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93" r:id="rId5"/>
    <p:sldId id="260" r:id="rId6"/>
    <p:sldId id="261" r:id="rId7"/>
    <p:sldId id="262" r:id="rId8"/>
    <p:sldId id="294" r:id="rId9"/>
    <p:sldId id="289" r:id="rId10"/>
    <p:sldId id="290" r:id="rId11"/>
    <p:sldId id="291" r:id="rId12"/>
    <p:sldId id="263" r:id="rId13"/>
    <p:sldId id="264" r:id="rId14"/>
    <p:sldId id="292" r:id="rId15"/>
    <p:sldId id="265" r:id="rId16"/>
    <p:sldId id="266" r:id="rId17"/>
    <p:sldId id="267" r:id="rId18"/>
    <p:sldId id="268" r:id="rId19"/>
    <p:sldId id="269" r:id="rId20"/>
    <p:sldId id="270" r:id="rId21"/>
    <p:sldId id="271" r:id="rId22"/>
    <p:sldId id="272" r:id="rId23"/>
    <p:sldId id="299" r:id="rId24"/>
    <p:sldId id="273" r:id="rId25"/>
    <p:sldId id="274" r:id="rId26"/>
    <p:sldId id="275" r:id="rId27"/>
    <p:sldId id="276" r:id="rId28"/>
    <p:sldId id="295" r:id="rId29"/>
    <p:sldId id="277" r:id="rId30"/>
    <p:sldId id="278" r:id="rId31"/>
    <p:sldId id="279" r:id="rId32"/>
    <p:sldId id="280" r:id="rId33"/>
    <p:sldId id="297" r:id="rId34"/>
    <p:sldId id="281" r:id="rId35"/>
    <p:sldId id="296" r:id="rId36"/>
    <p:sldId id="282" r:id="rId37"/>
    <p:sldId id="298" r:id="rId38"/>
    <p:sldId id="283" r:id="rId39"/>
    <p:sldId id="284" r:id="rId40"/>
    <p:sldId id="285" r:id="rId41"/>
    <p:sldId id="286" r:id="rId42"/>
    <p:sldId id="288" r:id="rId43"/>
  </p:sldIdLst>
  <p:sldSz cx="10698163"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20" y="-504"/>
      </p:cViewPr>
      <p:guideLst>
        <p:guide orient="horz" pos="2160"/>
        <p:guide pos="337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10706457"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802362" y="1752602"/>
            <a:ext cx="9093439"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802362" y="3611607"/>
            <a:ext cx="9093439"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4404" y="4953000"/>
            <a:ext cx="10702568"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6B14596F-B40D-4BF4-8412-94C7CA57B18F}" type="datetimeFigureOut">
              <a:rPr lang="en-US" smtClean="0"/>
              <a:t>12/18/2015</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70606EEA-68F5-4E69-AD5C-CBB51E582F5C}"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4908" y="1481330"/>
            <a:ext cx="9628347"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B14596F-B40D-4BF4-8412-94C7CA57B18F}" type="datetimeFigureOut">
              <a:rPr lang="en-US" smtClean="0"/>
              <a:t>12/18/2015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0606EEA-68F5-4E69-AD5C-CBB51E582F5C}"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007258" y="274641"/>
            <a:ext cx="2079578"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4908" y="274641"/>
            <a:ext cx="7399563"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B14596F-B40D-4BF4-8412-94C7CA57B18F}" type="datetimeFigureOut">
              <a:rPr lang="en-US" smtClean="0"/>
              <a:t>12/18/2015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0606EEA-68F5-4E69-AD5C-CBB51E582F5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B14596F-B40D-4BF4-8412-94C7CA57B18F}" type="datetimeFigureOut">
              <a:rPr lang="en-US" smtClean="0"/>
              <a:t>12/18/2015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0606EEA-68F5-4E69-AD5C-CBB51E582F5C}" type="slidenum">
              <a:rPr lang="en-US" smtClean="0"/>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845155" y="1059712"/>
            <a:ext cx="9093439"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89438" y="2931712"/>
            <a:ext cx="5349082"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6B14596F-B40D-4BF4-8412-94C7CA57B18F}" type="datetimeFigureOut">
              <a:rPr lang="en-US" smtClean="0"/>
              <a:t>12/18/2015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0606EEA-68F5-4E69-AD5C-CBB51E582F5C}" type="slidenum">
              <a:rPr lang="en-US" smtClean="0"/>
              <a:t>‹#›</a:t>
            </a:fld>
            <a:endParaRPr lang="en-US"/>
          </a:p>
        </p:txBody>
      </p:sp>
      <p:sp>
        <p:nvSpPr>
          <p:cNvPr id="7" name="Chevron 6"/>
          <p:cNvSpPr/>
          <p:nvPr/>
        </p:nvSpPr>
        <p:spPr>
          <a:xfrm>
            <a:off x="4254790" y="3005472"/>
            <a:ext cx="2139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4036689" y="3005472"/>
            <a:ext cx="2139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4908" y="1481329"/>
            <a:ext cx="4725022"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438233" y="1481329"/>
            <a:ext cx="4725022"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B14596F-B40D-4BF4-8412-94C7CA57B18F}" type="datetimeFigureOut">
              <a:rPr lang="en-US" smtClean="0"/>
              <a:t>12/18/2015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70606EEA-68F5-4E69-AD5C-CBB51E582F5C}" type="slidenum">
              <a:rPr lang="en-US" smtClean="0"/>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4908" y="273050"/>
            <a:ext cx="9628347"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534908" y="5410200"/>
            <a:ext cx="4726880"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5434520" y="5410200"/>
            <a:ext cx="472873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534908" y="1444295"/>
            <a:ext cx="4726880"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5434519" y="1444295"/>
            <a:ext cx="4728737"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6B14596F-B40D-4BF4-8412-94C7CA57B18F}" type="datetimeFigureOut">
              <a:rPr lang="en-US" smtClean="0"/>
              <a:t>12/18/2015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70606EEA-68F5-4E69-AD5C-CBB51E582F5C}"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6B14596F-B40D-4BF4-8412-94C7CA57B18F}" type="datetimeFigureOut">
              <a:rPr lang="en-US" smtClean="0"/>
              <a:t>12/18/2015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70606EEA-68F5-4E69-AD5C-CBB51E582F5C}" type="slidenum">
              <a:rPr lang="en-US" smtClean="0"/>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6B14596F-B40D-4BF4-8412-94C7CA57B18F}" type="datetimeFigureOut">
              <a:rPr lang="en-US" smtClean="0"/>
              <a:t>12/18/2015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70606EEA-68F5-4E69-AD5C-CBB51E582F5C}"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9816" y="4876800"/>
            <a:ext cx="8753419"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170779" y="5355102"/>
            <a:ext cx="4650135"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069816" y="274320"/>
            <a:ext cx="8751097"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7870394" y="6407944"/>
            <a:ext cx="2246614" cy="365760"/>
          </a:xfrm>
        </p:spPr>
        <p:txBody>
          <a:bodyPr/>
          <a:lstStyle>
            <a:extLst/>
          </a:lstStyle>
          <a:p>
            <a:fld id="{6B14596F-B40D-4BF4-8412-94C7CA57B18F}" type="datetimeFigureOut">
              <a:rPr lang="en-US" smtClean="0"/>
              <a:t>12/18/2015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70606EEA-68F5-4E69-AD5C-CBB51E582F5C}"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335202" y="5443402"/>
            <a:ext cx="8380228"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67454" y="189968"/>
            <a:ext cx="10163255"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6B14596F-B40D-4BF4-8412-94C7CA57B18F}" type="datetimeFigureOut">
              <a:rPr lang="en-US" smtClean="0"/>
              <a:t>12/18/2015</a:t>
            </a:fld>
            <a:endParaRPr lang="en-US"/>
          </a:p>
        </p:txBody>
      </p:sp>
      <p:sp>
        <p:nvSpPr>
          <p:cNvPr id="6" name="Footer Placeholder 5"/>
          <p:cNvSpPr>
            <a:spLocks noGrp="1"/>
          </p:cNvSpPr>
          <p:nvPr>
            <p:ph type="ftr" sz="quarter" idx="11"/>
          </p:nvPr>
        </p:nvSpPr>
        <p:spPr>
          <a:xfrm>
            <a:off x="5124533" y="6407945"/>
            <a:ext cx="2750215"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70606EEA-68F5-4E69-AD5C-CBB51E582F5C}" type="slidenum">
              <a:rPr lang="en-US" smtClean="0"/>
              <a:t>‹#›</a:t>
            </a:fld>
            <a:endParaRPr lang="en-US"/>
          </a:p>
        </p:txBody>
      </p:sp>
      <p:sp>
        <p:nvSpPr>
          <p:cNvPr id="2" name="Title 1"/>
          <p:cNvSpPr>
            <a:spLocks noGrp="1"/>
          </p:cNvSpPr>
          <p:nvPr>
            <p:ph type="title"/>
          </p:nvPr>
        </p:nvSpPr>
        <p:spPr>
          <a:xfrm>
            <a:off x="267454" y="4865122"/>
            <a:ext cx="9447975"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838206" y="5001994"/>
            <a:ext cx="4448212"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62664" y="5785023"/>
            <a:ext cx="4448212"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7069" y="5791253"/>
            <a:ext cx="3980589"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10806" y="5787739"/>
            <a:ext cx="3984327"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10136711" y="4988440"/>
            <a:ext cx="2139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9918611" y="4988440"/>
            <a:ext cx="2139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838206" y="5001994"/>
            <a:ext cx="4448212"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62664" y="5785023"/>
            <a:ext cx="4448212"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7069" y="5791253"/>
            <a:ext cx="3980589"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10806" y="5787739"/>
            <a:ext cx="3984327"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534908" y="274638"/>
            <a:ext cx="9628347"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534908" y="1481329"/>
            <a:ext cx="9628347"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7870394" y="6407944"/>
            <a:ext cx="2246614" cy="365760"/>
          </a:xfrm>
          <a:prstGeom prst="rect">
            <a:avLst/>
          </a:prstGeom>
        </p:spPr>
        <p:txBody>
          <a:bodyPr vert="horz" anchor="b"/>
          <a:lstStyle>
            <a:lvl1pPr algn="l" eaLnBrk="1" latinLnBrk="0" hangingPunct="1">
              <a:defRPr kumimoji="0" sz="1000">
                <a:solidFill>
                  <a:schemeClr val="tx1"/>
                </a:solidFill>
              </a:defRPr>
            </a:lvl1pPr>
            <a:extLst/>
          </a:lstStyle>
          <a:p>
            <a:fld id="{6B14596F-B40D-4BF4-8412-94C7CA57B18F}" type="datetimeFigureOut">
              <a:rPr lang="en-US" smtClean="0"/>
              <a:t>12/18/2015</a:t>
            </a:fld>
            <a:endParaRPr lang="en-US"/>
          </a:p>
        </p:txBody>
      </p:sp>
      <p:sp>
        <p:nvSpPr>
          <p:cNvPr id="22" name="Footer Placeholder 21"/>
          <p:cNvSpPr>
            <a:spLocks noGrp="1"/>
          </p:cNvSpPr>
          <p:nvPr>
            <p:ph type="ftr" sz="quarter" idx="3"/>
          </p:nvPr>
        </p:nvSpPr>
        <p:spPr>
          <a:xfrm>
            <a:off x="5124533" y="6407945"/>
            <a:ext cx="2750215"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10117008" y="6407945"/>
            <a:ext cx="427927" cy="365125"/>
          </a:xfrm>
          <a:prstGeom prst="rect">
            <a:avLst/>
          </a:prstGeom>
        </p:spPr>
        <p:txBody>
          <a:bodyPr vert="horz" anchor="b"/>
          <a:lstStyle>
            <a:lvl1pPr algn="r" eaLnBrk="1" latinLnBrk="0" hangingPunct="1">
              <a:defRPr kumimoji="0" sz="1000" b="0">
                <a:solidFill>
                  <a:schemeClr val="tx1"/>
                </a:solidFill>
              </a:defRPr>
            </a:lvl1pPr>
            <a:extLst/>
          </a:lstStyle>
          <a:p>
            <a:fld id="{70606EEA-68F5-4E69-AD5C-CBB51E582F5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anthropology.ir/node/23788"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anthropology.ir/node/23788"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02362" y="228601"/>
            <a:ext cx="9093439" cy="1470025"/>
          </a:xfrm>
        </p:spPr>
        <p:txBody>
          <a:bodyPr>
            <a:normAutofit fontScale="90000"/>
          </a:bodyPr>
          <a:lstStyle/>
          <a:p>
            <a:pPr algn="ctr"/>
            <a:r>
              <a:rPr lang="fa-IR" dirty="0" smtClean="0"/>
              <a:t>پاورپوینت بررسی شکل گیري شهر خلاق با تاثیر محیط بر انسان - پارك آب و آتش</a:t>
            </a:r>
            <a:endParaRPr lang="en-US" dirty="0"/>
          </a:p>
        </p:txBody>
      </p:sp>
      <p:sp>
        <p:nvSpPr>
          <p:cNvPr id="3" name="Subtitle 2"/>
          <p:cNvSpPr>
            <a:spLocks noGrp="1"/>
          </p:cNvSpPr>
          <p:nvPr>
            <p:ph type="subTitle" idx="1"/>
          </p:nvPr>
        </p:nvSpPr>
        <p:spPr/>
        <p:txBody>
          <a:bodyPr/>
          <a:lstStyle/>
          <a:p>
            <a:endParaRPr lang="en-US"/>
          </a:p>
        </p:txBody>
      </p:sp>
      <p:pic>
        <p:nvPicPr>
          <p:cNvPr id="51202" name="Picture 2" descr="http://baadbaadak.persiangig.com/131.JPG"/>
          <p:cNvPicPr>
            <a:picLocks noChangeAspect="1" noChangeArrowheads="1"/>
          </p:cNvPicPr>
          <p:nvPr/>
        </p:nvPicPr>
        <p:blipFill>
          <a:blip r:embed="rId2"/>
          <a:srcRect/>
          <a:stretch>
            <a:fillRect/>
          </a:stretch>
        </p:blipFill>
        <p:spPr bwMode="auto">
          <a:xfrm>
            <a:off x="1996281" y="1905000"/>
            <a:ext cx="7162800" cy="4476427"/>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10000"/>
          </a:bodyPr>
          <a:lstStyle/>
          <a:p>
            <a:pPr algn="r" rtl="1"/>
            <a:r>
              <a:rPr lang="fa-IR" dirty="0" smtClean="0"/>
              <a:t>حقیقت امر آن است که عتیقه‌ها و هنرهای با کیفیت و بسیار گران، نشان‌دهنده اقتصاد خدماتی و کالاهای فرهنگی ویژه‌ای هستند (کیم و شرت، ۲۰۰۸). </a:t>
            </a:r>
            <a:r>
              <a:rPr lang="fa-IR" i="1" dirty="0" smtClean="0"/>
              <a:t>جیمسون</a:t>
            </a:r>
            <a:r>
              <a:rPr lang="fa-IR" dirty="0" smtClean="0">
                <a:hlinkClick r:id="rId2"/>
              </a:rPr>
              <a:t>[2]</a:t>
            </a:r>
            <a:r>
              <a:rPr lang="fa-IR" dirty="0" smtClean="0"/>
              <a:t> (1991) معتقد است که در آخرین مرحله سرمایه‌داری، مفاهیم و معانی نمادین، تعیین‌کننده ارزش اقتصادی کالاها هستند. به اعتقاد جیمسون، در فرهنگ مصرفی فرانوگرایی، راهبرد تحمیل نمادگرایی، معانی، ارزش‌ها و عواطف بر کالاها موجب ابهام در مرز بین تصور این کالاها و واقعیت عینی‌شان شده است (همان). اندیشمندانی نظیر </a:t>
            </a:r>
            <a:r>
              <a:rPr lang="fa-IR" i="1" dirty="0" smtClean="0"/>
              <a:t>سارون</a:t>
            </a:r>
            <a:r>
              <a:rPr lang="fa-IR" dirty="0" smtClean="0"/>
              <a:t> </a:t>
            </a:r>
            <a:r>
              <a:rPr lang="fa-IR" i="1" dirty="0" smtClean="0"/>
              <a:t>زوکین</a:t>
            </a:r>
            <a:r>
              <a:rPr lang="fa-IR" dirty="0" smtClean="0"/>
              <a:t> و </a:t>
            </a:r>
            <a:r>
              <a:rPr lang="fa-IR" i="1" dirty="0" smtClean="0"/>
              <a:t>آلن اسکات</a:t>
            </a:r>
            <a:r>
              <a:rPr lang="fa-IR" dirty="0" smtClean="0"/>
              <a:t> نیز بر اهمیت ارزش نمادین تولیدات تأکید کرده‌اند، به اعتقاد آنها، تولیدات نشان‌دهنده ایده‌ها و صاحبان شرکت‌هاست. در این میان، اهمیت شهرها به عنوان مراکز خلاقیت و نوآوری به‌شدت توجه سیاست‌گذاران و برنامه‌ریزان را به خود جلب نموده است؛ به این معنا که در این عصر، دانش و خلاقیت جایگزین منابع طبیعی و کارایی نیروی کار فیزیکی به عنوان منبع ایجاد ثروت و رشد اقتصادی شده‌اند. در این عصر نوین، سرمایه انسانی یا خلاق به عمده‌ترین ‌عوامل مؤثر بر تولید تبدیل شده‌اند. به گفته </a:t>
            </a:r>
            <a:r>
              <a:rPr lang="fa-IR" i="1" dirty="0" smtClean="0"/>
              <a:t>پائول رابرت،</a:t>
            </a:r>
            <a:r>
              <a:rPr lang="fa-IR" dirty="0" smtClean="0"/>
              <a:t> «عمده‌ترین ‌عامل رشد مشتمل بر یکپارچگی در اقتصادی که حاوی تعداد زیادی از افراد باشد، نیست، بلکه یکپارچگی در اقتصادی است که دربرگیرنده میزان بسیار زیادی از سرمایه انسانی و خلاق است».</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algn="r" rtl="1"/>
            <a:r>
              <a:rPr lang="fa-IR" dirty="0" smtClean="0"/>
              <a:t>در این میان، ظهور نظریه طبقه خلاق و شهر خلاق موجب اهمیت یافتن روز‌افزون اقتصاد فرهنگی در پژوهش‌ها و تحقیقات علوم شهری و به‌ویژه اقتصاددانان شهری شده است؛ چنان‌که به حق باید گفت در اقتصاد دانش‌محور سده بیست‌ویکم، خلاقیت نقش حائز اهمیتی در افزایش توان رقابتی شهرها دارد. در این میان، ریچارد فلوریدا در سال 2002 نظریه شهر خلاق را مطرح کرد. بر مبنای این نظریه، نخبگان یا طبقه خلاق به سکونت در شهرهایی گرایش دارند که از تنوع، تساهل و تسامح چشمگیری برخوردار بوده و از نظر کیفیت محیط شهری و استانداردهای طراحی از سطح بالایی برخوردار باشند. ازآنجاکه این نظریه به تازگی در محافل علمی جهان مطرح شده و در متون شهری کشور به طور بایسته مورد کاوش قرار نگرفته است، بر همین مبنا هدف این مقاله تبیین و تحلیل نقش نظریه طبقه خلاق در پویش اقتصاد فرهنگی و زندگی شهری به منظور بسط این مفهوم در جامعه علمی کشورمان و تبیین نقش غیر‌قابل انکار نخبگان در توسعه کشورها و ضرورت توجه به حفظ نخبگان و استعداد‌های خلاق است.</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r" rtl="1"/>
            <a:r>
              <a:rPr lang="fa-IR" b="1" dirty="0" smtClean="0"/>
              <a:t>رویکرد شهر خلاق و خلاقیت</a:t>
            </a:r>
          </a:p>
          <a:p>
            <a:pPr algn="r" rtl="1"/>
            <a:r>
              <a:rPr lang="fa-IR" dirty="0" smtClean="0"/>
              <a:t>در ابتدا جورج پ.هلدن در کتاب تفکر خلاق در این باره چنین می نویسد:تفکر خلاق که به آن </a:t>
            </a:r>
            <a:r>
              <a:rPr lang="fa-IR" dirty="0" smtClean="0"/>
              <a:t>تفکر</a:t>
            </a:r>
            <a:r>
              <a:rPr lang="en-US" dirty="0" smtClean="0"/>
              <a:t> </a:t>
            </a:r>
            <a:r>
              <a:rPr lang="fa-IR" dirty="0" smtClean="0"/>
              <a:t>واگرا </a:t>
            </a:r>
            <a:r>
              <a:rPr lang="fa-IR" dirty="0" smtClean="0"/>
              <a:t>نیزمی گویند،مستلزم گشودن ذهن در برابر راه حل هاي تازه و روش هاي جدید انجام کارها است.به </a:t>
            </a:r>
            <a:r>
              <a:rPr lang="fa-IR" dirty="0" smtClean="0"/>
              <a:t>جاي</a:t>
            </a:r>
            <a:r>
              <a:rPr lang="en-US" dirty="0" smtClean="0"/>
              <a:t> </a:t>
            </a:r>
            <a:r>
              <a:rPr lang="fa-IR" dirty="0" smtClean="0"/>
              <a:t>حل </a:t>
            </a:r>
            <a:r>
              <a:rPr lang="fa-IR" dirty="0" smtClean="0"/>
              <a:t>مشکلات از راه و روش هاي منطقی همیشگی سعی کنید قضاوت و تصمیم گیري را به تأخیر بیاندازید تا</a:t>
            </a:r>
          </a:p>
          <a:p>
            <a:pPr algn="r" rtl="1"/>
            <a:r>
              <a:rPr lang="fa-IR" dirty="0" smtClean="0"/>
              <a:t>فرصت بیشتري براي یافتن راه حل هاي ابتکاري و متفاوت داشته باشید.پس از یافتن ایده هاي مختلف از </a:t>
            </a:r>
            <a:r>
              <a:rPr lang="fa-IR" dirty="0" smtClean="0"/>
              <a:t>این</a:t>
            </a:r>
            <a:r>
              <a:rPr lang="en-US" dirty="0" smtClean="0"/>
              <a:t> </a:t>
            </a:r>
            <a:r>
              <a:rPr lang="fa-IR" dirty="0" smtClean="0"/>
              <a:t>. راه،با </a:t>
            </a:r>
            <a:r>
              <a:rPr lang="fa-IR" dirty="0" smtClean="0"/>
              <a:t>استفاده از تفکر منطقی به پالایش آنها و انتخاب بهترین راه حل ممکن بپردازید(کردي، </a:t>
            </a:r>
            <a:r>
              <a:rPr lang="fa-IR" dirty="0" smtClean="0"/>
              <a:t>1388</a:t>
            </a:r>
            <a:r>
              <a:rPr lang="fa-IR" dirty="0" smtClean="0"/>
              <a:t>(25 : </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fa-IR" dirty="0" smtClean="0"/>
              <a:t>در زمانی که براي نخستین بار ایده شهر خلاق مطرح شد ، این ایده تنها موضوع الهام بخش به شمار می </a:t>
            </a:r>
            <a:r>
              <a:rPr lang="fa-IR" dirty="0" smtClean="0"/>
              <a:t>آمد</a:t>
            </a:r>
            <a:r>
              <a:rPr lang="en-US" dirty="0" smtClean="0"/>
              <a:t> </a:t>
            </a:r>
            <a:r>
              <a:rPr lang="fa-IR" dirty="0" smtClean="0"/>
              <a:t> ( </a:t>
            </a:r>
            <a:r>
              <a:rPr lang="fa-IR" dirty="0" smtClean="0"/>
              <a:t>یعنی صدایی که آشکارا شوق باز کردن ذهن و تصور افراد بود ) که تاثیر شدیدي بر فرهنگ سازمانی داشت .</a:t>
            </a:r>
          </a:p>
          <a:p>
            <a:pPr algn="r" rtl="1"/>
            <a:r>
              <a:rPr lang="fa-IR" dirty="0" smtClean="0"/>
              <a:t>فلسفه ي این ایده آن است که براي یک مکان ، پتانسیل خلاقیت هاي زیادي وجود دارد. مطابق این نظریه </a:t>
            </a:r>
            <a:r>
              <a:rPr lang="fa-IR" dirty="0" smtClean="0"/>
              <a:t>لازم</a:t>
            </a:r>
            <a:r>
              <a:rPr lang="en-US" dirty="0" smtClean="0"/>
              <a:t> </a:t>
            </a:r>
            <a:r>
              <a:rPr lang="fa-IR" dirty="0" smtClean="0"/>
              <a:t>است </a:t>
            </a:r>
            <a:r>
              <a:rPr lang="fa-IR" dirty="0" smtClean="0"/>
              <a:t>شرایطی براي مردم فراهم آید که با در نظر گرفتن فرصت ها ، براي پرداختن به مشکلات شهري بیندیشند </a:t>
            </a:r>
            <a:r>
              <a:rPr lang="fa-IR" dirty="0" smtClean="0"/>
              <a:t>،</a:t>
            </a:r>
            <a:r>
              <a:rPr lang="en-US" dirty="0" smtClean="0"/>
              <a:t> </a:t>
            </a:r>
            <a:r>
              <a:rPr lang="fa-IR" dirty="0" smtClean="0"/>
              <a:t>. </a:t>
            </a:r>
            <a:r>
              <a:rPr lang="fa-IR" dirty="0" smtClean="0"/>
              <a:t>، برنامه ریزي کرده و وارد عمل شوند ( فرزین پاك ، </a:t>
            </a:r>
            <a:r>
              <a:rPr lang="fa-IR" dirty="0" smtClean="0"/>
              <a:t>13</a:t>
            </a:r>
            <a:r>
              <a:rPr lang="fa-IR" dirty="0" smtClean="0"/>
              <a:t> (136</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pPr algn="r" rtl="1"/>
            <a:r>
              <a:rPr lang="fa-IR" b="1" dirty="0" smtClean="0"/>
              <a:t>ویژگی شهرهای خلاق</a:t>
            </a:r>
            <a:br>
              <a:rPr lang="fa-IR" b="1" dirty="0" smtClean="0"/>
            </a:br>
            <a:r>
              <a:rPr lang="fa-IR" dirty="0" smtClean="0"/>
              <a:t>شهر خلاق، به شهرهای دارای آسیب ها و مشکلات اجتماعی کمتر اطلاق می شود. به شهرهایی با توان به کارگیری و ترکیب از هنر و فرهنگ های مختلف در بافت شهر اطلاق می گردد. شامل تمامی افرادی است که تحت شرایط آن، فکر، طراحی و عمل می کنند. نه تنها هنرمندان، بلکه هر شخصی که به شیوه مبتکرانه ای عمل کند، نقش مهمی را در این شهرها بازی می کند از جمله یک کارگر اجتماعی، تاجر، دانشمند یا خدمتکار عمومی. </a:t>
            </a:r>
            <a:br>
              <a:rPr lang="fa-IR" dirty="0" smtClean="0"/>
            </a:br>
            <a:r>
              <a:rPr lang="fa-IR" dirty="0" smtClean="0"/>
              <a:t>شهرخلاق به نیازمندی های زیر بنایی فراتر از سخت افزارهایی مثل ساختمان، جاده یا سیستم فاضلاب نیاز دارد. زیر بنای شهر خلاق ترکیبی از موارد نرم و سخت هستند که بیشتر شامل زیربناهای ذهنی می شود. شهرخلاق باید استعدادهایی را که قادر باشند ایده ها را به تکاپو وادارد، شناسایی کند، پرورش دهد، جذب کند و تقویت نماید.</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pPr algn="r" rtl="1"/>
            <a:r>
              <a:rPr lang="fa-IR" dirty="0" smtClean="0"/>
              <a:t>اولین کسی که بحث مناطق و شهرهاي خلاق را مطرح کرد ریچارد فلوریدا است. او در سال 2002 </a:t>
            </a:r>
            <a:r>
              <a:rPr lang="fa-IR" dirty="0" smtClean="0"/>
              <a:t>اولین</a:t>
            </a:r>
            <a:r>
              <a:rPr lang="en-US" dirty="0" smtClean="0"/>
              <a:t> </a:t>
            </a:r>
            <a:r>
              <a:rPr lang="fa-IR" dirty="0" smtClean="0"/>
              <a:t>به </a:t>
            </a:r>
            <a:r>
              <a:rPr lang="fa-IR" dirty="0" smtClean="0"/>
              <a:t>چاپ رساند و پس از آن در سال 2005 کتاب (</a:t>
            </a:r>
            <a:r>
              <a:rPr lang="en-US" dirty="0" smtClean="0"/>
              <a:t>creative class) </a:t>
            </a:r>
            <a:r>
              <a:rPr lang="fa-IR" dirty="0" smtClean="0"/>
              <a:t>کتاب خود را با عنوان کریتیو </a:t>
            </a:r>
            <a:r>
              <a:rPr lang="fa-IR" dirty="0" smtClean="0"/>
              <a:t>کلس</a:t>
            </a:r>
            <a:r>
              <a:rPr lang="en-US" dirty="0" smtClean="0"/>
              <a:t> </a:t>
            </a:r>
            <a:r>
              <a:rPr lang="fa-IR" dirty="0" smtClean="0"/>
              <a:t>.(</a:t>
            </a:r>
            <a:r>
              <a:rPr lang="fa-IR" dirty="0" smtClean="0"/>
              <a:t>12 : دیگري را براي تقویت موضوعش منتشر کرد (رفیعیان ، 1389</a:t>
            </a:r>
          </a:p>
          <a:p>
            <a:pPr algn="r" rtl="1"/>
            <a:r>
              <a:rPr lang="fa-IR" dirty="0" smtClean="0"/>
              <a:t>در حقیقت شهر خلاق مفهومی است که چارلز لندري در اواخر دهه ي 1980 میلادي آن را مطرح کرد . </a:t>
            </a:r>
            <a:r>
              <a:rPr lang="fa-IR" dirty="0" smtClean="0"/>
              <a:t>از</a:t>
            </a:r>
            <a:r>
              <a:rPr lang="en-US" dirty="0" smtClean="0"/>
              <a:t> </a:t>
            </a:r>
            <a:r>
              <a:rPr lang="fa-IR" dirty="0" smtClean="0"/>
              <a:t>آن </a:t>
            </a:r>
            <a:r>
              <a:rPr lang="fa-IR" dirty="0" smtClean="0"/>
              <a:t>زمان به بعد این موضوع به جنبشی جهانی مبدل شد که بر الگوي جدید برنامه ریزي شهري براي </a:t>
            </a:r>
            <a:r>
              <a:rPr lang="fa-IR" dirty="0" smtClean="0"/>
              <a:t>شهرها</a:t>
            </a:r>
            <a:r>
              <a:rPr lang="en-US" dirty="0" smtClean="0"/>
              <a:t> </a:t>
            </a:r>
            <a:r>
              <a:rPr lang="fa-IR" dirty="0" smtClean="0"/>
              <a:t>136 </a:t>
            </a:r>
            <a:r>
              <a:rPr lang="fa-IR" dirty="0" smtClean="0"/>
              <a:t>) . و همین طورمکانی براي رشد و نمو خلاقیت ها در دینامیک مناطق ، بازتاب یافت (فرزین پاك ، 1389</a:t>
            </a:r>
          </a:p>
          <a:p>
            <a:pPr algn="r" rtl="1"/>
            <a:r>
              <a:rPr lang="fa-IR" dirty="0" smtClean="0"/>
              <a:t>خلاق است.به بیان دیگر شهر خلاق مکانی براي شکوفایی خلاقیت هاي هنري،نوآوري هاي علمی و فناوري </a:t>
            </a:r>
            <a:r>
              <a:rPr lang="fa-IR" dirty="0" smtClean="0"/>
              <a:t>و</a:t>
            </a:r>
            <a:r>
              <a:rPr lang="en-US" dirty="0" smtClean="0"/>
              <a:t> </a:t>
            </a:r>
            <a:r>
              <a:rPr lang="fa-IR" dirty="0" smtClean="0"/>
              <a:t>صداي </a:t>
            </a:r>
            <a:r>
              <a:rPr lang="fa-IR" dirty="0" smtClean="0"/>
              <a:t>رساي فرهنگ هاي رو به رشد است.</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fa-IR" dirty="0" smtClean="0"/>
              <a:t>دراین شهر، هر شهروند به استفاده از ظرفیت هاي علمی،هنري و</a:t>
            </a:r>
          </a:p>
          <a:p>
            <a:pPr algn="r" rtl="1"/>
            <a:r>
              <a:rPr lang="fa-IR" dirty="0" smtClean="0"/>
              <a:t>107 ). در راستاي : فرهنگی خود اطمینان خاطر داشته و می داند همواره حرکتی رو به رشد دارد(جاوید، 1391</a:t>
            </a:r>
          </a:p>
          <a:p>
            <a:pPr algn="r" rtl="1"/>
            <a:r>
              <a:rPr lang="fa-IR" dirty="0" smtClean="0"/>
              <a:t>این مفهوم مبتکر نظریه ي شهرخلاق "ریچارد فلوریدا" چنین بیان می کند : "مهمترین و نادیده گرفته شده </a:t>
            </a:r>
            <a:r>
              <a:rPr lang="fa-IR" dirty="0" smtClean="0"/>
              <a:t>ترین</a:t>
            </a:r>
            <a:r>
              <a:rPr lang="en-US" dirty="0" smtClean="0"/>
              <a:t> </a:t>
            </a:r>
            <a:r>
              <a:rPr lang="fa-IR" dirty="0" smtClean="0"/>
              <a:t>عنصر </a:t>
            </a:r>
            <a:r>
              <a:rPr lang="fa-IR" dirty="0" smtClean="0"/>
              <a:t>نظریه ي من این است که هر انسانی (هر آدم یا ابوالبشري) خلاق است" (ابراهیم و محمد </a:t>
            </a:r>
            <a:r>
              <a:rPr lang="fa-IR" dirty="0" smtClean="0"/>
              <a:t>اسماعیل</a:t>
            </a:r>
            <a:r>
              <a:rPr lang="en-US" dirty="0" smtClean="0"/>
              <a:t> </a:t>
            </a:r>
            <a:r>
              <a:rPr lang="fa-IR" dirty="0" smtClean="0"/>
              <a:t>: </a:t>
            </a:r>
            <a:r>
              <a:rPr lang="fa-IR" dirty="0" smtClean="0"/>
              <a:t>انصاري، </a:t>
            </a:r>
            <a:r>
              <a:rPr lang="fa-IR" dirty="0" smtClean="0"/>
              <a:t>1390</a:t>
            </a:r>
            <a:r>
              <a:rPr lang="fa-IR" dirty="0" smtClean="0"/>
              <a:t>.(27 </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r" rtl="1"/>
            <a:r>
              <a:rPr lang="fa-IR" dirty="0" smtClean="0"/>
              <a:t>درشهرخلاق هنرمندان وفعالان دراقتصادخلاق ،گرچه نقش مهمی را ایفامی کنند،اماتنها منشأ </a:t>
            </a:r>
            <a:r>
              <a:rPr lang="fa-IR" dirty="0" smtClean="0"/>
              <a:t>خلاقیت</a:t>
            </a:r>
            <a:r>
              <a:rPr lang="en-US" dirty="0" smtClean="0"/>
              <a:t> </a:t>
            </a:r>
            <a:r>
              <a:rPr lang="fa-IR" dirty="0" smtClean="0"/>
              <a:t>محسوب </a:t>
            </a:r>
            <a:r>
              <a:rPr lang="fa-IR" dirty="0" smtClean="0"/>
              <a:t>نمی شوند. خلاقیت می تواند از هر منبعی و ازسوي هرشخصى (که به مسایل به شکلی </a:t>
            </a:r>
            <a:r>
              <a:rPr lang="fa-IR" dirty="0" smtClean="0"/>
              <a:t>مبتکرانه</a:t>
            </a:r>
            <a:r>
              <a:rPr lang="en-US" dirty="0" smtClean="0"/>
              <a:t> </a:t>
            </a:r>
            <a:r>
              <a:rPr lang="fa-IR" dirty="0" smtClean="0"/>
              <a:t>پرداخته </a:t>
            </a:r>
            <a:r>
              <a:rPr lang="fa-IR" dirty="0" smtClean="0"/>
              <a:t>است ) باشد،چه مددکار،چه تاجر،چه دانشمند و یاکارمند دولت .این دیدگاه ازنهادینه شدن </a:t>
            </a:r>
            <a:r>
              <a:rPr lang="fa-IR" dirty="0" smtClean="0"/>
              <a:t>فرهنگ</a:t>
            </a:r>
            <a:endParaRPr lang="fa-IR" dirty="0" smtClean="0"/>
          </a:p>
          <a:p>
            <a:pPr algn="r" rtl="1"/>
            <a:r>
              <a:rPr lang="fa-IR" dirty="0" smtClean="0"/>
              <a:t>خلاقیت درچگونگی عملکرد ذى مدخلان شهري دفاع میکند. به این ترتیب باتشویق قانونی کردن </a:t>
            </a:r>
            <a:r>
              <a:rPr lang="fa-IR" dirty="0" smtClean="0"/>
              <a:t>استفاده</a:t>
            </a:r>
            <a:r>
              <a:rPr lang="en-US" dirty="0" smtClean="0"/>
              <a:t> </a:t>
            </a:r>
            <a:r>
              <a:rPr lang="fa-IR" dirty="0" smtClean="0"/>
              <a:t>ازتصور </a:t>
            </a:r>
            <a:r>
              <a:rPr lang="fa-IR" dirty="0" smtClean="0"/>
              <a:t>درعرصه ها ي عمومی، خصوصی واجتماع محلی، بانک ایده هاي ممکن وراه حل هاي بالقوه </a:t>
            </a:r>
            <a:r>
              <a:rPr lang="fa-IR" dirty="0" smtClean="0"/>
              <a:t>براي</a:t>
            </a:r>
            <a:r>
              <a:rPr lang="en-US" dirty="0" smtClean="0"/>
              <a:t> </a:t>
            </a:r>
            <a:r>
              <a:rPr lang="fa-IR" dirty="0" smtClean="0"/>
              <a:t>. هرمشکل </a:t>
            </a:r>
            <a:r>
              <a:rPr lang="fa-IR" dirty="0" smtClean="0"/>
              <a:t>شهري گسترده ترو پربارترخواهد شد(شهابیان و رهگذر، </a:t>
            </a:r>
            <a:r>
              <a:rPr lang="fa-IR" dirty="0" smtClean="0"/>
              <a:t>13</a:t>
            </a:r>
            <a:r>
              <a:rPr lang="fa-IR" dirty="0" smtClean="0"/>
              <a:t>(34 : </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r" rtl="1"/>
            <a:r>
              <a:rPr lang="fa-IR" b="1" dirty="0" smtClean="0"/>
              <a:t>کنش فضا و خلاقیت</a:t>
            </a:r>
          </a:p>
          <a:p>
            <a:pPr algn="r" rtl="1"/>
            <a:r>
              <a:rPr lang="fa-IR" dirty="0" smtClean="0"/>
              <a:t>به عقیده نظریه پردازان دراین زمینه، پیش ازساخت یک محیط خلاق،لازم است موانعی که برسرراه </a:t>
            </a:r>
            <a:r>
              <a:rPr lang="fa-IR" dirty="0" smtClean="0"/>
              <a:t>آن</a:t>
            </a:r>
            <a:r>
              <a:rPr lang="en-US" dirty="0" smtClean="0"/>
              <a:t> </a:t>
            </a:r>
            <a:r>
              <a:rPr lang="fa-IR" dirty="0" smtClean="0"/>
              <a:t>: </a:t>
            </a:r>
            <a:r>
              <a:rPr lang="fa-IR" dirty="0" smtClean="0"/>
              <a:t>قراردارد، برداشته شود( </a:t>
            </a:r>
            <a:r>
              <a:rPr lang="fa-IR" dirty="0" smtClean="0"/>
              <a:t>فرزین </a:t>
            </a:r>
            <a:r>
              <a:rPr lang="fa-IR" dirty="0" smtClean="0"/>
              <a:t>پاك</a:t>
            </a:r>
            <a:r>
              <a:rPr lang="fa-IR" dirty="0" smtClean="0"/>
              <a:t>،</a:t>
            </a:r>
            <a:r>
              <a:rPr lang="fa-IR" dirty="0" smtClean="0"/>
              <a:t> .( 137</a:t>
            </a:r>
            <a:r>
              <a:rPr lang="fa-IR" dirty="0" smtClean="0"/>
              <a:t> 1389</a:t>
            </a:r>
            <a:endParaRPr lang="en-US" dirty="0" smtClean="0"/>
          </a:p>
          <a:p>
            <a:pPr algn="r" rtl="1"/>
            <a:r>
              <a:rPr lang="fa-IR" dirty="0" smtClean="0"/>
              <a:t>ارتباطی قوي بین فضا و خلاقیت وجود دارد. افراد خلاق نیاز به فضایی براي زندگی ، کار ، الهام بخشی </a:t>
            </a:r>
            <a:r>
              <a:rPr lang="fa-IR" dirty="0" smtClean="0"/>
              <a:t>و</a:t>
            </a:r>
            <a:r>
              <a:rPr lang="en-US" dirty="0" smtClean="0"/>
              <a:t> </a:t>
            </a:r>
            <a:r>
              <a:rPr lang="fa-IR" dirty="0" smtClean="0"/>
              <a:t>نمایش </a:t>
            </a:r>
            <a:r>
              <a:rPr lang="fa-IR" dirty="0" smtClean="0"/>
              <a:t>کارهاي خود دارند. با ایجاد فضاهاي با ثبات و مطمئن براي هنرمندان ، افراد و کسب و کارهاي </a:t>
            </a:r>
            <a:r>
              <a:rPr lang="fa-IR" dirty="0" smtClean="0"/>
              <a:t>خلاق</a:t>
            </a:r>
            <a:r>
              <a:rPr lang="en-US" dirty="0" smtClean="0"/>
              <a:t> </a:t>
            </a:r>
            <a:r>
              <a:rPr lang="fa-IR" dirty="0" smtClean="0"/>
              <a:t>مجبور </a:t>
            </a:r>
            <a:r>
              <a:rPr lang="fa-IR" dirty="0" smtClean="0"/>
              <a:t>به جابجایی و مهاجرت نمی شود که خود می تواند تهدیدي براي بقا ، خلاقیت و نو آوري باشد. </a:t>
            </a:r>
            <a:r>
              <a:rPr lang="fa-IR" dirty="0" smtClean="0"/>
              <a:t>بنابراین</a:t>
            </a:r>
            <a:r>
              <a:rPr lang="en-US" dirty="0" smtClean="0"/>
              <a:t> </a:t>
            </a:r>
            <a:r>
              <a:rPr lang="fa-IR" dirty="0" smtClean="0"/>
              <a:t>فراهم </a:t>
            </a:r>
            <a:r>
              <a:rPr lang="fa-IR" dirty="0" smtClean="0"/>
              <a:t>کردن فضاهاي با ثبات و اطمینان بخش براي این افراد ضروري است. در این میان فضاهاي عمومی </a:t>
            </a:r>
            <a:r>
              <a:rPr lang="fa-IR" dirty="0" smtClean="0"/>
              <a:t>می</a:t>
            </a:r>
            <a:r>
              <a:rPr lang="en-US" dirty="0" smtClean="0"/>
              <a:t> </a:t>
            </a:r>
            <a:r>
              <a:rPr lang="fa-IR" dirty="0" smtClean="0"/>
              <a:t>. توانند </a:t>
            </a:r>
            <a:r>
              <a:rPr lang="fa-IR" dirty="0" smtClean="0"/>
              <a:t>نقش بسیار مهمی را بر عهده داشته باشند(محمدي و مجید فر </a:t>
            </a:r>
            <a:r>
              <a:rPr lang="fa-IR" dirty="0" smtClean="0"/>
              <a:t>،</a:t>
            </a:r>
            <a:r>
              <a:rPr lang="fa-IR" dirty="0" smtClean="0"/>
              <a:t> (18 </a:t>
            </a:r>
            <a:r>
              <a:rPr lang="en-US" dirty="0" smtClean="0"/>
              <a:t>1389</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fa-IR" dirty="0" smtClean="0"/>
              <a:t>نقش اصلی فضاهاي شهري در فراهم آوردن امکاناتی براي تسهیل روابط انسان ها با یکدیگر تعریف </a:t>
            </a:r>
            <a:r>
              <a:rPr lang="fa-IR" dirty="0" smtClean="0"/>
              <a:t>می</a:t>
            </a:r>
            <a:r>
              <a:rPr lang="en-US" dirty="0" smtClean="0"/>
              <a:t> </a:t>
            </a:r>
            <a:r>
              <a:rPr lang="fa-IR" dirty="0" smtClean="0"/>
              <a:t>شود</a:t>
            </a:r>
            <a:r>
              <a:rPr lang="fa-IR" dirty="0" smtClean="0"/>
              <a:t>. فضاهاي شهري با تسهیل جریان شهروندي از طریق حس تعلق انسان به محیط (فضاهاي ساخته شده از </a:t>
            </a:r>
            <a:r>
              <a:rPr lang="fa-IR" dirty="0" smtClean="0"/>
              <a:t>جنبه</a:t>
            </a:r>
            <a:r>
              <a:rPr lang="en-US" dirty="0" smtClean="0"/>
              <a:t> </a:t>
            </a:r>
            <a:r>
              <a:rPr lang="fa-IR" dirty="0" smtClean="0"/>
              <a:t>ي </a:t>
            </a:r>
            <a:r>
              <a:rPr lang="fa-IR" dirty="0" smtClean="0"/>
              <a:t>کالبدي) و به اجتماع (از طریق تسهیل کنش هاي متقابل انسان ها با یکدیگر) حیات مدنی را به کالبد </a:t>
            </a:r>
            <a:r>
              <a:rPr lang="fa-IR" dirty="0" smtClean="0"/>
              <a:t>شهر</a:t>
            </a:r>
            <a:r>
              <a:rPr lang="en-US" dirty="0" smtClean="0"/>
              <a:t> </a:t>
            </a:r>
            <a:r>
              <a:rPr lang="fa-IR" dirty="0" smtClean="0"/>
              <a:t>: </a:t>
            </a:r>
            <a:r>
              <a:rPr lang="fa-IR" dirty="0" smtClean="0"/>
              <a:t>تزریق خواهد نمود (حبیبی </a:t>
            </a:r>
            <a:r>
              <a:rPr lang="fa-IR" dirty="0" smtClean="0"/>
              <a:t>،</a:t>
            </a:r>
            <a:r>
              <a:rPr lang="fa-IR" dirty="0" smtClean="0"/>
              <a:t> .(31</a:t>
            </a:r>
            <a:r>
              <a:rPr lang="fa-IR" dirty="0" smtClean="0"/>
              <a:t> </a:t>
            </a:r>
            <a:r>
              <a:rPr lang="fa-IR" dirty="0" smtClean="0"/>
              <a:t>1378</a:t>
            </a:r>
            <a:endParaRPr lang="en-US" dirty="0"/>
          </a:p>
        </p:txBody>
      </p:sp>
      <p:sp>
        <p:nvSpPr>
          <p:cNvPr id="3" name="Title 2"/>
          <p:cNvSpPr>
            <a:spLocks noGrp="1"/>
          </p:cNvSpPr>
          <p:nvPr>
            <p:ph type="title"/>
          </p:nvPr>
        </p:nvSpPr>
        <p:spPr/>
        <p:txBody>
          <a:bodyPr/>
          <a:lstStyle/>
          <a:p>
            <a:endParaRPr lang="en-US"/>
          </a:p>
        </p:txBody>
      </p:sp>
      <p:pic>
        <p:nvPicPr>
          <p:cNvPr id="26626" name="Picture 2" descr="http://aryazamyn.com/assets/contents/pictures/1q3w3or1g4ktxyogejiykq8t-pic.jpg"/>
          <p:cNvPicPr>
            <a:picLocks noChangeAspect="1" noChangeArrowheads="1"/>
          </p:cNvPicPr>
          <p:nvPr/>
        </p:nvPicPr>
        <p:blipFill>
          <a:blip r:embed="rId2"/>
          <a:srcRect b="8150"/>
          <a:stretch>
            <a:fillRect/>
          </a:stretch>
        </p:blipFill>
        <p:spPr bwMode="auto">
          <a:xfrm>
            <a:off x="3063081" y="3810000"/>
            <a:ext cx="4052123" cy="25908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r>
              <a:rPr lang="fa-IR" dirty="0"/>
              <a:t>در نگاهی به جوامع مدرن امروزي می توان خلاء جایگاه خلاقیت را به وضوح مشاهده کرد.خلاقیتی به </a:t>
            </a:r>
            <a:r>
              <a:rPr lang="fa-IR" dirty="0" smtClean="0"/>
              <a:t>مفهوم</a:t>
            </a:r>
            <a:r>
              <a:rPr lang="en-US" dirty="0" smtClean="0"/>
              <a:t> </a:t>
            </a:r>
            <a:r>
              <a:rPr lang="fa-IR" dirty="0" smtClean="0"/>
              <a:t>گذر </a:t>
            </a:r>
            <a:r>
              <a:rPr lang="fa-IR" dirty="0"/>
              <a:t>از چارچوب هاي تعیین شده وبیان تعاریفی جدید و متفاوت از مسائل دنیاي امروزي.براي تعریف </a:t>
            </a:r>
            <a:r>
              <a:rPr lang="fa-IR" dirty="0" smtClean="0"/>
              <a:t>خلاقیت</a:t>
            </a:r>
            <a:r>
              <a:rPr lang="en-US" dirty="0" smtClean="0"/>
              <a:t> </a:t>
            </a:r>
            <a:r>
              <a:rPr lang="fa-IR" dirty="0" smtClean="0"/>
              <a:t>در </a:t>
            </a:r>
            <a:r>
              <a:rPr lang="fa-IR" dirty="0"/>
              <a:t>قالب شهر قرن 21 ، می توان فضایی را در نظر گرفت که خلاقیت در آن رخ داده و این خلاقیت </a:t>
            </a:r>
            <a:r>
              <a:rPr lang="fa-IR" dirty="0" smtClean="0"/>
              <a:t>توسط</a:t>
            </a:r>
            <a:r>
              <a:rPr lang="en-US" dirty="0" smtClean="0"/>
              <a:t> </a:t>
            </a:r>
            <a:r>
              <a:rPr lang="fa-IR" dirty="0" smtClean="0"/>
              <a:t>شهروندان </a:t>
            </a:r>
            <a:r>
              <a:rPr lang="fa-IR" dirty="0"/>
              <a:t>آن صورت می گیرد.به بیان دیگر در شهر خلاق آدم هاي عادي می توانند کارهاي فوق العاده </a:t>
            </a:r>
            <a:r>
              <a:rPr lang="fa-IR" dirty="0" smtClean="0"/>
              <a:t>اي</a:t>
            </a:r>
            <a:r>
              <a:rPr lang="en-US" dirty="0" smtClean="0"/>
              <a:t> </a:t>
            </a:r>
            <a:r>
              <a:rPr lang="fa-IR" dirty="0" smtClean="0"/>
              <a:t>انجام </a:t>
            </a:r>
            <a:r>
              <a:rPr lang="fa-IR" dirty="0"/>
              <a:t>دهند، فقط به شرطی که فرصت و فضاي مناسب و کافی در اختیار داشته باشند. فضاهاي عمومی مطلوب</a:t>
            </a:r>
          </a:p>
          <a:p>
            <a:pPr algn="r" rtl="1"/>
            <a:r>
              <a:rPr lang="fa-IR" dirty="0"/>
              <a:t>نقش مهمی در شکوفایی این خلاقیت وایجاد فرصت به عنوان ابراز آن دارد.</a:t>
            </a:r>
            <a:endParaRPr lang="en-US" dirty="0"/>
          </a:p>
        </p:txBody>
      </p:sp>
      <p:sp>
        <p:nvSpPr>
          <p:cNvPr id="2" name="Title 1"/>
          <p:cNvSpPr>
            <a:spLocks noGrp="1"/>
          </p:cNvSpPr>
          <p:nvPr>
            <p:ph type="title"/>
          </p:nvPr>
        </p:nvSpPr>
        <p:spPr/>
        <p:txBody>
          <a:bodyPr/>
          <a:lstStyle/>
          <a:p>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fa-IR" dirty="0" smtClean="0"/>
              <a:t>در واقع فضاي عمومی در شهر یکی از مهمترین عناصر شهري است. به طوري که شهر،اساساً توسط </a:t>
            </a:r>
            <a:r>
              <a:rPr lang="fa-IR" dirty="0" smtClean="0"/>
              <a:t>آن</a:t>
            </a:r>
            <a:r>
              <a:rPr lang="en-US" dirty="0" smtClean="0"/>
              <a:t> </a:t>
            </a:r>
            <a:r>
              <a:rPr lang="fa-IR" dirty="0" smtClean="0"/>
              <a:t>معرفی </a:t>
            </a:r>
            <a:r>
              <a:rPr lang="fa-IR" dirty="0" smtClean="0"/>
              <a:t>می شود.فضاي شهري به طور عام و فضاي عمومی به شکل خاص می تواند محیطی مطلوب براي </a:t>
            </a:r>
            <a:r>
              <a:rPr lang="fa-IR" dirty="0" smtClean="0"/>
              <a:t>بروز</a:t>
            </a:r>
            <a:r>
              <a:rPr lang="en-US" dirty="0" smtClean="0"/>
              <a:t> </a:t>
            </a:r>
            <a:r>
              <a:rPr lang="fa-IR" dirty="0" smtClean="0"/>
              <a:t>خلاقیت </a:t>
            </a:r>
            <a:r>
              <a:rPr lang="fa-IR" dirty="0" smtClean="0"/>
              <a:t>در شهر باشد.از آنجایی که یکی از ارکان شکل گیري شهر خلاق، فضاست بنابراین وجود </a:t>
            </a:r>
            <a:r>
              <a:rPr lang="fa-IR" dirty="0" smtClean="0"/>
              <a:t>فضاي</a:t>
            </a:r>
            <a:r>
              <a:rPr lang="en-US" dirty="0" smtClean="0"/>
              <a:t> </a:t>
            </a:r>
            <a:r>
              <a:rPr lang="fa-IR" dirty="0" smtClean="0"/>
              <a:t>عمومی </a:t>
            </a:r>
            <a:r>
              <a:rPr lang="fa-IR" dirty="0" smtClean="0"/>
              <a:t>مطلوب در شهر می تواند بستر مناسبی را براي شکل گیري شهر خلاق فراهم کند.فضاي عمومی </a:t>
            </a:r>
            <a:r>
              <a:rPr lang="fa-IR" dirty="0" smtClean="0"/>
              <a:t>مناسب</a:t>
            </a:r>
            <a:r>
              <a:rPr lang="en-US" dirty="0" smtClean="0"/>
              <a:t> </a:t>
            </a:r>
            <a:r>
              <a:rPr lang="fa-IR" dirty="0" smtClean="0"/>
              <a:t>.( </a:t>
            </a:r>
            <a:r>
              <a:rPr lang="fa-IR" dirty="0" smtClean="0"/>
              <a:t>به شهروندان این فرصت را می دهد تا خلاقیت خود را در آن به نمایش بگذارند(کلانتري، 24 :1391</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lgn="r" rtl="1"/>
            <a:r>
              <a:rPr lang="fa-IR" dirty="0" smtClean="0"/>
              <a:t>فضاي عمومی شهر جایی است که در آن رابطه ي تعاملی مردم با یکدیگر برقرار می شود. در </a:t>
            </a:r>
            <a:r>
              <a:rPr lang="fa-IR" dirty="0" smtClean="0"/>
              <a:t>فضاهاي</a:t>
            </a:r>
            <a:r>
              <a:rPr lang="en-US" dirty="0" smtClean="0"/>
              <a:t> </a:t>
            </a:r>
            <a:r>
              <a:rPr lang="fa-IR" dirty="0" smtClean="0"/>
              <a:t>عمومی </a:t>
            </a:r>
            <a:r>
              <a:rPr lang="fa-IR" dirty="0" smtClean="0"/>
              <a:t>شهرهاست که مفهوم شهروندي شکل گرفته و معنا پیدا می کند. به تعبیري می توان گفت که حرکت </a:t>
            </a:r>
            <a:r>
              <a:rPr lang="fa-IR" dirty="0" smtClean="0"/>
              <a:t>در</a:t>
            </a:r>
            <a:r>
              <a:rPr lang="en-US" dirty="0" smtClean="0"/>
              <a:t> </a:t>
            </a:r>
            <a:r>
              <a:rPr lang="fa-IR" dirty="0" smtClean="0"/>
              <a:t>سطح </a:t>
            </a:r>
            <a:r>
              <a:rPr lang="fa-IR" dirty="0" smtClean="0"/>
              <a:t>شهر تا حدودي ناشی از وجود فضاهاي عمومی در شهرهاست. این حرکت خود نوعی از پویایی </a:t>
            </a:r>
            <a:r>
              <a:rPr lang="fa-IR" dirty="0" smtClean="0"/>
              <a:t>یا</a:t>
            </a:r>
            <a:r>
              <a:rPr lang="en-US" dirty="0" smtClean="0"/>
              <a:t> </a:t>
            </a:r>
            <a:r>
              <a:rPr lang="fa-IR" dirty="0" smtClean="0"/>
              <a:t>عنصر </a:t>
            </a:r>
            <a:r>
              <a:rPr lang="fa-IR" dirty="0" smtClean="0"/>
              <a:t>شهروندي است. در این شرایط ذهن و فکر شهروند در تاثیرپذیري است آزاد (</a:t>
            </a:r>
            <a:r>
              <a:rPr lang="en-US" dirty="0" smtClean="0"/>
              <a:t>Dynamism) </a:t>
            </a:r>
            <a:r>
              <a:rPr lang="fa-IR" dirty="0" smtClean="0"/>
              <a:t>دینامیسم</a:t>
            </a:r>
            <a:r>
              <a:rPr lang="en-US" dirty="0" smtClean="0"/>
              <a:t> </a:t>
            </a:r>
            <a:r>
              <a:rPr lang="fa-IR" dirty="0" smtClean="0"/>
              <a:t>است </a:t>
            </a:r>
            <a:r>
              <a:rPr lang="fa-IR" dirty="0" smtClean="0"/>
              <a:t>و می تواند متناسب با مصالح و منافع خود فکر کرده و عمل نماید (رهنمایی و اشرفی </a:t>
            </a:r>
            <a:r>
              <a:rPr lang="fa-IR" dirty="0" smtClean="0"/>
              <a:t>،</a:t>
            </a:r>
            <a:r>
              <a:rPr lang="fa-IR" dirty="0" smtClean="0"/>
              <a:t> .(25 : </a:t>
            </a:r>
            <a:r>
              <a:rPr lang="fa-IR" dirty="0" smtClean="0"/>
              <a:t> 1386</a:t>
            </a:r>
            <a:r>
              <a:rPr lang="en-US" dirty="0" smtClean="0"/>
              <a:t> </a:t>
            </a:r>
          </a:p>
          <a:p>
            <a:pPr algn="r" rtl="1"/>
            <a:r>
              <a:rPr lang="fa-IR" dirty="0" smtClean="0"/>
              <a:t>به </a:t>
            </a:r>
            <a:r>
              <a:rPr lang="fa-IR" dirty="0" smtClean="0"/>
              <a:t>طور کلی فضا به عنوان بخش کالبدي محیط می تواند بر رفتار اثر گذارد و نسبت به رفتار نقش </a:t>
            </a:r>
            <a:r>
              <a:rPr lang="fa-IR" dirty="0" smtClean="0"/>
              <a:t>کنترل</a:t>
            </a:r>
            <a:r>
              <a:rPr lang="en-US" dirty="0" smtClean="0"/>
              <a:t> </a:t>
            </a:r>
            <a:r>
              <a:rPr lang="fa-IR" dirty="0" smtClean="0"/>
              <a:t>کننده </a:t>
            </a:r>
            <a:r>
              <a:rPr lang="fa-IR" dirty="0" smtClean="0"/>
              <a:t>داشته باشد.یعنی رفتارهایی را تضعیف و رفتارهایی را تشویق نماید. لذا تأثیر فضا بر رفتار بسیار مستقیم </a:t>
            </a:r>
            <a:r>
              <a:rPr lang="fa-IR" dirty="0" smtClean="0"/>
              <a:t>تر</a:t>
            </a:r>
            <a:r>
              <a:rPr lang="en-US" dirty="0" smtClean="0"/>
              <a:t> </a:t>
            </a:r>
            <a:r>
              <a:rPr lang="fa-IR" dirty="0" smtClean="0"/>
              <a:t>.( </a:t>
            </a:r>
            <a:r>
              <a:rPr lang="fa-IR" dirty="0" smtClean="0"/>
              <a:t>و قطعی تر می باشد(پاکزاد، 1385:</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fa-IR" b="1" dirty="0" smtClean="0"/>
              <a:t>معرفی مؤلفه هاي فضاي عمومی در ایجاد شهر خلاق</a:t>
            </a:r>
          </a:p>
          <a:p>
            <a:pPr algn="r" rtl="1"/>
            <a:r>
              <a:rPr lang="fa-IR" dirty="0" smtClean="0"/>
              <a:t>فضاهاي عمومی از مزایا و ویژگی هایی برخوردار است که می تواند نقش بسیار مهمی در ایجاد شهر </a:t>
            </a:r>
            <a:r>
              <a:rPr lang="fa-IR" dirty="0" smtClean="0"/>
              <a:t>خلاق</a:t>
            </a:r>
            <a:r>
              <a:rPr lang="en-US" dirty="0" smtClean="0"/>
              <a:t> </a:t>
            </a:r>
            <a:r>
              <a:rPr lang="fa-IR" dirty="0" smtClean="0"/>
              <a:t>داشته </a:t>
            </a:r>
            <a:r>
              <a:rPr lang="fa-IR" dirty="0" smtClean="0"/>
              <a:t>باشد . سرزندگی ، تنوع ، هویت دهی ، جذابیت ، ارزش اقتصادي و مشارکت و به دنبال آن ارتقاي </a:t>
            </a:r>
            <a:r>
              <a:rPr lang="fa-IR" dirty="0" smtClean="0"/>
              <a:t>کیفیت</a:t>
            </a:r>
            <a:r>
              <a:rPr lang="en-US" dirty="0" smtClean="0"/>
              <a:t> </a:t>
            </a:r>
            <a:r>
              <a:rPr lang="fa-IR" dirty="0" smtClean="0"/>
              <a:t>زندگی </a:t>
            </a:r>
            <a:r>
              <a:rPr lang="fa-IR" dirty="0" smtClean="0"/>
              <a:t>شهروندان .در این نوشتاراز بین مؤلفه هاي فوق به بررسی سه مورد سرزندگی،تنوع و هویت دهی</a:t>
            </a:r>
          </a:p>
          <a:p>
            <a:pPr algn="r" rtl="1"/>
            <a:r>
              <a:rPr lang="fa-IR" dirty="0" smtClean="0"/>
              <a:t>پرداخته خواهد شد.</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58370" name="Picture 2" descr="http://www.jahannews.com/images/docs/000070/n00070600-r-b-003.jpg"/>
          <p:cNvPicPr>
            <a:picLocks noChangeAspect="1" noChangeArrowheads="1"/>
          </p:cNvPicPr>
          <p:nvPr/>
        </p:nvPicPr>
        <p:blipFill>
          <a:blip r:embed="rId2"/>
          <a:srcRect b="12292"/>
          <a:stretch>
            <a:fillRect/>
          </a:stretch>
        </p:blipFill>
        <p:spPr bwMode="auto">
          <a:xfrm>
            <a:off x="472281" y="609600"/>
            <a:ext cx="9601200" cy="5867400"/>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r" rtl="1"/>
            <a:r>
              <a:rPr lang="fa-IR" b="1" dirty="0" smtClean="0"/>
              <a:t>سرزندگی</a:t>
            </a:r>
          </a:p>
          <a:p>
            <a:pPr algn="r" rtl="1"/>
            <a:r>
              <a:rPr lang="fa-IR" dirty="0" smtClean="0"/>
              <a:t>مؤلفه ي سرزندگی یکی از کیفیت هاي طراحی شهري می باشد.این لغت در فرهنگ غرب </a:t>
            </a:r>
            <a:r>
              <a:rPr lang="fa-IR" dirty="0" smtClean="0"/>
              <a:t>با</a:t>
            </a:r>
            <a:r>
              <a:rPr lang="en-US" dirty="0" smtClean="0"/>
              <a:t> </a:t>
            </a:r>
            <a:r>
              <a:rPr lang="fa-IR" dirty="0" smtClean="0"/>
              <a:t>آمده </a:t>
            </a:r>
            <a:r>
              <a:rPr lang="fa-IR" dirty="0" smtClean="0"/>
              <a:t>است که در واقع به مفهوم قابلیت زندگی و زیست پذیري می باشد.فضاي شهري "</a:t>
            </a:r>
            <a:r>
              <a:rPr lang="en-US" dirty="0" smtClean="0"/>
              <a:t>Vitality" </a:t>
            </a:r>
            <a:r>
              <a:rPr lang="fa-IR" dirty="0" smtClean="0"/>
              <a:t>عنوان</a:t>
            </a:r>
            <a:r>
              <a:rPr lang="en-US" dirty="0" smtClean="0"/>
              <a:t> </a:t>
            </a:r>
            <a:r>
              <a:rPr lang="fa-IR" dirty="0" smtClean="0"/>
              <a:t>سرزنده </a:t>
            </a:r>
            <a:r>
              <a:rPr lang="fa-IR" dirty="0" smtClean="0"/>
              <a:t>عبارتست از،یک فضاي شهري که در آن حضور تعداد قابل توجهی از افراد و تنوع آن ها (به لحاظ سن</a:t>
            </a:r>
          </a:p>
          <a:p>
            <a:pPr algn="r" rtl="1"/>
            <a:r>
              <a:rPr lang="fa-IR" dirty="0" smtClean="0"/>
              <a:t>و جنس ) درگستره زمانی وسیعی از روز که فعالیتهایشان عمدتاً به شکل انتخابی یا اجتماعی بروز می یابد </a:t>
            </a:r>
            <a:r>
              <a:rPr lang="fa-IR" dirty="0" smtClean="0"/>
              <a:t>به</a:t>
            </a:r>
            <a:r>
              <a:rPr lang="en-US" dirty="0" smtClean="0"/>
              <a:t> </a:t>
            </a:r>
            <a:r>
              <a:rPr lang="fa-IR" dirty="0" smtClean="0"/>
              <a:t>چشم </a:t>
            </a:r>
            <a:r>
              <a:rPr lang="fa-IR" dirty="0" smtClean="0"/>
              <a:t>میخورد. از جمله مؤلفه هاي شهر سرزنده تراکم مفید افراد، تنوع، دسترسی، ایمنی و امنیت، هویت و تمایز</a:t>
            </a:r>
            <a:r>
              <a:rPr lang="fa-IR" dirty="0" smtClean="0"/>
              <a:t>،</a:t>
            </a:r>
            <a:r>
              <a:rPr lang="en-US" dirty="0" smtClean="0"/>
              <a:t> </a:t>
            </a:r>
            <a:r>
              <a:rPr lang="fa-IR" dirty="0" smtClean="0"/>
              <a:t>خلاقیت </a:t>
            </a:r>
            <a:r>
              <a:rPr lang="fa-IR" dirty="0" smtClean="0"/>
              <a:t>و... می باشد(رضوانی و خستو .(6 6 : </a:t>
            </a:r>
            <a:r>
              <a:rPr lang="fa-IR" dirty="0" smtClean="0"/>
              <a:t>1389</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pPr algn="r" rtl="1"/>
            <a:r>
              <a:rPr lang="fa-IR" dirty="0" smtClean="0"/>
              <a:t>بنابراین می توان اذعان داشت رابطه ي مستقیم و دو طرفه اي بین سرزندگی فضاي شهري و خلاقیت </a:t>
            </a:r>
            <a:r>
              <a:rPr lang="fa-IR" dirty="0" smtClean="0"/>
              <a:t>وجود</a:t>
            </a:r>
            <a:r>
              <a:rPr lang="en-US" dirty="0" smtClean="0"/>
              <a:t> </a:t>
            </a:r>
            <a:r>
              <a:rPr lang="fa-IR" dirty="0" smtClean="0"/>
              <a:t>دارد </a:t>
            </a:r>
            <a:r>
              <a:rPr lang="fa-IR" dirty="0" smtClean="0"/>
              <a:t>به طوري که وجود خلاقیت در فضا باعث القاي حس سرزندگی و همین طور محیط سرزنده </a:t>
            </a:r>
            <a:r>
              <a:rPr lang="fa-IR" dirty="0" smtClean="0"/>
              <a:t>باعث</a:t>
            </a:r>
            <a:r>
              <a:rPr lang="en-US" dirty="0" smtClean="0"/>
              <a:t> </a:t>
            </a:r>
            <a:r>
              <a:rPr lang="fa-IR" dirty="0" smtClean="0"/>
              <a:t>شکوفایی </a:t>
            </a:r>
            <a:r>
              <a:rPr lang="fa-IR" dirty="0" smtClean="0"/>
              <a:t>حس خلاقیت در بستر تنوع و احساس فراغت است. افراد می توانند با قرار گرفتن در فضایی که </a:t>
            </a:r>
            <a:r>
              <a:rPr lang="fa-IR" dirty="0" smtClean="0"/>
              <a:t>حس</a:t>
            </a:r>
            <a:r>
              <a:rPr lang="en-US" dirty="0" smtClean="0"/>
              <a:t> </a:t>
            </a:r>
            <a:r>
              <a:rPr lang="fa-IR" dirty="0" smtClean="0"/>
              <a:t>سرزندگی </a:t>
            </a:r>
            <a:r>
              <a:rPr lang="fa-IR" dirty="0" smtClean="0"/>
              <a:t>به آنها القا می کند به تفکر در راستاي تغییر وحتی ایجاد مفهومی نو در محیطی که در ارتباط با </a:t>
            </a:r>
            <a:r>
              <a:rPr lang="fa-IR" dirty="0" smtClean="0"/>
              <a:t>آن</a:t>
            </a:r>
            <a:r>
              <a:rPr lang="en-US" dirty="0" smtClean="0"/>
              <a:t> </a:t>
            </a:r>
            <a:r>
              <a:rPr lang="fa-IR" dirty="0" smtClean="0"/>
              <a:t>قرار </a:t>
            </a:r>
            <a:r>
              <a:rPr lang="fa-IR" dirty="0" smtClean="0"/>
              <a:t>دارند بپردازند و در صورت امکان تعاریف جدیدي از آنچه به عنوان اجزاء محیط پیرامون یاد می </a:t>
            </a:r>
            <a:r>
              <a:rPr lang="fa-IR" dirty="0" smtClean="0"/>
              <a:t>شود</a:t>
            </a:r>
            <a:r>
              <a:rPr lang="en-US" dirty="0" smtClean="0"/>
              <a:t> </a:t>
            </a:r>
            <a:r>
              <a:rPr lang="fa-IR" dirty="0" smtClean="0"/>
              <a:t>دست </a:t>
            </a:r>
            <a:r>
              <a:rPr lang="fa-IR" dirty="0" smtClean="0"/>
              <a:t>پیدا کنند. درواقع سرزندگی زیست محیطی نیز می تواند عاملی براي طراحی هاي خلاقانه باشد </a:t>
            </a:r>
            <a:r>
              <a:rPr lang="fa-IR" dirty="0" smtClean="0"/>
              <a:t>که</a:t>
            </a:r>
            <a:r>
              <a:rPr lang="en-US" dirty="0" smtClean="0"/>
              <a:t> </a:t>
            </a:r>
            <a:r>
              <a:rPr lang="fa-IR" dirty="0" smtClean="0"/>
              <a:t>متغیرهایی </a:t>
            </a:r>
            <a:r>
              <a:rPr lang="fa-IR" dirty="0" smtClean="0"/>
              <a:t>مانند خوانایی، حس مکان، تمایز معمارانه، اتصال و ارتباط بخشهاي مختلف شهر، کیفیت روشنایی </a:t>
            </a:r>
            <a:r>
              <a:rPr lang="fa-IR" dirty="0" smtClean="0"/>
              <a:t>و</a:t>
            </a:r>
            <a:r>
              <a:rPr lang="en-US" dirty="0" smtClean="0"/>
              <a:t> </a:t>
            </a:r>
            <a:r>
              <a:rPr lang="fa-IR" dirty="0" smtClean="0"/>
              <a:t>این </a:t>
            </a:r>
            <a:r>
              <a:rPr lang="fa-IR" dirty="0" smtClean="0"/>
              <a:t>که محیط شهري تا چه حد دوستانه، امن و به لحاظ روانشناسی نزدیک شدنی است را دربرمی گیرد(</a:t>
            </a:r>
          </a:p>
          <a:p>
            <a:pPr algn="r" rtl="1"/>
            <a:r>
              <a:rPr lang="fa-IR" dirty="0" smtClean="0"/>
              <a:t>برداشت </a:t>
            </a:r>
            <a:r>
              <a:rPr lang="fa-IR" dirty="0" smtClean="0"/>
              <a:t>نگارنده از: رضوانی و خستو </a:t>
            </a:r>
            <a:r>
              <a:rPr lang="fa-IR" dirty="0" smtClean="0"/>
              <a:t>،</a:t>
            </a:r>
            <a:r>
              <a:rPr lang="fa-IR" dirty="0" smtClean="0"/>
              <a:t> . (66 : </a:t>
            </a:r>
            <a:r>
              <a:rPr lang="fa-IR" dirty="0" smtClean="0"/>
              <a:t> </a:t>
            </a:r>
            <a:r>
              <a:rPr lang="fa-IR" dirty="0" smtClean="0"/>
              <a:t>1389</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fa-IR" b="1" dirty="0" smtClean="0"/>
              <a:t>هویت</a:t>
            </a:r>
          </a:p>
          <a:p>
            <a:pPr algn="r" rtl="1"/>
            <a:r>
              <a:rPr lang="fa-IR" dirty="0" smtClean="0"/>
              <a:t>منظور از هویت، خاصیتی است که توسط قیاس یک پدیده یا تصویري از گونه هاي مشابه آن که در </a:t>
            </a:r>
            <a:r>
              <a:rPr lang="fa-IR" dirty="0" smtClean="0"/>
              <a:t>ذهن</a:t>
            </a:r>
            <a:r>
              <a:rPr lang="en-US" dirty="0" smtClean="0"/>
              <a:t> </a:t>
            </a:r>
            <a:r>
              <a:rPr lang="fa-IR" dirty="0" smtClean="0"/>
              <a:t>نقش </a:t>
            </a:r>
            <a:r>
              <a:rPr lang="fa-IR" dirty="0" smtClean="0"/>
              <a:t>بسته است،پدید می آید.براین اساس طراحی فضاهاي شهري باید به گونه اي باشد که ضمن ایجاد </a:t>
            </a:r>
            <a:r>
              <a:rPr lang="fa-IR" dirty="0" smtClean="0"/>
              <a:t>محیط</a:t>
            </a:r>
            <a:r>
              <a:rPr lang="en-US" dirty="0" smtClean="0"/>
              <a:t> </a:t>
            </a:r>
            <a:r>
              <a:rPr lang="fa-IR" dirty="0" smtClean="0"/>
              <a:t>هاي </a:t>
            </a:r>
            <a:r>
              <a:rPr lang="fa-IR" dirty="0" smtClean="0"/>
              <a:t>با هویت سبب ارتقاي هویت فردي شهروندان شود و همچنین میزان حضور شهروندان و تعاملات </a:t>
            </a:r>
            <a:r>
              <a:rPr lang="fa-IR" dirty="0" smtClean="0"/>
              <a:t>اجتماعی</a:t>
            </a:r>
            <a:r>
              <a:rPr lang="en-US" dirty="0" smtClean="0"/>
              <a:t> </a:t>
            </a:r>
            <a:r>
              <a:rPr lang="fa-IR" dirty="0" smtClean="0"/>
              <a:t>آنها </a:t>
            </a:r>
            <a:r>
              <a:rPr lang="fa-IR" dirty="0" smtClean="0"/>
              <a:t>را افزایش دهد.در واقع فضاي با هویت وحدت اضدادي است میان قابلیت بازشناسی و نوآوري،فضایی </a:t>
            </a:r>
            <a:r>
              <a:rPr lang="fa-IR" dirty="0" smtClean="0"/>
              <a:t>که</a:t>
            </a:r>
            <a:r>
              <a:rPr lang="en-US" dirty="0" smtClean="0"/>
              <a:t> </a:t>
            </a:r>
            <a:r>
              <a:rPr lang="fa-IR" dirty="0" smtClean="0"/>
              <a:t>بتواند </a:t>
            </a:r>
            <a:r>
              <a:rPr lang="fa-IR" dirty="0" smtClean="0"/>
              <a:t>گذشته،حال و آینده را به هم پیوند دهد(پاکزاد</a:t>
            </a:r>
            <a:r>
              <a:rPr lang="fa-IR" dirty="0" smtClean="0"/>
              <a:t>،</a:t>
            </a:r>
            <a:r>
              <a:rPr lang="fa-IR" dirty="0" smtClean="0"/>
              <a:t> .(111 : </a:t>
            </a:r>
            <a:r>
              <a:rPr lang="en-US" dirty="0" smtClean="0"/>
              <a:t>1385</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fa-IR" dirty="0" smtClean="0"/>
              <a:t>در راستاي بررسی تأثیرهویت فضاي شهري درشهر خلاق ابتدا باید به بازتاب آن بر روي افراد و مراجعین </a:t>
            </a:r>
            <a:r>
              <a:rPr lang="fa-IR" dirty="0" smtClean="0"/>
              <a:t>به</a:t>
            </a:r>
            <a:r>
              <a:rPr lang="en-US" dirty="0" smtClean="0"/>
              <a:t> </a:t>
            </a:r>
            <a:r>
              <a:rPr lang="fa-IR" dirty="0" smtClean="0"/>
              <a:t>فضاهاي </a:t>
            </a:r>
            <a:r>
              <a:rPr lang="fa-IR" dirty="0" smtClean="0"/>
              <a:t>شهري توجه نمود.با توجه به تعریفی که از هویت ارائه شده می توان اینگونه بیان کرد که فضاهایی </a:t>
            </a:r>
            <a:r>
              <a:rPr lang="fa-IR" dirty="0" smtClean="0"/>
              <a:t>با</a:t>
            </a:r>
            <a:r>
              <a:rPr lang="en-US" dirty="0" smtClean="0"/>
              <a:t> </a:t>
            </a:r>
            <a:r>
              <a:rPr lang="fa-IR" dirty="0" smtClean="0"/>
              <a:t>ارزش </a:t>
            </a:r>
            <a:r>
              <a:rPr lang="fa-IR" dirty="0" smtClean="0"/>
              <a:t>و هویت بیشتر می تواند نقش بسزایی درایجاد حس خلاقیت بر روي شهروندان داشته باشد.هویت فضا </a:t>
            </a:r>
            <a:r>
              <a:rPr lang="fa-IR" dirty="0" smtClean="0"/>
              <a:t>به</a:t>
            </a:r>
            <a:r>
              <a:rPr lang="en-US" dirty="0" smtClean="0"/>
              <a:t>  </a:t>
            </a:r>
            <a:r>
              <a:rPr lang="fa-IR" dirty="0" smtClean="0"/>
              <a:t>عواملی </a:t>
            </a:r>
            <a:r>
              <a:rPr lang="fa-IR" dirty="0" smtClean="0"/>
              <a:t>چون قدمت آن،اجزاي تشکیل دهنده ي آن وحتی شیوه ي قرار گیري اجزاء و ... بستگی دارد که </a:t>
            </a:r>
            <a:r>
              <a:rPr lang="fa-IR" dirty="0" smtClean="0"/>
              <a:t>ارتقاء</a:t>
            </a:r>
            <a:r>
              <a:rPr lang="en-US" dirty="0" smtClean="0"/>
              <a:t> </a:t>
            </a:r>
            <a:r>
              <a:rPr lang="fa-IR" dirty="0" smtClean="0"/>
              <a:t>کیفیت آن نیز به گونه اي به کمک این عوامل تحقق می پذیرد.پس ایجاد فضاهاي با هویت تر و ارتقاء هویت</a:t>
            </a:r>
          </a:p>
          <a:p>
            <a:pPr algn="r" rtl="1"/>
            <a:r>
              <a:rPr lang="fa-IR" dirty="0" smtClean="0"/>
              <a:t>فضاها مشوق بسیار خوبی براي ایجاد و شکوفایی خلاقیت انسان استفاده کننده در فضا می باشد</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54274" name="Picture 2" descr="http://images.hamshahrionline.ir/images/2013/5/13-5-7-1036254.jpg"/>
          <p:cNvPicPr>
            <a:picLocks noChangeAspect="1" noChangeArrowheads="1"/>
          </p:cNvPicPr>
          <p:nvPr/>
        </p:nvPicPr>
        <p:blipFill>
          <a:blip r:embed="rId2"/>
          <a:srcRect/>
          <a:stretch>
            <a:fillRect/>
          </a:stretch>
        </p:blipFill>
        <p:spPr bwMode="auto">
          <a:xfrm>
            <a:off x="777081" y="457200"/>
            <a:ext cx="8991600" cy="5672311"/>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algn="r" rtl="1"/>
            <a:r>
              <a:rPr lang="fa-IR" b="1" dirty="0" smtClean="0"/>
              <a:t>تنوع</a:t>
            </a:r>
          </a:p>
          <a:p>
            <a:pPr algn="r" rtl="1"/>
            <a:r>
              <a:rPr lang="fa-IR" dirty="0" smtClean="0"/>
              <a:t>متیو کرمونا در کتاب مکان هاي عمومی- فضاهاي شهري ، تنوع را چنین تعریف می کند: "مکانی </a:t>
            </a:r>
            <a:r>
              <a:rPr lang="fa-IR" dirty="0" smtClean="0"/>
              <a:t>با</a:t>
            </a:r>
            <a:r>
              <a:rPr lang="en-US" dirty="0" smtClean="0"/>
              <a:t> .(</a:t>
            </a:r>
            <a:r>
              <a:rPr lang="en-US" dirty="0" err="1" smtClean="0"/>
              <a:t>carmona</a:t>
            </a:r>
            <a:r>
              <a:rPr lang="en-US" dirty="0" smtClean="0"/>
              <a:t> ,</a:t>
            </a:r>
            <a:r>
              <a:rPr lang="en-US" dirty="0" smtClean="0"/>
              <a:t>2003</a:t>
            </a:r>
            <a:r>
              <a:rPr lang="fa-IR" dirty="0" smtClean="0"/>
              <a:t>( </a:t>
            </a:r>
            <a:r>
              <a:rPr lang="fa-IR" dirty="0" smtClean="0"/>
              <a:t>9</a:t>
            </a:r>
            <a:endParaRPr lang="en-US" dirty="0" smtClean="0"/>
          </a:p>
          <a:p>
            <a:pPr algn="r" rtl="1"/>
            <a:r>
              <a:rPr lang="en-US" dirty="0" smtClean="0"/>
              <a:t> </a:t>
            </a:r>
            <a:r>
              <a:rPr lang="en-US" dirty="0" smtClean="0"/>
              <a:t>: </a:t>
            </a:r>
            <a:r>
              <a:rPr lang="fa-IR" dirty="0" smtClean="0"/>
              <a:t>گوناگونی و انتخاب " </a:t>
            </a:r>
            <a:r>
              <a:rPr lang="fa-IR" dirty="0" smtClean="0"/>
              <a:t>تنوع </a:t>
            </a:r>
            <a:r>
              <a:rPr lang="fa-IR" dirty="0" smtClean="0"/>
              <a:t>شهري از انواع تنوع به شمار آمده است. در این رابطه کار شاخص و سرآمد ریچارد فلوریدا و </a:t>
            </a:r>
            <a:r>
              <a:rPr lang="fa-IR" dirty="0" smtClean="0"/>
              <a:t>بحث</a:t>
            </a:r>
            <a:r>
              <a:rPr lang="en-US" dirty="0" smtClean="0"/>
              <a:t> </a:t>
            </a:r>
            <a:r>
              <a:rPr lang="fa-IR" dirty="0" smtClean="0"/>
              <a:t>هایی </a:t>
            </a:r>
            <a:r>
              <a:rPr lang="fa-IR" dirty="0" smtClean="0"/>
              <a:t>که در مورد شهرهاي خلاق مطرح نموده است از اهمیت زیادي برخوردار است. فلوریدا اشاره می کند </a:t>
            </a:r>
            <a:r>
              <a:rPr lang="fa-IR" dirty="0" smtClean="0"/>
              <a:t>که</a:t>
            </a:r>
            <a:r>
              <a:rPr lang="en-US" dirty="0" smtClean="0"/>
              <a:t> </a:t>
            </a:r>
            <a:r>
              <a:rPr lang="fa-IR" dirty="0" smtClean="0"/>
              <a:t>در </a:t>
            </a:r>
            <a:r>
              <a:rPr lang="fa-IR" dirty="0" smtClean="0"/>
              <a:t>مطالعه ي خلاقیت و شهرها سه فاکتور را باید با یکدیگر در نظر بگیریم. فن آوري ، استعداد و مدارا . </a:t>
            </a:r>
            <a:r>
              <a:rPr lang="fa-IR" dirty="0" smtClean="0"/>
              <a:t>وي</a:t>
            </a:r>
            <a:r>
              <a:rPr lang="en-US" dirty="0" smtClean="0"/>
              <a:t> </a:t>
            </a:r>
            <a:r>
              <a:rPr lang="fa-IR" dirty="0" smtClean="0"/>
              <a:t>یکی </a:t>
            </a:r>
            <a:r>
              <a:rPr lang="fa-IR" dirty="0" smtClean="0"/>
              <a:t>از شاخص هاي سنجش مداراي منطقه را تنوع در نظر می گیرد. فلوریدا تنوع را به عنوان وسیله ي </a:t>
            </a:r>
            <a:r>
              <a:rPr lang="fa-IR" dirty="0" smtClean="0"/>
              <a:t>سنجش</a:t>
            </a:r>
            <a:r>
              <a:rPr lang="en-US" dirty="0" smtClean="0"/>
              <a:t> </a:t>
            </a:r>
            <a:r>
              <a:rPr lang="fa-IR" dirty="0" smtClean="0"/>
              <a:t>درجه </a:t>
            </a:r>
            <a:r>
              <a:rPr lang="fa-IR" dirty="0" smtClean="0"/>
              <a:t>باز بودن یک نظام در نظر می گیرد. مکان هایی که گروههاي مختلف و متنوع افراد را ( بر اساس قومیت</a:t>
            </a:r>
          </a:p>
          <a:p>
            <a:pPr algn="r" rtl="1"/>
            <a:r>
              <a:rPr lang="fa-IR" dirty="0" smtClean="0"/>
              <a:t>، ملیت، جنسیت و ...) جذب می کنند ، مرزهاي ساده و راحتی براي ورود افراد خلاق و با استعداد دارند (</a:t>
            </a:r>
            <a:r>
              <a:rPr lang="fa-IR" dirty="0" smtClean="0"/>
              <a:t>ربانی</a:t>
            </a:r>
            <a:r>
              <a:rPr lang="en-US" dirty="0" smtClean="0"/>
              <a:t> </a:t>
            </a:r>
            <a:r>
              <a:rPr lang="fa-IR" dirty="0" smtClean="0"/>
              <a:t>: </a:t>
            </a:r>
            <a:r>
              <a:rPr lang="fa-IR" dirty="0" smtClean="0"/>
              <a:t>خوراسگانی و دیگران </a:t>
            </a:r>
            <a:r>
              <a:rPr lang="fa-IR" dirty="0" smtClean="0"/>
              <a:t>،</a:t>
            </a:r>
            <a:r>
              <a:rPr lang="fa-IR" dirty="0" smtClean="0"/>
              <a:t> .(166 </a:t>
            </a:r>
            <a:r>
              <a:rPr lang="fa-IR" dirty="0" smtClean="0"/>
              <a:t> </a:t>
            </a:r>
            <a:r>
              <a:rPr lang="en-US" dirty="0" smtClean="0"/>
              <a:t>1390</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fa-IR" dirty="0" smtClean="0"/>
              <a:t>در این مقاله سعی بر آن است </a:t>
            </a:r>
            <a:r>
              <a:rPr lang="fa-IR" dirty="0" smtClean="0"/>
              <a:t>که</a:t>
            </a:r>
            <a:r>
              <a:rPr lang="en-US" dirty="0" smtClean="0"/>
              <a:t> </a:t>
            </a:r>
            <a:r>
              <a:rPr lang="fa-IR" dirty="0" smtClean="0"/>
              <a:t>به </a:t>
            </a:r>
            <a:r>
              <a:rPr lang="fa-IR" dirty="0" smtClean="0"/>
              <a:t>روش توصیفی-تحلیلی و با بررسی فضاهاي عمومی و خصوصیات انسان ، فضاهاي شهري مطلوب را </a:t>
            </a:r>
            <a:r>
              <a:rPr lang="fa-IR" dirty="0" smtClean="0"/>
              <a:t>براي</a:t>
            </a:r>
            <a:r>
              <a:rPr lang="en-US" dirty="0" smtClean="0"/>
              <a:t> </a:t>
            </a:r>
            <a:r>
              <a:rPr lang="fa-IR" dirty="0" smtClean="0"/>
              <a:t>سوق </a:t>
            </a:r>
            <a:r>
              <a:rPr lang="fa-IR" dirty="0" smtClean="0"/>
              <a:t>دادن ذهن انسان به سوي فعالیت و پرورش شهروندان خلاق نشان دهد. بدین جهت در راستاي دستیابی </a:t>
            </a:r>
            <a:r>
              <a:rPr lang="fa-IR" dirty="0" smtClean="0"/>
              <a:t>به</a:t>
            </a:r>
            <a:r>
              <a:rPr lang="en-US" dirty="0" smtClean="0"/>
              <a:t> </a:t>
            </a:r>
            <a:r>
              <a:rPr lang="fa-IR" dirty="0" smtClean="0"/>
              <a:t>شهر </a:t>
            </a:r>
            <a:r>
              <a:rPr lang="fa-IR" dirty="0" smtClean="0"/>
              <a:t>خلاق، مؤلفه هاي فضاي عمومی که در شکل گیري خلاقیت توسط انسان عادي موثرند تصویرمی شود </a:t>
            </a:r>
            <a:r>
              <a:rPr lang="fa-IR" dirty="0" smtClean="0"/>
              <a:t>و</a:t>
            </a:r>
            <a:r>
              <a:rPr lang="en-US" dirty="0" smtClean="0"/>
              <a:t> </a:t>
            </a:r>
            <a:r>
              <a:rPr lang="fa-IR" dirty="0" smtClean="0"/>
              <a:t>نشان </a:t>
            </a:r>
            <a:r>
              <a:rPr lang="fa-IR" dirty="0" smtClean="0"/>
              <a:t>داده خواهد شد که هر انسان عادي می تواند در شکل گیري یک شهر خلاق مؤثر واقع شود.</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lgn="r" rtl="1"/>
            <a:r>
              <a:rPr lang="fa-IR" b="1" dirty="0" smtClean="0"/>
              <a:t>نمونه موردي</a:t>
            </a:r>
          </a:p>
          <a:p>
            <a:pPr algn="r" rtl="1"/>
            <a:r>
              <a:rPr lang="fa-IR" dirty="0" smtClean="0"/>
              <a:t>1388 افتتاح گردید. این پارك داراي مساحتی /04/ بوستان حضرت ابراهیم یا پارك آب و آتش در تاریخ </a:t>
            </a:r>
            <a:r>
              <a:rPr lang="fa-IR" dirty="0" smtClean="0"/>
              <a:t>16</a:t>
            </a:r>
            <a:r>
              <a:rPr lang="en-US" dirty="0" smtClean="0"/>
              <a:t> </a:t>
            </a:r>
            <a:r>
              <a:rPr lang="fa-IR" dirty="0" smtClean="0"/>
              <a:t>بالغ </a:t>
            </a:r>
            <a:r>
              <a:rPr lang="fa-IR" dirty="0" smtClean="0"/>
              <a:t>بر 24000 مترمربع م یباشد و داراي تجهیزاتی مانند چهار برج آتش و چادري 700 متري با روي گردان </a:t>
            </a:r>
            <a:r>
              <a:rPr lang="fa-IR" dirty="0" smtClean="0"/>
              <a:t>370</a:t>
            </a:r>
            <a:r>
              <a:rPr lang="en-US" dirty="0" smtClean="0"/>
              <a:t> </a:t>
            </a:r>
            <a:r>
              <a:rPr lang="fa-IR" dirty="0" smtClean="0"/>
              <a:t>نفري </a:t>
            </a:r>
            <a:r>
              <a:rPr lang="fa-IR" dirty="0" smtClean="0"/>
              <a:t>است. پل ابریشم، لانه کبوتر، کالسکه رانی، فانوس دریایی، آبنما، برج آتش، آلاچیق و محیط سبز، </a:t>
            </a:r>
            <a:r>
              <a:rPr lang="fa-IR" dirty="0" smtClean="0"/>
              <a:t>از</a:t>
            </a:r>
            <a:r>
              <a:rPr lang="en-US" dirty="0" smtClean="0"/>
              <a:t> </a:t>
            </a:r>
            <a:r>
              <a:rPr lang="fa-IR" dirty="0" smtClean="0"/>
              <a:t>ویژگیهاي </a:t>
            </a:r>
            <a:r>
              <a:rPr lang="fa-IR" dirty="0" smtClean="0"/>
              <a:t>اصلی این پارك هستند. طول زیاد این پارك براي قدم زدن و ورزش هاي هوازي بسیار مناسب است.</a:t>
            </a:r>
          </a:p>
          <a:p>
            <a:pPr algn="r" rtl="1"/>
            <a:r>
              <a:rPr lang="fa-IR" dirty="0" smtClean="0"/>
              <a:t>همچنین امکان دوچرخه سواري هم در مواقع خلوت وجود دارد. این پارك توسط یک پل به بخش </a:t>
            </a:r>
            <a:r>
              <a:rPr lang="fa-IR" dirty="0" smtClean="0"/>
              <a:t>جنوبی</a:t>
            </a:r>
            <a:r>
              <a:rPr lang="en-US" dirty="0" smtClean="0"/>
              <a:t> </a:t>
            </a:r>
            <a:r>
              <a:rPr lang="fa-IR" dirty="0" smtClean="0"/>
              <a:t>خودش </a:t>
            </a:r>
            <a:r>
              <a:rPr lang="fa-IR" dirty="0" smtClean="0"/>
              <a:t>که آن هم به پارك طالقانی مرتبط است وصل میشود. این پل در ارتفاع مناسبی از اتوبان همت قرار </a:t>
            </a:r>
            <a:r>
              <a:rPr lang="fa-IR" dirty="0" smtClean="0"/>
              <a:t>دارد</a:t>
            </a:r>
            <a:r>
              <a:rPr lang="en-US" dirty="0" smtClean="0"/>
              <a:t> </a:t>
            </a:r>
            <a:r>
              <a:rPr lang="fa-IR" dirty="0" smtClean="0"/>
              <a:t>که </a:t>
            </a:r>
            <a:r>
              <a:rPr lang="fa-IR" dirty="0" smtClean="0"/>
              <a:t>نما وچشم اندازي بسیارخوب دارد.</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1026" name="Picture 2"/>
          <p:cNvPicPr>
            <a:picLocks noChangeAspect="1" noChangeArrowheads="1"/>
          </p:cNvPicPr>
          <p:nvPr/>
        </p:nvPicPr>
        <p:blipFill>
          <a:blip r:embed="rId2"/>
          <a:srcRect/>
          <a:stretch>
            <a:fillRect/>
          </a:stretch>
        </p:blipFill>
        <p:spPr bwMode="auto">
          <a:xfrm>
            <a:off x="1462881" y="685800"/>
            <a:ext cx="7292181" cy="4761173"/>
          </a:xfrm>
          <a:prstGeom prst="rect">
            <a:avLst/>
          </a:prstGeom>
          <a:noFill/>
          <a:ln w="9525">
            <a:noFill/>
            <a:miter lim="800000"/>
            <a:headEnd/>
            <a:tailEnd/>
          </a:ln>
          <a:effectLst/>
        </p:spPr>
      </p:pic>
      <p:sp>
        <p:nvSpPr>
          <p:cNvPr id="5" name="Rectangle 4"/>
          <p:cNvSpPr/>
          <p:nvPr/>
        </p:nvSpPr>
        <p:spPr>
          <a:xfrm>
            <a:off x="3520281" y="6019800"/>
            <a:ext cx="2839239" cy="369332"/>
          </a:xfrm>
          <a:prstGeom prst="rect">
            <a:avLst/>
          </a:prstGeom>
        </p:spPr>
        <p:txBody>
          <a:bodyPr wrap="none">
            <a:spAutoFit/>
          </a:bodyPr>
          <a:lstStyle/>
          <a:p>
            <a:r>
              <a:rPr lang="fa-IR" dirty="0"/>
              <a:t>تصویر شماره 1: بوستان آب و آتش</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fa-IR" dirty="0" smtClean="0"/>
              <a:t>در قسمت شمالی این پارك فضایی که به جرأت می توان آن را در سطح شهر استثنایی تلقی کرد توجه را </a:t>
            </a:r>
            <a:r>
              <a:rPr lang="fa-IR" dirty="0" smtClean="0"/>
              <a:t>به</a:t>
            </a:r>
            <a:r>
              <a:rPr lang="en-US" dirty="0" smtClean="0"/>
              <a:t> </a:t>
            </a:r>
            <a:r>
              <a:rPr lang="fa-IR" dirty="0" smtClean="0"/>
              <a:t>خود </a:t>
            </a:r>
            <a:r>
              <a:rPr lang="fa-IR" dirty="0" smtClean="0"/>
              <a:t>جلب می کند.این فضا در واقع دلیل اصلی نام گذاري این بوستان به نام آب و آتش می باشد.محوطه اي </a:t>
            </a:r>
            <a:r>
              <a:rPr lang="fa-IR" dirty="0" smtClean="0"/>
              <a:t>با</a:t>
            </a:r>
            <a:r>
              <a:rPr lang="en-US" dirty="0" smtClean="0"/>
              <a:t> </a:t>
            </a:r>
            <a:r>
              <a:rPr lang="fa-IR" dirty="0" smtClean="0"/>
              <a:t>ترکیبی </a:t>
            </a:r>
            <a:r>
              <a:rPr lang="fa-IR" dirty="0" smtClean="0"/>
              <a:t>از 4 ستون آتش و فواره هایی از آب در سطح زمینی که محل عبور افراد می باشد.نکته جذاب در </a:t>
            </a:r>
            <a:r>
              <a:rPr lang="fa-IR" dirty="0" smtClean="0"/>
              <a:t>این</a:t>
            </a:r>
            <a:r>
              <a:rPr lang="en-US" dirty="0" smtClean="0"/>
              <a:t> </a:t>
            </a:r>
            <a:r>
              <a:rPr lang="fa-IR" dirty="0" smtClean="0"/>
              <a:t>باب </a:t>
            </a:r>
            <a:r>
              <a:rPr lang="fa-IR" dirty="0" smtClean="0"/>
              <a:t>ترکیب دو عنصر متضاد آب و آتش و هم زمان هماهنگی این دو عنصر با موسیقی در حال پخش در </a:t>
            </a:r>
            <a:r>
              <a:rPr lang="fa-IR" dirty="0" smtClean="0"/>
              <a:t>فضا</a:t>
            </a:r>
            <a:r>
              <a:rPr lang="en-US" dirty="0" smtClean="0"/>
              <a:t> </a:t>
            </a:r>
            <a:r>
              <a:rPr lang="fa-IR" dirty="0" smtClean="0"/>
              <a:t>می </a:t>
            </a:r>
            <a:r>
              <a:rPr lang="fa-IR" dirty="0" smtClean="0"/>
              <a:t>باشد که باعث ایجاد حس سرزندگی در استفاده کننده گان از فضا می شود</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56322" name="Picture 2" descr="http://up.naghsh-negar.ir/uploads/n00070600-r-b-001.jpg"/>
          <p:cNvPicPr>
            <a:picLocks noChangeAspect="1" noChangeArrowheads="1"/>
          </p:cNvPicPr>
          <p:nvPr/>
        </p:nvPicPr>
        <p:blipFill>
          <a:blip r:embed="rId2"/>
          <a:srcRect/>
          <a:stretch>
            <a:fillRect/>
          </a:stretch>
        </p:blipFill>
        <p:spPr bwMode="auto">
          <a:xfrm>
            <a:off x="929481" y="533400"/>
            <a:ext cx="8991600" cy="5987972"/>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fa-IR" dirty="0" smtClean="0"/>
              <a:t>وجود عنصر آب نه تنها </a:t>
            </a:r>
            <a:r>
              <a:rPr lang="fa-IR" dirty="0" smtClean="0"/>
              <a:t>نقش</a:t>
            </a:r>
            <a:r>
              <a:rPr lang="en-US" dirty="0" smtClean="0"/>
              <a:t> </a:t>
            </a:r>
            <a:r>
              <a:rPr lang="fa-IR" dirty="0" smtClean="0"/>
              <a:t>بسزایی </a:t>
            </a:r>
            <a:r>
              <a:rPr lang="fa-IR" dirty="0" smtClean="0"/>
              <a:t>در سرزندگی این فضا داشته بلکه باعث ایجاد هویت براي این قسمت نسبت به قسمت هاي دیگر </a:t>
            </a:r>
            <a:r>
              <a:rPr lang="fa-IR" dirty="0" smtClean="0"/>
              <a:t>بوستان</a:t>
            </a:r>
            <a:r>
              <a:rPr lang="en-US" dirty="0" smtClean="0"/>
              <a:t> </a:t>
            </a:r>
            <a:r>
              <a:rPr lang="fa-IR" dirty="0" smtClean="0"/>
              <a:t>و </a:t>
            </a:r>
            <a:r>
              <a:rPr lang="fa-IR" dirty="0" smtClean="0"/>
              <a:t>همین طور هویتی خاص نسبت به بوستان هاي دیگر نیز شده است.بلاشک این عناصر باعث افزودن </a:t>
            </a:r>
            <a:r>
              <a:rPr lang="fa-IR" dirty="0" smtClean="0"/>
              <a:t>تعداد</a:t>
            </a:r>
            <a:r>
              <a:rPr lang="en-US" dirty="0" smtClean="0"/>
              <a:t> </a:t>
            </a:r>
            <a:r>
              <a:rPr lang="fa-IR" dirty="0" smtClean="0"/>
              <a:t>مراجعین </a:t>
            </a:r>
            <a:r>
              <a:rPr lang="fa-IR" dirty="0" smtClean="0"/>
              <a:t>به فضا می گردد. به طور حتم این فضا با تأثیر بر ذهن افراد می تواند راهی براي اندیشیدن آنان </a:t>
            </a:r>
            <a:r>
              <a:rPr lang="fa-IR" dirty="0" smtClean="0"/>
              <a:t>به</a:t>
            </a:r>
            <a:r>
              <a:rPr lang="en-US" dirty="0" smtClean="0"/>
              <a:t>  </a:t>
            </a:r>
            <a:r>
              <a:rPr lang="fa-IR" dirty="0" smtClean="0"/>
              <a:t>خلاقیت </a:t>
            </a:r>
            <a:r>
              <a:rPr lang="fa-IR" dirty="0" smtClean="0"/>
              <a:t>و روش هاي دستیابی به آن را گشوده و در پی آن، ذهن افراد مستعد و حتی افراد معمولی را به سوي</a:t>
            </a:r>
          </a:p>
          <a:p>
            <a:pPr algn="r" rtl="1"/>
            <a:r>
              <a:rPr lang="fa-IR" dirty="0" smtClean="0"/>
              <a:t>بروز خلاقیت و ارائه آن سوق دهد.</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55298" name="Picture 2" descr="http://www.gardeshgarha.com/wp-content/uploads/2015/07/12-6-30-11285012-1.jpg"/>
          <p:cNvPicPr>
            <a:picLocks noChangeAspect="1" noChangeArrowheads="1"/>
          </p:cNvPicPr>
          <p:nvPr/>
        </p:nvPicPr>
        <p:blipFill>
          <a:blip r:embed="rId2"/>
          <a:srcRect/>
          <a:stretch>
            <a:fillRect/>
          </a:stretch>
        </p:blipFill>
        <p:spPr bwMode="auto">
          <a:xfrm>
            <a:off x="624681" y="406400"/>
            <a:ext cx="9220200" cy="6146800"/>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lgn="r" rtl="1"/>
            <a:r>
              <a:rPr lang="fa-IR" b="1" dirty="0" smtClean="0"/>
              <a:t>تحلیل و نتیجه گیري</a:t>
            </a:r>
          </a:p>
          <a:p>
            <a:pPr algn="r" rtl="1"/>
            <a:r>
              <a:rPr lang="fa-IR" dirty="0" smtClean="0"/>
              <a:t>در سال هاي اخیر ، با ورود به دوره ي جدیدي از شهرسازي و بحث هایی مانند شهرسازي مشارکتی </a:t>
            </a:r>
            <a:r>
              <a:rPr lang="fa-IR" dirty="0" smtClean="0"/>
              <a:t>و</a:t>
            </a:r>
            <a:r>
              <a:rPr lang="en-US" dirty="0" smtClean="0"/>
              <a:t> </a:t>
            </a:r>
            <a:r>
              <a:rPr lang="fa-IR" dirty="0" smtClean="0"/>
              <a:t>طراحی </a:t>
            </a:r>
            <a:r>
              <a:rPr lang="fa-IR" dirty="0" smtClean="0"/>
              <a:t>فضاها و شهرها با توجه به هویت آن ها، می توان دریافت توجه به ارتباط بین انسان و محیط شهري </a:t>
            </a:r>
            <a:r>
              <a:rPr lang="fa-IR" dirty="0" smtClean="0"/>
              <a:t>و</a:t>
            </a:r>
            <a:r>
              <a:rPr lang="en-US" dirty="0" smtClean="0"/>
              <a:t> </a:t>
            </a:r>
            <a:r>
              <a:rPr lang="fa-IR" dirty="0" smtClean="0"/>
              <a:t>همین </a:t>
            </a:r>
            <a:r>
              <a:rPr lang="fa-IR" dirty="0" smtClean="0"/>
              <a:t>طور تعامل آن ها به طور چشمگیري افزایش یافته است. در همین راستا می توان شکل گیري </a:t>
            </a:r>
            <a:r>
              <a:rPr lang="fa-IR" dirty="0" smtClean="0"/>
              <a:t>اصطلاحاتی</a:t>
            </a:r>
            <a:r>
              <a:rPr lang="en-US" dirty="0" smtClean="0"/>
              <a:t> </a:t>
            </a:r>
            <a:r>
              <a:rPr lang="fa-IR" dirty="0" smtClean="0"/>
              <a:t>مانند </a:t>
            </a:r>
            <a:r>
              <a:rPr lang="fa-IR" dirty="0" smtClean="0"/>
              <a:t>شهر خلاق و از این دست را پیرو این توجهات قلمداد کرد. در واقع توصیف شهر با صفت خلاق در </a:t>
            </a:r>
            <a:r>
              <a:rPr lang="fa-IR" dirty="0" smtClean="0"/>
              <a:t>گرو</a:t>
            </a:r>
            <a:r>
              <a:rPr lang="en-US" dirty="0" smtClean="0"/>
              <a:t> </a:t>
            </a:r>
            <a:r>
              <a:rPr lang="fa-IR" dirty="0" smtClean="0"/>
              <a:t>داشتن </a:t>
            </a:r>
            <a:r>
              <a:rPr lang="fa-IR" dirty="0" smtClean="0"/>
              <a:t>شهروندان خلاق به منظور ایجاد فضاهاي خلاق و طراحی فضاها به صورت تشویق کننده براي </a:t>
            </a:r>
            <a:r>
              <a:rPr lang="fa-IR" dirty="0" smtClean="0"/>
              <a:t>پرورش</a:t>
            </a:r>
            <a:r>
              <a:rPr lang="en-US" dirty="0" smtClean="0"/>
              <a:t> </a:t>
            </a:r>
            <a:r>
              <a:rPr lang="fa-IR" dirty="0" smtClean="0"/>
              <a:t>شهروندان </a:t>
            </a:r>
            <a:r>
              <a:rPr lang="fa-IR" dirty="0" smtClean="0"/>
              <a:t>خلاق می باشد.امروزه فضاهاي عمومی که تعریف آن ها منحصر به جنبه ي کالبدي و فیزیکی </a:t>
            </a:r>
            <a:r>
              <a:rPr lang="fa-IR" dirty="0" smtClean="0"/>
              <a:t>نمی</a:t>
            </a:r>
            <a:r>
              <a:rPr lang="en-US" dirty="0" smtClean="0"/>
              <a:t> </a:t>
            </a:r>
            <a:r>
              <a:rPr lang="fa-IR" dirty="0" smtClean="0"/>
              <a:t>شود ، بلکه در حقیقت با حضور انسان و فعالیت اوست که معنا پیدا می کند و نوعا زمینه ي بروز خلاقیت است .</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57346" name="Picture 2" descr="http://cdn.asriran.com/files/fa/news/1389/4/27/143197_801.jpg"/>
          <p:cNvPicPr>
            <a:picLocks noChangeAspect="1" noChangeArrowheads="1"/>
          </p:cNvPicPr>
          <p:nvPr/>
        </p:nvPicPr>
        <p:blipFill>
          <a:blip r:embed="rId2"/>
          <a:srcRect b="13333"/>
          <a:stretch>
            <a:fillRect/>
          </a:stretch>
        </p:blipFill>
        <p:spPr bwMode="auto">
          <a:xfrm>
            <a:off x="548481" y="1126067"/>
            <a:ext cx="9525000" cy="5503333"/>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r" rtl="1"/>
            <a:r>
              <a:rPr lang="fa-IR" dirty="0" smtClean="0"/>
              <a:t>از سویی افراد خلاق همواره احتیاج به مکان هایی براي الهام بخشی یا نمایش کارهاي خود دارند . </a:t>
            </a:r>
            <a:r>
              <a:rPr lang="fa-IR" dirty="0" smtClean="0"/>
              <a:t>فضاهاي</a:t>
            </a:r>
            <a:r>
              <a:rPr lang="en-US" dirty="0" smtClean="0"/>
              <a:t> </a:t>
            </a:r>
            <a:r>
              <a:rPr lang="fa-IR" dirty="0" smtClean="0"/>
              <a:t>عمومی </a:t>
            </a:r>
            <a:r>
              <a:rPr lang="fa-IR" dirty="0" smtClean="0"/>
              <a:t>می توانند نقش مهمی را در این راستا ایفا کنند.پیرو این مسئله در بررسی فضایی خلاقانه و به </a:t>
            </a:r>
            <a:r>
              <a:rPr lang="fa-IR" dirty="0" smtClean="0"/>
              <a:t>خصوص</a:t>
            </a:r>
            <a:r>
              <a:rPr lang="en-US" dirty="0" smtClean="0"/>
              <a:t> </a:t>
            </a:r>
            <a:r>
              <a:rPr lang="fa-IR" dirty="0" smtClean="0"/>
              <a:t>در </a:t>
            </a:r>
            <a:r>
              <a:rPr lang="fa-IR" dirty="0" smtClean="0"/>
              <a:t>مکانی عمومی (بوستان آب و آتش) عناصر شاخصی همچون سرزندگی و هویت که در طی نوشتار </a:t>
            </a:r>
            <a:r>
              <a:rPr lang="fa-IR" dirty="0" smtClean="0"/>
              <a:t>مورد</a:t>
            </a:r>
            <a:r>
              <a:rPr lang="en-US" dirty="0" smtClean="0"/>
              <a:t> </a:t>
            </a:r>
            <a:r>
              <a:rPr lang="fa-IR" dirty="0" smtClean="0"/>
              <a:t>بحث </a:t>
            </a:r>
            <a:r>
              <a:rPr lang="fa-IR" dirty="0" smtClean="0"/>
              <a:t>قرار گرفت ، به وضوح مشاهده می شود.در جدول ذیل سعی بر آن شده که مولفه هاي موجود در پارك </a:t>
            </a:r>
            <a:r>
              <a:rPr lang="fa-IR" dirty="0" smtClean="0"/>
              <a:t>و</a:t>
            </a:r>
            <a:r>
              <a:rPr lang="en-US" dirty="0" smtClean="0"/>
              <a:t> </a:t>
            </a:r>
            <a:r>
              <a:rPr lang="fa-IR" dirty="0" smtClean="0"/>
              <a:t>همین </a:t>
            </a:r>
            <a:r>
              <a:rPr lang="fa-IR" dirty="0" smtClean="0"/>
              <a:t>طور مولفه هاي پیشنهادي که در یک فضاي عمومی براي توصیف آن به عنوان فضاي خلاق نیاز </a:t>
            </a:r>
            <a:r>
              <a:rPr lang="fa-IR" dirty="0" smtClean="0"/>
              <a:t>است</a:t>
            </a:r>
            <a:r>
              <a:rPr lang="en-US" dirty="0" smtClean="0"/>
              <a:t> </a:t>
            </a:r>
            <a:r>
              <a:rPr lang="fa-IR" dirty="0" smtClean="0"/>
              <a:t>.( </a:t>
            </a:r>
            <a:r>
              <a:rPr lang="fa-IR" dirty="0" smtClean="0"/>
              <a:t>ذکر شود (رجوع شود به جدول 1</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2050" name="Picture 2"/>
          <p:cNvPicPr>
            <a:picLocks noChangeAspect="1" noChangeArrowheads="1"/>
          </p:cNvPicPr>
          <p:nvPr/>
        </p:nvPicPr>
        <p:blipFill>
          <a:blip r:embed="rId2"/>
          <a:srcRect/>
          <a:stretch>
            <a:fillRect/>
          </a:stretch>
        </p:blipFill>
        <p:spPr bwMode="auto">
          <a:xfrm>
            <a:off x="1539081" y="-3127"/>
            <a:ext cx="8153400" cy="6861128"/>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52226" name="Picture 2" descr="http://baadbaadak.persiangig.com/128.JPG"/>
          <p:cNvPicPr>
            <a:picLocks noChangeAspect="1" noChangeArrowheads="1"/>
          </p:cNvPicPr>
          <p:nvPr/>
        </p:nvPicPr>
        <p:blipFill>
          <a:blip r:embed="rId2"/>
          <a:srcRect/>
          <a:stretch>
            <a:fillRect/>
          </a:stretch>
        </p:blipFill>
        <p:spPr bwMode="auto">
          <a:xfrm>
            <a:off x="472281" y="288290"/>
            <a:ext cx="9372600" cy="6104573"/>
          </a:xfrm>
          <a:prstGeom prst="rect">
            <a:avLst/>
          </a:prstGeom>
          <a:noFill/>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fa-IR" dirty="0" smtClean="0"/>
              <a:t>حال در می یابیم که فضاهایی که متنوع، داراي هویت و سرزنده هستند می توانند نقش به سزایی در </a:t>
            </a:r>
            <a:r>
              <a:rPr lang="fa-IR" dirty="0" smtClean="0"/>
              <a:t>تشویق</a:t>
            </a:r>
            <a:r>
              <a:rPr lang="en-US" dirty="0" smtClean="0"/>
              <a:t> </a:t>
            </a:r>
            <a:r>
              <a:rPr lang="fa-IR" dirty="0" smtClean="0"/>
              <a:t>تفکر </a:t>
            </a:r>
            <a:r>
              <a:rPr lang="fa-IR" dirty="0" smtClean="0"/>
              <a:t>عموم شهروندان مراجعه کننده به فضا داشته باشند .به این صورت که مانند محرکی براي جلوگیري </a:t>
            </a:r>
            <a:r>
              <a:rPr lang="fa-IR" dirty="0" smtClean="0"/>
              <a:t>از</a:t>
            </a:r>
            <a:r>
              <a:rPr lang="en-US" dirty="0" smtClean="0"/>
              <a:t> </a:t>
            </a:r>
            <a:r>
              <a:rPr lang="fa-IR" dirty="0" smtClean="0"/>
              <a:t>تفکر </a:t>
            </a:r>
            <a:r>
              <a:rPr lang="fa-IR" dirty="0" smtClean="0"/>
              <a:t>راجع به مسائل روزمره در مسیر کلیشه عمل می نماید و ذهن آن ها را به سمت نوآوري سوق می دهد</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7500" lnSpcReduction="20000"/>
          </a:bodyPr>
          <a:lstStyle/>
          <a:p>
            <a:pPr algn="r" rtl="1"/>
            <a:r>
              <a:rPr lang="fa-IR" b="1" dirty="0" smtClean="0"/>
              <a:t>مراجع</a:t>
            </a:r>
          </a:p>
          <a:p>
            <a:pPr algn="r" rtl="1"/>
            <a:r>
              <a:rPr lang="fa-IR" b="1" dirty="0" smtClean="0"/>
              <a:t>- ارشاد منش،حمید رضا ،( 1389 )، مجله شهرداریها ، شماره 100 ، آبان 1389</a:t>
            </a:r>
          </a:p>
          <a:p>
            <a:pPr algn="r" rtl="1"/>
            <a:r>
              <a:rPr lang="fa-IR" b="1" dirty="0" smtClean="0"/>
              <a:t>- پاکزاد، جهانشاه ،( 1385 )، مبانی نظري و فرآیند طراحی شهري ،تهران ، انتشارات شهیدي</a:t>
            </a:r>
          </a:p>
          <a:p>
            <a:pPr algn="r" rtl="1"/>
            <a:r>
              <a:rPr lang="fa-IR" b="1" dirty="0" smtClean="0"/>
              <a:t>-جاوید، محمد هادي و علی پور،حسین و اکبري مطلق ،مصطفی ، ( 1391 ) ،تهران ،انتشارات طهان</a:t>
            </a:r>
          </a:p>
          <a:p>
            <a:pPr algn="r" rtl="1"/>
            <a:r>
              <a:rPr lang="fa-IR" b="1" dirty="0" smtClean="0"/>
              <a:t>- حبیبی،سید محسن ، ( 1378 )،جامعه مدنی و حیات شهري ،نشریه هنرهاي زیبا، شماره 7</a:t>
            </a:r>
          </a:p>
          <a:p>
            <a:pPr algn="r" rtl="1"/>
            <a:r>
              <a:rPr lang="fa-IR" b="1" dirty="0" smtClean="0"/>
              <a:t>- ربانی خوراسگانی ،علی و ربانی ، رسول و ادیبی سده ،مهدي و موذنی، احمد ، ( 1390 )، بررسی نقش تنوع اجتماعی</a:t>
            </a:r>
          </a:p>
          <a:p>
            <a:pPr algn="r" rtl="1"/>
            <a:r>
              <a:rPr lang="fa-IR" dirty="0" smtClean="0"/>
              <a:t>در ایجاد شهرهاي خلاق ونوآور(مورد مطالعه:شهر اصفهان) ،مجله جغرافیا و توسعه،شماره 21</a:t>
            </a:r>
          </a:p>
          <a:p>
            <a:pPr algn="r" rtl="1"/>
            <a:r>
              <a:rPr lang="fa-IR" b="1" dirty="0" smtClean="0"/>
              <a:t>- رفیعیان، محسن ، ( 1389 ) ، درآمدي بر مناطق و شهرهاي خلاق ، مجله شهرداریها ، شماره 100</a:t>
            </a:r>
          </a:p>
          <a:p>
            <a:pPr algn="r" rtl="1"/>
            <a:r>
              <a:rPr lang="fa-IR" b="1" dirty="0" smtClean="0"/>
              <a:t>- رهنمایی،محمد تقی و اشرفی ، یوسف، ( 1386 ) ،فضاهاي عمومی شهر و نقش آن در شکل گیري جامعه مدنی از</a:t>
            </a:r>
          </a:p>
          <a:p>
            <a:pPr algn="r" rtl="1"/>
            <a:r>
              <a:rPr lang="fa-IR" dirty="0" smtClean="0"/>
              <a:t>دیدگاه برنامه ریزي شهري ، نشریه جغرافیا ، شماره 14</a:t>
            </a:r>
          </a:p>
          <a:p>
            <a:pPr algn="r" rtl="1"/>
            <a:r>
              <a:rPr lang="fa-IR" b="1" dirty="0" smtClean="0"/>
              <a:t>- سعیدي، هادي ، ( 1389 ) ، شهرخلاق ؛ گفتگو با بیژن کلهر نیا ، فرهاد کریمانی ، حامد کامل نیا ، مجله شهرداریها ،</a:t>
            </a:r>
          </a:p>
          <a:p>
            <a:pPr algn="r" rtl="1"/>
            <a:r>
              <a:rPr lang="fa-IR" dirty="0" smtClean="0"/>
              <a:t>شماره 1</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0000" lnSpcReduction="20000"/>
          </a:bodyPr>
          <a:lstStyle/>
          <a:p>
            <a:pPr algn="r" rtl="1"/>
            <a:r>
              <a:rPr lang="fa-IR" b="1" dirty="0" smtClean="0"/>
              <a:t>- سعیدي رضوانی، نوید و خستو، مریم ،( 1389 ) ، عوامل موثر بر سرزندگی فضاهاي شهري،نشریه هویت شهر ، شماره 6</a:t>
            </a:r>
          </a:p>
          <a:p>
            <a:pPr algn="r" rtl="1"/>
            <a:r>
              <a:rPr lang="fa-IR" b="1" dirty="0" smtClean="0"/>
              <a:t>-شهابیان، پویان و رهگذر ، عرفانه، ( 1391 ) ، پیوند محیط خلاق با شهر، مجله منظر ، شماره 19</a:t>
            </a:r>
          </a:p>
          <a:p>
            <a:pPr algn="r" rtl="1"/>
            <a:r>
              <a:rPr lang="fa-IR" b="1" dirty="0" smtClean="0"/>
              <a:t>- فرزین پاك ،شهرزاد ،( 1389 ) ، شهر خلاق ، مجله شهرداریها ،شماره 100</a:t>
            </a:r>
          </a:p>
          <a:p>
            <a:pPr algn="r" rtl="1"/>
            <a:r>
              <a:rPr lang="fa-IR" b="1" dirty="0" smtClean="0"/>
              <a:t>- فلوریدا، ریچارد،( 1390 )،شهرها و طبقه خلاق، (ابراهیم و محمد اسماعیل انصاري)، تهران ، انتشارات جامعه شناسان</a:t>
            </a:r>
          </a:p>
          <a:p>
            <a:pPr algn="r" rtl="1"/>
            <a:r>
              <a:rPr lang="fa-IR" b="1" dirty="0" smtClean="0"/>
              <a:t>-کردي ، عبد الرضا ، ( 1388 ) ، اصول و مبانی خلاقیت در مدیریت شهري (سازمان فردا ، سازمان خلاق )، مجله</a:t>
            </a:r>
          </a:p>
          <a:p>
            <a:pPr algn="r" rtl="1"/>
            <a:r>
              <a:rPr lang="fa-IR" dirty="0" smtClean="0"/>
              <a:t>شهرداریها ، شماره 79</a:t>
            </a:r>
          </a:p>
          <a:p>
            <a:pPr algn="r" rtl="1"/>
            <a:r>
              <a:rPr lang="fa-IR" dirty="0" smtClean="0"/>
              <a:t>-کلانتري،بهرنگ و یاري قلی ، وحید و رحمتی ، اکبر ، ( 1391 ) ، فضاي جمعی و شهر خلاق ، مجله منظر ، شماره 19</a:t>
            </a:r>
          </a:p>
          <a:p>
            <a:pPr algn="r" rtl="1"/>
            <a:r>
              <a:rPr lang="fa-IR" dirty="0" smtClean="0"/>
              <a:t>- محمدي ، کمال و مجید فر ، فرزان ، ( 1389 ) ، دوران شهرهاي خلاق ، مجله شهرداریها ، شماره 100</a:t>
            </a:r>
          </a:p>
          <a:p>
            <a:pPr algn="r" rtl="1"/>
            <a:r>
              <a:rPr lang="en-US" dirty="0" smtClean="0"/>
              <a:t>- Matthew Carmona ,Tim Health, </a:t>
            </a:r>
            <a:r>
              <a:rPr lang="en-US" dirty="0" err="1" smtClean="0"/>
              <a:t>Taner</a:t>
            </a:r>
            <a:r>
              <a:rPr lang="en-US" dirty="0" smtClean="0"/>
              <a:t> </a:t>
            </a:r>
            <a:r>
              <a:rPr lang="en-US" dirty="0" err="1" smtClean="0"/>
              <a:t>Oc</a:t>
            </a:r>
            <a:r>
              <a:rPr lang="en-US" dirty="0" smtClean="0"/>
              <a:t> , Steve </a:t>
            </a:r>
            <a:r>
              <a:rPr lang="en-US" dirty="0" err="1" smtClean="0"/>
              <a:t>Tiesdell</a:t>
            </a:r>
            <a:r>
              <a:rPr lang="en-US" dirty="0" smtClean="0"/>
              <a:t> ,public spaces - urban places, El </a:t>
            </a:r>
            <a:r>
              <a:rPr lang="en-US" dirty="0" err="1" smtClean="0"/>
              <a:t>sevier</a:t>
            </a:r>
            <a:endParaRPr lang="en-US" dirty="0" smtClean="0"/>
          </a:p>
          <a:p>
            <a:pPr algn="r" rtl="1"/>
            <a:r>
              <a:rPr lang="en-US" dirty="0" smtClean="0"/>
              <a:t>Ltd ,2003.</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lgn="r" rtl="1"/>
            <a:r>
              <a:rPr lang="fa-IR" b="1" dirty="0" smtClean="0"/>
              <a:t>مقدمه</a:t>
            </a:r>
          </a:p>
          <a:p>
            <a:pPr algn="r" rtl="1"/>
            <a:r>
              <a:rPr lang="fa-IR" dirty="0" smtClean="0"/>
              <a:t>جهان امروز شاهد جهشی بلند به سوي زندگی هرچه بهتر و با کیفیت تراست و تلاش براي ارتقاي </a:t>
            </a:r>
            <a:r>
              <a:rPr lang="fa-IR" dirty="0" smtClean="0"/>
              <a:t>کیفیت</a:t>
            </a:r>
            <a:r>
              <a:rPr lang="en-US" dirty="0" smtClean="0"/>
              <a:t> </a:t>
            </a:r>
            <a:r>
              <a:rPr lang="fa-IR" dirty="0" smtClean="0"/>
              <a:t>زندگی </a:t>
            </a:r>
            <a:r>
              <a:rPr lang="fa-IR" dirty="0" smtClean="0"/>
              <a:t>شهري دغدغه ي اصلی صاحب نظران می باشد.در این مسیرتوجه به شهرها به عنوان مراکزي </a:t>
            </a:r>
            <a:r>
              <a:rPr lang="fa-IR" dirty="0" smtClean="0"/>
              <a:t>که</a:t>
            </a:r>
            <a:r>
              <a:rPr lang="en-US" dirty="0" smtClean="0"/>
              <a:t> </a:t>
            </a:r>
            <a:r>
              <a:rPr lang="fa-IR" dirty="0" smtClean="0"/>
              <a:t>. : </a:t>
            </a:r>
            <a:r>
              <a:rPr lang="fa-IR" dirty="0" smtClean="0"/>
              <a:t>گرداننده ي اصلی این جریان هستند از اهمیت بسیاري برخوردار است (جاوید و دیگران </a:t>
            </a:r>
            <a:r>
              <a:rPr lang="fa-IR" dirty="0" smtClean="0"/>
              <a:t>،</a:t>
            </a:r>
            <a:r>
              <a:rPr lang="fa-IR" dirty="0" smtClean="0"/>
              <a:t> (5 </a:t>
            </a:r>
            <a:r>
              <a:rPr lang="fa-IR" dirty="0" smtClean="0"/>
              <a:t> </a:t>
            </a:r>
            <a:r>
              <a:rPr lang="fa-IR" dirty="0" smtClean="0"/>
              <a:t>1391</a:t>
            </a:r>
          </a:p>
          <a:p>
            <a:pPr algn="r" rtl="1"/>
            <a:r>
              <a:rPr lang="fa-IR" dirty="0" smtClean="0"/>
              <a:t>به دنبال آن در طول تاریخ آن چه موجب برداشتن گام هاي بلند به سوي کامیابی و تغییرات مثبت در </a:t>
            </a:r>
            <a:r>
              <a:rPr lang="fa-IR" dirty="0" smtClean="0"/>
              <a:t>شیوه</a:t>
            </a:r>
            <a:r>
              <a:rPr lang="en-US" dirty="0" smtClean="0"/>
              <a:t> </a:t>
            </a:r>
            <a:r>
              <a:rPr lang="fa-IR" dirty="0" smtClean="0"/>
              <a:t>ي </a:t>
            </a:r>
            <a:r>
              <a:rPr lang="fa-IR" dirty="0" smtClean="0"/>
              <a:t>زیست انسان ها شده، بر گرفته از اندیشه اي تکامل یافته یا نبوغی جامعیت یافته بوده است که آن را </a:t>
            </a:r>
            <a:r>
              <a:rPr lang="fa-IR" dirty="0" smtClean="0"/>
              <a:t>خلاقیت</a:t>
            </a:r>
            <a:r>
              <a:rPr lang="en-US" dirty="0" smtClean="0"/>
              <a:t> </a:t>
            </a:r>
            <a:r>
              <a:rPr lang="fa-IR" dirty="0" smtClean="0"/>
              <a:t>می </a:t>
            </a:r>
            <a:r>
              <a:rPr lang="fa-IR" dirty="0" smtClean="0"/>
              <a:t>نامند.به طور عام خلاقیت به پدیده اي اطلاق می شود که در آن فردي یا گروهی چیزي نو(محصول،راه</a:t>
            </a:r>
          </a:p>
          <a:p>
            <a:pPr algn="r" rtl="1"/>
            <a:r>
              <a:rPr lang="fa-IR" dirty="0" smtClean="0"/>
              <a:t>. </a:t>
            </a:r>
            <a:r>
              <a:rPr lang="fa-IR" dirty="0" smtClean="0"/>
              <a:t>: </a:t>
            </a:r>
            <a:r>
              <a:rPr lang="fa-IR" dirty="0" smtClean="0"/>
              <a:t>حل،اثر هنري و نظایر این ها)خلق می کند که داراي نوعی ارزش است (ارشاد منش </a:t>
            </a:r>
            <a:r>
              <a:rPr lang="fa-IR" dirty="0" smtClean="0"/>
              <a:t>،</a:t>
            </a:r>
            <a:r>
              <a:rPr lang="fa-IR" dirty="0" smtClean="0"/>
              <a:t> (4 </a:t>
            </a:r>
            <a:r>
              <a:rPr lang="fa-IR" dirty="0" smtClean="0"/>
              <a:t> </a:t>
            </a:r>
            <a:r>
              <a:rPr lang="fa-IR" dirty="0" smtClean="0"/>
              <a:t>1389</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r" rtl="1"/>
            <a:r>
              <a:rPr lang="fa-IR" dirty="0" smtClean="0"/>
              <a:t>می توان گفت فلسفه شهر خلاق آن است که "در هر شهري همیشه ظرفیتی بسیار بیشتر از آنچه ما در </a:t>
            </a:r>
            <a:r>
              <a:rPr lang="fa-IR" dirty="0" smtClean="0"/>
              <a:t>وهله</a:t>
            </a:r>
            <a:r>
              <a:rPr lang="en-US" dirty="0" smtClean="0"/>
              <a:t> </a:t>
            </a:r>
            <a:r>
              <a:rPr lang="fa-IR" dirty="0" smtClean="0"/>
              <a:t>ي </a:t>
            </a:r>
            <a:r>
              <a:rPr lang="fa-IR" dirty="0" smtClean="0"/>
              <a:t>اول تصور می کنیم وجود دارد".اگر بتوانیم شرایطی فراهم کنیم که مردم بتوانند بر اساس تخیلات </a:t>
            </a:r>
            <a:r>
              <a:rPr lang="fa-IR" dirty="0" smtClean="0"/>
              <a:t>بلند</a:t>
            </a:r>
            <a:r>
              <a:rPr lang="en-US" dirty="0" smtClean="0"/>
              <a:t> </a:t>
            </a:r>
            <a:r>
              <a:rPr lang="fa-IR" dirty="0" smtClean="0"/>
              <a:t>پروازانه </a:t>
            </a:r>
            <a:r>
              <a:rPr lang="fa-IR" dirty="0" smtClean="0"/>
              <a:t>فکر،برنامه ریزي و عمل کنند و فرصت هاي توسعه به طور مداوم تکامل یابد،می توانیم به تحقق شهر</a:t>
            </a:r>
          </a:p>
          <a:p>
            <a:pPr algn="r" rtl="1"/>
            <a:r>
              <a:rPr lang="fa-IR" dirty="0" smtClean="0"/>
              <a:t>خلاق نزدیکتر شویم.این فرصت ها می توانند در برگیرنده اقدامهایی براي تولید ثروت و افزایش بازده </a:t>
            </a:r>
            <a:r>
              <a:rPr lang="fa-IR" dirty="0" smtClean="0"/>
              <a:t>اقتصادي</a:t>
            </a:r>
            <a:r>
              <a:rPr lang="en-US" dirty="0" smtClean="0"/>
              <a:t> </a:t>
            </a:r>
            <a:r>
              <a:rPr lang="fa-IR" dirty="0" smtClean="0"/>
              <a:t>،ارتقاي </a:t>
            </a:r>
            <a:r>
              <a:rPr lang="fa-IR" dirty="0" smtClean="0"/>
              <a:t>زیبایی بصري در محیط شهري یا حل مسایل اجتماعی (از جمله بی مسکنی و بد مسکنی) باشند(سعیدي،</a:t>
            </a:r>
          </a:p>
          <a:p>
            <a:pPr algn="r" rtl="1"/>
            <a:r>
              <a:rPr lang="en-US" dirty="0" smtClean="0"/>
              <a:t>.(5 : 1389</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r" rtl="1"/>
            <a:r>
              <a:rPr lang="fa-IR" dirty="0" smtClean="0"/>
              <a:t>متخصصین برنامه ریزي شهري تاکنون آنطورکه باید، به ارزش واهمیت این فضاها درشکل دهی به </a:t>
            </a:r>
            <a:r>
              <a:rPr lang="fa-IR" dirty="0" smtClean="0"/>
              <a:t>جامعه</a:t>
            </a:r>
            <a:r>
              <a:rPr lang="en-US" dirty="0" smtClean="0"/>
              <a:t> </a:t>
            </a:r>
            <a:r>
              <a:rPr lang="fa-IR" dirty="0" smtClean="0"/>
              <a:t>1</a:t>
            </a:r>
            <a:r>
              <a:rPr lang="fa-IR" dirty="0" smtClean="0"/>
              <a:t>). درواقع فضاهاي عمومی بستریست براي تشویق شهروندان به : شهري نپرداخته اند(رهنمایی و اشرفی، 1386</a:t>
            </a:r>
          </a:p>
          <a:p>
            <a:pPr algn="r" rtl="1"/>
            <a:r>
              <a:rPr lang="fa-IR" dirty="0" smtClean="0"/>
              <a:t>خلاقیت یا منع از آن.به طوري که فضاهاي عمومی مطلوب می تواند محیطی جذاب براي افراد خلاق </a:t>
            </a:r>
            <a:r>
              <a:rPr lang="fa-IR" dirty="0" smtClean="0"/>
              <a:t>ایجاد</a:t>
            </a:r>
            <a:r>
              <a:rPr lang="en-US" dirty="0" smtClean="0"/>
              <a:t> </a:t>
            </a:r>
            <a:r>
              <a:rPr lang="fa-IR" dirty="0" smtClean="0"/>
              <a:t>کند،حال </a:t>
            </a:r>
            <a:r>
              <a:rPr lang="fa-IR" dirty="0" smtClean="0"/>
              <a:t>آنکه خلاقیت آنها در تعامل و گفت و گو با حاضرین در فضاهاي عمومی شکل گیرد و یا مکانی </a:t>
            </a:r>
            <a:r>
              <a:rPr lang="fa-IR" dirty="0" smtClean="0"/>
              <a:t>براي</a:t>
            </a:r>
            <a:r>
              <a:rPr lang="en-US" dirty="0" smtClean="0"/>
              <a:t> </a:t>
            </a:r>
            <a:r>
              <a:rPr lang="fa-IR" dirty="0" smtClean="0"/>
              <a:t>بروز </a:t>
            </a:r>
            <a:r>
              <a:rPr lang="fa-IR" dirty="0" smtClean="0"/>
              <a:t>خلاقیت فردي شهروندان باشد به طوري که فرد خلاق هزینه اي براي نمایش خلاقیت خود ملزم </a:t>
            </a:r>
            <a:r>
              <a:rPr lang="fa-IR" dirty="0" smtClean="0"/>
              <a:t>به</a:t>
            </a:r>
            <a:r>
              <a:rPr lang="en-US" dirty="0" smtClean="0"/>
              <a:t> </a:t>
            </a:r>
            <a:r>
              <a:rPr lang="fa-IR" dirty="0" smtClean="0"/>
              <a:t>پرداخت </a:t>
            </a:r>
            <a:r>
              <a:rPr lang="fa-IR" dirty="0" smtClean="0"/>
              <a:t>آن می باشد(نمایشگاه،گالري و...)که باعث جلوگیري از ارایه ي آن می شود را به حداقل می رساند</a:t>
            </a:r>
            <a:r>
              <a:rPr lang="fa-IR" dirty="0" smtClean="0"/>
              <a:t>(</a:t>
            </a:r>
            <a:r>
              <a:rPr lang="en-US" dirty="0" smtClean="0"/>
              <a:t> </a:t>
            </a:r>
            <a:r>
              <a:rPr lang="fa-IR" dirty="0" smtClean="0"/>
              <a:t>.(</a:t>
            </a:r>
            <a:r>
              <a:rPr lang="fa-IR" dirty="0" smtClean="0"/>
              <a:t>74 : کلانتري و دیگران ، 1</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53250" name="Picture 2" descr="http://www.irimc.com/Portals/13/abo%20atash%202.jpg"/>
          <p:cNvPicPr>
            <a:picLocks noChangeAspect="1" noChangeArrowheads="1"/>
          </p:cNvPicPr>
          <p:nvPr/>
        </p:nvPicPr>
        <p:blipFill>
          <a:blip r:embed="rId2"/>
          <a:srcRect/>
          <a:stretch>
            <a:fillRect/>
          </a:stretch>
        </p:blipFill>
        <p:spPr bwMode="auto">
          <a:xfrm>
            <a:off x="1081881" y="838200"/>
            <a:ext cx="8458200" cy="5644919"/>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fa-IR" dirty="0" smtClean="0"/>
              <a:t>فعالیت‌های فرهنگی و هنری که در گذشته فرض می‌شد، اثراتی جانبی بر شکوفایی اقتصادی دارند؛ امروزه جایگاه بسیار مهمی از جانب سیاست‌گذاران و سرمایه‌گذاری عمومی کسب کرده‌اند. </a:t>
            </a:r>
            <a:r>
              <a:rPr lang="fa-IR" i="1" dirty="0" smtClean="0"/>
              <a:t>لاندری</a:t>
            </a:r>
            <a:r>
              <a:rPr lang="fa-IR" dirty="0" smtClean="0">
                <a:hlinkClick r:id="rId2"/>
              </a:rPr>
              <a:t>[1]</a:t>
            </a:r>
            <a:r>
              <a:rPr lang="fa-IR" dirty="0" smtClean="0"/>
              <a:t> بر محیط فرهنگی به عنوان مجموعه‌ای ‌از زمینه‌های اقتصادی و نهادی تأکید می‌نماید و در این زمینه، کانون تمرکز فلوریدا بر فضای کالبدی محیط از قبیل مکان‌های عمومی، مدنی و رستوران‌ها متمرکز شده است (رابرت، ۲۰۰۶: ۳۳۱). به سخن دیگر، در بررسی شیوه‌هایی که در آن نهادها و فرایند‌های فرهنگی بر جنبه‌های سیاسی و اقتصادی جامعه تأثیر داشته‌اند، علاقه روزافزونی به فرهنگ شکل گرفته است. به موازات زمینه فرهنگی فعالیت‌های اقتصادی، ابعاد اقتصادی فرهنگ دیدگاه مهمی است که جهش فرهنگی را بر مبنای علوم اجتماعی تعریف می‌کند.</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47</TotalTime>
  <Words>3904</Words>
  <Application>Microsoft Office PowerPoint</Application>
  <PresentationFormat>Custom</PresentationFormat>
  <Paragraphs>86</Paragraphs>
  <Slides>42</Slides>
  <Notes>0</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Concourse</vt:lpstr>
      <vt:lpstr>پاورپوینت بررسی شکل گیري شهر خلاق با تاثیر محیط بر انسان - پارك آب و آتش</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vector>
  </TitlesOfParts>
  <Company>MRT www.Win2Farsi.com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پاورپوینت بررسی شکل گیري شهر خلاق با تاثیر محیط بر انسان - پارك آب و آتش</dc:title>
  <dc:creator>MRT</dc:creator>
  <cp:lastModifiedBy>MRT</cp:lastModifiedBy>
  <cp:revision>5</cp:revision>
  <dcterms:created xsi:type="dcterms:W3CDTF">2015-12-18T14:02:38Z</dcterms:created>
  <dcterms:modified xsi:type="dcterms:W3CDTF">2015-12-18T14:50:03Z</dcterms:modified>
</cp:coreProperties>
</file>