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229.xml" ContentType="application/vnd.openxmlformats-officedocument.presentationml.slide+xml"/>
  <Override PartName="/ppt/slides/slide2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18.xml" ContentType="application/vnd.openxmlformats-officedocument.presentationml.slide+xml"/>
  <Override PartName="/ppt/slides/slide265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s/slide207.xml" ContentType="application/vnd.openxmlformats-officedocument.presentationml.slide+xml"/>
  <Override PartName="/ppt/slides/slide254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232.xml" ContentType="application/vnd.openxmlformats-officedocument.presentationml.slide+xml"/>
  <Override PartName="/ppt/slides/slide243.xml" ContentType="application/vnd.openxmlformats-officedocument.presentationml.slide+xml"/>
  <Override PartName="/ppt/slides/slide29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69.xml" ContentType="application/vnd.openxmlformats-officedocument.presentationml.slide+xml"/>
  <Override PartName="/ppt/slides/slide221.xml" ContentType="application/vnd.openxmlformats-officedocument.presentationml.slide+xml"/>
  <Override PartName="/ppt/slides/slide308.xml" ContentType="application/vnd.openxmlformats-officedocument.presentationml.slide+xml"/>
  <Override PartName="/ppt/slides/slide319.xml" ContentType="application/vnd.openxmlformats-officedocument.presentationml.slide+xml"/>
  <Override PartName="/ppt/tableStyles.xml" ContentType="application/vnd.openxmlformats-officedocument.presentationml.tableStyles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94.xml" ContentType="application/vnd.openxmlformats-officedocument.presentationml.slide+xml"/>
  <Override PartName="/ppt/slides/slide210.xml" ContentType="application/vnd.openxmlformats-officedocument.presentationml.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slides/slide183.xml" ContentType="application/vnd.openxmlformats-officedocument.presentationml.slide+xml"/>
  <Override PartName="/ppt/slides/slide333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slides/slide172.xml" ContentType="application/vnd.openxmlformats-officedocument.presentationml.slide+xml"/>
  <Override PartName="/ppt/slides/slide259.xml" ContentType="application/vnd.openxmlformats-officedocument.presentationml.slide+xml"/>
  <Override PartName="/ppt/slides/slide3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s/slide248.xml" ContentType="application/vnd.openxmlformats-officedocument.presentationml.slide+xml"/>
  <Override PartName="/ppt/slides/slide295.xml" ContentType="application/vnd.openxmlformats-officedocument.presentationml.slide+xml"/>
  <Override PartName="/ppt/slides/slide300.xml" ContentType="application/vnd.openxmlformats-officedocument.presentationml.slide+xml"/>
  <Override PartName="/ppt/slides/slide311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55.xml" ContentType="application/vnd.openxmlformats-officedocument.presentationml.slide+xml"/>
  <Override PartName="/ppt/slides/slide237.xml" ContentType="application/vnd.openxmlformats-officedocument.presentationml.slide+xml"/>
  <Override PartName="/ppt/slides/slide284.xml" ContentType="application/vnd.openxmlformats-officedocument.presentationml.slide+xml"/>
  <Override PartName="/ppt/theme/theme2.xml" ContentType="application/vnd.openxmlformats-officedocument.them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215.xml" ContentType="application/vnd.openxmlformats-officedocument.presentationml.slide+xml"/>
  <Override PartName="/ppt/slides/slide226.xml" ContentType="application/vnd.openxmlformats-officedocument.presentationml.slide+xml"/>
  <Override PartName="/ppt/slides/slide262.xml" ContentType="application/vnd.openxmlformats-officedocument.presentationml.slide+xml"/>
  <Override PartName="/ppt/slides/slide273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99.xml" ContentType="application/vnd.openxmlformats-officedocument.presentationml.slide+xml"/>
  <Override PartName="/ppt/slides/slide204.xml" ContentType="application/vnd.openxmlformats-officedocument.presentationml.slide+xml"/>
  <Override PartName="/ppt/slides/slide2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8.xml" ContentType="application/vnd.openxmlformats-officedocument.presentationml.slide+xml"/>
  <Override PartName="/ppt/slides/slide240.xml" ContentType="application/vnd.openxmlformats-officedocument.presentationml.slide+xml"/>
  <Override PartName="/ppt/slides/slide327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19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s/slide31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s/slide155.xml" ContentType="application/vnd.openxmlformats-officedocument.presentationml.slide+xml"/>
  <Override PartName="/ppt/slides/slide305.xml" ContentType="application/vnd.openxmlformats-officedocument.presentationml.slide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s/slide144.xml" ContentType="application/vnd.openxmlformats-officedocument.presentationml.slide+xml"/>
  <Override PartName="/ppt/slides/slide191.xml" ContentType="application/vnd.openxmlformats-officedocument.presentationml.slide+xml"/>
  <Override PartName="/ppt/slides/slide278.xml" ContentType="application/vnd.openxmlformats-officedocument.presentationml.slide+xml"/>
  <Override PartName="/ppt/slides/slide289.xml" ContentType="application/vnd.openxmlformats-officedocument.presentationml.slide+xml"/>
  <Override PartName="/ppt/slides/slide330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80.xml" ContentType="application/vnd.openxmlformats-officedocument.presentationml.slide+xml"/>
  <Override PartName="/ppt/slides/slide267.xml" ContentType="application/vnd.openxmlformats-officedocument.presentationml.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s/slide209.xml" ContentType="application/vnd.openxmlformats-officedocument.presentationml.slide+xml"/>
  <Override PartName="/ppt/slides/slide25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slides/slide234.xml" ContentType="application/vnd.openxmlformats-officedocument.presentationml.slide+xml"/>
  <Override PartName="/ppt/slides/slide245.xml" ContentType="application/vnd.openxmlformats-officedocument.presentationml.slide+xml"/>
  <Override PartName="/ppt/slides/slide281.xml" ContentType="application/vnd.openxmlformats-officedocument.presentationml.slide+xml"/>
  <Override PartName="/ppt/slides/slide292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41.xml" ContentType="application/vnd.openxmlformats-officedocument.presentationml.slide+xml"/>
  <Override PartName="/ppt/slides/slide223.xml" ContentType="application/vnd.openxmlformats-officedocument.presentationml.slide+xml"/>
  <Override PartName="/ppt/slides/slide270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96.xml" ContentType="application/vnd.openxmlformats-officedocument.presentationml.slide+xml"/>
  <Override PartName="/ppt/slides/slide212.xml" ContentType="application/vnd.openxmlformats-officedocument.presentationml.slide+xml"/>
  <Override PartName="/ppt/slides/slide138.xml" ContentType="application/vnd.openxmlformats-officedocument.presentationml.slide+xml"/>
  <Override PartName="/ppt/slides/slide185.xml" ContentType="application/vnd.openxmlformats-officedocument.presentationml.slide+xml"/>
  <Override PartName="/ppt/slides/slide201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slides/slide127.xml" ContentType="application/vnd.openxmlformats-officedocument.presentationml.slide+xml"/>
  <Override PartName="/ppt/slides/slide174.xml" ContentType="application/vnd.openxmlformats-officedocument.presentationml.slide+xml"/>
  <Override PartName="/ppt/slides/slide3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116.xml" ContentType="application/vnd.openxmlformats-officedocument.presentationml.slide+xml"/>
  <Override PartName="/ppt/slides/slide163.xml" ContentType="application/vnd.openxmlformats-officedocument.presentationml.slide+xml"/>
  <Override PartName="/ppt/slides/slide297.xml" ContentType="application/vnd.openxmlformats-officedocument.presentationml.slide+xml"/>
  <Override PartName="/ppt/slides/slide302.xml" ContentType="application/vnd.openxmlformats-officedocument.presentationml.slide+xml"/>
  <Override PartName="/ppt/slides/slide31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7.xml" ContentType="application/vnd.openxmlformats-officedocument.presentationml.slide+xml"/>
  <Override PartName="/ppt/slides/slide105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239.xml" ContentType="application/vnd.openxmlformats-officedocument.presentationml.slide+xml"/>
  <Override PartName="/ppt/slides/slide28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46.xml" ContentType="application/vnd.openxmlformats-officedocument.presentationml.slide+xml"/>
  <Override PartName="/ppt/slides/slide93.xml" ContentType="application/vnd.openxmlformats-officedocument.presentationml.slide+xml"/>
  <Override PartName="/ppt/slides/slide130.xml" ContentType="application/vnd.openxmlformats-officedocument.presentationml.slide+xml"/>
  <Override PartName="/ppt/slides/slide217.xml" ContentType="application/vnd.openxmlformats-officedocument.presentationml.slide+xml"/>
  <Override PartName="/ppt/slides/slide228.xml" ContentType="application/vnd.openxmlformats-officedocument.presentationml.slide+xml"/>
  <Override PartName="/ppt/slides/slide264.xml" ContentType="application/vnd.openxmlformats-officedocument.presentationml.slide+xml"/>
  <Override PartName="/ppt/slides/slide275.xml" ContentType="application/vnd.openxmlformats-officedocument.presentationml.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s/slide206.xml" ContentType="application/vnd.openxmlformats-officedocument.presentationml.slide+xml"/>
  <Override PartName="/ppt/slides/slide253.xml" ContentType="application/vnd.openxmlformats-officedocument.presentationml.slide+xml"/>
  <Override PartName="/ppt/slides/slide13.xml" ContentType="application/vnd.openxmlformats-officedocument.presentationml.slide+xml"/>
  <Override PartName="/ppt/slides/slide60.xml" ContentType="application/vnd.openxmlformats-officedocument.presentationml.slide+xml"/>
  <Override PartName="/ppt/slides/slide242.xml" ContentType="application/vnd.openxmlformats-officedocument.presentationml.slide+xml"/>
  <Override PartName="/ppt/slides/slide329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231.xml" ContentType="application/vnd.openxmlformats-officedocument.presentationml.slide+xml"/>
  <Override PartName="/ppt/slides/slide318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57.xml" ContentType="application/vnd.openxmlformats-officedocument.presentationml.slide+xml"/>
  <Override PartName="/ppt/slides/slide220.xml" ContentType="application/vnd.openxmlformats-officedocument.presentationml.slide+xml"/>
  <Override PartName="/ppt/slides/slide307.xml" ContentType="application/vnd.openxmlformats-officedocument.presentationml.slide+xml"/>
  <Override PartName="/ppt/slides/slide98.xml" ContentType="application/vnd.openxmlformats-officedocument.presentationml.slide+xml"/>
  <Override PartName="/ppt/slides/slide146.xml" ContentType="application/vnd.openxmlformats-officedocument.presentationml.slide+xml"/>
  <Override PartName="/ppt/slides/slide193.xml" ContentType="application/vnd.openxmlformats-officedocument.presentationml.slide+xml"/>
  <Override PartName="/ppt/slides/slide332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7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69.xml" ContentType="application/vnd.openxmlformats-officedocument.presentationml.slide+xml"/>
  <Override PartName="/ppt/slides/slide321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258.xml" ContentType="application/vnd.openxmlformats-officedocument.presentationml.slide+xml"/>
  <Override PartName="/ppt/slides/slide31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s/slide236.xml" ContentType="application/vnd.openxmlformats-officedocument.presentationml.slide+xml"/>
  <Override PartName="/ppt/slides/slide247.xml" ContentType="application/vnd.openxmlformats-officedocument.presentationml.slide+xml"/>
  <Override PartName="/ppt/slides/slide283.xml" ContentType="application/vnd.openxmlformats-officedocument.presentationml.slide+xml"/>
  <Override PartName="/ppt/slides/slide29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slides/slide225.xml" ContentType="application/vnd.openxmlformats-officedocument.presentationml.slide+xml"/>
  <Override PartName="/ppt/slides/slide272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slides/slide214.xml" ContentType="application/vnd.openxmlformats-officedocument.presentationml.slide+xml"/>
  <Override PartName="/ppt/slides/slide2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87.xml" ContentType="application/vnd.openxmlformats-officedocument.presentationml.slide+xml"/>
  <Override PartName="/ppt/slides/slide198.xml" ContentType="application/vnd.openxmlformats-officedocument.presentationml.slide+xml"/>
  <Override PartName="/ppt/slides/slide203.xml" ContentType="application/vnd.openxmlformats-officedocument.presentationml.slide+xml"/>
  <Override PartName="/ppt/slides/slide250.xml" ContentType="application/vnd.openxmlformats-officedocument.presentationml.slide+xml"/>
  <Override PartName="/docProps/custom.xml" ContentType="application/vnd.openxmlformats-officedocument.custom-properties+xml"/>
  <Override PartName="/ppt/slides/slide129.xml" ContentType="application/vnd.openxmlformats-officedocument.presentationml.slide+xml"/>
  <Override PartName="/ppt/slides/slide176.xml" ContentType="application/vnd.openxmlformats-officedocument.presentationml.slide+xml"/>
  <Override PartName="/ppt/slides/slide326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18.xml" ContentType="application/vnd.openxmlformats-officedocument.presentationml.slide+xml"/>
  <Override PartName="/ppt/slides/slide165.xml" ContentType="application/vnd.openxmlformats-officedocument.presentationml.slide+xml"/>
  <Override PartName="/ppt/slides/slide299.xml" ContentType="application/vnd.openxmlformats-officedocument.presentationml.slide+xml"/>
  <Override PartName="/ppt/slides/slide304.xml" ContentType="application/vnd.openxmlformats-officedocument.presentationml.slide+xml"/>
  <Override PartName="/ppt/slides/slide315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90.xml" ContentType="application/vnd.openxmlformats-officedocument.presentationml.slide+xml"/>
  <Override PartName="/ppt/slides/slide288.xml" ContentType="application/vnd.openxmlformats-officedocument.presentationml.slide+xml"/>
  <Override PartName="/ppt/viewProps.xml" ContentType="application/vnd.openxmlformats-officedocument.presentationml.viewProps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slides/slide27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slides/slide208.xml" ContentType="application/vnd.openxmlformats-officedocument.presentationml.slide+xml"/>
  <Override PartName="/ppt/slides/slide219.xml" ContentType="application/vnd.openxmlformats-officedocument.presentationml.slide+xml"/>
  <Override PartName="/ppt/slides/slide255.xml" ContentType="application/vnd.openxmlformats-officedocument.presentationml.slide+xml"/>
  <Override PartName="/ppt/slides/slide266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s/slide244.xml" ContentType="application/vnd.openxmlformats-officedocument.presentationml.slide+xml"/>
  <Override PartName="/ppt/slides/slide2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slides/slide51.xml" ContentType="application/vnd.openxmlformats-officedocument.presentationml.slide+xml"/>
  <Override PartName="/ppt/slides/slide233.xml" ContentType="application/vnd.openxmlformats-officedocument.presentationml.slide+xml"/>
  <Override PartName="/ppt/slides/slide280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211.xml" ContentType="application/vnd.openxmlformats-officedocument.presentationml.slide+xml"/>
  <Override PartName="/ppt/slides/slide222.xml" ContentType="application/vnd.openxmlformats-officedocument.presentationml.slide+xml"/>
  <Override PartName="/ppt/slides/slide309.xml" ContentType="application/vnd.openxmlformats-officedocument.presentationml.slide+xml"/>
  <Override PartName="/ppt/slides/slide148.xml" ContentType="application/vnd.openxmlformats-officedocument.presentationml.slide+xml"/>
  <Override PartName="/ppt/slides/slide195.xml" ContentType="application/vnd.openxmlformats-officedocument.presentationml.slide+xml"/>
  <Override PartName="/ppt/slides/slide200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9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323.xml" ContentType="application/vnd.openxmlformats-officedocument.presentationml.slide+xml"/>
  <Override PartName="/ppt/slides/slide334.xml" ContentType="application/vnd.openxmlformats-officedocument.presentationml.slide+xml"/>
  <Override PartName="/ppt/slides/slide78.xml" ContentType="application/vnd.openxmlformats-officedocument.presentationml.slide+xml"/>
  <Override PartName="/ppt/slides/slide115.xml" ContentType="application/vnd.openxmlformats-officedocument.presentationml.slide+xml"/>
  <Override PartName="/ppt/slides/slide162.xml" ContentType="application/vnd.openxmlformats-officedocument.presentationml.slide+xml"/>
  <Override PartName="/ppt/slides/slide31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s/slide151.xml" ContentType="application/vnd.openxmlformats-officedocument.presentationml.slide+xml"/>
  <Override PartName="/ppt/slides/slide238.xml" ContentType="application/vnd.openxmlformats-officedocument.presentationml.slide+xml"/>
  <Override PartName="/ppt/slides/slide249.xml" ContentType="application/vnd.openxmlformats-officedocument.presentationml.slide+xml"/>
  <Override PartName="/ppt/slides/slide285.xml" ContentType="application/vnd.openxmlformats-officedocument.presentationml.slide+xml"/>
  <Override PartName="/ppt/slides/slide296.xml" ContentType="application/vnd.openxmlformats-officedocument.presentationml.slide+xml"/>
  <Override PartName="/ppt/slides/slide30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slides/slide140.xml" ContentType="application/vnd.openxmlformats-officedocument.presentationml.slide+xml"/>
  <Override PartName="/ppt/slides/slide227.xml" ContentType="application/vnd.openxmlformats-officedocument.presentationml.slide+xml"/>
  <Override PartName="/ppt/slides/slide274.xml" ContentType="application/vnd.openxmlformats-officedocument.presentationml.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s/slide216.xml" ContentType="application/vnd.openxmlformats-officedocument.presentationml.slide+xml"/>
  <Override PartName="/ppt/slides/slide2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205.xml" ContentType="application/vnd.openxmlformats-officedocument.presentationml.slide+xml"/>
  <Override PartName="/ppt/slides/slide241.xml" ContentType="application/vnd.openxmlformats-officedocument.presentationml.slide+xml"/>
  <Override PartName="/ppt/slides/slide252.xml" ContentType="application/vnd.openxmlformats-officedocument.presentationml.slide+xml"/>
  <Override PartName="/ppt/slides/slide12.xml" ContentType="application/vnd.openxmlformats-officedocument.presentationml.slide+xml"/>
  <Override PartName="/ppt/slides/slide178.xml" ContentType="application/vnd.openxmlformats-officedocument.presentationml.slide+xml"/>
  <Override PartName="/ppt/slides/slide230.xml" ContentType="application/vnd.openxmlformats-officedocument.presentationml.slide+xml"/>
  <Override PartName="/ppt/slides/slide328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7.xml" ContentType="application/vnd.openxmlformats-officedocument.presentationml.slide+xml"/>
  <Override PartName="/ppt/slides/slide306.xml" ContentType="application/vnd.openxmlformats-officedocument.presentationml.slide+xml"/>
  <Override PartName="/ppt/slides/slide317.xml" ContentType="application/vnd.openxmlformats-officedocument.presentationml.slide+xml"/>
  <Override PartName="/ppt/slides/slide109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92.xml" ContentType="application/vnd.openxmlformats-officedocument.presentationml.slide+xml"/>
  <Override PartName="/ppt/slides/slide97.xml" ContentType="application/vnd.openxmlformats-officedocument.presentationml.slide+xml"/>
  <Override PartName="/ppt/slides/slide134.xml" ContentType="application/vnd.openxmlformats-officedocument.presentationml.slide+xml"/>
  <Override PartName="/ppt/slides/slide181.xml" ContentType="application/vnd.openxmlformats-officedocument.presentationml.slide+xml"/>
  <Override PartName="/ppt/slides/slide279.xml" ContentType="application/vnd.openxmlformats-officedocument.presentationml.slide+xml"/>
  <Override PartName="/ppt/slides/slide331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23.xml" ContentType="application/vnd.openxmlformats-officedocument.presentationml.slide+xml"/>
  <Override PartName="/ppt/slides/slide170.xml" ContentType="application/vnd.openxmlformats-officedocument.presentationml.slide+xml"/>
  <Override PartName="/ppt/slides/slide257.xml" ContentType="application/vnd.openxmlformats-officedocument.presentationml.slide+xml"/>
  <Override PartName="/ppt/slides/slide268.xml" ContentType="application/vnd.openxmlformats-officedocument.presentationml.slide+xml"/>
  <Override PartName="/ppt/slides/slide32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64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246.xml" ContentType="application/vnd.openxmlformats-officedocument.presentationml.slide+xml"/>
  <Override PartName="/ppt/slides/slide293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53.xml" ContentType="application/vnd.openxmlformats-officedocument.presentationml.slide+xml"/>
  <Override PartName="/ppt/slides/slide235.xml" ContentType="application/vnd.openxmlformats-officedocument.presentationml.slide+xml"/>
  <Override PartName="/ppt/slides/slide282.xml" ContentType="application/vnd.openxmlformats-officedocument.presentationml.slide+xml"/>
  <Default Extension="jpeg" ContentType="image/jpeg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213.xml" ContentType="application/vnd.openxmlformats-officedocument.presentationml.slide+xml"/>
  <Override PartName="/ppt/slides/slide224.xml" ContentType="application/vnd.openxmlformats-officedocument.presentationml.slide+xml"/>
  <Override PartName="/ppt/slides/slide260.xml" ContentType="application/vnd.openxmlformats-officedocument.presentationml.slide+xml"/>
  <Override PartName="/ppt/slides/slide271.xml" ContentType="application/vnd.openxmlformats-officedocument.presentationml.slide+xml"/>
  <Override PartName="/ppt/slides/slide20.xml" ContentType="application/vnd.openxmlformats-officedocument.presentationml.slide+xml"/>
  <Override PartName="/ppt/slides/slide197.xml" ContentType="application/vnd.openxmlformats-officedocument.presentationml.slide+xml"/>
  <Override PartName="/ppt/slides/slide202.xml" ContentType="application/vnd.openxmlformats-officedocument.presentationml.slide+xml"/>
  <Override PartName="/ppt/slides/slide139.xml" ContentType="application/vnd.openxmlformats-officedocument.presentationml.slide+xml"/>
  <Override PartName="/ppt/slides/slide186.xml" ContentType="application/vnd.openxmlformats-officedocument.presentationml.slide+xml"/>
  <Override PartName="/ppt/slides/slide325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314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106.xml" ContentType="application/vnd.openxmlformats-officedocument.presentationml.slide+xml"/>
  <Override PartName="/ppt/slides/slide153.xml" ContentType="application/vnd.openxmlformats-officedocument.presentationml.slide+xml"/>
  <Override PartName="/ppt/slides/slide287.xml" ContentType="application/vnd.openxmlformats-officedocument.presentationml.slide+xml"/>
  <Override PartName="/ppt/slides/slide298.xml" ContentType="application/vnd.openxmlformats-officedocument.presentationml.slide+xml"/>
  <Override PartName="/ppt/slides/slide30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67" r:id="rId213"/>
    <p:sldId id="468" r:id="rId214"/>
    <p:sldId id="469" r:id="rId215"/>
    <p:sldId id="470" r:id="rId216"/>
    <p:sldId id="471" r:id="rId217"/>
    <p:sldId id="472" r:id="rId218"/>
    <p:sldId id="473" r:id="rId219"/>
    <p:sldId id="474" r:id="rId220"/>
    <p:sldId id="475" r:id="rId221"/>
    <p:sldId id="476" r:id="rId222"/>
    <p:sldId id="477" r:id="rId223"/>
    <p:sldId id="478" r:id="rId224"/>
    <p:sldId id="479" r:id="rId225"/>
    <p:sldId id="480" r:id="rId226"/>
    <p:sldId id="481" r:id="rId227"/>
    <p:sldId id="482" r:id="rId228"/>
    <p:sldId id="483" r:id="rId229"/>
    <p:sldId id="484" r:id="rId230"/>
    <p:sldId id="485" r:id="rId231"/>
    <p:sldId id="486" r:id="rId232"/>
    <p:sldId id="487" r:id="rId233"/>
    <p:sldId id="488" r:id="rId234"/>
    <p:sldId id="489" r:id="rId235"/>
    <p:sldId id="490" r:id="rId236"/>
    <p:sldId id="491" r:id="rId237"/>
    <p:sldId id="492" r:id="rId238"/>
    <p:sldId id="493" r:id="rId239"/>
    <p:sldId id="494" r:id="rId240"/>
    <p:sldId id="495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  <p:sldId id="516" r:id="rId262"/>
    <p:sldId id="517" r:id="rId263"/>
    <p:sldId id="518" r:id="rId264"/>
    <p:sldId id="519" r:id="rId265"/>
    <p:sldId id="520" r:id="rId266"/>
    <p:sldId id="521" r:id="rId267"/>
    <p:sldId id="522" r:id="rId268"/>
    <p:sldId id="523" r:id="rId269"/>
    <p:sldId id="524" r:id="rId270"/>
    <p:sldId id="525" r:id="rId271"/>
    <p:sldId id="526" r:id="rId272"/>
    <p:sldId id="527" r:id="rId273"/>
    <p:sldId id="528" r:id="rId274"/>
    <p:sldId id="529" r:id="rId275"/>
    <p:sldId id="530" r:id="rId276"/>
    <p:sldId id="531" r:id="rId277"/>
    <p:sldId id="532" r:id="rId278"/>
    <p:sldId id="533" r:id="rId279"/>
    <p:sldId id="534" r:id="rId280"/>
    <p:sldId id="535" r:id="rId281"/>
    <p:sldId id="536" r:id="rId282"/>
    <p:sldId id="537" r:id="rId283"/>
    <p:sldId id="538" r:id="rId284"/>
    <p:sldId id="539" r:id="rId285"/>
    <p:sldId id="540" r:id="rId286"/>
    <p:sldId id="541" r:id="rId287"/>
    <p:sldId id="542" r:id="rId288"/>
    <p:sldId id="543" r:id="rId289"/>
    <p:sldId id="544" r:id="rId290"/>
    <p:sldId id="545" r:id="rId291"/>
    <p:sldId id="546" r:id="rId292"/>
    <p:sldId id="547" r:id="rId293"/>
    <p:sldId id="548" r:id="rId294"/>
    <p:sldId id="549" r:id="rId295"/>
    <p:sldId id="550" r:id="rId296"/>
    <p:sldId id="551" r:id="rId297"/>
    <p:sldId id="552" r:id="rId298"/>
    <p:sldId id="553" r:id="rId299"/>
    <p:sldId id="554" r:id="rId300"/>
    <p:sldId id="555" r:id="rId301"/>
    <p:sldId id="556" r:id="rId302"/>
    <p:sldId id="557" r:id="rId303"/>
    <p:sldId id="558" r:id="rId304"/>
    <p:sldId id="559" r:id="rId305"/>
    <p:sldId id="560" r:id="rId306"/>
    <p:sldId id="561" r:id="rId307"/>
    <p:sldId id="562" r:id="rId308"/>
    <p:sldId id="563" r:id="rId309"/>
    <p:sldId id="564" r:id="rId310"/>
    <p:sldId id="565" r:id="rId311"/>
    <p:sldId id="566" r:id="rId312"/>
    <p:sldId id="567" r:id="rId313"/>
    <p:sldId id="568" r:id="rId314"/>
    <p:sldId id="569" r:id="rId315"/>
    <p:sldId id="570" r:id="rId316"/>
    <p:sldId id="571" r:id="rId317"/>
    <p:sldId id="572" r:id="rId318"/>
    <p:sldId id="573" r:id="rId319"/>
    <p:sldId id="574" r:id="rId320"/>
    <p:sldId id="575" r:id="rId321"/>
    <p:sldId id="576" r:id="rId322"/>
    <p:sldId id="577" r:id="rId323"/>
    <p:sldId id="578" r:id="rId324"/>
    <p:sldId id="579" r:id="rId325"/>
    <p:sldId id="580" r:id="rId326"/>
    <p:sldId id="581" r:id="rId327"/>
    <p:sldId id="582" r:id="rId328"/>
    <p:sldId id="583" r:id="rId329"/>
    <p:sldId id="584" r:id="rId330"/>
    <p:sldId id="585" r:id="rId331"/>
    <p:sldId id="586" r:id="rId332"/>
    <p:sldId id="587" r:id="rId333"/>
    <p:sldId id="588" r:id="rId334"/>
    <p:sldId id="589" r:id="rId3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49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35" Type="http://schemas.openxmlformats.org/officeDocument/2006/relationships/slide" Target="slides/slide334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slide" Target="slides/slide324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336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26" Type="http://schemas.openxmlformats.org/officeDocument/2006/relationships/slide" Target="slides/slide325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37" Type="http://schemas.openxmlformats.org/officeDocument/2006/relationships/presProps" Target="presProps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338" Type="http://schemas.openxmlformats.org/officeDocument/2006/relationships/viewProps" Target="viewProps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0" Type="http://schemas.openxmlformats.org/officeDocument/2006/relationships/slide" Target="slides/slide229.xml"/><Relationship Id="rId235" Type="http://schemas.openxmlformats.org/officeDocument/2006/relationships/slide" Target="slides/slide234.xml"/><Relationship Id="rId251" Type="http://schemas.openxmlformats.org/officeDocument/2006/relationships/slide" Target="slides/slide250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2" Type="http://schemas.openxmlformats.org/officeDocument/2006/relationships/slide" Target="slides/slide301.xml"/><Relationship Id="rId307" Type="http://schemas.openxmlformats.org/officeDocument/2006/relationships/slide" Target="slides/slide306.xml"/><Relationship Id="rId323" Type="http://schemas.openxmlformats.org/officeDocument/2006/relationships/slide" Target="slides/slide322.xml"/><Relationship Id="rId328" Type="http://schemas.openxmlformats.org/officeDocument/2006/relationships/slide" Target="slides/slide32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33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334" Type="http://schemas.openxmlformats.org/officeDocument/2006/relationships/slide" Target="slides/slide33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tableStyles" Target="tableStyles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4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36D219-F63F-428D-922C-A1976DDA2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E45F8-D2E9-43F2-8F49-42BB4A727976}" type="slidenum">
              <a:rPr lang="en-US"/>
              <a:pPr/>
              <a:t>13</a:t>
            </a:fld>
            <a:endParaRPr lang="en-US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Types of Sentences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E6FF39-8C2C-4E1F-B321-1E6C7F7EADAC}" type="slidenum">
              <a:rPr lang="en-US"/>
              <a:pPr/>
              <a:t>51</a:t>
            </a:fld>
            <a:endParaRPr lang="en-US"/>
          </a:p>
        </p:txBody>
      </p:sp>
      <p:sp>
        <p:nvSpPr>
          <p:cNvPr id="193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/>
              <a:t>1.5 Abridgements in Clauses of Short Agreement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2C206A-9CE4-4DD1-BE5B-732128687B88}" type="slidenum">
              <a:rPr lang="en-US"/>
              <a:pPr/>
              <a:t>55</a:t>
            </a:fld>
            <a:endParaRPr lang="en-US"/>
          </a:p>
        </p:txBody>
      </p:sp>
      <p:sp>
        <p:nvSpPr>
          <p:cNvPr id="198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/>
              <a:t>1.6 Parallel Construction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3F356-723E-4A79-9A09-B015D3B4A245}" type="slidenum">
              <a:rPr lang="en-US"/>
              <a:pPr/>
              <a:t>62</a:t>
            </a:fld>
            <a:endParaRPr lang="en-US"/>
          </a:p>
        </p:txBody>
      </p:sp>
      <p:sp>
        <p:nvSpPr>
          <p:cNvPr id="206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</a:t>
            </a:r>
            <a:r>
              <a:rPr lang="en-US" sz="1400"/>
              <a:t>1.6 Parallel Construction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C0044B-7533-4CB1-9A00-5E34649A9D40}" type="slidenum">
              <a:rPr lang="en-US"/>
              <a:pPr/>
              <a:t>74</a:t>
            </a:fld>
            <a:endParaRPr lang="en-US"/>
          </a:p>
        </p:txBody>
      </p:sp>
      <p:sp>
        <p:nvSpPr>
          <p:cNvPr id="220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2.1 Types of Adverbial Clause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7EA2E-28D5-42BB-A5EB-B0FA9FAAD86F}" type="slidenum">
              <a:rPr lang="en-US"/>
              <a:pPr/>
              <a:t>81</a:t>
            </a:fld>
            <a:endParaRPr lang="en-US"/>
          </a:p>
        </p:txBody>
      </p:sp>
      <p:sp>
        <p:nvSpPr>
          <p:cNvPr id="228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2.3 Verbs in Time Clauses Past Time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C0AB48-31DB-4F46-B2EB-EC5FB7252CB6}" type="slidenum">
              <a:rPr lang="en-US"/>
              <a:pPr/>
              <a:t>90</a:t>
            </a:fld>
            <a:endParaRPr lang="en-US"/>
          </a:p>
        </p:txBody>
      </p:sp>
      <p:sp>
        <p:nvSpPr>
          <p:cNvPr id="238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2.7 Unreal Conditions (Contrary to Fact)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9E9175-9A53-4F11-87FA-8CC6755F6984}" type="slidenum">
              <a:rPr lang="en-US"/>
              <a:pPr/>
              <a:t>286</a:t>
            </a:fld>
            <a:endParaRPr lang="en-US"/>
          </a:p>
        </p:txBody>
      </p:sp>
      <p:sp>
        <p:nvSpPr>
          <p:cNvPr id="440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B63C42-9334-4627-93A1-56B208A75258}" type="slidenum">
              <a:rPr lang="en-US"/>
              <a:pPr/>
              <a:t>300</a:t>
            </a:fld>
            <a:endParaRPr lang="en-US"/>
          </a:p>
        </p:txBody>
      </p:sp>
      <p:sp>
        <p:nvSpPr>
          <p:cNvPr id="455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E5714-88D7-436D-A46B-240DF09B6F2A}" type="slidenum">
              <a:rPr lang="en-US"/>
              <a:pPr/>
              <a:t>321</a:t>
            </a:fld>
            <a:endParaRPr lang="en-US"/>
          </a:p>
        </p:txBody>
      </p:sp>
      <p:sp>
        <p:nvSpPr>
          <p:cNvPr id="478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03BDD-EE20-4F81-BCC2-BBC8066EB527}" type="slidenum">
              <a:rPr lang="en-US"/>
              <a:pPr/>
              <a:t>19</a:t>
            </a:fld>
            <a:endParaRPr lang="en-US"/>
          </a:p>
        </p:txBody>
      </p:sp>
      <p:sp>
        <p:nvSpPr>
          <p:cNvPr id="152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92C5A-53CE-4361-B423-A9A37DCB7BE3}" type="slidenum">
              <a:rPr lang="en-US"/>
              <a:pPr/>
              <a:t>21</a:t>
            </a:fld>
            <a:endParaRPr lang="en-US"/>
          </a:p>
        </p:txBody>
      </p:sp>
      <p:sp>
        <p:nvSpPr>
          <p:cNvPr id="155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1.1 Request and Commands </a:t>
            </a:r>
            <a:r>
              <a:rPr lang="en-US" i="1"/>
              <a:t>(Imperative Mood)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AB4159-ADC8-46DB-8347-74AE4670D326}" type="slidenum">
              <a:rPr lang="en-US"/>
              <a:pPr/>
              <a:t>28</a:t>
            </a:fld>
            <a:endParaRPr lang="en-US"/>
          </a:p>
        </p:txBody>
      </p:sp>
      <p:sp>
        <p:nvSpPr>
          <p:cNvPr id="163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1.1 Request and commands (Imperative Mood)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3332A9-3286-4CDB-A81B-94E3E7306CEB}" type="slidenum">
              <a:rPr lang="en-US"/>
              <a:pPr/>
              <a:t>29</a:t>
            </a:fld>
            <a:endParaRPr lang="en-US"/>
          </a:p>
        </p:txBody>
      </p:sp>
      <p:sp>
        <p:nvSpPr>
          <p:cNvPr id="165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50A4DF-4EB4-421D-81B4-A4B4D928F032}" type="slidenum">
              <a:rPr lang="en-US"/>
              <a:pPr/>
              <a:t>34</a:t>
            </a:fld>
            <a:endParaRPr lang="en-US"/>
          </a:p>
        </p:txBody>
      </p:sp>
      <p:sp>
        <p:nvSpPr>
          <p:cNvPr id="172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1.2 Exclamatory Sentences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791CF-6918-4062-BA9E-AABB40E4A4E2}" type="slidenum">
              <a:rPr lang="en-US"/>
              <a:pPr/>
              <a:t>40</a:t>
            </a:fld>
            <a:endParaRPr lang="en-US"/>
          </a:p>
        </p:txBody>
      </p:sp>
      <p:sp>
        <p:nvSpPr>
          <p:cNvPr id="179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</a:t>
            </a:r>
            <a:r>
              <a:rPr lang="en-US" sz="1400"/>
              <a:t>1.3 Joining Sentences Coordinately </a:t>
            </a:r>
            <a:br>
              <a:rPr lang="en-US" sz="1400"/>
            </a:br>
            <a:r>
              <a:rPr lang="en-US" sz="1000"/>
              <a:t>(</a:t>
            </a:r>
            <a:r>
              <a:rPr lang="en-US" sz="1000" i="1"/>
              <a:t>Compound Sentences)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74833E-D55B-4550-9464-12C1A62C4982}" type="slidenum">
              <a:rPr lang="en-US"/>
              <a:pPr/>
              <a:t>41</a:t>
            </a:fld>
            <a:endParaRPr lang="en-US"/>
          </a:p>
        </p:txBody>
      </p:sp>
      <p:sp>
        <p:nvSpPr>
          <p:cNvPr id="181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/>
              <a:t>1.4 Joining Sentences with Conjunctive Adverbs</a:t>
            </a:r>
            <a:br>
              <a:rPr lang="en-US" sz="900"/>
            </a:br>
            <a:r>
              <a:rPr lang="en-US" sz="800"/>
              <a:t>(</a:t>
            </a:r>
            <a:r>
              <a:rPr lang="en-US" sz="800" i="1"/>
              <a:t>Compound Sentences)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19D65-5A76-4B1D-B162-A009A535CFED}" type="slidenum">
              <a:rPr lang="en-US"/>
              <a:pPr/>
              <a:t>50</a:t>
            </a:fld>
            <a:endParaRPr lang="en-US"/>
          </a:p>
        </p:txBody>
      </p:sp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 of </a:t>
            </a:r>
            <a:r>
              <a:rPr lang="en-US" sz="1000"/>
              <a:t>1.4 Joining Sentences with Conjunctive Adverbs (</a:t>
            </a:r>
            <a:r>
              <a:rPr lang="en-US" sz="1000" i="1"/>
              <a:t>Compound Sentences)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AutoShape 3"/>
          <p:cNvSpPr>
            <a:spLocks noChangeArrowheads="1"/>
          </p:cNvSpPr>
          <p:nvPr/>
        </p:nvSpPr>
        <p:spPr bwMode="auto">
          <a:xfrm>
            <a:off x="685800" y="2070100"/>
            <a:ext cx="7391400" cy="3352800"/>
          </a:xfrm>
          <a:prstGeom prst="roundRect">
            <a:avLst>
              <a:gd name="adj" fmla="val 16667"/>
            </a:avLst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blackWhite">
          <a:xfrm>
            <a:off x="722313" y="927100"/>
            <a:ext cx="7378700" cy="990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1077" name="AutoShape 5"/>
          <p:cNvSpPr>
            <a:spLocks noChangeArrowheads="1"/>
          </p:cNvSpPr>
          <p:nvPr/>
        </p:nvSpPr>
        <p:spPr bwMode="blackWhite">
          <a:xfrm>
            <a:off x="0" y="1384300"/>
            <a:ext cx="8991600" cy="1828800"/>
          </a:xfrm>
          <a:custGeom>
            <a:avLst/>
            <a:gdLst>
              <a:gd name="G0" fmla="+- 1000 0 0"/>
              <a:gd name="G1" fmla="+- 1000 0 0"/>
              <a:gd name="G2" fmla="+- G0 0 G1"/>
              <a:gd name="G3" fmla="*/ G1 1 2"/>
              <a:gd name="G4" fmla="+- G0 0 G3"/>
              <a:gd name="T0" fmla="*/ 0 w 1000"/>
              <a:gd name="T1" fmla="*/ 0 h 1000"/>
              <a:gd name="T2" fmla="*/ G4 w 1000"/>
              <a:gd name="T3" fmla="*/ G1 h 1000"/>
            </a:gdLst>
            <a:ahLst/>
            <a:cxnLst>
              <a:cxn ang="0">
                <a:pos x="0" y="0"/>
              </a:cxn>
              <a:cxn ang="0">
                <a:pos x="4416" y="0"/>
              </a:cxn>
              <a:cxn ang="0">
                <a:pos x="4917" y="500"/>
              </a:cxn>
              <a:cxn ang="0">
                <a:pos x="4417" y="1000"/>
              </a:cxn>
              <a:cxn ang="0">
                <a:pos x="0" y="1000"/>
              </a:cxn>
            </a:cxnLst>
            <a:rect l="T0" t="T1" r="T2" b="T3"/>
            <a:pathLst>
              <a:path w="4917" h="1000">
                <a:moveTo>
                  <a:pt x="0" y="0"/>
                </a:moveTo>
                <a:lnTo>
                  <a:pt x="4416" y="0"/>
                </a:lnTo>
                <a:cubicBezTo>
                  <a:pt x="4693" y="0"/>
                  <a:pt x="4917" y="223"/>
                  <a:pt x="4917" y="500"/>
                </a:cubicBezTo>
                <a:cubicBezTo>
                  <a:pt x="4917" y="776"/>
                  <a:pt x="4693" y="999"/>
                  <a:pt x="4417" y="100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>
            <a:off x="0" y="3060700"/>
            <a:ext cx="830580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1081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1082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10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4B982E32-DA1B-4753-A3D7-528132D16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7A8D7-6958-4B29-ABC9-D0A7DB1D54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22BA0-881E-4AA6-A3A3-F99D7C0E4F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420AF5-F31E-48A8-92BE-055DA0880F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0805E34-3D75-4FE0-85D8-6EBDECC73B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2A5A2-CF64-438D-8325-6880FD8E51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B7C29-389F-48DB-A9D8-06B8237456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2A807-88EF-47E7-A50D-C9FD12A6FE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F5E62-3681-4BC4-A50F-90F5CE9C2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3FDD2-FC8A-4D6D-9083-CF5B243CD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2DAFA-6024-48C0-9760-C571BA187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8519B-49D2-4C1D-AF3C-89BBAC9ABA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63CE6-6904-48BF-B566-5CF7A4BFF2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AutoShape 3"/>
          <p:cNvSpPr>
            <a:spLocks noChangeArrowheads="1"/>
          </p:cNvSpPr>
          <p:nvPr/>
        </p:nvSpPr>
        <p:spPr bwMode="auto">
          <a:xfrm>
            <a:off x="381000" y="533400"/>
            <a:ext cx="8305800" cy="5715000"/>
          </a:xfrm>
          <a:prstGeom prst="roundRect">
            <a:avLst>
              <a:gd name="adj" fmla="val 13727"/>
            </a:avLst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0052" name="AutoShape 4"/>
          <p:cNvSpPr>
            <a:spLocks noChangeArrowheads="1"/>
          </p:cNvSpPr>
          <p:nvPr/>
        </p:nvSpPr>
        <p:spPr bwMode="blackWhite">
          <a:xfrm>
            <a:off x="0" y="152400"/>
            <a:ext cx="8534400" cy="1219200"/>
          </a:xfrm>
          <a:custGeom>
            <a:avLst/>
            <a:gdLst>
              <a:gd name="G0" fmla="+- 1000 0 0"/>
              <a:gd name="G1" fmla="+- 1000 0 0"/>
              <a:gd name="G2" fmla="+- G0 0 G1"/>
              <a:gd name="G3" fmla="*/ G1 1 2"/>
              <a:gd name="G4" fmla="+- G0 0 G3"/>
              <a:gd name="T0" fmla="*/ 0 w 1000"/>
              <a:gd name="T1" fmla="*/ 0 h 1000"/>
              <a:gd name="T2" fmla="*/ G4 w 1000"/>
              <a:gd name="T3" fmla="*/ G1 h 1000"/>
            </a:gdLst>
            <a:ahLst/>
            <a:cxnLst>
              <a:cxn ang="0">
                <a:pos x="0" y="0"/>
              </a:cxn>
              <a:cxn ang="0">
                <a:pos x="6499" y="0"/>
              </a:cxn>
              <a:cxn ang="0">
                <a:pos x="7000" y="500"/>
              </a:cxn>
              <a:cxn ang="0">
                <a:pos x="6500" y="1000"/>
              </a:cxn>
              <a:cxn ang="0">
                <a:pos x="0" y="1000"/>
              </a:cxn>
            </a:cxnLst>
            <a:rect l="T0" t="T1" r="T2" b="T3"/>
            <a:pathLst>
              <a:path w="7000" h="1000">
                <a:moveTo>
                  <a:pt x="0" y="0"/>
                </a:moveTo>
                <a:lnTo>
                  <a:pt x="6499" y="0"/>
                </a:lnTo>
                <a:cubicBezTo>
                  <a:pt x="6776" y="0"/>
                  <a:pt x="7000" y="223"/>
                  <a:pt x="7000" y="500"/>
                </a:cubicBezTo>
                <a:cubicBezTo>
                  <a:pt x="7000" y="776"/>
                  <a:pt x="6776" y="999"/>
                  <a:pt x="6500" y="100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0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30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121C4A32-7F50-40DE-9DDC-1A585A119D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file:///G:\MODERN%20ENGLISH\PART%207.ppt" TargetMode="External"/><Relationship Id="rId3" Type="http://schemas.openxmlformats.org/officeDocument/2006/relationships/hyperlink" Target="file:///G:\MODERN%20ENGLISH\PART%202.ppt" TargetMode="External"/><Relationship Id="rId7" Type="http://schemas.openxmlformats.org/officeDocument/2006/relationships/hyperlink" Target="file:///G:\MODERN%20ENGLISH\PART%206%201.ppt" TargetMode="External"/><Relationship Id="rId2" Type="http://schemas.openxmlformats.org/officeDocument/2006/relationships/hyperlink" Target="file:///G:\MODERN%20ENGLISH\PART%201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G:\MODERN%20ENGLISH\PART%205.ppt" TargetMode="External"/><Relationship Id="rId11" Type="http://schemas.openxmlformats.org/officeDocument/2006/relationships/hyperlink" Target="file:///G:\MODERN%20ENGLISH\PART%2010.ppt" TargetMode="External"/><Relationship Id="rId5" Type="http://schemas.openxmlformats.org/officeDocument/2006/relationships/hyperlink" Target="file:///G:\MODERN%20ENGLISH\PART%204.ppt" TargetMode="External"/><Relationship Id="rId10" Type="http://schemas.openxmlformats.org/officeDocument/2006/relationships/hyperlink" Target="file:///G:\MODERN%20ENGLISH\PART%209.ppt" TargetMode="External"/><Relationship Id="rId4" Type="http://schemas.openxmlformats.org/officeDocument/2006/relationships/hyperlink" Target="file:///G:\MODERN%20ENGLISH\PART%203.ppt" TargetMode="External"/><Relationship Id="rId9" Type="http://schemas.openxmlformats.org/officeDocument/2006/relationships/hyperlink" Target="file:///G:\MODERN%20ENGLISH\PART%208.pp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8459787" cy="1439862"/>
          </a:xfrm>
        </p:spPr>
        <p:txBody>
          <a:bodyPr/>
          <a:lstStyle/>
          <a:p>
            <a:r>
              <a:rPr lang="en-US" sz="5000" b="1"/>
              <a:t>MODERN ENGLISH</a:t>
            </a:r>
            <a:r>
              <a:rPr lang="en-US" sz="3800" b="1"/>
              <a:t/>
            </a:r>
            <a:br>
              <a:rPr lang="en-US" sz="3800" b="1"/>
            </a:br>
            <a:r>
              <a:rPr lang="en-US" sz="2000"/>
              <a:t>Part II</a:t>
            </a:r>
            <a:br>
              <a:rPr lang="en-US" sz="2000"/>
            </a:br>
            <a:r>
              <a:rPr lang="en-US" sz="1900"/>
              <a:t>Sentences and Complex Structures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0338" y="3441700"/>
            <a:ext cx="3671887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/>
              <a:t>Author:</a:t>
            </a:r>
            <a:r>
              <a:rPr lang="en-US" sz="2400"/>
              <a:t> Marcella Frank</a:t>
            </a:r>
          </a:p>
          <a:p>
            <a:pPr>
              <a:lnSpc>
                <a:spcPct val="90000"/>
              </a:lnSpc>
            </a:pPr>
            <a:r>
              <a:rPr lang="en-US" sz="2400" i="1"/>
              <a:t>Units: 4</a:t>
            </a:r>
            <a:r>
              <a:rPr lang="en-US" sz="2400" u="sng"/>
              <a:t>     </a:t>
            </a:r>
          </a:p>
          <a:p>
            <a:pPr>
              <a:lnSpc>
                <a:spcPct val="90000"/>
              </a:lnSpc>
            </a:pPr>
            <a:r>
              <a:rPr lang="en-US" sz="2400" i="1"/>
              <a:t>Prepared by:</a:t>
            </a:r>
            <a:r>
              <a:rPr lang="en-US" sz="2400"/>
              <a:t> Belghais Rovshan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54175"/>
            <a:ext cx="7924800" cy="436562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When such sentences are joined coordinately, they are each called </a:t>
            </a:r>
            <a:r>
              <a:rPr lang="en-US" b="1" i="1"/>
              <a:t>independent clauses</a:t>
            </a:r>
            <a:r>
              <a:rPr lang="en-US" b="1"/>
              <a:t>.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600" b="1" i="1"/>
              <a:t>3. Complex sentence</a:t>
            </a:r>
            <a:endParaRPr lang="en-US" sz="3600"/>
          </a:p>
          <a:p>
            <a:pPr marL="1214438" lvl="1" indent="-495300">
              <a:buFont typeface="AvantGarde" pitchFamily="34" charset="0"/>
              <a:buChar char="-"/>
            </a:pPr>
            <a:r>
              <a:rPr lang="en-US" sz="3200"/>
              <a:t>Contains one or more dependent (or subordinate) clauses. </a:t>
            </a:r>
            <a:endParaRPr lang="en-US" sz="350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 sz="3600" b="1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2.10 Unreal Conditions in Sentences with But, Or, Otherwise</a:t>
            </a: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/>
              <a:t>2) </a:t>
            </a:r>
            <a:r>
              <a:rPr lang="en-US" sz="3400" i="1"/>
              <a:t>Past unreal condition –</a:t>
            </a:r>
          </a:p>
          <a:p>
            <a:pPr>
              <a:lnSpc>
                <a:spcPct val="150000"/>
              </a:lnSpc>
            </a:pPr>
            <a:r>
              <a:rPr lang="en-US" sz="3000"/>
              <a:t>If I had known his address, I would have written him, </a:t>
            </a:r>
            <a:r>
              <a:rPr lang="en-US" sz="3000" b="1"/>
              <a:t>but</a:t>
            </a:r>
            <a:r>
              <a:rPr lang="en-US" sz="3000"/>
              <a:t> I didn’t know his address.</a:t>
            </a:r>
          </a:p>
        </p:txBody>
      </p:sp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2.10 Unreal Conditions in Sentences with But, Or, Otherwise</a:t>
            </a:r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468313" y="2246313"/>
            <a:ext cx="800735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000"/>
              <a:t>I didn’t know his address, </a:t>
            </a:r>
            <a:r>
              <a:rPr lang="en-US" sz="3000" b="1" i="1"/>
              <a:t>or</a:t>
            </a:r>
            <a:r>
              <a:rPr lang="en-US" sz="3000"/>
              <a:t> I would have written him.</a:t>
            </a:r>
          </a:p>
          <a:p>
            <a:pPr>
              <a:lnSpc>
                <a:spcPct val="80000"/>
              </a:lnSpc>
            </a:pPr>
            <a:endParaRPr lang="en-US" sz="3000"/>
          </a:p>
          <a:p>
            <a:pPr>
              <a:lnSpc>
                <a:spcPct val="130000"/>
              </a:lnSpc>
            </a:pPr>
            <a:r>
              <a:rPr lang="en-US" sz="3000"/>
              <a:t>I didn’t know his address; </a:t>
            </a:r>
            <a:r>
              <a:rPr lang="en-US" sz="3000" b="1" i="1"/>
              <a:t>otherwise</a:t>
            </a:r>
            <a:r>
              <a:rPr lang="en-US" sz="3000"/>
              <a:t> I would have written him.</a:t>
            </a:r>
          </a:p>
        </p:txBody>
      </p:sp>
      <p:sp>
        <p:nvSpPr>
          <p:cNvPr id="249860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2.11 Adverbial Clauses of Result with So, Such, Such A</a:t>
            </a:r>
            <a:endParaRPr lang="en-US" sz="3300" i="1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50884" name="Group 4"/>
          <p:cNvGraphicFramePr>
            <a:graphicFrameLocks noGrp="1"/>
          </p:cNvGraphicFramePr>
          <p:nvPr>
            <p:ph idx="1"/>
          </p:nvPr>
        </p:nvGraphicFramePr>
        <p:xfrm>
          <a:off x="468313" y="2997200"/>
          <a:ext cx="8229600" cy="1462088"/>
        </p:xfrm>
        <a:graphic>
          <a:graphicData uri="http://schemas.openxmlformats.org/drawingml/2006/table">
            <a:tbl>
              <a:tblPr/>
              <a:tblGrid>
                <a:gridCol w="2243137"/>
                <a:gridCol w="5986463"/>
              </a:tblGrid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bookkeeper is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efficient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his figures never need to be checked.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2.11 Adverbial Clauses of Result with So, Such, Such A</a:t>
            </a:r>
            <a:endParaRPr lang="en-US" sz="3300" i="1"/>
          </a:p>
        </p:txBody>
      </p:sp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51908" name="Group 4"/>
          <p:cNvGraphicFramePr>
            <a:graphicFrameLocks noGrp="1"/>
          </p:cNvGraphicFramePr>
          <p:nvPr>
            <p:ph idx="1"/>
          </p:nvPr>
        </p:nvGraphicFramePr>
        <p:xfrm>
          <a:off x="395288" y="2133600"/>
          <a:ext cx="8291512" cy="2792413"/>
        </p:xfrm>
        <a:graphic>
          <a:graphicData uri="http://schemas.openxmlformats.org/drawingml/2006/table">
            <a:tbl>
              <a:tblPr/>
              <a:tblGrid>
                <a:gridCol w="4176712"/>
                <a:gridCol w="41148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(a)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nouns: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a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 singular countable nouns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an ugly chair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I am going to give it away.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 plural countable nouns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These are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an ugly chairs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I am going to give them away.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2.11 Adverbial Clauses of Result with So, Such, Such A</a:t>
            </a:r>
            <a:endParaRPr lang="en-US" sz="3300" i="1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52932" name="Group 4"/>
          <p:cNvGraphicFramePr>
            <a:graphicFrameLocks noGrp="1"/>
          </p:cNvGraphicFramePr>
          <p:nvPr>
            <p:ph idx="1"/>
          </p:nvPr>
        </p:nvGraphicFramePr>
        <p:xfrm>
          <a:off x="395288" y="2420938"/>
          <a:ext cx="8291512" cy="1655762"/>
        </p:xfrm>
        <a:graphic>
          <a:graphicData uri="http://schemas.openxmlformats.org/drawingml/2006/table">
            <a:tbl>
              <a:tblPr/>
              <a:tblGrid>
                <a:gridCol w="4176712"/>
                <a:gridCol w="4114800"/>
              </a:tblGrid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 noncountable nouns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ugly furniture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I am going to give it away.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447675" y="4384675"/>
            <a:ext cx="82280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000" i="1"/>
              <a:t>But:</a:t>
            </a:r>
            <a:r>
              <a:rPr lang="en-US" sz="3000"/>
              <a:t> </a:t>
            </a:r>
            <a:r>
              <a:rPr lang="en-US" sz="3000" b="1"/>
              <a:t>so much trouble, so many difficulties</a:t>
            </a:r>
            <a:endParaRPr 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  <a:endParaRPr lang="en-US" sz="3700" i="1"/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000"/>
              <a:t>The verbs in manner clauses beginning with </a:t>
            </a:r>
            <a:r>
              <a:rPr lang="en-US" sz="3000" b="1"/>
              <a:t>as if </a:t>
            </a:r>
            <a:r>
              <a:rPr lang="en-US" sz="3000"/>
              <a:t>or </a:t>
            </a:r>
            <a:r>
              <a:rPr lang="en-US" sz="3000" b="1"/>
              <a:t>as though </a:t>
            </a:r>
            <a:r>
              <a:rPr lang="en-US" sz="3000"/>
              <a:t>are sometimes either in the indicative or the subjunctive mood.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400"/>
              <a:t>The subjunctive forms indicate that the speaker is more doubtful about his statement.</a:t>
            </a:r>
          </a:p>
        </p:txBody>
      </p:sp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56004" name="Group 4"/>
          <p:cNvGraphicFramePr>
            <a:graphicFrameLocks noGrp="1"/>
          </p:cNvGraphicFramePr>
          <p:nvPr>
            <p:ph idx="1"/>
          </p:nvPr>
        </p:nvGraphicFramePr>
        <p:xfrm>
          <a:off x="468313" y="2349500"/>
          <a:ext cx="8229600" cy="3149600"/>
        </p:xfrm>
        <a:graphic>
          <a:graphicData uri="http://schemas.openxmlformats.org/drawingml/2006/table">
            <a:tbl>
              <a:tblPr/>
              <a:tblGrid>
                <a:gridCol w="2530475"/>
                <a:gridCol w="5699125"/>
              </a:tblGrid>
              <a:tr h="163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Indicative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as if he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needs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sleep.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as if he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hasn’t slept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a week.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Subjunctive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as if he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needed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sleep.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as if he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hadn’t slept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a week.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/>
              <a:t>The past subjunctive refers to time that is simultaneous with that of the main verb; the past perfect indicated time that precedes that of the main verb.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Replace </a:t>
            </a:r>
            <a:r>
              <a:rPr lang="en-US" i="1"/>
              <a:t>this </a:t>
            </a:r>
            <a:r>
              <a:rPr lang="en-US"/>
              <a:t>way in the first sentence with a manner clause made from the second sentence. Note whether the indicative or the subjunctive form of the verb may be used in the manner clause.</a:t>
            </a:r>
            <a:endParaRPr lang="en-US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 dependent clause contains a full subject and predicate beginning with a word that attaches the clause to an  independent clause (</a:t>
            </a:r>
            <a:r>
              <a:rPr lang="en-US" sz="3600" i="1"/>
              <a:t>called the </a:t>
            </a:r>
            <a:r>
              <a:rPr lang="en-US" sz="3600" b="1" i="1"/>
              <a:t>main clause</a:t>
            </a:r>
            <a:r>
              <a:rPr lang="en-US" sz="3600" b="1"/>
              <a:t>).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59076" name="Group 4"/>
          <p:cNvGraphicFramePr>
            <a:graphicFrameLocks noGrp="1"/>
          </p:cNvGraphicFramePr>
          <p:nvPr>
            <p:ph idx="1"/>
          </p:nvPr>
        </p:nvGraphicFramePr>
        <p:xfrm>
          <a:off x="468313" y="3068638"/>
          <a:ext cx="8351837" cy="3725862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385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a. That executive acts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He owns the company.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executive acts as if he owns (</a:t>
                      </a:r>
                      <a:r>
                        <a:rPr kumimoji="0" lang="en-US" sz="28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owned) the company. 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9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9085" name="Text Box 13"/>
          <p:cNvSpPr txBox="1">
            <a:spLocks noChangeArrowheads="1"/>
          </p:cNvSpPr>
          <p:nvPr/>
        </p:nvSpPr>
        <p:spPr bwMode="auto">
          <a:xfrm>
            <a:off x="395288" y="2205038"/>
            <a:ext cx="20875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" b="1" i="1"/>
              <a:t>Examples: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>
            <p:ph idx="1"/>
          </p:nvPr>
        </p:nvGraphicFramePr>
        <p:xfrm>
          <a:off x="468313" y="2276475"/>
          <a:ext cx="8351837" cy="4098925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85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b. He looks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He hasn’t ever changed his clothes. 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as if he hasn’t (</a:t>
                      </a:r>
                      <a:r>
                        <a:rPr kumimoji="0" lang="en-US" sz="28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hadn’t) ever changed his clothes. 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2.12 </a:t>
            </a:r>
            <a:br>
              <a:rPr lang="en-US" sz="3700"/>
            </a:br>
            <a:r>
              <a:rPr lang="en-US" sz="3700"/>
              <a:t>Adverbial Clauses of Manner</a:t>
            </a:r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61124" name="Group 4"/>
          <p:cNvGraphicFramePr>
            <a:graphicFrameLocks noGrp="1"/>
          </p:cNvGraphicFramePr>
          <p:nvPr>
            <p:ph idx="1"/>
          </p:nvPr>
        </p:nvGraphicFramePr>
        <p:xfrm>
          <a:off x="468313" y="2276475"/>
          <a:ext cx="8351837" cy="3511550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85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c. He acted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He had never seen me before.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acted as if he had never seen me before.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2.13 Phrasal Conjunctions in Adverbial Clauses</a:t>
            </a:r>
            <a:endParaRPr lang="en-US" sz="3700" i="1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62148" name="Group 4"/>
          <p:cNvGraphicFramePr>
            <a:graphicFrameLocks noGrp="1"/>
          </p:cNvGraphicFramePr>
          <p:nvPr>
            <p:ph idx="1"/>
          </p:nvPr>
        </p:nvGraphicFramePr>
        <p:xfrm>
          <a:off x="468313" y="2133600"/>
          <a:ext cx="8351837" cy="2638425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93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Exercise: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Replace each phrasal conjunction by a single-word conjunction.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2.13 Phrasal Conjunctions in Adverbial Clauses</a:t>
            </a:r>
            <a:endParaRPr lang="en-US" sz="3700" i="1"/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63172" name="Group 4"/>
          <p:cNvGraphicFramePr>
            <a:graphicFrameLocks noGrp="1"/>
          </p:cNvGraphicFramePr>
          <p:nvPr>
            <p:ph idx="1"/>
          </p:nvPr>
        </p:nvGraphicFramePr>
        <p:xfrm>
          <a:off x="468313" y="2133600"/>
          <a:ext cx="8351837" cy="3916363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93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spite of the fact that ______</a:t>
                      </a:r>
                      <a:r>
                        <a:rPr kumimoji="0" lang="en-US" sz="32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Although_____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was already a grandmother she looked very young.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3181" name="Line 13"/>
          <p:cNvSpPr>
            <a:spLocks noChangeShapeType="1"/>
          </p:cNvSpPr>
          <p:nvPr/>
        </p:nvSpPr>
        <p:spPr bwMode="auto">
          <a:xfrm>
            <a:off x="4859338" y="3500438"/>
            <a:ext cx="38163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2.13 Phrasal Conjunctions in Adverbial Clauses</a:t>
            </a:r>
            <a:endParaRPr lang="en-US" sz="3700" i="1"/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64196" name="Group 4"/>
          <p:cNvGraphicFramePr>
            <a:graphicFrameLocks noGrp="1"/>
          </p:cNvGraphicFramePr>
          <p:nvPr>
            <p:ph idx="1"/>
          </p:nvPr>
        </p:nvGraphicFramePr>
        <p:xfrm>
          <a:off x="468313" y="2133600"/>
          <a:ext cx="8351837" cy="3565525"/>
        </p:xfrm>
        <a:graphic>
          <a:graphicData uri="http://schemas.openxmlformats.org/drawingml/2006/table">
            <a:tbl>
              <a:tblPr/>
              <a:tblGrid>
                <a:gridCol w="8351837"/>
              </a:tblGrid>
              <a:tr h="193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Everywhere that       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wherever         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went, he was warmly received.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During the time that           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while              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was going to college, I was also working as a waitress on weekends.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4205" name="Line 13"/>
          <p:cNvSpPr>
            <a:spLocks noChangeShapeType="1"/>
          </p:cNvSpPr>
          <p:nvPr/>
        </p:nvSpPr>
        <p:spPr bwMode="auto">
          <a:xfrm>
            <a:off x="3779838" y="2636838"/>
            <a:ext cx="33845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4206" name="Line 14"/>
          <p:cNvSpPr>
            <a:spLocks noChangeShapeType="1"/>
          </p:cNvSpPr>
          <p:nvPr/>
        </p:nvSpPr>
        <p:spPr bwMode="auto">
          <a:xfrm>
            <a:off x="4356100" y="4149725"/>
            <a:ext cx="33845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3. Adjective Clauses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42" name="Group 2"/>
          <p:cNvGraphicFramePr>
            <a:graphicFrameLocks noGrp="1"/>
          </p:cNvGraphicFramePr>
          <p:nvPr/>
        </p:nvGraphicFramePr>
        <p:xfrm>
          <a:off x="323850" y="1916113"/>
          <a:ext cx="8424863" cy="3384550"/>
        </p:xfrm>
        <a:graphic>
          <a:graphicData uri="http://schemas.openxmlformats.org/drawingml/2006/table">
            <a:tbl>
              <a:tblPr/>
              <a:tblGrid>
                <a:gridCol w="2160588"/>
                <a:gridCol w="2232025"/>
                <a:gridCol w="4032250"/>
              </a:tblGrid>
              <a:tr h="165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1) a person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Relative pronoun: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 functioning as: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261" name="Text Box 21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66262" name="Text Box 22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266" name="Group 2"/>
          <p:cNvGraphicFramePr>
            <a:graphicFrameLocks noGrp="1"/>
          </p:cNvGraphicFramePr>
          <p:nvPr/>
        </p:nvGraphicFramePr>
        <p:xfrm>
          <a:off x="323850" y="1916113"/>
          <a:ext cx="8424863" cy="3829050"/>
        </p:xfrm>
        <a:graphic>
          <a:graphicData uri="http://schemas.openxmlformats.org/drawingml/2006/table">
            <a:tbl>
              <a:tblPr/>
              <a:tblGrid>
                <a:gridCol w="1944688"/>
                <a:gridCol w="2159000"/>
                <a:gridCol w="43211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(whom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whose)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 –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paid the money to the man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he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done the work.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the verb –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paid the man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whom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had borrowed the money.</a:t>
                      </a: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278" name="Text Box 1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67279" name="Text Box 15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290" name="Group 2"/>
          <p:cNvGraphicFramePr>
            <a:graphicFrameLocks noGrp="1"/>
          </p:cNvGraphicFramePr>
          <p:nvPr/>
        </p:nvGraphicFramePr>
        <p:xfrm>
          <a:off x="323850" y="1916113"/>
          <a:ext cx="8424863" cy="3768725"/>
        </p:xfrm>
        <a:graphic>
          <a:graphicData uri="http://schemas.openxmlformats.org/drawingml/2006/table">
            <a:tbl>
              <a:tblPr/>
              <a:tblGrid>
                <a:gridCol w="1800225"/>
                <a:gridCol w="2087563"/>
                <a:gridCol w="45370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the preposition –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paid the man from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whom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he had borrowed the money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Possessive adjective –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the girl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whose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picture you saw.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8309" name="Text Box 21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68310" name="Text Box 22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42341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395288" y="1989138"/>
          <a:ext cx="8424862" cy="4411662"/>
        </p:xfrm>
        <a:graphic>
          <a:graphicData uri="http://schemas.openxmlformats.org/drawingml/2006/table">
            <a:tbl>
              <a:tblPr/>
              <a:tblGrid>
                <a:gridCol w="3960812"/>
                <a:gridCol w="4464050"/>
              </a:tblGrid>
              <a:tr h="44116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adverbial clause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adjective clause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 classes were canceled because the weather was bad.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Children who are under twelve years must be accompanied by their parents.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can’t understand why you did such a thing.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314" name="Group 2"/>
          <p:cNvGraphicFramePr>
            <a:graphicFrameLocks noGrp="1"/>
          </p:cNvGraphicFramePr>
          <p:nvPr/>
        </p:nvGraphicFramePr>
        <p:xfrm>
          <a:off x="323850" y="1916113"/>
          <a:ext cx="8424863" cy="3771900"/>
        </p:xfrm>
        <a:graphic>
          <a:graphicData uri="http://schemas.openxmlformats.org/drawingml/2006/table">
            <a:tbl>
              <a:tblPr/>
              <a:tblGrid>
                <a:gridCol w="1871663"/>
                <a:gridCol w="2160587"/>
                <a:gridCol w="4392613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2) a thing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 –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Here is a book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describes animals.</a:t>
                      </a:r>
                      <a:endParaRPr kumimoji="0" 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the verb –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chair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broke is being repaired.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338" name="Group 2"/>
          <p:cNvGraphicFramePr>
            <a:graphicFrameLocks noGrp="1"/>
          </p:cNvGraphicFramePr>
          <p:nvPr/>
        </p:nvGraphicFramePr>
        <p:xfrm>
          <a:off x="323850" y="1916113"/>
          <a:ext cx="8424863" cy="4162425"/>
        </p:xfrm>
        <a:graphic>
          <a:graphicData uri="http://schemas.openxmlformats.org/drawingml/2006/table">
            <a:tbl>
              <a:tblPr/>
              <a:tblGrid>
                <a:gridCol w="1800225"/>
                <a:gridCol w="2592388"/>
                <a:gridCol w="4032250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relative adverb: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preposition – </a:t>
                      </a: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was wearing the coat </a:t>
                      </a: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</a:t>
                      </a: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has paid $2,000.</a:t>
                      </a:r>
                      <a:endParaRPr kumimoji="0" lang="en-US" sz="27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3) a time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the year </a:t>
                      </a: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</a:t>
                      </a: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Olympic Games are held.</a:t>
                      </a: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0357" name="Text Box 21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70358" name="Text Box 22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362" name="Group 2"/>
          <p:cNvGraphicFramePr>
            <a:graphicFrameLocks noGrp="1"/>
          </p:cNvGraphicFramePr>
          <p:nvPr/>
        </p:nvGraphicFramePr>
        <p:xfrm>
          <a:off x="323850" y="1916113"/>
          <a:ext cx="8424863" cy="3960812"/>
        </p:xfrm>
        <a:graphic>
          <a:graphicData uri="http://schemas.openxmlformats.org/drawingml/2006/table">
            <a:tbl>
              <a:tblPr/>
              <a:tblGrid>
                <a:gridCol w="2016125"/>
                <a:gridCol w="2376488"/>
                <a:gridCol w="4032250"/>
              </a:tblGrid>
              <a:tr h="158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Antecedent Meaning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Word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Illustrative 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4) a place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Here is the house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where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live.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5) a reason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Give me one good reason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why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you did that.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1381" name="Text Box 21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71382" name="Text Box 22"/>
          <p:cNvSpPr txBox="1">
            <a:spLocks noChangeArrowheads="1"/>
          </p:cNvSpPr>
          <p:nvPr/>
        </p:nvSpPr>
        <p:spPr bwMode="auto">
          <a:xfrm>
            <a:off x="2555875" y="571500"/>
            <a:ext cx="3878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924800" cy="39322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Adjective clauses are also called </a:t>
            </a:r>
            <a:r>
              <a:rPr lang="en-US" i="1"/>
              <a:t>relative clauses.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Other words that may introduce adjective clauses are:</a:t>
            </a:r>
          </a:p>
        </p:txBody>
      </p:sp>
      <p:sp>
        <p:nvSpPr>
          <p:cNvPr id="272387" name="Text Box 3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Adjective Clauses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410" name="Group 2"/>
          <p:cNvGraphicFramePr>
            <a:graphicFrameLocks noGrp="1"/>
          </p:cNvGraphicFramePr>
          <p:nvPr/>
        </p:nvGraphicFramePr>
        <p:xfrm>
          <a:off x="323850" y="2276475"/>
          <a:ext cx="8424863" cy="2735263"/>
        </p:xfrm>
        <a:graphic>
          <a:graphicData uri="http://schemas.openxmlformats.org/drawingml/2006/table">
            <a:tbl>
              <a:tblPr/>
              <a:tblGrid>
                <a:gridCol w="3297238"/>
                <a:gridCol w="5127625"/>
              </a:tblGrid>
              <a:tr h="172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before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became sick the day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before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he was to leave for his vacation.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(after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same)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made the mistakes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(=that)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sister did.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73422" name="Text Box 14"/>
          <p:cNvSpPr txBox="1">
            <a:spLocks noChangeArrowheads="1"/>
          </p:cNvSpPr>
          <p:nvPr/>
        </p:nvSpPr>
        <p:spPr bwMode="auto">
          <a:xfrm>
            <a:off x="395288" y="476250"/>
            <a:ext cx="38782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Adjective Clauses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924800" cy="393223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An adjective clause consists of a subject and a predicate that modifies a preceding noun or pronoun (its antecedent).</a:t>
            </a:r>
          </a:p>
        </p:txBody>
      </p:sp>
      <p:sp>
        <p:nvSpPr>
          <p:cNvPr id="274435" name="Text Box 3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3.1 </a:t>
            </a:r>
            <a:br>
              <a:rPr lang="en-US" sz="3700"/>
            </a:br>
            <a:r>
              <a:rPr lang="en-US" sz="3700"/>
              <a:t>Recognition of Adjective Clauses	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924800" cy="393223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The introductory word </a:t>
            </a:r>
            <a:r>
              <a:rPr lang="en-US" sz="3600" b="1"/>
              <a:t>who </a:t>
            </a:r>
            <a:r>
              <a:rPr lang="en-US" sz="3600"/>
              <a:t>or </a:t>
            </a:r>
            <a:r>
              <a:rPr lang="en-US" sz="3600" b="1"/>
              <a:t>that </a:t>
            </a:r>
            <a:r>
              <a:rPr lang="en-US" sz="3600"/>
              <a:t>refers to a person, </a:t>
            </a:r>
            <a:r>
              <a:rPr lang="en-US" sz="3600" b="1"/>
              <a:t>which </a:t>
            </a:r>
            <a:r>
              <a:rPr lang="en-US" sz="3600"/>
              <a:t>or </a:t>
            </a:r>
            <a:r>
              <a:rPr lang="en-US" sz="3600" b="1"/>
              <a:t>that </a:t>
            </a:r>
            <a:r>
              <a:rPr lang="en-US" sz="3600"/>
              <a:t>to a thing, </a:t>
            </a:r>
            <a:r>
              <a:rPr lang="en-US" sz="3600" b="1"/>
              <a:t>when </a:t>
            </a:r>
            <a:r>
              <a:rPr lang="en-US" sz="3600"/>
              <a:t>to a time, </a:t>
            </a:r>
            <a:r>
              <a:rPr lang="en-US" sz="3600" b="1"/>
              <a:t>where</a:t>
            </a:r>
            <a:r>
              <a:rPr lang="en-US" sz="3600"/>
              <a:t> to a place, </a:t>
            </a:r>
            <a:r>
              <a:rPr lang="en-US" sz="3600" b="1"/>
              <a:t>why</a:t>
            </a:r>
            <a:r>
              <a:rPr lang="en-US" sz="3600"/>
              <a:t> to a reason.</a:t>
            </a:r>
          </a:p>
        </p:txBody>
      </p:sp>
      <p:sp>
        <p:nvSpPr>
          <p:cNvPr id="275459" name="Text Box 3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3.1 </a:t>
            </a:r>
            <a:br>
              <a:rPr lang="en-US" sz="3700"/>
            </a:br>
            <a:r>
              <a:rPr lang="en-US" sz="3700"/>
              <a:t>Recognition of Adjective Clauses	</a:t>
            </a:r>
          </a:p>
        </p:txBody>
      </p:sp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3.2 </a:t>
            </a:r>
            <a:br>
              <a:rPr lang="en-US" sz="3700"/>
            </a:br>
            <a:r>
              <a:rPr lang="en-US" sz="3700"/>
              <a:t>Punctuation of Adjective Clauses	</a:t>
            </a:r>
          </a:p>
        </p:txBody>
      </p:sp>
      <p:sp>
        <p:nvSpPr>
          <p:cNvPr id="276483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76484" name="Group 4"/>
          <p:cNvGraphicFramePr>
            <a:graphicFrameLocks noGrp="1"/>
          </p:cNvGraphicFramePr>
          <p:nvPr>
            <p:ph idx="1"/>
          </p:nvPr>
        </p:nvGraphicFramePr>
        <p:xfrm>
          <a:off x="609600" y="2014538"/>
          <a:ext cx="7924800" cy="3316287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Use Commas (nonrestrictive clauses)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 Not Use Commas (restrictive clauses)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the antecedent is restricted in itself: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the antecedent is restricted by the adjective clause: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3.2 </a:t>
            </a:r>
            <a:br>
              <a:rPr lang="en-US" sz="3700"/>
            </a:br>
            <a:r>
              <a:rPr lang="en-US" sz="3700"/>
              <a:t>Punctuation of Adjective Clauses	</a:t>
            </a: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77508" name="Group 4"/>
          <p:cNvGraphicFramePr>
            <a:graphicFrameLocks noGrp="1"/>
          </p:cNvGraphicFramePr>
          <p:nvPr>
            <p:ph type="tbl" idx="1"/>
          </p:nvPr>
        </p:nvGraphicFramePr>
        <p:xfrm>
          <a:off x="250825" y="2492375"/>
          <a:ext cx="8569325" cy="2471738"/>
        </p:xfrm>
        <a:graphic>
          <a:graphicData uri="http://schemas.openxmlformats.org/drawingml/2006/table">
            <a:tbl>
              <a:tblPr/>
              <a:tblGrid>
                <a:gridCol w="2400300"/>
                <a:gridCol w="3144838"/>
                <a:gridCol w="3024187"/>
              </a:tblGrid>
              <a:tr h="220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Antecedent a proper noun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Many people congratulated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William Faulkner,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 had just won the Nobel Prize for literature.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Many people congratulated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man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 had just won the Nobel Prize for literature.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3.2 </a:t>
            </a:r>
            <a:br>
              <a:rPr lang="en-US" sz="3700"/>
            </a:br>
            <a:r>
              <a:rPr lang="en-US" sz="3700"/>
              <a:t>Punctuation of Adjective Clauses	</a:t>
            </a:r>
          </a:p>
        </p:txBody>
      </p:sp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78532" name="Group 4"/>
          <p:cNvGraphicFramePr>
            <a:graphicFrameLocks noGrp="1"/>
          </p:cNvGraphicFramePr>
          <p:nvPr>
            <p:ph type="tbl" idx="1"/>
          </p:nvPr>
        </p:nvGraphicFramePr>
        <p:xfrm>
          <a:off x="609600" y="1846263"/>
          <a:ext cx="7924800" cy="3838575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the antecedent refers to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 a class: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the antecedent is limited by the adjective clause to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 a class: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chairs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which were in bad condition, were sent out.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chairs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which were in bad condition were sent out.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sz="3200" b="1" i="1"/>
              <a:t>3. Compound-complex sentence</a:t>
            </a:r>
          </a:p>
          <a:p>
            <a:pPr marL="571500" indent="-57150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	- Contains two or more independent clauses and one or more dependent clauses.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sz="3200" b="1" i="1"/>
              <a:t>Example: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3500" b="1"/>
              <a:t>	</a:t>
            </a:r>
            <a:r>
              <a:rPr lang="en-US"/>
              <a:t>All classes were canceled because the weather was bad, and students were told to listen to the radio to find out when…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3.3 Case of Relative Pronouns Introducing Adjective Clauses</a:t>
            </a:r>
          </a:p>
        </p:txBody>
      </p:sp>
      <p:sp>
        <p:nvSpPr>
          <p:cNvPr id="279555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79556" name="Group 4"/>
          <p:cNvGraphicFramePr>
            <a:graphicFrameLocks noGrp="1"/>
          </p:cNvGraphicFramePr>
          <p:nvPr>
            <p:ph type="tbl" idx="1"/>
          </p:nvPr>
        </p:nvGraphicFramePr>
        <p:xfrm>
          <a:off x="250825" y="3094038"/>
          <a:ext cx="8569325" cy="2206625"/>
        </p:xfrm>
        <a:graphic>
          <a:graphicData uri="http://schemas.openxmlformats.org/drawingml/2006/table">
            <a:tbl>
              <a:tblPr/>
              <a:tblGrid>
                <a:gridCol w="2400300"/>
                <a:gridCol w="3144838"/>
                <a:gridCol w="3024187"/>
              </a:tblGrid>
              <a:tr h="220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doctor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came to see the sick woman gave her some medicine.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tree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(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was planted last year already has blossoms.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9564" name="Group 12"/>
          <p:cNvGrpSpPr>
            <a:grpSpLocks/>
          </p:cNvGrpSpPr>
          <p:nvPr/>
        </p:nvGrpSpPr>
        <p:grpSpPr bwMode="auto">
          <a:xfrm>
            <a:off x="303213" y="1958975"/>
            <a:ext cx="7800975" cy="822325"/>
            <a:chOff x="191" y="1234"/>
            <a:chExt cx="4914" cy="518"/>
          </a:xfrm>
        </p:grpSpPr>
        <p:sp>
          <p:nvSpPr>
            <p:cNvPr id="279565" name="Text Box 13"/>
            <p:cNvSpPr txBox="1">
              <a:spLocks noChangeArrowheads="1"/>
            </p:cNvSpPr>
            <p:nvPr/>
          </p:nvSpPr>
          <p:spPr bwMode="auto">
            <a:xfrm>
              <a:off x="191" y="1234"/>
              <a:ext cx="187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400" b="1" i="1"/>
                <a:t>Relative pronoun as</a:t>
              </a:r>
            </a:p>
          </p:txBody>
        </p:sp>
        <p:sp>
          <p:nvSpPr>
            <p:cNvPr id="279566" name="Text Box 14"/>
            <p:cNvSpPr txBox="1">
              <a:spLocks noChangeArrowheads="1"/>
            </p:cNvSpPr>
            <p:nvPr/>
          </p:nvSpPr>
          <p:spPr bwMode="auto">
            <a:xfrm>
              <a:off x="2490" y="1253"/>
              <a:ext cx="10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i="1"/>
                <a:t>Person</a:t>
              </a:r>
            </a:p>
          </p:txBody>
        </p:sp>
        <p:sp>
          <p:nvSpPr>
            <p:cNvPr id="279567" name="Text Box 15"/>
            <p:cNvSpPr txBox="1">
              <a:spLocks noChangeArrowheads="1"/>
            </p:cNvSpPr>
            <p:nvPr/>
          </p:nvSpPr>
          <p:spPr bwMode="auto">
            <a:xfrm>
              <a:off x="4468" y="1253"/>
              <a:ext cx="6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i="1"/>
                <a:t>Thing</a:t>
              </a:r>
            </a:p>
          </p:txBody>
        </p:sp>
      </p:grp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3.3 Case of Relative Pronouns Introducing Adjective Clauses</a:t>
            </a:r>
          </a:p>
        </p:txBody>
      </p:sp>
      <p:sp>
        <p:nvSpPr>
          <p:cNvPr id="280579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80580" name="Group 4"/>
          <p:cNvGraphicFramePr>
            <a:graphicFrameLocks noGrp="1"/>
          </p:cNvGraphicFramePr>
          <p:nvPr>
            <p:ph type="tbl" idx="1"/>
          </p:nvPr>
        </p:nvGraphicFramePr>
        <p:xfrm>
          <a:off x="250825" y="2825750"/>
          <a:ext cx="8569325" cy="2649538"/>
        </p:xfrm>
        <a:graphic>
          <a:graphicData uri="http://schemas.openxmlformats.org/drawingml/2006/table">
            <a:tbl>
              <a:tblPr/>
              <a:tblGrid>
                <a:gridCol w="2400300"/>
                <a:gridCol w="3000375"/>
                <a:gridCol w="3168650"/>
              </a:tblGrid>
              <a:tr h="220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the verb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the preposition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doctor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whom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they had called was delayed because of a traffic accident.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doctor to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whom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sent her friend is a well known specialist.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tree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his father planted last year already has blossoms.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tree under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is standing is a very old one.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0588" name="Group 12"/>
          <p:cNvGrpSpPr>
            <a:grpSpLocks/>
          </p:cNvGrpSpPr>
          <p:nvPr/>
        </p:nvGrpSpPr>
        <p:grpSpPr bwMode="auto">
          <a:xfrm>
            <a:off x="303213" y="1958975"/>
            <a:ext cx="7800975" cy="822325"/>
            <a:chOff x="191" y="1234"/>
            <a:chExt cx="4914" cy="518"/>
          </a:xfrm>
        </p:grpSpPr>
        <p:sp>
          <p:nvSpPr>
            <p:cNvPr id="280589" name="Text Box 13"/>
            <p:cNvSpPr txBox="1">
              <a:spLocks noChangeArrowheads="1"/>
            </p:cNvSpPr>
            <p:nvPr/>
          </p:nvSpPr>
          <p:spPr bwMode="auto">
            <a:xfrm>
              <a:off x="191" y="1234"/>
              <a:ext cx="187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400" b="1" i="1"/>
                <a:t>Relative pronoun as</a:t>
              </a:r>
            </a:p>
          </p:txBody>
        </p:sp>
        <p:sp>
          <p:nvSpPr>
            <p:cNvPr id="280590" name="Text Box 14"/>
            <p:cNvSpPr txBox="1">
              <a:spLocks noChangeArrowheads="1"/>
            </p:cNvSpPr>
            <p:nvPr/>
          </p:nvSpPr>
          <p:spPr bwMode="auto">
            <a:xfrm>
              <a:off x="2490" y="1253"/>
              <a:ext cx="10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i="1"/>
                <a:t>Person</a:t>
              </a:r>
            </a:p>
          </p:txBody>
        </p:sp>
        <p:sp>
          <p:nvSpPr>
            <p:cNvPr id="280591" name="Text Box 15"/>
            <p:cNvSpPr txBox="1">
              <a:spLocks noChangeArrowheads="1"/>
            </p:cNvSpPr>
            <p:nvPr/>
          </p:nvSpPr>
          <p:spPr bwMode="auto">
            <a:xfrm>
              <a:off x="4468" y="1253"/>
              <a:ext cx="6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i="1"/>
                <a:t>Thing</a:t>
              </a:r>
            </a:p>
          </p:txBody>
        </p:sp>
      </p:grp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3.3 Case of Relative Pronouns Introducing Adjective Clauses</a:t>
            </a:r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81604" name="Group 4"/>
          <p:cNvGraphicFramePr>
            <a:graphicFrameLocks noGrp="1"/>
          </p:cNvGraphicFramePr>
          <p:nvPr>
            <p:ph type="tbl" idx="1"/>
          </p:nvPr>
        </p:nvGraphicFramePr>
        <p:xfrm>
          <a:off x="250825" y="2971800"/>
          <a:ext cx="8569325" cy="2206625"/>
        </p:xfrm>
        <a:graphic>
          <a:graphicData uri="http://schemas.openxmlformats.org/drawingml/2006/table">
            <a:tbl>
              <a:tblPr/>
              <a:tblGrid>
                <a:gridCol w="2400300"/>
                <a:gridCol w="3144838"/>
                <a:gridCol w="3024187"/>
              </a:tblGrid>
              <a:tr h="220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Possessive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doctor,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whose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office was newly decorated, started to charge higher fees.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tree, the branches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 which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are almost bare, is a very old one.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1612" name="Group 12"/>
          <p:cNvGrpSpPr>
            <a:grpSpLocks/>
          </p:cNvGrpSpPr>
          <p:nvPr/>
        </p:nvGrpSpPr>
        <p:grpSpPr bwMode="auto">
          <a:xfrm>
            <a:off x="303213" y="1958975"/>
            <a:ext cx="7800975" cy="822325"/>
            <a:chOff x="191" y="1234"/>
            <a:chExt cx="4914" cy="518"/>
          </a:xfrm>
        </p:grpSpPr>
        <p:sp>
          <p:nvSpPr>
            <p:cNvPr id="281613" name="Text Box 13"/>
            <p:cNvSpPr txBox="1">
              <a:spLocks noChangeArrowheads="1"/>
            </p:cNvSpPr>
            <p:nvPr/>
          </p:nvSpPr>
          <p:spPr bwMode="auto">
            <a:xfrm>
              <a:off x="191" y="1234"/>
              <a:ext cx="187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400" b="1" i="1"/>
                <a:t>Relative pronoun as</a:t>
              </a:r>
            </a:p>
          </p:txBody>
        </p:sp>
        <p:sp>
          <p:nvSpPr>
            <p:cNvPr id="281614" name="Text Box 14"/>
            <p:cNvSpPr txBox="1">
              <a:spLocks noChangeArrowheads="1"/>
            </p:cNvSpPr>
            <p:nvPr/>
          </p:nvSpPr>
          <p:spPr bwMode="auto">
            <a:xfrm>
              <a:off x="2490" y="1253"/>
              <a:ext cx="10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i="1"/>
                <a:t>Person</a:t>
              </a:r>
            </a:p>
          </p:txBody>
        </p:sp>
        <p:sp>
          <p:nvSpPr>
            <p:cNvPr id="281615" name="Text Box 15"/>
            <p:cNvSpPr txBox="1">
              <a:spLocks noChangeArrowheads="1"/>
            </p:cNvSpPr>
            <p:nvPr/>
          </p:nvSpPr>
          <p:spPr bwMode="auto">
            <a:xfrm>
              <a:off x="4468" y="1253"/>
              <a:ext cx="6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i="1"/>
                <a:t>Thing</a:t>
              </a:r>
            </a:p>
          </p:txBody>
        </p:sp>
      </p:grp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3.3 Case of Relative Pronouns Introducing Adjective Clauses</a:t>
            </a:r>
          </a:p>
        </p:txBody>
      </p:sp>
      <p:sp>
        <p:nvSpPr>
          <p:cNvPr id="282627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82628" name="Group 4"/>
          <p:cNvGraphicFramePr>
            <a:graphicFrameLocks noGrp="1"/>
          </p:cNvGraphicFramePr>
          <p:nvPr>
            <p:ph type="tbl" idx="1"/>
          </p:nvPr>
        </p:nvGraphicFramePr>
        <p:xfrm>
          <a:off x="250825" y="2492375"/>
          <a:ext cx="8569325" cy="2665413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266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is used for persons and things in restrictive clauses only.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relative pronoun may be omitted only in restrictive clauses.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3.4 Relative Pronouns as Object of Prepositions</a:t>
            </a:r>
          </a:p>
        </p:txBody>
      </p:sp>
      <p:graphicFrame>
        <p:nvGraphicFramePr>
          <p:cNvPr id="28365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492375"/>
          <a:ext cx="8569325" cy="5330825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266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The company ________________ employs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many people.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She works for the company.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company for which she works employs many people.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company (which) she works for employs many people.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3658" name="Text Box 10"/>
          <p:cNvSpPr txBox="1">
            <a:spLocks noChangeArrowheads="1"/>
          </p:cNvSpPr>
          <p:nvPr/>
        </p:nvSpPr>
        <p:spPr bwMode="auto">
          <a:xfrm>
            <a:off x="303213" y="1860550"/>
            <a:ext cx="20875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" b="1" i="1"/>
              <a:t>Examples: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3.5 Relative Pronouns Patterning Like </a:t>
            </a:r>
            <a:r>
              <a:rPr lang="en-US" sz="3700" i="1"/>
              <a:t>Some of Which</a:t>
            </a:r>
          </a:p>
        </p:txBody>
      </p:sp>
      <p:graphicFrame>
        <p:nvGraphicFramePr>
          <p:cNvPr id="28467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276475"/>
          <a:ext cx="8569325" cy="3889375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889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relative pronoun may be in an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 which is preceded by the word it refers to.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3.5 Relative Pronouns Patterning Like </a:t>
            </a:r>
            <a:r>
              <a:rPr lang="en-US" sz="3700" i="1"/>
              <a:t>Some of Which</a:t>
            </a:r>
          </a:p>
        </p:txBody>
      </p:sp>
      <p:graphicFrame>
        <p:nvGraphicFramePr>
          <p:cNvPr id="285699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565400"/>
          <a:ext cx="8569325" cy="3600450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60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new students,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of whom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came from other countries, were required to take a special orientation program.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3.6 Number of the Verb after a Phrase Beginning with </a:t>
            </a:r>
            <a:r>
              <a:rPr lang="en-US" sz="3700" i="1"/>
              <a:t>One of The</a:t>
            </a:r>
          </a:p>
        </p:txBody>
      </p:sp>
      <p:graphicFrame>
        <p:nvGraphicFramePr>
          <p:cNvPr id="286723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565400"/>
          <a:ext cx="8569325" cy="3600450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60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one of the best books that (or which)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have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ever been written.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(Antecedent is the plural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books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.)</a:t>
                      </a:r>
                      <a:endParaRPr kumimoji="0" lang="en-US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3.6 Number of the Verb after a Phrase Beginning with </a:t>
            </a:r>
            <a:r>
              <a:rPr lang="en-US" sz="3700" i="1"/>
              <a:t>One of The</a:t>
            </a:r>
          </a:p>
        </p:txBody>
      </p:sp>
      <p:graphicFrame>
        <p:nvGraphicFramePr>
          <p:cNvPr id="287747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205038"/>
          <a:ext cx="8569325" cy="3960812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96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the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only one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of our books that (or which)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has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been written by an African author.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(Antecedent is the singular </a:t>
                      </a: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only one.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3.8 Adjective Clauses Used in Definition</a:t>
            </a:r>
            <a:endParaRPr lang="en-US" sz="3700" i="1"/>
          </a:p>
        </p:txBody>
      </p:sp>
      <p:graphicFrame>
        <p:nvGraphicFramePr>
          <p:cNvPr id="28877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205038"/>
          <a:ext cx="8569325" cy="3960812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96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word is usually defined by first placing it in a class and then stating what makes it different from the other members of its class (differentiae).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543800" cy="1295400"/>
          </a:xfrm>
        </p:spPr>
        <p:txBody>
          <a:bodyPr/>
          <a:lstStyle/>
          <a:p>
            <a:r>
              <a:rPr lang="en-US" sz="4000"/>
              <a:t>Coordination within sentences – WITH </a:t>
            </a:r>
            <a:r>
              <a:rPr lang="en-US" sz="4000" i="1"/>
              <a:t>AND, or BUT</a:t>
            </a:r>
            <a:endParaRPr lang="en-US" sz="4000"/>
          </a:p>
        </p:txBody>
      </p:sp>
      <p:graphicFrame>
        <p:nvGraphicFramePr>
          <p:cNvPr id="146435" name="Group 3"/>
          <p:cNvGraphicFramePr>
            <a:graphicFrameLocks noGrp="1"/>
          </p:cNvGraphicFramePr>
          <p:nvPr>
            <p:ph idx="1"/>
          </p:nvPr>
        </p:nvGraphicFramePr>
        <p:xfrm>
          <a:off x="323850" y="2565400"/>
          <a:ext cx="8229600" cy="2054225"/>
        </p:xfrm>
        <a:graphic>
          <a:graphicData uri="http://schemas.openxmlformats.org/drawingml/2006/table">
            <a:tbl>
              <a:tblPr/>
              <a:tblGrid>
                <a:gridCol w="1450975"/>
                <a:gridCol w="6778625"/>
              </a:tblGrid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Words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works quickly and efficiently.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Bored by the conversation,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but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 wanting to leave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he walked out into the garden.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ext Box 2"/>
          <p:cNvSpPr txBox="1"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sz="3700"/>
              <a:t>3.8 Adjective Clauses Used in Definition</a:t>
            </a:r>
          </a:p>
        </p:txBody>
      </p:sp>
      <p:graphicFrame>
        <p:nvGraphicFramePr>
          <p:cNvPr id="28979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205038"/>
          <a:ext cx="8569325" cy="3960812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396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Geography – A science (class)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deals with the earth and its life.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(differentiae)</a:t>
                      </a:r>
                      <a:endParaRPr kumimoji="0" lang="en-US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980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4. Noun Clauses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842" name="Group 2"/>
          <p:cNvGraphicFramePr>
            <a:graphicFrameLocks noGrp="1"/>
          </p:cNvGraphicFramePr>
          <p:nvPr/>
        </p:nvGraphicFramePr>
        <p:xfrm>
          <a:off x="323850" y="1916113"/>
          <a:ext cx="8569325" cy="3252787"/>
        </p:xfrm>
        <a:graphic>
          <a:graphicData uri="http://schemas.openxmlformats.org/drawingml/2006/table">
            <a:tbl>
              <a:tblPr/>
              <a:tblGrid>
                <a:gridCol w="1800225"/>
                <a:gridCol w="1727200"/>
                <a:gridCol w="1368425"/>
                <a:gridCol w="36734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 Derived From: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Conjunction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 of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1) a statement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Coffee grows in Brazil.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coffee grows in Brazil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well known to all.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1858" name="Text Box 18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91859" name="Text Box 19"/>
          <p:cNvSpPr txBox="1">
            <a:spLocks noChangeArrowheads="1"/>
          </p:cNvSpPr>
          <p:nvPr/>
        </p:nvSpPr>
        <p:spPr bwMode="auto">
          <a:xfrm>
            <a:off x="2555875" y="571500"/>
            <a:ext cx="3060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Noun Clauses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866" name="Group 2"/>
          <p:cNvGraphicFramePr>
            <a:graphicFrameLocks noGrp="1"/>
          </p:cNvGraphicFramePr>
          <p:nvPr/>
        </p:nvGraphicFramePr>
        <p:xfrm>
          <a:off x="323850" y="1916113"/>
          <a:ext cx="8569325" cy="3722687"/>
        </p:xfrm>
        <a:graphic>
          <a:graphicData uri="http://schemas.openxmlformats.org/drawingml/2006/table">
            <a:tbl>
              <a:tblPr/>
              <a:tblGrid>
                <a:gridCol w="2232025"/>
                <a:gridCol w="1439863"/>
                <a:gridCol w="1655762"/>
                <a:gridCol w="32416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 Derived From: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Conjunction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 of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2) a question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expecting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yes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answer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Will he get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money?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whether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Whether (or not) he gets the money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doesn’t concern me.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2882" name="Text Box 18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92883" name="Text Box 19"/>
          <p:cNvSpPr txBox="1">
            <a:spLocks noChangeArrowheads="1"/>
          </p:cNvSpPr>
          <p:nvPr/>
        </p:nvSpPr>
        <p:spPr bwMode="auto">
          <a:xfrm>
            <a:off x="2555875" y="571500"/>
            <a:ext cx="3060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Noun Clauses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890" name="Group 2"/>
          <p:cNvGraphicFramePr>
            <a:graphicFrameLocks noGrp="1"/>
          </p:cNvGraphicFramePr>
          <p:nvPr/>
        </p:nvGraphicFramePr>
        <p:xfrm>
          <a:off x="323850" y="1916113"/>
          <a:ext cx="8569325" cy="2693987"/>
        </p:xfrm>
        <a:graphic>
          <a:graphicData uri="http://schemas.openxmlformats.org/drawingml/2006/table">
            <a:tbl>
              <a:tblPr/>
              <a:tblGrid>
                <a:gridCol w="2087563"/>
                <a:gridCol w="1584325"/>
                <a:gridCol w="1655762"/>
                <a:gridCol w="32416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 Derived From: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Conjunction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 of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b)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Interrogative word question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 will he get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the money?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Subjective compliment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 he gets the money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is his own affair.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question is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 he will get the money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3906" name="Text Box 18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93907" name="Text Box 19"/>
          <p:cNvSpPr txBox="1">
            <a:spLocks noChangeArrowheads="1"/>
          </p:cNvSpPr>
          <p:nvPr/>
        </p:nvSpPr>
        <p:spPr bwMode="auto">
          <a:xfrm>
            <a:off x="2555875" y="571500"/>
            <a:ext cx="3060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Noun Clauses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4914" name="Group 2"/>
          <p:cNvGraphicFramePr>
            <a:graphicFrameLocks noGrp="1"/>
          </p:cNvGraphicFramePr>
          <p:nvPr/>
        </p:nvGraphicFramePr>
        <p:xfrm>
          <a:off x="323850" y="1916113"/>
          <a:ext cx="8569325" cy="2295525"/>
        </p:xfrm>
        <a:graphic>
          <a:graphicData uri="http://schemas.openxmlformats.org/drawingml/2006/table">
            <a:tbl>
              <a:tblPr/>
              <a:tblGrid>
                <a:gridCol w="1871663"/>
                <a:gridCol w="1439862"/>
                <a:gridCol w="1584325"/>
                <a:gridCol w="36734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 Derived From: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Conjunction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 of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3) a request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Write the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letter soon.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verb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suggested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I write the letter soon.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4930" name="Text Box 18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94931" name="Text Box 19"/>
          <p:cNvSpPr txBox="1">
            <a:spLocks noChangeArrowheads="1"/>
          </p:cNvSpPr>
          <p:nvPr/>
        </p:nvSpPr>
        <p:spPr bwMode="auto">
          <a:xfrm>
            <a:off x="2555875" y="571500"/>
            <a:ext cx="3060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Noun Clauses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938" name="Group 2"/>
          <p:cNvGraphicFramePr>
            <a:graphicFrameLocks noGrp="1"/>
          </p:cNvGraphicFramePr>
          <p:nvPr/>
        </p:nvGraphicFramePr>
        <p:xfrm>
          <a:off x="323850" y="1916113"/>
          <a:ext cx="8569325" cy="2020887"/>
        </p:xfrm>
        <a:graphic>
          <a:graphicData uri="http://schemas.openxmlformats.org/drawingml/2006/table">
            <a:tbl>
              <a:tblPr/>
              <a:tblGrid>
                <a:gridCol w="1871663"/>
                <a:gridCol w="1439862"/>
                <a:gridCol w="1584325"/>
                <a:gridCol w="36734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Noun Clause Derived From: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Introductory Conjunction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 of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Examples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4) an exclamation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a pretty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girl she is!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verb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hadn’t realize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a pretty girl she was.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5954" name="Text Box 18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95955" name="Text Box 19"/>
          <p:cNvSpPr txBox="1">
            <a:spLocks noChangeArrowheads="1"/>
          </p:cNvSpPr>
          <p:nvPr/>
        </p:nvSpPr>
        <p:spPr bwMode="auto">
          <a:xfrm>
            <a:off x="2555875" y="571500"/>
            <a:ext cx="3060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Noun Clauses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4.1 Sequence of Tenses in Noun Clauses (1)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/>
              <a:t>A noun clause consists of a subject and predicate that functions as a noun. 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4.1 Sequence of Tenses in Noun Clauses (1)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47925"/>
            <a:ext cx="7924800" cy="35718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One of its most common functions is as the object of a verb, especially of a verb of asserting or mental activity.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4.1 Sequence of Tenses in Noun Clauses (1)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362950" cy="40703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If such a verb in the </a:t>
            </a:r>
            <a:r>
              <a:rPr lang="en-US" i="1"/>
              <a:t>past tense, </a:t>
            </a:r>
            <a:r>
              <a:rPr lang="en-US"/>
              <a:t>the verb in the noun clause object takes past form also.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/>
              <a:t>A. Indirect Speech – Noun Clauses from Statements</a:t>
            </a:r>
          </a:p>
        </p:txBody>
      </p:sp>
      <p:sp>
        <p:nvSpPr>
          <p:cNvPr id="2990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Subordination within sentences – Nominal, Adjectival, or Adverbial Elements</a:t>
            </a:r>
          </a:p>
        </p:txBody>
      </p:sp>
      <p:graphicFrame>
        <p:nvGraphicFramePr>
          <p:cNvPr id="147459" name="Group 3"/>
          <p:cNvGraphicFramePr>
            <a:graphicFrameLocks noGrp="1"/>
          </p:cNvGraphicFramePr>
          <p:nvPr>
            <p:ph idx="1"/>
          </p:nvPr>
        </p:nvGraphicFramePr>
        <p:xfrm>
          <a:off x="468313" y="2420938"/>
          <a:ext cx="8229600" cy="2444750"/>
        </p:xfrm>
        <a:graphic>
          <a:graphicData uri="http://schemas.openxmlformats.org/drawingml/2006/table">
            <a:tbl>
              <a:tblPr/>
              <a:tblGrid>
                <a:gridCol w="1162050"/>
                <a:gridCol w="2520950"/>
                <a:gridCol w="2489200"/>
                <a:gridCol w="205740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Nominal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Adverbial Function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Words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Sports are enjoyable.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bought an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expensive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lamp.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came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unwillingly.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4.1 Sequence of Tenses in Noun Clauses (1)</a:t>
            </a:r>
          </a:p>
        </p:txBody>
      </p:sp>
      <p:sp>
        <p:nvSpPr>
          <p:cNvPr id="300035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300036" name="Group 4"/>
          <p:cNvGraphicFramePr>
            <a:graphicFrameLocks noGrp="1"/>
          </p:cNvGraphicFramePr>
          <p:nvPr>
            <p:ph idx="1"/>
          </p:nvPr>
        </p:nvGraphicFramePr>
        <p:xfrm>
          <a:off x="468313" y="2420938"/>
          <a:ext cx="8229600" cy="2859087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Main Verb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(No Sequence of Tenses)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Main Verb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(Sequence of Tenses)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3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says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(that):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The train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always arrives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late.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said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(that):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The train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always arrived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late.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4.1 Sequence of Tenses in Noun Clauses (1)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362950" cy="40703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/>
              <a:t>B. Indirect Speech – Noun Clauses from Questions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 sz="2800" b="1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 i="1"/>
              <a:t>Example: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He asked me, “Does the train always arrive late?”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ar-AE" sz="2800"/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500" u="sng"/>
              <a:t>He asked me whether (or informal </a:t>
            </a:r>
            <a:r>
              <a:rPr lang="en-US" sz="2500" b="1" u="sng"/>
              <a:t>if</a:t>
            </a:r>
            <a:r>
              <a:rPr lang="en-US" sz="2500" u="sng"/>
              <a:t>) the train always arrived late.</a:t>
            </a:r>
          </a:p>
        </p:txBody>
      </p:sp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4.2 Sequence of Tenses in Noun Clauses (2)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362950" cy="40703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He denies that he took the money.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ar-AE"/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 u="sng"/>
              <a:t>He denied that he had taken the money.</a:t>
            </a:r>
          </a:p>
        </p:txBody>
      </p:sp>
      <p:sp>
        <p:nvSpPr>
          <p:cNvPr id="30208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4.3 Noun Clauses Objects From Statements, Questions, Exclamations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362950" cy="37814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600" b="1" i="1"/>
              <a:t>Example: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/>
              <a:t>a) The package has arrived.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/>
              <a:t>     </a:t>
            </a:r>
            <a:r>
              <a:rPr lang="en-US" sz="2800"/>
              <a:t>He said          (that) the package had arrived.        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303108" name="Line 4"/>
          <p:cNvSpPr>
            <a:spLocks noChangeShapeType="1"/>
          </p:cNvSpPr>
          <p:nvPr/>
        </p:nvSpPr>
        <p:spPr bwMode="auto">
          <a:xfrm>
            <a:off x="2339975" y="4581525"/>
            <a:ext cx="5976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4.3 Noun Clauses Objects From Statements, Questions, Exclamations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362950" cy="4214812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 b="1" i="1"/>
              <a:t>Example: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800" u="sng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b) Can they afford to buy a house?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    </a:t>
            </a:r>
            <a:r>
              <a:rPr lang="en-US" sz="2800"/>
              <a:t>They wondered         whether they could afford to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   buy a house.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80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c) What time is it?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   I don’t know           what time it is.</a:t>
            </a:r>
          </a:p>
        </p:txBody>
      </p:sp>
      <p:sp>
        <p:nvSpPr>
          <p:cNvPr id="304132" name="Line 4"/>
          <p:cNvSpPr>
            <a:spLocks noChangeShapeType="1"/>
          </p:cNvSpPr>
          <p:nvPr/>
        </p:nvSpPr>
        <p:spPr bwMode="auto">
          <a:xfrm>
            <a:off x="3419475" y="3933825"/>
            <a:ext cx="5329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4133" name="Line 5"/>
          <p:cNvSpPr>
            <a:spLocks noChangeShapeType="1"/>
          </p:cNvSpPr>
          <p:nvPr/>
        </p:nvSpPr>
        <p:spPr bwMode="auto">
          <a:xfrm>
            <a:off x="900113" y="4292600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4134" name="Line 6"/>
          <p:cNvSpPr>
            <a:spLocks noChangeShapeType="1"/>
          </p:cNvSpPr>
          <p:nvPr/>
        </p:nvSpPr>
        <p:spPr bwMode="auto">
          <a:xfrm>
            <a:off x="4643438" y="5516563"/>
            <a:ext cx="3168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4.3 Noun Clauses Objects From Statements, Questions, Exclamations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362950" cy="4214812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/>
              <a:t>d) What a terrible cold she has!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/>
              <a:t>     </a:t>
            </a:r>
            <a:r>
              <a:rPr lang="en-US" sz="2500"/>
              <a:t>Did you notice              what a terrible cold she had?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50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/>
              <a:t>e) Who is playing the piano?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/>
              <a:t>    </a:t>
            </a:r>
            <a:r>
              <a:rPr lang="en-US" sz="2500"/>
              <a:t>She asked                      who was playing the piano.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500"/>
          </a:p>
        </p:txBody>
      </p:sp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05157" name="Line 5"/>
          <p:cNvSpPr>
            <a:spLocks noChangeShapeType="1"/>
          </p:cNvSpPr>
          <p:nvPr/>
        </p:nvSpPr>
        <p:spPr bwMode="auto">
          <a:xfrm>
            <a:off x="3059113" y="3284538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5158" name="Line 6"/>
          <p:cNvSpPr>
            <a:spLocks noChangeShapeType="1"/>
          </p:cNvSpPr>
          <p:nvPr/>
        </p:nvSpPr>
        <p:spPr bwMode="auto">
          <a:xfrm>
            <a:off x="3059113" y="4437063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4.4 Noun Clauses After Wish (1) Referring to Present Time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275"/>
            <a:ext cx="8362950" cy="34226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After the verb </a:t>
            </a:r>
            <a:r>
              <a:rPr lang="en-US" b="1"/>
              <a:t>wish, </a:t>
            </a:r>
            <a:r>
              <a:rPr lang="en-US"/>
              <a:t>a </a:t>
            </a:r>
            <a:r>
              <a:rPr lang="en-US" b="1"/>
              <a:t>that </a:t>
            </a:r>
            <a:r>
              <a:rPr lang="en-US"/>
              <a:t> noun clause may refer to present or past time. The introductory </a:t>
            </a:r>
            <a:r>
              <a:rPr lang="en-US" b="1"/>
              <a:t>that </a:t>
            </a:r>
            <a:r>
              <a:rPr lang="en-US"/>
              <a:t>is often omitted.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4.4 Noun Clauses After Wish (1) Referring to Present Time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362950" cy="4214812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Wishes referring to present time are often contrary to fact. The past subjunctive form of the verb is used for such wishes.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I’m home now. I wish (be at the beach).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500" b="1" u="sng"/>
              <a:t>I wish I were at the beach. 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500"/>
              <a:t>(Only the form </a:t>
            </a:r>
            <a:r>
              <a:rPr lang="en-US" sz="2500" b="1"/>
              <a:t>were </a:t>
            </a:r>
            <a:r>
              <a:rPr lang="en-US" sz="2500"/>
              <a:t> is used for the verb </a:t>
            </a:r>
            <a:r>
              <a:rPr lang="en-US" sz="2500" b="1"/>
              <a:t>be</a:t>
            </a:r>
            <a:r>
              <a:rPr lang="en-US" sz="2500"/>
              <a:t>)</a:t>
            </a:r>
          </a:p>
        </p:txBody>
      </p:sp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b="1"/>
              <a:t>Wishes with</a:t>
            </a:r>
            <a:r>
              <a:rPr lang="en-US" sz="3700"/>
              <a:t> WOULD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362950" cy="42148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Wishes with </a:t>
            </a:r>
            <a:r>
              <a:rPr lang="en-US" b="1"/>
              <a:t>would </a:t>
            </a:r>
            <a:r>
              <a:rPr lang="en-US"/>
              <a:t> often represent present-to-future time. </a:t>
            </a:r>
            <a:r>
              <a:rPr lang="en-US" b="1"/>
              <a:t>Would</a:t>
            </a:r>
            <a:r>
              <a:rPr lang="en-US"/>
              <a:t> is used for a wish that is possible to realize.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I wish (that) it would stop raining.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 i="1"/>
              <a:t>vs.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I wish (that) it weren’t raining now.</a:t>
            </a:r>
          </a:p>
        </p:txBody>
      </p:sp>
      <p:sp>
        <p:nvSpPr>
          <p:cNvPr id="3082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4.5 Noun Clauses After Wish (2) Referring To Past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362950" cy="3709988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Wishes referring to past time are not realized. Past perfect forms are used in such wishes.</a:t>
            </a:r>
          </a:p>
        </p:txBody>
      </p:sp>
      <p:sp>
        <p:nvSpPr>
          <p:cNvPr id="30925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Subordination within sentences – Nominal, Adjectival, or Adverbial Elements</a:t>
            </a:r>
          </a:p>
        </p:txBody>
      </p:sp>
      <p:graphicFrame>
        <p:nvGraphicFramePr>
          <p:cNvPr id="148483" name="Group 3"/>
          <p:cNvGraphicFramePr>
            <a:graphicFrameLocks noGrp="1"/>
          </p:cNvGraphicFramePr>
          <p:nvPr>
            <p:ph idx="1"/>
          </p:nvPr>
        </p:nvGraphicFramePr>
        <p:xfrm>
          <a:off x="395288" y="2133600"/>
          <a:ext cx="8497887" cy="3095625"/>
        </p:xfrm>
        <a:graphic>
          <a:graphicData uri="http://schemas.openxmlformats.org/drawingml/2006/table">
            <a:tbl>
              <a:tblPr/>
              <a:tblGrid>
                <a:gridCol w="1439862"/>
                <a:gridCol w="2660650"/>
                <a:gridCol w="2273300"/>
                <a:gridCol w="2124075"/>
              </a:tblGrid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Nominal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Adverbial Function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gerund-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Swimming in the lake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fun.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prepositional –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lamp on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table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is expensive.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prepositional –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came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against his will.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8505" name="Text Box 25"/>
          <p:cNvSpPr txBox="1">
            <a:spLocks noChangeArrowheads="1"/>
          </p:cNvSpPr>
          <p:nvPr/>
        </p:nvSpPr>
        <p:spPr bwMode="auto">
          <a:xfrm>
            <a:off x="7299325" y="13414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4.5 Noun Clauses After Wish (2) Referring To Past Time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362950" cy="378301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1) She lives in the city now. She wishes (never leave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  the country).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500" b="1"/>
              <a:t>      </a:t>
            </a:r>
            <a:r>
              <a:rPr lang="en-US" sz="2500" b="1" u="sng"/>
              <a:t>She wishes she had never left the country.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sz="2800"/>
              <a:t>2) This house is too small. I wish (not buy it).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500" b="1"/>
              <a:t>      </a:t>
            </a:r>
            <a:r>
              <a:rPr lang="en-US" sz="2500" b="1" u="sng"/>
              <a:t>I wish I had not bought it.</a:t>
            </a:r>
            <a:endParaRPr lang="en-US" sz="2800"/>
          </a:p>
        </p:txBody>
      </p:sp>
      <p:sp>
        <p:nvSpPr>
          <p:cNvPr id="31027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4.6 Noun Clauses With Infinitive Abridgement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362950" cy="3783013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700"/>
              <a:t>Abridgement with infinitives occurs most often with noun clause objects that are derived from questions.</a:t>
            </a:r>
          </a:p>
          <a:p>
            <a:pPr marL="0" indent="0">
              <a:lnSpc>
                <a:spcPct val="20000"/>
              </a:lnSpc>
              <a:buFont typeface="Wingdings" pitchFamily="2" charset="2"/>
              <a:buNone/>
            </a:pPr>
            <a:endParaRPr lang="en-US" sz="3700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4.6 Noun Clauses With Infinitive Abridgement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362950" cy="38544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700" i="1"/>
              <a:t>The agent in an abridged noun clause object is either: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3700" b="1" i="1"/>
          </a:p>
          <a:p>
            <a:pPr marL="0" indent="0">
              <a:buFont typeface="Wingdings" pitchFamily="2" charset="2"/>
              <a:buNone/>
            </a:pPr>
            <a:r>
              <a:rPr lang="en-US" sz="3300" b="1"/>
              <a:t>1) the subject of the main verb</a:t>
            </a:r>
          </a:p>
          <a:p>
            <a:pPr marL="0" indent="0">
              <a:buFont typeface="Wingdings" pitchFamily="2" charset="2"/>
              <a:buNone/>
            </a:pPr>
            <a:r>
              <a:rPr lang="en-US" sz="3000"/>
              <a:t>	</a:t>
            </a:r>
            <a:r>
              <a:rPr lang="en-US" sz="3000" b="1" i="1"/>
              <a:t>I</a:t>
            </a:r>
            <a:r>
              <a:rPr lang="en-US" sz="3000"/>
              <a:t> don’t know when to go (= when I should go).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4.6 Noun Clauses With Infinitive Abridgement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362950" cy="3638550"/>
          </a:xfrm>
        </p:spPr>
        <p:txBody>
          <a:bodyPr/>
          <a:lstStyle/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sz="3300" b="1"/>
              <a:t>2) the object of the main verb</a:t>
            </a:r>
          </a:p>
          <a:p>
            <a:pPr marL="0" indent="0">
              <a:buFont typeface="Wingdings" pitchFamily="2" charset="2"/>
              <a:buNone/>
            </a:pPr>
            <a:r>
              <a:rPr lang="en-US" sz="3000" b="1"/>
              <a:t>     </a:t>
            </a:r>
            <a:r>
              <a:rPr lang="en-US" sz="3000"/>
              <a:t>He told </a:t>
            </a:r>
            <a:r>
              <a:rPr lang="en-US" sz="3000" b="1" i="1"/>
              <a:t>me</a:t>
            </a:r>
            <a:r>
              <a:rPr lang="en-US" sz="3000"/>
              <a:t> when to go (= when I should go).</a:t>
            </a:r>
            <a:endParaRPr lang="en-US" sz="3300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4.7 </a:t>
            </a:r>
            <a:r>
              <a:rPr lang="en-US" sz="3700" i="1"/>
              <a:t>That </a:t>
            </a:r>
            <a:r>
              <a:rPr lang="en-US" sz="3700"/>
              <a:t>Clauses After Verbs of Urgency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362950" cy="3783013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/>
              <a:t>That </a:t>
            </a:r>
            <a:r>
              <a:rPr lang="en-US"/>
              <a:t>clauses after verbs like </a:t>
            </a:r>
            <a:r>
              <a:rPr lang="en-US" b="1"/>
              <a:t>suggest, request, require, urge, demand </a:t>
            </a:r>
            <a:r>
              <a:rPr lang="en-US"/>
              <a:t>require the simple form of the verb.</a:t>
            </a:r>
            <a:endParaRPr lang="en-US" b="1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4.7 </a:t>
            </a:r>
            <a:r>
              <a:rPr lang="en-US" sz="3700" i="1"/>
              <a:t>That </a:t>
            </a:r>
            <a:r>
              <a:rPr lang="en-US" sz="3700"/>
              <a:t>Clauses After Verbs of Urgency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362950" cy="1081088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This simple form is used regardless of the tense of the main verb.</a:t>
            </a:r>
          </a:p>
        </p:txBody>
      </p:sp>
      <p:sp>
        <p:nvSpPr>
          <p:cNvPr id="31539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pSp>
        <p:nvGrpSpPr>
          <p:cNvPr id="315397" name="Group 5"/>
          <p:cNvGrpSpPr>
            <a:grpSpLocks/>
          </p:cNvGrpSpPr>
          <p:nvPr/>
        </p:nvGrpSpPr>
        <p:grpSpPr bwMode="auto">
          <a:xfrm>
            <a:off x="323850" y="3933825"/>
            <a:ext cx="8588375" cy="1008063"/>
            <a:chOff x="373" y="2251"/>
            <a:chExt cx="5274" cy="635"/>
          </a:xfrm>
        </p:grpSpPr>
        <p:sp>
          <p:nvSpPr>
            <p:cNvPr id="315398" name="Text Box 6"/>
            <p:cNvSpPr txBox="1">
              <a:spLocks noChangeArrowheads="1"/>
            </p:cNvSpPr>
            <p:nvPr/>
          </p:nvSpPr>
          <p:spPr bwMode="auto">
            <a:xfrm>
              <a:off x="373" y="2428"/>
              <a:ext cx="10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The committee</a:t>
              </a:r>
            </a:p>
          </p:txBody>
        </p:sp>
        <p:sp>
          <p:nvSpPr>
            <p:cNvPr id="315399" name="Text Box 7"/>
            <p:cNvSpPr txBox="1">
              <a:spLocks noChangeArrowheads="1"/>
            </p:cNvSpPr>
            <p:nvPr/>
          </p:nvSpPr>
          <p:spPr bwMode="auto">
            <a:xfrm>
              <a:off x="1565" y="2251"/>
              <a:ext cx="1034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suggests</a:t>
              </a:r>
            </a:p>
            <a:p>
              <a:r>
                <a:rPr lang="en-US"/>
                <a:t>had suggested</a:t>
              </a:r>
            </a:p>
            <a:p>
              <a:r>
                <a:rPr lang="en-US"/>
                <a:t>will suggest</a:t>
              </a:r>
            </a:p>
          </p:txBody>
        </p:sp>
        <p:sp>
          <p:nvSpPr>
            <p:cNvPr id="315400" name="Text Box 8"/>
            <p:cNvSpPr txBox="1">
              <a:spLocks noChangeArrowheads="1"/>
            </p:cNvSpPr>
            <p:nvPr/>
          </p:nvSpPr>
          <p:spPr bwMode="auto">
            <a:xfrm>
              <a:off x="2744" y="2428"/>
              <a:ext cx="34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that</a:t>
              </a:r>
            </a:p>
          </p:txBody>
        </p:sp>
        <p:sp>
          <p:nvSpPr>
            <p:cNvPr id="315401" name="Text Box 9"/>
            <p:cNvSpPr txBox="1">
              <a:spLocks noChangeArrowheads="1"/>
            </p:cNvSpPr>
            <p:nvPr/>
          </p:nvSpPr>
          <p:spPr bwMode="auto">
            <a:xfrm>
              <a:off x="3288" y="2263"/>
              <a:ext cx="2359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we </a:t>
              </a:r>
              <a:r>
                <a:rPr lang="en-US" b="1"/>
                <a:t>hold </a:t>
              </a:r>
              <a:r>
                <a:rPr lang="en-US"/>
                <a:t>more meetings.</a:t>
              </a:r>
            </a:p>
            <a:p>
              <a:r>
                <a:rPr lang="en-US"/>
                <a:t>everything </a:t>
              </a:r>
              <a:r>
                <a:rPr lang="en-US" b="1"/>
                <a:t>be </a:t>
              </a:r>
              <a:r>
                <a:rPr lang="en-US"/>
                <a:t>prepared in advance.</a:t>
              </a:r>
            </a:p>
            <a:p>
              <a:r>
                <a:rPr lang="en-US"/>
                <a:t>he not </a:t>
              </a:r>
              <a:r>
                <a:rPr lang="en-US" b="1"/>
                <a:t>give </a:t>
              </a:r>
              <a:r>
                <a:rPr lang="en-US"/>
                <a:t>the report.</a:t>
              </a:r>
              <a:endParaRPr lang="en-US" b="1"/>
            </a:p>
          </p:txBody>
        </p:sp>
        <p:sp>
          <p:nvSpPr>
            <p:cNvPr id="315402" name="AutoShape 10"/>
            <p:cNvSpPr>
              <a:spLocks/>
            </p:cNvSpPr>
            <p:nvPr/>
          </p:nvSpPr>
          <p:spPr bwMode="auto">
            <a:xfrm>
              <a:off x="1429" y="2251"/>
              <a:ext cx="90" cy="635"/>
            </a:xfrm>
            <a:prstGeom prst="rightBrace">
              <a:avLst>
                <a:gd name="adj1" fmla="val 5879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03" name="AutoShape 11"/>
            <p:cNvSpPr>
              <a:spLocks/>
            </p:cNvSpPr>
            <p:nvPr/>
          </p:nvSpPr>
          <p:spPr bwMode="auto">
            <a:xfrm>
              <a:off x="2609" y="2251"/>
              <a:ext cx="90" cy="635"/>
            </a:xfrm>
            <a:prstGeom prst="rightBrace">
              <a:avLst>
                <a:gd name="adj1" fmla="val 5879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404" name="AutoShape 12"/>
            <p:cNvSpPr>
              <a:spLocks/>
            </p:cNvSpPr>
            <p:nvPr/>
          </p:nvSpPr>
          <p:spPr bwMode="auto">
            <a:xfrm>
              <a:off x="3107" y="2251"/>
              <a:ext cx="90" cy="635"/>
            </a:xfrm>
            <a:prstGeom prst="rightBrace">
              <a:avLst>
                <a:gd name="adj1" fmla="val 5879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4.8 </a:t>
            </a:r>
            <a:r>
              <a:rPr lang="en-US" sz="3700" i="1"/>
              <a:t>That </a:t>
            </a:r>
            <a:r>
              <a:rPr lang="en-US" sz="3700"/>
              <a:t>Clauses After Adjectives of Urgency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362950" cy="34940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The simple form of the verb is used in </a:t>
            </a:r>
            <a:r>
              <a:rPr lang="en-US" sz="3600" b="1"/>
              <a:t>that </a:t>
            </a:r>
            <a:r>
              <a:rPr lang="en-US" sz="3600"/>
              <a:t>clauses after adjectives of urgency like </a:t>
            </a:r>
            <a:r>
              <a:rPr lang="en-US" sz="3600" b="1"/>
              <a:t>important, necessary, essential, urgent.</a:t>
            </a:r>
            <a:endParaRPr lang="en-US" sz="3600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4.8 </a:t>
            </a:r>
            <a:r>
              <a:rPr lang="en-US" sz="3700" i="1"/>
              <a:t>That </a:t>
            </a:r>
            <a:r>
              <a:rPr lang="en-US" sz="3700"/>
              <a:t>Clauses After Adjectives of Urgency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362950" cy="4070350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u="sng"/>
              <a:t>It is important that each student fill out a registration form.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endParaRPr lang="en-US" u="sng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The auxiliary </a:t>
            </a:r>
            <a:r>
              <a:rPr lang="en-US" b="1"/>
              <a:t>should </a:t>
            </a:r>
            <a:r>
              <a:rPr lang="en-US"/>
              <a:t>may be contained within the </a:t>
            </a:r>
            <a:r>
              <a:rPr lang="en-US" b="1"/>
              <a:t>that </a:t>
            </a:r>
            <a:r>
              <a:rPr lang="en-US"/>
              <a:t>clause after an adjective of urgency.</a:t>
            </a:r>
          </a:p>
        </p:txBody>
      </p:sp>
      <p:sp>
        <p:nvSpPr>
          <p:cNvPr id="31744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4.9 Changing Famous Statements To Indirect Speech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362950" cy="356552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 b="1" i="1"/>
              <a:t>Exercise: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Changing statements into indirect speech by making each one the object of </a:t>
            </a:r>
            <a:r>
              <a:rPr lang="en-US" sz="3600" b="1"/>
              <a:t>said.</a:t>
            </a:r>
          </a:p>
        </p:txBody>
      </p:sp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4.9 Changing Famous Statements To Indirect Speech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362950" cy="41417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b="1"/>
              <a:t>1) Fools rush in where angels fear to tread. (Alexander Pope)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u="sng"/>
              <a:t>Alexander Pope said that fools rushed in where angels feared to tread.</a:t>
            </a:r>
          </a:p>
        </p:txBody>
      </p:sp>
      <p:sp>
        <p:nvSpPr>
          <p:cNvPr id="31949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Subordination within sentences – Nominal, Adjectival, or Adverbial Elements</a:t>
            </a:r>
          </a:p>
        </p:txBody>
      </p:sp>
      <p:graphicFrame>
        <p:nvGraphicFramePr>
          <p:cNvPr id="149507" name="Group 3"/>
          <p:cNvGraphicFramePr>
            <a:graphicFrameLocks noGrp="1"/>
          </p:cNvGraphicFramePr>
          <p:nvPr>
            <p:ph idx="1"/>
          </p:nvPr>
        </p:nvGraphicFramePr>
        <p:xfrm>
          <a:off x="609600" y="1908175"/>
          <a:ext cx="7924800" cy="3640138"/>
        </p:xfrm>
        <a:graphic>
          <a:graphicData uri="http://schemas.openxmlformats.org/drawingml/2006/table">
            <a:tbl>
              <a:tblPr/>
              <a:tblGrid>
                <a:gridCol w="1397000"/>
                <a:gridCol w="2425700"/>
                <a:gridCol w="2120900"/>
                <a:gridCol w="19812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Nominal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Adverbial Function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Infinitive-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swim in the lake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fun.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participial –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lamp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standing on the table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expensive.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9529" name="Text Box 25"/>
          <p:cNvSpPr txBox="1">
            <a:spLocks noChangeArrowheads="1"/>
          </p:cNvSpPr>
          <p:nvPr/>
        </p:nvSpPr>
        <p:spPr bwMode="auto">
          <a:xfrm>
            <a:off x="7299325" y="13414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4.10 Changing Famous Statements To Indirect Speech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507413" cy="41417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b="1"/>
              <a:t>2) God helps those that help themselves. (Benjamin Franklin)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u="sng"/>
              <a:t>Benjamin Franklin said that God helps those that help themselves.</a:t>
            </a:r>
          </a:p>
        </p:txBody>
      </p:sp>
      <p:sp>
        <p:nvSpPr>
          <p:cNvPr id="32051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4.10 Changing Famous Statements To Indirect Speech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507413" cy="41417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b="1"/>
              <a:t>3) Poverty is the parent of revolution and crime. (Aristotle)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u="sng"/>
              <a:t>Aristotle said that poverty was the parent of revolution and crime.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endParaRPr lang="en-US" b="1"/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endParaRPr lang="en-US" u="sng"/>
          </a:p>
        </p:txBody>
      </p:sp>
      <p:sp>
        <p:nvSpPr>
          <p:cNvPr id="32154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5. Participial Phrases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3586" name="Group 2"/>
          <p:cNvGraphicFramePr>
            <a:graphicFrameLocks noGrp="1"/>
          </p:cNvGraphicFramePr>
          <p:nvPr/>
        </p:nvGraphicFramePr>
        <p:xfrm>
          <a:off x="323850" y="1916113"/>
          <a:ext cx="8496300" cy="3168650"/>
        </p:xfrm>
        <a:graphic>
          <a:graphicData uri="http://schemas.openxmlformats.org/drawingml/2006/table">
            <a:tbl>
              <a:tblPr/>
              <a:tblGrid>
                <a:gridCol w="2909888"/>
                <a:gridCol w="2562225"/>
                <a:gridCol w="3024187"/>
              </a:tblGrid>
              <a:tr h="3168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Participial Phrase Modifying a Noun or Pronoun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Restrictive Phrase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(narrows down the reference of a noun or pronoun)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Nonrestrictive Phrase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(does not narrow down the reference of a noun or pronoun)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3594" name="Text Box 10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3595" name="Text Box 11"/>
          <p:cNvSpPr txBox="1">
            <a:spLocks noChangeArrowheads="1"/>
          </p:cNvSpPr>
          <p:nvPr/>
        </p:nvSpPr>
        <p:spPr bwMode="auto">
          <a:xfrm>
            <a:off x="2339975" y="571500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  <p:grpSp>
        <p:nvGrpSpPr>
          <p:cNvPr id="323596" name="Group 12"/>
          <p:cNvGrpSpPr>
            <a:grpSpLocks/>
          </p:cNvGrpSpPr>
          <p:nvPr/>
        </p:nvGrpSpPr>
        <p:grpSpPr bwMode="auto">
          <a:xfrm>
            <a:off x="3203575" y="5084763"/>
            <a:ext cx="2736850" cy="720725"/>
            <a:chOff x="2018" y="3203"/>
            <a:chExt cx="1724" cy="454"/>
          </a:xfrm>
        </p:grpSpPr>
        <p:sp>
          <p:nvSpPr>
            <p:cNvPr id="323597" name="Line 13"/>
            <p:cNvSpPr>
              <a:spLocks noChangeShapeType="1"/>
            </p:cNvSpPr>
            <p:nvPr/>
          </p:nvSpPr>
          <p:spPr bwMode="auto">
            <a:xfrm>
              <a:off x="2018" y="3203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3598" name="Line 14"/>
            <p:cNvSpPr>
              <a:spLocks noChangeShapeType="1"/>
            </p:cNvSpPr>
            <p:nvPr/>
          </p:nvSpPr>
          <p:spPr bwMode="auto">
            <a:xfrm>
              <a:off x="3742" y="3203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4610" name="Group 2"/>
          <p:cNvGraphicFramePr>
            <a:graphicFrameLocks noGrp="1"/>
          </p:cNvGraphicFramePr>
          <p:nvPr/>
        </p:nvGraphicFramePr>
        <p:xfrm>
          <a:off x="323850" y="2995613"/>
          <a:ext cx="8496300" cy="2520950"/>
        </p:xfrm>
        <a:graphic>
          <a:graphicData uri="http://schemas.openxmlformats.org/drawingml/2006/table">
            <a:tbl>
              <a:tblPr/>
              <a:tblGrid>
                <a:gridCol w="2376488"/>
                <a:gridCol w="2663825"/>
                <a:gridCol w="3455987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noun as subject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girl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talking to the teacher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very intelligent.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new President,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supported by all the people,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felt confident about the future.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4620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4621" name="Text Box 13"/>
          <p:cNvSpPr txBox="1">
            <a:spLocks noChangeArrowheads="1"/>
          </p:cNvSpPr>
          <p:nvPr/>
        </p:nvSpPr>
        <p:spPr bwMode="auto">
          <a:xfrm>
            <a:off x="2555875" y="620713"/>
            <a:ext cx="35909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" b="1">
                <a:solidFill>
                  <a:schemeClr val="tx2"/>
                </a:solidFill>
              </a:rPr>
              <a:t>Participial Phrases</a:t>
            </a:r>
          </a:p>
        </p:txBody>
      </p:sp>
      <p:sp>
        <p:nvSpPr>
          <p:cNvPr id="324622" name="Text Box 14"/>
          <p:cNvSpPr txBox="1">
            <a:spLocks noChangeArrowheads="1"/>
          </p:cNvSpPr>
          <p:nvPr/>
        </p:nvSpPr>
        <p:spPr bwMode="auto">
          <a:xfrm>
            <a:off x="323850" y="1628775"/>
            <a:ext cx="57816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i="1"/>
              <a:t>Position of Participle:</a:t>
            </a:r>
          </a:p>
          <a:p>
            <a:r>
              <a:rPr lang="en-US" sz="2600" i="1"/>
              <a:t>  After the noun being modified </a:t>
            </a:r>
            <a:endParaRPr lang="en-US" sz="2600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5634" name="Group 2"/>
          <p:cNvGraphicFramePr>
            <a:graphicFrameLocks noGrp="1"/>
          </p:cNvGraphicFramePr>
          <p:nvPr/>
        </p:nvGraphicFramePr>
        <p:xfrm>
          <a:off x="323850" y="2174875"/>
          <a:ext cx="8496300" cy="2520950"/>
        </p:xfrm>
        <a:graphic>
          <a:graphicData uri="http://schemas.openxmlformats.org/drawingml/2006/table">
            <a:tbl>
              <a:tblPr/>
              <a:tblGrid>
                <a:gridCol w="2735263"/>
                <a:gridCol w="2613025"/>
                <a:gridCol w="3148012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noun as complement of verb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person to see is that girl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talking to the teacher.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This is good government,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supported by all the people.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5644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5645" name="Text Box 13"/>
          <p:cNvSpPr txBox="1">
            <a:spLocks noChangeArrowheads="1"/>
          </p:cNvSpPr>
          <p:nvPr/>
        </p:nvSpPr>
        <p:spPr bwMode="auto">
          <a:xfrm>
            <a:off x="2268538" y="620713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6658" name="Group 2"/>
          <p:cNvGraphicFramePr>
            <a:graphicFrameLocks noGrp="1"/>
          </p:cNvGraphicFramePr>
          <p:nvPr/>
        </p:nvGraphicFramePr>
        <p:xfrm>
          <a:off x="323850" y="2174875"/>
          <a:ext cx="8496300" cy="2520950"/>
        </p:xfrm>
        <a:graphic>
          <a:graphicData uri="http://schemas.openxmlformats.org/drawingml/2006/table">
            <a:tbl>
              <a:tblPr/>
              <a:tblGrid>
                <a:gridCol w="2663825"/>
                <a:gridCol w="2684463"/>
                <a:gridCol w="3148012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noun as object of verb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Bob knows the girl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talking to the teacher.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They now have a good government,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supported by all the people.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6668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6669" name="Text Box 13"/>
          <p:cNvSpPr txBox="1">
            <a:spLocks noChangeArrowheads="1"/>
          </p:cNvSpPr>
          <p:nvPr/>
        </p:nvSpPr>
        <p:spPr bwMode="auto">
          <a:xfrm>
            <a:off x="2339975" y="549275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82" name="Group 2"/>
          <p:cNvGraphicFramePr>
            <a:graphicFrameLocks noGrp="1"/>
          </p:cNvGraphicFramePr>
          <p:nvPr/>
        </p:nvGraphicFramePr>
        <p:xfrm>
          <a:off x="323850" y="2174875"/>
          <a:ext cx="8496300" cy="2520950"/>
        </p:xfrm>
        <a:graphic>
          <a:graphicData uri="http://schemas.openxmlformats.org/drawingml/2006/table">
            <a:tbl>
              <a:tblPr/>
              <a:tblGrid>
                <a:gridCol w="2303463"/>
                <a:gridCol w="2808287"/>
                <a:gridCol w="3384550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noun as object of preposition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Bob is interested in the girl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talking to the teacher.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They long for a  good government,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supported by all the people.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692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7693" name="Text Box 13"/>
          <p:cNvSpPr txBox="1">
            <a:spLocks noChangeArrowheads="1"/>
          </p:cNvSpPr>
          <p:nvPr/>
        </p:nvSpPr>
        <p:spPr bwMode="auto">
          <a:xfrm>
            <a:off x="2195513" y="731838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706" name="Group 2"/>
          <p:cNvGraphicFramePr>
            <a:graphicFrameLocks noGrp="1"/>
          </p:cNvGraphicFramePr>
          <p:nvPr/>
        </p:nvGraphicFramePr>
        <p:xfrm>
          <a:off x="323850" y="2174875"/>
          <a:ext cx="8496300" cy="2947988"/>
        </p:xfrm>
        <a:graphic>
          <a:graphicData uri="http://schemas.openxmlformats.org/drawingml/2006/table">
            <a:tbl>
              <a:tblPr/>
              <a:tblGrid>
                <a:gridCol w="2886075"/>
                <a:gridCol w="3052763"/>
                <a:gridCol w="2557462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 the beginning of the sentence (modifying the subject)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Supported by all the people,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new President felt confident about the future.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716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8717" name="Text Box 13"/>
          <p:cNvSpPr txBox="1">
            <a:spLocks noChangeArrowheads="1"/>
          </p:cNvSpPr>
          <p:nvPr/>
        </p:nvSpPr>
        <p:spPr bwMode="auto">
          <a:xfrm>
            <a:off x="2339975" y="803275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9730" name="Group 2"/>
          <p:cNvGraphicFramePr>
            <a:graphicFrameLocks noGrp="1"/>
          </p:cNvGraphicFramePr>
          <p:nvPr/>
        </p:nvGraphicFramePr>
        <p:xfrm>
          <a:off x="323850" y="2174875"/>
          <a:ext cx="8569325" cy="2520950"/>
        </p:xfrm>
        <a:graphic>
          <a:graphicData uri="http://schemas.openxmlformats.org/drawingml/2006/table">
            <a:tbl>
              <a:tblPr/>
              <a:tblGrid>
                <a:gridCol w="2160588"/>
                <a:gridCol w="3232150"/>
                <a:gridCol w="3176587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 the end of the sentence (modifying the subject)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new President felt confident about the future,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knowing that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had the support of all the people.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9740" name="Text Box 1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29741" name="Text Box 13"/>
          <p:cNvSpPr txBox="1">
            <a:spLocks noChangeArrowheads="1"/>
          </p:cNvSpPr>
          <p:nvPr/>
        </p:nvSpPr>
        <p:spPr bwMode="auto">
          <a:xfrm>
            <a:off x="2411413" y="731838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Subordination within sentences – Nominal, Adjectival, or Adverbial Elements</a:t>
            </a:r>
          </a:p>
        </p:txBody>
      </p:sp>
      <p:graphicFrame>
        <p:nvGraphicFramePr>
          <p:cNvPr id="150531" name="Group 3"/>
          <p:cNvGraphicFramePr>
            <a:graphicFrameLocks noGrp="1"/>
          </p:cNvGraphicFramePr>
          <p:nvPr>
            <p:ph idx="1"/>
          </p:nvPr>
        </p:nvGraphicFramePr>
        <p:xfrm>
          <a:off x="395288" y="2205038"/>
          <a:ext cx="8229600" cy="2959100"/>
        </p:xfrm>
        <a:graphic>
          <a:graphicData uri="http://schemas.openxmlformats.org/drawingml/2006/table">
            <a:tbl>
              <a:tblPr/>
              <a:tblGrid>
                <a:gridCol w="1450975"/>
                <a:gridCol w="2592387"/>
                <a:gridCol w="2128838"/>
                <a:gridCol w="20574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Nominal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Adjectival Function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Adverbial Function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Clauses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he should enjoy sports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understandable.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lamp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which is standing on the table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expensive.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came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although he was unwilling.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0553" name="Text Box 25"/>
          <p:cNvSpPr txBox="1">
            <a:spLocks noChangeArrowheads="1"/>
          </p:cNvSpPr>
          <p:nvPr/>
        </p:nvSpPr>
        <p:spPr bwMode="auto">
          <a:xfrm>
            <a:off x="7299325" y="13414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754" name="Group 2"/>
          <p:cNvGraphicFramePr>
            <a:graphicFrameLocks noGrp="1"/>
          </p:cNvGraphicFramePr>
          <p:nvPr/>
        </p:nvGraphicFramePr>
        <p:xfrm>
          <a:off x="323850" y="2492375"/>
          <a:ext cx="8496300" cy="1685925"/>
        </p:xfrm>
        <a:graphic>
          <a:graphicData uri="http://schemas.openxmlformats.org/drawingml/2006/table">
            <a:tbl>
              <a:tblPr/>
              <a:tblGrid>
                <a:gridCol w="3168650"/>
                <a:gridCol w="5327650"/>
              </a:tblGrid>
              <a:tr h="168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Participial Phrase as Part of the Object of a verb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heard him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talking to the teacher.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076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30762" name="Text Box 10"/>
          <p:cNvSpPr txBox="1">
            <a:spLocks noChangeArrowheads="1"/>
          </p:cNvSpPr>
          <p:nvPr/>
        </p:nvSpPr>
        <p:spPr bwMode="auto">
          <a:xfrm>
            <a:off x="2339975" y="731838"/>
            <a:ext cx="4048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Participial Phrases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graphicFrame>
        <p:nvGraphicFramePr>
          <p:cNvPr id="331779" name="Group 3"/>
          <p:cNvGraphicFramePr>
            <a:graphicFrameLocks noGrp="1"/>
          </p:cNvGraphicFramePr>
          <p:nvPr>
            <p:ph idx="1"/>
          </p:nvPr>
        </p:nvGraphicFramePr>
        <p:xfrm>
          <a:off x="179388" y="2492375"/>
          <a:ext cx="8640762" cy="2090738"/>
        </p:xfrm>
        <a:graphic>
          <a:graphicData uri="http://schemas.openxmlformats.org/drawingml/2006/table">
            <a:tbl>
              <a:tblPr/>
              <a:tblGrid>
                <a:gridCol w="1728787"/>
                <a:gridCol w="1728788"/>
                <a:gridCol w="1725612"/>
                <a:gridCol w="1728788"/>
                <a:gridCol w="172878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Active Voice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Passive Voice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Progressive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Progressive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General Form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Offering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(present participle)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Offered     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being offered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(past participle)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graphicFrame>
        <p:nvGraphicFramePr>
          <p:cNvPr id="332803" name="Group 3"/>
          <p:cNvGraphicFramePr>
            <a:graphicFrameLocks noGrp="1"/>
          </p:cNvGraphicFramePr>
          <p:nvPr>
            <p:ph idx="1"/>
          </p:nvPr>
        </p:nvGraphicFramePr>
        <p:xfrm>
          <a:off x="179388" y="2276475"/>
          <a:ext cx="8640762" cy="2174875"/>
        </p:xfrm>
        <a:graphic>
          <a:graphicData uri="http://schemas.openxmlformats.org/drawingml/2006/table">
            <a:tbl>
              <a:tblPr/>
              <a:tblGrid>
                <a:gridCol w="1728787"/>
                <a:gridCol w="1728788"/>
                <a:gridCol w="1725612"/>
                <a:gridCol w="1728788"/>
                <a:gridCol w="172878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Active Voice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Passive Voice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Progressive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Progressive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Perfect Form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offered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been offering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been offered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3827" name="Text Box 3"/>
          <p:cNvSpPr txBox="1">
            <a:spLocks noChangeArrowheads="1"/>
          </p:cNvSpPr>
          <p:nvPr/>
        </p:nvSpPr>
        <p:spPr bwMode="auto">
          <a:xfrm>
            <a:off x="395288" y="2157413"/>
            <a:ext cx="8299450" cy="199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/>
              <a:t>Participles are made negative by placing </a:t>
            </a:r>
            <a:r>
              <a:rPr lang="en-US" sz="3200" b="1"/>
              <a:t>not </a:t>
            </a:r>
            <a:r>
              <a:rPr lang="en-US" sz="3200"/>
              <a:t>before them – </a:t>
            </a:r>
            <a:r>
              <a:rPr lang="en-US" sz="3200" b="1"/>
              <a:t>not offering, not having offered.</a:t>
            </a:r>
            <a:endParaRPr lang="en-US" sz="3200"/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Present Participle (example, </a:t>
            </a:r>
            <a:r>
              <a:rPr lang="en-US" b="1" i="1"/>
              <a:t>offering</a:t>
            </a:r>
            <a:r>
              <a:rPr lang="en-US" b="1"/>
              <a:t>)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 time of the main verb determines the time of the participle.</a:t>
            </a:r>
          </a:p>
        </p:txBody>
      </p:sp>
      <p:sp>
        <p:nvSpPr>
          <p:cNvPr id="334852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i="1"/>
              <a:t>Example: 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The woman who is washing the dishes is our new cook.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endParaRPr lang="en-US" b="1"/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The woman washing the dishes is our new cook.</a:t>
            </a:r>
            <a:r>
              <a:rPr lang="en-US"/>
              <a:t> </a:t>
            </a:r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sz="2400" u="sng"/>
              <a:t>(The participle is derived from a progressive verb.)</a:t>
            </a: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Past Participle (example, </a:t>
            </a:r>
            <a:r>
              <a:rPr lang="en-US" b="1" i="1"/>
              <a:t>offered</a:t>
            </a:r>
            <a:r>
              <a:rPr lang="en-US" b="1"/>
              <a:t>)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endParaRPr lang="en-US" b="1"/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 time of the main verb determines the time of the participle.</a:t>
            </a:r>
          </a:p>
        </p:txBody>
      </p:sp>
      <p:sp>
        <p:nvSpPr>
          <p:cNvPr id="33690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i="1"/>
              <a:t>Example: 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Doctors often recommend rabies shots for anyone who is bitten by a strange dog.</a:t>
            </a:r>
          </a:p>
          <a:p>
            <a:pPr marL="0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b="1"/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Doctors often recommend rabies shots for anyone bitten by a strange dog.</a:t>
            </a:r>
            <a:r>
              <a:rPr lang="en-US"/>
              <a:t> </a:t>
            </a:r>
          </a:p>
        </p:txBody>
      </p:sp>
      <p:sp>
        <p:nvSpPr>
          <p:cNvPr id="33792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Progressive Passive Participle (example, </a:t>
            </a:r>
            <a:r>
              <a:rPr lang="en-US" b="1" i="1"/>
              <a:t>being offered</a:t>
            </a:r>
            <a:r>
              <a:rPr lang="en-US" b="1"/>
              <a:t>)</a:t>
            </a:r>
            <a:endParaRPr lang="ar-AE" b="1"/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This participle expresses present action.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i="1"/>
              <a:t>Example: 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sz="2800"/>
              <a:t>Those houses which are now being torn down were built fifty years ago.</a:t>
            </a:r>
          </a:p>
          <a:p>
            <a:pPr marL="0" indent="0" algn="ctr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800"/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Those houses being torn down now were built fifty years ago.</a:t>
            </a:r>
            <a:endParaRPr lang="en-US"/>
          </a:p>
        </p:txBody>
      </p:sp>
      <p:sp>
        <p:nvSpPr>
          <p:cNvPr id="33894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Perfect Participial Forms (examples, </a:t>
            </a:r>
            <a:r>
              <a:rPr lang="en-US" b="1" i="1"/>
              <a:t>having offered, having been offering, having been offered</a:t>
            </a:r>
            <a:r>
              <a:rPr lang="en-US" b="1"/>
              <a:t>)</a:t>
            </a:r>
          </a:p>
          <a:p>
            <a:pPr marL="0" indent="0">
              <a:lnSpc>
                <a:spcPct val="50000"/>
              </a:lnSpc>
              <a:tabLst>
                <a:tab pos="360363" algn="l"/>
              </a:tabLst>
            </a:pPr>
            <a:endParaRPr lang="ar-AE" b="1"/>
          </a:p>
          <a:p>
            <a:pPr marL="360363" lvl="1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 perfect forms indicate time that corresponds to the present perfect or the past perfect tense.</a:t>
            </a:r>
          </a:p>
          <a:p>
            <a:pPr marL="360363" lvl="1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 phrase consists of a group of words performing a single function. A phrase that begin with a preposition </a:t>
            </a:r>
            <a:r>
              <a:rPr lang="en-US" sz="3600" i="1"/>
              <a:t>(e.g. on the table)</a:t>
            </a:r>
            <a:r>
              <a:rPr lang="en-US" sz="3600"/>
              <a:t> is called a </a:t>
            </a:r>
            <a:r>
              <a:rPr lang="en-US" sz="3600" b="1" i="1"/>
              <a:t>prepositional phrase.</a:t>
            </a:r>
            <a:endParaRPr lang="en-US" sz="3600" b="1"/>
          </a:p>
        </p:txBody>
      </p:sp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5.1 Forms of Participles (1)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</a:t>
            </a:r>
            <a:r>
              <a:rPr lang="en-US" b="1" i="1"/>
              <a:t>Example: 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sz="2800" b="1"/>
              <a:t>Anyone who has talked to him once will be convinced of his innocence.</a:t>
            </a:r>
          </a:p>
          <a:p>
            <a:pPr marL="0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800" b="1"/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Anyone having talked to him once will be convinced of his innocence.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5.2 Forms of Participles (2)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i="1"/>
              <a:t>Exercise: </a:t>
            </a:r>
          </a:p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Change the adjective clauses to participial phrases, using one of the participial forms given in 5-1.</a:t>
            </a:r>
          </a:p>
          <a:p>
            <a:pPr marL="0" indent="0" algn="ctr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5.2 Forms of Participles (2)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70075"/>
            <a:ext cx="7924800" cy="4149725"/>
          </a:xfrm>
        </p:spPr>
        <p:txBody>
          <a:bodyPr/>
          <a:lstStyle/>
          <a:p>
            <a:pPr marL="0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600" b="1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1) The girl who is making the most noise is my daughter.</a:t>
            </a:r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The girl making the most noise is my daughter.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5.2 Forms of Participles (2)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70075"/>
            <a:ext cx="7924800" cy="41497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</a:t>
            </a:r>
            <a:r>
              <a:rPr lang="en-US" b="1"/>
              <a:t>2) The general, who had been warned of the enemy’s approaching attack, had all his men ready.</a:t>
            </a:r>
          </a:p>
          <a:p>
            <a:pPr marL="360363" lvl="1" indent="0"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The general having been warned of the enemy’s approaching attack, had all his men ready.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5.3 Punctuation And Position </a:t>
            </a:r>
            <a:br>
              <a:rPr lang="en-US"/>
            </a:br>
            <a:r>
              <a:rPr lang="en-US"/>
              <a:t>Of Participial Phrases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Participial phrases that appear after the nouns they modify are punctuated in the same way as adjective clauses,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5.3 Punctuation And Position </a:t>
            </a:r>
            <a:br>
              <a:rPr lang="en-US"/>
            </a:br>
            <a:r>
              <a:rPr lang="en-US"/>
              <a:t>Of Participial Phrases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735263"/>
            <a:ext cx="7924800" cy="328453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depending on whether the phrase is restrictive (narrows down the reference) or nonrestrictive (does not narrow the reference).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5.3 Punctuation And Position </a:t>
            </a:r>
            <a:br>
              <a:rPr lang="en-US"/>
            </a:br>
            <a:r>
              <a:rPr lang="en-US"/>
              <a:t>Of Participial Phrases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571500" indent="-571500">
              <a:lnSpc>
                <a:spcPct val="110000"/>
              </a:lnSpc>
              <a:buFont typeface="Wingdings" pitchFamily="2" charset="2"/>
              <a:buAutoNum type="arabicParenR"/>
              <a:tabLst>
                <a:tab pos="360363" algn="l"/>
              </a:tabLst>
            </a:pPr>
            <a:r>
              <a:rPr lang="en-US"/>
              <a:t>Restrictive – </a:t>
            </a:r>
            <a:r>
              <a:rPr lang="en-US" b="1"/>
              <a:t>A student </a:t>
            </a:r>
            <a:r>
              <a:rPr lang="en-US" b="1" i="1"/>
              <a:t>hoping to finish college in three years </a:t>
            </a:r>
            <a:r>
              <a:rPr lang="en-US" b="1"/>
              <a:t>must work very hard. </a:t>
            </a:r>
            <a:r>
              <a:rPr lang="en-US"/>
              <a:t>(No commas are used.)</a:t>
            </a:r>
          </a:p>
          <a:p>
            <a:pPr marL="571500" indent="-571500">
              <a:lnSpc>
                <a:spcPct val="50000"/>
              </a:lnSpc>
              <a:buFont typeface="Wingdings" pitchFamily="2" charset="2"/>
              <a:buAutoNum type="arabicParenR"/>
              <a:tabLst>
                <a:tab pos="360363" algn="l"/>
              </a:tabLst>
            </a:pPr>
            <a:endParaRPr lang="en-US"/>
          </a:p>
          <a:p>
            <a:pPr marL="571500" indent="-571500">
              <a:lnSpc>
                <a:spcPct val="110000"/>
              </a:lnSpc>
              <a:buFont typeface="Wingdings" pitchFamily="2" charset="2"/>
              <a:buAutoNum type="arabicParenR"/>
              <a:tabLst>
                <a:tab pos="360363" algn="l"/>
              </a:tabLst>
            </a:pPr>
            <a:r>
              <a:rPr lang="en-US"/>
              <a:t>Nonrestrictive – </a:t>
            </a:r>
            <a:r>
              <a:rPr lang="en-US" b="1"/>
              <a:t>Robert, </a:t>
            </a:r>
            <a:r>
              <a:rPr lang="en-US" b="1" i="1"/>
              <a:t>hoping to finish college in three years, </a:t>
            </a:r>
            <a:r>
              <a:rPr lang="en-US" b="1"/>
              <a:t>worked very hard. </a:t>
            </a:r>
            <a:r>
              <a:rPr lang="en-US"/>
              <a:t>(Commas are used.)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5.4 Participial Phrases </a:t>
            </a:r>
            <a:br>
              <a:rPr lang="en-US"/>
            </a:br>
            <a:r>
              <a:rPr lang="en-US"/>
              <a:t>In Two-part Objects of Verbs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Some verbs are followed by two-part objects, the second of which is participial phrase.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CATCH, KEEP, LEAVE, SEND, FIND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5.4 Participial Phrases </a:t>
            </a:r>
            <a:br>
              <a:rPr lang="en-US"/>
            </a:br>
            <a:r>
              <a:rPr lang="en-US"/>
              <a:t>In Two-part Objects of Verbs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37814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 police caught </a:t>
            </a:r>
            <a:r>
              <a:rPr lang="en-US" b="1" i="1"/>
              <a:t>the young boy stealing a car.</a:t>
            </a:r>
          </a:p>
          <a:p>
            <a:pPr marL="0" indent="0" algn="ctr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They found </a:t>
            </a:r>
            <a:r>
              <a:rPr lang="en-US" b="1" i="1"/>
              <a:t>the horse tied to a tree.</a:t>
            </a:r>
          </a:p>
          <a:p>
            <a:pPr marL="0" indent="0" algn="ctr">
              <a:buFont typeface="Wingdings" pitchFamily="2" charset="2"/>
              <a:buNone/>
              <a:tabLst>
                <a:tab pos="360363" algn="l"/>
              </a:tabLst>
            </a:pPr>
            <a:endParaRPr lang="en-US" b="1" i="1"/>
          </a:p>
          <a:p>
            <a:pPr marL="0" indent="0" algn="ctr"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These verbs may be passive – </a:t>
            </a:r>
          </a:p>
          <a:p>
            <a:pPr marL="0" indent="0" algn="ctr"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Their rowboat was found drifting in the lake.</a:t>
            </a:r>
            <a:endParaRPr lang="en-US"/>
          </a:p>
        </p:txBody>
      </p:sp>
      <p:sp>
        <p:nvSpPr>
          <p:cNvPr id="34918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5.4 Participial Phrases </a:t>
            </a:r>
            <a:br>
              <a:rPr lang="en-US"/>
            </a:br>
            <a:r>
              <a:rPr lang="en-US"/>
              <a:t>In Two-part Objects of Verbs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i="1"/>
              <a:t>Verbs of Perception</a:t>
            </a:r>
          </a:p>
          <a:p>
            <a:pPr marL="0" indent="0">
              <a:lnSpc>
                <a:spcPct val="6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b="1" i="1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BEHOLD, FEEL, HEAR, LISTEN TO, NOTICE, OBSERVE, PERCEIVE, SEE, WATCH, WITNESS</a:t>
            </a:r>
          </a:p>
          <a:p>
            <a:pPr marL="0" indent="0" algn="ctr">
              <a:lnSpc>
                <a:spcPct val="16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We heard </a:t>
            </a:r>
            <a:r>
              <a:rPr lang="en-US" b="1"/>
              <a:t>the children crying.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I saw </a:t>
            </a:r>
            <a:r>
              <a:rPr lang="en-US" b="1"/>
              <a:t>them running across the street.</a:t>
            </a:r>
          </a:p>
        </p:txBody>
      </p:sp>
      <p:sp>
        <p:nvSpPr>
          <p:cNvPr id="3502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Modern English Part II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8963" y="1600200"/>
            <a:ext cx="4824412" cy="4419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1. </a:t>
            </a:r>
            <a:r>
              <a:rPr lang="en-US" sz="2800" dirty="0">
                <a:hlinkClick r:id="rId2" action="ppaction://hlinkpres?slideindex=1&amp;slidetitle="/>
              </a:rPr>
              <a:t>Sentences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2. </a:t>
            </a:r>
            <a:r>
              <a:rPr lang="en-US" sz="2800" dirty="0">
                <a:hlinkClick r:id="rId3" action="ppaction://hlinkpres?slideindex=1&amp;slidetitle="/>
              </a:rPr>
              <a:t>Adverbial Clauses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3. </a:t>
            </a:r>
            <a:r>
              <a:rPr lang="en-US" sz="2800" dirty="0">
                <a:hlinkClick r:id="rId4" action="ppaction://hlinkpres?slideindex=1&amp;slidetitle="/>
              </a:rPr>
              <a:t>Adjective Clauses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4. </a:t>
            </a:r>
            <a:r>
              <a:rPr lang="en-US" sz="2800" dirty="0">
                <a:hlinkClick r:id="rId5" action="ppaction://hlinkpres?slideindex=1&amp;slidetitle="/>
              </a:rPr>
              <a:t>Noun Clauses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5. </a:t>
            </a:r>
            <a:r>
              <a:rPr lang="en-US" sz="2800" dirty="0">
                <a:hlinkClick r:id="rId6" action="ppaction://hlinkpres?slideindex=1&amp;slidetitle="/>
              </a:rPr>
              <a:t>Participial Phrases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6. </a:t>
            </a:r>
            <a:r>
              <a:rPr lang="en-US" sz="2800" dirty="0">
                <a:hlinkClick r:id="rId7" action="ppaction://hlinkpres?slideindex=1&amp;slidetitle="/>
              </a:rPr>
              <a:t>Gerund Phrases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7. </a:t>
            </a:r>
            <a:r>
              <a:rPr lang="en-US" sz="2800" dirty="0">
                <a:hlinkClick r:id="rId8" action="ppaction://hlinkpres?slideindex=1&amp;slidetitle="/>
              </a:rPr>
              <a:t>Infinitive Phrases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8. </a:t>
            </a:r>
            <a:r>
              <a:rPr lang="en-US" sz="2800" dirty="0">
                <a:hlinkClick r:id="rId9" action="ppaction://hlinkpres?slideindex=1&amp;slidetitle="/>
              </a:rPr>
              <a:t>Absolute Constructions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9. </a:t>
            </a:r>
            <a:r>
              <a:rPr lang="en-US" sz="2800" dirty="0">
                <a:hlinkClick r:id="rId10" action="ppaction://hlinkpres?slideindex=1&amp;slidetitle="/>
              </a:rPr>
              <a:t>Abstract noun Phrases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10. </a:t>
            </a:r>
            <a:r>
              <a:rPr lang="en-US" sz="2800" dirty="0">
                <a:hlinkClick r:id="rId11" action="ppaction://hlinkpres?slideindex=1&amp;slidetitle="/>
              </a:rPr>
              <a:t>Appositive Phrases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 phrase that begins with a form from a verb (either a participle or an infinitive) is called </a:t>
            </a:r>
            <a:r>
              <a:rPr lang="en-US" sz="3600" b="1" i="1"/>
              <a:t>verbal phrase.</a:t>
            </a:r>
            <a:endParaRPr lang="en-US" sz="3600" b="1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5.5 Participial Phrases </a:t>
            </a:r>
            <a:br>
              <a:rPr lang="en-US"/>
            </a:br>
            <a:r>
              <a:rPr lang="en-US"/>
              <a:t>To Express Means of Manner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Participial phrases used in final position may express means or manner with respect to the subject.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u="sng"/>
              <a:t>She caught cold sitting on the wet grass.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5.5 Participial Phrases </a:t>
            </a:r>
            <a:br>
              <a:rPr lang="en-US"/>
            </a:br>
            <a:r>
              <a:rPr lang="en-US"/>
              <a:t>To Express Means of Manner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By </a:t>
            </a:r>
            <a:r>
              <a:rPr lang="en-US"/>
              <a:t>sometimes precedes the participle.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	Such participial phrases are especially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	common after </a:t>
            </a:r>
            <a:r>
              <a:rPr lang="en-US" b="1"/>
              <a:t>sit, stand, lie.</a:t>
            </a:r>
            <a:endParaRPr lang="en-US"/>
          </a:p>
          <a:p>
            <a:pPr marL="0" indent="0">
              <a:lnSpc>
                <a:spcPct val="70000"/>
              </a:lnSpc>
              <a:buFont typeface="Wingdings" pitchFamily="2" charset="2"/>
              <a:buNone/>
            </a:pPr>
            <a:endParaRPr lang="en-US"/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1" u="sng"/>
              <a:t>He sat there staring at the wall.</a:t>
            </a:r>
          </a:p>
        </p:txBody>
      </p:sp>
      <p:sp>
        <p:nvSpPr>
          <p:cNvPr id="35226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5.5 Participial Phrases </a:t>
            </a:r>
            <a:br>
              <a:rPr lang="en-US"/>
            </a:br>
            <a:r>
              <a:rPr lang="en-US"/>
              <a:t>To Express Means of Manner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496300" cy="41417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</a:t>
            </a:r>
            <a:r>
              <a:rPr lang="en-US" b="1" i="1"/>
              <a:t>Exercise: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Use the words in parentheses to form a participial phrase of means or manner.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1) He earns a living (drive, truck).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He earns a living by driving truck.</a:t>
            </a:r>
          </a:p>
        </p:txBody>
      </p:sp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5.5 Participial Phrases </a:t>
            </a:r>
            <a:br>
              <a:rPr lang="en-US"/>
            </a:br>
            <a:r>
              <a:rPr lang="en-US"/>
              <a:t>To Express Means of Manner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96300" cy="44307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600"/>
              <a:t> </a:t>
            </a:r>
            <a:r>
              <a:rPr lang="en-US" sz="3600" b="1" i="1"/>
              <a:t>Exercise: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2) The men amused themselves (tell, stories, the biggest fish they had ever caught).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The men amused themselves by telling stories about the biggest fish they had ever caught.</a:t>
            </a:r>
            <a:endParaRPr lang="en-US" sz="3200" b="1"/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u="sng"/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Like adverbial clauses, participial phrases may indicate </a:t>
            </a:r>
            <a:r>
              <a:rPr lang="en-US" i="1"/>
              <a:t>time </a:t>
            </a:r>
            <a:r>
              <a:rPr lang="en-US"/>
              <a:t>or </a:t>
            </a:r>
            <a:r>
              <a:rPr lang="en-US" i="1"/>
              <a:t>cause. </a:t>
            </a:r>
            <a:r>
              <a:rPr lang="en-US"/>
              <a:t>Such participial phrases are more likely to occur in initial position than in final position.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56355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356356" name="Group 4"/>
          <p:cNvGraphicFramePr>
            <a:graphicFrameLocks noGrp="1"/>
          </p:cNvGraphicFramePr>
          <p:nvPr>
            <p:ph idx="1"/>
          </p:nvPr>
        </p:nvGraphicFramePr>
        <p:xfrm>
          <a:off x="468313" y="2686050"/>
          <a:ext cx="8229600" cy="2687638"/>
        </p:xfrm>
        <a:graphic>
          <a:graphicData uri="http://schemas.openxmlformats.org/drawingml/2006/table">
            <a:tbl>
              <a:tblPr/>
              <a:tblGrid>
                <a:gridCol w="4248150"/>
                <a:gridCol w="3981450"/>
              </a:tblGrid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finished all her housework,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sat down to watch television.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Having worked hard all his life,</a:t>
                      </a:r>
                      <a:r>
                        <a:rPr kumimoji="0" lang="ar-AE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decided to take a long vacation.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6363" name="Text Box 11"/>
          <p:cNvSpPr txBox="1">
            <a:spLocks noChangeArrowheads="1"/>
          </p:cNvSpPr>
          <p:nvPr/>
        </p:nvSpPr>
        <p:spPr bwMode="auto">
          <a:xfrm>
            <a:off x="1619250" y="2106613"/>
            <a:ext cx="1014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Time</a:t>
            </a:r>
          </a:p>
        </p:txBody>
      </p:sp>
      <p:sp>
        <p:nvSpPr>
          <p:cNvPr id="356364" name="Text Box 12"/>
          <p:cNvSpPr txBox="1">
            <a:spLocks noChangeArrowheads="1"/>
          </p:cNvSpPr>
          <p:nvPr/>
        </p:nvSpPr>
        <p:spPr bwMode="auto">
          <a:xfrm>
            <a:off x="6011863" y="2106613"/>
            <a:ext cx="1254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Cause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57379" name="Text Box 3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357380" name="Group 4"/>
          <p:cNvGraphicFramePr>
            <a:graphicFrameLocks noGrp="1"/>
          </p:cNvGraphicFramePr>
          <p:nvPr>
            <p:ph idx="1"/>
          </p:nvPr>
        </p:nvGraphicFramePr>
        <p:xfrm>
          <a:off x="468313" y="3003550"/>
          <a:ext cx="8229600" cy="215423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71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While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Walking along the street,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 a friend whom I had not seen for a long time.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7387" name="Text Box 11"/>
          <p:cNvSpPr txBox="1">
            <a:spLocks noChangeArrowheads="1"/>
          </p:cNvSpPr>
          <p:nvPr/>
        </p:nvSpPr>
        <p:spPr bwMode="auto">
          <a:xfrm>
            <a:off x="1763713" y="2424113"/>
            <a:ext cx="1014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Time</a:t>
            </a:r>
          </a:p>
        </p:txBody>
      </p:sp>
      <p:sp>
        <p:nvSpPr>
          <p:cNvPr id="357388" name="Text Box 12"/>
          <p:cNvSpPr txBox="1">
            <a:spLocks noChangeArrowheads="1"/>
          </p:cNvSpPr>
          <p:nvPr/>
        </p:nvSpPr>
        <p:spPr bwMode="auto">
          <a:xfrm>
            <a:off x="6156325" y="2424113"/>
            <a:ext cx="1254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Cause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 i="1"/>
              <a:t>After</a:t>
            </a:r>
            <a:r>
              <a:rPr lang="en-US" i="1"/>
              <a:t> </a:t>
            </a:r>
            <a:r>
              <a:rPr lang="en-US"/>
              <a:t>and </a:t>
            </a:r>
            <a:r>
              <a:rPr lang="en-US" b="1" i="1"/>
              <a:t>because</a:t>
            </a:r>
            <a:r>
              <a:rPr lang="en-US" i="1"/>
              <a:t> </a:t>
            </a:r>
            <a:r>
              <a:rPr lang="en-US"/>
              <a:t>may be implied simultaneously in a participial phrase – 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b="1"/>
              <a:t>Having eaten too much, be became sleepy.</a:t>
            </a:r>
          </a:p>
        </p:txBody>
      </p:sp>
      <p:sp>
        <p:nvSpPr>
          <p:cNvPr id="35840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The time word may also be placed before the participial phrase - </a:t>
            </a:r>
            <a:r>
              <a:rPr lang="en-US" b="1"/>
              <a:t> after having finished all her housework; while walking along the street.</a:t>
            </a:r>
            <a:endParaRPr lang="en-US" i="1"/>
          </a:p>
        </p:txBody>
      </p:sp>
      <p:sp>
        <p:nvSpPr>
          <p:cNvPr id="3594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496300" cy="407035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</a:t>
            </a:r>
            <a:r>
              <a:rPr lang="en-US" b="1" i="1"/>
              <a:t>Exercise: 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A) Expand the participial phrases to adverbial clauses. Note which participial phrases may also have a time word placed before them.</a:t>
            </a:r>
          </a:p>
          <a:p>
            <a:pPr marL="360363" lvl="1" indent="0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 algn="ctr">
              <a:lnSpc>
                <a:spcPct val="1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 u="sng"/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7715250" cy="1295400"/>
          </a:xfrm>
        </p:spPr>
        <p:txBody>
          <a:bodyPr/>
          <a:lstStyle/>
          <a:p>
            <a:r>
              <a:rPr lang="en-US" sz="3700"/>
              <a:t>1.1 Requests and Commands </a:t>
            </a:r>
            <a:r>
              <a:rPr lang="en-US" sz="3700" i="1"/>
              <a:t>(Imperative Mood)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600"/>
              <a:t>The simple form of the verb is used for </a:t>
            </a:r>
            <a:r>
              <a:rPr lang="en-US" sz="3600" b="1" i="1"/>
              <a:t>requests, commands, or instructions</a:t>
            </a:r>
            <a:r>
              <a:rPr lang="en-US" sz="3600"/>
              <a:t>.</a:t>
            </a:r>
          </a:p>
          <a:p>
            <a:pPr marL="0" indent="0">
              <a:buFont typeface="Wingdings" pitchFamily="2" charset="2"/>
              <a:buNone/>
            </a:pPr>
            <a:endParaRPr lang="en-US" sz="3600"/>
          </a:p>
          <a:p>
            <a:pPr marL="0" indent="0">
              <a:buFont typeface="Wingdings" pitchFamily="2" charset="2"/>
              <a:buNone/>
            </a:pPr>
            <a:r>
              <a:rPr lang="en-US" sz="3600" i="1"/>
              <a:t>Second person, singular and plural: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		</a:t>
            </a:r>
            <a:r>
              <a:rPr lang="en-US" sz="3600" b="1"/>
              <a:t>Open </a:t>
            </a:r>
            <a:r>
              <a:rPr lang="en-US" sz="3600"/>
              <a:t>the door.</a:t>
            </a:r>
          </a:p>
          <a:p>
            <a:pPr marL="0" indent="0">
              <a:buFont typeface="Wingdings" pitchFamily="2" charset="2"/>
              <a:buNone/>
            </a:pPr>
            <a:r>
              <a:rPr lang="en-US" sz="3600"/>
              <a:t>		</a:t>
            </a:r>
            <a:r>
              <a:rPr lang="en-US" sz="3600" b="1"/>
              <a:t>Don’t open </a:t>
            </a:r>
            <a:r>
              <a:rPr lang="en-US" sz="3600"/>
              <a:t>the door.</a:t>
            </a:r>
            <a:endParaRPr lang="en-US" sz="3600" b="1"/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640763" cy="44307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600"/>
              <a:t> </a:t>
            </a:r>
            <a:r>
              <a:rPr lang="en-US" b="1" i="1"/>
              <a:t>Example:</a:t>
            </a:r>
            <a:r>
              <a:rPr lang="en-US" sz="3600" b="1" i="1"/>
              <a:t>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a) Having shopped all day, she was glad to get home and rest.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After she had shopped all day, she was glad to get home and rest.</a:t>
            </a:r>
          </a:p>
          <a:p>
            <a:pPr marL="360363" lvl="1" indent="0" algn="ctr">
              <a:lnSpc>
                <a:spcPct val="19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2400" u="sng"/>
              <a:t>(</a:t>
            </a:r>
            <a:r>
              <a:rPr lang="en-US" sz="2400" i="1" u="sng"/>
              <a:t>also</a:t>
            </a:r>
            <a:r>
              <a:rPr lang="en-US" sz="2400" u="sng"/>
              <a:t> After shopping all day… </a:t>
            </a:r>
            <a:r>
              <a:rPr lang="en-US" sz="2400" i="1" u="sng"/>
              <a:t>or </a:t>
            </a:r>
            <a:r>
              <a:rPr lang="en-US" sz="2400" u="sng"/>
              <a:t>After having shopped all day…)</a:t>
            </a:r>
            <a:endParaRPr lang="en-US" b="1"/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400" u="sng"/>
          </a:p>
        </p:txBody>
      </p:sp>
      <p:sp>
        <p:nvSpPr>
          <p:cNvPr id="36147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96300" cy="44307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600"/>
              <a:t> </a:t>
            </a:r>
            <a:r>
              <a:rPr lang="en-US" b="1" i="1"/>
              <a:t>Example:</a:t>
            </a:r>
            <a:r>
              <a:rPr lang="en-US" sz="3600" b="1" i="1"/>
              <a:t>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b) Playing golf in the afternoon heat, he suffered a sunstroke.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While he was playing golf in the afternoon heat, he suffered a sunstroke.</a:t>
            </a:r>
          </a:p>
          <a:p>
            <a:pPr marL="360363" lvl="1" indent="0">
              <a:lnSpc>
                <a:spcPct val="18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2400" u="sng"/>
              <a:t>(</a:t>
            </a:r>
            <a:r>
              <a:rPr lang="en-US" sz="2400" i="1" u="sng"/>
              <a:t>also</a:t>
            </a:r>
            <a:r>
              <a:rPr lang="en-US" sz="2400" u="sng"/>
              <a:t> While playing golf in the afternoon heat…)</a:t>
            </a:r>
            <a:endParaRPr lang="en-US" b="1"/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400" u="sng"/>
          </a:p>
        </p:txBody>
      </p:sp>
      <p:sp>
        <p:nvSpPr>
          <p:cNvPr id="36250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496300" cy="407035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/>
              <a:t> </a:t>
            </a:r>
            <a:r>
              <a:rPr lang="en-US" b="1" i="1"/>
              <a:t>Exercise: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B) Change the adverbial clauses of time or cause to participial phrases. Note which participles may be preceded by time words.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u="sng"/>
          </a:p>
        </p:txBody>
      </p:sp>
      <p:sp>
        <p:nvSpPr>
          <p:cNvPr id="36352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96300" cy="44307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600"/>
              <a:t> </a:t>
            </a:r>
            <a:r>
              <a:rPr lang="en-US" b="1" i="1"/>
              <a:t>Example:</a:t>
            </a:r>
            <a:r>
              <a:rPr lang="en-US" sz="3600" b="1" i="1"/>
              <a:t>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a) Because they were impressed by the young man’s qualifications, they offered him a good job with their firm.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Impressed by the young man’s qualifications, they offered him a good job with their firm.</a:t>
            </a:r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400" u="sng"/>
          </a:p>
        </p:txBody>
      </p:sp>
      <p:sp>
        <p:nvSpPr>
          <p:cNvPr id="36454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5.6 Participial Phrases As Alternatives </a:t>
            </a:r>
            <a:br>
              <a:rPr lang="en-US" sz="3800"/>
            </a:br>
            <a:r>
              <a:rPr lang="en-US"/>
              <a:t>For Adverbial Clauses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496300" cy="4214812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600"/>
              <a:t> </a:t>
            </a:r>
            <a:r>
              <a:rPr lang="en-US" b="1" i="1"/>
              <a:t>Example:</a:t>
            </a:r>
            <a:r>
              <a:rPr lang="en-US" sz="3600" b="1" i="1"/>
              <a:t> 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sz="3200"/>
              <a:t>b) While he was walking in the park, he suddenly had a heart attack.</a:t>
            </a:r>
          </a:p>
          <a:p>
            <a:pPr marL="360363" lvl="1" indent="0">
              <a:lnSpc>
                <a:spcPct val="3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3200"/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Walking in the park, he suddenly had a heart attack.</a:t>
            </a:r>
          </a:p>
          <a:p>
            <a:pPr marL="360363" lvl="1" indent="0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r>
              <a:rPr lang="en-US" u="sng"/>
              <a:t>(</a:t>
            </a:r>
            <a:r>
              <a:rPr lang="en-US" i="1" u="sng"/>
              <a:t>also</a:t>
            </a:r>
            <a:r>
              <a:rPr lang="en-US" u="sng"/>
              <a:t> While walking in the park….)</a:t>
            </a:r>
          </a:p>
          <a:p>
            <a:pPr marL="360363" lvl="1" indent="0" algn="ctr">
              <a:lnSpc>
                <a:spcPct val="110000"/>
              </a:lnSpc>
              <a:buFont typeface="Wingdings" pitchFamily="2" charset="2"/>
              <a:buNone/>
              <a:tabLst>
                <a:tab pos="360363" algn="l"/>
              </a:tabLst>
            </a:pPr>
            <a:endParaRPr lang="en-US" sz="2400" u="sng"/>
          </a:p>
        </p:txBody>
      </p:sp>
      <p:sp>
        <p:nvSpPr>
          <p:cNvPr id="36557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5.7 Instructions </a:t>
            </a:r>
            <a:br>
              <a:rPr lang="en-US"/>
            </a:br>
            <a:r>
              <a:rPr lang="en-US"/>
              <a:t>With </a:t>
            </a:r>
            <a:r>
              <a:rPr lang="en-US" i="1"/>
              <a:t>HAVE + PAST PARTICIPLE</a:t>
            </a:r>
            <a:endParaRPr lang="en-US"/>
          </a:p>
        </p:txBody>
      </p:sp>
      <p:graphicFrame>
        <p:nvGraphicFramePr>
          <p:cNvPr id="366595" name="Group 3"/>
          <p:cNvGraphicFramePr>
            <a:graphicFrameLocks noGrp="1"/>
          </p:cNvGraphicFramePr>
          <p:nvPr>
            <p:ph idx="1"/>
          </p:nvPr>
        </p:nvGraphicFramePr>
        <p:xfrm>
          <a:off x="179388" y="2132013"/>
          <a:ext cx="8964612" cy="3889375"/>
        </p:xfrm>
        <a:graphic>
          <a:graphicData uri="http://schemas.openxmlformats.org/drawingml/2006/table">
            <a:tbl>
              <a:tblPr/>
              <a:tblGrid>
                <a:gridCol w="4479925"/>
                <a:gridCol w="4484687"/>
              </a:tblGrid>
              <a:tr h="1306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Passive – with Past Participle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painter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paint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my house last year.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the tailor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alter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suit.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store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deliver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the packages.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my house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painted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last year.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suit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altered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packages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delivered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6. Gerund Phrases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6 /  Gerund Phrases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D0547-28D0-4852-954E-05D2D62375FB}" type="slidenum">
              <a:rPr lang="en-US"/>
              <a:pPr/>
              <a:t>217</a:t>
            </a:fld>
            <a:endParaRPr lang="en-US"/>
          </a:p>
        </p:txBody>
      </p:sp>
      <p:graphicFrame>
        <p:nvGraphicFramePr>
          <p:cNvPr id="368642" name="Group 2"/>
          <p:cNvGraphicFramePr>
            <a:graphicFrameLocks noGrp="1"/>
          </p:cNvGraphicFramePr>
          <p:nvPr/>
        </p:nvGraphicFramePr>
        <p:xfrm>
          <a:off x="323850" y="3213100"/>
          <a:ext cx="8496300" cy="1871663"/>
        </p:xfrm>
        <a:graphic>
          <a:graphicData uri="http://schemas.openxmlformats.org/drawingml/2006/table">
            <a:tbl>
              <a:tblPr/>
              <a:tblGrid>
                <a:gridCol w="2909888"/>
                <a:gridCol w="5586412"/>
              </a:tblGrid>
              <a:tr h="187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 of verb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cleaning the house every day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not necessary.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649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2555875" y="571500"/>
            <a:ext cx="3998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6. Gerund Phrases</a:t>
            </a:r>
          </a:p>
        </p:txBody>
      </p:sp>
      <p:sp>
        <p:nvSpPr>
          <p:cNvPr id="368651" name="Text Box 11"/>
          <p:cNvSpPr txBox="1">
            <a:spLocks noChangeArrowheads="1"/>
          </p:cNvSpPr>
          <p:nvPr/>
        </p:nvSpPr>
        <p:spPr bwMode="auto">
          <a:xfrm>
            <a:off x="323850" y="1557338"/>
            <a:ext cx="69119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Gerund phrases may perform all the functions that nouns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6 /  Gerund Phrases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26EE-5127-4255-B9B0-11A4972606A1}" type="slidenum">
              <a:rPr lang="en-US"/>
              <a:pPr/>
              <a:t>218</a:t>
            </a:fld>
            <a:endParaRPr lang="en-US"/>
          </a:p>
        </p:txBody>
      </p:sp>
      <p:graphicFrame>
        <p:nvGraphicFramePr>
          <p:cNvPr id="369666" name="Group 2"/>
          <p:cNvGraphicFramePr>
            <a:graphicFrameLocks noGrp="1"/>
          </p:cNvGraphicFramePr>
          <p:nvPr/>
        </p:nvGraphicFramePr>
        <p:xfrm>
          <a:off x="323850" y="2636838"/>
          <a:ext cx="8496300" cy="1922462"/>
        </p:xfrm>
        <a:graphic>
          <a:graphicData uri="http://schemas.openxmlformats.org/drawingml/2006/table">
            <a:tbl>
              <a:tblPr/>
              <a:tblGrid>
                <a:gridCol w="2909888"/>
                <a:gridCol w="5586412"/>
              </a:tblGrid>
              <a:tr h="172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verb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husband appreciates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cleaning the house every day.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673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69674" name="Text Box 10"/>
          <p:cNvSpPr txBox="1">
            <a:spLocks noChangeArrowheads="1"/>
          </p:cNvSpPr>
          <p:nvPr/>
        </p:nvSpPr>
        <p:spPr bwMode="auto">
          <a:xfrm>
            <a:off x="2555875" y="571500"/>
            <a:ext cx="3998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6. Gerund Phrases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0690" name="Group 2"/>
          <p:cNvGraphicFramePr>
            <a:graphicFrameLocks noGrp="1"/>
          </p:cNvGraphicFramePr>
          <p:nvPr/>
        </p:nvGraphicFramePr>
        <p:xfrm>
          <a:off x="250825" y="1916113"/>
          <a:ext cx="8496300" cy="3841750"/>
        </p:xfrm>
        <a:graphic>
          <a:graphicData uri="http://schemas.openxmlformats.org/drawingml/2006/table">
            <a:tbl>
              <a:tblPr/>
              <a:tblGrid>
                <a:gridCol w="3384550"/>
                <a:gridCol w="5111750"/>
              </a:tblGrid>
              <a:tr h="252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preposition: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In prepositional object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adverbial phrase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husband insists on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cleaning the house every day.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By cleaning the house every day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is pleasing her husband.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0697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0698" name="Text Box 10"/>
          <p:cNvSpPr txBox="1">
            <a:spLocks noChangeArrowheads="1"/>
          </p:cNvSpPr>
          <p:nvPr/>
        </p:nvSpPr>
        <p:spPr bwMode="auto">
          <a:xfrm>
            <a:off x="2555875" y="571500"/>
            <a:ext cx="3998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6. Gerund Phrases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i="1"/>
              <a:t>First and second person together: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3600"/>
              <a:t>		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		</a:t>
            </a:r>
            <a:r>
              <a:rPr lang="en-US" sz="3600" b="1"/>
              <a:t>Let’s open </a:t>
            </a:r>
            <a:r>
              <a:rPr lang="en-US" sz="3600"/>
              <a:t>the door.</a:t>
            </a:r>
          </a:p>
          <a:p>
            <a:pPr>
              <a:buFont typeface="Wingdings" pitchFamily="2" charset="2"/>
              <a:buNone/>
            </a:pPr>
            <a:r>
              <a:rPr lang="en-US" sz="3600"/>
              <a:t>		</a:t>
            </a:r>
            <a:r>
              <a:rPr lang="en-US" sz="3600" b="1"/>
              <a:t>Let’s not open </a:t>
            </a:r>
            <a:r>
              <a:rPr lang="en-US" sz="3600"/>
              <a:t>the door.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sz="3900" i="1"/>
              <a:t>	</a:t>
            </a:r>
            <a:r>
              <a:rPr lang="en-US" sz="2800" i="1"/>
              <a:t>(Here the request takes the form of a suggestion.)</a:t>
            </a:r>
          </a:p>
          <a:p>
            <a:pPr>
              <a:buFont typeface="Wingdings" pitchFamily="2" charset="2"/>
              <a:buNone/>
            </a:pPr>
            <a:endParaRPr lang="en-US" sz="3600" b="1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1714" name="Group 2"/>
          <p:cNvGraphicFramePr>
            <a:graphicFrameLocks noGrp="1"/>
          </p:cNvGraphicFramePr>
          <p:nvPr/>
        </p:nvGraphicFramePr>
        <p:xfrm>
          <a:off x="250825" y="2565400"/>
          <a:ext cx="8496300" cy="2233613"/>
        </p:xfrm>
        <a:graphic>
          <a:graphicData uri="http://schemas.openxmlformats.org/drawingml/2006/table">
            <a:tbl>
              <a:tblPr/>
              <a:tblGrid>
                <a:gridCol w="3384550"/>
                <a:gridCol w="5111750"/>
              </a:tblGrid>
              <a:tr h="223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Subjective complement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(predicate noun)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her husband insists on is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cleaning the house every day.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172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1722" name="Text Box 10"/>
          <p:cNvSpPr txBox="1">
            <a:spLocks noChangeArrowheads="1"/>
          </p:cNvSpPr>
          <p:nvPr/>
        </p:nvSpPr>
        <p:spPr bwMode="auto">
          <a:xfrm>
            <a:off x="2555875" y="571500"/>
            <a:ext cx="3998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6. Gerund Phrases</a:t>
            </a: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2738" name="Group 2"/>
          <p:cNvGraphicFramePr>
            <a:graphicFrameLocks noGrp="1"/>
          </p:cNvGraphicFramePr>
          <p:nvPr/>
        </p:nvGraphicFramePr>
        <p:xfrm>
          <a:off x="250825" y="2636838"/>
          <a:ext cx="8496300" cy="1871662"/>
        </p:xfrm>
        <a:graphic>
          <a:graphicData uri="http://schemas.openxmlformats.org/drawingml/2006/table">
            <a:tbl>
              <a:tblPr/>
              <a:tblGrid>
                <a:gridCol w="3384550"/>
                <a:gridCol w="5111750"/>
              </a:tblGrid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Appositive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husband insists on one thing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 her cleaning the house every day.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2745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2746" name="Text Box 10"/>
          <p:cNvSpPr txBox="1">
            <a:spLocks noChangeArrowheads="1"/>
          </p:cNvSpPr>
          <p:nvPr/>
        </p:nvSpPr>
        <p:spPr bwMode="auto">
          <a:xfrm>
            <a:off x="2555875" y="571500"/>
            <a:ext cx="3998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6. Gerund Phrases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Gerunds are participial forms used in noun function. All forms of the participle may be used except the part participle. 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Like the participle, the gerund may be made negative by placing </a:t>
            </a:r>
            <a:r>
              <a:rPr lang="en-US" sz="3600" b="1"/>
              <a:t>not</a:t>
            </a:r>
            <a:r>
              <a:rPr lang="en-US" sz="3600"/>
              <a:t> before it.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20000"/>
              </a:lnSpc>
              <a:buFont typeface="Wingdings" pitchFamily="2" charset="2"/>
              <a:buNone/>
            </a:pPr>
            <a:endParaRPr lang="en-US" b="1" i="1"/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 i="1"/>
              <a:t>General Forms</a:t>
            </a:r>
          </a:p>
          <a:p>
            <a:pPr marL="890588" lvl="1" indent="-347663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Present participle – </a:t>
            </a:r>
            <a:r>
              <a:rPr lang="en-US" b="1"/>
              <a:t>offering</a:t>
            </a:r>
          </a:p>
          <a:p>
            <a:pPr marL="890588" lvl="1" indent="-347663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Passive progressive - </a:t>
            </a:r>
            <a:r>
              <a:rPr lang="en-US" b="1"/>
              <a:t> being offered 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b="1"/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i="1"/>
              <a:t>These forms express present, past or future time, depending on the time of the main verb.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20000"/>
              </a:lnSpc>
              <a:buFont typeface="Wingdings" pitchFamily="2" charset="2"/>
              <a:buNone/>
            </a:pPr>
            <a:endParaRPr lang="en-US" sz="3600" b="1" i="1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 b="1" i="1"/>
              <a:t>Exercise: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Supply the active or the passive gerund form of the verb in parentheses.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3600" b="1"/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3600" b="1"/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7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Examples: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a) (Be)               </a:t>
            </a:r>
            <a:r>
              <a:rPr lang="en-US" i="1"/>
              <a:t>being           </a:t>
            </a:r>
            <a:r>
              <a:rPr lang="en-US"/>
              <a:t> honest at all times is not always easy.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endParaRPr lang="en-US"/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b) The boy was fired for (not come)                  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        </a:t>
            </a:r>
            <a:r>
              <a:rPr lang="en-US" i="1"/>
              <a:t>not coming             </a:t>
            </a:r>
            <a:r>
              <a:rPr lang="en-US"/>
              <a:t> to work on time.</a:t>
            </a:r>
          </a:p>
        </p:txBody>
      </p:sp>
      <p:sp>
        <p:nvSpPr>
          <p:cNvPr id="377861" name="Line 5"/>
          <p:cNvSpPr>
            <a:spLocks noChangeShapeType="1"/>
          </p:cNvSpPr>
          <p:nvPr/>
        </p:nvSpPr>
        <p:spPr bwMode="auto">
          <a:xfrm>
            <a:off x="1835150" y="2924175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7862" name="Line 6"/>
          <p:cNvSpPr>
            <a:spLocks noChangeShapeType="1"/>
          </p:cNvSpPr>
          <p:nvPr/>
        </p:nvSpPr>
        <p:spPr bwMode="auto">
          <a:xfrm>
            <a:off x="971550" y="5229225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8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1) (Tell)        </a:t>
            </a:r>
            <a:r>
              <a:rPr lang="en-US" i="1"/>
              <a:t>Telling           </a:t>
            </a:r>
            <a:r>
              <a:rPr lang="en-US"/>
              <a:t>a little white lie is sometimes preferable to (tell)      </a:t>
            </a:r>
            <a:r>
              <a:rPr lang="en-US" i="1"/>
              <a:t>telling</a:t>
            </a:r>
            <a:r>
              <a:rPr lang="en-US"/>
              <a:t>       the absolute truth.</a:t>
            </a:r>
          </a:p>
          <a:p>
            <a:pPr marL="533400" indent="-533400">
              <a:lnSpc>
                <a:spcPct val="110000"/>
              </a:lnSpc>
              <a:buFont typeface="Wingdings" pitchFamily="2" charset="2"/>
              <a:buNone/>
            </a:pPr>
            <a:endParaRPr lang="en-US"/>
          </a:p>
          <a:p>
            <a:pPr marL="533400" indent="-5334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2) Special forms are required for (record)      </a:t>
            </a:r>
          </a:p>
          <a:p>
            <a:pPr marL="533400" indent="-5334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	         </a:t>
            </a:r>
            <a:r>
              <a:rPr lang="en-US" i="1"/>
              <a:t>recording</a:t>
            </a:r>
            <a:r>
              <a:rPr lang="en-US"/>
              <a:t>            that information.</a:t>
            </a:r>
          </a:p>
        </p:txBody>
      </p:sp>
      <p:sp>
        <p:nvSpPr>
          <p:cNvPr id="378885" name="Line 5"/>
          <p:cNvSpPr>
            <a:spLocks noChangeShapeType="1"/>
          </p:cNvSpPr>
          <p:nvPr/>
        </p:nvSpPr>
        <p:spPr bwMode="auto">
          <a:xfrm>
            <a:off x="1835150" y="2781300"/>
            <a:ext cx="3024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886" name="Line 6"/>
          <p:cNvSpPr>
            <a:spLocks noChangeShapeType="1"/>
          </p:cNvSpPr>
          <p:nvPr/>
        </p:nvSpPr>
        <p:spPr bwMode="auto">
          <a:xfrm>
            <a:off x="6084888" y="3284538"/>
            <a:ext cx="2303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887" name="Line 7"/>
          <p:cNvSpPr>
            <a:spLocks noChangeShapeType="1"/>
          </p:cNvSpPr>
          <p:nvPr/>
        </p:nvSpPr>
        <p:spPr bwMode="auto">
          <a:xfrm>
            <a:off x="900113" y="5589588"/>
            <a:ext cx="3887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79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3) (Not do)          </a:t>
            </a:r>
            <a:r>
              <a:rPr lang="en-US" i="1"/>
              <a:t>Not doing</a:t>
            </a:r>
            <a:r>
              <a:rPr lang="en-US"/>
              <a:t>           one’s work properly may be worse than (not do)            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             </a:t>
            </a:r>
            <a:r>
              <a:rPr lang="en-US" i="1"/>
              <a:t>not doing</a:t>
            </a:r>
            <a:r>
              <a:rPr lang="en-US"/>
              <a:t>               it at all.</a:t>
            </a:r>
            <a:endParaRPr lang="en-US" b="1"/>
          </a:p>
          <a:p>
            <a:pPr marL="444500" indent="-444500">
              <a:lnSpc>
                <a:spcPct val="40000"/>
              </a:lnSpc>
              <a:buFont typeface="Wingdings" pitchFamily="2" charset="2"/>
              <a:buNone/>
            </a:pPr>
            <a:endParaRPr lang="en-US" b="1"/>
          </a:p>
        </p:txBody>
      </p:sp>
      <p:sp>
        <p:nvSpPr>
          <p:cNvPr id="379909" name="Line 5"/>
          <p:cNvSpPr>
            <a:spLocks noChangeShapeType="1"/>
          </p:cNvSpPr>
          <p:nvPr/>
        </p:nvSpPr>
        <p:spPr bwMode="auto">
          <a:xfrm>
            <a:off x="2484438" y="2997200"/>
            <a:ext cx="3527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910" name="Line 6"/>
          <p:cNvSpPr>
            <a:spLocks noChangeShapeType="1"/>
          </p:cNvSpPr>
          <p:nvPr/>
        </p:nvSpPr>
        <p:spPr bwMode="auto">
          <a:xfrm>
            <a:off x="1042988" y="4076700"/>
            <a:ext cx="4392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80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507413" cy="42862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b="1" i="1"/>
              <a:t>Perfect forms</a:t>
            </a:r>
          </a:p>
          <a:p>
            <a:pPr marL="890588" lvl="1" indent="-347663">
              <a:buFont typeface="Wingdings" pitchFamily="2" charset="2"/>
              <a:buNone/>
            </a:pPr>
            <a:r>
              <a:rPr lang="en-US"/>
              <a:t>Active--- </a:t>
            </a:r>
            <a:r>
              <a:rPr lang="en-US" b="1"/>
              <a:t>having offered, having been offering</a:t>
            </a:r>
          </a:p>
          <a:p>
            <a:pPr marL="890588" lvl="1" indent="-347663">
              <a:buFont typeface="Wingdings" pitchFamily="2" charset="2"/>
              <a:buNone/>
            </a:pPr>
            <a:r>
              <a:rPr lang="en-US"/>
              <a:t>Passive--- </a:t>
            </a:r>
            <a:r>
              <a:rPr lang="en-US" b="1"/>
              <a:t>having been offered</a:t>
            </a:r>
          </a:p>
          <a:p>
            <a:pPr marL="0" indent="0">
              <a:buFont typeface="Wingdings" pitchFamily="2" charset="2"/>
              <a:buNone/>
            </a:pPr>
            <a:endParaRPr lang="en-US" sz="2800" b="1"/>
          </a:p>
          <a:p>
            <a:pPr marL="0" indent="0">
              <a:buFont typeface="Wingdings" pitchFamily="2" charset="2"/>
              <a:buNone/>
            </a:pPr>
            <a:r>
              <a:rPr lang="en-US"/>
              <a:t>These forms emphasize the completion of one event before another. In most cases, the general forms are also possible.</a:t>
            </a:r>
          </a:p>
          <a:p>
            <a:pPr marL="0" indent="0">
              <a:buFont typeface="Wingdings" pitchFamily="2" charset="2"/>
              <a:buNone/>
            </a:pPr>
            <a:endParaRPr lang="en-US" sz="28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600" i="1"/>
              <a:t>An adverb may precede the imperative verb:</a:t>
            </a:r>
          </a:p>
          <a:p>
            <a:pPr marL="0" indent="0">
              <a:lnSpc>
                <a:spcPct val="10000"/>
              </a:lnSpc>
              <a:buFont typeface="Wingdings" pitchFamily="2" charset="2"/>
              <a:buNone/>
            </a:pPr>
            <a:endParaRPr lang="en-US" sz="3600" i="1"/>
          </a:p>
          <a:p>
            <a:pPr marL="0" indent="0">
              <a:lnSpc>
                <a:spcPct val="50000"/>
              </a:lnSpc>
              <a:buFont typeface="Wingdings" pitchFamily="2" charset="2"/>
              <a:buNone/>
            </a:pPr>
            <a:r>
              <a:rPr lang="en-US" sz="3600"/>
              <a:t>	</a:t>
            </a:r>
            <a:r>
              <a:rPr lang="en-US" sz="3600" b="1"/>
              <a:t>Always </a:t>
            </a:r>
            <a:r>
              <a:rPr lang="en-US" sz="3600"/>
              <a:t>open that door slowly.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	Don’t </a:t>
            </a:r>
            <a:r>
              <a:rPr lang="en-US" sz="3600" b="1"/>
              <a:t>ever </a:t>
            </a:r>
            <a:r>
              <a:rPr lang="en-US" sz="3600"/>
              <a:t>open that door.</a:t>
            </a:r>
          </a:p>
          <a:p>
            <a:pPr marL="0" indent="0">
              <a:lnSpc>
                <a:spcPct val="50000"/>
              </a:lnSpc>
              <a:buFont typeface="Wingdings" pitchFamily="2" charset="2"/>
              <a:buNone/>
            </a:pPr>
            <a:endParaRPr lang="en-US" sz="3600" i="1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Formulas of politeness such as </a:t>
            </a:r>
            <a:r>
              <a:rPr lang="en-US" b="1"/>
              <a:t>please, will you please </a:t>
            </a:r>
            <a:r>
              <a:rPr lang="en-US"/>
              <a:t> often accompany requests.</a:t>
            </a:r>
            <a:endParaRPr lang="en-US" b="1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819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Supplying the perfect active or passive form of the verb in parentheses.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a) I seem to remember (do) </a:t>
            </a:r>
            <a:r>
              <a:rPr lang="en-US" i="1" u="sng"/>
              <a:t>having done</a:t>
            </a:r>
            <a:r>
              <a:rPr lang="en-US"/>
              <a:t> this exercise before.</a:t>
            </a:r>
          </a:p>
          <a:p>
            <a:pPr marL="0" indent="0"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6.1 Forms of Gerunds</a:t>
            </a:r>
          </a:p>
        </p:txBody>
      </p:sp>
      <p:sp>
        <p:nvSpPr>
          <p:cNvPr id="3829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b) After (clear)       </a:t>
            </a:r>
            <a:r>
              <a:rPr lang="en-US" i="1"/>
              <a:t>having been cleared</a:t>
            </a:r>
            <a:r>
              <a:rPr lang="en-US" i="1" u="sng"/>
              <a:t>     </a:t>
            </a:r>
            <a:r>
              <a:rPr lang="en-US" i="1"/>
              <a:t> </a:t>
            </a:r>
            <a:r>
              <a:rPr lang="en-US"/>
              <a:t>through customs, he immediately look a taxi to his hotel.</a:t>
            </a:r>
          </a:p>
          <a:p>
            <a:pPr marL="0" indent="0">
              <a:lnSpc>
                <a:spcPct val="0"/>
              </a:lnSpc>
              <a:buFont typeface="Wingdings" pitchFamily="2" charset="2"/>
              <a:buNone/>
            </a:pPr>
            <a:endParaRPr lang="en-US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c) She reproached her husband for (not tell)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       </a:t>
            </a:r>
            <a:r>
              <a:rPr lang="en-US" i="1" u="sng"/>
              <a:t>not telling</a:t>
            </a:r>
            <a:r>
              <a:rPr lang="en-US" i="1"/>
              <a:t>            </a:t>
            </a:r>
            <a:r>
              <a:rPr lang="en-US"/>
              <a:t>her about his business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       losses.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382981" name="Line 5"/>
          <p:cNvSpPr>
            <a:spLocks noChangeShapeType="1"/>
          </p:cNvSpPr>
          <p:nvPr/>
        </p:nvSpPr>
        <p:spPr bwMode="auto">
          <a:xfrm>
            <a:off x="2987675" y="2924175"/>
            <a:ext cx="54721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2982" name="Line 6"/>
          <p:cNvSpPr>
            <a:spLocks noChangeShapeType="1"/>
          </p:cNvSpPr>
          <p:nvPr/>
        </p:nvSpPr>
        <p:spPr bwMode="auto">
          <a:xfrm>
            <a:off x="755650" y="5229225"/>
            <a:ext cx="36718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In gerund phrases, original subjects and objects in full sentences are often changed in form. </a:t>
            </a: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Thus the full sentence </a:t>
            </a:r>
            <a:r>
              <a:rPr lang="en-US" sz="3600" b="1"/>
              <a:t>The hunter shot the birds </a:t>
            </a:r>
            <a:r>
              <a:rPr lang="en-US" sz="3600"/>
              <a:t>becomes the gerund phrase </a:t>
            </a:r>
            <a:r>
              <a:rPr lang="en-US" sz="3600" b="1"/>
              <a:t>the hunter’s shooting of the birds.</a:t>
            </a:r>
            <a:endParaRPr lang="en-US" sz="3600"/>
          </a:p>
        </p:txBody>
      </p:sp>
      <p:sp>
        <p:nvSpPr>
          <p:cNvPr id="3850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 form like </a:t>
            </a:r>
            <a:r>
              <a:rPr lang="en-US" sz="3600" b="1"/>
              <a:t>the hunter’s, </a:t>
            </a:r>
            <a:r>
              <a:rPr lang="en-US" sz="3600"/>
              <a:t>which represents the original subject, will be referred to in this following chapter as the </a:t>
            </a:r>
            <a:r>
              <a:rPr lang="en-US" sz="3600" i="1"/>
              <a:t>“subject”</a:t>
            </a:r>
            <a:r>
              <a:rPr lang="en-US" sz="3600"/>
              <a:t>.</a:t>
            </a:r>
          </a:p>
        </p:txBody>
      </p:sp>
      <p:sp>
        <p:nvSpPr>
          <p:cNvPr id="38605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600"/>
              <a:t>A form like </a:t>
            </a:r>
            <a:r>
              <a:rPr lang="en-US" sz="3600" b="1"/>
              <a:t>of the birds, </a:t>
            </a:r>
            <a:r>
              <a:rPr lang="en-US" sz="3600"/>
              <a:t>which represents the original object, will be referred to as the </a:t>
            </a:r>
            <a:r>
              <a:rPr lang="en-US" sz="3600" i="1"/>
              <a:t>“object”</a:t>
            </a:r>
            <a:r>
              <a:rPr lang="en-US" sz="3600"/>
              <a:t>.</a:t>
            </a:r>
          </a:p>
        </p:txBody>
      </p:sp>
      <p:sp>
        <p:nvSpPr>
          <p:cNvPr id="38707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 </a:t>
            </a:r>
            <a:r>
              <a:rPr lang="en-US" sz="3600" i="1"/>
              <a:t>gerund phrase</a:t>
            </a:r>
            <a:r>
              <a:rPr lang="en-US" sz="3600"/>
              <a:t> may be used without its “subject” included in the phrase, or it may contain a “subject” in inflected </a:t>
            </a:r>
            <a:r>
              <a:rPr lang="en-US" sz="3600" i="1"/>
              <a:t>’s</a:t>
            </a:r>
            <a:r>
              <a:rPr lang="en-US" sz="3600"/>
              <a:t> form or in prepositional form.</a:t>
            </a:r>
          </a:p>
        </p:txBody>
      </p:sp>
      <p:sp>
        <p:nvSpPr>
          <p:cNvPr id="38810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435975" cy="39973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No “Subject” Included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In the Gerund Phrase</a:t>
            </a:r>
          </a:p>
          <a:p>
            <a:pPr marL="890588" lvl="1" indent="-347663">
              <a:lnSpc>
                <a:spcPct val="180000"/>
              </a:lnSpc>
              <a:buFont typeface="Wingdings" pitchFamily="2" charset="2"/>
              <a:buNone/>
            </a:pPr>
            <a:r>
              <a:rPr lang="en-US" i="1"/>
              <a:t>The agent for such a gerund phrase may be: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sz="2800"/>
              <a:t>1) Understood as a generic person (</a:t>
            </a:r>
            <a:r>
              <a:rPr lang="en-US" sz="2800" b="1"/>
              <a:t>anyone, a person, people, </a:t>
            </a:r>
            <a:r>
              <a:rPr lang="en-US" sz="2800"/>
              <a:t>etc.) -- </a:t>
            </a:r>
            <a:r>
              <a:rPr lang="en-US" sz="2800" b="1"/>
              <a:t>Playing with guns is dangerous.</a:t>
            </a:r>
            <a:endParaRPr lang="en-US" sz="2800"/>
          </a:p>
        </p:txBody>
      </p:sp>
      <p:sp>
        <p:nvSpPr>
          <p:cNvPr id="38912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229600" cy="352901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2) Understood from the general context – </a:t>
            </a:r>
          </a:p>
          <a:p>
            <a:pPr marL="533400" lvl="1" indent="9525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/>
              <a:t>He suggested eating dinner at the airport.</a:t>
            </a:r>
          </a:p>
          <a:p>
            <a:pPr marL="0" indent="0">
              <a:lnSpc>
                <a:spcPct val="30000"/>
              </a:lnSpc>
              <a:buFont typeface="Wingdings" pitchFamily="2" charset="2"/>
              <a:buNone/>
            </a:pPr>
            <a:endParaRPr lang="en-US" sz="2800" b="1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3) Provided in another part of the sentence – </a:t>
            </a:r>
          </a:p>
          <a:p>
            <a:pPr marL="533400" lvl="1" indent="9525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/>
              <a:t>On seeing the damage he had done, the child felt ashamed. </a:t>
            </a:r>
            <a:r>
              <a:rPr lang="en-US" sz="2400"/>
              <a:t>(The agent of </a:t>
            </a:r>
            <a:r>
              <a:rPr lang="en-US" sz="2400" b="1"/>
              <a:t>seeing </a:t>
            </a:r>
            <a:r>
              <a:rPr lang="en-US" sz="2400"/>
              <a:t>is </a:t>
            </a:r>
            <a:r>
              <a:rPr lang="en-US" sz="2400" b="1"/>
              <a:t>child, </a:t>
            </a:r>
            <a:r>
              <a:rPr lang="en-US" sz="2400"/>
              <a:t>the </a:t>
            </a:r>
            <a:r>
              <a:rPr lang="en-US" sz="2400" i="1"/>
              <a:t>subject </a:t>
            </a:r>
            <a:r>
              <a:rPr lang="en-US" sz="2400"/>
              <a:t>of the main verb.)</a:t>
            </a:r>
          </a:p>
        </p:txBody>
      </p:sp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0149" name="Rectangle 5"/>
          <p:cNvSpPr>
            <a:spLocks noChangeArrowheads="1"/>
          </p:cNvSpPr>
          <p:nvPr/>
        </p:nvSpPr>
        <p:spPr bwMode="auto">
          <a:xfrm>
            <a:off x="468313" y="1408113"/>
            <a:ext cx="4083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b="1" i="1"/>
              <a:t>No “Subject” Included in the Gerund Phrase…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229600" cy="352901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/>
              <a:t>We thanked them for making such a generous contribution. </a:t>
            </a:r>
          </a:p>
          <a:p>
            <a:pPr marL="0" indent="0">
              <a:lnSpc>
                <a:spcPct val="20000"/>
              </a:lnSpc>
              <a:buFont typeface="Wingdings" pitchFamily="2" charset="2"/>
              <a:buNone/>
            </a:pPr>
            <a:endParaRPr lang="en-US" b="1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(The agent of </a:t>
            </a:r>
            <a:r>
              <a:rPr lang="en-US" b="1"/>
              <a:t>making </a:t>
            </a:r>
            <a:r>
              <a:rPr lang="en-US"/>
              <a:t>is </a:t>
            </a:r>
            <a:r>
              <a:rPr lang="en-US" b="1"/>
              <a:t>them, </a:t>
            </a:r>
            <a:r>
              <a:rPr lang="en-US"/>
              <a:t>the </a:t>
            </a:r>
            <a:r>
              <a:rPr lang="en-US" i="1"/>
              <a:t>object</a:t>
            </a:r>
            <a:r>
              <a:rPr lang="en-US"/>
              <a:t> of the main verb)</a:t>
            </a:r>
            <a:endParaRPr lang="en-US" b="1"/>
          </a:p>
        </p:txBody>
      </p:sp>
      <p:sp>
        <p:nvSpPr>
          <p:cNvPr id="39117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1173" name="Rectangle 5"/>
          <p:cNvSpPr>
            <a:spLocks noChangeArrowheads="1"/>
          </p:cNvSpPr>
          <p:nvPr/>
        </p:nvSpPr>
        <p:spPr bwMode="auto">
          <a:xfrm>
            <a:off x="468313" y="1408113"/>
            <a:ext cx="4083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b="1" i="1"/>
              <a:t>No “Subject” Included in the Gerund Phrase…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en-US" sz="3600" i="1"/>
              <a:t>Changing sentences to imperative form.</a:t>
            </a:r>
          </a:p>
          <a:p>
            <a:pPr marL="571500" indent="-571500">
              <a:lnSpc>
                <a:spcPct val="190000"/>
              </a:lnSpc>
              <a:buFont typeface="Wingdings" pitchFamily="2" charset="2"/>
              <a:buNone/>
            </a:pPr>
            <a:r>
              <a:rPr lang="en-US" sz="3600" b="1" i="1"/>
              <a:t>Example: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a) You must cook the meat very slowly.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en-US" i="1"/>
              <a:t>	</a:t>
            </a:r>
            <a:r>
              <a:rPr lang="en-US" i="1" u="sng"/>
              <a:t>Cook the meat very slowly.</a:t>
            </a:r>
            <a:endParaRPr lang="en-US" sz="2500" b="1" i="1" u="sng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2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/>
              <a:t>Make a “subjectless” gerund phrase out of the words in parentheses. Make whatever changes or additions are necessary</a:t>
            </a:r>
          </a:p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     (fish, this lake) is forbidden.</a:t>
            </a:r>
          </a:p>
          <a:p>
            <a:pPr marL="890588" lvl="1" indent="-347663">
              <a:buFont typeface="Wingdings" pitchFamily="2" charset="2"/>
              <a:buNone/>
            </a:pPr>
            <a:r>
              <a:rPr lang="en-US" u="sng"/>
              <a:t>Fishing in this lake is forbidden.</a:t>
            </a:r>
            <a:endParaRPr lang="en-US" sz="2400"/>
          </a:p>
        </p:txBody>
      </p:sp>
      <p:sp>
        <p:nvSpPr>
          <p:cNvPr id="392197" name="Rectangle 5"/>
          <p:cNvSpPr>
            <a:spLocks noChangeArrowheads="1"/>
          </p:cNvSpPr>
          <p:nvPr/>
        </p:nvSpPr>
        <p:spPr bwMode="auto">
          <a:xfrm>
            <a:off x="468313" y="1408113"/>
            <a:ext cx="4083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b="1" i="1"/>
              <a:t>No “Subject” Included in the Gerund Phrase…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435975" cy="36385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1)  He doesn’t enjoy (drive, night).</a:t>
            </a:r>
          </a:p>
          <a:p>
            <a:pPr marL="890588" lvl="1" indent="-347663">
              <a:buFont typeface="Wingdings" pitchFamily="2" charset="2"/>
              <a:buNone/>
            </a:pPr>
            <a:r>
              <a:rPr lang="en-US" u="sng"/>
              <a:t>He doesn’t enjoy driving at night.</a:t>
            </a:r>
          </a:p>
          <a:p>
            <a:pPr marL="0" indent="0">
              <a:lnSpc>
                <a:spcPct val="30000"/>
              </a:lnSpc>
              <a:buFont typeface="Wingdings" pitchFamily="2" charset="2"/>
              <a:buNone/>
            </a:pPr>
            <a:endParaRPr lang="en-US" u="sng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(bring up, that subject) will only cause trouble.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</a:t>
            </a:r>
            <a:r>
              <a:rPr lang="en-US" sz="2800" u="sng"/>
              <a:t>Bringing up that subject will only cause trouble.</a:t>
            </a:r>
            <a:endParaRPr lang="en-US" sz="2500"/>
          </a:p>
          <a:p>
            <a:pPr marL="0" indent="0">
              <a:buFont typeface="Wingdings" pitchFamily="2" charset="2"/>
              <a:buNone/>
            </a:pPr>
            <a:endParaRPr lang="en-US" sz="2500"/>
          </a:p>
        </p:txBody>
      </p:sp>
      <p:sp>
        <p:nvSpPr>
          <p:cNvPr id="393221" name="Rectangle 5"/>
          <p:cNvSpPr>
            <a:spLocks noChangeArrowheads="1"/>
          </p:cNvSpPr>
          <p:nvPr/>
        </p:nvSpPr>
        <p:spPr bwMode="auto">
          <a:xfrm>
            <a:off x="468313" y="1408113"/>
            <a:ext cx="38004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No “Subject” Included in the Gerund Phrase…</a:t>
            </a: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“Subject”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in Inflected Possessive Form</a:t>
            </a:r>
          </a:p>
          <a:p>
            <a:pPr marL="0" indent="0">
              <a:lnSpc>
                <a:spcPct val="10000"/>
              </a:lnSpc>
              <a:buFont typeface="Wingdings" pitchFamily="2" charset="2"/>
              <a:buNone/>
            </a:pPr>
            <a:endParaRPr lang="en-US" b="1"/>
          </a:p>
          <a:p>
            <a:pPr marL="533400" lvl="1" indent="9525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The girl resents </a:t>
            </a:r>
            <a:r>
              <a:rPr lang="en-US" b="1" i="1"/>
              <a:t>her sister’s</a:t>
            </a:r>
            <a:r>
              <a:rPr lang="en-US" i="1"/>
              <a:t> </a:t>
            </a:r>
            <a:r>
              <a:rPr lang="en-US"/>
              <a:t>getting more attention that she does.</a:t>
            </a:r>
          </a:p>
          <a:p>
            <a:pPr marL="0" indent="0" algn="ctr">
              <a:lnSpc>
                <a:spcPct val="20000"/>
              </a:lnSpc>
              <a:buFont typeface="Wingdings" pitchFamily="2" charset="2"/>
              <a:buNone/>
            </a:pPr>
            <a:endParaRPr lang="en-US"/>
          </a:p>
          <a:p>
            <a:pPr marL="533400" lvl="1" indent="9525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The idea of </a:t>
            </a:r>
            <a:r>
              <a:rPr lang="en-US" b="1" i="1"/>
              <a:t>Harold’s </a:t>
            </a:r>
            <a:r>
              <a:rPr lang="en-US"/>
              <a:t>getting a job as a traveling salesman doesn’t</a:t>
            </a:r>
            <a:r>
              <a:rPr lang="en-US" sz="2400"/>
              <a:t> </a:t>
            </a:r>
            <a:r>
              <a:rPr lang="en-US"/>
              <a:t>appeal to his wife.</a:t>
            </a:r>
            <a:endParaRPr lang="en-US" sz="2600"/>
          </a:p>
        </p:txBody>
      </p:sp>
      <p:sp>
        <p:nvSpPr>
          <p:cNvPr id="39424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Make a gerund phrase out of the words in parentheses, using the inflected possessive form for the “</a:t>
            </a:r>
            <a:r>
              <a:rPr lang="en-US" i="1"/>
              <a:t>subject</a:t>
            </a:r>
            <a:r>
              <a:rPr lang="en-US"/>
              <a:t>” of the gerund.</a:t>
            </a:r>
          </a:p>
        </p:txBody>
      </p:sp>
      <p:sp>
        <p:nvSpPr>
          <p:cNvPr id="395269" name="Rectangle 5"/>
          <p:cNvSpPr>
            <a:spLocks noChangeArrowheads="1"/>
          </p:cNvSpPr>
          <p:nvPr/>
        </p:nvSpPr>
        <p:spPr bwMode="auto">
          <a:xfrm>
            <a:off x="468313" y="1408113"/>
            <a:ext cx="3387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“Subject” in Inflected Possessive Form…</a:t>
            </a: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6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362950" cy="4070350"/>
          </a:xfrm>
        </p:spPr>
        <p:txBody>
          <a:bodyPr/>
          <a:lstStyle/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r>
              <a:rPr lang="en-US" sz="3600" b="1" i="1"/>
              <a:t>Examples:</a:t>
            </a:r>
            <a:endParaRPr lang="en-US" sz="3600"/>
          </a:p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a) The doctor recommended (we, move, dryer climate).</a:t>
            </a:r>
          </a:p>
          <a:p>
            <a:pPr marL="712788" lvl="1" indent="0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The doctor recommended our moving to a dryer climate.</a:t>
            </a:r>
          </a:p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endParaRPr lang="en-US" sz="3600"/>
          </a:p>
        </p:txBody>
      </p:sp>
      <p:sp>
        <p:nvSpPr>
          <p:cNvPr id="396293" name="Rectangle 5"/>
          <p:cNvSpPr>
            <a:spLocks noChangeArrowheads="1"/>
          </p:cNvSpPr>
          <p:nvPr/>
        </p:nvSpPr>
        <p:spPr bwMode="auto">
          <a:xfrm>
            <a:off x="468313" y="1408113"/>
            <a:ext cx="3387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“Subject” in Inflected Possessive Form…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7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362950" cy="370998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b) (the general, slap, wounded soldier) caused quite a scandal.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     </a:t>
            </a:r>
            <a:r>
              <a:rPr lang="en-US" sz="2800" u="sng"/>
              <a:t>The general’s slapping a wounded soldier caused 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     </a:t>
            </a:r>
            <a:r>
              <a:rPr lang="en-US" sz="2800" u="sng"/>
              <a:t>quite a scandal.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 sz="2800" u="sng"/>
          </a:p>
        </p:txBody>
      </p:sp>
      <p:sp>
        <p:nvSpPr>
          <p:cNvPr id="397317" name="Rectangle 5"/>
          <p:cNvSpPr>
            <a:spLocks noChangeArrowheads="1"/>
          </p:cNvSpPr>
          <p:nvPr/>
        </p:nvSpPr>
        <p:spPr bwMode="auto">
          <a:xfrm>
            <a:off x="468313" y="1408113"/>
            <a:ext cx="3387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“Subject” in Inflected Possessive Form…</a:t>
            </a: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8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713788" cy="4070350"/>
          </a:xfrm>
        </p:spPr>
        <p:txBody>
          <a:bodyPr/>
          <a:lstStyle/>
          <a:p>
            <a:pPr marL="355600" indent="-35560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1) (they, break-off, negotiations, so soon) was quite unexpected.</a:t>
            </a:r>
          </a:p>
          <a:p>
            <a:pPr marL="534988" lvl="1" indent="9525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Their breaking off the negotiations so soon was quite unexpected.</a:t>
            </a:r>
          </a:p>
          <a:p>
            <a:pPr marL="355600" indent="-355600">
              <a:lnSpc>
                <a:spcPct val="130000"/>
              </a:lnSpc>
              <a:buFont typeface="Wingdings" pitchFamily="2" charset="2"/>
              <a:buNone/>
            </a:pPr>
            <a:endParaRPr lang="en-US" sz="3600"/>
          </a:p>
        </p:txBody>
      </p:sp>
      <p:sp>
        <p:nvSpPr>
          <p:cNvPr id="398341" name="Rectangle 5"/>
          <p:cNvSpPr>
            <a:spLocks noChangeArrowheads="1"/>
          </p:cNvSpPr>
          <p:nvPr/>
        </p:nvSpPr>
        <p:spPr bwMode="auto">
          <a:xfrm>
            <a:off x="468313" y="1408113"/>
            <a:ext cx="3387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“Subject” in Inflected Possessive Form…</a:t>
            </a: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399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713788" cy="3781425"/>
          </a:xfrm>
        </p:spPr>
        <p:txBody>
          <a:bodyPr/>
          <a:lstStyle/>
          <a:p>
            <a:pPr marL="355600" indent="-35560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No one was aware of his presence because of (he, enter, room, so quietly).</a:t>
            </a:r>
          </a:p>
          <a:p>
            <a:pPr marL="534988" lvl="1" indent="9525">
              <a:lnSpc>
                <a:spcPct val="160000"/>
              </a:lnSpc>
              <a:buFont typeface="Wingdings" pitchFamily="2" charset="2"/>
              <a:buNone/>
            </a:pPr>
            <a:r>
              <a:rPr lang="en-US" sz="2400" u="sng"/>
              <a:t>No one was aware of his presence because of his entering the room so quietly.</a:t>
            </a:r>
          </a:p>
        </p:txBody>
      </p:sp>
      <p:sp>
        <p:nvSpPr>
          <p:cNvPr id="399365" name="Rectangle 5"/>
          <p:cNvSpPr>
            <a:spLocks noChangeArrowheads="1"/>
          </p:cNvSpPr>
          <p:nvPr/>
        </p:nvSpPr>
        <p:spPr bwMode="auto">
          <a:xfrm>
            <a:off x="468313" y="1408113"/>
            <a:ext cx="3387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400" i="1"/>
              <a:t>“Subject” in Inflected Possessive Form…</a:t>
            </a: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b="1"/>
              <a:t>“Subject” an OF Phrase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800"/>
              <a:t>A gerund phrase with an </a:t>
            </a:r>
            <a:r>
              <a:rPr lang="en-US" sz="2800" b="1"/>
              <a:t>of </a:t>
            </a:r>
            <a:r>
              <a:rPr lang="en-US" sz="2800"/>
              <a:t>phrase “subject” is usually introduced by </a:t>
            </a:r>
            <a:r>
              <a:rPr lang="en-US" sz="2800" b="1"/>
              <a:t>the. </a:t>
            </a:r>
            <a:r>
              <a:rPr lang="en-US" sz="2800"/>
              <a:t>Such an </a:t>
            </a:r>
            <a:r>
              <a:rPr lang="en-US" sz="2800" b="1"/>
              <a:t>of </a:t>
            </a:r>
            <a:r>
              <a:rPr lang="en-US" sz="2800"/>
              <a:t>phrase “subject” occurs mostly with intransitive verbs – 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800" b="1" u="sng"/>
              <a:t>The shouting of the children disturbed his sleep.</a:t>
            </a:r>
            <a:endParaRPr lang="en-US" sz="2800" u="sng"/>
          </a:p>
        </p:txBody>
      </p:sp>
      <p:sp>
        <p:nvSpPr>
          <p:cNvPr id="40038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If the subject represents a live being, it may be put in either an </a:t>
            </a:r>
            <a:r>
              <a:rPr lang="en-US" b="1"/>
              <a:t>of </a:t>
            </a:r>
            <a:r>
              <a:rPr lang="en-US"/>
              <a:t>phrase or in </a:t>
            </a:r>
            <a:r>
              <a:rPr lang="en-US" i="1"/>
              <a:t>’s </a:t>
            </a:r>
            <a:r>
              <a:rPr lang="en-US"/>
              <a:t>possessive form –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1" u="sng"/>
              <a:t>the shouting of the children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or </a:t>
            </a:r>
            <a:r>
              <a:rPr lang="en-US" b="1"/>
              <a:t>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1" u="sng"/>
              <a:t>the children’s shouting.</a:t>
            </a:r>
            <a:endParaRPr lang="en-US" sz="2800" i="1" u="sng"/>
          </a:p>
        </p:txBody>
      </p:sp>
      <p:sp>
        <p:nvSpPr>
          <p:cNvPr id="4014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b) You shouldn’t do your homework when you’re tired.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	</a:t>
            </a:r>
            <a:r>
              <a:rPr lang="en-US" i="1" u="sng"/>
              <a:t>Don’t do your homework when you’re tired.</a:t>
            </a:r>
          </a:p>
          <a:p>
            <a:pPr marL="571500" indent="-571500">
              <a:lnSpc>
                <a:spcPct val="170000"/>
              </a:lnSpc>
              <a:buFont typeface="Wingdings" pitchFamily="2" charset="2"/>
              <a:buNone/>
            </a:pPr>
            <a:r>
              <a:rPr lang="en-US" sz="3600"/>
              <a:t>c) We should take a break soon.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sz="3600"/>
              <a:t>	</a:t>
            </a:r>
            <a:r>
              <a:rPr lang="en-US" i="1" u="sng"/>
              <a:t>Let’s take a break soon.</a:t>
            </a:r>
            <a:endParaRPr lang="en-US" u="sng"/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However, only the inflected form is used if the “subject” is a personal pronoun – 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b="1" i="1" u="sng"/>
              <a:t>Their </a:t>
            </a:r>
            <a:r>
              <a:rPr lang="en-US" b="1" u="sng"/>
              <a:t>shouting disturbed his sleep;</a:t>
            </a:r>
            <a:endParaRPr lang="en-US" sz="2800" u="sng"/>
          </a:p>
        </p:txBody>
      </p:sp>
      <p:sp>
        <p:nvSpPr>
          <p:cNvPr id="40243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2437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and only the </a:t>
            </a:r>
            <a:r>
              <a:rPr lang="en-US" b="1"/>
              <a:t>of </a:t>
            </a:r>
            <a:r>
              <a:rPr lang="en-US"/>
              <a:t>phrase is used if the “subject” is long – 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b="1" u="sng"/>
              <a:t>The shouting </a:t>
            </a:r>
            <a:r>
              <a:rPr lang="en-US" b="1" i="1" u="sng"/>
              <a:t>of the men in the tavern </a:t>
            </a:r>
            <a:r>
              <a:rPr lang="en-US" b="1" u="sng"/>
              <a:t>disturbed his sleep.</a:t>
            </a:r>
            <a:endParaRPr lang="en-US" sz="2800" u="sng"/>
          </a:p>
        </p:txBody>
      </p:sp>
      <p:sp>
        <p:nvSpPr>
          <p:cNvPr id="40346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3461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4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Make a gerund phrase out of the words in parentheses, using an </a:t>
            </a:r>
            <a:r>
              <a:rPr lang="en-US" b="1"/>
              <a:t>of</a:t>
            </a:r>
            <a:r>
              <a:rPr lang="en-US"/>
              <a:t> phrase for the “</a:t>
            </a:r>
            <a:r>
              <a:rPr lang="en-US" i="1"/>
              <a:t>subject</a:t>
            </a:r>
            <a:r>
              <a:rPr lang="en-US"/>
              <a:t>”. Note where the </a:t>
            </a:r>
            <a:r>
              <a:rPr lang="en-US" i="1"/>
              <a:t>’s </a:t>
            </a:r>
            <a:r>
              <a:rPr lang="en-US"/>
              <a:t>possessive form may also be used.</a:t>
            </a:r>
            <a:endParaRPr lang="en-US" i="1"/>
          </a:p>
        </p:txBody>
      </p:sp>
      <p:sp>
        <p:nvSpPr>
          <p:cNvPr id="404485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5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713788" cy="3781425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 b="1" i="1"/>
              <a:t>Examples:</a:t>
            </a:r>
            <a:endParaRPr lang="en-US" sz="3600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a) He was awakened by (the dog, bark).</a:t>
            </a:r>
          </a:p>
          <a:p>
            <a:pPr marL="890588" lvl="1" indent="-347663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He was awakened by the barking of the dog.</a:t>
            </a:r>
          </a:p>
          <a:p>
            <a:pPr marL="890588" lvl="1" indent="-347663">
              <a:lnSpc>
                <a:spcPct val="130000"/>
              </a:lnSpc>
              <a:buFont typeface="Wingdings" pitchFamily="2" charset="2"/>
              <a:buNone/>
            </a:pPr>
            <a:r>
              <a:rPr lang="en-US" i="1"/>
              <a:t>(</a:t>
            </a:r>
            <a:r>
              <a:rPr lang="en-US" i="1" u="sng"/>
              <a:t>also He was awakened by the dog’s barking.)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endParaRPr lang="en-US" sz="2800" i="1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405509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6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713788" cy="3781425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Font typeface="Wingdings" pitchFamily="2" charset="2"/>
              <a:buNone/>
              <a:tabLst>
                <a:tab pos="622300" algn="l"/>
              </a:tabLst>
            </a:pPr>
            <a:endParaRPr lang="en-US"/>
          </a:p>
          <a:p>
            <a:pPr marL="533400" indent="-533400">
              <a:lnSpc>
                <a:spcPct val="110000"/>
              </a:lnSpc>
              <a:buFont typeface="Wingdings" pitchFamily="2" charset="2"/>
              <a:buNone/>
              <a:tabLst>
                <a:tab pos="622300" algn="l"/>
              </a:tabLst>
            </a:pPr>
            <a:r>
              <a:rPr lang="en-US"/>
              <a:t>b) (the pipes, burst) was caused by the extreme cold.</a:t>
            </a:r>
          </a:p>
          <a:p>
            <a:pPr marL="712788" lvl="1" indent="9525">
              <a:lnSpc>
                <a:spcPct val="110000"/>
              </a:lnSpc>
              <a:buFont typeface="Wingdings" pitchFamily="2" charset="2"/>
              <a:buNone/>
              <a:tabLst>
                <a:tab pos="622300" algn="l"/>
              </a:tabLst>
            </a:pPr>
            <a:r>
              <a:rPr lang="en-US" u="sng"/>
              <a:t>The bursting of the pipes was caused by the extreme cold.</a:t>
            </a:r>
          </a:p>
        </p:txBody>
      </p:sp>
      <p:sp>
        <p:nvSpPr>
          <p:cNvPr id="406533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7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713788" cy="3781425"/>
          </a:xfrm>
        </p:spPr>
        <p:txBody>
          <a:bodyPr/>
          <a:lstStyle/>
          <a:p>
            <a:pPr marL="533400" indent="-53340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Examples:</a:t>
            </a:r>
            <a:endParaRPr lang="en-US"/>
          </a:p>
          <a:p>
            <a:pPr marL="533400" indent="-53340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1) She was deeply touched by (the wounded men, suffer).</a:t>
            </a:r>
          </a:p>
          <a:p>
            <a:pPr marL="712788" lvl="1" indent="9525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She was deeply touched by the wounded men’s suffering.</a:t>
            </a:r>
            <a:endParaRPr lang="en-US"/>
          </a:p>
        </p:txBody>
      </p:sp>
      <p:sp>
        <p:nvSpPr>
          <p:cNvPr id="407557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6.2 “Subjects” in Gerund Phrases</a:t>
            </a:r>
          </a:p>
        </p:txBody>
      </p:sp>
      <p:sp>
        <p:nvSpPr>
          <p:cNvPr id="408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713788" cy="3781425"/>
          </a:xfrm>
        </p:spPr>
        <p:txBody>
          <a:bodyPr/>
          <a:lstStyle/>
          <a:p>
            <a:pPr marL="444500" indent="-44450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2) (lake, freeze over) occurred earlier than usual this year.</a:t>
            </a:r>
          </a:p>
          <a:p>
            <a:pPr marL="623888" lvl="1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2400" u="sng"/>
              <a:t>The freezing over of the lake occurred earlier than usual this year.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539750" y="1557338"/>
            <a:ext cx="277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“Subject” an OF Phrase</a:t>
            </a:r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420938"/>
            <a:ext cx="8713788" cy="3565525"/>
          </a:xfrm>
        </p:spPr>
        <p:txBody>
          <a:bodyPr/>
          <a:lstStyle/>
          <a:p>
            <a:pPr marL="0" indent="0">
              <a:lnSpc>
                <a:spcPct val="160000"/>
              </a:lnSpc>
              <a:buFont typeface="Wingdings" pitchFamily="2" charset="2"/>
              <a:buNone/>
            </a:pPr>
            <a:r>
              <a:rPr lang="en-US" sz="3600"/>
              <a:t>If </a:t>
            </a:r>
            <a:r>
              <a:rPr lang="en-US" sz="3600" b="1"/>
              <a:t>the </a:t>
            </a:r>
            <a:r>
              <a:rPr lang="en-US" sz="3600"/>
              <a:t>precedes the gerund, the “object” is contained within an </a:t>
            </a:r>
            <a:r>
              <a:rPr lang="en-US" sz="3600" b="1"/>
              <a:t>of </a:t>
            </a:r>
            <a:r>
              <a:rPr lang="en-US" sz="3600"/>
              <a:t>phrase.</a:t>
            </a:r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713788" cy="3925888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1" i="1" u="sng"/>
              <a:t>The </a:t>
            </a:r>
            <a:r>
              <a:rPr lang="en-US" u="sng"/>
              <a:t>storing </a:t>
            </a:r>
            <a:r>
              <a:rPr lang="en-US" b="1" i="1" u="sng"/>
              <a:t>of </a:t>
            </a:r>
            <a:r>
              <a:rPr lang="en-US" u="sng"/>
              <a:t>the merchandise became a problem after the warehouse burned down.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i="1"/>
              <a:t>but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u="sng"/>
              <a:t>Storing the merchandise became a problem after the warehouse burned down.</a:t>
            </a:r>
            <a:endParaRPr lang="en-US" sz="2500" u="sng"/>
          </a:p>
        </p:txBody>
      </p:sp>
      <p:sp>
        <p:nvSpPr>
          <p:cNvPr id="4106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1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Usually the phrase beginning with </a:t>
            </a:r>
            <a:r>
              <a:rPr lang="en-US" b="1"/>
              <a:t>the </a:t>
            </a:r>
            <a:r>
              <a:rPr lang="en-US"/>
              <a:t>has stronger noun force. In some gerund phrases, the </a:t>
            </a:r>
            <a:r>
              <a:rPr lang="en-US" b="1"/>
              <a:t>of </a:t>
            </a:r>
            <a:r>
              <a:rPr lang="en-US"/>
              <a:t>phrase “object” cannot be used – 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b="1" u="sng"/>
              <a:t>Taking drugs is detrimental to the health.</a:t>
            </a:r>
            <a:endParaRPr lang="en-US" sz="2500" u="sng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r>
              <a:rPr lang="en-US" sz="3600" b="1" i="1"/>
              <a:t>Other examples: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a) You will first go to the post office and then to the bank.</a:t>
            </a:r>
          </a:p>
          <a:p>
            <a:pPr marL="571500" indent="-571500">
              <a:lnSpc>
                <a:spcPct val="20000"/>
              </a:lnSpc>
              <a:buFont typeface="Wingdings" pitchFamily="2" charset="2"/>
              <a:buNone/>
            </a:pPr>
            <a:endParaRPr lang="en-US" sz="3600"/>
          </a:p>
          <a:p>
            <a:pPr marL="571500" indent="-571500">
              <a:buFont typeface="Wingdings" pitchFamily="2" charset="2"/>
              <a:buNone/>
            </a:pPr>
            <a:r>
              <a:rPr lang="en-US" sz="3600" i="1"/>
              <a:t>	</a:t>
            </a:r>
            <a:r>
              <a:rPr lang="en-US" i="1" u="sng"/>
              <a:t>First go to the post office and then to the bank.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endParaRPr lang="en-US" i="1" u="sng"/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2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Make a gerund phrase out of the words in parentheses, using an </a:t>
            </a:r>
            <a:r>
              <a:rPr lang="en-US" b="1"/>
              <a:t>of</a:t>
            </a:r>
            <a:r>
              <a:rPr lang="en-US"/>
              <a:t> phrase “o</a:t>
            </a:r>
            <a:r>
              <a:rPr lang="en-US" i="1"/>
              <a:t>bject</a:t>
            </a:r>
            <a:r>
              <a:rPr lang="en-US"/>
              <a:t>”. Note where it is also possible to use an “o</a:t>
            </a:r>
            <a:r>
              <a:rPr lang="en-US" i="1"/>
              <a:t>bject</a:t>
            </a:r>
            <a:r>
              <a:rPr lang="en-US"/>
              <a:t>” without </a:t>
            </a:r>
            <a:r>
              <a:rPr lang="en-US" b="1"/>
              <a:t>of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3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54175"/>
            <a:ext cx="7924800" cy="4365625"/>
          </a:xfrm>
        </p:spPr>
        <p:txBody>
          <a:bodyPr/>
          <a:lstStyle/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The school administration is opposed (shorten, school year).</a:t>
            </a:r>
          </a:p>
          <a:p>
            <a:pPr marL="623888" lvl="1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u="sng"/>
              <a:t>The school administration is opposed to the shortening of the school year.</a:t>
            </a:r>
          </a:p>
          <a:p>
            <a:pPr marL="623888" lvl="1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400" i="1" u="sng"/>
              <a:t>also </a:t>
            </a:r>
          </a:p>
          <a:p>
            <a:pPr marL="623888" lvl="1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u="sng"/>
              <a:t>The school administration is opposed to shortening the school year.</a:t>
            </a:r>
            <a:endParaRPr lang="en-US" b="1"/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4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870075"/>
            <a:ext cx="7924800" cy="4149725"/>
          </a:xfrm>
        </p:spPr>
        <p:txBody>
          <a:bodyPr/>
          <a:lstStyle/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1) The office boy is responsible for (mail, packages).</a:t>
            </a:r>
          </a:p>
          <a:p>
            <a:pPr marL="723900" lvl="1" indent="-11113">
              <a:lnSpc>
                <a:spcPct val="130000"/>
              </a:lnSpc>
              <a:buFont typeface="Wingdings" pitchFamily="2" charset="2"/>
              <a:buNone/>
            </a:pPr>
            <a:r>
              <a:rPr lang="en-US" b="1" u="sng"/>
              <a:t>The office boy is responsible for the mailing of the packages.</a:t>
            </a:r>
          </a:p>
          <a:p>
            <a:pPr marL="444500" indent="-444500">
              <a:lnSpc>
                <a:spcPct val="13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6.3 </a:t>
            </a:r>
            <a:r>
              <a:rPr lang="en-US" sz="3300" i="1"/>
              <a:t>THE </a:t>
            </a:r>
            <a:r>
              <a:rPr lang="en-US" sz="3300"/>
              <a:t>+ GERUND + OF PHRASE “OBJECT”</a:t>
            </a:r>
          </a:p>
        </p:txBody>
      </p:sp>
      <p:sp>
        <p:nvSpPr>
          <p:cNvPr id="415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(address, those letters) will take a long time.</a:t>
            </a:r>
          </a:p>
          <a:p>
            <a:pPr marL="533400" lvl="1" indent="9525">
              <a:lnSpc>
                <a:spcPct val="130000"/>
              </a:lnSpc>
              <a:buFont typeface="Wingdings" pitchFamily="2" charset="2"/>
              <a:buNone/>
            </a:pPr>
            <a:r>
              <a:rPr lang="en-US" b="1" u="sng"/>
              <a:t>The addressing of those letters will take a long time.</a:t>
            </a:r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565400"/>
            <a:ext cx="8713788" cy="3421063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Certain verbs may be followed by gerund phrase objects. </a:t>
            </a:r>
            <a:endParaRPr lang="en-US" b="1"/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i="1"/>
              <a:t>The most common of these verbs are: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acknowledge, admit, anticipate, appreciate, avoid, cannot help, delay, deny, enjoy, finish, give up, justify, keep on, mention, miss, postpone, practice, put off, recommend…</a:t>
            </a:r>
          </a:p>
        </p:txBody>
      </p:sp>
      <p:sp>
        <p:nvSpPr>
          <p:cNvPr id="41779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565400"/>
            <a:ext cx="8713788" cy="3421063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…resent, resist, risk, stop, suggest, understand.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The perfect gerund is often used after these verbs to emphasize time that precedes that of the main verb.</a:t>
            </a:r>
            <a:endParaRPr lang="en-US" b="1"/>
          </a:p>
        </p:txBody>
      </p:sp>
      <p:sp>
        <p:nvSpPr>
          <p:cNvPr id="41882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19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Make a gerund phrase out of the words in parentheses. Note where perfect gerunds may also be used.</a:t>
            </a:r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20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 b="1" i="1"/>
              <a:t>Example</a:t>
            </a:r>
            <a:r>
              <a:rPr lang="en-US" b="1" i="1"/>
              <a:t>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/>
              <a:t>  I enjoy (play, piano).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I enjoy playing the piano. 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(I is the “subject” of the gerund)</a:t>
            </a:r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6.4 </a:t>
            </a:r>
            <a:br>
              <a:rPr lang="en-US" sz="3700"/>
            </a:br>
            <a:r>
              <a:rPr lang="en-US" sz="3700"/>
              <a:t>Gerund Phrase Objects of Verbs</a:t>
            </a:r>
          </a:p>
        </p:txBody>
      </p:sp>
      <p:sp>
        <p:nvSpPr>
          <p:cNvPr id="421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1) I anticipated (have, some trouble, with them).</a:t>
            </a:r>
          </a:p>
          <a:p>
            <a:pPr marL="890588" lvl="1" indent="-347663">
              <a:lnSpc>
                <a:spcPct val="130000"/>
              </a:lnSpc>
              <a:buFont typeface="Wingdings" pitchFamily="2" charset="2"/>
              <a:buNone/>
            </a:pPr>
            <a:r>
              <a:rPr lang="en-US" i="1" u="sng"/>
              <a:t>I anticipated having some trouble with them.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en-US" sz="2800" i="1" u="sng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He denied (act, improperly, the matter).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2800" i="1" u="sng"/>
              <a:t>He denied acting improperly regarding the matter.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endParaRPr lang="en-US" sz="2800" i="1" u="sng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lnSpc>
                <a:spcPct val="50000"/>
              </a:lnSpc>
              <a:buFont typeface="Wingdings" pitchFamily="2" charset="2"/>
              <a:buNone/>
            </a:pPr>
            <a:endParaRPr lang="en-US" sz="3100" b="1" i="1"/>
          </a:p>
          <a:p>
            <a:pPr marL="571500" indent="-571500">
              <a:buFont typeface="Wingdings" pitchFamily="2" charset="2"/>
              <a:buNone/>
            </a:pPr>
            <a:r>
              <a:rPr lang="en-US" sz="3500"/>
              <a:t>b) To get the right color, you must mix equal parts of red and blue.</a:t>
            </a:r>
          </a:p>
          <a:p>
            <a:pPr marL="571500" indent="-571500">
              <a:lnSpc>
                <a:spcPct val="10000"/>
              </a:lnSpc>
              <a:buFont typeface="Wingdings" pitchFamily="2" charset="2"/>
              <a:buNone/>
            </a:pPr>
            <a:endParaRPr lang="en-US" sz="3500"/>
          </a:p>
          <a:p>
            <a:pPr marL="571500" indent="-571500">
              <a:lnSpc>
                <a:spcPct val="130000"/>
              </a:lnSpc>
              <a:buFont typeface="Wingdings" pitchFamily="2" charset="2"/>
              <a:buNone/>
            </a:pPr>
            <a:r>
              <a:rPr lang="en-US" sz="3100" i="1"/>
              <a:t>	</a:t>
            </a:r>
            <a:r>
              <a:rPr lang="en-US" sz="3100" i="1" u="sng"/>
              <a:t>To get the right color, mix equal parts of red and blue.</a:t>
            </a:r>
            <a:endParaRPr lang="en-US" sz="2400" i="1" u="sng"/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13788" cy="3709988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Gerund phrases may function as prepositional objects </a:t>
            </a:r>
            <a:r>
              <a:rPr lang="en-US" i="1"/>
              <a:t>(We plan on</a:t>
            </a:r>
            <a:r>
              <a:rPr lang="en-US"/>
              <a:t> </a:t>
            </a:r>
            <a:r>
              <a:rPr lang="en-US" b="1" i="1"/>
              <a:t>having a housewarming party soon</a:t>
            </a:r>
            <a:r>
              <a:rPr lang="en-US"/>
              <a:t>)</a:t>
            </a:r>
          </a:p>
        </p:txBody>
      </p:sp>
    </p:spTree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/>
              <a:t>or as objects in adverbial prepositional phrases (</a:t>
            </a:r>
            <a:r>
              <a:rPr lang="en-US" b="1" i="1"/>
              <a:t>After listening to the news, </a:t>
            </a:r>
            <a:r>
              <a:rPr lang="en-US" b="1"/>
              <a:t>she started to prepare dinner).</a:t>
            </a:r>
            <a:endParaRPr lang="en-US"/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Gerund Phrases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as Prepositional Objects</a:t>
            </a:r>
          </a:p>
          <a:p>
            <a:pPr marL="0" indent="0">
              <a:lnSpc>
                <a:spcPct val="17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Supply the required preposition and the gerund form of the verb in parenthesis.</a:t>
            </a:r>
          </a:p>
        </p:txBody>
      </p:sp>
      <p:sp>
        <p:nvSpPr>
          <p:cNvPr id="42496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424815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 b="1" i="1"/>
              <a:t>Examples: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/>
              <a:t>He was accused (kill)        </a:t>
            </a:r>
            <a:r>
              <a:rPr lang="en-US" sz="2800" i="1"/>
              <a:t>of                    killing            </a:t>
            </a:r>
            <a:r>
              <a:rPr lang="en-US" sz="2800"/>
              <a:t>his neighbor.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/>
              <a:t>1) I am looking forward (see)        </a:t>
            </a:r>
            <a:r>
              <a:rPr lang="en-US" sz="2800" i="1"/>
              <a:t>to                seeing  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 i="1"/>
              <a:t>     </a:t>
            </a:r>
            <a:r>
              <a:rPr lang="en-US" sz="2800"/>
              <a:t>you again.</a:t>
            </a:r>
            <a:endParaRPr lang="en-US" sz="2800" i="1"/>
          </a:p>
          <a:p>
            <a:pPr marL="0" indent="0">
              <a:lnSpc>
                <a:spcPct val="10000"/>
              </a:lnSpc>
              <a:buFont typeface="Wingdings" pitchFamily="2" charset="2"/>
              <a:buNone/>
            </a:pPr>
            <a:endParaRPr lang="en-US" sz="2800"/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/>
              <a:t>2) Nothing will deter him (continue)           </a:t>
            </a:r>
            <a:r>
              <a:rPr lang="en-US" sz="2800" i="1"/>
              <a:t>from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sz="2800" i="1"/>
              <a:t>            continuing</a:t>
            </a:r>
            <a:r>
              <a:rPr lang="en-US" sz="2800"/>
              <a:t>         his experiment.</a:t>
            </a:r>
          </a:p>
        </p:txBody>
      </p:sp>
      <p:sp>
        <p:nvSpPr>
          <p:cNvPr id="42598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25989" name="Rectangle 5"/>
          <p:cNvSpPr>
            <a:spLocks noChangeArrowheads="1"/>
          </p:cNvSpPr>
          <p:nvPr/>
        </p:nvSpPr>
        <p:spPr bwMode="auto">
          <a:xfrm>
            <a:off x="395288" y="1582738"/>
            <a:ext cx="41830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1600" b="1" i="1"/>
              <a:t>Gerund Phrases as Prepositional Objects</a:t>
            </a:r>
          </a:p>
        </p:txBody>
      </p:sp>
      <p:sp>
        <p:nvSpPr>
          <p:cNvPr id="425990" name="Line 6"/>
          <p:cNvSpPr>
            <a:spLocks noChangeShapeType="1"/>
          </p:cNvSpPr>
          <p:nvPr/>
        </p:nvSpPr>
        <p:spPr bwMode="auto">
          <a:xfrm>
            <a:off x="3492500" y="3213100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5991" name="Line 7"/>
          <p:cNvSpPr>
            <a:spLocks noChangeShapeType="1"/>
          </p:cNvSpPr>
          <p:nvPr/>
        </p:nvSpPr>
        <p:spPr bwMode="auto">
          <a:xfrm>
            <a:off x="5580063" y="3213100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5992" name="Line 8"/>
          <p:cNvSpPr>
            <a:spLocks noChangeShapeType="1"/>
          </p:cNvSpPr>
          <p:nvPr/>
        </p:nvSpPr>
        <p:spPr bwMode="auto">
          <a:xfrm>
            <a:off x="4500563" y="4149725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5993" name="Line 9"/>
          <p:cNvSpPr>
            <a:spLocks noChangeShapeType="1"/>
          </p:cNvSpPr>
          <p:nvPr/>
        </p:nvSpPr>
        <p:spPr bwMode="auto">
          <a:xfrm>
            <a:off x="6516688" y="4149725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5994" name="Line 10"/>
          <p:cNvSpPr>
            <a:spLocks noChangeShapeType="1"/>
          </p:cNvSpPr>
          <p:nvPr/>
        </p:nvSpPr>
        <p:spPr bwMode="auto">
          <a:xfrm>
            <a:off x="5580063" y="5300663"/>
            <a:ext cx="25193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5995" name="Line 11"/>
          <p:cNvSpPr>
            <a:spLocks noChangeShapeType="1"/>
          </p:cNvSpPr>
          <p:nvPr/>
        </p:nvSpPr>
        <p:spPr bwMode="auto">
          <a:xfrm>
            <a:off x="684213" y="5805488"/>
            <a:ext cx="2951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713788" cy="407035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Gerund Phrases Objects 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in Adverbial Prepositional Phrases</a:t>
            </a:r>
          </a:p>
          <a:p>
            <a:pPr marL="0" indent="0">
              <a:lnSpc>
                <a:spcPct val="17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Make gerund phrases out of the words in parenthesis.</a:t>
            </a:r>
          </a:p>
        </p:txBody>
      </p:sp>
      <p:sp>
        <p:nvSpPr>
          <p:cNvPr id="4270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444500" indent="-444500">
              <a:lnSpc>
                <a:spcPct val="170000"/>
              </a:lnSpc>
              <a:buFont typeface="Wingdings" pitchFamily="2" charset="2"/>
              <a:buNone/>
            </a:pPr>
            <a:r>
              <a:rPr lang="en-US" b="1" i="1"/>
              <a:t>Examples:</a:t>
            </a:r>
          </a:p>
          <a:p>
            <a:pPr marL="444500" indent="-444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    On (hear, bad news), she began to weep uncontrollably.</a:t>
            </a:r>
          </a:p>
          <a:p>
            <a:pPr marL="623888" lvl="1" indent="0">
              <a:lnSpc>
                <a:spcPct val="150000"/>
              </a:lnSpc>
              <a:buFont typeface="Wingdings" pitchFamily="2" charset="2"/>
              <a:buNone/>
            </a:pPr>
            <a:r>
              <a:rPr lang="en-US" u="sng"/>
              <a:t>On hearing the bad news, she began to weep uncontrollably.</a:t>
            </a:r>
          </a:p>
        </p:txBody>
      </p:sp>
      <p:sp>
        <p:nvSpPr>
          <p:cNvPr id="42803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28037" name="Rectangle 5"/>
          <p:cNvSpPr>
            <a:spLocks noChangeArrowheads="1"/>
          </p:cNvSpPr>
          <p:nvPr/>
        </p:nvSpPr>
        <p:spPr bwMode="auto">
          <a:xfrm>
            <a:off x="395288" y="1557338"/>
            <a:ext cx="66865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b="1"/>
              <a:t>Gerund Phrases Objects in Adverbial Prepositional Phrases</a:t>
            </a:r>
          </a:p>
        </p:txBody>
      </p:sp>
    </p:spTree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6.5 Gerund Phrase Objects of Prepositions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70000"/>
              </a:lnSpc>
              <a:buFont typeface="Wingdings" pitchFamily="2" charset="2"/>
              <a:buNone/>
            </a:pPr>
            <a:r>
              <a:rPr lang="en-US" b="1" i="1"/>
              <a:t>Examples: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1) You must cover the pan before  (put, it, oven). </a:t>
            </a:r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 sz="2800" u="sng"/>
              <a:t>You must cover the pan before putting it in the oven.</a:t>
            </a:r>
          </a:p>
        </p:txBody>
      </p:sp>
      <p:sp>
        <p:nvSpPr>
          <p:cNvPr id="42906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29061" name="Rectangle 5"/>
          <p:cNvSpPr>
            <a:spLocks noChangeArrowheads="1"/>
          </p:cNvSpPr>
          <p:nvPr/>
        </p:nvSpPr>
        <p:spPr bwMode="auto">
          <a:xfrm>
            <a:off x="395288" y="1557338"/>
            <a:ext cx="66865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b="1"/>
              <a:t>Gerund Phrases Objects in Adverbial Prepositional Phrases</a:t>
            </a:r>
          </a:p>
        </p:txBody>
      </p:sp>
    </p:spTree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/>
              <a:t>6.5 Gerund Phrase Objects of Prepositions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565400"/>
            <a:ext cx="8713788" cy="3421063"/>
          </a:xfrm>
        </p:spPr>
        <p:txBody>
          <a:bodyPr/>
          <a:lstStyle/>
          <a:p>
            <a:pPr marL="444500" indent="-44450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2) Because of (he, fail, to pay, his taxes), he was given a prison term. </a:t>
            </a:r>
          </a:p>
          <a:p>
            <a:pPr marL="623888" lvl="1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2400" i="1" u="sng"/>
              <a:t>Because of his failing to pay his taxes, he was given a prison term.</a:t>
            </a:r>
          </a:p>
        </p:txBody>
      </p:sp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95288" y="1557338"/>
            <a:ext cx="66865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b="1"/>
              <a:t>Gerund Phrases Objects in Adverbial Prepositional Phrases</a:t>
            </a:r>
          </a:p>
        </p:txBody>
      </p:sp>
    </p:spTree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36838"/>
            <a:ext cx="8713788" cy="33496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An adverb may remain unchanged when used in initial or final position in a gerund phrase.</a:t>
            </a:r>
          </a:p>
        </p:txBody>
      </p:sp>
    </p:spTree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His wife was shocked at his </a:t>
            </a:r>
            <a:r>
              <a:rPr lang="en-US" b="1" i="1" u="sng"/>
              <a:t>recklessly </a:t>
            </a:r>
            <a:r>
              <a:rPr lang="en-US" u="sng"/>
              <a:t>breaking the law.</a:t>
            </a:r>
          </a:p>
          <a:p>
            <a:pPr marL="0" indent="0">
              <a:lnSpc>
                <a:spcPct val="50000"/>
              </a:lnSpc>
              <a:buFont typeface="Wingdings" pitchFamily="2" charset="2"/>
              <a:buNone/>
            </a:pPr>
            <a:endParaRPr lang="en-US" u="sng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His wife was shocked at his breaking the law </a:t>
            </a:r>
            <a:r>
              <a:rPr lang="en-US" b="1" i="1" u="sng"/>
              <a:t>recklessly</a:t>
            </a:r>
            <a:r>
              <a:rPr lang="en-US" u="sng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7605712" cy="1295400"/>
          </a:xfrm>
        </p:spPr>
        <p:txBody>
          <a:bodyPr/>
          <a:lstStyle/>
          <a:p>
            <a:r>
              <a:rPr lang="en-US" sz="3700"/>
              <a:t>1.1 Requests and Commands </a:t>
            </a:r>
            <a:br>
              <a:rPr lang="en-US" sz="3700"/>
            </a:br>
            <a:r>
              <a:rPr lang="en-US" sz="3700" i="1"/>
              <a:t>(Imperative Mood)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lnSpc>
                <a:spcPct val="50000"/>
              </a:lnSpc>
              <a:buFont typeface="Wingdings" pitchFamily="2" charset="2"/>
              <a:buNone/>
            </a:pPr>
            <a:endParaRPr lang="en-US" sz="3100" b="1" i="1"/>
          </a:p>
          <a:p>
            <a:pPr marL="571500" indent="-571500">
              <a:buFont typeface="Wingdings" pitchFamily="2" charset="2"/>
              <a:buNone/>
            </a:pPr>
            <a:r>
              <a:rPr lang="en-US" sz="3500"/>
              <a:t>c) You and I should take care of this right away. We shouldn’t wait any longer.</a:t>
            </a:r>
          </a:p>
          <a:p>
            <a:pPr marL="571500" indent="-571500">
              <a:lnSpc>
                <a:spcPct val="10000"/>
              </a:lnSpc>
              <a:buFont typeface="Wingdings" pitchFamily="2" charset="2"/>
              <a:buNone/>
            </a:pPr>
            <a:endParaRPr lang="en-US" sz="3500"/>
          </a:p>
          <a:p>
            <a:pPr marL="571500" indent="-571500">
              <a:lnSpc>
                <a:spcPct val="130000"/>
              </a:lnSpc>
              <a:buFont typeface="Wingdings" pitchFamily="2" charset="2"/>
              <a:buNone/>
            </a:pPr>
            <a:r>
              <a:rPr lang="en-US" sz="3100" i="1"/>
              <a:t>	</a:t>
            </a:r>
            <a:r>
              <a:rPr lang="en-US" sz="3100" i="1" u="sng"/>
              <a:t>Let’s take care of this right away. Let’s not wait any longer.</a:t>
            </a:r>
            <a:endParaRPr lang="en-US" sz="2400" i="1" u="sng"/>
          </a:p>
        </p:txBody>
      </p:sp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Often, however, adverbs are transformed to adjectives that precede the gerund.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sz="2800" u="sng"/>
              <a:t>His wife was shocked at his </a:t>
            </a:r>
            <a:r>
              <a:rPr lang="en-US" sz="2800" b="1" i="1" u="sng"/>
              <a:t>reckless</a:t>
            </a:r>
            <a:r>
              <a:rPr lang="en-US" sz="2800" b="1" u="sng"/>
              <a:t> </a:t>
            </a:r>
            <a:r>
              <a:rPr lang="en-US" sz="2800" u="sng"/>
              <a:t>breaking of the law.</a:t>
            </a:r>
          </a:p>
        </p:txBody>
      </p:sp>
      <p:sp>
        <p:nvSpPr>
          <p:cNvPr id="43315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13788" cy="37814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This adjective form is required in the 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/>
              <a:t>the </a:t>
            </a:r>
            <a:r>
              <a:rPr lang="en-US"/>
              <a:t>+ gerund + </a:t>
            </a:r>
            <a:r>
              <a:rPr lang="en-US" b="1"/>
              <a:t>of </a:t>
            </a:r>
            <a:r>
              <a:rPr lang="en-US"/>
              <a:t>phrase construction – 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 i="1" u="sng"/>
              <a:t>The constant</a:t>
            </a:r>
            <a:r>
              <a:rPr lang="en-US" b="1" u="sng"/>
              <a:t> dripping </a:t>
            </a:r>
            <a:r>
              <a:rPr lang="en-US" b="1" i="1" u="sng"/>
              <a:t>of</a:t>
            </a:r>
            <a:r>
              <a:rPr lang="en-US" b="1" u="sng"/>
              <a:t> the water irritated her.</a:t>
            </a:r>
            <a:endParaRPr lang="en-US" u="sng"/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endParaRPr lang="en-US" sz="2800" u="sng"/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713788" cy="42132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In each sentences, replace </a:t>
            </a:r>
            <a:r>
              <a:rPr lang="en-US" b="1"/>
              <a:t>this </a:t>
            </a:r>
            <a:r>
              <a:rPr lang="en-US"/>
              <a:t>with a gerund phrase made from the </a:t>
            </a:r>
            <a:r>
              <a:rPr lang="en-US" i="1"/>
              <a:t>first sentence. </a:t>
            </a:r>
            <a:r>
              <a:rPr lang="en-US"/>
              <a:t>Change the adverb in the </a:t>
            </a:r>
            <a:r>
              <a:rPr lang="en-US" i="1"/>
              <a:t>first </a:t>
            </a:r>
            <a:r>
              <a:rPr lang="en-US"/>
              <a:t>sentence to an adjective preceding the gerund.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endParaRPr lang="en-US" sz="2800" u="sng"/>
          </a:p>
        </p:txBody>
      </p: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713788" cy="4213225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a. 	He handled the affair discreetly.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	The company appreciated </a:t>
            </a:r>
            <a:r>
              <a:rPr lang="en-US" i="1"/>
              <a:t>this</a:t>
            </a:r>
            <a:r>
              <a:rPr lang="en-US"/>
              <a:t>.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 u="sng"/>
              <a:t>The company appreciated his discreet 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800" u="sng"/>
              <a:t>handling of the affair.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endParaRPr lang="en-US" sz="2500" u="sng"/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713788" cy="39258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1. 	He coughed violently.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 i="1"/>
              <a:t>This</a:t>
            </a:r>
            <a:r>
              <a:rPr lang="en-US"/>
              <a:t> kept him awake all night.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 u="sng"/>
              <a:t>His violent coughing kept him awake all night.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6.6 Adjectives-From-Adverbs </a:t>
            </a:r>
            <a:br>
              <a:rPr lang="en-US" sz="3700"/>
            </a:br>
            <a:r>
              <a:rPr lang="en-US" sz="3700"/>
              <a:t>in Gerund Phrases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713788" cy="42132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sz="2800" u="sng"/>
          </a:p>
          <a:p>
            <a:pPr marL="0" indent="0">
              <a:buFont typeface="Wingdings" pitchFamily="2" charset="2"/>
              <a:buNone/>
            </a:pPr>
            <a:r>
              <a:rPr lang="en-US"/>
              <a:t>2.	All the prisoners were ruthlessly killed.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He was shocked at </a:t>
            </a:r>
            <a:r>
              <a:rPr lang="en-US" i="1"/>
              <a:t>this.</a:t>
            </a: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 u="sng"/>
              <a:t>He was shocked at the ruthless killing of all the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800" u="sng"/>
              <a:t>prisoners.</a:t>
            </a: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pic>
        <p:nvPicPr>
          <p:cNvPr id="4382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Modern English - Part 8 / Absolute Constructions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43D418E-F86E-4974-AD4B-717179E8AEE8}" type="slidenum">
              <a:rPr lang="en-US"/>
              <a:pPr/>
              <a:t>286</a:t>
            </a:fld>
            <a:endParaRPr 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800"/>
              <a:t>8. Absolute Constructions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346" name="Group 2"/>
          <p:cNvGraphicFramePr>
            <a:graphicFrameLocks noGrp="1"/>
          </p:cNvGraphicFramePr>
          <p:nvPr/>
        </p:nvGraphicFramePr>
        <p:xfrm>
          <a:off x="323850" y="2205038"/>
          <a:ext cx="8496300" cy="3887787"/>
        </p:xfrm>
        <a:graphic>
          <a:graphicData uri="http://schemas.openxmlformats.org/drawingml/2006/table">
            <a:tbl>
              <a:tblPr/>
              <a:tblGrid>
                <a:gridCol w="3024188"/>
                <a:gridCol w="5472112"/>
              </a:tblGrid>
              <a:tr h="3887788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verb (participle)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general form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(1)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(2)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passive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train being late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we missed our plane.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Their home ruined by the fire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they had to ask their neighbors for shelter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353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1354" name="Text Box 10"/>
          <p:cNvSpPr txBox="1">
            <a:spLocks noChangeArrowheads="1"/>
          </p:cNvSpPr>
          <p:nvPr/>
        </p:nvSpPr>
        <p:spPr bwMode="auto">
          <a:xfrm>
            <a:off x="2033588" y="549275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1355" name="Text Box 11"/>
          <p:cNvSpPr txBox="1">
            <a:spLocks noChangeArrowheads="1"/>
          </p:cNvSpPr>
          <p:nvPr/>
        </p:nvSpPr>
        <p:spPr bwMode="auto">
          <a:xfrm>
            <a:off x="323850" y="1701800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2370" name="Group 2"/>
          <p:cNvGraphicFramePr>
            <a:graphicFrameLocks noGrp="1"/>
          </p:cNvGraphicFramePr>
          <p:nvPr/>
        </p:nvGraphicFramePr>
        <p:xfrm>
          <a:off x="323850" y="2205038"/>
          <a:ext cx="8712200" cy="3887787"/>
        </p:xfrm>
        <a:graphic>
          <a:graphicData uri="http://schemas.openxmlformats.org/drawingml/2006/table">
            <a:tbl>
              <a:tblPr/>
              <a:tblGrid>
                <a:gridCol w="3100388"/>
                <a:gridCol w="5611812"/>
              </a:tblGrid>
              <a:tr h="3887788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verb (participle)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perfect form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(1)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(2)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passive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play having ended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we went backstage to congratulate the actors.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Their crops having been destroyed by the floods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the farmers appealed to the government for help.</a:t>
                      </a:r>
                      <a:endParaRPr kumimoji="0" lang="en-US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2377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2378" name="Text Box 10"/>
          <p:cNvSpPr txBox="1">
            <a:spLocks noChangeArrowheads="1"/>
          </p:cNvSpPr>
          <p:nvPr/>
        </p:nvSpPr>
        <p:spPr bwMode="auto">
          <a:xfrm>
            <a:off x="2033588" y="549275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2379" name="Text Box 11"/>
          <p:cNvSpPr txBox="1">
            <a:spLocks noChangeArrowheads="1"/>
          </p:cNvSpPr>
          <p:nvPr/>
        </p:nvSpPr>
        <p:spPr bwMode="auto">
          <a:xfrm>
            <a:off x="323850" y="1701800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6787-00D1-488E-857E-F9EDC784814D}" type="slidenum">
              <a:rPr lang="en-US"/>
              <a:pPr/>
              <a:t>289</a:t>
            </a:fld>
            <a:endParaRPr lang="en-US"/>
          </a:p>
        </p:txBody>
      </p:sp>
      <p:graphicFrame>
        <p:nvGraphicFramePr>
          <p:cNvPr id="443394" name="Group 2"/>
          <p:cNvGraphicFramePr>
            <a:graphicFrameLocks noGrp="1"/>
          </p:cNvGraphicFramePr>
          <p:nvPr/>
        </p:nvGraphicFramePr>
        <p:xfrm>
          <a:off x="323850" y="2420938"/>
          <a:ext cx="8496300" cy="2879725"/>
        </p:xfrm>
        <a:graphic>
          <a:graphicData uri="http://schemas.openxmlformats.org/drawingml/2006/table">
            <a:tbl>
              <a:tblPr/>
              <a:tblGrid>
                <a:gridCol w="2592388"/>
                <a:gridCol w="5903912"/>
              </a:tblGrid>
              <a:tr h="2879725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Predicate of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absolute is: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a. a noun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former palatial home now a summer resort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he reflected on the sad turn of events which had brought this about.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340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3402" name="Text Box 10"/>
          <p:cNvSpPr txBox="1">
            <a:spLocks noChangeArrowheads="1"/>
          </p:cNvSpPr>
          <p:nvPr/>
        </p:nvSpPr>
        <p:spPr bwMode="auto">
          <a:xfrm>
            <a:off x="2033588" y="549275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3403" name="Text Box 11"/>
          <p:cNvSpPr txBox="1">
            <a:spLocks noChangeArrowheads="1"/>
          </p:cNvSpPr>
          <p:nvPr/>
        </p:nvSpPr>
        <p:spPr bwMode="auto">
          <a:xfrm>
            <a:off x="323850" y="1700213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  <p:sp>
        <p:nvSpPr>
          <p:cNvPr id="443404" name="Text Box 12"/>
          <p:cNvSpPr txBox="1">
            <a:spLocks noChangeArrowheads="1"/>
          </p:cNvSpPr>
          <p:nvPr/>
        </p:nvSpPr>
        <p:spPr bwMode="auto">
          <a:xfrm>
            <a:off x="323850" y="2508250"/>
            <a:ext cx="54022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600" i="1"/>
              <a:t>2. Without verb (form of </a:t>
            </a:r>
            <a:r>
              <a:rPr lang="en-US" sz="2600" b="1" i="1"/>
              <a:t>be</a:t>
            </a:r>
            <a:r>
              <a:rPr lang="en-US" sz="2600" i="1"/>
              <a:t> omitted)</a:t>
            </a:r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sz="3500"/>
              <a:t>Exclamations may begin with </a:t>
            </a:r>
            <a:r>
              <a:rPr lang="en-US" sz="3500" b="1"/>
              <a:t>what </a:t>
            </a:r>
            <a:r>
              <a:rPr lang="en-US" sz="3500"/>
              <a:t>or </a:t>
            </a:r>
            <a:r>
              <a:rPr lang="en-US" sz="3500" b="1"/>
              <a:t>how.</a:t>
            </a:r>
          </a:p>
          <a:p>
            <a:pPr marL="571500" indent="-571500">
              <a:lnSpc>
                <a:spcPct val="40000"/>
              </a:lnSpc>
              <a:buFont typeface="Wingdings" pitchFamily="2" charset="2"/>
              <a:buNone/>
            </a:pPr>
            <a:r>
              <a:rPr lang="en-US" sz="3100" b="1"/>
              <a:t>	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b="1"/>
              <a:t>What – </a:t>
            </a:r>
            <a:r>
              <a:rPr lang="en-US"/>
              <a:t>a noun ends the exclamatory phrase</a:t>
            </a:r>
          </a:p>
          <a:p>
            <a:pPr marL="571500" indent="-571500">
              <a:lnSpc>
                <a:spcPct val="40000"/>
              </a:lnSpc>
              <a:buFont typeface="Wingdings" pitchFamily="2" charset="2"/>
              <a:buNone/>
            </a:pPr>
            <a:endParaRPr lang="en-US"/>
          </a:p>
          <a:p>
            <a:pPr marL="571500" indent="-571500">
              <a:buFont typeface="Wingdings" pitchFamily="2" charset="2"/>
              <a:buNone/>
            </a:pPr>
            <a:r>
              <a:rPr lang="en-US"/>
              <a:t>	What delicious fruit this is!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/>
              <a:t>	What delicious pineapples these are!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5D08B-4908-4B26-86CB-D460212AC509}" type="slidenum">
              <a:rPr lang="en-US"/>
              <a:pPr/>
              <a:t>290</a:t>
            </a:fld>
            <a:endParaRPr lang="en-US"/>
          </a:p>
        </p:txBody>
      </p:sp>
      <p:graphicFrame>
        <p:nvGraphicFramePr>
          <p:cNvPr id="444418" name="Group 2"/>
          <p:cNvGraphicFramePr>
            <a:graphicFrameLocks noGrp="1"/>
          </p:cNvGraphicFramePr>
          <p:nvPr/>
        </p:nvGraphicFramePr>
        <p:xfrm>
          <a:off x="323850" y="2565400"/>
          <a:ext cx="8496300" cy="3455988"/>
        </p:xfrm>
        <a:graphic>
          <a:graphicData uri="http://schemas.openxmlformats.org/drawingml/2006/table">
            <a:tbl>
              <a:tblPr/>
              <a:tblGrid>
                <a:gridCol w="3024188"/>
                <a:gridCol w="5472112"/>
              </a:tblGrid>
              <a:tr h="3455988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b. An adjective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c. A prepositional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old mining town was utterly deserted,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its streets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gray and dead.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looked at the man curiously,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head slightly to one side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4425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4426" name="Text Box 10"/>
          <p:cNvSpPr txBox="1">
            <a:spLocks noChangeArrowheads="1"/>
          </p:cNvSpPr>
          <p:nvPr/>
        </p:nvSpPr>
        <p:spPr bwMode="auto">
          <a:xfrm>
            <a:off x="2033588" y="549275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4427" name="Text Box 11"/>
          <p:cNvSpPr txBox="1">
            <a:spLocks noChangeArrowheads="1"/>
          </p:cNvSpPr>
          <p:nvPr/>
        </p:nvSpPr>
        <p:spPr bwMode="auto">
          <a:xfrm>
            <a:off x="323850" y="1700213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E8E4-146A-40BB-9C1C-E8E0ED8D62A1}" type="slidenum">
              <a:rPr lang="en-US"/>
              <a:pPr/>
              <a:t>291</a:t>
            </a:fld>
            <a:endParaRPr lang="en-US"/>
          </a:p>
        </p:txBody>
      </p:sp>
      <p:graphicFrame>
        <p:nvGraphicFramePr>
          <p:cNvPr id="445442" name="Group 2"/>
          <p:cNvGraphicFramePr>
            <a:graphicFrameLocks noGrp="1"/>
          </p:cNvGraphicFramePr>
          <p:nvPr/>
        </p:nvGraphicFramePr>
        <p:xfrm>
          <a:off x="323850" y="2708275"/>
          <a:ext cx="8496300" cy="2808288"/>
        </p:xfrm>
        <a:graphic>
          <a:graphicData uri="http://schemas.openxmlformats.org/drawingml/2006/table">
            <a:tbl>
              <a:tblPr/>
              <a:tblGrid>
                <a:gridCol w="2808288"/>
                <a:gridCol w="5688012"/>
              </a:tblGrid>
              <a:tr h="2808288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d. An adverb 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terrible ordeal over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he did nothing but sleep for several day.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5449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5450" name="Text Box 10"/>
          <p:cNvSpPr txBox="1">
            <a:spLocks noChangeArrowheads="1"/>
          </p:cNvSpPr>
          <p:nvPr/>
        </p:nvSpPr>
        <p:spPr bwMode="auto">
          <a:xfrm>
            <a:off x="2033588" y="549275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5451" name="Text Box 11"/>
          <p:cNvSpPr txBox="1">
            <a:spLocks noChangeArrowheads="1"/>
          </p:cNvSpPr>
          <p:nvPr/>
        </p:nvSpPr>
        <p:spPr bwMode="auto">
          <a:xfrm>
            <a:off x="323850" y="1700213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  <p:sp>
        <p:nvSpPr>
          <p:cNvPr id="445452" name="Text Box 12"/>
          <p:cNvSpPr txBox="1">
            <a:spLocks noChangeArrowheads="1"/>
          </p:cNvSpPr>
          <p:nvPr/>
        </p:nvSpPr>
        <p:spPr bwMode="auto">
          <a:xfrm>
            <a:off x="323850" y="4797425"/>
            <a:ext cx="3346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600" i="1"/>
              <a:t>3. Proceeded by </a:t>
            </a:r>
            <a:r>
              <a:rPr lang="en-US" sz="2600" b="1" i="1"/>
              <a:t>with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8371C-6154-4B2B-B075-4B353D76916D}" type="slidenum">
              <a:rPr lang="en-US"/>
              <a:pPr/>
              <a:t>292</a:t>
            </a:fld>
            <a:endParaRPr lang="en-US"/>
          </a:p>
        </p:txBody>
      </p:sp>
      <p:graphicFrame>
        <p:nvGraphicFramePr>
          <p:cNvPr id="446466" name="Group 2"/>
          <p:cNvGraphicFramePr>
            <a:graphicFrameLocks noGrp="1"/>
          </p:cNvGraphicFramePr>
          <p:nvPr/>
        </p:nvGraphicFramePr>
        <p:xfrm>
          <a:off x="323850" y="2420938"/>
          <a:ext cx="8496300" cy="3265487"/>
        </p:xfrm>
        <a:graphic>
          <a:graphicData uri="http://schemas.openxmlformats.org/drawingml/2006/table">
            <a:tbl>
              <a:tblPr/>
              <a:tblGrid>
                <a:gridCol w="2879725"/>
                <a:gridCol w="5616575"/>
              </a:tblGrid>
              <a:tr h="316071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a. With verb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b. Without verb </a:t>
                      </a:r>
                    </a:p>
                    <a:p>
                      <a:pPr marL="763588" marR="0" lvl="1" indent="-4191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stood before him hopefully,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 the letter of recommendation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held tightly in her hand.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stood before him hopefully,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letter of recommendation in her hand.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6473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46474" name="Text Box 10"/>
          <p:cNvSpPr txBox="1">
            <a:spLocks noChangeArrowheads="1"/>
          </p:cNvSpPr>
          <p:nvPr/>
        </p:nvSpPr>
        <p:spPr bwMode="auto">
          <a:xfrm>
            <a:off x="2033588" y="620713"/>
            <a:ext cx="507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Absolute Constructions</a:t>
            </a:r>
          </a:p>
        </p:txBody>
      </p:sp>
      <p:sp>
        <p:nvSpPr>
          <p:cNvPr id="446475" name="Text Box 11"/>
          <p:cNvSpPr txBox="1">
            <a:spLocks noChangeArrowheads="1"/>
          </p:cNvSpPr>
          <p:nvPr/>
        </p:nvSpPr>
        <p:spPr bwMode="auto">
          <a:xfrm>
            <a:off x="323850" y="1700213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/>
              <a:t>TYPES OF ABSOLUTE CONSTRUCTIONS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8.1 </a:t>
            </a:r>
            <a:br>
              <a:rPr lang="en-US" sz="3700"/>
            </a:br>
            <a:r>
              <a:rPr lang="en-US" sz="3700"/>
              <a:t>With Absolute Constructions 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The word </a:t>
            </a:r>
            <a:r>
              <a:rPr lang="en-US" b="1"/>
              <a:t>with</a:t>
            </a:r>
            <a:r>
              <a:rPr lang="en-US"/>
              <a:t> (or its negative </a:t>
            </a:r>
            <a:r>
              <a:rPr lang="en-US" b="1"/>
              <a:t>without</a:t>
            </a:r>
            <a:r>
              <a:rPr lang="en-US"/>
              <a:t>) may initiate an absolute construction, making the construction technically a prepositional phrase and thereby relating it grammatically to the rest of the sentence.</a:t>
            </a:r>
          </a:p>
        </p:txBody>
      </p:sp>
    </p:spTree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8.1 </a:t>
            </a:r>
            <a:br>
              <a:rPr lang="en-US" sz="3700"/>
            </a:br>
            <a:r>
              <a:rPr lang="en-US" sz="3700"/>
              <a:t>With Absolute Constructions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Such </a:t>
            </a:r>
            <a:r>
              <a:rPr lang="en-US" b="1"/>
              <a:t>with</a:t>
            </a:r>
            <a:r>
              <a:rPr lang="en-US"/>
              <a:t> absolutes generally have the same kind of predicates as absolutes without </a:t>
            </a:r>
            <a:r>
              <a:rPr lang="en-US" b="1"/>
              <a:t>with</a:t>
            </a:r>
            <a:r>
              <a:rPr lang="en-US"/>
              <a:t>.</a:t>
            </a:r>
          </a:p>
          <a:p>
            <a:pPr marL="0" indent="0">
              <a:lnSpc>
                <a:spcPct val="60000"/>
              </a:lnSpc>
              <a:buFont typeface="Wingdings" pitchFamily="2" charset="2"/>
              <a:buNone/>
            </a:pPr>
            <a:endParaRPr lang="en-US"/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sz="2800" u="sng"/>
              <a:t>The ocean looks very beautiful </a:t>
            </a:r>
            <a:r>
              <a:rPr lang="en-US" sz="2800" b="1" u="sng"/>
              <a:t>with the moonlight glimmering on its surface.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8.1 </a:t>
            </a:r>
            <a:br>
              <a:rPr lang="en-US" sz="3700"/>
            </a:br>
            <a:r>
              <a:rPr lang="en-US" sz="3700"/>
              <a:t>With Absolute Constructions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9363"/>
            <a:ext cx="7924800" cy="350043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With the police on all sides of them and ready to shoot</a:t>
            </a:r>
            <a:r>
              <a:rPr lang="en-US" i="1"/>
              <a:t>, </a:t>
            </a:r>
            <a:r>
              <a:rPr lang="en-US"/>
              <a:t>the bank robbers finally surrendered.</a:t>
            </a: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8.2</a:t>
            </a:r>
            <a:br>
              <a:rPr lang="en-US" sz="3700"/>
            </a:br>
            <a:r>
              <a:rPr lang="en-US" sz="3700"/>
              <a:t>Position Of Absolute Constructions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47925"/>
            <a:ext cx="7924800" cy="35718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As loose nonrestrictive elements, the absolute constructions may occupy all three adverbial positions. </a:t>
            </a:r>
          </a:p>
        </p:txBody>
      </p:sp>
    </p:spTree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8.2</a:t>
            </a:r>
            <a:br>
              <a:rPr lang="en-US" sz="3700"/>
            </a:br>
            <a:r>
              <a:rPr lang="en-US" sz="3700"/>
              <a:t>Position Of Absolute Constructions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4363" y="2303463"/>
            <a:ext cx="7913687" cy="1279525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However, certain of absolutes are more likely to appear in one position rather than in another.</a:t>
            </a:r>
          </a:p>
        </p:txBody>
      </p:sp>
      <p:sp>
        <p:nvSpPr>
          <p:cNvPr id="451588" name="Text Box 4"/>
          <p:cNvSpPr txBox="1">
            <a:spLocks noChangeArrowheads="1"/>
          </p:cNvSpPr>
          <p:nvPr/>
        </p:nvSpPr>
        <p:spPr bwMode="auto">
          <a:xfrm>
            <a:off x="468313" y="4146550"/>
            <a:ext cx="82804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600" b="1" i="1"/>
              <a:t>1. Initial position – </a:t>
            </a:r>
          </a:p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600" i="1"/>
              <a:t>adverbial clause equivalents that express:</a:t>
            </a:r>
          </a:p>
        </p:txBody>
      </p:sp>
    </p:spTree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5B810-01E5-4EB3-A177-43DD1E3AF233}" type="slidenum">
              <a:rPr lang="en-US"/>
              <a:pPr/>
              <a:t>298</a:t>
            </a:fld>
            <a:endParaRPr lang="en-US"/>
          </a:p>
        </p:txBody>
      </p:sp>
      <p:sp>
        <p:nvSpPr>
          <p:cNvPr id="45261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8.2</a:t>
            </a:r>
            <a:br>
              <a:rPr lang="en-US" sz="3700"/>
            </a:br>
            <a:r>
              <a:rPr lang="en-US" sz="3700"/>
              <a:t>Position Of Absolute Constructions</a:t>
            </a:r>
          </a:p>
        </p:txBody>
      </p:sp>
      <p:graphicFrame>
        <p:nvGraphicFramePr>
          <p:cNvPr id="452612" name="Group 4"/>
          <p:cNvGraphicFramePr>
            <a:graphicFrameLocks noGrp="1"/>
          </p:cNvGraphicFramePr>
          <p:nvPr>
            <p:ph idx="1"/>
          </p:nvPr>
        </p:nvGraphicFramePr>
        <p:xfrm>
          <a:off x="609600" y="2159000"/>
          <a:ext cx="7924800" cy="2952750"/>
        </p:xfrm>
        <a:graphic>
          <a:graphicData uri="http://schemas.openxmlformats.org/drawingml/2006/table">
            <a:tbl>
              <a:tblPr/>
              <a:tblGrid>
                <a:gridCol w="3060700"/>
                <a:gridCol w="4864100"/>
              </a:tblGrid>
              <a:tr h="1709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cause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Mid position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– adjective clause equivalents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table not having been constructed properly, one of the legs became loose.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children,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many of them only infants,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were left with nothing to eat.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Modern English - Part 8 /  Infinitive Phrases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A0BE-7C3F-4405-BD0D-620FE0F65595}" type="slidenum">
              <a:rPr lang="en-US"/>
              <a:pPr/>
              <a:t>299</a:t>
            </a:fld>
            <a:endParaRPr lang="en-US"/>
          </a:p>
        </p:txBody>
      </p:sp>
      <p:graphicFrame>
        <p:nvGraphicFramePr>
          <p:cNvPr id="453634" name="Group 2"/>
          <p:cNvGraphicFramePr>
            <a:graphicFrameLocks noGrp="1"/>
          </p:cNvGraphicFramePr>
          <p:nvPr/>
        </p:nvGraphicFramePr>
        <p:xfrm>
          <a:off x="323850" y="2420938"/>
          <a:ext cx="8496300" cy="3095625"/>
        </p:xfrm>
        <a:graphic>
          <a:graphicData uri="http://schemas.openxmlformats.org/drawingml/2006/table">
            <a:tbl>
              <a:tblPr/>
              <a:tblGrid>
                <a:gridCol w="3311525"/>
                <a:gridCol w="5184775"/>
              </a:tblGrid>
              <a:tr h="309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Final position – coordinate clause equivalents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looks almost like her twin sister,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only difference being that she is a little taller.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364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5364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8.2</a:t>
            </a:r>
            <a:br>
              <a:rPr lang="en-US" sz="3700"/>
            </a:br>
            <a:r>
              <a:rPr lang="en-US" sz="3700"/>
              <a:t>Position Of Absolute Constructions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920038" cy="4535487"/>
          </a:xfrm>
        </p:spPr>
        <p:txBody>
          <a:bodyPr/>
          <a:lstStyle/>
          <a:p>
            <a:pPr indent="-4763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The objective of this course is to help students learn English grammatical points by means of proper exercises.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sz="3500" b="1"/>
              <a:t>How – </a:t>
            </a:r>
            <a:r>
              <a:rPr lang="en-US" sz="3500"/>
              <a:t>an adjective or adverb ends the 	    exclamatory phrase</a:t>
            </a:r>
          </a:p>
          <a:p>
            <a:pPr marL="571500" indent="-571500">
              <a:lnSpc>
                <a:spcPct val="50000"/>
              </a:lnSpc>
              <a:buFont typeface="Wingdings" pitchFamily="2" charset="2"/>
              <a:buNone/>
            </a:pPr>
            <a:endParaRPr lang="en-US" sz="3500"/>
          </a:p>
          <a:p>
            <a:pPr marL="571500" indent="-571500">
              <a:buFont typeface="Wingdings" pitchFamily="2" charset="2"/>
              <a:buNone/>
            </a:pPr>
            <a:r>
              <a:rPr lang="en-US" sz="3500"/>
              <a:t>		</a:t>
            </a:r>
            <a:r>
              <a:rPr lang="en-US" sz="3500" b="1"/>
              <a:t>How graceful</a:t>
            </a:r>
            <a:r>
              <a:rPr lang="en-US" sz="3500"/>
              <a:t> she is!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sz="3500"/>
              <a:t>		</a:t>
            </a:r>
            <a:r>
              <a:rPr lang="en-US" sz="3500" b="1"/>
              <a:t>How graceful</a:t>
            </a:r>
            <a:r>
              <a:rPr lang="en-US" sz="3500"/>
              <a:t> she dances!</a:t>
            </a: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800"/>
              <a:t>9. Abstract Noun Phrases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6706" name="Group 2"/>
          <p:cNvGraphicFramePr>
            <a:graphicFrameLocks noGrp="1"/>
          </p:cNvGraphicFramePr>
          <p:nvPr/>
        </p:nvGraphicFramePr>
        <p:xfrm>
          <a:off x="323850" y="3429000"/>
          <a:ext cx="8496300" cy="1223963"/>
        </p:xfrm>
        <a:graphic>
          <a:graphicData uri="http://schemas.openxmlformats.org/drawingml/2006/table">
            <a:tbl>
              <a:tblPr/>
              <a:tblGrid>
                <a:gridCol w="2592388"/>
                <a:gridCol w="5903912"/>
              </a:tblGrid>
              <a:tr h="12239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 of verb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rejection of that good offer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surprises me.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6713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56714" name="Text Box 10"/>
          <p:cNvSpPr txBox="1">
            <a:spLocks noChangeArrowheads="1"/>
          </p:cNvSpPr>
          <p:nvPr/>
        </p:nvSpPr>
        <p:spPr bwMode="auto">
          <a:xfrm>
            <a:off x="2117725" y="549275"/>
            <a:ext cx="4956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Abstract Noun Phrases</a:t>
            </a:r>
          </a:p>
        </p:txBody>
      </p:sp>
      <p:sp>
        <p:nvSpPr>
          <p:cNvPr id="456715" name="Text Box 11"/>
          <p:cNvSpPr txBox="1">
            <a:spLocks noChangeArrowheads="1"/>
          </p:cNvSpPr>
          <p:nvPr/>
        </p:nvSpPr>
        <p:spPr bwMode="auto">
          <a:xfrm>
            <a:off x="503238" y="2133600"/>
            <a:ext cx="8135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/>
              <a:t>Abstract noun phrases may perform all nominal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7730" name="Group 2"/>
          <p:cNvGraphicFramePr>
            <a:graphicFrameLocks noGrp="1"/>
          </p:cNvGraphicFramePr>
          <p:nvPr/>
        </p:nvGraphicFramePr>
        <p:xfrm>
          <a:off x="323850" y="3068638"/>
          <a:ext cx="8496300" cy="2868612"/>
        </p:xfrm>
        <a:graphic>
          <a:graphicData uri="http://schemas.openxmlformats.org/drawingml/2006/table">
            <a:tbl>
              <a:tblPr/>
              <a:tblGrid>
                <a:gridCol w="3384550"/>
                <a:gridCol w="5111750"/>
              </a:tblGrid>
              <a:tr h="237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verb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Object of preposition:</a:t>
                      </a:r>
                    </a:p>
                    <a:p>
                      <a:pPr marL="628650" marR="0" lvl="1" indent="-1588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prepositional object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can’t understand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rejection of that good offer.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 talked about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rejection of that good offer.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7737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57738" name="Text Box 10"/>
          <p:cNvSpPr txBox="1">
            <a:spLocks noChangeArrowheads="1"/>
          </p:cNvSpPr>
          <p:nvPr/>
        </p:nvSpPr>
        <p:spPr bwMode="auto">
          <a:xfrm>
            <a:off x="2117725" y="549275"/>
            <a:ext cx="4956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Abstract Noun Phrases</a:t>
            </a:r>
          </a:p>
        </p:txBody>
      </p:sp>
      <p:sp>
        <p:nvSpPr>
          <p:cNvPr id="457739" name="Text Box 11"/>
          <p:cNvSpPr txBox="1">
            <a:spLocks noChangeArrowheads="1"/>
          </p:cNvSpPr>
          <p:nvPr/>
        </p:nvSpPr>
        <p:spPr bwMode="auto">
          <a:xfrm>
            <a:off x="503238" y="1844675"/>
            <a:ext cx="8135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/>
              <a:t>Abstract noun phrases may perform all nominal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8754" name="Group 2"/>
          <p:cNvGraphicFramePr>
            <a:graphicFrameLocks noGrp="1"/>
          </p:cNvGraphicFramePr>
          <p:nvPr/>
        </p:nvGraphicFramePr>
        <p:xfrm>
          <a:off x="323850" y="2514600"/>
          <a:ext cx="8496300" cy="3001963"/>
        </p:xfrm>
        <a:graphic>
          <a:graphicData uri="http://schemas.openxmlformats.org/drawingml/2006/table">
            <a:tbl>
              <a:tblPr/>
              <a:tblGrid>
                <a:gridCol w="2735263"/>
                <a:gridCol w="5761037"/>
              </a:tblGrid>
              <a:tr h="30019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Subjective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complement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(predicate noun)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Appositive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What I can’t understand is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his rejection of that good offer.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can’t understand one thing –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rejection of that good offer.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8761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58762" name="Text Box 10"/>
          <p:cNvSpPr txBox="1">
            <a:spLocks noChangeArrowheads="1"/>
          </p:cNvSpPr>
          <p:nvPr/>
        </p:nvSpPr>
        <p:spPr bwMode="auto">
          <a:xfrm>
            <a:off x="2117725" y="549275"/>
            <a:ext cx="4956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Abstract Noun Phrases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9.1</a:t>
            </a:r>
            <a:br>
              <a:rPr lang="en-US" sz="3700"/>
            </a:br>
            <a:r>
              <a:rPr lang="en-US" sz="3700"/>
              <a:t>Form Of Abstract Nouns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Nouns that are used as the grammatical head of abstract noun phrases are derived either from verbs or predicate adjectives. 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(</a:t>
            </a:r>
            <a:r>
              <a:rPr lang="en-US" b="1"/>
              <a:t>to answer</a:t>
            </a:r>
            <a:r>
              <a:rPr lang="en-US"/>
              <a:t>, verb; </a:t>
            </a:r>
            <a:r>
              <a:rPr lang="en-US" b="1"/>
              <a:t>an answer</a:t>
            </a:r>
            <a:r>
              <a:rPr lang="en-US"/>
              <a:t>, noun).</a:t>
            </a:r>
          </a:p>
        </p:txBody>
      </p:sp>
    </p:spTree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9.2 “SUBJECTS” IN </a:t>
            </a:r>
            <a:br>
              <a:rPr lang="en-US" sz="3300"/>
            </a:br>
            <a:r>
              <a:rPr lang="en-US" sz="3300"/>
              <a:t>ABSTRACT NOUN PHRASES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“Subjects” in abstract noun phrases are used in the same way as “subjects” in gerund phrases.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</a:pPr>
            <a:endParaRPr lang="en-US"/>
          </a:p>
          <a:p>
            <a:pPr marL="0" indent="0" algn="ctr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He is responsible for the </a:t>
            </a:r>
            <a:r>
              <a:rPr lang="en-US" b="1" i="1"/>
              <a:t>management of the office.</a:t>
            </a:r>
          </a:p>
        </p:txBody>
      </p:sp>
    </p:spTree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9.3 “Objects” In Abstract Noun Phrases (1)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In an abstract noun phrase, an original direct object often takes </a:t>
            </a:r>
            <a:r>
              <a:rPr lang="en-US" b="1"/>
              <a:t>of</a:t>
            </a:r>
            <a:r>
              <a:rPr lang="en-US"/>
              <a:t> phrase form, or less frequently, possessive form.</a:t>
            </a:r>
          </a:p>
        </p:txBody>
      </p:sp>
    </p:spTree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9.3 “Objects” In Abstract Noun Phrases (1)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49500"/>
            <a:ext cx="8496300" cy="37814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u="sng"/>
              <a:t>The execution of </a:t>
            </a:r>
            <a:r>
              <a:rPr lang="en-US" sz="2800" b="1" i="1" u="sng"/>
              <a:t>the prisoners</a:t>
            </a:r>
            <a:r>
              <a:rPr lang="en-US" sz="2800" u="sng"/>
              <a:t> will cause much public disapproval.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200"/>
              <a:t>(compare with the gerund phrase – the executing of the prisoners)</a:t>
            </a:r>
          </a:p>
          <a:p>
            <a:pPr marL="0" indent="0"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2800" i="1"/>
              <a:t>or</a:t>
            </a:r>
            <a:r>
              <a:rPr lang="en-US" sz="2800"/>
              <a:t> 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b="1" i="1" u="sng"/>
              <a:t>The prisoners’</a:t>
            </a:r>
            <a:r>
              <a:rPr lang="en-US" sz="2800" i="1" u="sng"/>
              <a:t> </a:t>
            </a:r>
            <a:r>
              <a:rPr lang="en-US" sz="2800" u="sng"/>
              <a:t>execution will cause much public disapproval.</a:t>
            </a:r>
          </a:p>
        </p:txBody>
      </p:sp>
    </p:spTree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76475"/>
            <a:ext cx="8291513" cy="36004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Some original direct objects of finite verbs require preposition other than </a:t>
            </a:r>
            <a:r>
              <a:rPr lang="en-US" b="1"/>
              <a:t>of</a:t>
            </a:r>
            <a:r>
              <a:rPr lang="en-US"/>
              <a:t> when they follow the abstract noun derived from the verb.</a:t>
            </a:r>
          </a:p>
        </p:txBody>
      </p:sp>
    </p:spTree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graphicFrame>
        <p:nvGraphicFramePr>
          <p:cNvPr id="464899" name="Group 3"/>
          <p:cNvGraphicFramePr>
            <a:graphicFrameLocks noGrp="1"/>
          </p:cNvGraphicFramePr>
          <p:nvPr>
            <p:ph sz="half" idx="2"/>
          </p:nvPr>
        </p:nvGraphicFramePr>
        <p:xfrm>
          <a:off x="0" y="2205038"/>
          <a:ext cx="9144000" cy="3311525"/>
        </p:xfrm>
        <a:graphic>
          <a:graphicData uri="http://schemas.openxmlformats.org/drawingml/2006/table">
            <a:tbl>
              <a:tblPr/>
              <a:tblGrid>
                <a:gridCol w="2339975"/>
                <a:gridCol w="6804025"/>
              </a:tblGrid>
              <a:tr h="3311525">
                <a:tc>
                  <a:txBody>
                    <a:bodyPr/>
                    <a:lstStyle/>
                    <a:p>
                      <a:pPr marL="495300" marR="0" lvl="0" indent="-49530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</a:t>
                      </a:r>
                    </a:p>
                    <a:p>
                      <a:pPr marL="495300" marR="0" lvl="0" indent="-49530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</a:t>
                      </a:r>
                    </a:p>
                    <a:p>
                      <a:pPr marL="495300" marR="0" lvl="0" indent="-49530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on </a:t>
                      </a:r>
                    </a:p>
                    <a:p>
                      <a:pPr marL="495300" marR="0" lvl="0" indent="-49530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 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demand, desire, pity, preference…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address, answer, assistance…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attack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trust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924800" cy="39322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600"/>
              <a:t>The subject and the verb in an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600"/>
              <a:t>exclamatory sentence retain normal word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600"/>
              <a:t>order except in poetic or literary style –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/>
              <a:t>How green was my valley!</a:t>
            </a:r>
            <a:endParaRPr lang="en-US" sz="3600"/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794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Change the words in parentheses into an abstract noun phrase. Use correct preposition before the original direct object.</a:t>
            </a:r>
          </a:p>
        </p:txBody>
      </p:sp>
      <p:sp>
        <p:nvSpPr>
          <p:cNvPr id="46592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b="1" i="1"/>
              <a:t>Example: 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/>
              <a:t>a) (he, prefer, only daughter) is very obvious.</a:t>
            </a:r>
          </a:p>
          <a:p>
            <a:pPr marL="571500" indent="-571500" algn="ctr">
              <a:buFont typeface="Wingdings" pitchFamily="2" charset="2"/>
              <a:buNone/>
            </a:pPr>
            <a:r>
              <a:rPr lang="en-US" sz="2800" u="sng"/>
              <a:t>His preference for his only daughter is very obvious.</a:t>
            </a:r>
          </a:p>
          <a:p>
            <a:pPr marL="571500" indent="-571500">
              <a:buFont typeface="Wingdings" pitchFamily="2" charset="2"/>
              <a:buNone/>
            </a:pPr>
            <a:endParaRPr lang="en-US"/>
          </a:p>
          <a:p>
            <a:pPr marL="571500" indent="-571500">
              <a:buFont typeface="Wingdings" pitchFamily="2" charset="2"/>
              <a:buNone/>
            </a:pPr>
            <a:r>
              <a:rPr lang="en-US"/>
              <a:t>b) (he, resemble, father) is very striking.</a:t>
            </a:r>
          </a:p>
          <a:p>
            <a:pPr marL="571500" indent="-571500" algn="ctr">
              <a:buFont typeface="Wingdings" pitchFamily="2" charset="2"/>
              <a:buNone/>
            </a:pPr>
            <a:r>
              <a:rPr lang="en-US" sz="2800" u="sng"/>
              <a:t>His resemblance to his father is very striking.</a:t>
            </a:r>
          </a:p>
        </p:txBody>
      </p:sp>
      <p:sp>
        <p:nvSpPr>
          <p:cNvPr id="46694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447675" indent="-447675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 </a:t>
            </a:r>
          </a:p>
          <a:p>
            <a:pPr marL="447675" indent="-447675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1) (damage, flooded area) was so great that the government is declaring it a disaster area.</a:t>
            </a:r>
          </a:p>
          <a:p>
            <a:pPr marL="447675" indent="-447675" algn="ctr">
              <a:lnSpc>
                <a:spcPct val="50000"/>
              </a:lnSpc>
              <a:buFont typeface="Wingdings" pitchFamily="2" charset="2"/>
              <a:buNone/>
            </a:pPr>
            <a:endParaRPr lang="en-US" sz="2800" b="1" u="sng"/>
          </a:p>
          <a:p>
            <a:pPr marL="628650" lvl="1" indent="-1588">
              <a:lnSpc>
                <a:spcPct val="120000"/>
              </a:lnSpc>
              <a:buFont typeface="Wingdings" pitchFamily="2" charset="2"/>
              <a:buNone/>
            </a:pPr>
            <a:r>
              <a:rPr lang="en-US" u="sng"/>
              <a:t>The damage to the flooded area was so great that the government is declaring it a disaster area.</a:t>
            </a:r>
          </a:p>
        </p:txBody>
      </p:sp>
      <p:sp>
        <p:nvSpPr>
          <p:cNvPr id="46797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9.4 “Objects” In Abstract Noun Phrases (2)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447675" indent="-447675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(he, answer, questions) were not entirely satisfactory to the grand jury.</a:t>
            </a:r>
          </a:p>
          <a:p>
            <a:pPr marL="447675" indent="-447675" algn="ctr">
              <a:lnSpc>
                <a:spcPct val="70000"/>
              </a:lnSpc>
              <a:buFont typeface="Wingdings" pitchFamily="2" charset="2"/>
              <a:buNone/>
            </a:pPr>
            <a:endParaRPr lang="en-US" sz="2800" b="1" u="sng"/>
          </a:p>
          <a:p>
            <a:pPr marL="628650" lvl="1" indent="-1588">
              <a:lnSpc>
                <a:spcPct val="130000"/>
              </a:lnSpc>
              <a:buFont typeface="Wingdings" pitchFamily="2" charset="2"/>
              <a:buNone/>
            </a:pPr>
            <a:r>
              <a:rPr lang="en-US" u="sng"/>
              <a:t>His answers to questions were not entirely satisfactory to the grand jury.</a:t>
            </a:r>
          </a:p>
        </p:txBody>
      </p:sp>
      <p:sp>
        <p:nvSpPr>
          <p:cNvPr id="46899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/>
              <a:t>9.5 SPECIAL “COMPLEMENTS” OF NOUNS </a:t>
            </a:r>
            <a:br>
              <a:rPr lang="en-US" sz="2900"/>
            </a:br>
            <a:r>
              <a:rPr lang="en-US" sz="2900"/>
              <a:t>IN ABSTRACT NOUN PHRASES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Prepositional phrases, infinitive phrases or </a:t>
            </a:r>
            <a:r>
              <a:rPr lang="en-US" b="1"/>
              <a:t>that</a:t>
            </a:r>
            <a:r>
              <a:rPr lang="en-US"/>
              <a:t> noun clause that normally follow verbs or adjectives may also follow the nouns derived from such words.</a:t>
            </a:r>
          </a:p>
        </p:txBody>
      </p:sp>
    </p:spTree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/>
              <a:t>9.5 SPECIAL “COMPLEMENTS” OF NOUNS </a:t>
            </a:r>
            <a:br>
              <a:rPr lang="en-US" sz="2900"/>
            </a:br>
            <a:r>
              <a:rPr lang="en-US" sz="2900"/>
              <a:t>IN ABSTRACT NOUN PHRASES</a:t>
            </a:r>
          </a:p>
        </p:txBody>
      </p:sp>
      <p:graphicFrame>
        <p:nvGraphicFramePr>
          <p:cNvPr id="471043" name="Group 3"/>
          <p:cNvGraphicFramePr>
            <a:graphicFrameLocks noGrp="1"/>
          </p:cNvGraphicFramePr>
          <p:nvPr>
            <p:ph idx="1"/>
          </p:nvPr>
        </p:nvGraphicFramePr>
        <p:xfrm>
          <a:off x="354013" y="2349500"/>
          <a:ext cx="8435975" cy="2952750"/>
        </p:xfrm>
        <a:graphic>
          <a:graphicData uri="http://schemas.openxmlformats.org/drawingml/2006/table">
            <a:tbl>
              <a:tblPr/>
              <a:tblGrid>
                <a:gridCol w="2716212"/>
                <a:gridCol w="5719763"/>
              </a:tblGrid>
              <a:tr h="295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Prepositional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Infinitive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phrases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atoned for his sins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becomes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atonement for his sins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decided to take a trip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becomes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decision to take a trip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050" name="Text Box 10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/>
              <a:t>9.5 SPECIAL “COMPLEMENTS” OF NOUNS </a:t>
            </a:r>
            <a:br>
              <a:rPr lang="en-US" sz="2900"/>
            </a:br>
            <a:r>
              <a:rPr lang="en-US" sz="2900"/>
              <a:t>IN ABSTRACT NOUN PHRASES</a:t>
            </a:r>
          </a:p>
        </p:txBody>
      </p:sp>
      <p:graphicFrame>
        <p:nvGraphicFramePr>
          <p:cNvPr id="472067" name="Group 3"/>
          <p:cNvGraphicFramePr>
            <a:graphicFrameLocks noGrp="1"/>
          </p:cNvGraphicFramePr>
          <p:nvPr>
            <p:ph idx="1"/>
          </p:nvPr>
        </p:nvGraphicFramePr>
        <p:xfrm>
          <a:off x="354013" y="2420938"/>
          <a:ext cx="8610600" cy="2016125"/>
        </p:xfrm>
        <a:graphic>
          <a:graphicData uri="http://schemas.openxmlformats.org/drawingml/2006/table">
            <a:tbl>
              <a:tblPr/>
              <a:tblGrid>
                <a:gridCol w="1879600"/>
                <a:gridCol w="6731000"/>
              </a:tblGrid>
              <a:tr h="2016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noun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suggested that we see a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lawyer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becomes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suggestion that we see a lawyer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2074" name="Text Box 10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9.6 ADJECTIVE – FROM – ADVERBS In Abstract Noun Phrases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8608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b="1"/>
              <a:t>-Ly</a:t>
            </a:r>
            <a:r>
              <a:rPr lang="en-US"/>
              <a:t> adverbs are changed to adjectives in abstract noun phrases. These </a:t>
            </a:r>
            <a:r>
              <a:rPr lang="en-US" b="1"/>
              <a:t>–ly</a:t>
            </a:r>
            <a:r>
              <a:rPr lang="en-US"/>
              <a:t> adverbs appear originally as modifier of verbs or predicate of adjectives.</a:t>
            </a:r>
          </a:p>
        </p:txBody>
      </p:sp>
    </p:spTree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9.6 ADJECTIVE – FROM – ADVERBS In Abstract Noun Phrases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u="sng"/>
              <a:t>They interrupted his speech </a:t>
            </a:r>
            <a:r>
              <a:rPr lang="en-US" b="1" i="1" u="sng"/>
              <a:t>continually</a:t>
            </a:r>
            <a:r>
              <a:rPr lang="en-US" u="sng"/>
              <a:t> </a:t>
            </a:r>
          </a:p>
          <a:p>
            <a:pPr marL="0" indent="0" algn="ctr">
              <a:buFont typeface="Wingdings" pitchFamily="2" charset="2"/>
              <a:buNone/>
            </a:pPr>
            <a:endParaRPr lang="en-US" u="sng"/>
          </a:p>
          <a:p>
            <a:pPr marL="0" indent="0" algn="ctr">
              <a:buFont typeface="Wingdings" pitchFamily="2" charset="2"/>
              <a:buNone/>
            </a:pPr>
            <a:r>
              <a:rPr lang="en-US"/>
              <a:t>becomes</a:t>
            </a:r>
          </a:p>
          <a:p>
            <a:pPr marL="0" indent="0" algn="ctr">
              <a:buFont typeface="Wingdings" pitchFamily="2" charset="2"/>
              <a:buNone/>
            </a:pPr>
            <a:endParaRPr lang="en-US"/>
          </a:p>
          <a:p>
            <a:pPr marL="0" indent="0" algn="ctr">
              <a:buFont typeface="Wingdings" pitchFamily="2" charset="2"/>
              <a:buNone/>
            </a:pPr>
            <a:r>
              <a:rPr lang="en-US" u="sng"/>
              <a:t>Their </a:t>
            </a:r>
            <a:r>
              <a:rPr lang="en-US" b="1" i="1" u="sng"/>
              <a:t>continual</a:t>
            </a:r>
            <a:r>
              <a:rPr lang="en-US" u="sng"/>
              <a:t> interruption of his speech.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9.7 Abstract Noun Phrases As </a:t>
            </a:r>
            <a:br>
              <a:rPr lang="en-US" sz="3500"/>
            </a:br>
            <a:r>
              <a:rPr lang="en-US" sz="3500"/>
              <a:t>Alternatives For Dependent Clause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9363"/>
            <a:ext cx="7924800" cy="3500437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The abstract noun phrase may be the equivalent of a noun clause or an adverbial clause.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400"/>
              <a:t>Changing some statements to exclamations.</a:t>
            </a:r>
            <a:endParaRPr lang="en-US" sz="3400" b="1"/>
          </a:p>
          <a:p>
            <a:pPr marL="0" indent="0">
              <a:lnSpc>
                <a:spcPct val="10000"/>
              </a:lnSpc>
              <a:buFont typeface="Wingdings" pitchFamily="2" charset="2"/>
              <a:buNone/>
            </a:pPr>
            <a:r>
              <a:rPr lang="en-US" sz="3100" b="1"/>
              <a:t>	</a:t>
            </a:r>
          </a:p>
          <a:p>
            <a:pPr marL="0" indent="0">
              <a:buFont typeface="Wingdings" pitchFamily="2" charset="2"/>
              <a:buNone/>
            </a:pPr>
            <a:r>
              <a:rPr lang="en-US" b="1" i="1"/>
              <a:t>Example:</a:t>
            </a:r>
            <a:r>
              <a:rPr lang="en-US" b="1"/>
              <a:t> </a:t>
            </a: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a) 	She has a pleasant personality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 i="1" u="sng"/>
              <a:t>What a pleasant personality she has!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b)	These are expensive towels.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</a:t>
            </a:r>
            <a:r>
              <a:rPr lang="en-US" i="1" u="sng"/>
              <a:t>What expensive towels these are!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9.7 Abstract Noun Phrases As </a:t>
            </a:r>
            <a:br>
              <a:rPr lang="en-US" sz="3500"/>
            </a:br>
            <a:r>
              <a:rPr lang="en-US" sz="3500"/>
              <a:t>Alternatives For Dependent Clause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2800" b="1" i="1"/>
              <a:t>That her husband failed to keep his word</a:t>
            </a:r>
            <a:r>
              <a:rPr lang="en-US" sz="2800" i="1"/>
              <a:t> </a:t>
            </a:r>
            <a:r>
              <a:rPr lang="en-US" sz="2800"/>
              <a:t>disturbed her very much.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2800" i="1"/>
              <a:t>or 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2800" b="1" i="1"/>
              <a:t>Her husband’s failure to keep his word</a:t>
            </a:r>
            <a:r>
              <a:rPr lang="en-US" sz="2800"/>
              <a:t> disturbed her very much.</a:t>
            </a:r>
          </a:p>
        </p:txBody>
      </p:sp>
    </p:spTree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900"/>
              <a:t>10. </a:t>
            </a:r>
            <a:r>
              <a:rPr lang="en-US" sz="3800"/>
              <a:t>Appositive Phrases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79235" name="Text Box 3"/>
          <p:cNvSpPr txBox="1">
            <a:spLocks noChangeArrowheads="1"/>
          </p:cNvSpPr>
          <p:nvPr/>
        </p:nvSpPr>
        <p:spPr bwMode="auto">
          <a:xfrm>
            <a:off x="2476500" y="692150"/>
            <a:ext cx="41894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Appositive Phrases</a:t>
            </a:r>
          </a:p>
        </p:txBody>
      </p:sp>
      <p:sp>
        <p:nvSpPr>
          <p:cNvPr id="479236" name="Text Box 4"/>
          <p:cNvSpPr txBox="1">
            <a:spLocks noChangeArrowheads="1"/>
          </p:cNvSpPr>
          <p:nvPr/>
        </p:nvSpPr>
        <p:spPr bwMode="auto">
          <a:xfrm>
            <a:off x="395288" y="2133600"/>
            <a:ext cx="8135937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/>
              <a:t>An appositive phrase consists of a predicate complement used alone without a subject or a form of the verb </a:t>
            </a:r>
            <a:r>
              <a:rPr lang="en-US" sz="3000" b="1"/>
              <a:t>be</a:t>
            </a:r>
            <a:r>
              <a:rPr lang="en-US" sz="3000"/>
              <a:t>. It’s “subject” appears in another part of the sentence.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0258" name="Group 2"/>
          <p:cNvGraphicFramePr>
            <a:graphicFrameLocks noGrp="1"/>
          </p:cNvGraphicFramePr>
          <p:nvPr/>
        </p:nvGraphicFramePr>
        <p:xfrm>
          <a:off x="323850" y="2997200"/>
          <a:ext cx="8496300" cy="2087563"/>
        </p:xfrm>
        <a:graphic>
          <a:graphicData uri="http://schemas.openxmlformats.org/drawingml/2006/table">
            <a:tbl>
              <a:tblPr/>
              <a:tblGrid>
                <a:gridCol w="2952750"/>
                <a:gridCol w="5543550"/>
              </a:tblGrid>
              <a:tr h="20875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predicate noun	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had asked Mr. Wilson,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prominent lawyer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to represent him in court.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0265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0266" name="Text Box 10"/>
          <p:cNvSpPr txBox="1">
            <a:spLocks noChangeArrowheads="1"/>
          </p:cNvSpPr>
          <p:nvPr/>
        </p:nvSpPr>
        <p:spPr bwMode="auto">
          <a:xfrm>
            <a:off x="2476500" y="549275"/>
            <a:ext cx="41894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Appositive Phrases</a:t>
            </a:r>
          </a:p>
        </p:txBody>
      </p:sp>
      <p:sp>
        <p:nvSpPr>
          <p:cNvPr id="480267" name="Text Box 11"/>
          <p:cNvSpPr txBox="1">
            <a:spLocks noChangeArrowheads="1"/>
          </p:cNvSpPr>
          <p:nvPr/>
        </p:nvSpPr>
        <p:spPr bwMode="auto">
          <a:xfrm>
            <a:off x="503238" y="2060575"/>
            <a:ext cx="81359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/>
              <a:t>COMPLEMENTS FORMING THE</a:t>
            </a:r>
          </a:p>
          <a:p>
            <a:pPr algn="ctr"/>
            <a:r>
              <a:rPr lang="en-US" b="1"/>
              <a:t>GRAMMATICAL HEAD OF APPOSITIVE PHRASES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282" name="Group 2"/>
          <p:cNvGraphicFramePr>
            <a:graphicFrameLocks noGrp="1"/>
          </p:cNvGraphicFramePr>
          <p:nvPr/>
        </p:nvGraphicFramePr>
        <p:xfrm>
          <a:off x="323850" y="2133600"/>
          <a:ext cx="8496300" cy="3455988"/>
        </p:xfrm>
        <a:graphic>
          <a:graphicData uri="http://schemas.openxmlformats.org/drawingml/2006/table">
            <a:tbl>
              <a:tblPr/>
              <a:tblGrid>
                <a:gridCol w="2952750"/>
                <a:gridCol w="5543550"/>
              </a:tblGrid>
              <a:tr h="345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predicate adjective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 adverb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prepositional phrase	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professor,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unaware that many of his student were asleep,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went right on lecturing.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gentleman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over there by the door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is our accountant.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Mr. Harris,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a hurry to get home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took a taxi from the airport.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289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1290" name="Text Box 10"/>
          <p:cNvSpPr txBox="1">
            <a:spLocks noChangeArrowheads="1"/>
          </p:cNvSpPr>
          <p:nvPr/>
        </p:nvSpPr>
        <p:spPr bwMode="auto">
          <a:xfrm>
            <a:off x="2476500" y="260350"/>
            <a:ext cx="41894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Appositive Phrases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10.1 Changing Adjective Clauses </a:t>
            </a:r>
            <a:br>
              <a:rPr lang="en-US" sz="3300"/>
            </a:br>
            <a:r>
              <a:rPr lang="en-US" sz="3300"/>
              <a:t>To Appositive Phrases</a:t>
            </a:r>
          </a:p>
        </p:txBody>
      </p:sp>
      <p:sp>
        <p:nvSpPr>
          <p:cNvPr id="482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Adjective clauses containing a form of </a:t>
            </a:r>
            <a:r>
              <a:rPr lang="en-US" b="1"/>
              <a:t>be</a:t>
            </a:r>
            <a:r>
              <a:rPr lang="en-US"/>
              <a:t> may be reduced to appositive phrases by retaining only the complement after </a:t>
            </a:r>
            <a:r>
              <a:rPr lang="en-US" b="1"/>
              <a:t>be</a:t>
            </a:r>
            <a:r>
              <a:rPr lang="en-US"/>
              <a:t> (noun, adjective…)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10.1 Changing Adjective Clauses </a:t>
            </a:r>
            <a:br>
              <a:rPr lang="en-US" sz="3300"/>
            </a:br>
            <a:r>
              <a:rPr lang="en-US" sz="3300"/>
              <a:t>To Appositive Phrases</a:t>
            </a:r>
          </a:p>
        </p:txBody>
      </p:sp>
      <p:sp>
        <p:nvSpPr>
          <p:cNvPr id="4833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/>
              <a:t>The young man, </a:t>
            </a:r>
            <a:r>
              <a:rPr lang="en-US" b="1" i="1"/>
              <a:t>who is now a lawyer in a large firm,</a:t>
            </a:r>
            <a:r>
              <a:rPr lang="en-US"/>
              <a:t> has lost much of his old ambition.</a:t>
            </a:r>
          </a:p>
          <a:p>
            <a:pPr marL="0" indent="0" algn="ctr">
              <a:lnSpc>
                <a:spcPct val="170000"/>
              </a:lnSpc>
              <a:buFont typeface="Wingdings" pitchFamily="2" charset="2"/>
              <a:buNone/>
            </a:pPr>
            <a:r>
              <a:rPr lang="en-US" i="1"/>
              <a:t>becomes</a:t>
            </a:r>
            <a:r>
              <a:rPr lang="en-US"/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/>
              <a:t>The young man, </a:t>
            </a:r>
            <a:r>
              <a:rPr lang="en-US" b="1" i="1"/>
              <a:t>now a lawyer in a large firm,</a:t>
            </a:r>
            <a:r>
              <a:rPr lang="en-US"/>
              <a:t> has lost much of his old ambition.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10.2 “Complements” </a:t>
            </a:r>
            <a:br>
              <a:rPr lang="en-US" sz="3500"/>
            </a:br>
            <a:r>
              <a:rPr lang="en-US" sz="3500"/>
              <a:t>Of Appositive Nouns And Adjectives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r>
              <a:rPr lang="en-US" b="1"/>
              <a:t>“Complements” of Appositive Nouns</a:t>
            </a:r>
          </a:p>
          <a:p>
            <a:pPr marL="0" indent="0" algn="ctr">
              <a:lnSpc>
                <a:spcPct val="120000"/>
              </a:lnSpc>
              <a:buFont typeface="Wingdings" pitchFamily="2" charset="2"/>
              <a:buNone/>
            </a:pPr>
            <a:endParaRPr lang="en-US" b="1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Appositive nouns may be followed by the same types of “complements” as predicate nouns.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5378" name="Group 2"/>
          <p:cNvGraphicFramePr>
            <a:graphicFrameLocks noGrp="1"/>
          </p:cNvGraphicFramePr>
          <p:nvPr/>
        </p:nvGraphicFramePr>
        <p:xfrm>
          <a:off x="323850" y="2376488"/>
          <a:ext cx="8496300" cy="2649537"/>
        </p:xfrm>
        <a:graphic>
          <a:graphicData uri="http://schemas.openxmlformats.org/drawingml/2006/table">
            <a:tbl>
              <a:tblPr/>
              <a:tblGrid>
                <a:gridCol w="2447925"/>
                <a:gridCol w="6048375"/>
              </a:tblGrid>
              <a:tr h="208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Adjective clause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New York, a 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city which has eight million people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has always fascinated me.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468313" y="404813"/>
            <a:ext cx="741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chemeClr val="tx2"/>
                </a:solidFill>
              </a:rPr>
              <a:t>10.2 “Complements” </a:t>
            </a:r>
            <a:br>
              <a:rPr lang="en-US" sz="3000" b="1">
                <a:solidFill>
                  <a:schemeClr val="tx2"/>
                </a:solidFill>
              </a:rPr>
            </a:br>
            <a:r>
              <a:rPr lang="en-US" sz="3000" b="1">
                <a:solidFill>
                  <a:schemeClr val="tx2"/>
                </a:solidFill>
              </a:rPr>
              <a:t>Of Appositive Nouns And Adjectives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6402" name="Group 2"/>
          <p:cNvGraphicFramePr>
            <a:graphicFrameLocks noGrp="1"/>
          </p:cNvGraphicFramePr>
          <p:nvPr/>
        </p:nvGraphicFramePr>
        <p:xfrm>
          <a:off x="323850" y="2349500"/>
          <a:ext cx="8496300" cy="3311525"/>
        </p:xfrm>
        <a:graphic>
          <a:graphicData uri="http://schemas.openxmlformats.org/drawingml/2006/table">
            <a:tbl>
              <a:tblPr/>
              <a:tblGrid>
                <a:gridCol w="2952750"/>
                <a:gridCol w="5543550"/>
              </a:tblGrid>
              <a:tr h="331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Participial phrase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Prepositional phrase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New York, a city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housing eight million people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has always fascinated me.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New York, a city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of eight million people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has always fascinated me.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6410" name="Text Box 10"/>
          <p:cNvSpPr txBox="1">
            <a:spLocks noChangeArrowheads="1"/>
          </p:cNvSpPr>
          <p:nvPr/>
        </p:nvSpPr>
        <p:spPr bwMode="auto">
          <a:xfrm>
            <a:off x="468313" y="404813"/>
            <a:ext cx="741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chemeClr val="tx2"/>
                </a:solidFill>
              </a:rPr>
              <a:t>10.2 “Complements” </a:t>
            </a:r>
            <a:br>
              <a:rPr lang="en-US" sz="3000" b="1">
                <a:solidFill>
                  <a:schemeClr val="tx2"/>
                </a:solidFill>
              </a:rPr>
            </a:br>
            <a:r>
              <a:rPr lang="en-US" sz="3000" b="1">
                <a:solidFill>
                  <a:schemeClr val="tx2"/>
                </a:solidFill>
              </a:rPr>
              <a:t>Of Appositive Nouns And Adjectives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r>
              <a:rPr lang="en-US" sz="3600" b="1" i="1"/>
              <a:t>Other examples: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a) She has long eyelashes.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sz="3600" i="1"/>
              <a:t>	</a:t>
            </a:r>
            <a:r>
              <a:rPr lang="en-US" i="1" u="sng"/>
              <a:t>What long eyelashes she has!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b) The store was crowded yesterday.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sz="3600" i="1"/>
              <a:t>	</a:t>
            </a:r>
            <a:r>
              <a:rPr lang="en-US" i="1" u="sng"/>
              <a:t>How crowded the store was yesterday.</a:t>
            </a:r>
            <a:endParaRPr lang="en-US" b="1" i="1"/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10.2 “Complements” </a:t>
            </a:r>
            <a:br>
              <a:rPr lang="en-US" sz="3300"/>
            </a:br>
            <a:r>
              <a:rPr lang="en-US" sz="3300"/>
              <a:t>Of Appositive Nouns And Adjectives</a:t>
            </a:r>
          </a:p>
        </p:txBody>
      </p:sp>
      <p:sp>
        <p:nvSpPr>
          <p:cNvPr id="487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Exercise:</a:t>
            </a:r>
            <a:endParaRPr lang="en-US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Form a appositive noun phrase out of the words in parentheses. In some phrases there maybe a choice of "complements".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10.2 “Complements” </a:t>
            </a:r>
            <a:br>
              <a:rPr lang="en-US" sz="3300"/>
            </a:br>
            <a:r>
              <a:rPr lang="en-US" sz="3300"/>
              <a:t>Of Appositive Nouns And Adjectives</a:t>
            </a:r>
          </a:p>
        </p:txBody>
      </p:sp>
      <p:sp>
        <p:nvSpPr>
          <p:cNvPr id="4884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b="1" i="1"/>
              <a:t>Example: </a:t>
            </a:r>
          </a:p>
          <a:p>
            <a:pPr marL="571500" indent="-571500" algn="ctr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Ten Main Street, the </a:t>
            </a:r>
            <a:r>
              <a:rPr lang="en-US" i="1"/>
              <a:t>address</a:t>
            </a:r>
            <a:r>
              <a:rPr lang="en-US"/>
              <a:t> (the envelope), proved to be incorrect.</a:t>
            </a:r>
          </a:p>
          <a:p>
            <a:pPr marL="571500" indent="-571500" algn="ctr">
              <a:lnSpc>
                <a:spcPct val="50000"/>
              </a:lnSpc>
              <a:buFont typeface="Wingdings" pitchFamily="2" charset="2"/>
              <a:buNone/>
            </a:pPr>
            <a:endParaRPr lang="en-US"/>
          </a:p>
          <a:p>
            <a:pPr marL="571500" indent="-571500" algn="ctr">
              <a:buFont typeface="Wingdings" pitchFamily="2" charset="2"/>
              <a:buNone/>
            </a:pPr>
            <a:r>
              <a:rPr lang="en-US" u="sng"/>
              <a:t>Ten Main Street, the address on the envelope, proved to be incorrect.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10.2 “Complements” </a:t>
            </a:r>
            <a:br>
              <a:rPr lang="en-US" sz="3300"/>
            </a:br>
            <a:r>
              <a:rPr lang="en-US" sz="3300"/>
              <a:t>Of Appositive Nouns And Adjectives</a:t>
            </a:r>
          </a:p>
        </p:txBody>
      </p:sp>
      <p:sp>
        <p:nvSpPr>
          <p:cNvPr id="4894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447675" indent="-447675">
              <a:buFont typeface="Wingdings" pitchFamily="2" charset="2"/>
              <a:buNone/>
            </a:pPr>
            <a:r>
              <a:rPr lang="en-US" b="1" i="1"/>
              <a:t> </a:t>
            </a:r>
          </a:p>
          <a:p>
            <a:pPr marL="447675" indent="-447675">
              <a:buFont typeface="Wingdings" pitchFamily="2" charset="2"/>
              <a:buNone/>
            </a:pPr>
            <a:r>
              <a:rPr lang="en-US"/>
              <a:t>1) The United States, a </a:t>
            </a:r>
            <a:r>
              <a:rPr lang="en-US" i="1"/>
              <a:t>country</a:t>
            </a:r>
            <a:r>
              <a:rPr lang="en-US"/>
              <a:t> (its frontiers, once kept expanding, westward) no longer has a western frontier.</a:t>
            </a:r>
          </a:p>
          <a:p>
            <a:pPr marL="447675" indent="-447675" algn="ctr">
              <a:lnSpc>
                <a:spcPct val="50000"/>
              </a:lnSpc>
              <a:buFont typeface="Wingdings" pitchFamily="2" charset="2"/>
              <a:buNone/>
            </a:pPr>
            <a:endParaRPr lang="en-US"/>
          </a:p>
          <a:p>
            <a:pPr marL="628650" lvl="1" indent="0">
              <a:buFont typeface="Wingdings" pitchFamily="2" charset="2"/>
              <a:buNone/>
            </a:pPr>
            <a:r>
              <a:rPr lang="en-US" u="sng"/>
              <a:t>The United States, a </a:t>
            </a:r>
            <a:r>
              <a:rPr lang="en-US" i="1" u="sng"/>
              <a:t>country</a:t>
            </a:r>
            <a:r>
              <a:rPr lang="en-US" u="sng"/>
              <a:t> whose frontiers once kept expanding westward no longer has a western frontier.</a:t>
            </a:r>
          </a:p>
          <a:p>
            <a:pPr marL="447675" indent="-447675">
              <a:buFont typeface="Wingdings" pitchFamily="2" charset="2"/>
              <a:buNone/>
            </a:pPr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Text Box 2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/>
              <a:t>10.2 “Complements” </a:t>
            </a:r>
            <a:br>
              <a:rPr lang="en-US" sz="3300"/>
            </a:br>
            <a:r>
              <a:rPr lang="en-US" sz="3300"/>
              <a:t>Of Appositive Nouns And Adjectives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924800" cy="3932237"/>
          </a:xfrm>
        </p:spPr>
        <p:txBody>
          <a:bodyPr/>
          <a:lstStyle/>
          <a:p>
            <a:pPr marL="447675" indent="-447675">
              <a:buFont typeface="Wingdings" pitchFamily="2" charset="2"/>
              <a:buNone/>
            </a:pPr>
            <a:r>
              <a:rPr lang="en-US"/>
              <a:t>2) Philadelphia, the city (Brotherly Love) is actually no more friendly than any other city.</a:t>
            </a:r>
          </a:p>
          <a:p>
            <a:pPr marL="447675" indent="-447675" algn="ctr">
              <a:lnSpc>
                <a:spcPct val="70000"/>
              </a:lnSpc>
              <a:buFont typeface="Wingdings" pitchFamily="2" charset="2"/>
              <a:buNone/>
            </a:pPr>
            <a:endParaRPr lang="en-US"/>
          </a:p>
          <a:p>
            <a:pPr marL="628650" lvl="1" indent="0">
              <a:buFont typeface="Wingdings" pitchFamily="2" charset="2"/>
              <a:buNone/>
            </a:pPr>
            <a:r>
              <a:rPr lang="en-US" sz="2600" b="1" u="sng"/>
              <a:t>Philadelphia, the city of Brotherly Love, is actually no more friendly than any other city.</a:t>
            </a:r>
          </a:p>
          <a:p>
            <a:pPr marL="447675" indent="-447675">
              <a:buFont typeface="Wingdings" pitchFamily="2" charset="2"/>
              <a:buNone/>
            </a:pPr>
            <a:endParaRPr lang="en-US" sz="3000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10.3</a:t>
            </a:r>
            <a:br>
              <a:rPr lang="en-US" sz="3700"/>
            </a:br>
            <a:r>
              <a:rPr lang="en-US" sz="3700"/>
              <a:t>Position Of Appositive Phrases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25613"/>
            <a:ext cx="7924800" cy="4294187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The most common position for appositive phrases is after the nouns they refer to.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u="sng"/>
              <a:t>His uncle, </a:t>
            </a:r>
            <a:r>
              <a:rPr lang="en-US" sz="2800" b="1" i="1" u="sng"/>
              <a:t>a proud and unbending man</a:t>
            </a:r>
            <a:r>
              <a:rPr lang="en-US" sz="2800" u="sng"/>
              <a:t>, refused all help that was offered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1.2 Exclamatory Sentences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b="1" i="1"/>
              <a:t>Notes: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/>
              <a:t>1)  Use </a:t>
            </a:r>
            <a:r>
              <a:rPr lang="en-US" b="1"/>
              <a:t>how </a:t>
            </a:r>
            <a:r>
              <a:rPr lang="en-US"/>
              <a:t> with </a:t>
            </a:r>
            <a:r>
              <a:rPr lang="en-US" b="1"/>
              <a:t>much</a:t>
            </a:r>
            <a:r>
              <a:rPr lang="en-US"/>
              <a:t>, </a:t>
            </a:r>
            <a:r>
              <a:rPr lang="en-US" b="1"/>
              <a:t>many. 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 u="sng"/>
              <a:t>How many books this author has written!</a:t>
            </a:r>
          </a:p>
          <a:p>
            <a:pPr marL="571500" indent="-57150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2)  A preposition that is part of the exclamatory phrase usually appears in final position. </a:t>
            </a:r>
            <a:r>
              <a:rPr lang="en-US" u="sng"/>
              <a:t>What terrible trouble he is </a:t>
            </a:r>
            <a:r>
              <a:rPr lang="en-US" i="1" u="sng"/>
              <a:t>in?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Sentences or clauses may be joined coordinately by punctuation alone, by coordinate conjunctions, or by conjunctive adverbs.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74085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395288" y="2420938"/>
          <a:ext cx="8424862" cy="3979862"/>
        </p:xfrm>
        <a:graphic>
          <a:graphicData uri="http://schemas.openxmlformats.org/drawingml/2006/table">
            <a:tbl>
              <a:tblPr/>
              <a:tblGrid>
                <a:gridCol w="4213225"/>
                <a:gridCol w="4211637"/>
              </a:tblGrid>
              <a:tr h="39798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1) Joined by punctuation alone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2) Joined by a coordinate conjunction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was sick; he didn’t come to school.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was sick, so he didn’t come to school.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5107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75109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395288" y="2420938"/>
          <a:ext cx="8424862" cy="1554162"/>
        </p:xfrm>
        <a:graphic>
          <a:graphicData uri="http://schemas.openxmlformats.org/drawingml/2006/table">
            <a:tbl>
              <a:tblPr/>
              <a:tblGrid>
                <a:gridCol w="4213225"/>
                <a:gridCol w="4211637"/>
              </a:tblGrid>
              <a:tr h="1512888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3) Joined by a conjunctive adverb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was sick; therefore, he didn’t come to school.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303213" y="4005263"/>
            <a:ext cx="8516937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/>
              <a:t>Note that a </a:t>
            </a:r>
            <a:r>
              <a:rPr lang="en-US" sz="3000" i="1"/>
              <a:t>semicolon </a:t>
            </a:r>
            <a:r>
              <a:rPr lang="en-US" sz="3000"/>
              <a:t>replaces the period of the first sentence except when a coordinate conjunction joins the clauses.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If both clauses are short, the comma may be omitted before </a:t>
            </a:r>
            <a:r>
              <a:rPr lang="en-US" sz="3600" b="1"/>
              <a:t>and. </a:t>
            </a:r>
            <a:r>
              <a:rPr lang="en-US" sz="3600"/>
              <a:t>If one or both clauses are long, the conjunctive adverb may actually start a new sentence.</a:t>
            </a:r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6133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Combining sentences in the three ways - </a:t>
            </a:r>
            <a:r>
              <a:rPr lang="en-US" i="1"/>
              <a:t>by punctuation alone, by coordinate conjunctions, and by conjunctive adverbs.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3100"/>
              <a:t>	John was sick. He came to school anyhow.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 i="1"/>
              <a:t>	</a:t>
            </a:r>
            <a:r>
              <a:rPr lang="en-US" sz="2800" i="1" u="sng"/>
              <a:t>John was sick; he came to school anyhow.</a:t>
            </a: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715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Status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920038" cy="4535487"/>
          </a:xfrm>
        </p:spPr>
        <p:txBody>
          <a:bodyPr/>
          <a:lstStyle/>
          <a:p>
            <a:pPr indent="-4763">
              <a:lnSpc>
                <a:spcPct val="120000"/>
              </a:lnSpc>
              <a:buFont typeface="Wingdings" pitchFamily="2" charset="2"/>
              <a:buNone/>
            </a:pPr>
            <a:r>
              <a:rPr lang="en-US" sz="3600"/>
              <a:t>This course emphasizes on the structure of English sentences and provides the students with information necessary for writing and reading courses.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1.3 Joining Sentences Coordinately </a:t>
            </a:r>
            <a:br>
              <a:rPr lang="en-US"/>
            </a:br>
            <a:r>
              <a:rPr lang="en-US" sz="3400"/>
              <a:t>(</a:t>
            </a:r>
            <a:r>
              <a:rPr lang="en-US" sz="3400" i="1"/>
              <a:t>Compound Sentences)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13688" cy="386080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John was sick, </a:t>
            </a:r>
            <a:r>
              <a:rPr lang="en-US" i="1"/>
              <a:t>but</a:t>
            </a:r>
            <a:r>
              <a:rPr lang="en-US"/>
              <a:t> he came to school.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(</a:t>
            </a:r>
            <a:r>
              <a:rPr lang="en-US" sz="2800" i="1"/>
              <a:t>Anyhow </a:t>
            </a:r>
            <a:r>
              <a:rPr lang="en-US" sz="2800"/>
              <a:t>is replaced by </a:t>
            </a:r>
            <a:r>
              <a:rPr lang="en-US" sz="2800" i="1"/>
              <a:t>but.</a:t>
            </a:r>
            <a:r>
              <a:rPr lang="en-US" sz="2800"/>
              <a:t>)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280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John was sick; </a:t>
            </a:r>
            <a:r>
              <a:rPr lang="en-US" i="1"/>
              <a:t>however</a:t>
            </a:r>
            <a:r>
              <a:rPr lang="en-US"/>
              <a:t>, he came to school.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(</a:t>
            </a:r>
            <a:r>
              <a:rPr lang="en-US" sz="2800" i="1"/>
              <a:t>Anyhow </a:t>
            </a:r>
            <a:r>
              <a:rPr lang="en-US" sz="2800"/>
              <a:t>is replaced by </a:t>
            </a:r>
            <a:r>
              <a:rPr lang="en-US" sz="2800" i="1"/>
              <a:t>however.</a:t>
            </a:r>
            <a:r>
              <a:rPr lang="en-US" sz="2800"/>
              <a:t>)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0227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80228" name="Group 4"/>
          <p:cNvGraphicFramePr>
            <a:graphicFrameLocks noGrp="1"/>
          </p:cNvGraphicFramePr>
          <p:nvPr>
            <p:ph idx="1"/>
          </p:nvPr>
        </p:nvGraphicFramePr>
        <p:xfrm>
          <a:off x="395288" y="3068638"/>
          <a:ext cx="8229600" cy="2087562"/>
        </p:xfrm>
        <a:graphic>
          <a:graphicData uri="http://schemas.openxmlformats.org/drawingml/2006/table">
            <a:tbl>
              <a:tblPr/>
              <a:tblGrid>
                <a:gridCol w="2243137"/>
                <a:gridCol w="5986463"/>
              </a:tblGrid>
              <a:tr h="208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Condition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Concession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moreover, in addition, besides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otherwise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however, still, nevertheless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therefore, consequently, accordingly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2555875" y="2205038"/>
            <a:ext cx="3994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" b="1" i="1"/>
              <a:t>Conjunctive Adverbs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686800" cy="32226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A. Combining sentences with the conjunctive adverbs.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i="1"/>
              <a:t>Moreover, In Addition, Besides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800" b="1" i="1"/>
              <a:t>Example: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John is a very lazy student.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Also, he always comes late to class.</a:t>
            </a:r>
            <a:endParaRPr lang="en-US" i="1"/>
          </a:p>
        </p:txBody>
      </p:sp>
      <p:sp>
        <p:nvSpPr>
          <p:cNvPr id="18227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227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pSp>
        <p:nvGrpSpPr>
          <p:cNvPr id="182278" name="Group 6"/>
          <p:cNvGrpSpPr>
            <a:grpSpLocks/>
          </p:cNvGrpSpPr>
          <p:nvPr/>
        </p:nvGrpSpPr>
        <p:grpSpPr bwMode="auto">
          <a:xfrm>
            <a:off x="663575" y="4868863"/>
            <a:ext cx="7043738" cy="1008062"/>
            <a:chOff x="418" y="3067"/>
            <a:chExt cx="4437" cy="635"/>
          </a:xfrm>
        </p:grpSpPr>
        <p:sp>
          <p:nvSpPr>
            <p:cNvPr id="182279" name="Text Box 7"/>
            <p:cNvSpPr txBox="1">
              <a:spLocks noChangeArrowheads="1"/>
            </p:cNvSpPr>
            <p:nvPr/>
          </p:nvSpPr>
          <p:spPr bwMode="auto">
            <a:xfrm>
              <a:off x="418" y="3261"/>
              <a:ext cx="18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John is a very lazy student;</a:t>
              </a:r>
            </a:p>
          </p:txBody>
        </p:sp>
        <p:sp>
          <p:nvSpPr>
            <p:cNvPr id="182280" name="Text Box 8"/>
            <p:cNvSpPr txBox="1">
              <a:spLocks noChangeArrowheads="1"/>
            </p:cNvSpPr>
            <p:nvPr/>
          </p:nvSpPr>
          <p:spPr bwMode="auto">
            <a:xfrm>
              <a:off x="3243" y="3249"/>
              <a:ext cx="16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, he always comes late.</a:t>
              </a:r>
            </a:p>
          </p:txBody>
        </p:sp>
        <p:sp>
          <p:nvSpPr>
            <p:cNvPr id="182281" name="Text Box 9"/>
            <p:cNvSpPr txBox="1">
              <a:spLocks noChangeArrowheads="1"/>
            </p:cNvSpPr>
            <p:nvPr/>
          </p:nvSpPr>
          <p:spPr bwMode="auto">
            <a:xfrm>
              <a:off x="2426" y="3067"/>
              <a:ext cx="772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moreover</a:t>
              </a:r>
            </a:p>
            <a:p>
              <a:r>
                <a:rPr lang="en-US"/>
                <a:t>in addition</a:t>
              </a:r>
            </a:p>
            <a:p>
              <a:r>
                <a:rPr lang="en-US"/>
                <a:t>besides</a:t>
              </a:r>
            </a:p>
          </p:txBody>
        </p:sp>
        <p:sp>
          <p:nvSpPr>
            <p:cNvPr id="182282" name="AutoShape 10"/>
            <p:cNvSpPr>
              <a:spLocks/>
            </p:cNvSpPr>
            <p:nvPr/>
          </p:nvSpPr>
          <p:spPr bwMode="auto">
            <a:xfrm>
              <a:off x="2335" y="3067"/>
              <a:ext cx="136" cy="635"/>
            </a:xfrm>
            <a:prstGeom prst="leftBrace">
              <a:avLst>
                <a:gd name="adj1" fmla="val 38909"/>
                <a:gd name="adj2" fmla="val 50000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3" name="AutoShape 11"/>
            <p:cNvSpPr>
              <a:spLocks/>
            </p:cNvSpPr>
            <p:nvPr/>
          </p:nvSpPr>
          <p:spPr bwMode="auto">
            <a:xfrm flipH="1">
              <a:off x="3061" y="3067"/>
              <a:ext cx="227" cy="635"/>
            </a:xfrm>
            <a:prstGeom prst="leftBrace">
              <a:avLst>
                <a:gd name="adj1" fmla="val 23311"/>
                <a:gd name="adj2" fmla="val 50000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686800" cy="4230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600" b="1" i="1"/>
              <a:t>Otherwise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We must all eat the proper food.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	If we don’t, we’ll get sick.</a:t>
            </a:r>
            <a:r>
              <a:rPr lang="en-US" sz="2800"/>
              <a:t> </a:t>
            </a:r>
            <a:r>
              <a:rPr lang="en-US" sz="2500"/>
              <a:t>(</a:t>
            </a:r>
            <a:r>
              <a:rPr lang="en-US" sz="2500" i="1"/>
              <a:t>omit if we don’t</a:t>
            </a:r>
            <a:r>
              <a:rPr lang="en-US" sz="2500"/>
              <a:t>)</a:t>
            </a:r>
          </a:p>
          <a:p>
            <a:pPr marL="0" indent="0">
              <a:buFont typeface="Wingdings" pitchFamily="2" charset="2"/>
              <a:buNone/>
            </a:pPr>
            <a:endParaRPr lang="en-US" sz="2500"/>
          </a:p>
          <a:p>
            <a:pPr marL="0" indent="0">
              <a:buFont typeface="Wingdings" pitchFamily="2" charset="2"/>
              <a:buNone/>
            </a:pPr>
            <a:r>
              <a:rPr lang="en-US" sz="2800" i="1" u="sng"/>
              <a:t>We must all eat the proper food; otherwise, we’ll get sick.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002587" cy="37449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B. Joining sentences by the coordinate conjunctions </a:t>
            </a:r>
            <a:r>
              <a:rPr lang="en-US" b="1"/>
              <a:t>and, or, but, so </a:t>
            </a:r>
            <a:r>
              <a:rPr lang="en-US"/>
              <a:t>or </a:t>
            </a:r>
            <a:r>
              <a:rPr lang="en-US" b="1"/>
              <a:t>for.</a:t>
            </a:r>
            <a:endParaRPr lang="en-US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a) </a:t>
            </a:r>
            <a:r>
              <a:rPr lang="en-US" b="1"/>
              <a:t>and </a:t>
            </a:r>
            <a:r>
              <a:rPr lang="en-US"/>
              <a:t>(</a:t>
            </a:r>
            <a:r>
              <a:rPr lang="en-US" i="1"/>
              <a:t>addition</a:t>
            </a:r>
            <a:r>
              <a:rPr lang="en-US"/>
              <a:t>)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4325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002587" cy="3887788"/>
          </a:xfrm>
        </p:spPr>
        <p:txBody>
          <a:bodyPr/>
          <a:lstStyle/>
          <a:p>
            <a:pPr marL="542925" lvl="1" indent="0">
              <a:lnSpc>
                <a:spcPct val="120000"/>
              </a:lnSpc>
              <a:buFont typeface="Wingdings" pitchFamily="2" charset="2"/>
              <a:buNone/>
            </a:pPr>
            <a:r>
              <a:rPr lang="en-US" u="sng"/>
              <a:t>Mr. Smith is an intelligent and stimulating teacher, </a:t>
            </a:r>
            <a:r>
              <a:rPr lang="en-US" i="1" u="sng"/>
              <a:t>and </a:t>
            </a:r>
            <a:r>
              <a:rPr lang="en-US" u="sng"/>
              <a:t>he takes an interest in the personal well-being of all his students.</a:t>
            </a:r>
          </a:p>
          <a:p>
            <a:pPr marL="0" indent="0">
              <a:lnSpc>
                <a:spcPct val="50000"/>
              </a:lnSpc>
              <a:buFont typeface="Wingdings" pitchFamily="2" charset="2"/>
              <a:buNone/>
            </a:pPr>
            <a:endParaRPr lang="en-US" sz="3600" u="sng"/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600"/>
              <a:t>b) </a:t>
            </a:r>
            <a:r>
              <a:rPr lang="en-US" sz="3600" b="1"/>
              <a:t>or </a:t>
            </a:r>
            <a:r>
              <a:rPr lang="en-US" sz="3600"/>
              <a:t>(</a:t>
            </a:r>
            <a:r>
              <a:rPr lang="en-US" sz="3600" i="1"/>
              <a:t>condition</a:t>
            </a:r>
            <a:r>
              <a:rPr lang="en-US" sz="3600"/>
              <a:t>)</a:t>
            </a:r>
          </a:p>
          <a:p>
            <a:pPr marL="542925" lvl="1" indent="0">
              <a:buFont typeface="Wingdings" pitchFamily="2" charset="2"/>
              <a:buNone/>
            </a:pPr>
            <a:r>
              <a:rPr lang="en-US" u="sng"/>
              <a:t>We must all eat the proper food, or we’ll get sick.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en-US" i="1" u="sng"/>
          </a:p>
        </p:txBody>
      </p:sp>
      <p:sp>
        <p:nvSpPr>
          <p:cNvPr id="18534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424862" cy="43195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c) </a:t>
            </a:r>
            <a:r>
              <a:rPr lang="en-US" b="1"/>
              <a:t>but </a:t>
            </a:r>
            <a:r>
              <a:rPr lang="en-US"/>
              <a:t>(</a:t>
            </a:r>
            <a:r>
              <a:rPr lang="en-US" i="1"/>
              <a:t>concession</a:t>
            </a:r>
            <a:r>
              <a:rPr lang="en-US"/>
              <a:t>)</a:t>
            </a:r>
          </a:p>
          <a:p>
            <a:pPr marL="542925" lvl="1" indent="0">
              <a:buFont typeface="Wingdings" pitchFamily="2" charset="2"/>
              <a:buNone/>
            </a:pPr>
            <a:r>
              <a:rPr lang="en-US" u="sng"/>
              <a:t>There are many people who like to buy on the installment plan, </a:t>
            </a:r>
            <a:r>
              <a:rPr lang="en-US" i="1" u="sng"/>
              <a:t>but</a:t>
            </a:r>
            <a:r>
              <a:rPr lang="en-US" u="sng"/>
              <a:t> I prefer to buy for cash. </a:t>
            </a:r>
          </a:p>
          <a:p>
            <a:pPr marL="542925" lvl="1" indent="0">
              <a:lnSpc>
                <a:spcPct val="40000"/>
              </a:lnSpc>
              <a:buFont typeface="Wingdings" pitchFamily="2" charset="2"/>
              <a:buNone/>
            </a:pPr>
            <a:endParaRPr lang="en-US" u="sng"/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600"/>
              <a:t>d) </a:t>
            </a:r>
            <a:r>
              <a:rPr lang="en-US" sz="3600" b="1"/>
              <a:t>so </a:t>
            </a:r>
            <a:r>
              <a:rPr lang="en-US" sz="3600"/>
              <a:t>(</a:t>
            </a:r>
            <a:r>
              <a:rPr lang="en-US" sz="3600" i="1"/>
              <a:t>result</a:t>
            </a:r>
            <a:r>
              <a:rPr lang="en-US" sz="3600"/>
              <a:t>), </a:t>
            </a:r>
            <a:r>
              <a:rPr lang="en-US" sz="3600" b="1"/>
              <a:t>for </a:t>
            </a:r>
            <a:r>
              <a:rPr lang="en-US" sz="3600"/>
              <a:t>(</a:t>
            </a:r>
            <a:r>
              <a:rPr lang="en-US" sz="3600" i="1"/>
              <a:t>cause</a:t>
            </a:r>
            <a:r>
              <a:rPr lang="en-US" sz="3600"/>
              <a:t>)</a:t>
            </a:r>
          </a:p>
          <a:p>
            <a:pPr marL="542925" lvl="1" indent="0">
              <a:buFont typeface="Wingdings" pitchFamily="2" charset="2"/>
              <a:buNone/>
            </a:pPr>
            <a:r>
              <a:rPr lang="en-US" u="sng"/>
              <a:t>There is no demand in the United States for the type of car you sell, </a:t>
            </a:r>
            <a:r>
              <a:rPr lang="en-US" i="1" u="sng"/>
              <a:t>so</a:t>
            </a:r>
            <a:r>
              <a:rPr lang="en-US" u="sng"/>
              <a:t> I cannot give you an order for this car.</a:t>
            </a:r>
          </a:p>
          <a:p>
            <a:pPr marL="542925" lvl="1" indent="0">
              <a:buFont typeface="Wingdings" pitchFamily="2" charset="2"/>
              <a:buNone/>
            </a:pPr>
            <a:endParaRPr lang="en-US" u="sng"/>
          </a:p>
        </p:txBody>
      </p:sp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6373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424862" cy="3816350"/>
          </a:xfrm>
        </p:spPr>
        <p:txBody>
          <a:bodyPr/>
          <a:lstStyle/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sz="3600" i="1"/>
              <a:t>or</a:t>
            </a:r>
          </a:p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 sz="3400"/>
              <a:t>I cannot give you an order for this car, </a:t>
            </a:r>
            <a:r>
              <a:rPr lang="en-US" sz="3400" i="1"/>
              <a:t>for</a:t>
            </a:r>
            <a:r>
              <a:rPr lang="en-US" sz="3400"/>
              <a:t> there is no demand….</a:t>
            </a:r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497887" cy="417671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C. Joining sentences by the subordinate conjunctions </a:t>
            </a:r>
            <a:r>
              <a:rPr lang="en-US" b="1"/>
              <a:t>if, although, because.</a:t>
            </a:r>
            <a:endParaRPr lang="en-US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b="1" i="1"/>
              <a:t>Example:</a:t>
            </a:r>
            <a:endParaRPr lang="en-US" sz="360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/>
              <a:t>a) </a:t>
            </a:r>
            <a:r>
              <a:rPr lang="en-US" b="1"/>
              <a:t>if </a:t>
            </a:r>
            <a:r>
              <a:rPr lang="en-US"/>
              <a:t>(</a:t>
            </a:r>
            <a:r>
              <a:rPr lang="en-US" i="1"/>
              <a:t>condition</a:t>
            </a:r>
            <a:r>
              <a:rPr lang="en-US"/>
              <a:t>)</a:t>
            </a:r>
          </a:p>
          <a:p>
            <a:pPr marL="890588" lvl="1" indent="-347663">
              <a:lnSpc>
                <a:spcPct val="120000"/>
              </a:lnSpc>
              <a:buFont typeface="Wingdings" pitchFamily="2" charset="2"/>
              <a:buNone/>
            </a:pPr>
            <a:r>
              <a:rPr lang="en-US" i="1" u="sng"/>
              <a:t>If </a:t>
            </a:r>
            <a:r>
              <a:rPr lang="en-US" u="sng"/>
              <a:t>we don’t all eat the proper food, we’ll get sick.</a:t>
            </a:r>
            <a:endParaRPr lang="en-US" i="1" u="sng"/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842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424862" cy="3816350"/>
          </a:xfrm>
        </p:spPr>
        <p:txBody>
          <a:bodyPr/>
          <a:lstStyle/>
          <a:p>
            <a:pPr marL="0" indent="0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b) </a:t>
            </a:r>
            <a:r>
              <a:rPr lang="en-US" b="1"/>
              <a:t>although </a:t>
            </a:r>
            <a:r>
              <a:rPr lang="en-US"/>
              <a:t>(</a:t>
            </a:r>
            <a:r>
              <a:rPr lang="en-US" i="1"/>
              <a:t>concession</a:t>
            </a:r>
            <a:r>
              <a:rPr lang="en-US"/>
              <a:t>)</a:t>
            </a:r>
          </a:p>
          <a:p>
            <a:pPr marL="542925" lvl="1" indent="0">
              <a:lnSpc>
                <a:spcPct val="130000"/>
              </a:lnSpc>
              <a:buFont typeface="Wingdings" pitchFamily="2" charset="2"/>
              <a:buNone/>
            </a:pPr>
            <a:r>
              <a:rPr lang="en-US" i="1" u="sng"/>
              <a:t>Although </a:t>
            </a:r>
            <a:r>
              <a:rPr lang="en-US" u="sng"/>
              <a:t>there are many people who like to buy on the installment plan, I prefer to buy for cash.</a:t>
            </a:r>
            <a:endParaRPr lang="en-US" i="1" u="sng"/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1. Sentences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1.4 Joining Sentences with Conjunctive Adverbs (</a:t>
            </a:r>
            <a:r>
              <a:rPr lang="en-US" sz="3800" i="1"/>
              <a:t>Compound Sentences)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424862" cy="38877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c) </a:t>
            </a:r>
            <a:r>
              <a:rPr lang="en-US" b="1"/>
              <a:t>because </a:t>
            </a:r>
            <a:r>
              <a:rPr lang="en-US"/>
              <a:t>(</a:t>
            </a:r>
            <a:r>
              <a:rPr lang="en-US" i="1"/>
              <a:t>cause</a:t>
            </a:r>
            <a:r>
              <a:rPr lang="en-US"/>
              <a:t>)</a:t>
            </a:r>
          </a:p>
          <a:p>
            <a:pPr marL="542925" lvl="1" indent="0">
              <a:lnSpc>
                <a:spcPct val="130000"/>
              </a:lnSpc>
              <a:buFont typeface="Wingdings" pitchFamily="2" charset="2"/>
              <a:buNone/>
            </a:pPr>
            <a:r>
              <a:rPr lang="en-US" i="1" u="sng"/>
              <a:t>Because </a:t>
            </a:r>
            <a:r>
              <a:rPr lang="en-US" u="sng"/>
              <a:t>there is no demand in the United States for the type of car you sell, I cannot give you an order for this car.</a:t>
            </a:r>
            <a:endParaRPr lang="en-US" i="1" u="sng"/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1.5 Abridgements in Clauses of Short Agreement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3600"/>
              <a:t>Clauses may be abridged by substituting an auxiliary for an entire predicate.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1.5 Abridgements in Clauses of Short Agreement</a:t>
            </a:r>
          </a:p>
        </p:txBody>
      </p:sp>
      <p:sp>
        <p:nvSpPr>
          <p:cNvPr id="194563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323850" y="1917700"/>
            <a:ext cx="84963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/>
              <a:t>Such abridgement is especially common in clauses of short agreement or disagreement.</a:t>
            </a:r>
          </a:p>
        </p:txBody>
      </p:sp>
      <p:graphicFrame>
        <p:nvGraphicFramePr>
          <p:cNvPr id="194566" name="Group 6"/>
          <p:cNvGraphicFramePr>
            <a:graphicFrameLocks noGrp="1"/>
          </p:cNvGraphicFramePr>
          <p:nvPr>
            <p:ph type="tbl" idx="1"/>
          </p:nvPr>
        </p:nvGraphicFramePr>
        <p:xfrm>
          <a:off x="468313" y="3284538"/>
          <a:ext cx="8229600" cy="1439862"/>
        </p:xfrm>
        <a:graphic>
          <a:graphicData uri="http://schemas.openxmlformats.org/drawingml/2006/table">
            <a:tbl>
              <a:tblPr/>
              <a:tblGrid>
                <a:gridCol w="4103687"/>
                <a:gridCol w="4125913"/>
              </a:tblGrid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likes the movie.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and his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wife does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and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 does his wife.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94573" name="Group 13"/>
          <p:cNvGrpSpPr>
            <a:grpSpLocks/>
          </p:cNvGrpSpPr>
          <p:nvPr/>
        </p:nvGrpSpPr>
        <p:grpSpPr bwMode="auto">
          <a:xfrm>
            <a:off x="3924300" y="3716338"/>
            <a:ext cx="460375" cy="576262"/>
            <a:chOff x="2562" y="2160"/>
            <a:chExt cx="290" cy="363"/>
          </a:xfrm>
        </p:grpSpPr>
        <p:sp>
          <p:nvSpPr>
            <p:cNvPr id="194574" name="AutoShape 14"/>
            <p:cNvSpPr>
              <a:spLocks/>
            </p:cNvSpPr>
            <p:nvPr/>
          </p:nvSpPr>
          <p:spPr bwMode="auto">
            <a:xfrm>
              <a:off x="2562" y="2160"/>
              <a:ext cx="91" cy="363"/>
            </a:xfrm>
            <a:prstGeom prst="leftBrace">
              <a:avLst>
                <a:gd name="adj1" fmla="val 3324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575" name="Text Box 15"/>
            <p:cNvSpPr txBox="1">
              <a:spLocks noChangeArrowheads="1"/>
            </p:cNvSpPr>
            <p:nvPr/>
          </p:nvSpPr>
          <p:spPr bwMode="auto">
            <a:xfrm>
              <a:off x="2608" y="2228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or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1.5 Abridgements in Clauses of Short Agreement</a:t>
            </a:r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95589" name="Group 5"/>
          <p:cNvGraphicFramePr>
            <a:graphicFrameLocks noGrp="1"/>
          </p:cNvGraphicFramePr>
          <p:nvPr>
            <p:ph type="tbl" idx="1"/>
          </p:nvPr>
        </p:nvGraphicFramePr>
        <p:xfrm>
          <a:off x="107950" y="2924175"/>
          <a:ext cx="8928100" cy="1728788"/>
        </p:xfrm>
        <a:graphic>
          <a:graphicData uri="http://schemas.openxmlformats.org/drawingml/2006/table">
            <a:tbl>
              <a:tblPr/>
              <a:tblGrid>
                <a:gridCol w="4464050"/>
                <a:gridCol w="4464050"/>
              </a:tblGrid>
              <a:tr h="172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doesn’t like the movies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and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wife doesn’t  either.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and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neither does his wife.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95596" name="Group 12"/>
          <p:cNvGrpSpPr>
            <a:grpSpLocks/>
          </p:cNvGrpSpPr>
          <p:nvPr/>
        </p:nvGrpSpPr>
        <p:grpSpPr bwMode="auto">
          <a:xfrm>
            <a:off x="4140200" y="3284538"/>
            <a:ext cx="458788" cy="936625"/>
            <a:chOff x="2381" y="2341"/>
            <a:chExt cx="289" cy="590"/>
          </a:xfrm>
        </p:grpSpPr>
        <p:sp>
          <p:nvSpPr>
            <p:cNvPr id="195597" name="Text Box 13"/>
            <p:cNvSpPr txBox="1">
              <a:spLocks noChangeArrowheads="1"/>
            </p:cNvSpPr>
            <p:nvPr/>
          </p:nvSpPr>
          <p:spPr bwMode="auto">
            <a:xfrm>
              <a:off x="2426" y="2523"/>
              <a:ext cx="24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or</a:t>
              </a:r>
            </a:p>
          </p:txBody>
        </p:sp>
        <p:sp>
          <p:nvSpPr>
            <p:cNvPr id="195598" name="AutoShape 14"/>
            <p:cNvSpPr>
              <a:spLocks/>
            </p:cNvSpPr>
            <p:nvPr/>
          </p:nvSpPr>
          <p:spPr bwMode="auto">
            <a:xfrm>
              <a:off x="2381" y="2341"/>
              <a:ext cx="91" cy="590"/>
            </a:xfrm>
            <a:prstGeom prst="leftBrace">
              <a:avLst>
                <a:gd name="adj1" fmla="val 5402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1.5 Abridgements in Clauses of Short Agreement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96613" name="Group 5"/>
          <p:cNvGraphicFramePr>
            <a:graphicFrameLocks noGrp="1"/>
          </p:cNvGraphicFramePr>
          <p:nvPr>
            <p:ph type="tbl" idx="1"/>
          </p:nvPr>
        </p:nvGraphicFramePr>
        <p:xfrm>
          <a:off x="395288" y="2636838"/>
          <a:ext cx="8229600" cy="1223962"/>
        </p:xfrm>
        <a:graphic>
          <a:graphicData uri="http://schemas.openxmlformats.org/drawingml/2006/table">
            <a:tbl>
              <a:tblPr/>
              <a:tblGrid>
                <a:gridCol w="4535487"/>
                <a:gridCol w="3694113"/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likes the movies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 doesn’t like the movies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but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wife doesn’t.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but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 wife does.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6620" name="Text Box 12"/>
          <p:cNvSpPr txBox="1">
            <a:spLocks noChangeArrowheads="1"/>
          </p:cNvSpPr>
          <p:nvPr/>
        </p:nvSpPr>
        <p:spPr bwMode="auto">
          <a:xfrm>
            <a:off x="323850" y="4149725"/>
            <a:ext cx="84248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600"/>
              <a:t>Note the reversal of subject and auxiliary after </a:t>
            </a:r>
            <a:r>
              <a:rPr lang="en-US" sz="2600" b="1"/>
              <a:t>so, neither.</a:t>
            </a:r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Word, phrases, or clauses joined by the coordinate conjunctions </a:t>
            </a:r>
            <a:r>
              <a:rPr lang="en-US" b="1"/>
              <a:t>and, or, but </a:t>
            </a:r>
            <a:r>
              <a:rPr lang="en-US"/>
              <a:t> have the same grammatical form.</a:t>
            </a:r>
            <a:endParaRPr lang="en-US" b="1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8229600" cy="363855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Her </a:t>
            </a:r>
            <a:r>
              <a:rPr lang="en-US" sz="2800" b="1"/>
              <a:t>long illness </a:t>
            </a:r>
            <a:r>
              <a:rPr lang="en-US" sz="2800"/>
              <a:t>and </a:t>
            </a:r>
            <a:r>
              <a:rPr lang="en-US" sz="2800" b="1"/>
              <a:t>slow recovery </a:t>
            </a:r>
            <a:r>
              <a:rPr lang="en-US" sz="2800"/>
              <a:t>made her very despondent.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800"/>
          </a:p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She doesn’t like </a:t>
            </a:r>
            <a:r>
              <a:rPr lang="en-US" sz="2800" b="1"/>
              <a:t>to get up in the morning </a:t>
            </a:r>
            <a:r>
              <a:rPr lang="en-US" sz="2800"/>
              <a:t>or </a:t>
            </a:r>
            <a:r>
              <a:rPr lang="en-US" sz="2800" b="1"/>
              <a:t>to go to bed at night</a:t>
            </a:r>
            <a:r>
              <a:rPr lang="en-US" sz="2800"/>
              <a:t>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800"/>
          </a:p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He told us </a:t>
            </a:r>
            <a:r>
              <a:rPr lang="en-US" sz="2800" b="1"/>
              <a:t>that his wife had been in an accident </a:t>
            </a:r>
            <a:r>
              <a:rPr lang="en-US" sz="2800"/>
              <a:t>but </a:t>
            </a:r>
            <a:r>
              <a:rPr lang="en-US" sz="2800" b="1"/>
              <a:t>that luckily she had not been hurt</a:t>
            </a:r>
            <a:r>
              <a:rPr lang="en-US" sz="2800"/>
              <a:t>.</a:t>
            </a:r>
            <a:endParaRPr lang="en-US" sz="2800" b="1"/>
          </a:p>
        </p:txBody>
      </p:sp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87563"/>
            <a:ext cx="7777163" cy="3932237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Parallel forms are also required with the paired coordinate conjunctions (correlatives) – </a:t>
            </a:r>
            <a:r>
              <a:rPr lang="en-US" b="1"/>
              <a:t>both…and, (n)either…(n)or, not only…but also.</a:t>
            </a:r>
          </a:p>
          <a:p>
            <a:pPr marL="0" indent="0">
              <a:lnSpc>
                <a:spcPct val="6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b="1"/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 i="1" u="sng"/>
              <a:t>They are either </a:t>
            </a:r>
            <a:r>
              <a:rPr lang="en-US" sz="2800" b="1" i="1" u="sng"/>
              <a:t>at their </a:t>
            </a:r>
            <a:r>
              <a:rPr lang="en-US" sz="2800" i="1" u="sng"/>
              <a:t>country home or </a:t>
            </a:r>
            <a:r>
              <a:rPr lang="en-US" sz="2800" b="1" i="1" u="sng"/>
              <a:t>at the beach</a:t>
            </a:r>
            <a:r>
              <a:rPr lang="en-US" sz="2800" i="1" u="sng"/>
              <a:t>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Elements contrasted with </a:t>
            </a:r>
            <a:r>
              <a:rPr lang="en-US" b="1"/>
              <a:t>not</a:t>
            </a:r>
            <a:r>
              <a:rPr lang="en-US"/>
              <a:t> are likewise put in parallel form.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He always does </a:t>
            </a:r>
            <a:r>
              <a:rPr lang="en-US" b="1"/>
              <a:t>what he wants to do</a:t>
            </a:r>
            <a:r>
              <a:rPr lang="en-US"/>
              <a:t>, not </a:t>
            </a:r>
            <a:r>
              <a:rPr lang="en-US" b="1"/>
              <a:t>what he should do.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i="1"/>
              <a:t>Exercise:</a:t>
            </a:r>
          </a:p>
          <a:p>
            <a:pPr marL="0" indent="0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Correct the item in parentheses so that they are grammatically parallel to the items that precede </a:t>
            </a:r>
            <a:r>
              <a:rPr lang="en-US" b="1"/>
              <a:t>and, or, but </a:t>
            </a:r>
            <a:r>
              <a:rPr lang="en-US"/>
              <a:t>or</a:t>
            </a:r>
            <a:r>
              <a:rPr lang="en-US" b="1"/>
              <a:t> not</a:t>
            </a:r>
            <a:r>
              <a:rPr lang="en-US"/>
              <a:t>.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None/>
            </a:pPr>
            <a:r>
              <a:rPr lang="en-US" sz="3600" b="1" i="1"/>
              <a:t>1. Simple sentence</a:t>
            </a:r>
            <a:endParaRPr lang="en-US" sz="3600"/>
          </a:p>
          <a:p>
            <a:pPr marL="839788" lvl="1" indent="-495300">
              <a:buFont typeface="AvantGarde" pitchFamily="34" charset="0"/>
              <a:buChar char="-"/>
            </a:pPr>
            <a:r>
              <a:rPr lang="en-US" sz="3200"/>
              <a:t>Contains one full subject and predicate. Takes the form of:</a:t>
            </a:r>
          </a:p>
          <a:p>
            <a:pPr marL="839788" lvl="1" indent="-495300">
              <a:lnSpc>
                <a:spcPct val="170000"/>
              </a:lnSpc>
              <a:buFont typeface="Wingdings" pitchFamily="2" charset="2"/>
              <a:buAutoNum type="alphaLcPeriod"/>
            </a:pPr>
            <a:r>
              <a:rPr lang="en-US" sz="3200" i="1"/>
              <a:t>a statement	</a:t>
            </a:r>
            <a:r>
              <a:rPr lang="en-US" sz="3200" b="1"/>
              <a:t>He lives in New York</a:t>
            </a:r>
            <a:r>
              <a:rPr lang="en-US" sz="3200" b="1" i="1"/>
              <a:t>.</a:t>
            </a:r>
            <a:endParaRPr lang="en-US" sz="3200" i="1"/>
          </a:p>
          <a:p>
            <a:pPr marL="839788" lvl="1" indent="-495300">
              <a:buFont typeface="Wingdings" pitchFamily="2" charset="2"/>
              <a:buAutoNum type="alphaLcPeriod"/>
            </a:pPr>
            <a:r>
              <a:rPr lang="en-US" sz="3200" i="1"/>
              <a:t>a question		</a:t>
            </a:r>
            <a:r>
              <a:rPr lang="en-US" sz="3200" b="1"/>
              <a:t>How old are you?</a:t>
            </a:r>
            <a:endParaRPr lang="en-US" sz="3200" i="1"/>
          </a:p>
          <a:p>
            <a:pPr marL="839788" lvl="1" indent="-495300">
              <a:buFont typeface="Wingdings" pitchFamily="2" charset="2"/>
              <a:buAutoNum type="alphaLcPeriod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i="1"/>
              <a:t>Example: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I like the painting but not (how it is framed).</a:t>
            </a:r>
          </a:p>
          <a:p>
            <a:pPr marL="890588" lvl="1" indent="-347663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u="sng"/>
              <a:t>I like the painting but not the way it is framed.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447675" indent="-447675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1. He spends his summer weekends either playing tennis or (at the beach).</a:t>
            </a:r>
          </a:p>
          <a:p>
            <a:pPr marL="447675" indent="-447675"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800"/>
          </a:p>
          <a:p>
            <a:pPr marL="627063" lvl="1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u="sng"/>
              <a:t>He spends his summer weekends either playing tennis or sunbathing at the beach.</a:t>
            </a:r>
          </a:p>
        </p:txBody>
      </p:sp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1.6 Parallel Construction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361950" indent="-36195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2. Wanting to accomplish something and (if you actually accomplish it) may not be the same thing.</a:t>
            </a:r>
          </a:p>
          <a:p>
            <a:pPr marL="361950" indent="-361950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marL="542925" lvl="1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u="sng"/>
              <a:t>Wanting to accomplish something and actually accomplishing it may not be the same thing.</a:t>
            </a:r>
          </a:p>
        </p:txBody>
      </p:sp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1.7 “Dangling” Constructions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Many introductory structures that do not contain their own “subjects” within them depend on the subject of the main clause for their agents.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1.7 “Dangling” Constructions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Preparing breakfast in too much of</a:t>
            </a:r>
            <a:r>
              <a:rPr lang="en-US"/>
              <a:t> </a:t>
            </a:r>
            <a:r>
              <a:rPr lang="en-US" b="1"/>
              <a:t>a hurry, she </a:t>
            </a:r>
            <a:r>
              <a:rPr lang="en-US"/>
              <a:t>burned the toast.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After eating dinner,</a:t>
            </a:r>
            <a:r>
              <a:rPr lang="en-US"/>
              <a:t> </a:t>
            </a:r>
            <a:r>
              <a:rPr lang="en-US" b="1"/>
              <a:t>she</a:t>
            </a:r>
            <a:r>
              <a:rPr lang="en-US"/>
              <a:t> cleared the table.</a:t>
            </a:r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1.7 “Dangling” Constructions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Such introductory elements usually correspond to the predicate parts of simple sentences. If the subjects that follow cannot serve as their agents, the introductory structures are considered as “</a:t>
            </a:r>
            <a:r>
              <a:rPr lang="en-US" i="1"/>
              <a:t>dangling</a:t>
            </a:r>
            <a:r>
              <a:rPr lang="en-US"/>
              <a:t>”.</a:t>
            </a:r>
          </a:p>
        </p:txBody>
      </p:sp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1.7 “Dangling” Constructions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i="1"/>
              <a:t>Examples:</a:t>
            </a:r>
            <a:endParaRPr lang="en-US" b="1"/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Preparing breakfast in too much of a hurry,</a:t>
            </a:r>
            <a:r>
              <a:rPr lang="en-US" b="1"/>
              <a:t> </a:t>
            </a:r>
            <a:r>
              <a:rPr lang="en-US"/>
              <a:t>the toast was burned.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After eating dinner, the table was cleared.</a:t>
            </a:r>
          </a:p>
        </p:txBody>
      </p:sp>
      <p:sp>
        <p:nvSpPr>
          <p:cNvPr id="21094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2. Adverbial Clauses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2994" name="Group 2"/>
          <p:cNvGraphicFramePr>
            <a:graphicFrameLocks noGrp="1"/>
          </p:cNvGraphicFramePr>
          <p:nvPr/>
        </p:nvGraphicFramePr>
        <p:xfrm>
          <a:off x="323850" y="1916113"/>
          <a:ext cx="8424863" cy="2952750"/>
        </p:xfrm>
        <a:graphic>
          <a:graphicData uri="http://schemas.openxmlformats.org/drawingml/2006/table">
            <a:tbl>
              <a:tblPr/>
              <a:tblGrid>
                <a:gridCol w="1439863"/>
                <a:gridCol w="1439862"/>
                <a:gridCol w="1871663"/>
                <a:gridCol w="3673475"/>
              </a:tblGrid>
              <a:tr h="182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soon as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can see you 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finish my work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3009" name="Text Box 17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3010" name="Rectangle 18"/>
          <p:cNvSpPr>
            <a:spLocks noChangeArrowheads="1"/>
          </p:cNvSpPr>
          <p:nvPr/>
        </p:nvSpPr>
        <p:spPr bwMode="auto">
          <a:xfrm>
            <a:off x="2124075" y="620713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018" name="Group 2"/>
          <p:cNvGraphicFramePr>
            <a:graphicFrameLocks noGrp="1"/>
          </p:cNvGraphicFramePr>
          <p:nvPr/>
        </p:nvGraphicFramePr>
        <p:xfrm>
          <a:off x="323850" y="1916113"/>
          <a:ext cx="8424863" cy="3632200"/>
        </p:xfrm>
        <a:graphic>
          <a:graphicData uri="http://schemas.openxmlformats.org/drawingml/2006/table">
            <a:tbl>
              <a:tblPr/>
              <a:tblGrid>
                <a:gridCol w="1871663"/>
                <a:gridCol w="2160587"/>
                <a:gridCol w="4392613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Place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 live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where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road crosses the river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because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could not come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because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since, as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he was ill.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Condition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unless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 won’t have the picnic </a:t>
                      </a:r>
                      <a:r>
                        <a:rPr kumimoji="0" lang="en-US" sz="2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unless </a:t>
                      </a:r>
                      <a:r>
                        <a:rPr kumimoji="0" lang="en-US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is good.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4042" name="Text Box 26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4043" name="Rectangle 27"/>
          <p:cNvSpPr>
            <a:spLocks noChangeArrowheads="1"/>
          </p:cNvSpPr>
          <p:nvPr/>
        </p:nvSpPr>
        <p:spPr bwMode="auto">
          <a:xfrm>
            <a:off x="2124075" y="836613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74900"/>
            <a:ext cx="7924800" cy="3644900"/>
          </a:xfrm>
        </p:spPr>
        <p:txBody>
          <a:bodyPr/>
          <a:lstStyle/>
          <a:p>
            <a:pPr marL="839788" lvl="1" indent="-495300">
              <a:buFont typeface="Wingdings" pitchFamily="2" charset="2"/>
              <a:buAutoNum type="alphaLcPeriod" startAt="3"/>
            </a:pPr>
            <a:r>
              <a:rPr lang="en-US" sz="3200" i="1"/>
              <a:t>a request		</a:t>
            </a:r>
            <a:r>
              <a:rPr lang="en-US" sz="3200" b="1"/>
              <a:t>Please close the door. 				</a:t>
            </a:r>
            <a:r>
              <a:rPr lang="en-US" sz="2400"/>
              <a:t>(The subject </a:t>
            </a:r>
            <a:r>
              <a:rPr lang="en-US" sz="2400" i="1"/>
              <a:t>you </a:t>
            </a:r>
            <a:r>
              <a:rPr lang="en-US" sz="2400"/>
              <a:t>is understood.)</a:t>
            </a:r>
          </a:p>
          <a:p>
            <a:pPr marL="839788" lvl="1" indent="-495300">
              <a:buFont typeface="Wingdings" pitchFamily="2" charset="2"/>
              <a:buAutoNum type="alphaLcPeriod" startAt="3"/>
            </a:pPr>
            <a:endParaRPr lang="en-US" sz="2400"/>
          </a:p>
          <a:p>
            <a:pPr marL="839788" lvl="1" indent="-495300">
              <a:buFont typeface="Wingdings" pitchFamily="2" charset="2"/>
              <a:buAutoNum type="alphaLcPeriod" startAt="3"/>
            </a:pPr>
            <a:r>
              <a:rPr lang="en-US" sz="3200" i="1"/>
              <a:t>an exclamation	</a:t>
            </a:r>
            <a:r>
              <a:rPr lang="en-US" sz="3200" b="1"/>
              <a:t>What a terrible temper 				she has!</a:t>
            </a:r>
            <a:endParaRPr lang="en-US" sz="2400"/>
          </a:p>
          <a:p>
            <a:pPr marL="839788" lvl="1" indent="-495300"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42" name="Group 2"/>
          <p:cNvGraphicFramePr>
            <a:graphicFrameLocks noGrp="1"/>
          </p:cNvGraphicFramePr>
          <p:nvPr/>
        </p:nvGraphicFramePr>
        <p:xfrm>
          <a:off x="323850" y="1885950"/>
          <a:ext cx="8496300" cy="4206875"/>
        </p:xfrm>
        <a:graphic>
          <a:graphicData uri="http://schemas.openxmlformats.org/drawingml/2006/table">
            <a:tbl>
              <a:tblPr/>
              <a:tblGrid>
                <a:gridCol w="1912938"/>
                <a:gridCol w="1885950"/>
                <a:gridCol w="4697412"/>
              </a:tblGrid>
              <a:tr h="172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Contrast: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Concessive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Although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Although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Though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I felt very tired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I tried to finish the work.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adversative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people spend their spare time reading,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while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others watch television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062" name="Text Box 22"/>
          <p:cNvSpPr txBox="1">
            <a:spLocks noChangeArrowheads="1"/>
          </p:cNvSpPr>
          <p:nvPr/>
        </p:nvSpPr>
        <p:spPr bwMode="auto">
          <a:xfrm>
            <a:off x="7308850" y="620713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5063" name="Rectangle 23"/>
          <p:cNvSpPr>
            <a:spLocks noChangeArrowheads="1"/>
          </p:cNvSpPr>
          <p:nvPr/>
        </p:nvSpPr>
        <p:spPr bwMode="auto">
          <a:xfrm>
            <a:off x="2124075" y="765175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066" name="Group 2"/>
          <p:cNvGraphicFramePr>
            <a:graphicFrameLocks noGrp="1"/>
          </p:cNvGraphicFramePr>
          <p:nvPr/>
        </p:nvGraphicFramePr>
        <p:xfrm>
          <a:off x="323850" y="1844675"/>
          <a:ext cx="8424863" cy="4032250"/>
        </p:xfrm>
        <a:graphic>
          <a:graphicData uri="http://schemas.openxmlformats.org/drawingml/2006/table">
            <a:tbl>
              <a:tblPr/>
              <a:tblGrid>
                <a:gridCol w="1368425"/>
                <a:gridCol w="2947988"/>
                <a:gridCol w="4108450"/>
              </a:tblGrid>
              <a:tr h="163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 adj. or adv.+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such (a) + noun + that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is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pretty (adj.)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attracts a lot of attention.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sang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beautifully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(adv.)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that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everyone applauded her performance.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078" name="Text Box 14"/>
          <p:cNvSpPr txBox="1">
            <a:spLocks noChangeArrowheads="1"/>
          </p:cNvSpPr>
          <p:nvPr/>
        </p:nvSpPr>
        <p:spPr bwMode="auto">
          <a:xfrm>
            <a:off x="7308850" y="620713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6079" name="Rectangle 15"/>
          <p:cNvSpPr>
            <a:spLocks noChangeArrowheads="1"/>
          </p:cNvSpPr>
          <p:nvPr/>
        </p:nvSpPr>
        <p:spPr bwMode="auto">
          <a:xfrm>
            <a:off x="2124075" y="836613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090" name="Group 2"/>
          <p:cNvGraphicFramePr>
            <a:graphicFrameLocks noGrp="1"/>
          </p:cNvGraphicFramePr>
          <p:nvPr/>
        </p:nvGraphicFramePr>
        <p:xfrm>
          <a:off x="107950" y="1989138"/>
          <a:ext cx="8856663" cy="3829050"/>
        </p:xfrm>
        <a:graphic>
          <a:graphicData uri="http://schemas.openxmlformats.org/drawingml/2006/table">
            <a:tbl>
              <a:tblPr/>
              <a:tblGrid>
                <a:gridCol w="1728788"/>
                <a:gridCol w="3276600"/>
                <a:gridCol w="3851275"/>
              </a:tblGrid>
              <a:tr h="158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Comparison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(not)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works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just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hard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her sister works.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She doesn’t work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as) hard as her sister works.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17102" name="Group 14"/>
          <p:cNvGrpSpPr>
            <a:grpSpLocks/>
          </p:cNvGrpSpPr>
          <p:nvPr/>
        </p:nvGrpSpPr>
        <p:grpSpPr bwMode="auto">
          <a:xfrm>
            <a:off x="2447925" y="4003675"/>
            <a:ext cx="2517775" cy="1152525"/>
            <a:chOff x="1655" y="1933"/>
            <a:chExt cx="1586" cy="726"/>
          </a:xfrm>
        </p:grpSpPr>
        <p:sp>
          <p:nvSpPr>
            <p:cNvPr id="217103" name="AutoShape 15"/>
            <p:cNvSpPr>
              <a:spLocks/>
            </p:cNvSpPr>
            <p:nvPr/>
          </p:nvSpPr>
          <p:spPr bwMode="auto">
            <a:xfrm>
              <a:off x="1927" y="1979"/>
              <a:ext cx="91" cy="680"/>
            </a:xfrm>
            <a:prstGeom prst="rightBrace">
              <a:avLst>
                <a:gd name="adj1" fmla="val 6227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04" name="Text Box 16"/>
            <p:cNvSpPr txBox="1">
              <a:spLocks noChangeArrowheads="1"/>
            </p:cNvSpPr>
            <p:nvPr/>
          </p:nvSpPr>
          <p:spPr bwMode="auto">
            <a:xfrm>
              <a:off x="1973" y="2201"/>
              <a:ext cx="12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+ adj. or adv. + as</a:t>
              </a:r>
            </a:p>
          </p:txBody>
        </p:sp>
        <p:sp>
          <p:nvSpPr>
            <p:cNvPr id="217105" name="Text Box 17"/>
            <p:cNvSpPr txBox="1">
              <a:spLocks noChangeArrowheads="1"/>
            </p:cNvSpPr>
            <p:nvPr/>
          </p:nvSpPr>
          <p:spPr bwMode="auto">
            <a:xfrm>
              <a:off x="1655" y="1933"/>
              <a:ext cx="408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40000"/>
                </a:lnSpc>
                <a:spcBef>
                  <a:spcPct val="50000"/>
                </a:spcBef>
              </a:pPr>
              <a:r>
                <a:rPr lang="en-US" sz="2000"/>
                <a:t>as</a:t>
              </a:r>
            </a:p>
            <a:p>
              <a:pPr>
                <a:lnSpc>
                  <a:spcPct val="140000"/>
                </a:lnSpc>
                <a:spcBef>
                  <a:spcPct val="50000"/>
                </a:spcBef>
              </a:pPr>
              <a:r>
                <a:rPr lang="en-US" sz="2000"/>
                <a:t>so</a:t>
              </a:r>
            </a:p>
          </p:txBody>
        </p:sp>
      </p:grpSp>
      <p:sp>
        <p:nvSpPr>
          <p:cNvPr id="217106" name="Text Box 18"/>
          <p:cNvSpPr txBox="1">
            <a:spLocks noChangeArrowheads="1"/>
          </p:cNvSpPr>
          <p:nvPr/>
        </p:nvSpPr>
        <p:spPr bwMode="auto">
          <a:xfrm>
            <a:off x="7308850" y="620713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7107" name="Rectangle 19"/>
          <p:cNvSpPr>
            <a:spLocks noChangeArrowheads="1"/>
          </p:cNvSpPr>
          <p:nvPr/>
        </p:nvSpPr>
        <p:spPr bwMode="auto">
          <a:xfrm>
            <a:off x="2124075" y="836613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114" name="Group 2"/>
          <p:cNvGraphicFramePr>
            <a:graphicFrameLocks noGrp="1"/>
          </p:cNvGraphicFramePr>
          <p:nvPr/>
        </p:nvGraphicFramePr>
        <p:xfrm>
          <a:off x="250825" y="1966913"/>
          <a:ext cx="8713788" cy="3622675"/>
        </p:xfrm>
        <a:graphic>
          <a:graphicData uri="http://schemas.openxmlformats.org/drawingml/2006/table">
            <a:tbl>
              <a:tblPr/>
              <a:tblGrid>
                <a:gridCol w="1962150"/>
                <a:gridCol w="1854200"/>
                <a:gridCol w="4897438"/>
              </a:tblGrid>
              <a:tr h="175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of Clause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Subordinate Conjunction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Beginning the Clause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Sentences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Manner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though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looks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if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needs (or needed) more sleep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left the room </a:t>
                      </a:r>
                      <a:r>
                        <a:rPr kumimoji="0" lang="en-US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 though </a:t>
                      </a:r>
                      <a:r>
                        <a:rPr kumimoji="0" lang="en-US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angry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US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8126" name="Text Box 14"/>
          <p:cNvSpPr txBox="1">
            <a:spLocks noChangeArrowheads="1"/>
          </p:cNvSpPr>
          <p:nvPr/>
        </p:nvSpPr>
        <p:spPr bwMode="auto">
          <a:xfrm>
            <a:off x="7308850" y="620713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18127" name="Rectangle 15"/>
          <p:cNvSpPr>
            <a:spLocks noChangeArrowheads="1"/>
          </p:cNvSpPr>
          <p:nvPr/>
        </p:nvSpPr>
        <p:spPr bwMode="auto">
          <a:xfrm>
            <a:off x="2124075" y="620713"/>
            <a:ext cx="4406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chemeClr val="tx2"/>
                </a:solidFill>
              </a:rPr>
              <a:t>2. Adverbial Clauses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 Types of Adverbial Clauses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59000"/>
            <a:ext cx="7924800" cy="36449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An adverbial clause consists of a subject and predicate introduced by a subordinate conjunction like </a:t>
            </a:r>
            <a:r>
              <a:rPr lang="en-US" sz="3600" b="1"/>
              <a:t>when, although, because, if</a:t>
            </a:r>
            <a:r>
              <a:rPr lang="en-US" sz="3600"/>
              <a:t>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/>
              <a:t>2.1 Types of Adverbial Clauses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1513"/>
            <a:ext cx="7924800" cy="4078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b="1" i="1"/>
              <a:t>Examples:</a:t>
            </a:r>
          </a:p>
          <a:p>
            <a:pPr marL="0" indent="0">
              <a:buFont typeface="Wingdings" pitchFamily="2" charset="2"/>
              <a:buNone/>
            </a:pPr>
            <a:endParaRPr lang="en-US" b="1" i="1"/>
          </a:p>
          <a:p>
            <a:pPr marL="0" indent="0">
              <a:buFont typeface="Wingdings" pitchFamily="2" charset="2"/>
              <a:buNone/>
            </a:pPr>
            <a:r>
              <a:rPr lang="en-US"/>
              <a:t>I was in south America last year.</a:t>
            </a:r>
          </a:p>
          <a:p>
            <a:pPr marL="0" indent="0">
              <a:buFont typeface="Wingdings" pitchFamily="2" charset="2"/>
              <a:buNone/>
            </a:pPr>
            <a:r>
              <a:rPr lang="en-US" i="1"/>
              <a:t>During this time</a:t>
            </a:r>
            <a:r>
              <a:rPr lang="en-US"/>
              <a:t> I learned to speak Spanish.</a:t>
            </a:r>
          </a:p>
          <a:p>
            <a:pPr marL="0" indent="0">
              <a:buFont typeface="Wingdings" pitchFamily="2" charset="2"/>
              <a:buNone/>
            </a:pPr>
            <a:endParaRPr lang="en-US"/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u="sng"/>
          </a:p>
        </p:txBody>
      </p:sp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/>
              <a:t>2.1 Types of Adverbial Clauses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9363"/>
            <a:ext cx="7924800" cy="35004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While (or When) I was in South America last year, I learned to speak Spanish.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/>
          </a:p>
          <a:p>
            <a:pPr marL="0" indent="0">
              <a:buFont typeface="Wingdings" pitchFamily="2" charset="2"/>
              <a:buNone/>
            </a:pPr>
            <a:r>
              <a:rPr lang="en-US"/>
              <a:t>I learned to speak Spanish </a:t>
            </a:r>
            <a:r>
              <a:rPr lang="en-US" i="1"/>
              <a:t>while</a:t>
            </a:r>
            <a:r>
              <a:rPr lang="en-US"/>
              <a:t> (or </a:t>
            </a:r>
            <a:r>
              <a:rPr lang="en-US" i="1"/>
              <a:t>when</a:t>
            </a:r>
            <a:r>
              <a:rPr lang="en-US"/>
              <a:t>) I was in South America last year.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2.2 </a:t>
            </a:r>
            <a:br>
              <a:rPr lang="en-US" sz="3700"/>
            </a:br>
            <a:r>
              <a:rPr lang="en-US" sz="3700"/>
              <a:t>Verbs in Time Clauses: Future Time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The </a:t>
            </a:r>
            <a:r>
              <a:rPr lang="en-US" sz="3600" i="1"/>
              <a:t>present tense</a:t>
            </a:r>
            <a:r>
              <a:rPr lang="en-US" sz="3600"/>
              <a:t> is used in clauses expressing future time.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3600"/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2800" u="sng"/>
              <a:t>He will go straight home after he </a:t>
            </a:r>
            <a:r>
              <a:rPr lang="en-US" sz="2800" b="1" u="sng"/>
              <a:t>closes</a:t>
            </a:r>
            <a:r>
              <a:rPr lang="en-US" sz="2800" u="sng"/>
              <a:t> the store.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2.2 </a:t>
            </a:r>
            <a:br>
              <a:rPr lang="en-US" sz="3700"/>
            </a:br>
            <a:r>
              <a:rPr lang="en-US" sz="3700"/>
              <a:t>Verbs in Time Clauses: Future Time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4538"/>
            <a:ext cx="7924800" cy="4005262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The </a:t>
            </a:r>
            <a:r>
              <a:rPr lang="en-US" sz="3600" i="1"/>
              <a:t>present perfect tense</a:t>
            </a:r>
            <a:r>
              <a:rPr lang="en-US" sz="3600"/>
              <a:t> may occur in future time clauses, especially with </a:t>
            </a:r>
            <a:r>
              <a:rPr lang="en-US" sz="3600" b="1" i="1"/>
              <a:t>after </a:t>
            </a:r>
            <a:r>
              <a:rPr lang="en-US" sz="3600"/>
              <a:t>or </a:t>
            </a:r>
            <a:r>
              <a:rPr lang="en-US" sz="3600" b="1" i="1"/>
              <a:t>until.</a:t>
            </a:r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3600"/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2800" u="sng"/>
              <a:t>He will go straight home after he </a:t>
            </a:r>
            <a:r>
              <a:rPr lang="en-US" sz="2800" b="1" u="sng"/>
              <a:t>has</a:t>
            </a:r>
            <a:r>
              <a:rPr lang="en-US" sz="2800" u="sng"/>
              <a:t> </a:t>
            </a:r>
            <a:r>
              <a:rPr lang="en-US" sz="2800" b="1" u="sng"/>
              <a:t>closed</a:t>
            </a:r>
            <a:r>
              <a:rPr lang="en-US" sz="2800" u="sng"/>
              <a:t> the store.</a:t>
            </a:r>
          </a:p>
        </p:txBody>
      </p:sp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2.3 </a:t>
            </a:r>
            <a:br>
              <a:rPr lang="en-US" sz="3700"/>
            </a:br>
            <a:r>
              <a:rPr lang="en-US" sz="3700"/>
              <a:t>Verbs in Time Clauses: Past Time</a:t>
            </a:r>
          </a:p>
        </p:txBody>
      </p:sp>
      <p:sp>
        <p:nvSpPr>
          <p:cNvPr id="225283" name="Text Box 3"/>
          <p:cNvSpPr txBox="1">
            <a:spLocks noChangeArrowheads="1"/>
          </p:cNvSpPr>
          <p:nvPr/>
        </p:nvSpPr>
        <p:spPr bwMode="auto">
          <a:xfrm>
            <a:off x="539750" y="1993900"/>
            <a:ext cx="7488238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/>
              <a:t>A past </a:t>
            </a:r>
            <a:r>
              <a:rPr lang="en-US" sz="3000" b="1"/>
              <a:t>when</a:t>
            </a:r>
            <a:r>
              <a:rPr lang="en-US" sz="3000"/>
              <a:t> clause may be used either with a past continuous action that is interrupted or with an action that has just been completed.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349500"/>
            <a:ext cx="8135938" cy="1422400"/>
          </a:xfrm>
        </p:spPr>
        <p:txBody>
          <a:bodyPr/>
          <a:lstStyle/>
          <a:p>
            <a:pPr marL="571500" indent="-571500">
              <a:lnSpc>
                <a:spcPct val="80000"/>
              </a:lnSpc>
              <a:buFont typeface="Wingdings" pitchFamily="2" charset="2"/>
              <a:buNone/>
            </a:pPr>
            <a:r>
              <a:rPr lang="en-US" sz="3500" b="1" i="1"/>
              <a:t>2. Compound sentence</a:t>
            </a:r>
            <a:endParaRPr lang="en-US" sz="3500"/>
          </a:p>
          <a:p>
            <a:pPr marL="839788" lvl="1" indent="-495300">
              <a:lnSpc>
                <a:spcPct val="80000"/>
              </a:lnSpc>
              <a:buFont typeface="AvantGarde" pitchFamily="34" charset="0"/>
              <a:buChar char="-"/>
            </a:pPr>
            <a:r>
              <a:rPr lang="en-US" sz="3400"/>
              <a:t>Contains two or more sentences joined into one by:</a:t>
            </a:r>
            <a:endParaRPr lang="en-US" sz="3200" b="1"/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38245" name="Group 5"/>
          <p:cNvGraphicFramePr>
            <a:graphicFrameLocks noGrp="1"/>
          </p:cNvGraphicFramePr>
          <p:nvPr>
            <p:ph sz="half" idx="2"/>
          </p:nvPr>
        </p:nvGraphicFramePr>
        <p:xfrm>
          <a:off x="323850" y="4221163"/>
          <a:ext cx="8362950" cy="2054352"/>
        </p:xfrm>
        <a:graphic>
          <a:graphicData uri="http://schemas.openxmlformats.org/drawingml/2006/table">
            <a:tbl>
              <a:tblPr/>
              <a:tblGrid>
                <a:gridCol w="4181475"/>
                <a:gridCol w="4181475"/>
              </a:tblGrid>
              <a:tr h="19097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Punctuation alone	</a:t>
                      </a:r>
                      <a:endParaRPr kumimoji="0" lang="en-US" sz="3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was very bad; all classes were cancelled.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2.3 </a:t>
            </a:r>
            <a:br>
              <a:rPr lang="en-US" sz="3700"/>
            </a:br>
            <a:r>
              <a:rPr lang="en-US" sz="3700"/>
              <a:t>Verbs in Time Clauses: Past Time</a:t>
            </a:r>
          </a:p>
        </p:txBody>
      </p:sp>
      <p:graphicFrame>
        <p:nvGraphicFramePr>
          <p:cNvPr id="226307" name="Group 3"/>
          <p:cNvGraphicFramePr>
            <a:graphicFrameLocks noGrp="1"/>
          </p:cNvGraphicFramePr>
          <p:nvPr>
            <p:ph idx="1"/>
          </p:nvPr>
        </p:nvGraphicFramePr>
        <p:xfrm>
          <a:off x="107950" y="1989138"/>
          <a:ext cx="8893175" cy="3297237"/>
        </p:xfrm>
        <a:graphic>
          <a:graphicData uri="http://schemas.openxmlformats.org/drawingml/2006/table">
            <a:tbl>
              <a:tblPr/>
              <a:tblGrid>
                <a:gridCol w="5040313"/>
                <a:gridCol w="3852862"/>
              </a:tblGrid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Main Clause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 Clause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 Progressive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I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was shopping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downtown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(The continuous action is not completed.)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I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an old friend.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2.3 </a:t>
            </a:r>
            <a:br>
              <a:rPr lang="en-US" sz="3700"/>
            </a:br>
            <a:r>
              <a:rPr lang="en-US" sz="3700"/>
              <a:t>Verbs in Time Clauses: Past Time</a:t>
            </a:r>
          </a:p>
        </p:txBody>
      </p:sp>
      <p:graphicFrame>
        <p:nvGraphicFramePr>
          <p:cNvPr id="227331" name="Group 3"/>
          <p:cNvGraphicFramePr>
            <a:graphicFrameLocks noGrp="1"/>
          </p:cNvGraphicFramePr>
          <p:nvPr>
            <p:ph idx="1"/>
          </p:nvPr>
        </p:nvGraphicFramePr>
        <p:xfrm>
          <a:off x="287338" y="2132013"/>
          <a:ext cx="8461375" cy="3757612"/>
        </p:xfrm>
        <a:graphic>
          <a:graphicData uri="http://schemas.openxmlformats.org/drawingml/2006/table">
            <a:tbl>
              <a:tblPr/>
              <a:tblGrid>
                <a:gridCol w="5562600"/>
                <a:gridCol w="2898775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Main Clause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 Clause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 Perfect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just (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already, no sooner)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gone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 bed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(The action has just been completed.)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 the phone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2.4 </a:t>
            </a:r>
            <a:br>
              <a:rPr lang="en-US" sz="3700"/>
            </a:br>
            <a:r>
              <a:rPr lang="en-US" sz="3700"/>
              <a:t>Conditional Clauses with </a:t>
            </a:r>
            <a:r>
              <a:rPr lang="en-US" sz="3700" i="1"/>
              <a:t>Unless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32025"/>
            <a:ext cx="7924800" cy="3787775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/>
              <a:t>In may sentences, </a:t>
            </a:r>
            <a:r>
              <a:rPr lang="en-US" sz="3600" b="1" i="1"/>
              <a:t>unless </a:t>
            </a:r>
            <a:r>
              <a:rPr lang="en-US" sz="3600"/>
              <a:t>is the equivalent of </a:t>
            </a:r>
            <a:r>
              <a:rPr lang="en-US" sz="3600" b="1"/>
              <a:t>if…not.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2.4 </a:t>
            </a:r>
            <a:br>
              <a:rPr lang="en-US" sz="3700"/>
            </a:br>
            <a:r>
              <a:rPr lang="en-US" sz="3700"/>
              <a:t>Conditional Clauses with </a:t>
            </a:r>
            <a:r>
              <a:rPr lang="en-US" sz="3700" i="1"/>
              <a:t>Unless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565400"/>
            <a:ext cx="8713787" cy="3565525"/>
          </a:xfrm>
        </p:spPr>
        <p:txBody>
          <a:bodyPr/>
          <a:lstStyle/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b="1" i="1" u="sng"/>
              <a:t>If</a:t>
            </a:r>
            <a:r>
              <a:rPr lang="en-US" u="sng"/>
              <a:t> you </a:t>
            </a:r>
            <a:r>
              <a:rPr lang="en-US" b="1" i="1" u="sng"/>
              <a:t>don’t</a:t>
            </a:r>
            <a:r>
              <a:rPr lang="en-US" u="sng"/>
              <a:t> get off my property, I’ll call the police.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/>
              <a:t>or </a:t>
            </a:r>
          </a:p>
          <a:p>
            <a:pPr marL="0" indent="0" algn="ctr">
              <a:lnSpc>
                <a:spcPct val="140000"/>
              </a:lnSpc>
              <a:buFont typeface="Wingdings" pitchFamily="2" charset="2"/>
              <a:buNone/>
            </a:pPr>
            <a:r>
              <a:rPr lang="en-US" b="1" i="1" u="sng"/>
              <a:t>Unless</a:t>
            </a:r>
            <a:r>
              <a:rPr lang="en-US" u="sng"/>
              <a:t> you get off my property, I’ll call the police.</a:t>
            </a:r>
          </a:p>
        </p:txBody>
      </p:sp>
      <p:sp>
        <p:nvSpPr>
          <p:cNvPr id="230404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2.5 </a:t>
            </a:r>
            <a:br>
              <a:rPr lang="en-US" sz="3700"/>
            </a:br>
            <a:r>
              <a:rPr lang="en-US" sz="3700"/>
              <a:t>Real Conditions (1) Future Time</a:t>
            </a:r>
            <a:endParaRPr lang="en-US" sz="3700" i="1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 i="1"/>
              <a:t>Real conditions</a:t>
            </a:r>
            <a:r>
              <a:rPr lang="en-US" sz="3600"/>
              <a:t> are conditions that are possible to be realized. They often refer to one event in the future.</a:t>
            </a:r>
            <a:endParaRPr lang="en-US" sz="3600" b="1" i="1"/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2800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2.5 </a:t>
            </a:r>
            <a:br>
              <a:rPr lang="en-US" sz="3700"/>
            </a:br>
            <a:r>
              <a:rPr lang="en-US" sz="3700"/>
              <a:t>Real Conditions (1) Future Time</a:t>
            </a:r>
            <a:endParaRPr lang="en-US" sz="3700" i="1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435975" cy="428625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i="1"/>
              <a:t>1) </a:t>
            </a:r>
            <a:r>
              <a:rPr lang="en-US"/>
              <a:t>With future main verb – </a:t>
            </a:r>
          </a:p>
          <a:p>
            <a:pPr marL="890588" lvl="1" indent="-347663">
              <a:lnSpc>
                <a:spcPct val="130000"/>
              </a:lnSpc>
              <a:buFont typeface="Wingdings" pitchFamily="2" charset="2"/>
              <a:buNone/>
            </a:pPr>
            <a:r>
              <a:rPr lang="en-US" b="1" u="sng"/>
              <a:t>If the weather </a:t>
            </a:r>
            <a:r>
              <a:rPr lang="en-US" i="1" u="sng"/>
              <a:t>is</a:t>
            </a:r>
            <a:r>
              <a:rPr lang="en-US" b="1" u="sng"/>
              <a:t> good, I’</a:t>
            </a:r>
            <a:r>
              <a:rPr lang="en-US" i="1" u="sng"/>
              <a:t>ll go </a:t>
            </a:r>
            <a:r>
              <a:rPr lang="en-US" b="1" u="sng"/>
              <a:t>to the beach.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2) With imperative main verb – </a:t>
            </a:r>
          </a:p>
          <a:p>
            <a:pPr marL="890588" lvl="1" indent="-347663">
              <a:lnSpc>
                <a:spcPct val="130000"/>
              </a:lnSpc>
              <a:buFont typeface="Wingdings" pitchFamily="2" charset="2"/>
              <a:buNone/>
            </a:pPr>
            <a:r>
              <a:rPr lang="en-US" b="1" u="sng"/>
              <a:t>If he </a:t>
            </a:r>
            <a:r>
              <a:rPr lang="en-US" i="1" u="sng"/>
              <a:t>calls</a:t>
            </a:r>
            <a:r>
              <a:rPr lang="en-US" b="1" u="sng"/>
              <a:t>, </a:t>
            </a:r>
            <a:r>
              <a:rPr lang="en-US" i="1" u="sng"/>
              <a:t>tell </a:t>
            </a:r>
            <a:r>
              <a:rPr lang="en-US" b="1" u="sng"/>
              <a:t>him to come here at once.</a:t>
            </a:r>
          </a:p>
          <a:p>
            <a:pPr marL="0" indent="0" algn="ctr">
              <a:lnSpc>
                <a:spcPct val="130000"/>
              </a:lnSpc>
              <a:buFont typeface="Wingdings" pitchFamily="2" charset="2"/>
              <a:buNone/>
            </a:pPr>
            <a:r>
              <a:rPr lang="en-US" i="1"/>
              <a:t>Usually the present tense is used in the conditional clause.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endParaRPr lang="en-US" b="1" i="1" u="sng"/>
          </a:p>
        </p:txBody>
      </p:sp>
      <p:sp>
        <p:nvSpPr>
          <p:cNvPr id="232452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2.6 </a:t>
            </a:r>
            <a:br>
              <a:rPr lang="en-US" sz="3700"/>
            </a:br>
            <a:r>
              <a:rPr lang="en-US" sz="3700"/>
              <a:t>Real Conditions (2): General Time</a:t>
            </a:r>
            <a:endParaRPr lang="en-US" sz="3700" i="1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3463"/>
            <a:ext cx="7924800" cy="3716337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3600" i="1"/>
              <a:t>Real conditions</a:t>
            </a:r>
            <a:r>
              <a:rPr lang="en-US" sz="3600"/>
              <a:t> may be used in general statements about repeated events.</a:t>
            </a:r>
            <a:endParaRPr lang="en-US" sz="3600" b="1" i="1"/>
          </a:p>
          <a:p>
            <a:pPr marL="0" indent="0">
              <a:lnSpc>
                <a:spcPct val="40000"/>
              </a:lnSpc>
              <a:buFont typeface="Wingdings" pitchFamily="2" charset="2"/>
              <a:buNone/>
            </a:pPr>
            <a:endParaRPr lang="en-US" sz="2800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2.6 </a:t>
            </a:r>
            <a:br>
              <a:rPr lang="en-US" sz="3700"/>
            </a:br>
            <a:r>
              <a:rPr lang="en-US" sz="3700"/>
              <a:t>Real Conditions (2): General Time</a:t>
            </a:r>
            <a:endParaRPr lang="en-US" sz="3700" i="1"/>
          </a:p>
        </p:txBody>
      </p:sp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34500" name="Group 4"/>
          <p:cNvGraphicFramePr>
            <a:graphicFrameLocks noGrp="1"/>
          </p:cNvGraphicFramePr>
          <p:nvPr>
            <p:ph idx="1"/>
          </p:nvPr>
        </p:nvGraphicFramePr>
        <p:xfrm>
          <a:off x="323850" y="2276475"/>
          <a:ext cx="8424863" cy="3305175"/>
        </p:xfrm>
        <a:graphic>
          <a:graphicData uri="http://schemas.openxmlformats.org/drawingml/2006/table">
            <a:tbl>
              <a:tblPr/>
              <a:tblGrid>
                <a:gridCol w="1655763"/>
                <a:gridCol w="2692400"/>
                <a:gridCol w="2286000"/>
                <a:gridCol w="1790700"/>
              </a:tblGrid>
              <a:tr h="194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General Time (timeless)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(Generally) If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when, whenever)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good,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 the beach.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1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(Last year) If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(or when, whenever)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was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good,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went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 the beach.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2.6 </a:t>
            </a:r>
            <a:br>
              <a:rPr lang="en-US" sz="3700"/>
            </a:br>
            <a:r>
              <a:rPr lang="en-US" sz="3700"/>
              <a:t>Real Conditions (2): General Time</a:t>
            </a:r>
            <a:endParaRPr lang="en-US" sz="3700" i="1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7050"/>
            <a:ext cx="7924800" cy="422275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/>
              <a:t>Note that for general time, the </a:t>
            </a:r>
            <a:r>
              <a:rPr lang="en-US" i="1"/>
              <a:t>present</a:t>
            </a:r>
            <a:r>
              <a:rPr lang="en-US"/>
              <a:t> tense is used for both clauses; for </a:t>
            </a:r>
            <a:r>
              <a:rPr lang="en-US" i="1"/>
              <a:t>past</a:t>
            </a:r>
            <a:r>
              <a:rPr lang="en-US"/>
              <a:t> time, the </a:t>
            </a:r>
            <a:r>
              <a:rPr lang="en-US" i="1"/>
              <a:t>past</a:t>
            </a:r>
            <a:r>
              <a:rPr lang="en-US"/>
              <a:t> tense is used for both clauses. Note further that in each sentence </a:t>
            </a:r>
            <a:r>
              <a:rPr lang="en-US" b="1"/>
              <a:t>if </a:t>
            </a:r>
            <a:r>
              <a:rPr lang="en-US"/>
              <a:t>may be replaced by </a:t>
            </a:r>
            <a:r>
              <a:rPr lang="en-US" b="1"/>
              <a:t>when</a:t>
            </a:r>
            <a:r>
              <a:rPr lang="en-US"/>
              <a:t> or </a:t>
            </a:r>
            <a:r>
              <a:rPr lang="en-US" b="1"/>
              <a:t>whenever</a:t>
            </a:r>
            <a:r>
              <a:rPr lang="en-US"/>
              <a:t>.</a:t>
            </a:r>
            <a:endParaRPr lang="en-US" b="1"/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endParaRPr lang="en-US" u="sng"/>
          </a:p>
        </p:txBody>
      </p:sp>
      <p:sp>
        <p:nvSpPr>
          <p:cNvPr id="235524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22238"/>
            <a:ext cx="7750175" cy="1295400"/>
          </a:xfrm>
        </p:spPr>
        <p:txBody>
          <a:bodyPr/>
          <a:lstStyle/>
          <a:p>
            <a:r>
              <a:rPr lang="en-US" sz="3700"/>
              <a:t>2.7 </a:t>
            </a:r>
            <a:br>
              <a:rPr lang="en-US" sz="3700"/>
            </a:br>
            <a:r>
              <a:rPr lang="en-US" sz="3700"/>
              <a:t>Unreal Conditions (Contrary to Fact)</a:t>
            </a:r>
            <a:endParaRPr lang="en-US" sz="3700" i="1"/>
          </a:p>
        </p:txBody>
      </p:sp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468313" y="2420938"/>
            <a:ext cx="8007350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/>
              <a:t>Such conditions are either impossible to realize or are not likely to be realized in the near future.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Sentences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87313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7299325" y="1498600"/>
            <a:ext cx="657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139269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395288" y="1989138"/>
          <a:ext cx="8424862" cy="4411662"/>
        </p:xfrm>
        <a:graphic>
          <a:graphicData uri="http://schemas.openxmlformats.org/drawingml/2006/table">
            <a:tbl>
              <a:tblPr/>
              <a:tblGrid>
                <a:gridCol w="4213225"/>
                <a:gridCol w="4211637"/>
              </a:tblGrid>
              <a:tr h="4411663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 startAt="2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Punctuation and a conjunctive adverb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 startAt="2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 startAt="2"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lphaLcPeriod" startAt="2"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coordinate conjunction (and, or, but, yet, so, for)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was very bad; therefore all classes were canceled.</a:t>
                      </a: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4488" marR="0" lvl="1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 weather was very bad, so all classes were canceled.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22238"/>
            <a:ext cx="7677150" cy="1295400"/>
          </a:xfrm>
        </p:spPr>
        <p:txBody>
          <a:bodyPr/>
          <a:lstStyle/>
          <a:p>
            <a:r>
              <a:rPr lang="en-US" sz="3700"/>
              <a:t>2.7 </a:t>
            </a:r>
            <a:br>
              <a:rPr lang="en-US" sz="3700"/>
            </a:br>
            <a:r>
              <a:rPr lang="en-US" sz="3700"/>
              <a:t>Unreal Conditions (Contrary to Fact)</a:t>
            </a:r>
          </a:p>
        </p:txBody>
      </p:sp>
      <p:sp>
        <p:nvSpPr>
          <p:cNvPr id="237571" name="Text Box 3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  <p:graphicFrame>
        <p:nvGraphicFramePr>
          <p:cNvPr id="237572" name="Group 4"/>
          <p:cNvGraphicFramePr>
            <a:graphicFrameLocks noGrp="1"/>
          </p:cNvGraphicFramePr>
          <p:nvPr>
            <p:ph idx="1"/>
          </p:nvPr>
        </p:nvGraphicFramePr>
        <p:xfrm>
          <a:off x="395288" y="2205038"/>
          <a:ext cx="8496300" cy="3095625"/>
        </p:xfrm>
        <a:graphic>
          <a:graphicData uri="http://schemas.openxmlformats.org/drawingml/2006/table">
            <a:tbl>
              <a:tblPr/>
              <a:tblGrid>
                <a:gridCol w="1790700"/>
                <a:gridCol w="3778250"/>
                <a:gridCol w="2927350"/>
              </a:tblGrid>
              <a:tr h="154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 Time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the weather </a:t>
                      </a: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were 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good now,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</a:t>
                      </a: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would go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 the beach.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 Time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the weather </a:t>
                      </a: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had been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good yesterday,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 </a:t>
                      </a: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would have gone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 the beach.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2.8 Conditional Clauses Beginning with Were, Had, Should</a:t>
            </a:r>
            <a:endParaRPr lang="en-US" sz="3700" i="1"/>
          </a:p>
        </p:txBody>
      </p:sp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400"/>
              <a:t>In unreal conditions, and in real conditions with </a:t>
            </a:r>
            <a:r>
              <a:rPr lang="en-US" sz="3400" b="1"/>
              <a:t>should, </a:t>
            </a:r>
            <a:r>
              <a:rPr lang="en-US" sz="3400"/>
              <a:t>it is possible to omit </a:t>
            </a:r>
            <a:r>
              <a:rPr lang="en-US" sz="3400" b="1"/>
              <a:t>if </a:t>
            </a:r>
            <a:r>
              <a:rPr lang="en-US" sz="3400"/>
              <a:t> and reverse the order of the subject and the auxiliary.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2.8 Conditional Clauses Beginning with Were, Had, Should</a:t>
            </a:r>
            <a:endParaRPr lang="en-US" sz="3700" i="1"/>
          </a:p>
        </p:txBody>
      </p:sp>
      <p:sp>
        <p:nvSpPr>
          <p:cNvPr id="240643" name="Text Box 3"/>
          <p:cNvSpPr txBox="1">
            <a:spLocks noChangeArrowheads="1"/>
          </p:cNvSpPr>
          <p:nvPr/>
        </p:nvSpPr>
        <p:spPr bwMode="auto">
          <a:xfrm>
            <a:off x="250825" y="3068638"/>
            <a:ext cx="5543550" cy="163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/>
              <a:t>If we had known about this sooner,</a:t>
            </a:r>
          </a:p>
          <a:p>
            <a:pPr algn="ctr">
              <a:lnSpc>
                <a:spcPct val="130000"/>
              </a:lnSpc>
            </a:pPr>
            <a:r>
              <a:rPr lang="en-US" sz="2600"/>
              <a:t>or</a:t>
            </a:r>
          </a:p>
          <a:p>
            <a:pPr>
              <a:lnSpc>
                <a:spcPct val="130000"/>
              </a:lnSpc>
            </a:pPr>
            <a:r>
              <a:rPr lang="en-US" sz="2600"/>
              <a:t>Had we known about this sooner,</a:t>
            </a:r>
          </a:p>
        </p:txBody>
      </p:sp>
      <p:sp>
        <p:nvSpPr>
          <p:cNvPr id="240644" name="AutoShape 4"/>
          <p:cNvSpPr>
            <a:spLocks/>
          </p:cNvSpPr>
          <p:nvPr/>
        </p:nvSpPr>
        <p:spPr bwMode="auto">
          <a:xfrm>
            <a:off x="5508625" y="2781300"/>
            <a:ext cx="433388" cy="2303463"/>
          </a:xfrm>
          <a:prstGeom prst="rightBrace">
            <a:avLst>
              <a:gd name="adj1" fmla="val 442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45" name="Text Box 5"/>
          <p:cNvSpPr txBox="1">
            <a:spLocks noChangeArrowheads="1"/>
          </p:cNvSpPr>
          <p:nvPr/>
        </p:nvSpPr>
        <p:spPr bwMode="auto">
          <a:xfrm>
            <a:off x="6229350" y="3500438"/>
            <a:ext cx="27352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/>
              <a:t>we could have helped you.</a:t>
            </a:r>
          </a:p>
        </p:txBody>
      </p:sp>
      <p:sp>
        <p:nvSpPr>
          <p:cNvPr id="240646" name="Text Box 6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2.8 Conditional Clauses Beginning with Were, Had, Should</a:t>
            </a:r>
            <a:endParaRPr lang="en-US" sz="3700" i="1"/>
          </a:p>
        </p:txBody>
      </p:sp>
      <p:sp>
        <p:nvSpPr>
          <p:cNvPr id="241667" name="Text Box 3"/>
          <p:cNvSpPr txBox="1">
            <a:spLocks noChangeArrowheads="1"/>
          </p:cNvSpPr>
          <p:nvPr/>
        </p:nvSpPr>
        <p:spPr bwMode="auto">
          <a:xfrm>
            <a:off x="250825" y="3068638"/>
            <a:ext cx="5543550" cy="163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00"/>
              <a:t>If you should need more money,</a:t>
            </a:r>
          </a:p>
          <a:p>
            <a:pPr algn="ctr">
              <a:lnSpc>
                <a:spcPct val="130000"/>
              </a:lnSpc>
            </a:pPr>
            <a:r>
              <a:rPr lang="en-US" sz="2600"/>
              <a:t>or</a:t>
            </a:r>
          </a:p>
          <a:p>
            <a:pPr>
              <a:lnSpc>
                <a:spcPct val="130000"/>
              </a:lnSpc>
            </a:pPr>
            <a:r>
              <a:rPr lang="en-US" sz="2600"/>
              <a:t>Should you need more money,</a:t>
            </a:r>
          </a:p>
        </p:txBody>
      </p:sp>
      <p:sp>
        <p:nvSpPr>
          <p:cNvPr id="241668" name="AutoShape 4"/>
          <p:cNvSpPr>
            <a:spLocks/>
          </p:cNvSpPr>
          <p:nvPr/>
        </p:nvSpPr>
        <p:spPr bwMode="auto">
          <a:xfrm>
            <a:off x="5364163" y="2781300"/>
            <a:ext cx="433387" cy="2303463"/>
          </a:xfrm>
          <a:prstGeom prst="rightBrace">
            <a:avLst>
              <a:gd name="adj1" fmla="val 442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669" name="Text Box 5"/>
          <p:cNvSpPr txBox="1">
            <a:spLocks noChangeArrowheads="1"/>
          </p:cNvSpPr>
          <p:nvPr/>
        </p:nvSpPr>
        <p:spPr bwMode="auto">
          <a:xfrm>
            <a:off x="6229350" y="3500438"/>
            <a:ext cx="27352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/>
              <a:t>I’ll be glad to lend you some.</a:t>
            </a:r>
          </a:p>
        </p:txBody>
      </p:sp>
      <p:sp>
        <p:nvSpPr>
          <p:cNvPr id="241670" name="Text Box 6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2.9 </a:t>
            </a:r>
            <a:br>
              <a:rPr lang="en-US" sz="3700"/>
            </a:br>
            <a:r>
              <a:rPr lang="en-US" sz="3700"/>
              <a:t>Mixed Time In Unreal Conditions</a:t>
            </a:r>
            <a:endParaRPr lang="en-US" sz="3700" i="1"/>
          </a:p>
        </p:txBody>
      </p:sp>
      <p:sp>
        <p:nvSpPr>
          <p:cNvPr id="242691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400"/>
              <a:t>A conditional clause containing a past unreal form may be combined with a main clause containing a present unreal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2.9 </a:t>
            </a:r>
            <a:br>
              <a:rPr lang="en-US" sz="3700"/>
            </a:br>
            <a:r>
              <a:rPr lang="en-US" sz="3700"/>
              <a:t>Mixed Time In Unreal Conditions</a:t>
            </a:r>
          </a:p>
        </p:txBody>
      </p:sp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468313" y="2390775"/>
            <a:ext cx="80073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3000"/>
              <a:t>If the boy </a:t>
            </a:r>
            <a:r>
              <a:rPr lang="en-US" sz="3000" i="1"/>
              <a:t>had listened </a:t>
            </a:r>
            <a:r>
              <a:rPr lang="en-US" sz="3000"/>
              <a:t>to his parents last year, he </a:t>
            </a:r>
            <a:r>
              <a:rPr lang="en-US" sz="3000" i="1"/>
              <a:t>wouldn’t be </a:t>
            </a:r>
            <a:r>
              <a:rPr lang="en-US" sz="3000"/>
              <a:t>in trouble now.</a:t>
            </a:r>
          </a:p>
          <a:p>
            <a:pPr>
              <a:lnSpc>
                <a:spcPct val="120000"/>
              </a:lnSpc>
            </a:pPr>
            <a:endParaRPr lang="en-US" sz="3000"/>
          </a:p>
          <a:p>
            <a:pPr>
              <a:lnSpc>
                <a:spcPct val="120000"/>
              </a:lnSpc>
            </a:pPr>
            <a:r>
              <a:rPr lang="en-US" sz="3000"/>
              <a:t>He </a:t>
            </a:r>
            <a:r>
              <a:rPr lang="en-US" sz="3000" i="1"/>
              <a:t>would be studying </a:t>
            </a:r>
            <a:r>
              <a:rPr lang="en-US" sz="3000"/>
              <a:t>at the university now if his father </a:t>
            </a:r>
            <a:r>
              <a:rPr lang="en-US" sz="3000" i="1"/>
              <a:t>hadn’t </a:t>
            </a:r>
            <a:r>
              <a:rPr lang="en-US" sz="3000"/>
              <a:t>lost all his money.</a:t>
            </a:r>
          </a:p>
        </p:txBody>
      </p:sp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2.9 </a:t>
            </a:r>
            <a:br>
              <a:rPr lang="en-US" sz="3700"/>
            </a:br>
            <a:r>
              <a:rPr lang="en-US" sz="3700"/>
              <a:t>Mixed Time In Unreal Conditions</a:t>
            </a:r>
          </a:p>
        </p:txBody>
      </p:sp>
      <p:sp>
        <p:nvSpPr>
          <p:cNvPr id="244739" name="Text Box 3"/>
          <p:cNvSpPr txBox="1">
            <a:spLocks noChangeArrowheads="1"/>
          </p:cNvSpPr>
          <p:nvPr/>
        </p:nvSpPr>
        <p:spPr bwMode="auto">
          <a:xfrm>
            <a:off x="468313" y="1916113"/>
            <a:ext cx="800735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3000" b="1" i="1"/>
              <a:t>More Examples:</a:t>
            </a:r>
          </a:p>
          <a:p>
            <a:pPr>
              <a:lnSpc>
                <a:spcPct val="70000"/>
              </a:lnSpc>
            </a:pPr>
            <a:endParaRPr lang="en-US" sz="3000" b="1" i="1"/>
          </a:p>
          <a:p>
            <a:pPr>
              <a:lnSpc>
                <a:spcPct val="120000"/>
              </a:lnSpc>
            </a:pPr>
            <a:r>
              <a:rPr lang="en-US" sz="3000"/>
              <a:t>1) I </a:t>
            </a:r>
            <a:r>
              <a:rPr lang="en-US" sz="3000" i="1"/>
              <a:t>would be</a:t>
            </a:r>
            <a:r>
              <a:rPr lang="en-US" sz="3000"/>
              <a:t> angry if you </a:t>
            </a:r>
            <a:r>
              <a:rPr lang="en-US" sz="3000" i="1"/>
              <a:t>had not called</a:t>
            </a:r>
            <a:r>
              <a:rPr lang="en-US" sz="3000"/>
              <a:t> me as soon as you arrived in town.</a:t>
            </a:r>
          </a:p>
          <a:p>
            <a:pPr>
              <a:lnSpc>
                <a:spcPct val="120000"/>
              </a:lnSpc>
            </a:pPr>
            <a:endParaRPr lang="en-US" sz="3000"/>
          </a:p>
          <a:p>
            <a:pPr>
              <a:lnSpc>
                <a:spcPct val="120000"/>
              </a:lnSpc>
            </a:pPr>
            <a:r>
              <a:rPr lang="en-US" sz="3000"/>
              <a:t>2) If he </a:t>
            </a:r>
            <a:r>
              <a:rPr lang="en-US" sz="3000" i="1"/>
              <a:t>had not been</a:t>
            </a:r>
            <a:r>
              <a:rPr lang="en-US" sz="3000"/>
              <a:t> so stubborn, he </a:t>
            </a:r>
            <a:r>
              <a:rPr lang="en-US" sz="3000" i="1"/>
              <a:t>would now be</a:t>
            </a:r>
            <a:r>
              <a:rPr lang="en-US" sz="3000"/>
              <a:t> our new chairman.</a:t>
            </a:r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2.10 Unreal Conditions in Sentences with But, Or, Otherwise</a:t>
            </a:r>
            <a:endParaRPr lang="en-US" sz="3700" i="1"/>
          </a:p>
        </p:txBody>
      </p:sp>
      <p:sp>
        <p:nvSpPr>
          <p:cNvPr id="245763" name="Text Box 3"/>
          <p:cNvSpPr txBox="1">
            <a:spLocks noChangeArrowheads="1"/>
          </p:cNvSpPr>
          <p:nvPr/>
        </p:nvSpPr>
        <p:spPr bwMode="auto">
          <a:xfrm>
            <a:off x="468313" y="2133600"/>
            <a:ext cx="80073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400"/>
              <a:t>Unreal conditions may be put in a form that is grammatically coordinate with the main clause, </a:t>
            </a:r>
            <a:r>
              <a:rPr lang="en-US" sz="3400" b="1"/>
              <a:t>But, or, otherwise </a:t>
            </a:r>
            <a:r>
              <a:rPr lang="en-US" sz="3400"/>
              <a:t>join such clauses.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2.10 Unreal Conditions in Sentences with But, Or, Otherwise</a:t>
            </a:r>
          </a:p>
        </p:txBody>
      </p:sp>
      <p:sp>
        <p:nvSpPr>
          <p:cNvPr id="246787" name="Text Box 3"/>
          <p:cNvSpPr txBox="1">
            <a:spLocks noChangeArrowheads="1"/>
          </p:cNvSpPr>
          <p:nvPr/>
        </p:nvSpPr>
        <p:spPr bwMode="auto">
          <a:xfrm>
            <a:off x="468313" y="2636838"/>
            <a:ext cx="8496300" cy="272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en-US" sz="3000"/>
              <a:t>1) </a:t>
            </a:r>
            <a:r>
              <a:rPr lang="en-US" sz="3000" i="1"/>
              <a:t>Present unreal condition </a:t>
            </a:r>
            <a:r>
              <a:rPr lang="en-US" sz="3000"/>
              <a:t>– </a:t>
            </a:r>
          </a:p>
          <a:p>
            <a:pPr>
              <a:lnSpc>
                <a:spcPct val="160000"/>
              </a:lnSpc>
            </a:pPr>
            <a:r>
              <a:rPr lang="en-US" sz="2600" b="1"/>
              <a:t>If I knew his address, I would write him.</a:t>
            </a:r>
          </a:p>
          <a:p>
            <a:pPr lvl="1">
              <a:lnSpc>
                <a:spcPct val="160000"/>
              </a:lnSpc>
            </a:pPr>
            <a:r>
              <a:rPr lang="en-US" sz="2600"/>
              <a:t>I would write him, </a:t>
            </a:r>
            <a:r>
              <a:rPr lang="en-US" sz="2600" b="1" i="1"/>
              <a:t>but </a:t>
            </a:r>
            <a:r>
              <a:rPr lang="en-US" sz="2600"/>
              <a:t>I didn’t  know his address.</a:t>
            </a:r>
            <a:endParaRPr lang="en-US" sz="2600" b="1" i="1"/>
          </a:p>
          <a:p>
            <a:pPr>
              <a:lnSpc>
                <a:spcPct val="160000"/>
              </a:lnSpc>
            </a:pPr>
            <a:endParaRPr lang="en-US" sz="2600" b="1"/>
          </a:p>
        </p:txBody>
      </p:sp>
      <p:sp>
        <p:nvSpPr>
          <p:cNvPr id="246788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2.10 Unreal Conditions in Sentences with But, Or, Otherwise</a:t>
            </a:r>
          </a:p>
        </p:txBody>
      </p:sp>
      <p:sp>
        <p:nvSpPr>
          <p:cNvPr id="247811" name="Text Box 3"/>
          <p:cNvSpPr txBox="1">
            <a:spLocks noChangeArrowheads="1"/>
          </p:cNvSpPr>
          <p:nvPr/>
        </p:nvSpPr>
        <p:spPr bwMode="auto">
          <a:xfrm>
            <a:off x="468313" y="2246313"/>
            <a:ext cx="80073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000"/>
              <a:t>I don’t know his address, </a:t>
            </a:r>
            <a:r>
              <a:rPr lang="en-US" sz="3000" b="1"/>
              <a:t>or</a:t>
            </a:r>
            <a:r>
              <a:rPr lang="en-US" sz="3000"/>
              <a:t> I would write him.</a:t>
            </a:r>
          </a:p>
          <a:p>
            <a:pPr>
              <a:lnSpc>
                <a:spcPct val="80000"/>
              </a:lnSpc>
            </a:pPr>
            <a:endParaRPr lang="en-US" sz="3000"/>
          </a:p>
          <a:p>
            <a:pPr>
              <a:lnSpc>
                <a:spcPct val="130000"/>
              </a:lnSpc>
            </a:pPr>
            <a:r>
              <a:rPr lang="en-US" sz="3000"/>
              <a:t>I don’t know his address; </a:t>
            </a:r>
            <a:r>
              <a:rPr lang="en-US" sz="3000" b="1"/>
              <a:t>otherwise</a:t>
            </a:r>
            <a:r>
              <a:rPr lang="en-US" sz="3000"/>
              <a:t> I would write him.</a:t>
            </a:r>
          </a:p>
        </p:txBody>
      </p:sp>
      <p:sp>
        <p:nvSpPr>
          <p:cNvPr id="247812" name="Text Box 4"/>
          <p:cNvSpPr txBox="1">
            <a:spLocks noChangeArrowheads="1"/>
          </p:cNvSpPr>
          <p:nvPr/>
        </p:nvSpPr>
        <p:spPr bwMode="auto">
          <a:xfrm>
            <a:off x="7299325" y="1557338"/>
            <a:ext cx="657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i="1"/>
              <a:t>Cont…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36</TotalTime>
  <Words>11951</Words>
  <Application>Microsoft PowerPoint</Application>
  <PresentationFormat>On-screen Show (4:3)</PresentationFormat>
  <Paragraphs>2045</Paragraphs>
  <Slides>334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334</vt:i4>
      </vt:variant>
    </vt:vector>
  </HeadingPairs>
  <TitlesOfParts>
    <vt:vector size="340" baseType="lpstr">
      <vt:lpstr>Arial</vt:lpstr>
      <vt:lpstr>Times New Roman</vt:lpstr>
      <vt:lpstr>Wingdings</vt:lpstr>
      <vt:lpstr>Arial Black</vt:lpstr>
      <vt:lpstr>AvantGarde</vt:lpstr>
      <vt:lpstr>Radial</vt:lpstr>
      <vt:lpstr>MODERN ENGLISH Part II Sentences and Complex Structures</vt:lpstr>
      <vt:lpstr>Modern English Part II</vt:lpstr>
      <vt:lpstr>Objectives</vt:lpstr>
      <vt:lpstr>Status</vt:lpstr>
      <vt:lpstr>1. Sentences</vt:lpstr>
      <vt:lpstr>Types of Sentences</vt:lpstr>
      <vt:lpstr>Types of Sentences</vt:lpstr>
      <vt:lpstr>Types of Sentences</vt:lpstr>
      <vt:lpstr>Types of Sentences</vt:lpstr>
      <vt:lpstr>Types of Sentences</vt:lpstr>
      <vt:lpstr>Types of Sentences</vt:lpstr>
      <vt:lpstr>Types of Sentences</vt:lpstr>
      <vt:lpstr>Types of Sentences</vt:lpstr>
      <vt:lpstr>Coordination within sentences – WITH AND, or BUT</vt:lpstr>
      <vt:lpstr>Subordination within sentences – Nominal, Adjectival, or Adverbial Elements</vt:lpstr>
      <vt:lpstr>Subordination within sentences – Nominal, Adjectival, or Adverbial Elements</vt:lpstr>
      <vt:lpstr>Subordination within sentences – Nominal, Adjectival, or Adverbial Elements</vt:lpstr>
      <vt:lpstr>Subordination within sentences – Nominal, Adjectival, or Adverbial Elements</vt:lpstr>
      <vt:lpstr>Types of Sentences</vt:lpstr>
      <vt:lpstr>Types of Sentences</vt:lpstr>
      <vt:lpstr>1.1 Requests and Commands (Imperative Mood)</vt:lpstr>
      <vt:lpstr>1.1 Requests and Commands  (Imperative Mood)</vt:lpstr>
      <vt:lpstr>1.1 Requests and Commands  (Imperative Mood)</vt:lpstr>
      <vt:lpstr>1.1 Requests and Commands  (Imperative Mood)</vt:lpstr>
      <vt:lpstr>1.1 Requests and Commands  (Imperative Mood)</vt:lpstr>
      <vt:lpstr>1.1 Requests and Commands  (Imperative Mood)</vt:lpstr>
      <vt:lpstr>1.1 Requests and Commands  (Imperative Mood)</vt:lpstr>
      <vt:lpstr>1.1 Requests and Commands  (Imperative Mood)</vt:lpstr>
      <vt:lpstr>1.2 Exclamatory Sentences</vt:lpstr>
      <vt:lpstr>1.2 Exclamatory Sentences</vt:lpstr>
      <vt:lpstr>1.2 Exclamatory Sentences</vt:lpstr>
      <vt:lpstr>1.2 Exclamatory Sentences</vt:lpstr>
      <vt:lpstr>1.2 Exclamatory Sentences</vt:lpstr>
      <vt:lpstr>1.2 Exclamatory Sentences</vt:lpstr>
      <vt:lpstr>1.3 Joining Sentences Coordinately  (Compound Sentences)</vt:lpstr>
      <vt:lpstr>1.3 Joining Sentences Coordinately  (Compound Sentences)</vt:lpstr>
      <vt:lpstr>1.3 Joining Sentences Coordinately  (Compound Sentences)</vt:lpstr>
      <vt:lpstr>1.3 Joining Sentences Coordinately  (Compound Sentences)</vt:lpstr>
      <vt:lpstr>1.3 Joining Sentences Coordinately  (Compound Sentences)</vt:lpstr>
      <vt:lpstr>1.3 Joining Sentences Coordinately 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1.4 Joining Sentences with Conjunctive Adverbs (Compound Sentences)</vt:lpstr>
      <vt:lpstr>1.5 Abridgements in Clauses of Short Agreement</vt:lpstr>
      <vt:lpstr>1.5 Abridgements in Clauses of Short Agreement</vt:lpstr>
      <vt:lpstr>1.5 Abridgements in Clauses of Short Agreement</vt:lpstr>
      <vt:lpstr>1.5 Abridgements in Clauses of Short Agreement</vt:lpstr>
      <vt:lpstr>1.6 Parallel Construction</vt:lpstr>
      <vt:lpstr>1.6 Parallel Construction</vt:lpstr>
      <vt:lpstr>1.6 Parallel Construction</vt:lpstr>
      <vt:lpstr>1.6 Parallel Construction</vt:lpstr>
      <vt:lpstr>1.6 Parallel Construction</vt:lpstr>
      <vt:lpstr>1.6 Parallel Construction</vt:lpstr>
      <vt:lpstr>1.6 Parallel Construction</vt:lpstr>
      <vt:lpstr>1.6 Parallel Construction</vt:lpstr>
      <vt:lpstr>1.7 “Dangling” Constructions</vt:lpstr>
      <vt:lpstr>1.7 “Dangling” Constructions</vt:lpstr>
      <vt:lpstr>1.7 “Dangling” Constructions</vt:lpstr>
      <vt:lpstr>1.7 “Dangling” Constructions</vt:lpstr>
      <vt:lpstr>2. Adverbial Clauses</vt:lpstr>
      <vt:lpstr>Slide 68</vt:lpstr>
      <vt:lpstr>Slide 69</vt:lpstr>
      <vt:lpstr>Slide 70</vt:lpstr>
      <vt:lpstr>Slide 71</vt:lpstr>
      <vt:lpstr>Slide 72</vt:lpstr>
      <vt:lpstr>Slide 73</vt:lpstr>
      <vt:lpstr>2.1 Types of Adverbial Clauses</vt:lpstr>
      <vt:lpstr>2.1 Types of Adverbial Clauses</vt:lpstr>
      <vt:lpstr>2.1 Types of Adverbial Clauses</vt:lpstr>
      <vt:lpstr>2.2  Verbs in Time Clauses: Future Time</vt:lpstr>
      <vt:lpstr>2.2  Verbs in Time Clauses: Future Time</vt:lpstr>
      <vt:lpstr>2.3  Verbs in Time Clauses: Past Time</vt:lpstr>
      <vt:lpstr>2.3  Verbs in Time Clauses: Past Time</vt:lpstr>
      <vt:lpstr>2.3  Verbs in Time Clauses: Past Time</vt:lpstr>
      <vt:lpstr>2.4  Conditional Clauses with Unless</vt:lpstr>
      <vt:lpstr>2.4  Conditional Clauses with Unless</vt:lpstr>
      <vt:lpstr>2.5  Real Conditions (1) Future Time</vt:lpstr>
      <vt:lpstr>2.5  Real Conditions (1) Future Time</vt:lpstr>
      <vt:lpstr>2.6  Real Conditions (2): General Time</vt:lpstr>
      <vt:lpstr>2.6  Real Conditions (2): General Time</vt:lpstr>
      <vt:lpstr>2.6  Real Conditions (2): General Time</vt:lpstr>
      <vt:lpstr>2.7  Unreal Conditions (Contrary to Fact)</vt:lpstr>
      <vt:lpstr>2.7  Unreal Conditions (Contrary to Fact)</vt:lpstr>
      <vt:lpstr>2.8 Conditional Clauses Beginning with Were, Had, Should</vt:lpstr>
      <vt:lpstr>2.8 Conditional Clauses Beginning with Were, Had, Should</vt:lpstr>
      <vt:lpstr>2.8 Conditional Clauses Beginning with Were, Had, Should</vt:lpstr>
      <vt:lpstr>2.9  Mixed Time In Unreal Conditions</vt:lpstr>
      <vt:lpstr>2.9  Mixed Time In Unreal Conditions</vt:lpstr>
      <vt:lpstr>2.9  Mixed Time In Unreal Conditions</vt:lpstr>
      <vt:lpstr>2.10 Unreal Conditions in Sentences with But, Or, Otherwise</vt:lpstr>
      <vt:lpstr>2.10 Unreal Conditions in Sentences with But, Or, Otherwise</vt:lpstr>
      <vt:lpstr>2.10 Unreal Conditions in Sentences with But, Or, Otherwise</vt:lpstr>
      <vt:lpstr>2.10 Unreal Conditions in Sentences with But, Or, Otherwise</vt:lpstr>
      <vt:lpstr>2.10 Unreal Conditions in Sentences with But, Or, Otherwise</vt:lpstr>
      <vt:lpstr>2.11 Adverbial Clauses of Result with So, Such, Such A</vt:lpstr>
      <vt:lpstr>2.11 Adverbial Clauses of Result with So, Such, Such A</vt:lpstr>
      <vt:lpstr>2.11 Adverbial Clauses of Result with So, Such, Such A</vt:lpstr>
      <vt:lpstr>2.12  Adverbial Clauses of Manner</vt:lpstr>
      <vt:lpstr>2.12  Adverbial Clauses of Manner</vt:lpstr>
      <vt:lpstr>2.12  Adverbial Clauses of Manner</vt:lpstr>
      <vt:lpstr>2.12  Adverbial Clauses of Manner</vt:lpstr>
      <vt:lpstr>2.12  Adverbial Clauses of Manner</vt:lpstr>
      <vt:lpstr>2.12  Adverbial Clauses of Manner</vt:lpstr>
      <vt:lpstr>2.12  Adverbial Clauses of Manner</vt:lpstr>
      <vt:lpstr>2.12  Adverbial Clauses of Manner</vt:lpstr>
      <vt:lpstr>2.13 Phrasal Conjunctions in Adverbial Clauses</vt:lpstr>
      <vt:lpstr>2.13 Phrasal Conjunctions in Adverbial Clauses</vt:lpstr>
      <vt:lpstr>2.13 Phrasal Conjunctions in Adverbial Clauses</vt:lpstr>
      <vt:lpstr>3. Adjective Clauses</vt:lpstr>
      <vt:lpstr>Slide 117</vt:lpstr>
      <vt:lpstr>Slide 118</vt:lpstr>
      <vt:lpstr>Slide 119</vt:lpstr>
      <vt:lpstr>Slide 120</vt:lpstr>
      <vt:lpstr>Slide 121</vt:lpstr>
      <vt:lpstr>Slide 122</vt:lpstr>
      <vt:lpstr>Adjective Clauses</vt:lpstr>
      <vt:lpstr>Slide 124</vt:lpstr>
      <vt:lpstr>3.1  Recognition of Adjective Clauses </vt:lpstr>
      <vt:lpstr>3.1  Recognition of Adjective Clauses </vt:lpstr>
      <vt:lpstr>3.2  Punctuation of Adjective Clauses </vt:lpstr>
      <vt:lpstr>3.2  Punctuation of Adjective Clauses </vt:lpstr>
      <vt:lpstr>3.2  Punctuation of Adjective Clauses </vt:lpstr>
      <vt:lpstr>3.3 Case of Relative Pronouns Introducing Adjective Clauses</vt:lpstr>
      <vt:lpstr>3.3 Case of Relative Pronouns Introducing Adjective Clauses</vt:lpstr>
      <vt:lpstr>3.3 Case of Relative Pronouns Introducing Adjective Clauses</vt:lpstr>
      <vt:lpstr>3.3 Case of Relative Pronouns Introducing Adjective Clauses</vt:lpstr>
      <vt:lpstr>3.4 Relative Pronouns as Object of Prepositions</vt:lpstr>
      <vt:lpstr>3.5 Relative Pronouns Patterning Like Some of Which</vt:lpstr>
      <vt:lpstr>3.5 Relative Pronouns Patterning Like Some of Which</vt:lpstr>
      <vt:lpstr>3.6 Number of the Verb after a Phrase Beginning with One of The</vt:lpstr>
      <vt:lpstr>3.6 Number of the Verb after a Phrase Beginning with One of The</vt:lpstr>
      <vt:lpstr>3.8 Adjective Clauses Used in Definition</vt:lpstr>
      <vt:lpstr>3.8 Adjective Clauses Used in Definition</vt:lpstr>
      <vt:lpstr>4. Noun Clauses</vt:lpstr>
      <vt:lpstr>Slide 142</vt:lpstr>
      <vt:lpstr>Slide 143</vt:lpstr>
      <vt:lpstr>Slide 144</vt:lpstr>
      <vt:lpstr>Slide 145</vt:lpstr>
      <vt:lpstr>Slide 146</vt:lpstr>
      <vt:lpstr>4.1 Sequence of Tenses in Noun Clauses (1)</vt:lpstr>
      <vt:lpstr>4.1 Sequence of Tenses in Noun Clauses (1)</vt:lpstr>
      <vt:lpstr>4.1 Sequence of Tenses in Noun Clauses (1)</vt:lpstr>
      <vt:lpstr>4.1 Sequence of Tenses in Noun Clauses (1)</vt:lpstr>
      <vt:lpstr>4.1 Sequence of Tenses in Noun Clauses (1)</vt:lpstr>
      <vt:lpstr>4.2 Sequence of Tenses in Noun Clauses (2)</vt:lpstr>
      <vt:lpstr>4.3 Noun Clauses Objects From Statements, Questions, Exclamations</vt:lpstr>
      <vt:lpstr>4.3 Noun Clauses Objects From Statements, Questions, Exclamations</vt:lpstr>
      <vt:lpstr>4.3 Noun Clauses Objects From Statements, Questions, Exclamations</vt:lpstr>
      <vt:lpstr>4.4 Noun Clauses After Wish (1) Referring to Present Time</vt:lpstr>
      <vt:lpstr>4.4 Noun Clauses After Wish (1) Referring to Present Time</vt:lpstr>
      <vt:lpstr>Wishes with WOULD</vt:lpstr>
      <vt:lpstr>4.5 Noun Clauses After Wish (2) Referring To Past Time</vt:lpstr>
      <vt:lpstr>4.5 Noun Clauses After Wish (2) Referring To Past Time</vt:lpstr>
      <vt:lpstr>4.6 Noun Clauses With Infinitive Abridgement</vt:lpstr>
      <vt:lpstr>4.6 Noun Clauses With Infinitive Abridgement</vt:lpstr>
      <vt:lpstr>4.6 Noun Clauses With Infinitive Abridgement</vt:lpstr>
      <vt:lpstr>4.7 That Clauses After Verbs of Urgency</vt:lpstr>
      <vt:lpstr>4.7 That Clauses After Verbs of Urgency</vt:lpstr>
      <vt:lpstr>4.8 That Clauses After Adjectives of Urgency</vt:lpstr>
      <vt:lpstr>4.8 That Clauses After Adjectives of Urgency</vt:lpstr>
      <vt:lpstr>4.9 Changing Famous Statements To Indirect Speech</vt:lpstr>
      <vt:lpstr>4.9 Changing Famous Statements To Indirect Speech</vt:lpstr>
      <vt:lpstr>4.10 Changing Famous Statements To Indirect Speech</vt:lpstr>
      <vt:lpstr>4.10 Changing Famous Statements To Indirect Speech</vt:lpstr>
      <vt:lpstr>5. Participial Phrases</vt:lpstr>
      <vt:lpstr>Slide 173</vt:lpstr>
      <vt:lpstr>Slide 174</vt:lpstr>
      <vt:lpstr>Slide 175</vt:lpstr>
      <vt:lpstr>Slide 176</vt:lpstr>
      <vt:lpstr>Slide 177</vt:lpstr>
      <vt:lpstr>Slide 178</vt:lpstr>
      <vt:lpstr>Slide 179</vt:lpstr>
      <vt:lpstr>Slide 180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5.1 Forms of Participles (1)</vt:lpstr>
      <vt:lpstr>5.2 Forms of Participles (2)</vt:lpstr>
      <vt:lpstr>5.2 Forms of Participles (2)</vt:lpstr>
      <vt:lpstr>5.2 Forms of Participles (2)</vt:lpstr>
      <vt:lpstr>5.3 Punctuation And Position  Of Participial Phrases</vt:lpstr>
      <vt:lpstr>5.3 Punctuation And Position  Of Participial Phrases</vt:lpstr>
      <vt:lpstr>5.3 Punctuation And Position  Of Participial Phrases</vt:lpstr>
      <vt:lpstr>5.4 Participial Phrases  In Two-part Objects of Verbs</vt:lpstr>
      <vt:lpstr>5.4 Participial Phrases  In Two-part Objects of Verbs</vt:lpstr>
      <vt:lpstr>5.4 Participial Phrases  In Two-part Objects of Verbs</vt:lpstr>
      <vt:lpstr>5.5 Participial Phrases  To Express Means of Manner</vt:lpstr>
      <vt:lpstr>5.5 Participial Phrases  To Express Means of Manner</vt:lpstr>
      <vt:lpstr>5.5 Participial Phrases  To Express Means of Manner</vt:lpstr>
      <vt:lpstr>5.5 Participial Phrases  To Express Means of Manner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5.6 Participial Phrases As Alternatives  For Adverbial Clauses</vt:lpstr>
      <vt:lpstr>5.7 Instructions  With HAVE + PAST PARTICIPLE</vt:lpstr>
      <vt:lpstr>6. Gerund Phrases</vt:lpstr>
      <vt:lpstr>Slide 217</vt:lpstr>
      <vt:lpstr>Slide 218</vt:lpstr>
      <vt:lpstr>Slide 219</vt:lpstr>
      <vt:lpstr>Slide 220</vt:lpstr>
      <vt:lpstr>Slide 221</vt:lpstr>
      <vt:lpstr>6.1 Forms of Gerunds</vt:lpstr>
      <vt:lpstr>6.1 Forms of Gerunds</vt:lpstr>
      <vt:lpstr>6.1 Forms of Gerunds</vt:lpstr>
      <vt:lpstr>6.1 Forms of Gerunds</vt:lpstr>
      <vt:lpstr>6.1 Forms of Gerunds</vt:lpstr>
      <vt:lpstr>6.1 Forms of Gerunds</vt:lpstr>
      <vt:lpstr>6.1 Forms of Gerunds</vt:lpstr>
      <vt:lpstr>6.1 Forms of Gerunds</vt:lpstr>
      <vt:lpstr>6.1 Forms of Gerunds</vt:lpstr>
      <vt:lpstr>6.1 Forms of Gerunds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6.2 “Subjects” in Gerund Phrases</vt:lpstr>
      <vt:lpstr>6.3 THE + GERUND + OF PHRASE “OBJECT”</vt:lpstr>
      <vt:lpstr>6.3 THE + GERUND + OF PHRASE “OBJECT”</vt:lpstr>
      <vt:lpstr>6.3 THE + GERUND + OF PHRASE “OBJECT”</vt:lpstr>
      <vt:lpstr>6.3 THE + GERUND + OF PHRASE “OBJECT”</vt:lpstr>
      <vt:lpstr>6.3 THE + GERUND + OF PHRASE “OBJECT”</vt:lpstr>
      <vt:lpstr>6.3 THE + GERUND + OF PHRASE “OBJECT”</vt:lpstr>
      <vt:lpstr>6.3 THE + GERUND + OF PHRASE “OBJECT”</vt:lpstr>
      <vt:lpstr>6.4  Gerund Phrase Objects of Verbs</vt:lpstr>
      <vt:lpstr>6.4  Gerund Phrase Objects of Verbs</vt:lpstr>
      <vt:lpstr>6.4  Gerund Phrase Objects of Verbs</vt:lpstr>
      <vt:lpstr>6.4  Gerund Phrase Objects of Verbs</vt:lpstr>
      <vt:lpstr>6.4  Gerund Phrase Objects of Verbs</vt:lpstr>
      <vt:lpstr>6.4  Gerund Phrase Objects of Verbs</vt:lpstr>
      <vt:lpstr>6.5 Gerund Phrase Objects of Prepositions</vt:lpstr>
      <vt:lpstr>6.5 Gerund Phrase Objects of Prepositions</vt:lpstr>
      <vt:lpstr>6.5 Gerund Phrase Objects of Prepositions</vt:lpstr>
      <vt:lpstr>6.5 Gerund Phrase Objects of Prepositions</vt:lpstr>
      <vt:lpstr>6.5 Gerund Phrase Objects of Prepositions</vt:lpstr>
      <vt:lpstr>6.5 Gerund Phrase Objects of Prepositions</vt:lpstr>
      <vt:lpstr>6.5 Gerund Phrase Objects of Prepositions</vt:lpstr>
      <vt:lpstr>6.5 Gerund Phrase Objects of Prepositions</vt:lpstr>
      <vt:lpstr>6.6 Adjectives-From-Adverbs  in Gerund Phrases</vt:lpstr>
      <vt:lpstr>6.6 Adjectives-From-Adverbs  in Gerund Phrases</vt:lpstr>
      <vt:lpstr>6.6 Adjectives-From-Adverbs  in Gerund Phrases</vt:lpstr>
      <vt:lpstr>6.6 Adjectives-From-Adverbs  in Gerund Phrases</vt:lpstr>
      <vt:lpstr>6.6 Adjectives-From-Adverbs  in Gerund Phrases</vt:lpstr>
      <vt:lpstr>6.6 Adjectives-From-Adverbs  in Gerund Phrases</vt:lpstr>
      <vt:lpstr>6.6 Adjectives-From-Adverbs  in Gerund Phrases</vt:lpstr>
      <vt:lpstr>6.6 Adjectives-From-Adverbs  in Gerund Phrases</vt:lpstr>
      <vt:lpstr>8. Absolute Constructions</vt:lpstr>
      <vt:lpstr>Slide 287</vt:lpstr>
      <vt:lpstr>Slide 288</vt:lpstr>
      <vt:lpstr>Slide 289</vt:lpstr>
      <vt:lpstr>Slide 290</vt:lpstr>
      <vt:lpstr>Slide 291</vt:lpstr>
      <vt:lpstr>Slide 292</vt:lpstr>
      <vt:lpstr>8.1  With Absolute Constructions </vt:lpstr>
      <vt:lpstr>8.1  With Absolute Constructions</vt:lpstr>
      <vt:lpstr>8.1  With Absolute Constructions</vt:lpstr>
      <vt:lpstr>8.2 Position Of Absolute Constructions</vt:lpstr>
      <vt:lpstr>8.2 Position Of Absolute Constructions</vt:lpstr>
      <vt:lpstr>8.2 Position Of Absolute Constructions</vt:lpstr>
      <vt:lpstr>8.2 Position Of Absolute Constructions</vt:lpstr>
      <vt:lpstr>9. Abstract Noun Phrases</vt:lpstr>
      <vt:lpstr>Slide 301</vt:lpstr>
      <vt:lpstr>Slide 302</vt:lpstr>
      <vt:lpstr>Slide 303</vt:lpstr>
      <vt:lpstr>9.1 Form Of Abstract Nouns</vt:lpstr>
      <vt:lpstr>9.2 “SUBJECTS” IN  ABSTRACT NOUN PHRASES</vt:lpstr>
      <vt:lpstr>9.3 “Objects” In Abstract Noun Phrases (1)</vt:lpstr>
      <vt:lpstr>9.3 “Objects” In Abstract Noun Phrases (1)</vt:lpstr>
      <vt:lpstr>9.4 “Objects” In Abstract Noun Phrases (2)</vt:lpstr>
      <vt:lpstr>9.4 “Objects” In Abstract Noun Phrases (2)</vt:lpstr>
      <vt:lpstr>9.4 “Objects” In Abstract Noun Phrases (2)</vt:lpstr>
      <vt:lpstr>9.4 “Objects” In Abstract Noun Phrases (2)</vt:lpstr>
      <vt:lpstr>9.4 “Objects” In Abstract Noun Phrases (2)</vt:lpstr>
      <vt:lpstr>9.4 “Objects” In Abstract Noun Phrases (2)</vt:lpstr>
      <vt:lpstr>9.5 SPECIAL “COMPLEMENTS” OF NOUNS  IN ABSTRACT NOUN PHRASES</vt:lpstr>
      <vt:lpstr>9.5 SPECIAL “COMPLEMENTS” OF NOUNS  IN ABSTRACT NOUN PHRASES</vt:lpstr>
      <vt:lpstr>9.5 SPECIAL “COMPLEMENTS” OF NOUNS  IN ABSTRACT NOUN PHRASES</vt:lpstr>
      <vt:lpstr>9.6 ADJECTIVE – FROM – ADVERBS In Abstract Noun Phrases</vt:lpstr>
      <vt:lpstr>9.6 ADJECTIVE – FROM – ADVERBS In Abstract Noun Phrases</vt:lpstr>
      <vt:lpstr>9.7 Abstract Noun Phrases As  Alternatives For Dependent Clause</vt:lpstr>
      <vt:lpstr>9.7 Abstract Noun Phrases As  Alternatives For Dependent Clause</vt:lpstr>
      <vt:lpstr>10. Appositive Phrases</vt:lpstr>
      <vt:lpstr>Slide 322</vt:lpstr>
      <vt:lpstr>Slide 323</vt:lpstr>
      <vt:lpstr>Slide 324</vt:lpstr>
      <vt:lpstr>10.1 Changing Adjective Clauses  To Appositive Phrases</vt:lpstr>
      <vt:lpstr>10.1 Changing Adjective Clauses  To Appositive Phrases</vt:lpstr>
      <vt:lpstr>10.2 “Complements”  Of Appositive Nouns And Adjectives</vt:lpstr>
      <vt:lpstr>Slide 328</vt:lpstr>
      <vt:lpstr>Slide 329</vt:lpstr>
      <vt:lpstr>10.2 “Complements”  Of Appositive Nouns And Adjectives</vt:lpstr>
      <vt:lpstr>10.2 “Complements”  Of Appositive Nouns And Adjectives</vt:lpstr>
      <vt:lpstr>10.2 “Complements”  Of Appositive Nouns And Adjectives</vt:lpstr>
      <vt:lpstr>10.2 “Complements”  Of Appositive Nouns And Adjectives</vt:lpstr>
      <vt:lpstr>10.3 Position Of Appositive Phrases</vt:lpstr>
    </vt:vector>
  </TitlesOfParts>
  <Company>tehranfanavar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ENGLISH Part II Sentences and Complex Structures</dc:title>
  <dc:creator>cora samonte</dc:creator>
  <cp:lastModifiedBy>Marzie</cp:lastModifiedBy>
  <cp:revision>9</cp:revision>
  <cp:lastPrinted>1601-01-01T00:00:00Z</cp:lastPrinted>
  <dcterms:created xsi:type="dcterms:W3CDTF">2006-09-03T13:08:56Z</dcterms:created>
  <dcterms:modified xsi:type="dcterms:W3CDTF">2011-12-25T19:40:43Z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TC011812651033</vt:lpwstr>
  </property>
</Properties>
</file>