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68" r:id="rId15"/>
    <p:sldId id="269" r:id="rId16"/>
    <p:sldId id="271" r:id="rId17"/>
    <p:sldId id="272"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01" d="100"/>
          <a:sy n="101" d="100"/>
        </p:scale>
        <p:origin x="96" y="2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12/19/2018</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82600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44206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B61BEF0D-F0BB-DE4B-95CE-6DB70DBA9567}" type="datetimeFigureOut">
              <a:rPr lang="en-US" smtClean="0"/>
              <a:pPr/>
              <a:t>12/19/2018</a:t>
            </a:fld>
            <a:endParaRPr lang="en-US" dirty="0"/>
          </a:p>
        </p:txBody>
      </p:sp>
      <p:sp>
        <p:nvSpPr>
          <p:cNvPr id="5" name="Footer Placeholder 4"/>
          <p:cNvSpPr>
            <a:spLocks noGrp="1"/>
          </p:cNvSpPr>
          <p:nvPr>
            <p:ph type="ftr" sz="quarter" idx="11"/>
          </p:nvPr>
        </p:nvSpPr>
        <p:spPr>
          <a:xfrm>
            <a:off x="581192" y="5951810"/>
            <a:ext cx="5922209" cy="365125"/>
          </a:xfrm>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92964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86013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12/19/2018</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60032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12/19/2018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88562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12/19/2018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68107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12/19/2018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43032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12/19/2018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63497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12/19/2018</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82478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45420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smtClean="0"/>
              <a:pPr/>
              <a:t>12/19/2018</a:t>
            </a:fld>
            <a:endParaRPr lang="en-US" dirty="0"/>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a:t>
            </a:fld>
            <a:endParaRPr lang="en-US" dirty="0"/>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6068564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fa-IR" sz="2400" dirty="0" smtClean="0">
                <a:cs typeface="B Titr" panose="00000700000000000000" pitchFamily="2" charset="-78"/>
              </a:rPr>
              <a:t>تاثیر مکمل های دانش در عملکرد زنجیره تامین از طریق تبادل دانش</a:t>
            </a:r>
            <a:endParaRPr lang="en-US" sz="2400" dirty="0">
              <a:cs typeface="B Titr" panose="00000700000000000000" pitchFamily="2" charset="-78"/>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735797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cs typeface="B Titr" panose="00000700000000000000" pitchFamily="2" charset="-78"/>
              </a:rPr>
              <a:t>مدل تحقیقاتی</a:t>
            </a:r>
            <a:endParaRPr lang="en-US" dirty="0">
              <a:cs typeface="B Titr" panose="00000700000000000000" pitchFamily="2" charset="-78"/>
            </a:endParaRPr>
          </a:p>
        </p:txBody>
      </p:sp>
      <p:sp>
        <p:nvSpPr>
          <p:cNvPr id="5" name="Rectangle 4"/>
          <p:cNvSpPr/>
          <p:nvPr/>
        </p:nvSpPr>
        <p:spPr>
          <a:xfrm>
            <a:off x="388478" y="2419506"/>
            <a:ext cx="8182466" cy="1938992"/>
          </a:xfrm>
          <a:prstGeom prst="rect">
            <a:avLst/>
          </a:prstGeom>
        </p:spPr>
        <p:txBody>
          <a:bodyPr wrap="square">
            <a:spAutoFit/>
          </a:bodyPr>
          <a:lstStyle/>
          <a:p>
            <a:pPr marL="342900" indent="-342900" algn="just" rtl="1">
              <a:buFont typeface="Wingdings" panose="05000000000000000000" pitchFamily="2" charset="2"/>
              <a:buChar char="v"/>
            </a:pPr>
            <a:r>
              <a:rPr lang="ar-SA" sz="2400" b="1" dirty="0">
                <a:latin typeface="Times New Roman" panose="02020603050405020304" pitchFamily="18" charset="0"/>
                <a:ea typeface="2  Nazanin" panose="00000400000000000000" pitchFamily="2" charset="-78"/>
                <a:cs typeface="B Nazanin" panose="00000400000000000000" pitchFamily="2" charset="-78"/>
              </a:rPr>
              <a:t>مکمل های دانش و تبادل دانش</a:t>
            </a:r>
          </a:p>
          <a:p>
            <a:pPr marL="342900" indent="-342900" algn="just" rtl="1">
              <a:buFont typeface="Wingdings" panose="05000000000000000000" pitchFamily="2" charset="2"/>
              <a:buChar char="v"/>
            </a:pPr>
            <a:r>
              <a:rPr lang="ar-SA" sz="2400" b="1" dirty="0">
                <a:latin typeface="Times New Roman" panose="02020603050405020304" pitchFamily="18" charset="0"/>
                <a:ea typeface="2  Nazanin" panose="00000400000000000000" pitchFamily="2" charset="-78"/>
                <a:cs typeface="B Nazanin" panose="00000400000000000000" pitchFamily="2" charset="-78"/>
              </a:rPr>
              <a:t>اعتماد بین سازمانی و تبادل دانش</a:t>
            </a:r>
          </a:p>
          <a:p>
            <a:pPr marL="342900" indent="-342900" algn="just" rtl="1">
              <a:buFont typeface="Wingdings" panose="05000000000000000000" pitchFamily="2" charset="2"/>
              <a:buChar char="v"/>
            </a:pPr>
            <a:r>
              <a:rPr lang="ar-SA" sz="2400" b="1" dirty="0">
                <a:latin typeface="Times New Roman" panose="02020603050405020304" pitchFamily="18" charset="0"/>
                <a:ea typeface="2  Nazanin" panose="00000400000000000000" pitchFamily="2" charset="-78"/>
                <a:cs typeface="B Nazanin" panose="00000400000000000000" pitchFamily="2" charset="-78"/>
              </a:rPr>
              <a:t>یکپارچگی  </a:t>
            </a:r>
            <a:r>
              <a:rPr lang="en-US" sz="2400" b="1" dirty="0">
                <a:latin typeface="Times New Roman" panose="02020603050405020304" pitchFamily="18" charset="0"/>
                <a:ea typeface="2  Nazanin" panose="00000400000000000000" pitchFamily="2" charset="-78"/>
                <a:cs typeface="B Nazanin" panose="00000400000000000000" pitchFamily="2" charset="-78"/>
              </a:rPr>
              <a:t>IOS </a:t>
            </a:r>
            <a:r>
              <a:rPr lang="ar-SA" sz="2400" b="1" dirty="0">
                <a:latin typeface="Times New Roman" panose="02020603050405020304" pitchFamily="18" charset="0"/>
                <a:ea typeface="2  Nazanin" panose="00000400000000000000" pitchFamily="2" charset="-78"/>
                <a:cs typeface="B Nazanin" panose="00000400000000000000" pitchFamily="2" charset="-78"/>
              </a:rPr>
              <a:t>و تبادل دانش</a:t>
            </a:r>
          </a:p>
          <a:p>
            <a:pPr marL="342900" indent="-342900" algn="just" rtl="1">
              <a:buFont typeface="Wingdings" panose="05000000000000000000" pitchFamily="2" charset="2"/>
              <a:buChar char="v"/>
            </a:pPr>
            <a:r>
              <a:rPr lang="ar-SA" sz="2400" b="1" dirty="0">
                <a:latin typeface="Times New Roman" panose="02020603050405020304" pitchFamily="18" charset="0"/>
                <a:ea typeface="2  Nazanin" panose="00000400000000000000" pitchFamily="2" charset="-78"/>
                <a:cs typeface="B Nazanin" panose="00000400000000000000" pitchFamily="2" charset="-78"/>
              </a:rPr>
              <a:t>رابطه بین شرکا و تبادل دانش</a:t>
            </a:r>
          </a:p>
          <a:p>
            <a:pPr marL="342900" indent="-342900" algn="just" rtl="1">
              <a:buFont typeface="Wingdings" panose="05000000000000000000" pitchFamily="2" charset="2"/>
              <a:buChar char="v"/>
            </a:pPr>
            <a:r>
              <a:rPr lang="ar-SA" sz="2400" b="1" dirty="0">
                <a:latin typeface="Times New Roman" panose="02020603050405020304" pitchFamily="18" charset="0"/>
                <a:ea typeface="2  Nazanin" panose="00000400000000000000" pitchFamily="2" charset="-78"/>
                <a:cs typeface="B Nazanin" panose="00000400000000000000" pitchFamily="2" charset="-78"/>
              </a:rPr>
              <a:t>تبادل دانش و عملکرد زنجیره تامین.</a:t>
            </a:r>
          </a:p>
        </p:txBody>
      </p:sp>
    </p:spTree>
    <p:extLst>
      <p:ext uri="{BB962C8B-B14F-4D97-AF65-F5344CB8AC3E}">
        <p14:creationId xmlns:p14="http://schemas.microsoft.com/office/powerpoint/2010/main" val="23422279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cs typeface="B Titr" panose="00000700000000000000" pitchFamily="2" charset="-78"/>
              </a:rPr>
              <a:t>مدل تحقیقاتی</a:t>
            </a:r>
            <a:endParaRPr lang="en-US" dirty="0">
              <a:cs typeface="B Titr" panose="00000700000000000000" pitchFamily="2" charset="-78"/>
            </a:endParaRPr>
          </a:p>
        </p:txBody>
      </p:sp>
      <p:sp>
        <p:nvSpPr>
          <p:cNvPr id="5" name="Rectangle 4"/>
          <p:cNvSpPr/>
          <p:nvPr/>
        </p:nvSpPr>
        <p:spPr>
          <a:xfrm>
            <a:off x="388478" y="2136702"/>
            <a:ext cx="8182466" cy="4832092"/>
          </a:xfrm>
          <a:prstGeom prst="rect">
            <a:avLst/>
          </a:prstGeom>
        </p:spPr>
        <p:txBody>
          <a:bodyPr wrap="square">
            <a:spAutoFit/>
          </a:bodyPr>
          <a:lstStyle/>
          <a:p>
            <a:pPr algn="just" rtl="1"/>
            <a:r>
              <a:rPr lang="ar-SA" sz="2200" b="1" dirty="0">
                <a:latin typeface="Times New Roman" panose="02020603050405020304" pitchFamily="18" charset="0"/>
                <a:ea typeface="2  Nazanin" panose="00000400000000000000" pitchFamily="2" charset="-78"/>
                <a:cs typeface="B Nazanin" panose="00000400000000000000" pitchFamily="2" charset="-78"/>
              </a:rPr>
              <a:t>در این مطالعه ، رابطه بین سازمانی (به طور خاص، خریداران و تامین کنندگان) تجزیه و تحلیل می شود. کیم و همکاران  معتقدند که بررسی رابطه بین سازمانی از دیدگاه هر دو طرف مهم است، به ویژه هنگامی که کانال های ارتباطی از لحاظ وابستگی و قدرت نامتقارن هستند. بنابراین، داده ها از دو منبع مختلف جمع آوری شده اند: (1) مدیران خرید در دو تولید کننده خودرو و یک شرکت خدمات مخابراتی و (2) تامین کننده هایی که محصولات خود را به این خریداران ارائه می دهند. شرکای زنجیره تامین با تکنیک برف بازی مطابقت داده شدند . بخش های خرید شرکت های خریدار ، مسئولیت تهیه قطعات را از تامین کنندگان دارند. بنابراین، مدیران خرید در موقعیت خوبی برای ارزیابی ویژگی های ارتباط بین دو شرکت از دیدگاه شرکت خریدار هستند. از مدیران خرید خواسته شد که در رابطه با روابط شرکت، به ما پاسخ دهد. آنها در صورت لزوم از منابع دیگر مانند بخش های مهندسی و تدارکات کمک می گرفتند. با توجه به انتخاب شرکت های تامین کننده، از مدیران خرید خواسته شد تا یک مورد مهم و تامین کننده عمده این مورد را انتخاب کنند. سپس، اطلاعات تماس فروشنده، برای جمع آوری داده ها در مورد دیدگاه فروشنده از این رابطه، جمع آوری شد. </a:t>
            </a:r>
          </a:p>
        </p:txBody>
      </p:sp>
    </p:spTree>
    <p:extLst>
      <p:ext uri="{BB962C8B-B14F-4D97-AF65-F5344CB8AC3E}">
        <p14:creationId xmlns:p14="http://schemas.microsoft.com/office/powerpoint/2010/main" val="1873237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cs typeface="B Titr" panose="00000700000000000000" pitchFamily="2" charset="-78"/>
              </a:rPr>
              <a:t>مدل تحقیقاتی</a:t>
            </a:r>
            <a:endParaRPr lang="en-US" dirty="0">
              <a:cs typeface="B Titr" panose="00000700000000000000" pitchFamily="2" charset="-78"/>
            </a:endParaRPr>
          </a:p>
        </p:txBody>
      </p:sp>
      <p:sp>
        <p:nvSpPr>
          <p:cNvPr id="5" name="Rectangle 4"/>
          <p:cNvSpPr/>
          <p:nvPr/>
        </p:nvSpPr>
        <p:spPr>
          <a:xfrm>
            <a:off x="388478" y="2136702"/>
            <a:ext cx="8182466" cy="3816429"/>
          </a:xfrm>
          <a:prstGeom prst="rect">
            <a:avLst/>
          </a:prstGeom>
        </p:spPr>
        <p:txBody>
          <a:bodyPr wrap="square">
            <a:spAutoFit/>
          </a:bodyPr>
          <a:lstStyle/>
          <a:p>
            <a:pPr algn="just" rtl="1"/>
            <a:r>
              <a:rPr lang="ar-SA" sz="2200" b="1" dirty="0">
                <a:latin typeface="Times New Roman" panose="02020603050405020304" pitchFamily="18" charset="0"/>
                <a:ea typeface="2  Nazanin" panose="00000400000000000000" pitchFamily="2" charset="-78"/>
                <a:cs typeface="B Nazanin" panose="00000400000000000000" pitchFamily="2" charset="-78"/>
              </a:rPr>
              <a:t>به این ترتیب، ما توانستیم پاسخ هایی را از خریدار و تامین کننده دریافت کنیم. دو ایمیل پیگیری، پنج و ده روز پس از تماس اولیه، ارسال شد. پرسشنامه های تکمیل شده به محققان ارسال شد. در مجموع 109 پاسخ از شرکت های خریدار و 74 پاسخ از تامین کنندگان آنها دریافت شد. هفتاد جفت پاسخ کامل و قابل استفاده بود، و نمونه نهایی از 70 جفت  شرکت های تولید کننده - تأمین کننده تشکیل شده بود. جدول 1 ترکیب هر صنعت را نشان می دهد. نمونه خریدار و نمونه تامین کننده به طور جداگانه مورد بررسی قرار گرفتند تا تعیین شود که آیا دیدگاه های هر یک از طرفین در مورد رابطه متفاوت است یا خیر، و اگر چنین است، علت آن توضیح داده شود. </a:t>
            </a:r>
            <a:r>
              <a:rPr lang="en-US" sz="2200" b="1" dirty="0">
                <a:latin typeface="Times New Roman" panose="02020603050405020304" pitchFamily="18" charset="0"/>
                <a:ea typeface="2  Nazanin" panose="00000400000000000000" pitchFamily="2" charset="-78"/>
                <a:cs typeface="B Nazanin" panose="00000400000000000000" pitchFamily="2" charset="-78"/>
              </a:rPr>
              <a:t>ANOVAs </a:t>
            </a:r>
            <a:r>
              <a:rPr lang="ar-SA" sz="2200" b="1" dirty="0">
                <a:latin typeface="Times New Roman" panose="02020603050405020304" pitchFamily="18" charset="0"/>
                <a:ea typeface="2  Nazanin" panose="00000400000000000000" pitchFamily="2" charset="-78"/>
                <a:cs typeface="B Nazanin" panose="00000400000000000000" pitchFamily="2" charset="-78"/>
              </a:rPr>
              <a:t>یک طرفه برای بررسی اینکه آیا تفاوت های سیستماتیک در متغیرهای تحقیق در میان صنعت، تعداد کارکنان و حجم فروش شرکت های نمونه وجود دارد یا نه انجام شد. نتایج نشان می دهد که اختلاف آماری معنی داری وجود ندارد.</a:t>
            </a:r>
          </a:p>
        </p:txBody>
      </p:sp>
    </p:spTree>
    <p:extLst>
      <p:ext uri="{BB962C8B-B14F-4D97-AF65-F5344CB8AC3E}">
        <p14:creationId xmlns:p14="http://schemas.microsoft.com/office/powerpoint/2010/main" val="27481817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cs typeface="B Titr" panose="00000700000000000000" pitchFamily="2" charset="-78"/>
              </a:rPr>
              <a:t>مدل تحقیقاتی</a:t>
            </a:r>
            <a:endParaRPr lang="en-US" dirty="0">
              <a:cs typeface="B Titr" panose="00000700000000000000" pitchFamily="2" charset="-78"/>
            </a:endParaRPr>
          </a:p>
        </p:txBody>
      </p:sp>
      <p:pic>
        <p:nvPicPr>
          <p:cNvPr id="307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0504" y="2945925"/>
            <a:ext cx="5895975" cy="325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3381337" y="2213551"/>
            <a:ext cx="1914307" cy="473206"/>
          </a:xfrm>
          <a:prstGeom prst="rect">
            <a:avLst/>
          </a:prstGeom>
        </p:spPr>
        <p:txBody>
          <a:bodyPr wrap="none">
            <a:spAutoFit/>
          </a:bodyPr>
          <a:lstStyle/>
          <a:p>
            <a:pPr algn="just" rtl="1">
              <a:lnSpc>
                <a:spcPct val="150000"/>
              </a:lnSpc>
              <a:spcAft>
                <a:spcPts val="0"/>
              </a:spcAft>
            </a:pPr>
            <a:r>
              <a:rPr lang="ar-SA" b="1" dirty="0">
                <a:latin typeface="Times New Roman" panose="02020603050405020304" pitchFamily="18" charset="0"/>
                <a:ea typeface="2  Nazanin" panose="00000400000000000000" pitchFamily="2" charset="-78"/>
                <a:cs typeface="B Nazanin" panose="00000400000000000000" pitchFamily="2" charset="-78"/>
              </a:rPr>
              <a:t>جدول 1 ترکیب نمونه. </a:t>
            </a:r>
            <a:endParaRPr lang="en-US" b="1" dirty="0">
              <a:effectLst/>
              <a:latin typeface="2  Nazanin" panose="00000400000000000000" pitchFamily="2" charset="-78"/>
              <a:ea typeface="2  Nazanin" panose="00000400000000000000" pitchFamily="2" charset="-78"/>
              <a:cs typeface="2  Nazanin" panose="00000400000000000000" pitchFamily="2" charset="-78"/>
            </a:endParaRPr>
          </a:p>
        </p:txBody>
      </p:sp>
    </p:spTree>
    <p:extLst>
      <p:ext uri="{BB962C8B-B14F-4D97-AF65-F5344CB8AC3E}">
        <p14:creationId xmlns:p14="http://schemas.microsoft.com/office/powerpoint/2010/main" val="7370222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cs typeface="B Titr" panose="00000700000000000000" pitchFamily="2" charset="-78"/>
              </a:rPr>
              <a:t>مدل تحقیقاتی</a:t>
            </a:r>
            <a:endParaRPr lang="en-US" dirty="0">
              <a:cs typeface="B Titr" panose="00000700000000000000" pitchFamily="2" charset="-78"/>
            </a:endParaRPr>
          </a:p>
        </p:txBody>
      </p:sp>
      <p:pic>
        <p:nvPicPr>
          <p:cNvPr id="2050"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2602" y="2455731"/>
            <a:ext cx="6900566" cy="37659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31907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cs typeface="B Titr" panose="00000700000000000000" pitchFamily="2" charset="-78"/>
              </a:rPr>
              <a:t>نتیجه گیری</a:t>
            </a:r>
            <a:endParaRPr lang="en-US" dirty="0">
              <a:cs typeface="B Titr" panose="00000700000000000000" pitchFamily="2" charset="-78"/>
            </a:endParaRPr>
          </a:p>
        </p:txBody>
      </p:sp>
      <p:sp>
        <p:nvSpPr>
          <p:cNvPr id="5" name="Rectangle 4"/>
          <p:cNvSpPr/>
          <p:nvPr/>
        </p:nvSpPr>
        <p:spPr>
          <a:xfrm>
            <a:off x="388478" y="2136702"/>
            <a:ext cx="8182466" cy="3477875"/>
          </a:xfrm>
          <a:prstGeom prst="rect">
            <a:avLst/>
          </a:prstGeom>
        </p:spPr>
        <p:txBody>
          <a:bodyPr wrap="square">
            <a:spAutoFit/>
          </a:bodyPr>
          <a:lstStyle/>
          <a:p>
            <a:pPr algn="just" rtl="1"/>
            <a:r>
              <a:rPr lang="ar-SA" sz="2200" b="1" dirty="0">
                <a:latin typeface="Times New Roman" panose="02020603050405020304" pitchFamily="18" charset="0"/>
                <a:ea typeface="2  Nazanin" panose="00000400000000000000" pitchFamily="2" charset="-78"/>
                <a:cs typeface="B Nazanin" panose="00000400000000000000" pitchFamily="2" charset="-78"/>
              </a:rPr>
              <a:t> با وجود علاقه رو به رشد به </a:t>
            </a:r>
            <a:r>
              <a:rPr lang="en-US" sz="2200" b="1" dirty="0">
                <a:latin typeface="Times New Roman" panose="02020603050405020304" pitchFamily="18" charset="0"/>
                <a:ea typeface="2  Nazanin" panose="00000400000000000000" pitchFamily="2" charset="-78"/>
                <a:cs typeface="B Nazanin" panose="00000400000000000000" pitchFamily="2" charset="-78"/>
              </a:rPr>
              <a:t>KC </a:t>
            </a:r>
            <a:r>
              <a:rPr lang="ar-SA" sz="2200" b="1" dirty="0">
                <a:latin typeface="Times New Roman" panose="02020603050405020304" pitchFamily="18" charset="0"/>
                <a:ea typeface="2  Nazanin" panose="00000400000000000000" pitchFamily="2" charset="-78"/>
                <a:cs typeface="B Nazanin" panose="00000400000000000000" pitchFamily="2" charset="-78"/>
              </a:rPr>
              <a:t>در بین خریداران و تامین کنندگان در یک زنجیره تامین، تعریف عملیاتی </a:t>
            </a:r>
            <a:r>
              <a:rPr lang="en-US" sz="2200" b="1" dirty="0">
                <a:latin typeface="Times New Roman" panose="02020603050405020304" pitchFamily="18" charset="0"/>
                <a:ea typeface="2  Nazanin" panose="00000400000000000000" pitchFamily="2" charset="-78"/>
                <a:cs typeface="B Nazanin" panose="00000400000000000000" pitchFamily="2" charset="-78"/>
              </a:rPr>
              <a:t>KC </a:t>
            </a:r>
            <a:r>
              <a:rPr lang="ar-SA" sz="2200" b="1" dirty="0">
                <a:latin typeface="Times New Roman" panose="02020603050405020304" pitchFamily="18" charset="0"/>
                <a:ea typeface="2  Nazanin" panose="00000400000000000000" pitchFamily="2" charset="-78"/>
                <a:cs typeface="B Nazanin" panose="00000400000000000000" pitchFamily="2" charset="-78"/>
              </a:rPr>
              <a:t>واضح نیست این مقاله به شناسایی ابعاد </a:t>
            </a:r>
            <a:r>
              <a:rPr lang="en-US" sz="2200" b="1" dirty="0">
                <a:latin typeface="Times New Roman" panose="02020603050405020304" pitchFamily="18" charset="0"/>
                <a:ea typeface="2  Nazanin" panose="00000400000000000000" pitchFamily="2" charset="-78"/>
                <a:cs typeface="B Nazanin" panose="00000400000000000000" pitchFamily="2" charset="-78"/>
              </a:rPr>
              <a:t>KC </a:t>
            </a:r>
            <a:r>
              <a:rPr lang="ar-SA" sz="2200" b="1" dirty="0">
                <a:latin typeface="Times New Roman" panose="02020603050405020304" pitchFamily="18" charset="0"/>
                <a:ea typeface="2  Nazanin" panose="00000400000000000000" pitchFamily="2" charset="-78"/>
                <a:cs typeface="B Nazanin" panose="00000400000000000000" pitchFamily="2" charset="-78"/>
              </a:rPr>
              <a:t>و ایجاد یک ابزار برای اندازه گیری </a:t>
            </a:r>
            <a:r>
              <a:rPr lang="en-US" sz="2200" b="1" dirty="0">
                <a:latin typeface="Times New Roman" panose="02020603050405020304" pitchFamily="18" charset="0"/>
                <a:ea typeface="2  Nazanin" panose="00000400000000000000" pitchFamily="2" charset="-78"/>
                <a:cs typeface="B Nazanin" panose="00000400000000000000" pitchFamily="2" charset="-78"/>
              </a:rPr>
              <a:t>KC </a:t>
            </a:r>
            <a:r>
              <a:rPr lang="ar-SA" sz="2200" b="1" dirty="0">
                <a:latin typeface="Times New Roman" panose="02020603050405020304" pitchFamily="18" charset="0"/>
                <a:ea typeface="2  Nazanin" panose="00000400000000000000" pitchFamily="2" charset="-78"/>
                <a:cs typeface="B Nazanin" panose="00000400000000000000" pitchFamily="2" charset="-78"/>
              </a:rPr>
              <a:t>در بین خریداران و تامین کنندگان ، می پردازد. اندازه گیری ما شامل دو بعد مجزای </a:t>
            </a:r>
            <a:r>
              <a:rPr lang="en-US" sz="2200" b="1" dirty="0">
                <a:latin typeface="Times New Roman" panose="02020603050405020304" pitchFamily="18" charset="0"/>
                <a:ea typeface="2  Nazanin" panose="00000400000000000000" pitchFamily="2" charset="-78"/>
                <a:cs typeface="B Nazanin" panose="00000400000000000000" pitchFamily="2" charset="-78"/>
              </a:rPr>
              <a:t>KC (</a:t>
            </a:r>
            <a:r>
              <a:rPr lang="ar-SA" sz="2200" b="1" dirty="0">
                <a:latin typeface="Times New Roman" panose="02020603050405020304" pitchFamily="18" charset="0"/>
                <a:ea typeface="2  Nazanin" panose="00000400000000000000" pitchFamily="2" charset="-78"/>
                <a:cs typeface="B Nazanin" panose="00000400000000000000" pitchFamily="2" charset="-78"/>
              </a:rPr>
              <a:t>یعنی منحصر به فرد بودن و  قابل استفاده بودن) در دو حوزه دانش (یعنی دانش عملیاتی و برنامه ریزی) در یک زنجیره تامین است. تحقیقات تجربی کمی بر روی روابط علی بین </a:t>
            </a:r>
            <a:r>
              <a:rPr lang="en-US" sz="2200" b="1" dirty="0">
                <a:latin typeface="Times New Roman" panose="02020603050405020304" pitchFamily="18" charset="0"/>
                <a:ea typeface="2  Nazanin" panose="00000400000000000000" pitchFamily="2" charset="-78"/>
                <a:cs typeface="B Nazanin" panose="00000400000000000000" pitchFamily="2" charset="-78"/>
              </a:rPr>
              <a:t>KC </a:t>
            </a:r>
            <a:r>
              <a:rPr lang="ar-SA" sz="2200" b="1" dirty="0">
                <a:latin typeface="Times New Roman" panose="02020603050405020304" pitchFamily="18" charset="0"/>
                <a:ea typeface="2  Nazanin" panose="00000400000000000000" pitchFamily="2" charset="-78"/>
                <a:cs typeface="B Nazanin" panose="00000400000000000000" pitchFamily="2" charset="-78"/>
              </a:rPr>
              <a:t>و ارزش هم افزایی مشتق شده از آن انجام شده است. این مطالعه با ارائه شواهد تجربی در مورد ارتباط بین </a:t>
            </a:r>
            <a:r>
              <a:rPr lang="en-US" sz="2200" b="1" dirty="0">
                <a:latin typeface="Times New Roman" panose="02020603050405020304" pitchFamily="18" charset="0"/>
                <a:ea typeface="2  Nazanin" panose="00000400000000000000" pitchFamily="2" charset="-78"/>
                <a:cs typeface="B Nazanin" panose="00000400000000000000" pitchFamily="2" charset="-78"/>
              </a:rPr>
              <a:t>KC </a:t>
            </a:r>
            <a:r>
              <a:rPr lang="ar-SA" sz="2200" b="1" dirty="0">
                <a:latin typeface="Times New Roman" panose="02020603050405020304" pitchFamily="18" charset="0"/>
                <a:ea typeface="2  Nazanin" panose="00000400000000000000" pitchFamily="2" charset="-78"/>
                <a:cs typeface="B Nazanin" panose="00000400000000000000" pitchFamily="2" charset="-78"/>
              </a:rPr>
              <a:t>و عملکرد زنجیره تامین، به وسیله تبادل دانش، به درک ما از مدیریت دانش و </a:t>
            </a:r>
            <a:r>
              <a:rPr lang="en-US" sz="2200" b="1" dirty="0">
                <a:latin typeface="Times New Roman" panose="02020603050405020304" pitchFamily="18" charset="0"/>
                <a:ea typeface="2  Nazanin" panose="00000400000000000000" pitchFamily="2" charset="-78"/>
                <a:cs typeface="B Nazanin" panose="00000400000000000000" pitchFamily="2" charset="-78"/>
              </a:rPr>
              <a:t>SCM </a:t>
            </a:r>
            <a:r>
              <a:rPr lang="ar-SA" sz="2200" b="1" dirty="0">
                <a:latin typeface="Times New Roman" panose="02020603050405020304" pitchFamily="18" charset="0"/>
                <a:ea typeface="2  Nazanin" panose="00000400000000000000" pitchFamily="2" charset="-78"/>
                <a:cs typeface="B Nazanin" panose="00000400000000000000" pitchFamily="2" charset="-78"/>
              </a:rPr>
              <a:t>کمک می کند. در نمونه خریدار، فرضیه های ما به جز برای تداوم  رابطه تایید شد. یک نتیجه از این یافته ها این است که حضور </a:t>
            </a:r>
            <a:r>
              <a:rPr lang="en-US" sz="2200" b="1" dirty="0">
                <a:latin typeface="Times New Roman" panose="02020603050405020304" pitchFamily="18" charset="0"/>
                <a:ea typeface="2  Nazanin" panose="00000400000000000000" pitchFamily="2" charset="-78"/>
                <a:cs typeface="B Nazanin" panose="00000400000000000000" pitchFamily="2" charset="-78"/>
              </a:rPr>
              <a:t>KC </a:t>
            </a:r>
            <a:r>
              <a:rPr lang="ar-SA" sz="2200" b="1" dirty="0">
                <a:latin typeface="Times New Roman" panose="02020603050405020304" pitchFamily="18" charset="0"/>
                <a:ea typeface="2  Nazanin" panose="00000400000000000000" pitchFamily="2" charset="-78"/>
                <a:cs typeface="B Nazanin" panose="00000400000000000000" pitchFamily="2" charset="-78"/>
              </a:rPr>
              <a:t>لزوما منجر به ایجاد ارزش نمی شود. </a:t>
            </a:r>
          </a:p>
        </p:txBody>
      </p:sp>
    </p:spTree>
    <p:extLst>
      <p:ext uri="{BB962C8B-B14F-4D97-AF65-F5344CB8AC3E}">
        <p14:creationId xmlns:p14="http://schemas.microsoft.com/office/powerpoint/2010/main" val="14284369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cs typeface="B Titr" panose="00000700000000000000" pitchFamily="2" charset="-78"/>
              </a:rPr>
              <a:t>نتیجه گیری</a:t>
            </a:r>
            <a:endParaRPr lang="en-US" dirty="0">
              <a:cs typeface="B Titr" panose="00000700000000000000" pitchFamily="2" charset="-78"/>
            </a:endParaRPr>
          </a:p>
        </p:txBody>
      </p:sp>
      <p:sp>
        <p:nvSpPr>
          <p:cNvPr id="5" name="Rectangle 4"/>
          <p:cNvSpPr/>
          <p:nvPr/>
        </p:nvSpPr>
        <p:spPr>
          <a:xfrm>
            <a:off x="388478" y="2306384"/>
            <a:ext cx="8182466" cy="3139321"/>
          </a:xfrm>
          <a:prstGeom prst="rect">
            <a:avLst/>
          </a:prstGeom>
        </p:spPr>
        <p:txBody>
          <a:bodyPr wrap="square">
            <a:spAutoFit/>
          </a:bodyPr>
          <a:lstStyle/>
          <a:p>
            <a:pPr algn="just" rtl="1"/>
            <a:r>
              <a:rPr lang="en-US" sz="2200" b="1" dirty="0">
                <a:latin typeface="Times New Roman" panose="02020603050405020304" pitchFamily="18" charset="0"/>
                <a:ea typeface="2  Nazanin" panose="00000400000000000000" pitchFamily="2" charset="-78"/>
                <a:cs typeface="B Nazanin" panose="00000400000000000000" pitchFamily="2" charset="-78"/>
              </a:rPr>
              <a:t>KC </a:t>
            </a:r>
            <a:r>
              <a:rPr lang="ar-SA" sz="2200" b="1" dirty="0">
                <a:latin typeface="Times New Roman" panose="02020603050405020304" pitchFamily="18" charset="0"/>
                <a:ea typeface="2  Nazanin" panose="00000400000000000000" pitchFamily="2" charset="-78"/>
                <a:cs typeface="B Nazanin" panose="00000400000000000000" pitchFamily="2" charset="-78"/>
              </a:rPr>
              <a:t>به عنوان پیش شرط تبادل دانش عمل می کند، و میزان تبادل دانش بین طرفین زنجیره تامین بر تحقق ارزش دانش مکمل تاثیر می گذارد. با این حال، در نمونه تامین کننده، </a:t>
            </a:r>
            <a:r>
              <a:rPr lang="en-US" sz="2200" b="1" dirty="0">
                <a:latin typeface="Times New Roman" panose="02020603050405020304" pitchFamily="18" charset="0"/>
                <a:ea typeface="2  Nazanin" panose="00000400000000000000" pitchFamily="2" charset="-78"/>
                <a:cs typeface="B Nazanin" panose="00000400000000000000" pitchFamily="2" charset="-78"/>
              </a:rPr>
              <a:t>KC </a:t>
            </a:r>
            <a:r>
              <a:rPr lang="ar-SA" sz="2200" b="1" dirty="0">
                <a:latin typeface="Times New Roman" panose="02020603050405020304" pitchFamily="18" charset="0"/>
                <a:ea typeface="2  Nazanin" panose="00000400000000000000" pitchFamily="2" charset="-78"/>
                <a:cs typeface="B Nazanin" panose="00000400000000000000" pitchFamily="2" charset="-78"/>
              </a:rPr>
              <a:t>تأثیر قابل توجهی بر تبادل دانش ندارد . از نقطه نظر تامین کننده، هیچ گزینه ای جز تبادل دانش با خریدار ، صرف نظر از سطح </a:t>
            </a:r>
            <a:r>
              <a:rPr lang="en-US" sz="2200" b="1" dirty="0">
                <a:latin typeface="Times New Roman" panose="02020603050405020304" pitchFamily="18" charset="0"/>
                <a:ea typeface="2  Nazanin" panose="00000400000000000000" pitchFamily="2" charset="-78"/>
                <a:cs typeface="B Nazanin" panose="00000400000000000000" pitchFamily="2" charset="-78"/>
              </a:rPr>
              <a:t>KC </a:t>
            </a:r>
            <a:r>
              <a:rPr lang="ar-SA" sz="2200" b="1" dirty="0">
                <a:latin typeface="Times New Roman" panose="02020603050405020304" pitchFamily="18" charset="0"/>
                <a:ea typeface="2  Nazanin" panose="00000400000000000000" pitchFamily="2" charset="-78"/>
                <a:cs typeface="B Nazanin" panose="00000400000000000000" pitchFamily="2" charset="-78"/>
              </a:rPr>
              <a:t>وجود ندارد. این نتیجه غیر منتظره را می توان با قدرت نامتقارن توضیح داد. معمولا خریدار (به عنوان مثال، تولید کننده خودرو) دارای قدرت بیشتری نسبت به تأمین کنندگان آن است، زیرا دارای اختیار تصمیم گیری در مورد ادامه  کار با یک تامین کننده خاص است. با توجه به نظریه بازدارندگی دوجانبه، طرف با قدرت بیشتر می تواند از قدرت نسبی خود در شرایط نامتقارن استفاده کند . </a:t>
            </a:r>
          </a:p>
        </p:txBody>
      </p:sp>
    </p:spTree>
    <p:extLst>
      <p:ext uri="{BB962C8B-B14F-4D97-AF65-F5344CB8AC3E}">
        <p14:creationId xmlns:p14="http://schemas.microsoft.com/office/powerpoint/2010/main" val="13156918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cs typeface="B Titr" panose="00000700000000000000" pitchFamily="2" charset="-78"/>
              </a:rPr>
              <a:t>نتیجه گیری</a:t>
            </a:r>
            <a:endParaRPr lang="en-US" dirty="0">
              <a:cs typeface="B Titr" panose="00000700000000000000" pitchFamily="2" charset="-78"/>
            </a:endParaRPr>
          </a:p>
        </p:txBody>
      </p:sp>
      <p:sp>
        <p:nvSpPr>
          <p:cNvPr id="5" name="Rectangle 4"/>
          <p:cNvSpPr/>
          <p:nvPr/>
        </p:nvSpPr>
        <p:spPr>
          <a:xfrm>
            <a:off x="388478" y="2306384"/>
            <a:ext cx="8182466" cy="3139321"/>
          </a:xfrm>
          <a:prstGeom prst="rect">
            <a:avLst/>
          </a:prstGeom>
        </p:spPr>
        <p:txBody>
          <a:bodyPr wrap="square">
            <a:spAutoFit/>
          </a:bodyPr>
          <a:lstStyle/>
          <a:p>
            <a:pPr algn="just" rtl="1"/>
            <a:r>
              <a:rPr lang="en-US" sz="2200" b="1" dirty="0">
                <a:latin typeface="Times New Roman" panose="02020603050405020304" pitchFamily="18" charset="0"/>
                <a:ea typeface="2  Nazanin" panose="00000400000000000000" pitchFamily="2" charset="-78"/>
                <a:cs typeface="B Nazanin" panose="00000400000000000000" pitchFamily="2" charset="-78"/>
              </a:rPr>
              <a:t>KC </a:t>
            </a:r>
            <a:r>
              <a:rPr lang="ar-SA" sz="2200" b="1" dirty="0">
                <a:latin typeface="Times New Roman" panose="02020603050405020304" pitchFamily="18" charset="0"/>
                <a:ea typeface="2  Nazanin" panose="00000400000000000000" pitchFamily="2" charset="-78"/>
                <a:cs typeface="B Nazanin" panose="00000400000000000000" pitchFamily="2" charset="-78"/>
              </a:rPr>
              <a:t>به عنوان پیش شرط تبادل دانش عمل می کند، و میزان تبادل دانش بین طرفین زنجیره تامین بر تحقق ارزش دانش مکمل تاثیر می گذارد. با این حال، در نمونه تامین کننده، </a:t>
            </a:r>
            <a:r>
              <a:rPr lang="en-US" sz="2200" b="1" dirty="0">
                <a:latin typeface="Times New Roman" panose="02020603050405020304" pitchFamily="18" charset="0"/>
                <a:ea typeface="2  Nazanin" panose="00000400000000000000" pitchFamily="2" charset="-78"/>
                <a:cs typeface="B Nazanin" panose="00000400000000000000" pitchFamily="2" charset="-78"/>
              </a:rPr>
              <a:t>KC </a:t>
            </a:r>
            <a:r>
              <a:rPr lang="ar-SA" sz="2200" b="1" dirty="0">
                <a:latin typeface="Times New Roman" panose="02020603050405020304" pitchFamily="18" charset="0"/>
                <a:ea typeface="2  Nazanin" panose="00000400000000000000" pitchFamily="2" charset="-78"/>
                <a:cs typeface="B Nazanin" panose="00000400000000000000" pitchFamily="2" charset="-78"/>
              </a:rPr>
              <a:t>تأثیر قابل توجهی بر تبادل دانش ندارد . از نقطه نظر تامین کننده، هیچ گزینه ای جز تبادل دانش با خریدار ، صرف نظر از سطح </a:t>
            </a:r>
            <a:r>
              <a:rPr lang="en-US" sz="2200" b="1" dirty="0">
                <a:latin typeface="Times New Roman" panose="02020603050405020304" pitchFamily="18" charset="0"/>
                <a:ea typeface="2  Nazanin" panose="00000400000000000000" pitchFamily="2" charset="-78"/>
                <a:cs typeface="B Nazanin" panose="00000400000000000000" pitchFamily="2" charset="-78"/>
              </a:rPr>
              <a:t>KC </a:t>
            </a:r>
            <a:r>
              <a:rPr lang="ar-SA" sz="2200" b="1" dirty="0">
                <a:latin typeface="Times New Roman" panose="02020603050405020304" pitchFamily="18" charset="0"/>
                <a:ea typeface="2  Nazanin" panose="00000400000000000000" pitchFamily="2" charset="-78"/>
                <a:cs typeface="B Nazanin" panose="00000400000000000000" pitchFamily="2" charset="-78"/>
              </a:rPr>
              <a:t>وجود ندارد. این نتیجه غیر منتظره را می توان با قدرت نامتقارن توضیح داد. معمولا خریدار (به عنوان مثال، تولید کننده خودرو) دارای قدرت بیشتری نسبت به تأمین کنندگان آن است، زیرا دارای اختیار تصمیم گیری در مورد ادامه  کار با یک تامین کننده خاص است. با توجه به نظریه بازدارندگی دوجانبه، طرف با قدرت بیشتر می تواند از قدرت نسبی خود در شرایط نامتقارن استفاده کند . </a:t>
            </a:r>
          </a:p>
        </p:txBody>
      </p:sp>
    </p:spTree>
    <p:extLst>
      <p:ext uri="{BB962C8B-B14F-4D97-AF65-F5344CB8AC3E}">
        <p14:creationId xmlns:p14="http://schemas.microsoft.com/office/powerpoint/2010/main" val="612057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چکیده</a:t>
            </a:r>
            <a:endParaRPr lang="en-US" dirty="0">
              <a:cs typeface="B Titr" panose="00000700000000000000" pitchFamily="2" charset="-78"/>
            </a:endParaRPr>
          </a:p>
        </p:txBody>
      </p:sp>
      <p:sp>
        <p:nvSpPr>
          <p:cNvPr id="4" name="TextBox 3"/>
          <p:cNvSpPr txBox="1"/>
          <p:nvPr/>
        </p:nvSpPr>
        <p:spPr>
          <a:xfrm>
            <a:off x="659876" y="2224726"/>
            <a:ext cx="7833675" cy="4614020"/>
          </a:xfrm>
          <a:prstGeom prst="rect">
            <a:avLst/>
          </a:prstGeom>
          <a:noFill/>
        </p:spPr>
        <p:txBody>
          <a:bodyPr wrap="square" rtlCol="0">
            <a:spAutoFit/>
          </a:bodyPr>
          <a:lstStyle/>
          <a:p>
            <a:pPr algn="just" rtl="1">
              <a:lnSpc>
                <a:spcPct val="150000"/>
              </a:lnSpc>
            </a:pPr>
            <a:r>
              <a:rPr lang="ar-SA" b="1" dirty="0">
                <a:cs typeface="B Nazanin" panose="00000400000000000000" pitchFamily="2" charset="-78"/>
              </a:rPr>
              <a:t>مکمل دانش </a:t>
            </a:r>
            <a:r>
              <a:rPr lang="en-US" b="1" dirty="0">
                <a:cs typeface="B Nazanin" panose="00000400000000000000" pitchFamily="2" charset="-78"/>
              </a:rPr>
              <a:t>(KC) </a:t>
            </a:r>
            <a:r>
              <a:rPr lang="ar-SA" b="1" dirty="0">
                <a:cs typeface="B Nazanin" panose="00000400000000000000" pitchFamily="2" charset="-78"/>
              </a:rPr>
              <a:t>یک موضوع مهم نظری و عملی در روابط بین شرکت ها است. با این حال، در تحقیقات </a:t>
            </a:r>
            <a:r>
              <a:rPr lang="en-US" b="1" dirty="0">
                <a:cs typeface="B Nazanin" panose="00000400000000000000" pitchFamily="2" charset="-78"/>
              </a:rPr>
              <a:t>KC </a:t>
            </a:r>
            <a:r>
              <a:rPr lang="ar-SA" b="1" dirty="0">
                <a:cs typeface="B Nazanin" panose="00000400000000000000" pitchFamily="2" charset="-78"/>
              </a:rPr>
              <a:t>، اجزای </a:t>
            </a:r>
            <a:r>
              <a:rPr lang="en-US" b="1" dirty="0">
                <a:cs typeface="B Nazanin" panose="00000400000000000000" pitchFamily="2" charset="-78"/>
              </a:rPr>
              <a:t>KC </a:t>
            </a:r>
            <a:r>
              <a:rPr lang="ar-SA" b="1" dirty="0">
                <a:cs typeface="B Nazanin" panose="00000400000000000000" pitchFamily="2" charset="-78"/>
              </a:rPr>
              <a:t> و چگونگی به دست آوردن مزایای</a:t>
            </a:r>
            <a:r>
              <a:rPr lang="en-US" b="1" dirty="0">
                <a:cs typeface="B Nazanin" panose="00000400000000000000" pitchFamily="2" charset="-78"/>
              </a:rPr>
              <a:t> KC </a:t>
            </a:r>
            <a:r>
              <a:rPr lang="ar-SA" b="1" dirty="0">
                <a:cs typeface="B Nazanin" panose="00000400000000000000" pitchFamily="2" charset="-78"/>
              </a:rPr>
              <a:t>روشن نیست. علاوه بر این، تعداد کمی از مطالعات تجربی، تاثیر</a:t>
            </a:r>
            <a:r>
              <a:rPr lang="en-US" b="1" dirty="0">
                <a:cs typeface="B Nazanin" panose="00000400000000000000" pitchFamily="2" charset="-78"/>
              </a:rPr>
              <a:t> KC </a:t>
            </a:r>
            <a:r>
              <a:rPr lang="ar-SA" b="1" dirty="0">
                <a:cs typeface="B Nazanin" panose="00000400000000000000" pitchFamily="2" charset="-78"/>
              </a:rPr>
              <a:t>بر عملکرد بین شرکت ها را بررسی کرده اند. هدف از این مطالعه شناسایی ابعاد</a:t>
            </a:r>
            <a:r>
              <a:rPr lang="en-US" b="1" dirty="0">
                <a:cs typeface="B Nazanin" panose="00000400000000000000" pitchFamily="2" charset="-78"/>
              </a:rPr>
              <a:t> KC </a:t>
            </a:r>
            <a:r>
              <a:rPr lang="ar-SA" b="1" dirty="0">
                <a:cs typeface="B Nazanin" panose="00000400000000000000" pitchFamily="2" charset="-78"/>
              </a:rPr>
              <a:t>و بررسی تجربی رابطه بین</a:t>
            </a:r>
            <a:r>
              <a:rPr lang="en-US" b="1" dirty="0">
                <a:cs typeface="B Nazanin" panose="00000400000000000000" pitchFamily="2" charset="-78"/>
              </a:rPr>
              <a:t> KC</a:t>
            </a:r>
            <a:r>
              <a:rPr lang="ar-SA" b="1" dirty="0">
                <a:cs typeface="B Nazanin" panose="00000400000000000000" pitchFamily="2" charset="-78"/>
              </a:rPr>
              <a:t>، تبادل دانش بین شرکت و عملکرد زنجیره تامین است. برای جمع آوری داده ها از 70 خریدار و تامین کننده برای تست مدل پیشنهادی استفاده شده است. در هر دو نمونه خریدار و تامین کننده ، نتایج نشان می دهد که رابطه بین تبادل دانش و عملکرد زنجیره تامین مثبت و معنی دار است. ما همچنین ارتباط مثبتی بین تبادل دانش و ویژگی های روابط بین سازمانی مانند اعتماد بین سازمانی و یکپارچگی  سیستم های اطلاعاتی بین سازمانی، پیدا کردیم. در حالی که ارتباط</a:t>
            </a:r>
            <a:r>
              <a:rPr lang="en-US" b="1" dirty="0">
                <a:cs typeface="B Nazanin" panose="00000400000000000000" pitchFamily="2" charset="-78"/>
              </a:rPr>
              <a:t> KC </a:t>
            </a:r>
            <a:r>
              <a:rPr lang="ar-SA" b="1" dirty="0">
                <a:cs typeface="B Nazanin" panose="00000400000000000000" pitchFamily="2" charset="-78"/>
              </a:rPr>
              <a:t>به تبادل دانش در نمونه خریدار، مثبت و معنی دار بود، اما این ارتباط در نمونه تامین کننده قابل توجه نبود.</a:t>
            </a:r>
            <a:endParaRPr lang="en-US" b="1" dirty="0">
              <a:cs typeface="B Nazanin" panose="00000400000000000000" pitchFamily="2" charset="-78"/>
            </a:endParaRPr>
          </a:p>
          <a:p>
            <a:pPr algn="just" rtl="1">
              <a:lnSpc>
                <a:spcPct val="150000"/>
              </a:lnSpc>
            </a:pPr>
            <a:endParaRPr lang="en-US" b="1" dirty="0">
              <a:cs typeface="B Nazanin" panose="00000400000000000000" pitchFamily="2" charset="-78"/>
            </a:endParaRPr>
          </a:p>
        </p:txBody>
      </p:sp>
    </p:spTree>
    <p:extLst>
      <p:ext uri="{BB962C8B-B14F-4D97-AF65-F5344CB8AC3E}">
        <p14:creationId xmlns:p14="http://schemas.microsoft.com/office/powerpoint/2010/main" val="1791464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مقدمه</a:t>
            </a:r>
            <a:endParaRPr lang="en-US" dirty="0">
              <a:cs typeface="B Titr" panose="00000700000000000000" pitchFamily="2" charset="-78"/>
            </a:endParaRPr>
          </a:p>
        </p:txBody>
      </p:sp>
      <p:sp>
        <p:nvSpPr>
          <p:cNvPr id="4" name="TextBox 3"/>
          <p:cNvSpPr txBox="1"/>
          <p:nvPr/>
        </p:nvSpPr>
        <p:spPr>
          <a:xfrm>
            <a:off x="659876" y="2224726"/>
            <a:ext cx="7833675" cy="3797193"/>
          </a:xfrm>
          <a:prstGeom prst="rect">
            <a:avLst/>
          </a:prstGeom>
          <a:noFill/>
        </p:spPr>
        <p:txBody>
          <a:bodyPr wrap="square" rtlCol="0">
            <a:spAutoFit/>
          </a:bodyPr>
          <a:lstStyle/>
          <a:p>
            <a:pPr algn="just" rtl="1">
              <a:lnSpc>
                <a:spcPct val="150000"/>
              </a:lnSpc>
            </a:pPr>
            <a:r>
              <a:rPr lang="ar-SA" b="1" dirty="0">
                <a:cs typeface="B Nazanin" panose="00000400000000000000" pitchFamily="2" charset="-78"/>
              </a:rPr>
              <a:t>تعداد کمی از شرکت ها می توانند تمام منابع مورد نیاز برای کارکرد موثر را کنترل کنند. دانش توسط شرکت ها به عنوان مهم ترین منبع استراتژیک ، در نظر گرفته می شود. اگر یک شرکت در یک حوزه خاص علمی ضعیف باشد و داشتن آن دانش برای به دست آوردن مزایای رقابتی ضروری باشد ، شرکت اقدامات هدفمندی مانند تشکیل اتحاد های استراتژیک برای دسترسی به دانش انجام می دهد.این  اتحاد ها بیشتر توسط شرکت هایی که نیازهای متقابل به تبادل دانش دارند ایجاد می شوند. با این حال، بسیاری از اتحاد ها موفق نیستند . شکست اتحادهای استراتژیک ممکن است ناشی از  انتخاب شریک ضعیف  یا  مدیریت ضعیف اتحاد  باشد. یک معیار مهم برای انتخاب شریک ، نیاز به دانش مکملی است که نمیتوان آن را به صورت داخلی و به موقع یا کم هزینه توسعه داد  مفهوم مکمل های دانش (</a:t>
            </a:r>
            <a:r>
              <a:rPr lang="en-US" b="1" dirty="0">
                <a:cs typeface="B Nazanin" panose="00000400000000000000" pitchFamily="2" charset="-78"/>
              </a:rPr>
              <a:t>KC) </a:t>
            </a:r>
            <a:r>
              <a:rPr lang="ar-SA" b="1" dirty="0">
                <a:cs typeface="B Nazanin" panose="00000400000000000000" pitchFamily="2" charset="-78"/>
              </a:rPr>
              <a:t>در تئوری اقتصادی مکمل ها ریشه دارد .</a:t>
            </a:r>
            <a:endParaRPr lang="en-US" b="1" dirty="0">
              <a:cs typeface="B Nazanin" panose="00000400000000000000" pitchFamily="2" charset="-78"/>
            </a:endParaRPr>
          </a:p>
        </p:txBody>
      </p:sp>
    </p:spTree>
    <p:extLst>
      <p:ext uri="{BB962C8B-B14F-4D97-AF65-F5344CB8AC3E}">
        <p14:creationId xmlns:p14="http://schemas.microsoft.com/office/powerpoint/2010/main" val="3189413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مقدمه</a:t>
            </a:r>
            <a:endParaRPr lang="en-US" dirty="0">
              <a:cs typeface="B Titr" panose="00000700000000000000" pitchFamily="2" charset="-78"/>
            </a:endParaRPr>
          </a:p>
        </p:txBody>
      </p:sp>
      <p:sp>
        <p:nvSpPr>
          <p:cNvPr id="4" name="TextBox 3"/>
          <p:cNvSpPr txBox="1"/>
          <p:nvPr/>
        </p:nvSpPr>
        <p:spPr>
          <a:xfrm>
            <a:off x="659876" y="2224726"/>
            <a:ext cx="7833675" cy="4212692"/>
          </a:xfrm>
          <a:prstGeom prst="rect">
            <a:avLst/>
          </a:prstGeom>
          <a:noFill/>
        </p:spPr>
        <p:txBody>
          <a:bodyPr wrap="square" rtlCol="0">
            <a:spAutoFit/>
          </a:bodyPr>
          <a:lstStyle/>
          <a:p>
            <a:pPr algn="just" rtl="1">
              <a:lnSpc>
                <a:spcPct val="150000"/>
              </a:lnSpc>
            </a:pPr>
            <a:r>
              <a:rPr lang="ar-SA" b="1" dirty="0">
                <a:cs typeface="B Nazanin" panose="00000400000000000000" pitchFamily="2" charset="-78"/>
              </a:rPr>
              <a:t>در کسب دانش مکمل ، شرکا برای اهداف اقتصادی با هم همکاری می کنند. هدف اول این مطالعه، بررسی ساختار </a:t>
            </a:r>
            <a:r>
              <a:rPr lang="en-US" b="1" dirty="0">
                <a:cs typeface="B Nazanin" panose="00000400000000000000" pitchFamily="2" charset="-78"/>
              </a:rPr>
              <a:t>KC </a:t>
            </a:r>
            <a:r>
              <a:rPr lang="ar-SA" b="1" dirty="0">
                <a:cs typeface="B Nazanin" panose="00000400000000000000" pitchFamily="2" charset="-78"/>
              </a:rPr>
              <a:t>با شناسایی ابعاد آن در زمینه مدیریت زنجیره تامین است.  </a:t>
            </a:r>
            <a:r>
              <a:rPr lang="en-US" b="1" dirty="0">
                <a:cs typeface="B Nazanin" panose="00000400000000000000" pitchFamily="2" charset="-78"/>
              </a:rPr>
              <a:t>KC </a:t>
            </a:r>
            <a:r>
              <a:rPr lang="ar-SA" b="1" dirty="0">
                <a:cs typeface="B Nazanin" panose="00000400000000000000" pitchFamily="2" charset="-78"/>
              </a:rPr>
              <a:t>به دانش هر یک از شرکا اشاره می کند و به عنوان  مواد خام  عمل می کند که برای ایجاد ارزش به روش همکاری استفاده می شود. در این تعریف، ایجاد ارزش با همکاری با استفاده از دانش مکمل شریک، انجام می شود. به منظور دستیابی به ارزش از طریق هم افزایی (ارزش هم افزایی)، دانش مکمل باید تبادل شود و در میان همکاران زنجیره تامین استفاده شود. ایده کلی در روابط بین سازمان ها این است که روابطی ترتیب دهند تا بوسیله  تبادل، به اشتراک گذاری یا توسعه مشترک محصولات، فن آوری ها یا خدمات  به مزایای متقابل دست یابند. مطابق با این ایده ها، پژوهشگران متعددی بر اقدامات موثر برای اجرای ارزش هم افزایی تاکید می کنند . با این حال، تحقیقات تجربی در مورد ارتباط </a:t>
            </a:r>
            <a:r>
              <a:rPr lang="en-US" b="1" dirty="0">
                <a:cs typeface="B Nazanin" panose="00000400000000000000" pitchFamily="2" charset="-78"/>
              </a:rPr>
              <a:t>KC </a:t>
            </a:r>
            <a:r>
              <a:rPr lang="ar-SA" b="1" dirty="0">
                <a:cs typeface="B Nazanin" panose="00000400000000000000" pitchFamily="2" charset="-78"/>
              </a:rPr>
              <a:t>و تبادل دانش اندک است . </a:t>
            </a:r>
            <a:endParaRPr lang="en-US" b="1" dirty="0">
              <a:cs typeface="B Nazanin" panose="00000400000000000000" pitchFamily="2" charset="-78"/>
            </a:endParaRPr>
          </a:p>
        </p:txBody>
      </p:sp>
    </p:spTree>
    <p:extLst>
      <p:ext uri="{BB962C8B-B14F-4D97-AF65-F5344CB8AC3E}">
        <p14:creationId xmlns:p14="http://schemas.microsoft.com/office/powerpoint/2010/main" val="3537732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مقدمه</a:t>
            </a:r>
            <a:endParaRPr lang="en-US" dirty="0">
              <a:cs typeface="B Titr" panose="00000700000000000000" pitchFamily="2" charset="-78"/>
            </a:endParaRPr>
          </a:p>
        </p:txBody>
      </p:sp>
      <p:sp>
        <p:nvSpPr>
          <p:cNvPr id="4" name="TextBox 3"/>
          <p:cNvSpPr txBox="1"/>
          <p:nvPr/>
        </p:nvSpPr>
        <p:spPr>
          <a:xfrm>
            <a:off x="484835" y="1814312"/>
            <a:ext cx="8182466" cy="5043688"/>
          </a:xfrm>
          <a:prstGeom prst="rect">
            <a:avLst/>
          </a:prstGeom>
          <a:noFill/>
        </p:spPr>
        <p:txBody>
          <a:bodyPr wrap="square" rtlCol="0">
            <a:spAutoFit/>
          </a:bodyPr>
          <a:lstStyle/>
          <a:p>
            <a:pPr algn="just" rtl="1">
              <a:lnSpc>
                <a:spcPct val="150000"/>
              </a:lnSpc>
            </a:pPr>
            <a:r>
              <a:rPr lang="ar-SA" b="1" dirty="0">
                <a:cs typeface="B Nazanin" panose="00000400000000000000" pitchFamily="2" charset="-78"/>
              </a:rPr>
              <a:t>بنابراین، هدف دوم این مطالعه بررسی رابطه بین </a:t>
            </a:r>
            <a:r>
              <a:rPr lang="en-US" b="1" dirty="0">
                <a:cs typeface="B Nazanin" panose="00000400000000000000" pitchFamily="2" charset="-78"/>
              </a:rPr>
              <a:t>KC </a:t>
            </a:r>
            <a:r>
              <a:rPr lang="ar-SA" b="1" dirty="0">
                <a:cs typeface="B Nazanin" panose="00000400000000000000" pitchFamily="2" charset="-78"/>
              </a:rPr>
              <a:t>و تبادل دانش است. علاوه بر این، مطالعات نظری اندکی در مورد روابط علی بین </a:t>
            </a:r>
            <a:r>
              <a:rPr lang="en-US" b="1" dirty="0">
                <a:cs typeface="B Nazanin" panose="00000400000000000000" pitchFamily="2" charset="-78"/>
              </a:rPr>
              <a:t>KC </a:t>
            </a:r>
            <a:r>
              <a:rPr lang="ar-SA" b="1" dirty="0">
                <a:cs typeface="B Nazanin" panose="00000400000000000000" pitchFamily="2" charset="-78"/>
              </a:rPr>
              <a:t>و مدیریت ارتباط بین سازمانی انجام یافته است . مطالعات مدیریت دانش (</a:t>
            </a:r>
            <a:r>
              <a:rPr lang="en-US" b="1" dirty="0">
                <a:cs typeface="B Nazanin" panose="00000400000000000000" pitchFamily="2" charset="-78"/>
              </a:rPr>
              <a:t>KM) </a:t>
            </a:r>
            <a:r>
              <a:rPr lang="ar-SA" b="1" dirty="0">
                <a:cs typeface="B Nazanin" panose="00000400000000000000" pitchFamily="2" charset="-78"/>
              </a:rPr>
              <a:t>نشان می دهد که تبادل دانش ممکن است تحت تاثیر ویژگی های روابط بین سازمان ها قرار گیرد. از این رو، ما تلاش می کنیم با بررسی ویژگی های روابط بین سازمانی، درک خود را از تبادل دانش افزایش دهیم. به طور خاص، از یکپارچگی  سیستم های اطلاعاتی بین سازمانی (</a:t>
            </a:r>
            <a:r>
              <a:rPr lang="en-US" b="1" dirty="0">
                <a:cs typeface="B Nazanin" panose="00000400000000000000" pitchFamily="2" charset="-78"/>
              </a:rPr>
              <a:t>IOS) </a:t>
            </a:r>
            <a:r>
              <a:rPr lang="ar-SA" b="1" dirty="0">
                <a:cs typeface="B Nazanin" panose="00000400000000000000" pitchFamily="2" charset="-78"/>
              </a:rPr>
              <a:t>به عنوان راهی برای تبادل دانش، تداوم  روابط و اعتماد به عنوان عوامل مورد نیاز برای تبادل دانش، استفاده کنیم. در این مقاله، ما یک مدل تحقیق در زمینه روابط خریدار و تامین کننده در یک زنجیره تامین ارایه داده و فرضیه ها را با استفاده از داده های جمع آوری شده از 70 جفت خریدار و تامین کننده در دو تولید کننده بزرگ خودرو و یک شرکت خدمات مخابراتی مورد تست قرار  می دهیم. خریداران و تامین کنندگان دارای دانش تخصصی در حوزه های خود هستند و دانش آنها مکملی برای موفقیت های رقابتی  آنهاست. هماهنگی لازم بین خریداران و تامین کنندگان زمینه مناسب برای مطالعه </a:t>
            </a:r>
            <a:r>
              <a:rPr lang="en-US" b="1" dirty="0">
                <a:cs typeface="B Nazanin" panose="00000400000000000000" pitchFamily="2" charset="-78"/>
              </a:rPr>
              <a:t>KC </a:t>
            </a:r>
            <a:r>
              <a:rPr lang="ar-SA" b="1" dirty="0">
                <a:cs typeface="B Nazanin" panose="00000400000000000000" pitchFamily="2" charset="-78"/>
              </a:rPr>
              <a:t>و تبادل دانش در روابط خرید و فروش فراهم می آورد. </a:t>
            </a:r>
            <a:endParaRPr lang="en-US" b="1" dirty="0">
              <a:cs typeface="B Nazanin" panose="00000400000000000000" pitchFamily="2" charset="-78"/>
            </a:endParaRPr>
          </a:p>
        </p:txBody>
      </p:sp>
    </p:spTree>
    <p:extLst>
      <p:ext uri="{BB962C8B-B14F-4D97-AF65-F5344CB8AC3E}">
        <p14:creationId xmlns:p14="http://schemas.microsoft.com/office/powerpoint/2010/main" val="1054600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پیشینه نظری</a:t>
            </a:r>
            <a:endParaRPr lang="en-US" dirty="0">
              <a:cs typeface="B Titr" panose="00000700000000000000" pitchFamily="2" charset="-78"/>
            </a:endParaRPr>
          </a:p>
        </p:txBody>
      </p:sp>
      <p:sp>
        <p:nvSpPr>
          <p:cNvPr id="5" name="TextBox 4"/>
          <p:cNvSpPr txBox="1"/>
          <p:nvPr/>
        </p:nvSpPr>
        <p:spPr>
          <a:xfrm>
            <a:off x="484835" y="1983994"/>
            <a:ext cx="8182466" cy="515526"/>
          </a:xfrm>
          <a:prstGeom prst="rect">
            <a:avLst/>
          </a:prstGeom>
          <a:noFill/>
        </p:spPr>
        <p:txBody>
          <a:bodyPr wrap="square" rtlCol="0">
            <a:spAutoFit/>
          </a:bodyPr>
          <a:lstStyle/>
          <a:p>
            <a:pPr algn="just" rtl="1">
              <a:lnSpc>
                <a:spcPct val="150000"/>
              </a:lnSpc>
            </a:pPr>
            <a:r>
              <a:rPr lang="ar-SA" sz="2000" b="1" dirty="0" smtClean="0">
                <a:cs typeface="B Nazanin" panose="00000400000000000000" pitchFamily="2" charset="-78"/>
              </a:rPr>
              <a:t>ابعاد </a:t>
            </a:r>
            <a:r>
              <a:rPr lang="ar-SA" sz="2000" b="1" dirty="0">
                <a:cs typeface="B Nazanin" panose="00000400000000000000" pitchFamily="2" charset="-78"/>
              </a:rPr>
              <a:t>مکمل دانش</a:t>
            </a:r>
            <a:endParaRPr lang="en-US" sz="2000" b="1" dirty="0">
              <a:cs typeface="B Nazanin" panose="00000400000000000000" pitchFamily="2" charset="-78"/>
            </a:endParaRPr>
          </a:p>
        </p:txBody>
      </p:sp>
      <p:sp>
        <p:nvSpPr>
          <p:cNvPr id="6" name="TextBox 5"/>
          <p:cNvSpPr txBox="1"/>
          <p:nvPr/>
        </p:nvSpPr>
        <p:spPr>
          <a:xfrm>
            <a:off x="388478" y="2434948"/>
            <a:ext cx="8182466" cy="515526"/>
          </a:xfrm>
          <a:prstGeom prst="rect">
            <a:avLst/>
          </a:prstGeom>
          <a:noFill/>
        </p:spPr>
        <p:txBody>
          <a:bodyPr wrap="square" rtlCol="0">
            <a:spAutoFit/>
          </a:bodyPr>
          <a:lstStyle/>
          <a:p>
            <a:pPr algn="ctr" rtl="1">
              <a:lnSpc>
                <a:spcPct val="150000"/>
              </a:lnSpc>
            </a:pPr>
            <a:r>
              <a:rPr lang="ar-SA" sz="2000" b="1" dirty="0">
                <a:solidFill>
                  <a:srgbClr val="FF0000"/>
                </a:solidFill>
                <a:cs typeface="B Nazanin" panose="00000400000000000000" pitchFamily="2" charset="-78"/>
              </a:rPr>
              <a:t>مکمل، بی فایده، جنبی و </a:t>
            </a:r>
            <a:r>
              <a:rPr lang="ar-SA" sz="2000" b="1" dirty="0" smtClean="0">
                <a:solidFill>
                  <a:srgbClr val="FF0000"/>
                </a:solidFill>
                <a:cs typeface="B Nazanin" panose="00000400000000000000" pitchFamily="2" charset="-78"/>
              </a:rPr>
              <a:t>مازاد</a:t>
            </a:r>
            <a:endParaRPr lang="en-US" sz="2000" b="1" dirty="0">
              <a:solidFill>
                <a:srgbClr val="FF0000"/>
              </a:solidFill>
              <a:cs typeface="B Nazanin" panose="00000400000000000000" pitchFamily="2" charset="-78"/>
            </a:endParaRPr>
          </a:p>
        </p:txBody>
      </p:sp>
      <p:sp>
        <p:nvSpPr>
          <p:cNvPr id="7" name="TextBox 6"/>
          <p:cNvSpPr txBox="1"/>
          <p:nvPr/>
        </p:nvSpPr>
        <p:spPr>
          <a:xfrm>
            <a:off x="388478" y="3401428"/>
            <a:ext cx="8182466" cy="515526"/>
          </a:xfrm>
          <a:prstGeom prst="rect">
            <a:avLst/>
          </a:prstGeom>
          <a:noFill/>
        </p:spPr>
        <p:txBody>
          <a:bodyPr wrap="square" rtlCol="0">
            <a:spAutoFit/>
          </a:bodyPr>
          <a:lstStyle/>
          <a:p>
            <a:pPr algn="r" rtl="1">
              <a:lnSpc>
                <a:spcPct val="150000"/>
              </a:lnSpc>
            </a:pPr>
            <a:r>
              <a:rPr lang="ar-SA" sz="2000" b="1" dirty="0">
                <a:cs typeface="B Nazanin" panose="00000400000000000000" pitchFamily="2" charset="-78"/>
              </a:rPr>
              <a:t>دو نوع مختلف دانش در یک شاخه زنجیره تأمین</a:t>
            </a:r>
            <a:endParaRPr lang="en-US" sz="2000" b="1" dirty="0">
              <a:cs typeface="B Nazanin" panose="00000400000000000000" pitchFamily="2" charset="-78"/>
            </a:endParaRPr>
          </a:p>
        </p:txBody>
      </p:sp>
      <p:sp>
        <p:nvSpPr>
          <p:cNvPr id="3" name="Rectangle 2"/>
          <p:cNvSpPr/>
          <p:nvPr/>
        </p:nvSpPr>
        <p:spPr>
          <a:xfrm>
            <a:off x="484835" y="4097478"/>
            <a:ext cx="8182466" cy="1938992"/>
          </a:xfrm>
          <a:prstGeom prst="rect">
            <a:avLst/>
          </a:prstGeom>
        </p:spPr>
        <p:txBody>
          <a:bodyPr wrap="square">
            <a:spAutoFit/>
          </a:bodyPr>
          <a:lstStyle/>
          <a:p>
            <a:pPr algn="just" rtl="1"/>
            <a:r>
              <a:rPr lang="ar-SA" sz="2000" b="1" dirty="0">
                <a:latin typeface="Times New Roman" panose="02020603050405020304" pitchFamily="18" charset="0"/>
                <a:ea typeface="2  Nazanin" panose="00000400000000000000" pitchFamily="2" charset="-78"/>
                <a:cs typeface="B Nazanin" panose="00000400000000000000" pitchFamily="2" charset="-78"/>
              </a:rPr>
              <a:t> مطالعات </a:t>
            </a:r>
            <a:r>
              <a:rPr lang="en-US" sz="2000" b="1" dirty="0">
                <a:latin typeface="Times New Roman" panose="02020603050405020304" pitchFamily="18" charset="0"/>
                <a:ea typeface="2  Nazanin" panose="00000400000000000000" pitchFamily="2" charset="-78"/>
                <a:cs typeface="B Nazanin" panose="00000400000000000000" pitchFamily="2" charset="-78"/>
              </a:rPr>
              <a:t>SCM</a:t>
            </a:r>
            <a:r>
              <a:rPr lang="ar-SA" sz="2000" b="1" dirty="0">
                <a:latin typeface="Times New Roman" panose="02020603050405020304" pitchFamily="18" charset="0"/>
                <a:ea typeface="2  Nazanin" panose="00000400000000000000" pitchFamily="2" charset="-78"/>
                <a:cs typeface="B Nazanin" panose="00000400000000000000" pitchFamily="2" charset="-78"/>
              </a:rPr>
              <a:t> نشان داده اند که دانش برنامه ریزی و عملیاتی ، دو دسته مجزا از دانش شرکت هستند که برای عملکرد موثر در یک زنجیره تامین مورد نیازند. اول، برنامه ریزی مربوط به پیش بینی رویدادهای آینده است که با داده های جمع آوری شده، مدل های شبیه سازی و دوره های بلند مدت سر و کار دارد. به منظور تعادل عرضه و تقاضا در آینده، بنگاهها باید فعالیت های آینده را در زمینه های کاربردی مهم مانند تهیه مواد اولیه، تولید و حمل و نقل و تحویل برنامه ریزی کنند. </a:t>
            </a:r>
            <a:endParaRPr lang="en-US" sz="2000" b="1" dirty="0">
              <a:cs typeface="B Nazanin" panose="00000400000000000000" pitchFamily="2" charset="-78"/>
            </a:endParaRPr>
          </a:p>
        </p:txBody>
      </p:sp>
    </p:spTree>
    <p:extLst>
      <p:ext uri="{BB962C8B-B14F-4D97-AF65-F5344CB8AC3E}">
        <p14:creationId xmlns:p14="http://schemas.microsoft.com/office/powerpoint/2010/main" val="3159405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پیشینه نظری</a:t>
            </a:r>
            <a:endParaRPr lang="en-US" dirty="0">
              <a:cs typeface="B Titr" panose="00000700000000000000" pitchFamily="2" charset="-78"/>
            </a:endParaRPr>
          </a:p>
        </p:txBody>
      </p:sp>
      <p:pic>
        <p:nvPicPr>
          <p:cNvPr id="1026"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1192" y="2003246"/>
            <a:ext cx="5151699" cy="4160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5697508" y="3575909"/>
            <a:ext cx="2613216" cy="473206"/>
          </a:xfrm>
          <a:prstGeom prst="rect">
            <a:avLst/>
          </a:prstGeom>
        </p:spPr>
        <p:txBody>
          <a:bodyPr wrap="none">
            <a:spAutoFit/>
          </a:bodyPr>
          <a:lstStyle/>
          <a:p>
            <a:pPr algn="just" rtl="1">
              <a:lnSpc>
                <a:spcPct val="150000"/>
              </a:lnSpc>
              <a:spcAft>
                <a:spcPts val="0"/>
              </a:spcAft>
            </a:pPr>
            <a:r>
              <a:rPr lang="ar-SA" b="1" dirty="0">
                <a:latin typeface="Times New Roman" panose="02020603050405020304" pitchFamily="18" charset="0"/>
                <a:ea typeface="2  Nazanin" panose="00000400000000000000" pitchFamily="2" charset="-78"/>
                <a:cs typeface="B Nazanin" panose="00000400000000000000" pitchFamily="2" charset="-78"/>
              </a:rPr>
              <a:t>شکل 1. ساختار مرتبه دوم </a:t>
            </a:r>
            <a:r>
              <a:rPr lang="en-US" b="1" dirty="0">
                <a:latin typeface="Times New Roman" panose="02020603050405020304" pitchFamily="18" charset="0"/>
                <a:ea typeface="2  Nazanin" panose="00000400000000000000" pitchFamily="2" charset="-78"/>
                <a:cs typeface="B Nazanin" panose="00000400000000000000" pitchFamily="2" charset="-78"/>
              </a:rPr>
              <a:t>KC</a:t>
            </a:r>
            <a:endParaRPr lang="en-US" b="1" dirty="0">
              <a:effectLst/>
              <a:latin typeface="2  Nazanin" panose="00000400000000000000" pitchFamily="2" charset="-78"/>
              <a:ea typeface="2  Nazanin" panose="00000400000000000000" pitchFamily="2" charset="-78"/>
              <a:cs typeface="2  Nazanin" panose="00000400000000000000" pitchFamily="2" charset="-78"/>
            </a:endParaRPr>
          </a:p>
        </p:txBody>
      </p:sp>
    </p:spTree>
    <p:extLst>
      <p:ext uri="{BB962C8B-B14F-4D97-AF65-F5344CB8AC3E}">
        <p14:creationId xmlns:p14="http://schemas.microsoft.com/office/powerpoint/2010/main" val="1403302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cs typeface="B Titr" panose="00000700000000000000" pitchFamily="2" charset="-78"/>
              </a:rPr>
              <a:t>تبادل دانش و عوامل تعین کننده  </a:t>
            </a:r>
            <a:r>
              <a:rPr lang="fa-IR" dirty="0" smtClean="0">
                <a:cs typeface="B Titr" panose="00000700000000000000" pitchFamily="2" charset="-78"/>
              </a:rPr>
              <a:t>آن</a:t>
            </a:r>
            <a:endParaRPr lang="en-US" dirty="0">
              <a:cs typeface="B Titr" panose="00000700000000000000" pitchFamily="2" charset="-78"/>
            </a:endParaRPr>
          </a:p>
        </p:txBody>
      </p:sp>
      <p:sp>
        <p:nvSpPr>
          <p:cNvPr id="5" name="Rectangle 4"/>
          <p:cNvSpPr/>
          <p:nvPr/>
        </p:nvSpPr>
        <p:spPr>
          <a:xfrm>
            <a:off x="388478" y="2419506"/>
            <a:ext cx="8182466" cy="3046988"/>
          </a:xfrm>
          <a:prstGeom prst="rect">
            <a:avLst/>
          </a:prstGeom>
        </p:spPr>
        <p:txBody>
          <a:bodyPr wrap="square">
            <a:spAutoFit/>
          </a:bodyPr>
          <a:lstStyle/>
          <a:p>
            <a:pPr algn="just" rtl="1"/>
            <a:r>
              <a:rPr lang="ar-SA" sz="2400" b="1" dirty="0">
                <a:latin typeface="Times New Roman" panose="02020603050405020304" pitchFamily="18" charset="0"/>
                <a:ea typeface="2  Nazanin" panose="00000400000000000000" pitchFamily="2" charset="-78"/>
                <a:cs typeface="B Nazanin" panose="00000400000000000000" pitchFamily="2" charset="-78"/>
              </a:rPr>
              <a:t>تبادل دانش را به پنج گروه تقسیم می کنند: </a:t>
            </a:r>
            <a:endParaRPr lang="fa-IR" sz="2400" b="1" dirty="0" smtClean="0">
              <a:latin typeface="Times New Roman" panose="02020603050405020304" pitchFamily="18" charset="0"/>
              <a:ea typeface="2  Nazanin" panose="00000400000000000000" pitchFamily="2" charset="-78"/>
              <a:cs typeface="B Nazanin" panose="00000400000000000000" pitchFamily="2" charset="-78"/>
            </a:endParaRPr>
          </a:p>
          <a:p>
            <a:pPr algn="ctr" rtl="1"/>
            <a:r>
              <a:rPr lang="ar-SA" sz="2400" b="1" dirty="0" smtClean="0">
                <a:solidFill>
                  <a:srgbClr val="FF0000"/>
                </a:solidFill>
                <a:latin typeface="Times New Roman" panose="02020603050405020304" pitchFamily="18" charset="0"/>
                <a:ea typeface="2  Nazanin" panose="00000400000000000000" pitchFamily="2" charset="-78"/>
                <a:cs typeface="B Nazanin" panose="00000400000000000000" pitchFamily="2" charset="-78"/>
              </a:rPr>
              <a:t>نوع </a:t>
            </a:r>
            <a:r>
              <a:rPr lang="ar-SA" sz="2400" b="1" dirty="0">
                <a:solidFill>
                  <a:srgbClr val="FF0000"/>
                </a:solidFill>
                <a:latin typeface="Times New Roman" panose="02020603050405020304" pitchFamily="18" charset="0"/>
                <a:ea typeface="2  Nazanin" panose="00000400000000000000" pitchFamily="2" charset="-78"/>
                <a:cs typeface="B Nazanin" panose="00000400000000000000" pitchFamily="2" charset="-78"/>
              </a:rPr>
              <a:t>دانش، ویژگی های شرکا (فرستنده و گیرنده)، کانال تبادل ، و ویژگی های رابطه بین طرفین</a:t>
            </a:r>
            <a:r>
              <a:rPr lang="ar-SA" sz="2400" b="1" dirty="0" smtClean="0">
                <a:solidFill>
                  <a:srgbClr val="FF0000"/>
                </a:solidFill>
                <a:latin typeface="Times New Roman" panose="02020603050405020304" pitchFamily="18" charset="0"/>
                <a:ea typeface="2  Nazanin" panose="00000400000000000000" pitchFamily="2" charset="-78"/>
                <a:cs typeface="B Nazanin" panose="00000400000000000000" pitchFamily="2" charset="-78"/>
              </a:rPr>
              <a:t>.</a:t>
            </a:r>
            <a:endParaRPr lang="fa-IR" sz="2400" b="1" dirty="0" smtClean="0">
              <a:solidFill>
                <a:srgbClr val="FF0000"/>
              </a:solidFill>
              <a:latin typeface="Times New Roman" panose="02020603050405020304" pitchFamily="18" charset="0"/>
              <a:ea typeface="2  Nazanin" panose="00000400000000000000" pitchFamily="2" charset="-78"/>
              <a:cs typeface="B Nazanin" panose="00000400000000000000" pitchFamily="2" charset="-78"/>
            </a:endParaRPr>
          </a:p>
          <a:p>
            <a:pPr algn="just" rtl="1"/>
            <a:r>
              <a:rPr lang="ar-SA" sz="2400" b="1" dirty="0" smtClean="0">
                <a:latin typeface="Times New Roman" panose="02020603050405020304" pitchFamily="18" charset="0"/>
                <a:ea typeface="2  Nazanin" panose="00000400000000000000" pitchFamily="2" charset="-78"/>
                <a:cs typeface="B Nazanin" panose="00000400000000000000" pitchFamily="2" charset="-78"/>
              </a:rPr>
              <a:t> </a:t>
            </a:r>
            <a:r>
              <a:rPr lang="ar-SA" sz="2400" b="1" dirty="0">
                <a:latin typeface="Times New Roman" panose="02020603050405020304" pitchFamily="18" charset="0"/>
                <a:ea typeface="2  Nazanin" panose="00000400000000000000" pitchFamily="2" charset="-78"/>
                <a:cs typeface="B Nazanin" panose="00000400000000000000" pitchFamily="2" charset="-78"/>
              </a:rPr>
              <a:t>با توجه به اینکه </a:t>
            </a:r>
            <a:r>
              <a:rPr lang="en-US" sz="2400" b="1" dirty="0">
                <a:latin typeface="Times New Roman" panose="02020603050405020304" pitchFamily="18" charset="0"/>
                <a:ea typeface="2  Nazanin" panose="00000400000000000000" pitchFamily="2" charset="-78"/>
                <a:cs typeface="B Nazanin" panose="00000400000000000000" pitchFamily="2" charset="-78"/>
              </a:rPr>
              <a:t>KC </a:t>
            </a:r>
            <a:r>
              <a:rPr lang="ar-SA" sz="2400" b="1" dirty="0">
                <a:latin typeface="Times New Roman" panose="02020603050405020304" pitchFamily="18" charset="0"/>
                <a:ea typeface="2  Nazanin" panose="00000400000000000000" pitchFamily="2" charset="-78"/>
                <a:cs typeface="B Nazanin" panose="00000400000000000000" pitchFamily="2" charset="-78"/>
              </a:rPr>
              <a:t>نوعی از تبادل دانش را نشان می دهد، این تحقیق شامل اعتماد بین سازمانی برای ویژگی های شرکا، </a:t>
            </a:r>
            <a:r>
              <a:rPr lang="en-US" sz="2400" b="1" dirty="0">
                <a:latin typeface="Times New Roman" panose="02020603050405020304" pitchFamily="18" charset="0"/>
                <a:ea typeface="2  Nazanin" panose="00000400000000000000" pitchFamily="2" charset="-78"/>
                <a:cs typeface="B Nazanin" panose="00000400000000000000" pitchFamily="2" charset="-78"/>
              </a:rPr>
              <a:t>IOS </a:t>
            </a:r>
            <a:r>
              <a:rPr lang="ar-SA" sz="2400" b="1" dirty="0">
                <a:latin typeface="Times New Roman" panose="02020603050405020304" pitchFamily="18" charset="0"/>
                <a:ea typeface="2  Nazanin" panose="00000400000000000000" pitchFamily="2" charset="-78"/>
                <a:cs typeface="B Nazanin" panose="00000400000000000000" pitchFamily="2" charset="-78"/>
              </a:rPr>
              <a:t>برای کانال تبادل و تداوم رابطه برای ویژگی های رابطه بین طرفین می باشد. با توجه به ویژگی های شریک، مطالعات موجود نشان می دهد که اعتماد، به تبادل دانش بیشتر منجر می </a:t>
            </a:r>
            <a:r>
              <a:rPr lang="ar-SA" sz="2400" b="1" dirty="0" smtClean="0">
                <a:latin typeface="Times New Roman" panose="02020603050405020304" pitchFamily="18" charset="0"/>
                <a:ea typeface="2  Nazanin" panose="00000400000000000000" pitchFamily="2" charset="-78"/>
                <a:cs typeface="B Nazanin" panose="00000400000000000000" pitchFamily="2" charset="-78"/>
              </a:rPr>
              <a:t>شود</a:t>
            </a:r>
            <a:r>
              <a:rPr lang="fa-IR" sz="2400" b="1" dirty="0" smtClean="0">
                <a:latin typeface="Times New Roman" panose="02020603050405020304" pitchFamily="18" charset="0"/>
                <a:ea typeface="2  Nazanin" panose="00000400000000000000" pitchFamily="2" charset="-78"/>
                <a:cs typeface="B Nazanin" panose="00000400000000000000" pitchFamily="2" charset="-78"/>
              </a:rPr>
              <a:t>.</a:t>
            </a:r>
            <a:r>
              <a:rPr lang="ar-SA" sz="2400" b="1" dirty="0" smtClean="0">
                <a:latin typeface="Times New Roman" panose="02020603050405020304" pitchFamily="18" charset="0"/>
                <a:ea typeface="2  Nazanin" panose="00000400000000000000" pitchFamily="2" charset="-78"/>
                <a:cs typeface="B Nazanin" panose="00000400000000000000" pitchFamily="2" charset="-78"/>
              </a:rPr>
              <a:t> </a:t>
            </a:r>
            <a:endParaRPr lang="en-US" sz="2400" b="1" dirty="0">
              <a:cs typeface="B Nazanin" panose="00000400000000000000" pitchFamily="2" charset="-78"/>
            </a:endParaRPr>
          </a:p>
        </p:txBody>
      </p:sp>
    </p:spTree>
    <p:extLst>
      <p:ext uri="{BB962C8B-B14F-4D97-AF65-F5344CB8AC3E}">
        <p14:creationId xmlns:p14="http://schemas.microsoft.com/office/powerpoint/2010/main" val="3750306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cs typeface="B Titr" panose="00000700000000000000" pitchFamily="2" charset="-78"/>
              </a:rPr>
              <a:t>تبادل دانش و عوامل تعین کننده  </a:t>
            </a:r>
            <a:r>
              <a:rPr lang="fa-IR" dirty="0" smtClean="0">
                <a:cs typeface="B Titr" panose="00000700000000000000" pitchFamily="2" charset="-78"/>
              </a:rPr>
              <a:t>آن</a:t>
            </a:r>
            <a:endParaRPr lang="en-US" dirty="0">
              <a:cs typeface="B Titr" panose="00000700000000000000" pitchFamily="2" charset="-78"/>
            </a:endParaRPr>
          </a:p>
        </p:txBody>
      </p:sp>
      <p:sp>
        <p:nvSpPr>
          <p:cNvPr id="5" name="Rectangle 4"/>
          <p:cNvSpPr/>
          <p:nvPr/>
        </p:nvSpPr>
        <p:spPr>
          <a:xfrm>
            <a:off x="388478" y="2419506"/>
            <a:ext cx="8182466" cy="3046988"/>
          </a:xfrm>
          <a:prstGeom prst="rect">
            <a:avLst/>
          </a:prstGeom>
        </p:spPr>
        <p:txBody>
          <a:bodyPr wrap="square">
            <a:spAutoFit/>
          </a:bodyPr>
          <a:lstStyle/>
          <a:p>
            <a:pPr algn="just" rtl="1"/>
            <a:r>
              <a:rPr lang="ar-SA" sz="2400" b="1" dirty="0">
                <a:latin typeface="Times New Roman" panose="02020603050405020304" pitchFamily="18" charset="0"/>
                <a:ea typeface="2  Nazanin" panose="00000400000000000000" pitchFamily="2" charset="-78"/>
                <a:cs typeface="B Nazanin" panose="00000400000000000000" pitchFamily="2" charset="-78"/>
              </a:rPr>
              <a:t>تبادل دانش را به پنج گروه تقسیم می کنند: </a:t>
            </a:r>
            <a:endParaRPr lang="fa-IR" sz="2400" b="1" dirty="0" smtClean="0">
              <a:latin typeface="Times New Roman" panose="02020603050405020304" pitchFamily="18" charset="0"/>
              <a:ea typeface="2  Nazanin" panose="00000400000000000000" pitchFamily="2" charset="-78"/>
              <a:cs typeface="B Nazanin" panose="00000400000000000000" pitchFamily="2" charset="-78"/>
            </a:endParaRPr>
          </a:p>
          <a:p>
            <a:pPr algn="ctr" rtl="1"/>
            <a:r>
              <a:rPr lang="ar-SA" sz="2400" b="1" dirty="0" smtClean="0">
                <a:solidFill>
                  <a:srgbClr val="FF0000"/>
                </a:solidFill>
                <a:latin typeface="Times New Roman" panose="02020603050405020304" pitchFamily="18" charset="0"/>
                <a:ea typeface="2  Nazanin" panose="00000400000000000000" pitchFamily="2" charset="-78"/>
                <a:cs typeface="B Nazanin" panose="00000400000000000000" pitchFamily="2" charset="-78"/>
              </a:rPr>
              <a:t>نوع </a:t>
            </a:r>
            <a:r>
              <a:rPr lang="ar-SA" sz="2400" b="1" dirty="0">
                <a:solidFill>
                  <a:srgbClr val="FF0000"/>
                </a:solidFill>
                <a:latin typeface="Times New Roman" panose="02020603050405020304" pitchFamily="18" charset="0"/>
                <a:ea typeface="2  Nazanin" panose="00000400000000000000" pitchFamily="2" charset="-78"/>
                <a:cs typeface="B Nazanin" panose="00000400000000000000" pitchFamily="2" charset="-78"/>
              </a:rPr>
              <a:t>دانش، ویژگی های شرکا (فرستنده و گیرنده)، کانال تبادل ، و ویژگی های رابطه بین طرفین</a:t>
            </a:r>
            <a:r>
              <a:rPr lang="ar-SA" sz="2400" b="1" dirty="0" smtClean="0">
                <a:solidFill>
                  <a:srgbClr val="FF0000"/>
                </a:solidFill>
                <a:latin typeface="Times New Roman" panose="02020603050405020304" pitchFamily="18" charset="0"/>
                <a:ea typeface="2  Nazanin" panose="00000400000000000000" pitchFamily="2" charset="-78"/>
                <a:cs typeface="B Nazanin" panose="00000400000000000000" pitchFamily="2" charset="-78"/>
              </a:rPr>
              <a:t>.</a:t>
            </a:r>
            <a:endParaRPr lang="fa-IR" sz="2400" b="1" dirty="0" smtClean="0">
              <a:solidFill>
                <a:srgbClr val="FF0000"/>
              </a:solidFill>
              <a:latin typeface="Times New Roman" panose="02020603050405020304" pitchFamily="18" charset="0"/>
              <a:ea typeface="2  Nazanin" panose="00000400000000000000" pitchFamily="2" charset="-78"/>
              <a:cs typeface="B Nazanin" panose="00000400000000000000" pitchFamily="2" charset="-78"/>
            </a:endParaRPr>
          </a:p>
          <a:p>
            <a:pPr algn="just" rtl="1"/>
            <a:r>
              <a:rPr lang="ar-SA" sz="2400" b="1" dirty="0" smtClean="0">
                <a:latin typeface="Times New Roman" panose="02020603050405020304" pitchFamily="18" charset="0"/>
                <a:ea typeface="2  Nazanin" panose="00000400000000000000" pitchFamily="2" charset="-78"/>
                <a:cs typeface="B Nazanin" panose="00000400000000000000" pitchFamily="2" charset="-78"/>
              </a:rPr>
              <a:t> </a:t>
            </a:r>
            <a:r>
              <a:rPr lang="ar-SA" sz="2400" b="1" dirty="0">
                <a:latin typeface="Times New Roman" panose="02020603050405020304" pitchFamily="18" charset="0"/>
                <a:ea typeface="2  Nazanin" panose="00000400000000000000" pitchFamily="2" charset="-78"/>
                <a:cs typeface="B Nazanin" panose="00000400000000000000" pitchFamily="2" charset="-78"/>
              </a:rPr>
              <a:t>با توجه به اینکه </a:t>
            </a:r>
            <a:r>
              <a:rPr lang="en-US" sz="2400" b="1" dirty="0">
                <a:latin typeface="Times New Roman" panose="02020603050405020304" pitchFamily="18" charset="0"/>
                <a:ea typeface="2  Nazanin" panose="00000400000000000000" pitchFamily="2" charset="-78"/>
                <a:cs typeface="B Nazanin" panose="00000400000000000000" pitchFamily="2" charset="-78"/>
              </a:rPr>
              <a:t>KC </a:t>
            </a:r>
            <a:r>
              <a:rPr lang="ar-SA" sz="2400" b="1" dirty="0">
                <a:latin typeface="Times New Roman" panose="02020603050405020304" pitchFamily="18" charset="0"/>
                <a:ea typeface="2  Nazanin" panose="00000400000000000000" pitchFamily="2" charset="-78"/>
                <a:cs typeface="B Nazanin" panose="00000400000000000000" pitchFamily="2" charset="-78"/>
              </a:rPr>
              <a:t>نوعی از تبادل دانش را نشان می دهد، این تحقیق شامل اعتماد بین سازمانی برای ویژگی های شرکا، </a:t>
            </a:r>
            <a:r>
              <a:rPr lang="en-US" sz="2400" b="1" dirty="0">
                <a:latin typeface="Times New Roman" panose="02020603050405020304" pitchFamily="18" charset="0"/>
                <a:ea typeface="2  Nazanin" panose="00000400000000000000" pitchFamily="2" charset="-78"/>
                <a:cs typeface="B Nazanin" panose="00000400000000000000" pitchFamily="2" charset="-78"/>
              </a:rPr>
              <a:t>IOS </a:t>
            </a:r>
            <a:r>
              <a:rPr lang="ar-SA" sz="2400" b="1" dirty="0">
                <a:latin typeface="Times New Roman" panose="02020603050405020304" pitchFamily="18" charset="0"/>
                <a:ea typeface="2  Nazanin" panose="00000400000000000000" pitchFamily="2" charset="-78"/>
                <a:cs typeface="B Nazanin" panose="00000400000000000000" pitchFamily="2" charset="-78"/>
              </a:rPr>
              <a:t>برای کانال تبادل و تداوم رابطه برای ویژگی های رابطه بین طرفین می باشد. با توجه به ویژگی های شریک، مطالعات موجود نشان می دهد که اعتماد، به تبادل دانش بیشتر منجر می </a:t>
            </a:r>
            <a:r>
              <a:rPr lang="ar-SA" sz="2400" b="1" dirty="0" smtClean="0">
                <a:latin typeface="Times New Roman" panose="02020603050405020304" pitchFamily="18" charset="0"/>
                <a:ea typeface="2  Nazanin" panose="00000400000000000000" pitchFamily="2" charset="-78"/>
                <a:cs typeface="B Nazanin" panose="00000400000000000000" pitchFamily="2" charset="-78"/>
              </a:rPr>
              <a:t>شود</a:t>
            </a:r>
            <a:r>
              <a:rPr lang="fa-IR" sz="2400" b="1" dirty="0" smtClean="0">
                <a:latin typeface="Times New Roman" panose="02020603050405020304" pitchFamily="18" charset="0"/>
                <a:ea typeface="2  Nazanin" panose="00000400000000000000" pitchFamily="2" charset="-78"/>
                <a:cs typeface="B Nazanin" panose="00000400000000000000" pitchFamily="2" charset="-78"/>
              </a:rPr>
              <a:t>.</a:t>
            </a:r>
            <a:r>
              <a:rPr lang="ar-SA" sz="2400" b="1" dirty="0" smtClean="0">
                <a:latin typeface="Times New Roman" panose="02020603050405020304" pitchFamily="18" charset="0"/>
                <a:ea typeface="2  Nazanin" panose="00000400000000000000" pitchFamily="2" charset="-78"/>
                <a:cs typeface="B Nazanin" panose="00000400000000000000" pitchFamily="2" charset="-78"/>
              </a:rPr>
              <a:t> </a:t>
            </a:r>
            <a:endParaRPr lang="en-US" sz="2400" b="1" dirty="0">
              <a:cs typeface="B Nazanin" panose="00000400000000000000" pitchFamily="2" charset="-78"/>
            </a:endParaRPr>
          </a:p>
        </p:txBody>
      </p:sp>
    </p:spTree>
    <p:extLst>
      <p:ext uri="{BB962C8B-B14F-4D97-AF65-F5344CB8AC3E}">
        <p14:creationId xmlns:p14="http://schemas.microsoft.com/office/powerpoint/2010/main" val="4053240923"/>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Template>
  <TotalTime>10</TotalTime>
  <Words>2035</Words>
  <Application>Microsoft Office PowerPoint</Application>
  <PresentationFormat>On-screen Show (4:3)</PresentationFormat>
  <Paragraphs>43</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2  Nazanin</vt:lpstr>
      <vt:lpstr>B Nazanin</vt:lpstr>
      <vt:lpstr>B Titr</vt:lpstr>
      <vt:lpstr>Gill Sans MT</vt:lpstr>
      <vt:lpstr>Times New Roman</vt:lpstr>
      <vt:lpstr>Wingdings</vt:lpstr>
      <vt:lpstr>Wingdings 2</vt:lpstr>
      <vt:lpstr>Dividend</vt:lpstr>
      <vt:lpstr>تاثیر مکمل های دانش در عملکرد زنجیره تامین از طریق تبادل دانش</vt:lpstr>
      <vt:lpstr>چکیده</vt:lpstr>
      <vt:lpstr>مقدمه</vt:lpstr>
      <vt:lpstr>مقدمه</vt:lpstr>
      <vt:lpstr>مقدمه</vt:lpstr>
      <vt:lpstr>پیشینه نظری</vt:lpstr>
      <vt:lpstr>پیشینه نظری</vt:lpstr>
      <vt:lpstr>تبادل دانش و عوامل تعین کننده  آن</vt:lpstr>
      <vt:lpstr>تبادل دانش و عوامل تعین کننده  آن</vt:lpstr>
      <vt:lpstr>مدل تحقیقاتی</vt:lpstr>
      <vt:lpstr>مدل تحقیقاتی</vt:lpstr>
      <vt:lpstr>مدل تحقیقاتی</vt:lpstr>
      <vt:lpstr>مدل تحقیقاتی</vt:lpstr>
      <vt:lpstr>مدل تحقیقاتی</vt:lpstr>
      <vt:lpstr>نتیجه گیری</vt:lpstr>
      <vt:lpstr>نتیجه گیری</vt:lpstr>
      <vt:lpstr>نتیجه گیری</vt:lpstr>
    </vt:vector>
  </TitlesOfParts>
  <Company>Moorche 30 DVDs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تاثیر مکمل های دانش در عملکرد زنجیره تامین از طریق تبادل دانش</dc:title>
  <dc:creator>MRT www.Win2Farsi.com</dc:creator>
  <cp:lastModifiedBy>MRT www.Win2Farsi.com</cp:lastModifiedBy>
  <cp:revision>2</cp:revision>
  <dcterms:created xsi:type="dcterms:W3CDTF">2018-12-19T09:13:01Z</dcterms:created>
  <dcterms:modified xsi:type="dcterms:W3CDTF">2018-12-19T09:23:59Z</dcterms:modified>
</cp:coreProperties>
</file>