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100" d="100"/>
          <a:sy n="100" d="100"/>
        </p:scale>
        <p:origin x="12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61BEF0D-F0BB-DE4B-95CE-6DB70DBA9567}" type="datetimeFigureOut">
              <a:rPr lang="en-US" dirty="0"/>
              <a:pPr/>
              <a:t>12/30/2018</a:t>
            </a:fld>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B61BEF0D-F0BB-DE4B-95CE-6DB70DBA9567}" type="datetimeFigureOut">
              <a:rPr lang="en-US" dirty="0"/>
              <a:pPr/>
              <a:t>12/30/2018</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12/30/2018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12/30/2018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B61BEF0D-F0BB-DE4B-95CE-6DB70DBA9567}" type="datetimeFigureOut">
              <a:rPr lang="en-US" dirty="0"/>
              <a:pPr/>
              <a:t>12/30/2018</a:t>
            </a:fld>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rtl="1"/>
            <a:r>
              <a:rPr lang="fa-IR" dirty="0">
                <a:cs typeface="B Narm" panose="00000400000000000000" pitchFamily="2" charset="-78"/>
              </a:rPr>
              <a:t>بررسی نقش مستقیم محرکهای زنجیره تأمین و نقش تعدیلگری فرهنگ سازمانی در بهبود عملکرد زنجیره </a:t>
            </a:r>
            <a:r>
              <a:rPr lang="fa-IR" dirty="0" smtClean="0">
                <a:cs typeface="B Narm" panose="00000400000000000000" pitchFamily="2" charset="-78"/>
              </a:rPr>
              <a:t>تأمین</a:t>
            </a:r>
            <a:r>
              <a:rPr lang="fa-IR" b="1" dirty="0">
                <a:cs typeface="B Narm" panose="00000400000000000000" pitchFamily="2" charset="-78"/>
              </a:rPr>
              <a:t> مطالعه موردی: شرکتهای تولیدی استان قزوین</a:t>
            </a:r>
            <a:br>
              <a:rPr lang="fa-IR" b="1" dirty="0">
                <a:cs typeface="B Narm" panose="00000400000000000000" pitchFamily="2" charset="-78"/>
              </a:rPr>
            </a:br>
            <a:endParaRPr lang="en-US" dirty="0">
              <a:cs typeface="B Narm" panose="00000400000000000000" pitchFamily="2" charset="-78"/>
            </a:endParaRPr>
          </a:p>
        </p:txBody>
      </p:sp>
    </p:spTree>
    <p:extLst>
      <p:ext uri="{BB962C8B-B14F-4D97-AF65-F5344CB8AC3E}">
        <p14:creationId xmlns:p14="http://schemas.microsoft.com/office/powerpoint/2010/main" val="1259756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نقش تعدیل گری فرهنگ سازمانی</a:t>
            </a:r>
            <a:endParaRPr lang="en-US" sz="3200" b="1" dirty="0">
              <a:cs typeface="B Titr" panose="00000700000000000000" pitchFamily="2" charset="-78"/>
            </a:endParaRPr>
          </a:p>
        </p:txBody>
      </p:sp>
      <p:pic>
        <p:nvPicPr>
          <p:cNvPr id="3" name="Picture 2"/>
          <p:cNvPicPr>
            <a:picLocks noChangeAspect="1"/>
          </p:cNvPicPr>
          <p:nvPr/>
        </p:nvPicPr>
        <p:blipFill>
          <a:blip r:embed="rId2"/>
          <a:stretch>
            <a:fillRect/>
          </a:stretch>
        </p:blipFill>
        <p:spPr>
          <a:xfrm>
            <a:off x="0" y="2679733"/>
            <a:ext cx="6383317" cy="4312433"/>
          </a:xfrm>
          <a:prstGeom prst="rect">
            <a:avLst/>
          </a:prstGeom>
        </p:spPr>
      </p:pic>
      <p:pic>
        <p:nvPicPr>
          <p:cNvPr id="5" name="Picture 4"/>
          <p:cNvPicPr>
            <a:picLocks noChangeAspect="1"/>
          </p:cNvPicPr>
          <p:nvPr/>
        </p:nvPicPr>
        <p:blipFill>
          <a:blip r:embed="rId3"/>
          <a:stretch>
            <a:fillRect/>
          </a:stretch>
        </p:blipFill>
        <p:spPr>
          <a:xfrm>
            <a:off x="2795231" y="2002009"/>
            <a:ext cx="6226221" cy="1355448"/>
          </a:xfrm>
          <a:prstGeom prst="rect">
            <a:avLst/>
          </a:prstGeom>
        </p:spPr>
      </p:pic>
    </p:spTree>
    <p:extLst>
      <p:ext uri="{BB962C8B-B14F-4D97-AF65-F5344CB8AC3E}">
        <p14:creationId xmlns:p14="http://schemas.microsoft.com/office/powerpoint/2010/main" val="34440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روش شناسی</a:t>
            </a:r>
            <a:endParaRPr lang="en-US" sz="3200" b="1" dirty="0">
              <a:cs typeface="B Titr" panose="00000700000000000000" pitchFamily="2" charset="-78"/>
            </a:endParaRPr>
          </a:p>
        </p:txBody>
      </p:sp>
      <p:sp>
        <p:nvSpPr>
          <p:cNvPr id="5" name="Rectangle 4"/>
          <p:cNvSpPr/>
          <p:nvPr/>
        </p:nvSpPr>
        <p:spPr>
          <a:xfrm>
            <a:off x="435895" y="2005109"/>
            <a:ext cx="8326512" cy="3785652"/>
          </a:xfrm>
          <a:prstGeom prst="rect">
            <a:avLst/>
          </a:prstGeom>
        </p:spPr>
        <p:txBody>
          <a:bodyPr wrap="square">
            <a:spAutoFit/>
          </a:bodyPr>
          <a:lstStyle/>
          <a:p>
            <a:pPr algn="just" rtl="1"/>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روش شناسی پژوهش این پژوهش از نظر هدف کاربردی و از نظر نحوه گردآوری اطلاعات توصیفی- همبستگی است. روش گردآوری اطلاعات و داده ها نیز در بخش مربوط به مباحث نظری و پیشینه تحقیق، به روش کتابخانه ای انجام گرفته و در قسمت اصلی و هسته ی تحقیق، داده ها و اطلاعات بصورت میدانی- پیمایشی و با استفاده از پرسشنامه جمع آوری شده اند. برای سنجش محرکهای داخلی از پرسشنامه (2010 ,.</a:t>
            </a:r>
            <a:r>
              <a:rPr lang="en-US" sz="2000" b="1"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Lockstion</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et al</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با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۱۰</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سوال، محرکهای خارجی (2004 , </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Chen</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&amp; </a:t>
            </a:r>
            <a:r>
              <a:rPr lang="en-US" sz="2000" b="1"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Paulraj</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 با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۱۳</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سوال، یکپارچگی زنجیره تامین با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۱۸</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سوال، عملکرد شرکت (2010 ,.</a:t>
            </a:r>
            <a:r>
              <a:rPr lang="en-US" sz="2000" b="1"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Flyin</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et al</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با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۱۰</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سوال و فرهنگ سازمانی (2012 ,.</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Shao et al</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با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۷</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سوال استفاده شده است. این سوالات به صورت بسته با طیف هفت گانه ليكرت بودند که از کاملا مخالفم تا کاملا موافقم گسترده شده اند. برای انجام این پژوهش از تکنیک حداقل مربعات جزئی (</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PLS</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برای تحلیل داده ها استفاده شده است. این روش به پیش فرض هائی همچون توزیع نرمال معرف های مشاهده شده و حجم بالای نمونه ها متکی نیست (آذر و همکاران، </a:t>
            </a:r>
            <a:r>
              <a:rPr lang="fa-IR"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۱۳۹۱).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ثانیا از این روش برای مقاصد پیش بینی و اكتشاف روابط محتمل استفاده می شود (1998 ,</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Chin</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a:t>
            </a:r>
            <a:endParaRPr lang="en-US"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7230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روش شناسی</a:t>
            </a:r>
            <a:endParaRPr lang="en-US" sz="3200" b="1" dirty="0">
              <a:cs typeface="B Titr" panose="00000700000000000000" pitchFamily="2" charset="-78"/>
            </a:endParaRPr>
          </a:p>
        </p:txBody>
      </p:sp>
      <p:sp>
        <p:nvSpPr>
          <p:cNvPr id="5" name="Rectangle 4"/>
          <p:cNvSpPr/>
          <p:nvPr/>
        </p:nvSpPr>
        <p:spPr>
          <a:xfrm>
            <a:off x="435895" y="2005109"/>
            <a:ext cx="8326512" cy="4708981"/>
          </a:xfrm>
          <a:prstGeom prst="rect">
            <a:avLst/>
          </a:prstGeom>
        </p:spPr>
        <p:txBody>
          <a:bodyPr wrap="square">
            <a:spAutoFit/>
          </a:bodyPr>
          <a:lstStyle/>
          <a:p>
            <a:pPr algn="just" rtl="1"/>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در این تحقیق از نمونه گیری طبقه - ای استفاده شده است که خود شامل دو مرحله می باشد، ابتدا، واحدهای جامعه مورد مطالعه در طبقه هایی که از نظر صفت متغیر همگن تر هستند، گروه بندی می شوند، تا تغییرات آنها در درون گروهها کمتر شود. پس از آن از هر یک از طبقه ها تعدادی نمونه به صورت تصادفی انتخاب می شود. با توجه به اینکه جامعه آماری این پژوهش شامل مدیران زنجیره تامین داخلی و تدارکات شرکت های تولیدی استان قزوین است و اینکه این جامعه شامل هشت شهرک (شامل کاسپین، البرز، لیا، خرمدشت، حیدریه، آراسنج، آبیک و حکیمیه دارای بیش از ۱۲۵۰ شرکت تولیدی است، از روش نمونه گیری طبقه ای متناسب با حجم استفاده شده. با در نظر گرفتن اینکه تعداد جامعه آماری در هر یک از هشت شهرک صنعتی مشخص است، از آن برای محاسبه تعداد نمونه هر شهرک استفاده شده است. برای انتخاب آزمودنی ها در هر شهرک صنعتی نیز از شیوه تصادفی بهره گرفته شده است. </a:t>
            </a:r>
            <a:r>
              <a:rPr lang="ar-SA" sz="2000" dirty="0">
                <a:cs typeface="B Nazanin" panose="00000400000000000000" pitchFamily="2" charset="-78"/>
              </a:rPr>
              <a:t>با همکاری مسئول آمار شرکت شهرک های صنعتی استان قزوین لیستی از شرکت های برتر موجود در هر </a:t>
            </a:r>
            <a:r>
              <a:rPr lang="fa-IR" sz="2000" dirty="0">
                <a:cs typeface="B Nazanin" panose="00000400000000000000" pitchFamily="2" charset="-78"/>
              </a:rPr>
              <a:t>۸</a:t>
            </a:r>
            <a:r>
              <a:rPr lang="ar-SA" sz="2000" dirty="0">
                <a:cs typeface="B Nazanin" panose="00000400000000000000" pitchFamily="2" charset="-78"/>
              </a:rPr>
              <a:t> شهر کی موجود در استان مشخص شده و سپس پرسشنامه از طریق ایمیل، فکس یا حضوری برای مدیران آنها ارسال گردید. همانطور که گفته شد این تحقیق با استفاده از روش حداقل مربعات جزئی انجام می پذیرد در نتیجه </a:t>
            </a:r>
            <a:r>
              <a:rPr lang="fa-IR" sz="2000" dirty="0">
                <a:cs typeface="B Nazanin" panose="00000400000000000000" pitchFamily="2" charset="-78"/>
              </a:rPr>
              <a:t>۷۹</a:t>
            </a:r>
            <a:r>
              <a:rPr lang="ar-SA" sz="2000" dirty="0">
                <a:cs typeface="B Nazanin" panose="00000400000000000000" pitchFamily="2" charset="-78"/>
              </a:rPr>
              <a:t> پرسشنامه جمع آوری شده، برای انجام تحقیق کافی می باشد. لازم بذکر است برای انتخاب نمونه از صنایع مختلف، شرکتهایی انتخاب شدند که همگی دارای ارتباط بالای </a:t>
            </a:r>
            <a:r>
              <a:rPr lang="fa-IR" sz="2000" dirty="0">
                <a:cs typeface="B Nazanin" panose="00000400000000000000" pitchFamily="2" charset="-78"/>
              </a:rPr>
              <a:t>۵</a:t>
            </a:r>
            <a:r>
              <a:rPr lang="ar-SA" sz="2000" dirty="0">
                <a:cs typeface="B Nazanin" panose="00000400000000000000" pitchFamily="2" charset="-78"/>
              </a:rPr>
              <a:t> سال با تامین کنندگان و مشتریان خود داشته باشند. </a:t>
            </a:r>
            <a:endParaRPr lang="en-US" sz="2000" dirty="0">
              <a:effectLst/>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173233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200" b="1" dirty="0">
                <a:cs typeface="B Titr" panose="00000700000000000000" pitchFamily="2" charset="-78"/>
              </a:rPr>
              <a:t/>
            </a:r>
            <a:br>
              <a:rPr lang="fa-IR" sz="3200" b="1" dirty="0">
                <a:cs typeface="B Titr" panose="00000700000000000000" pitchFamily="2" charset="-78"/>
              </a:rPr>
            </a:br>
            <a:r>
              <a:rPr lang="fa-IR" sz="3200" b="1" dirty="0">
                <a:cs typeface="B Titr" panose="00000700000000000000" pitchFamily="2" charset="-78"/>
              </a:rPr>
              <a:t>یافته های پژوهش</a:t>
            </a:r>
          </a:p>
        </p:txBody>
      </p:sp>
      <p:sp>
        <p:nvSpPr>
          <p:cNvPr id="5" name="Rectangle 4"/>
          <p:cNvSpPr/>
          <p:nvPr/>
        </p:nvSpPr>
        <p:spPr>
          <a:xfrm>
            <a:off x="435895" y="2005109"/>
            <a:ext cx="8326512" cy="3170099"/>
          </a:xfrm>
          <a:prstGeom prst="rect">
            <a:avLst/>
          </a:prstGeom>
        </p:spPr>
        <p:txBody>
          <a:bodyPr wrap="square">
            <a:spAutoFit/>
          </a:bodyPr>
          <a:lstStyle/>
          <a:p>
            <a:pPr algn="just" rtl="1"/>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بعد از جمع آوری داده ها، در این قسمت نتایج حاصل از تجزیه و تحلیل داده ها را بیان میکنیم. برای اینکار ابتدا روایی و پایایی سازه ها و معرف ها بیان خواهند شد. که برای این منظور از آزمون الگوب اندازه گیری شامل بررسی اعتبار (همسانی درونی و روایی (روایی واگرا) استفاده شده است. </a:t>
            </a:r>
            <a:endPar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برای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بررسی اعتبار سازه ها از سه ملاک پیشنهاد شده توسط فورنل و لاکر که شامل</a:t>
            </a:r>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endPar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۱) اعتبار </a:t>
            </a:r>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ترکیبی</a:t>
            </a:r>
            <a:endPar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۲) متوسط واریانس استخراج شده </a:t>
            </a:r>
            <a:endPar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۳</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اعتبار هر یک از گویه ها استفاده شده است (1981 , </a:t>
            </a:r>
            <a:r>
              <a:rPr lang="en-US" sz="2000" b="1"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Fornell</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&amp; </a:t>
            </a:r>
            <a:r>
              <a:rPr lang="en-US" sz="2000" b="1"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Larcker</a:t>
            </a:r>
            <a:r>
              <a:rPr lang="en-US"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p>
          <a:p>
            <a:pPr algn="just" rtl="1"/>
            <a:r>
              <a:rPr lang="ar-SA"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برای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بررسی اعتبار ترکیبی هر یک از سازه ها از ضریب دیلون- گلدشتاین (</a:t>
            </a:r>
            <a:r>
              <a:rPr lang="en-US"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pc</a:t>
            </a:r>
            <a:r>
              <a:rPr lang="fa-IR"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0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و آلفای کرونباخ استفاده شده است. </a:t>
            </a:r>
            <a:endParaRPr lang="en-US" sz="2000" b="1" dirty="0">
              <a:effectLst/>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864025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200" b="1" dirty="0">
                <a:cs typeface="B Titr" panose="00000700000000000000" pitchFamily="2" charset="-78"/>
              </a:rPr>
              <a:t/>
            </a:r>
            <a:br>
              <a:rPr lang="fa-IR" sz="3200" b="1" dirty="0">
                <a:cs typeface="B Titr" panose="00000700000000000000" pitchFamily="2" charset="-78"/>
              </a:rPr>
            </a:br>
            <a:r>
              <a:rPr lang="fa-IR" sz="3200" b="1" dirty="0">
                <a:cs typeface="B Titr" panose="00000700000000000000" pitchFamily="2" charset="-78"/>
              </a:rPr>
              <a:t>یافته های پژوهش</a:t>
            </a:r>
          </a:p>
        </p:txBody>
      </p:sp>
      <p:pic>
        <p:nvPicPr>
          <p:cNvPr id="3" name="Picture 2"/>
          <p:cNvPicPr>
            <a:picLocks noChangeAspect="1"/>
          </p:cNvPicPr>
          <p:nvPr/>
        </p:nvPicPr>
        <p:blipFill>
          <a:blip r:embed="rId2"/>
          <a:stretch>
            <a:fillRect/>
          </a:stretch>
        </p:blipFill>
        <p:spPr>
          <a:xfrm>
            <a:off x="888661" y="1792156"/>
            <a:ext cx="6738027" cy="5136038"/>
          </a:xfrm>
          <a:prstGeom prst="rect">
            <a:avLst/>
          </a:prstGeom>
        </p:spPr>
      </p:pic>
    </p:spTree>
    <p:extLst>
      <p:ext uri="{BB962C8B-B14F-4D97-AF65-F5344CB8AC3E}">
        <p14:creationId xmlns:p14="http://schemas.microsoft.com/office/powerpoint/2010/main" val="11691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200" b="1" dirty="0">
                <a:cs typeface="B Titr" panose="00000700000000000000" pitchFamily="2" charset="-78"/>
              </a:rPr>
              <a:t/>
            </a:r>
            <a:br>
              <a:rPr lang="fa-IR" sz="3200" b="1" dirty="0">
                <a:cs typeface="B Titr" panose="00000700000000000000" pitchFamily="2" charset="-78"/>
              </a:rPr>
            </a:br>
            <a:r>
              <a:rPr lang="fa-IR" sz="3200" b="1" dirty="0">
                <a:cs typeface="B Titr" panose="00000700000000000000" pitchFamily="2" charset="-78"/>
              </a:rPr>
              <a:t>یافته های پژوهش</a:t>
            </a:r>
          </a:p>
        </p:txBody>
      </p:sp>
      <p:pic>
        <p:nvPicPr>
          <p:cNvPr id="4" name="Picture 3"/>
          <p:cNvPicPr>
            <a:picLocks noChangeAspect="1"/>
          </p:cNvPicPr>
          <p:nvPr/>
        </p:nvPicPr>
        <p:blipFill>
          <a:blip r:embed="rId2"/>
          <a:stretch>
            <a:fillRect/>
          </a:stretch>
        </p:blipFill>
        <p:spPr>
          <a:xfrm>
            <a:off x="296512" y="1715956"/>
            <a:ext cx="6018563" cy="4855318"/>
          </a:xfrm>
          <a:prstGeom prst="rect">
            <a:avLst/>
          </a:prstGeom>
        </p:spPr>
      </p:pic>
    </p:spTree>
    <p:extLst>
      <p:ext uri="{BB962C8B-B14F-4D97-AF65-F5344CB8AC3E}">
        <p14:creationId xmlns:p14="http://schemas.microsoft.com/office/powerpoint/2010/main" val="375734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200" b="1" dirty="0">
                <a:cs typeface="B Titr" panose="00000700000000000000" pitchFamily="2" charset="-78"/>
              </a:rPr>
              <a:t/>
            </a:r>
            <a:br>
              <a:rPr lang="fa-IR" sz="3200" b="1" dirty="0">
                <a:cs typeface="B Titr" panose="00000700000000000000" pitchFamily="2" charset="-78"/>
              </a:rPr>
            </a:br>
            <a:r>
              <a:rPr lang="fa-IR" sz="3200" b="1" dirty="0">
                <a:cs typeface="B Titr" panose="00000700000000000000" pitchFamily="2" charset="-78"/>
              </a:rPr>
              <a:t>یافته های پژوهش</a:t>
            </a:r>
          </a:p>
        </p:txBody>
      </p:sp>
      <p:pic>
        <p:nvPicPr>
          <p:cNvPr id="3" name="Picture 2"/>
          <p:cNvPicPr>
            <a:picLocks noChangeAspect="1"/>
          </p:cNvPicPr>
          <p:nvPr/>
        </p:nvPicPr>
        <p:blipFill>
          <a:blip r:embed="rId2"/>
          <a:stretch>
            <a:fillRect/>
          </a:stretch>
        </p:blipFill>
        <p:spPr>
          <a:xfrm>
            <a:off x="688425" y="2163683"/>
            <a:ext cx="7576650" cy="4454684"/>
          </a:xfrm>
          <a:prstGeom prst="rect">
            <a:avLst/>
          </a:prstGeom>
        </p:spPr>
      </p:pic>
    </p:spTree>
    <p:extLst>
      <p:ext uri="{BB962C8B-B14F-4D97-AF65-F5344CB8AC3E}">
        <p14:creationId xmlns:p14="http://schemas.microsoft.com/office/powerpoint/2010/main" val="902558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cs typeface="B Titr" panose="00000700000000000000" pitchFamily="2" charset="-78"/>
              </a:rPr>
              <a:t>نتیجه گیری و پیشنهادات</a:t>
            </a:r>
            <a:endParaRPr lang="fa-IR" sz="3200" b="1" dirty="0">
              <a:cs typeface="B Titr" panose="00000700000000000000" pitchFamily="2" charset="-78"/>
            </a:endParaRPr>
          </a:p>
        </p:txBody>
      </p:sp>
      <p:sp>
        <p:nvSpPr>
          <p:cNvPr id="5" name="Rectangle 4"/>
          <p:cNvSpPr/>
          <p:nvPr/>
        </p:nvSpPr>
        <p:spPr>
          <a:xfrm>
            <a:off x="435895" y="2005109"/>
            <a:ext cx="8326512" cy="4708981"/>
          </a:xfrm>
          <a:prstGeom prst="rect">
            <a:avLst/>
          </a:prstGeom>
        </p:spPr>
        <p:txBody>
          <a:bodyPr wrap="square">
            <a:spAutoFit/>
          </a:bodyPr>
          <a:lstStyle/>
          <a:p>
            <a:pPr algn="just" rtl="1"/>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در این تحقیق نقش فرهنگ سازمانی به عنوان تعدیلگر در رابطه بین محرک های داخلی و خارجی و یکپارچگی زنجیره تامین مورد ارزیابی قرار گرفت. نتایج نشان داد که فرهنگ سازمانی می تواند بر رابطه بین محرکهای خارجی و یکپارچگی تاثیر مثبت داشته باشد و آنرا تعدیل نماید که با نتیجه تحقیق برانشیدل و همکاران (۲۰۱۰) در یک راستا می باشد. به این معنا که فرهنگ سازمانی می تواند جو حاکم برای غلبه بر بی ثباتی عرضه، تقاضا و تکنولوژی را تعدیل نموده و افراد و سازمانها را برای ایجاد هماهنگی، تعاملات بیشتر و یکپارچگی در بین تمام اعضای زنجیره تامین هدایت نماید. نتایج نشان داد که سازمانهایی که به فرهنگ سازمانی خود اعتماد و اعتقاد بیشتری دارند و آنرا در همه ابعاد و فعالیتهای خود به اجرا در می آورند توانایی بیشتری برای کاهش تاثیرات ناشی از عدم اطمینانها دارند. اما این نتیجه در مورد محرکهای داخلی سازگار نیست زیرا تمرکز محرکهای داخلی بر مشتری مداری و سود آوری است و فرهنگ سازمانی تاثیری بر متعادل کردن برنامه های داخلی سازمان در مقابل مشتری و افزایش سود در جهت ایجاد یکپارچگی ندارد. در زیر چند کاربرد مدیریتی حاصل از این تحقیق ارائه می شود: </a:t>
            </a:r>
            <a:endPar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با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توجه به تاثیر مثبت یکپارچگی بر عملکرد سازمان پیشنهاد می شود که مدیران سازمانها فعالیتهای سازمانی و برنامه های خود را به گونه ای طراحی نمایند تا تسهیلات لازم برای ایجاد و اجرای یکپارچگی در سطح سازمان ها بوجود آمده و تمام اعضای زنجیره تامین ترغیب شده و با اجرای این فرایند از فواید مالی و عملیاتی حاصل از آن که در عملکرد سازمان به چشم خواهد خورد بهره ببرند.</a:t>
            </a:r>
            <a:endParaRPr lang="en-US" sz="2000" dirty="0">
              <a:effectLst/>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938781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cs typeface="B Titr" panose="00000700000000000000" pitchFamily="2" charset="-78"/>
              </a:rPr>
              <a:t>نتیجه گیری و پیشنهادات</a:t>
            </a:r>
            <a:endParaRPr lang="fa-IR" sz="3200" b="1" dirty="0">
              <a:cs typeface="B Titr" panose="00000700000000000000" pitchFamily="2" charset="-78"/>
            </a:endParaRPr>
          </a:p>
        </p:txBody>
      </p:sp>
      <p:sp>
        <p:nvSpPr>
          <p:cNvPr id="5" name="Rectangle 4"/>
          <p:cNvSpPr/>
          <p:nvPr/>
        </p:nvSpPr>
        <p:spPr>
          <a:xfrm>
            <a:off x="435894" y="2081309"/>
            <a:ext cx="8326512" cy="2862322"/>
          </a:xfrm>
          <a:prstGeom prst="rect">
            <a:avLst/>
          </a:prstGeom>
        </p:spPr>
        <p:txBody>
          <a:bodyPr wrap="square">
            <a:spAutoFit/>
          </a:bodyPr>
          <a:lstStyle/>
          <a:p>
            <a:pPr algn="just" rtl="1"/>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از آنجائیکه ایجاد مشارکت و گسترش روابط بهینه با تامین کنندگان، مشتریان و سایر اعضای زنجیره کار آسانی نیست، بنابراین لازم است تا مدیران تعهد و التزام بیشتری برای انجام کار و عقد قرارداد داشته باشند. </a:t>
            </a:r>
            <a:endPar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همچنین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جلب اعتماد اعضا نیز باید با دقت بیشتری انجام گیرد، زیرا لازمه داشتن قراردادهای پایدار، وجود حس اطمینان و اعتماد اعضای زنجیره نسبت به هم است. </a:t>
            </a:r>
            <a:endPar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endPar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a:p>
            <a:pPr algn="just" rtl="1"/>
            <a:r>
              <a:rPr lang="ar-SA"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با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توجه به نتایج حاضر، پیشنهاد می شود که مدیران برای کاهش اثرات نامطلوب عدم اطمینان های سه گانه (عرضه، تقاضا و تکنولوژی) از ابزارهای فرهنگی استفاده نمایند. فعالیتهایی همچون آموزش همگانی، حمایت از ایده های جدید کارکنان، معرفی الگوهای مناسب در این زمینه همچون سازمان های موفق و... می تواند در ایجاد زمینه برای غلبه بر عدم قطعیتها و توسعه یکپارچگی کمک زیادی به مدیران نماید. </a:t>
            </a:r>
            <a:endPar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400413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cs typeface="B Titr" panose="00000700000000000000" pitchFamily="2" charset="-78"/>
              </a:rPr>
              <a:t>نتیجه گیری و پیشنهادات</a:t>
            </a:r>
            <a:endParaRPr lang="fa-IR" sz="3200" b="1" dirty="0">
              <a:cs typeface="B Titr" panose="00000700000000000000" pitchFamily="2" charset="-78"/>
            </a:endParaRPr>
          </a:p>
        </p:txBody>
      </p:sp>
      <p:sp>
        <p:nvSpPr>
          <p:cNvPr id="5" name="Rectangle 4"/>
          <p:cNvSpPr/>
          <p:nvPr/>
        </p:nvSpPr>
        <p:spPr>
          <a:xfrm>
            <a:off x="435894" y="2081309"/>
            <a:ext cx="8326512" cy="707886"/>
          </a:xfrm>
          <a:prstGeom prst="rect">
            <a:avLst/>
          </a:prstGeom>
        </p:spPr>
        <p:txBody>
          <a:bodyPr wrap="square">
            <a:spAutoFit/>
          </a:bodyPr>
          <a:lstStyle/>
          <a:p>
            <a:pPr algn="just" rtl="1"/>
            <a:r>
              <a:rPr lang="ar-SA" sz="2000" b="1" dirty="0">
                <a:solidFill>
                  <a:srgbClr val="FF0000"/>
                </a:solidFill>
                <a:latin typeface="Arial" panose="020B0604020202020204" pitchFamily="34" charset="0"/>
                <a:ea typeface="Times New Roman" panose="02020603050405020304" pitchFamily="18" charset="0"/>
                <a:cs typeface="B Nazanin" panose="00000400000000000000" pitchFamily="2" charset="-78"/>
              </a:rPr>
              <a:t>در آخرین بخش از مقاله، چند پیشنهاد پژوهشی نیز ارائه می </a:t>
            </a:r>
            <a:r>
              <a:rPr lang="ar-SA" sz="2000" b="1" dirty="0" smtClean="0">
                <a:solidFill>
                  <a:srgbClr val="FF0000"/>
                </a:solidFill>
                <a:latin typeface="Arial" panose="020B0604020202020204" pitchFamily="34" charset="0"/>
                <a:ea typeface="Times New Roman" panose="02020603050405020304" pitchFamily="18" charset="0"/>
                <a:cs typeface="B Nazanin" panose="00000400000000000000" pitchFamily="2" charset="-78"/>
              </a:rPr>
              <a:t>گردد</a:t>
            </a:r>
            <a:r>
              <a:rPr lang="fa-IR" sz="2000" b="1" dirty="0" smtClean="0">
                <a:solidFill>
                  <a:srgbClr val="FF0000"/>
                </a:solidFill>
                <a:latin typeface="Arial" panose="020B0604020202020204" pitchFamily="34" charset="0"/>
                <a:ea typeface="Times New Roman" panose="02020603050405020304" pitchFamily="18" charset="0"/>
                <a:cs typeface="B Nazanin" panose="00000400000000000000" pitchFamily="2" charset="-78"/>
              </a:rPr>
              <a:t>:</a:t>
            </a:r>
          </a:p>
          <a:p>
            <a:pPr algn="just" rtl="1"/>
            <a:endParaRPr lang="en-US" sz="20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endParaRPr>
          </a:p>
        </p:txBody>
      </p:sp>
      <p:sp>
        <p:nvSpPr>
          <p:cNvPr id="4" name="TextBox 3"/>
          <p:cNvSpPr txBox="1"/>
          <p:nvPr/>
        </p:nvSpPr>
        <p:spPr>
          <a:xfrm>
            <a:off x="304800" y="2789195"/>
            <a:ext cx="8403306" cy="3785652"/>
          </a:xfrm>
          <a:prstGeom prst="rect">
            <a:avLst/>
          </a:prstGeom>
          <a:noFill/>
        </p:spPr>
        <p:txBody>
          <a:bodyPr wrap="square" rtlCol="0">
            <a:spAutoFit/>
          </a:bodyPr>
          <a:lstStyle/>
          <a:p>
            <a:pPr marL="285750" indent="-285750" algn="just" rtl="1">
              <a:buFont typeface="Wingdings" panose="05000000000000000000" pitchFamily="2" charset="2"/>
              <a:buChar char="Ø"/>
            </a:pPr>
            <a:r>
              <a:rPr lang="ar-SA" sz="2000" b="1" dirty="0">
                <a:cs typeface="B Nazanin" panose="00000400000000000000" pitchFamily="2" charset="-78"/>
              </a:rPr>
              <a:t>پیشنهاد می شود تا در تحقیقات بعدی، با تقسیم بندی سازمانها بر اساس نوع فرهنگ مشترک، تاثیر هر فرهنگ بر عملکرد زنجیره تامین مورد ارزیابی قرار گیرد تا دید بهتری نسبت به تاثیر فرهنگهای گوناگون بر عملکرد زنجیره های تامین یکپارچه بدست آید.</a:t>
            </a:r>
            <a:endParaRPr lang="en-US" sz="2000" b="1" dirty="0">
              <a:cs typeface="B Nazanin" panose="00000400000000000000" pitchFamily="2" charset="-78"/>
            </a:endParaRPr>
          </a:p>
          <a:p>
            <a:pPr marL="285750" indent="-285750" algn="just" rtl="1">
              <a:buFont typeface="Wingdings" panose="05000000000000000000" pitchFamily="2" charset="2"/>
              <a:buChar char="Ø"/>
            </a:pPr>
            <a:r>
              <a:rPr lang="ar-SA" sz="2000" b="1" dirty="0">
                <a:cs typeface="B Nazanin" panose="00000400000000000000" pitchFamily="2" charset="-78"/>
              </a:rPr>
              <a:t>در سال </a:t>
            </a:r>
            <a:r>
              <a:rPr lang="fa-IR" sz="2000" b="1" dirty="0">
                <a:cs typeface="B Nazanin" panose="00000400000000000000" pitchFamily="2" charset="-78"/>
              </a:rPr>
              <a:t>۲۰۱۳</a:t>
            </a:r>
            <a:r>
              <a:rPr lang="ar-SA" sz="2000" b="1" dirty="0">
                <a:cs typeface="B Nazanin" panose="00000400000000000000" pitchFamily="2" charset="-78"/>
              </a:rPr>
              <a:t>، تحقیقی توسط یونوس انجام گرفت که فرهنگ سازمانی با دو بعد بر اساس تقسیم بندی کامرون (</a:t>
            </a:r>
            <a:r>
              <a:rPr lang="fa-IR" sz="2000" b="1" dirty="0">
                <a:cs typeface="B Nazanin" panose="00000400000000000000" pitchFamily="2" charset="-78"/>
              </a:rPr>
              <a:t>۱۹۹۹)</a:t>
            </a:r>
            <a:r>
              <a:rPr lang="ar-SA" sz="2000" b="1" dirty="0">
                <a:cs typeface="B Nazanin" panose="00000400000000000000" pitchFamily="2" charset="-78"/>
              </a:rPr>
              <a:t>، در زنجیره تامین مورد بررسی قرار گرفت، پیشنهاد می۔ شود تا در تحقیقات بعدی از این تقسیم بندی برای ارزیابی نقش فرهنگ بر زنجیره تامین استفاده گردد.</a:t>
            </a:r>
            <a:endParaRPr lang="en-US" sz="2000" b="1" dirty="0">
              <a:cs typeface="B Nazanin" panose="00000400000000000000" pitchFamily="2" charset="-78"/>
            </a:endParaRPr>
          </a:p>
          <a:p>
            <a:pPr marL="285750" indent="-285750" algn="just" rtl="1">
              <a:buFont typeface="Wingdings" panose="05000000000000000000" pitchFamily="2" charset="2"/>
              <a:buChar char="Ø"/>
            </a:pPr>
            <a:r>
              <a:rPr lang="ar-SA" sz="2000" b="1" dirty="0">
                <a:cs typeface="B Nazanin" panose="00000400000000000000" pitchFamily="2" charset="-78"/>
              </a:rPr>
              <a:t>» پیشنهاد می شود در تحقیقات آتی، تاثیر فرهنگ بر ریسک زنجیره تامین یکپارچه نیز مورد ارزیابی قرار گیرد تا نقش آن در کاهش یا افزایش ریسک، آشکار گردد.</a:t>
            </a:r>
            <a:endParaRPr lang="en-US" sz="2000" b="1" dirty="0">
              <a:cs typeface="B Nazanin" panose="00000400000000000000" pitchFamily="2" charset="-78"/>
            </a:endParaRPr>
          </a:p>
          <a:p>
            <a:pPr marL="285750" indent="-285750" algn="just" rtl="1">
              <a:buFont typeface="Wingdings" panose="05000000000000000000" pitchFamily="2" charset="2"/>
              <a:buChar char="Ø"/>
            </a:pPr>
            <a:r>
              <a:rPr lang="ar-SA" sz="2000" b="1" dirty="0">
                <a:cs typeface="B Nazanin" panose="00000400000000000000" pitchFamily="2" charset="-78"/>
              </a:rPr>
              <a:t>به انجام این تحقیق در شرکتهای تولیدی سایر استانهای صنعتی نیز پیشنهاد می گردد، تا از این طریق نقش فرهنگ بومی آن منطقه نیز بر یکپارچگی و عملکرد زنجیره تامین شرکتها مشخص گردد.</a:t>
            </a:r>
            <a:r>
              <a:rPr lang="en-US" sz="2000" b="1" dirty="0">
                <a:cs typeface="B Nazanin" panose="00000400000000000000" pitchFamily="2" charset="-78"/>
              </a:rPr>
              <a:t> </a:t>
            </a:r>
            <a:endParaRPr lang="en-US" sz="2000" b="1" dirty="0">
              <a:cs typeface="B Nazanin" panose="00000400000000000000" pitchFamily="2" charset="-78"/>
            </a:endParaRPr>
          </a:p>
        </p:txBody>
      </p:sp>
    </p:spTree>
    <p:extLst>
      <p:ext uri="{BB962C8B-B14F-4D97-AF65-F5344CB8AC3E}">
        <p14:creationId xmlns:p14="http://schemas.microsoft.com/office/powerpoint/2010/main" val="11383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cs typeface="B Titr" panose="00000700000000000000" pitchFamily="2" charset="-78"/>
              </a:rPr>
              <a:t>چکیده</a:t>
            </a:r>
            <a:endParaRPr lang="en-US" sz="3200" b="1" dirty="0">
              <a:cs typeface="B Titr" panose="00000700000000000000" pitchFamily="2" charset="-78"/>
            </a:endParaRPr>
          </a:p>
        </p:txBody>
      </p:sp>
      <p:sp>
        <p:nvSpPr>
          <p:cNvPr id="4" name="TextBox 3"/>
          <p:cNvSpPr txBox="1"/>
          <p:nvPr/>
        </p:nvSpPr>
        <p:spPr>
          <a:xfrm>
            <a:off x="435894" y="2158738"/>
            <a:ext cx="8272212" cy="400110"/>
          </a:xfrm>
          <a:prstGeom prst="rect">
            <a:avLst/>
          </a:prstGeom>
          <a:noFill/>
        </p:spPr>
        <p:txBody>
          <a:bodyPr wrap="square" rtlCol="0">
            <a:spAutoFit/>
          </a:bodyPr>
          <a:lstStyle/>
          <a:p>
            <a:pPr algn="just" rtl="1"/>
            <a:endParaRPr lang="en-US" sz="2000" b="1" dirty="0">
              <a:cs typeface="B Nazanin" panose="00000400000000000000" pitchFamily="2" charset="-78"/>
            </a:endParaRPr>
          </a:p>
        </p:txBody>
      </p:sp>
      <p:sp>
        <p:nvSpPr>
          <p:cNvPr id="5" name="TextBox 4"/>
          <p:cNvSpPr txBox="1"/>
          <p:nvPr/>
        </p:nvSpPr>
        <p:spPr>
          <a:xfrm>
            <a:off x="435894" y="2158738"/>
            <a:ext cx="8272212" cy="4093428"/>
          </a:xfrm>
          <a:prstGeom prst="rect">
            <a:avLst/>
          </a:prstGeom>
          <a:noFill/>
        </p:spPr>
        <p:txBody>
          <a:bodyPr wrap="square" rtlCol="0">
            <a:spAutoFit/>
          </a:bodyPr>
          <a:lstStyle/>
          <a:p>
            <a:pPr algn="just" rtl="1"/>
            <a:r>
              <a:rPr lang="ar-SA" sz="2000" b="1" dirty="0">
                <a:cs typeface="B Nazanin" panose="00000400000000000000" pitchFamily="2" charset="-78"/>
              </a:rPr>
              <a:t>هدف تحقیق بررسی نقش محرکهای زنجیره تامین بر یکپارچگی زنجیره و عملکرد شرکتهای تولیدی استان قزوین میباشد. در این تحقیق فرهنگ سازمانی به عنوان عامل تعدیلگر رابطه استفاده شده است. تحقیق </a:t>
            </a:r>
            <a:r>
              <a:rPr lang="ar-SA" sz="2000" b="1" dirty="0" smtClean="0">
                <a:cs typeface="B Nazanin" panose="00000400000000000000" pitchFamily="2" charset="-78"/>
              </a:rPr>
              <a:t>شامل </a:t>
            </a:r>
            <a:r>
              <a:rPr lang="en-US" sz="2000" b="1" dirty="0" smtClean="0">
                <a:cs typeface="B Nazanin" panose="00000400000000000000" pitchFamily="2" charset="-78"/>
              </a:rPr>
              <a:t>9</a:t>
            </a:r>
            <a:r>
              <a:rPr lang="fa-IR" sz="2000" b="1" dirty="0" smtClean="0">
                <a:cs typeface="B Nazanin" panose="00000400000000000000" pitchFamily="2" charset="-78"/>
              </a:rPr>
              <a:t> </a:t>
            </a:r>
            <a:r>
              <a:rPr lang="ar-SA" sz="2000" b="1" dirty="0" smtClean="0">
                <a:cs typeface="B Nazanin" panose="00000400000000000000" pitchFamily="2" charset="-78"/>
              </a:rPr>
              <a:t>فرضیه </a:t>
            </a:r>
            <a:r>
              <a:rPr lang="ar-SA" sz="2000" b="1" dirty="0">
                <a:cs typeface="B Nazanin" panose="00000400000000000000" pitchFamily="2" charset="-78"/>
              </a:rPr>
              <a:t>میباشد که دادهها با استفاده از پرسشنامه از نمونه 95 تایی از مدیران زنجیره تامین، بر اساس مدل </a:t>
            </a:r>
            <a:r>
              <a:rPr lang="ar-SA" sz="2000" b="1" dirty="0" smtClean="0">
                <a:cs typeface="B Nazanin" panose="00000400000000000000" pitchFamily="2" charset="-78"/>
              </a:rPr>
              <a:t>معاد</a:t>
            </a:r>
            <a:r>
              <a:rPr lang="fa-IR" sz="2000" b="1" dirty="0" smtClean="0">
                <a:cs typeface="B Nazanin" panose="00000400000000000000" pitchFamily="2" charset="-78"/>
              </a:rPr>
              <a:t>لا</a:t>
            </a:r>
            <a:r>
              <a:rPr lang="ar-SA" sz="2000" b="1" dirty="0" smtClean="0">
                <a:cs typeface="B Nazanin" panose="00000400000000000000" pitchFamily="2" charset="-78"/>
              </a:rPr>
              <a:t>ت </a:t>
            </a:r>
            <a:r>
              <a:rPr lang="ar-SA" sz="2000" b="1" dirty="0">
                <a:cs typeface="B Nazanin" panose="00000400000000000000" pitchFamily="2" charset="-78"/>
              </a:rPr>
              <a:t>ساختاری و با تکنیک حداقل مربعات جزئی </a:t>
            </a:r>
            <a:r>
              <a:rPr lang="ar-SA" sz="2000" b="1" dirty="0" smtClean="0">
                <a:cs typeface="B Nazanin" panose="00000400000000000000" pitchFamily="2" charset="-78"/>
              </a:rPr>
              <a:t>جمع</a:t>
            </a:r>
            <a:r>
              <a:rPr lang="fa-IR" sz="2000" b="1" dirty="0" smtClean="0">
                <a:cs typeface="B Nazanin" panose="00000400000000000000" pitchFamily="2" charset="-78"/>
              </a:rPr>
              <a:t> </a:t>
            </a:r>
            <a:r>
              <a:rPr lang="ar-SA" sz="2000" b="1" dirty="0" smtClean="0">
                <a:cs typeface="B Nazanin" panose="00000400000000000000" pitchFamily="2" charset="-78"/>
              </a:rPr>
              <a:t>آوری </a:t>
            </a:r>
            <a:r>
              <a:rPr lang="ar-SA" sz="2000" b="1" dirty="0">
                <a:cs typeface="B Nazanin" panose="00000400000000000000" pitchFamily="2" charset="-78"/>
              </a:rPr>
              <a:t>و مورد آزمون و تجزیه و تحلیل قرار گرفته اند. </a:t>
            </a:r>
            <a:r>
              <a:rPr lang="ar-SA" sz="2000" b="1" dirty="0" smtClean="0">
                <a:cs typeface="B Nazanin" panose="00000400000000000000" pitchFamily="2" charset="-78"/>
              </a:rPr>
              <a:t>یافته</a:t>
            </a:r>
            <a:r>
              <a:rPr lang="fa-IR" sz="2000" b="1" dirty="0" smtClean="0">
                <a:cs typeface="B Nazanin" panose="00000400000000000000" pitchFamily="2" charset="-78"/>
              </a:rPr>
              <a:t> </a:t>
            </a:r>
            <a:r>
              <a:rPr lang="ar-SA" sz="2000" b="1" dirty="0" smtClean="0">
                <a:cs typeface="B Nazanin" panose="00000400000000000000" pitchFamily="2" charset="-78"/>
              </a:rPr>
              <a:t>های </a:t>
            </a:r>
            <a:r>
              <a:rPr lang="ar-SA" sz="2000" b="1" dirty="0">
                <a:cs typeface="B Nazanin" panose="00000400000000000000" pitchFamily="2" charset="-78"/>
              </a:rPr>
              <a:t>تحقیق حاکی از وجود تاثیر مثبت </a:t>
            </a:r>
            <a:r>
              <a:rPr lang="ar-SA" sz="2000" b="1" dirty="0" smtClean="0">
                <a:cs typeface="B Nazanin" panose="00000400000000000000" pitchFamily="2" charset="-78"/>
              </a:rPr>
              <a:t>محرک</a:t>
            </a:r>
            <a:r>
              <a:rPr lang="fa-IR" sz="2000" b="1" dirty="0" smtClean="0">
                <a:cs typeface="B Nazanin" panose="00000400000000000000" pitchFamily="2" charset="-78"/>
              </a:rPr>
              <a:t> </a:t>
            </a:r>
            <a:r>
              <a:rPr lang="ar-SA" sz="2000" b="1" dirty="0" smtClean="0">
                <a:cs typeface="B Nazanin" panose="00000400000000000000" pitchFamily="2" charset="-78"/>
              </a:rPr>
              <a:t>های </a:t>
            </a:r>
            <a:r>
              <a:rPr lang="ar-SA" sz="2000" b="1" dirty="0">
                <a:cs typeface="B Nazanin" panose="00000400000000000000" pitchFamily="2" charset="-78"/>
              </a:rPr>
              <a:t>داخلی و تاثیر منفی محرک های خارجی بر یکپارچگی زنجیره تامین میباشد. بررسی اثر تعدیل کنندگی فرهنگ سازمانی بر رابطه بین </a:t>
            </a:r>
            <a:r>
              <a:rPr lang="ar-SA" sz="2000" b="1" dirty="0" smtClean="0">
                <a:cs typeface="B Nazanin" panose="00000400000000000000" pitchFamily="2" charset="-78"/>
              </a:rPr>
              <a:t>محرک</a:t>
            </a:r>
            <a:r>
              <a:rPr lang="fa-IR" sz="2000" b="1" dirty="0" smtClean="0">
                <a:cs typeface="B Nazanin" panose="00000400000000000000" pitchFamily="2" charset="-78"/>
              </a:rPr>
              <a:t> </a:t>
            </a:r>
            <a:r>
              <a:rPr lang="ar-SA" sz="2000" b="1" dirty="0" smtClean="0">
                <a:cs typeface="B Nazanin" panose="00000400000000000000" pitchFamily="2" charset="-78"/>
              </a:rPr>
              <a:t>ها </a:t>
            </a:r>
            <a:r>
              <a:rPr lang="ar-SA" sz="2000" b="1" dirty="0">
                <a:cs typeface="B Nazanin" panose="00000400000000000000" pitchFamily="2" charset="-78"/>
              </a:rPr>
              <a:t>و یکپارچگی نشان داد که فرهنگ سازمانی اثر تعدیل کنندگی در رابطه بین محرکهای خارجی و یکپارچگی زنجیره دارد، اما بر رابطه میان محرک های داخلی و یکپارچگی اثر تعدیل کنندگی ندارد. در نهایت یکپارچگی زنجیره تاثیر مثبت و معناداری بر عملکرد مالی و عملیاتی سازمان دارد. نتایج حاصل از این تحقیق درک صحیحی به مدیران زنجیره تامین ارائه میدهد و آنها را به شناسائی عوامل تاثیرگذار بر یکپارچگی و بهبود عملکرد سازمان رهنمون مینماید</a:t>
            </a:r>
            <a:r>
              <a:rPr lang="fa-IR" sz="2000" b="1" dirty="0">
                <a:cs typeface="B Nazanin" panose="00000400000000000000" pitchFamily="2" charset="-78"/>
              </a:rPr>
              <a:t>.</a:t>
            </a:r>
            <a:endParaRPr lang="en-US" sz="2000" b="1" dirty="0">
              <a:cs typeface="B Nazanin" panose="00000400000000000000" pitchFamily="2" charset="-78"/>
            </a:endParaRPr>
          </a:p>
          <a:p>
            <a:pPr algn="just" rtl="1"/>
            <a:endParaRPr lang="en-US" sz="2000" b="1" dirty="0">
              <a:cs typeface="B Nazanin" panose="00000400000000000000" pitchFamily="2" charset="-78"/>
            </a:endParaRPr>
          </a:p>
        </p:txBody>
      </p:sp>
    </p:spTree>
    <p:extLst>
      <p:ext uri="{BB962C8B-B14F-4D97-AF65-F5344CB8AC3E}">
        <p14:creationId xmlns:p14="http://schemas.microsoft.com/office/powerpoint/2010/main" val="1335409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cs typeface="B Titr" panose="00000700000000000000" pitchFamily="2" charset="-78"/>
              </a:rPr>
              <a:t>مقدمه</a:t>
            </a:r>
            <a:endParaRPr lang="en-US" sz="3200" b="1" dirty="0">
              <a:cs typeface="B Titr" panose="00000700000000000000" pitchFamily="2" charset="-78"/>
            </a:endParaRPr>
          </a:p>
        </p:txBody>
      </p:sp>
      <p:sp>
        <p:nvSpPr>
          <p:cNvPr id="4" name="TextBox 3"/>
          <p:cNvSpPr txBox="1"/>
          <p:nvPr/>
        </p:nvSpPr>
        <p:spPr>
          <a:xfrm>
            <a:off x="369906" y="1904214"/>
            <a:ext cx="8272212" cy="5293757"/>
          </a:xfrm>
          <a:prstGeom prst="rect">
            <a:avLst/>
          </a:prstGeom>
          <a:noFill/>
        </p:spPr>
        <p:txBody>
          <a:bodyPr wrap="square" rtlCol="0">
            <a:spAutoFit/>
          </a:bodyPr>
          <a:lstStyle/>
          <a:p>
            <a:pPr algn="just" rtl="1"/>
            <a:r>
              <a:rPr lang="ar-SA" sz="2000" dirty="0">
                <a:cs typeface="B Nazanin" panose="00000400000000000000" pitchFamily="2" charset="-78"/>
              </a:rPr>
              <a:t>واکنش سریع به نیازهای مشتریان، شرایط رقابتی بسیار سخت در بازار و افزایش سطح تحولات محیطی، مسائلی است که امروزه سازمانها با آن روبه رو هستند و بی توجهی به خواسته های مشتریان، سبب خارج شدن شرکتها از بازار رقابت می شود (انصاری و صادقی - مقدم، ۱۳۸۳). با وجود پیچیدگی های رقابتی، مدیریت زنجیره تأمین و به تبع آن ارزیابی عملکرد فرآیندهای زنجیره تأمین، به موضوعی حیاتی و تاثیر گذار مبدل گشته اند. آنچه که قبل از طراحی هر سیستم ارزیابی عملکرد باید مد نظر قرار گیرد، مفهوم یکپارچگی زنجیرهی تأمین است که به عنوان بستری برای هر نوع بهبود ذکر شده است، چنانچه بدون پیاده سازی یکپارچگی، عملکرد هیچ زنجیره تأمینی قابلیت ارزیابی را نخواهد داشت (2007 ,</a:t>
            </a:r>
            <a:r>
              <a:rPr lang="en-US" sz="2000" dirty="0" smtClean="0">
                <a:cs typeface="B Nazanin" panose="00000400000000000000" pitchFamily="2" charset="-78"/>
              </a:rPr>
              <a:t>Lee</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عواملی وجود دارند که می توانند روند ایجاد یکپارچگی را در زنجیره تامین تسریع یا تحدید نمایند. برای مثال رشد و توسعه زنجیره تامین به فاکتورهای متعدد برون سازمانی، همچون</a:t>
            </a:r>
            <a:r>
              <a:rPr lang="en-US" sz="2000" dirty="0">
                <a:cs typeface="B Nazanin" panose="00000400000000000000" pitchFamily="2" charset="-78"/>
              </a:rPr>
              <a:t> </a:t>
            </a:r>
            <a:r>
              <a:rPr lang="en-US" sz="2000" dirty="0" err="1">
                <a:cs typeface="B Nazanin" panose="00000400000000000000" pitchFamily="2" charset="-78"/>
              </a:rPr>
              <a:t>جهانی</a:t>
            </a:r>
            <a:r>
              <a:rPr lang="en-US" sz="2000" dirty="0">
                <a:cs typeface="B Nazanin" panose="00000400000000000000" pitchFamily="2" charset="-78"/>
              </a:rPr>
              <a:t> </a:t>
            </a:r>
            <a:r>
              <a:rPr lang="en-US" sz="2000" dirty="0" err="1">
                <a:cs typeface="B Nazanin" panose="00000400000000000000" pitchFamily="2" charset="-78"/>
              </a:rPr>
              <a:t>سازی</a:t>
            </a:r>
            <a:r>
              <a:rPr lang="en-US" sz="2000" dirty="0">
                <a:cs typeface="B Nazanin" panose="00000400000000000000" pitchFamily="2" charset="-78"/>
              </a:rPr>
              <a:t>، </a:t>
            </a:r>
            <a:r>
              <a:rPr lang="en-US" sz="2000" dirty="0" err="1">
                <a:cs typeface="B Nazanin" panose="00000400000000000000" pitchFamily="2" charset="-78"/>
              </a:rPr>
              <a:t>تجارت</a:t>
            </a:r>
            <a:r>
              <a:rPr lang="en-US" sz="2000" dirty="0">
                <a:cs typeface="B Nazanin" panose="00000400000000000000" pitchFamily="2" charset="-78"/>
              </a:rPr>
              <a:t> </a:t>
            </a:r>
            <a:r>
              <a:rPr lang="en-US" sz="2000" dirty="0" err="1">
                <a:cs typeface="B Nazanin" panose="00000400000000000000" pitchFamily="2" charset="-78"/>
              </a:rPr>
              <a:t>بین</a:t>
            </a:r>
            <a:r>
              <a:rPr lang="en-US" sz="2000" dirty="0">
                <a:cs typeface="B Nazanin" panose="00000400000000000000" pitchFamily="2" charset="-78"/>
              </a:rPr>
              <a:t> </a:t>
            </a:r>
            <a:r>
              <a:rPr lang="en-US" sz="2000" dirty="0" err="1">
                <a:cs typeface="B Nazanin" panose="00000400000000000000" pitchFamily="2" charset="-78"/>
              </a:rPr>
              <a:t>المللی</a:t>
            </a:r>
            <a:r>
              <a:rPr lang="en-US" sz="2000" dirty="0">
                <a:cs typeface="B Nazanin" panose="00000400000000000000" pitchFamily="2" charset="-78"/>
              </a:rPr>
              <a:t>، </a:t>
            </a:r>
            <a:r>
              <a:rPr lang="en-US" sz="2000" dirty="0" err="1">
                <a:cs typeface="B Nazanin" panose="00000400000000000000" pitchFamily="2" charset="-78"/>
              </a:rPr>
              <a:t>دسترسی</a:t>
            </a:r>
            <a:r>
              <a:rPr lang="en-US" sz="2000" dirty="0">
                <a:cs typeface="B Nazanin" panose="00000400000000000000" pitchFamily="2" charset="-78"/>
              </a:rPr>
              <a:t> </a:t>
            </a:r>
            <a:r>
              <a:rPr lang="en-US" sz="2000" dirty="0" err="1">
                <a:cs typeface="B Nazanin" panose="00000400000000000000" pitchFamily="2" charset="-78"/>
              </a:rPr>
              <a:t>به</a:t>
            </a:r>
            <a:r>
              <a:rPr lang="en-US" sz="2000" dirty="0">
                <a:cs typeface="B Nazanin" panose="00000400000000000000" pitchFamily="2" charset="-78"/>
              </a:rPr>
              <a:t> </a:t>
            </a:r>
            <a:r>
              <a:rPr lang="en-US" sz="2000" dirty="0" err="1">
                <a:cs typeface="B Nazanin" panose="00000400000000000000" pitchFamily="2" charset="-78"/>
              </a:rPr>
              <a:t>اطلاعات</a:t>
            </a:r>
            <a:r>
              <a:rPr lang="en-US" sz="2000" dirty="0">
                <a:cs typeface="B Nazanin" panose="00000400000000000000" pitchFamily="2" charset="-78"/>
              </a:rPr>
              <a:t> و </a:t>
            </a:r>
            <a:r>
              <a:rPr lang="en-US" sz="2000" dirty="0" err="1">
                <a:cs typeface="B Nazanin" panose="00000400000000000000" pitchFamily="2" charset="-78"/>
              </a:rPr>
              <a:t>حتی</a:t>
            </a:r>
            <a:r>
              <a:rPr lang="en-US" sz="2000" dirty="0">
                <a:cs typeface="B Nazanin" panose="00000400000000000000" pitchFamily="2" charset="-78"/>
              </a:rPr>
              <a:t> </a:t>
            </a:r>
            <a:r>
              <a:rPr lang="en-US" sz="2000" dirty="0" err="1">
                <a:cs typeface="B Nazanin" panose="00000400000000000000" pitchFamily="2" charset="-78"/>
              </a:rPr>
              <a:t>نگرانی</a:t>
            </a:r>
            <a:r>
              <a:rPr lang="en-US" sz="2000" dirty="0">
                <a:cs typeface="B Nazanin" panose="00000400000000000000" pitchFamily="2" charset="-78"/>
              </a:rPr>
              <a:t> </a:t>
            </a:r>
            <a:r>
              <a:rPr lang="en-US" sz="2000" dirty="0" err="1">
                <a:cs typeface="B Nazanin" panose="00000400000000000000" pitchFamily="2" charset="-78"/>
              </a:rPr>
              <a:t>های</a:t>
            </a:r>
            <a:r>
              <a:rPr lang="en-US" sz="2000" dirty="0">
                <a:cs typeface="B Nazanin" panose="00000400000000000000" pitchFamily="2" charset="-78"/>
              </a:rPr>
              <a:t> (</a:t>
            </a:r>
            <a:r>
              <a:rPr lang="en-US" sz="2000" dirty="0" err="1">
                <a:cs typeface="B Nazanin" panose="00000400000000000000" pitchFamily="2" charset="-78"/>
              </a:rPr>
              <a:t>عدم</a:t>
            </a:r>
            <a:r>
              <a:rPr lang="en-US" sz="2000" dirty="0">
                <a:cs typeface="B Nazanin" panose="00000400000000000000" pitchFamily="2" charset="-78"/>
              </a:rPr>
              <a:t> </a:t>
            </a:r>
            <a:r>
              <a:rPr lang="en-US" sz="2000" dirty="0" err="1">
                <a:cs typeface="B Nazanin" panose="00000400000000000000" pitchFamily="2" charset="-78"/>
              </a:rPr>
              <a:t>قطعیت</a:t>
            </a:r>
            <a:r>
              <a:rPr lang="en-US" sz="2000" dirty="0">
                <a:cs typeface="B Nazanin" panose="00000400000000000000" pitchFamily="2" charset="-78"/>
              </a:rPr>
              <a:t> </a:t>
            </a:r>
            <a:r>
              <a:rPr lang="en-US" sz="2000" dirty="0" err="1">
                <a:cs typeface="B Nazanin" panose="00000400000000000000" pitchFamily="2" charset="-78"/>
              </a:rPr>
              <a:t>های</a:t>
            </a:r>
            <a:r>
              <a:rPr lang="en-US" sz="2000" dirty="0">
                <a:cs typeface="B Nazanin" panose="00000400000000000000" pitchFamily="2" charset="-78"/>
              </a:rPr>
              <a:t>) </a:t>
            </a:r>
            <a:r>
              <a:rPr lang="en-US" sz="2000" dirty="0" err="1">
                <a:cs typeface="B Nazanin" panose="00000400000000000000" pitchFamily="2" charset="-78"/>
              </a:rPr>
              <a:t>محیطی</a:t>
            </a:r>
            <a:r>
              <a:rPr lang="en-US" sz="2000" dirty="0">
                <a:cs typeface="B Nazanin" panose="00000400000000000000" pitchFamily="2" charset="-78"/>
              </a:rPr>
              <a:t> (</a:t>
            </a:r>
            <a:r>
              <a:rPr lang="en-US" sz="2000" dirty="0" err="1">
                <a:cs typeface="B Nazanin" panose="00000400000000000000" pitchFamily="2" charset="-78"/>
              </a:rPr>
              <a:t>آقاجانی</a:t>
            </a:r>
            <a:r>
              <a:rPr lang="en-US" sz="2000" dirty="0">
                <a:cs typeface="B Nazanin" panose="00000400000000000000" pitchFamily="2" charset="-78"/>
              </a:rPr>
              <a:t> و </a:t>
            </a:r>
            <a:r>
              <a:rPr lang="en-US" sz="2000" dirty="0" err="1">
                <a:cs typeface="B Nazanin" panose="00000400000000000000" pitchFamily="2" charset="-78"/>
              </a:rPr>
              <a:t>ملکی</a:t>
            </a:r>
            <a:r>
              <a:rPr lang="en-US" sz="2000" dirty="0">
                <a:cs typeface="B Nazanin" panose="00000400000000000000" pitchFamily="2" charset="-78"/>
              </a:rPr>
              <a:t>، </a:t>
            </a:r>
            <a:r>
              <a:rPr lang="fa-IR" sz="2000" dirty="0">
                <a:cs typeface="B Nazanin" panose="00000400000000000000" pitchFamily="2" charset="-78"/>
              </a:rPr>
              <a:t>۱۳۹۱) </a:t>
            </a:r>
            <a:r>
              <a:rPr lang="ar-SA" sz="2000" dirty="0">
                <a:cs typeface="B Nazanin" panose="00000400000000000000" pitchFamily="2" charset="-78"/>
              </a:rPr>
              <a:t>و درون سازمانی که معمولا از فرهنگ سازمانی نشأت می گیرند و سازمان را برای همکاری نزدیک با تامین کنندگان و مشتریان کلیدی ترغیب میکنند (2012 ,.</a:t>
            </a:r>
            <a:r>
              <a:rPr lang="en-US" sz="2000" dirty="0">
                <a:cs typeface="B Nazanin" panose="00000400000000000000" pitchFamily="2" charset="-78"/>
              </a:rPr>
              <a:t>Shao et al</a:t>
            </a:r>
            <a:r>
              <a:rPr lang="ar-SA" sz="2000" dirty="0">
                <a:cs typeface="B Nazanin" panose="00000400000000000000" pitchFamily="2" charset="-78"/>
              </a:rPr>
              <a:t>)، وابسته شده اند. وجود شرایط تحریمی در ایران سازمانها را با چالش های زیادی بر سر راه یکپارچگی مواجه کرده و تاثیر عوامل درون و برون سازمانی را تغییر داده است و عملکرد سازمانها بشدت از آن تاثیر پذیرفته است (فضلی و هوشنگی، </a:t>
            </a:r>
            <a:r>
              <a:rPr lang="fa-IR" sz="2000" dirty="0">
                <a:cs typeface="B Nazanin" panose="00000400000000000000" pitchFamily="2" charset="-78"/>
              </a:rPr>
              <a:t>۱۳۹۳) </a:t>
            </a:r>
            <a:r>
              <a:rPr lang="ar-SA" sz="2000" dirty="0">
                <a:cs typeface="B Nazanin" panose="00000400000000000000" pitchFamily="2" charset="-78"/>
              </a:rPr>
              <a:t>از این رو بررسی تاثیر عوامل درون و برون سازمانی بر یکپارچگی و همینطور عملکرد سازمان در چنین شرایطی ضرورت بیشتری برای تحقیق ایجاد نموده است.</a:t>
            </a:r>
            <a:endParaRPr lang="en-US" sz="2000" dirty="0">
              <a:cs typeface="B Nazanin" panose="00000400000000000000" pitchFamily="2" charset="-78"/>
            </a:endParaRPr>
          </a:p>
          <a:p>
            <a:pPr algn="just" rtl="1"/>
            <a:endParaRPr lang="en-US" sz="2000" dirty="0">
              <a:cs typeface="B Nazanin" panose="00000400000000000000" pitchFamily="2" charset="-78"/>
            </a:endParaRPr>
          </a:p>
        </p:txBody>
      </p:sp>
    </p:spTree>
    <p:extLst>
      <p:ext uri="{BB962C8B-B14F-4D97-AF65-F5344CB8AC3E}">
        <p14:creationId xmlns:p14="http://schemas.microsoft.com/office/powerpoint/2010/main" val="348846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بسط فرضیات تحقیق</a:t>
            </a:r>
            <a:endParaRPr lang="en-US" sz="3200" b="1" dirty="0">
              <a:cs typeface="B Titr" panose="00000700000000000000" pitchFamily="2" charset="-78"/>
            </a:endParaRPr>
          </a:p>
        </p:txBody>
      </p:sp>
      <p:sp>
        <p:nvSpPr>
          <p:cNvPr id="4" name="TextBox 3"/>
          <p:cNvSpPr txBox="1"/>
          <p:nvPr/>
        </p:nvSpPr>
        <p:spPr>
          <a:xfrm>
            <a:off x="435894" y="1960775"/>
            <a:ext cx="8272212" cy="4462760"/>
          </a:xfrm>
          <a:prstGeom prst="rect">
            <a:avLst/>
          </a:prstGeom>
          <a:noFill/>
        </p:spPr>
        <p:txBody>
          <a:bodyPr wrap="square" rtlCol="0">
            <a:spAutoFit/>
          </a:bodyPr>
          <a:lstStyle/>
          <a:p>
            <a:pPr algn="just" rtl="1"/>
            <a:r>
              <a:rPr lang="ar-SA" sz="2400" b="1" dirty="0">
                <a:solidFill>
                  <a:srgbClr val="FF0000"/>
                </a:solidFill>
                <a:cs typeface="B Nazanin" panose="00000400000000000000" pitchFamily="2" charset="-78"/>
              </a:rPr>
              <a:t> رابطه یکپارچگی زنجیره تامین و </a:t>
            </a:r>
            <a:r>
              <a:rPr lang="ar-SA" sz="2400" b="1" dirty="0" smtClean="0">
                <a:solidFill>
                  <a:srgbClr val="FF0000"/>
                </a:solidFill>
                <a:cs typeface="B Nazanin" panose="00000400000000000000" pitchFamily="2" charset="-78"/>
              </a:rPr>
              <a:t>عملکرد</a:t>
            </a:r>
            <a:endParaRPr lang="fa-IR" sz="2400" b="1" dirty="0" smtClean="0">
              <a:solidFill>
                <a:srgbClr val="FF0000"/>
              </a:solidFill>
              <a:cs typeface="B Nazanin" panose="00000400000000000000" pitchFamily="2" charset="-78"/>
            </a:endParaRPr>
          </a:p>
          <a:p>
            <a:pPr algn="just" rtl="1"/>
            <a:r>
              <a:rPr lang="ar-SA" sz="2000" dirty="0" smtClean="0">
                <a:cs typeface="B Nazanin" panose="00000400000000000000" pitchFamily="2" charset="-78"/>
              </a:rPr>
              <a:t> </a:t>
            </a:r>
            <a:r>
              <a:rPr lang="ar-SA" sz="2000" dirty="0">
                <a:cs typeface="B Nazanin" panose="00000400000000000000" pitchFamily="2" charset="-78"/>
              </a:rPr>
              <a:t>مطالعه </a:t>
            </a:r>
            <a:r>
              <a:rPr lang="ar-SA" sz="2000" dirty="0" smtClean="0">
                <a:cs typeface="B Nazanin" panose="00000400000000000000" pitchFamily="2" charset="-78"/>
              </a:rPr>
              <a:t>سودر </a:t>
            </a:r>
            <a:r>
              <a:rPr lang="ar-SA" sz="2000" dirty="0">
                <a:cs typeface="B Nazanin" panose="00000400000000000000" pitchFamily="2" charset="-78"/>
              </a:rPr>
              <a:t>به این نتیجه رسیده است که ابعاد مختلف یکپارچگی، تاثیرات متفاوتی بر ارزیابی های عملکردی سازمانها دارند (1998 ,.</a:t>
            </a:r>
            <a:r>
              <a:rPr lang="en-US" sz="2000" dirty="0">
                <a:cs typeface="B Nazanin" panose="00000400000000000000" pitchFamily="2" charset="-78"/>
              </a:rPr>
              <a:t>Souder et </a:t>
            </a:r>
            <a:r>
              <a:rPr lang="en-US" sz="2000" dirty="0" smtClean="0">
                <a:cs typeface="B Nazanin" panose="00000400000000000000" pitchFamily="2" charset="-78"/>
              </a:rPr>
              <a:t>al</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يکپارچه سازی داخلی تلاشی است در جهت شکستن موانع عملکردی و تسهیل اشتراک اطلاعات در زمان مناسب در سراسر بخش های کلیدی سازمان (2011 ,.</a:t>
            </a:r>
            <a:r>
              <a:rPr lang="en-US" sz="2000" dirty="0">
                <a:cs typeface="B Nazanin" panose="00000400000000000000" pitchFamily="2" charset="-78"/>
              </a:rPr>
              <a:t>Wong et </a:t>
            </a:r>
            <a:r>
              <a:rPr lang="en-US" sz="2000" dirty="0" smtClean="0">
                <a:cs typeface="B Nazanin" panose="00000400000000000000" pitchFamily="2" charset="-78"/>
              </a:rPr>
              <a:t>al</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و هماهنگی عالی را برای گسترش ظرفیت تولید، بهبود انعطاف پذیری و عملکرد تحویل ایجاد می نماید،  همانطور که فلاین در تحقیق خود از رابطه مثبت بین یکپارچگی داخلی و عملکرد مالی و عملیاتی خبر داد (2010 ,.</a:t>
            </a:r>
            <a:r>
              <a:rPr lang="en-US" sz="2000" dirty="0" err="1">
                <a:cs typeface="B Nazanin" panose="00000400000000000000" pitchFamily="2" charset="-78"/>
              </a:rPr>
              <a:t>Flyn</a:t>
            </a:r>
            <a:r>
              <a:rPr lang="en-US" sz="2000" dirty="0">
                <a:cs typeface="B Nazanin" panose="00000400000000000000" pitchFamily="2" charset="-78"/>
              </a:rPr>
              <a:t> et </a:t>
            </a:r>
            <a:r>
              <a:rPr lang="en-US" sz="2000" dirty="0" smtClean="0">
                <a:cs typeface="B Nazanin" panose="00000400000000000000" pitchFamily="2" charset="-78"/>
              </a:rPr>
              <a:t>al</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از سوی دیگر یکپارچگی خارجی که خود به دو بخش یکپارچگی مشتری و تامین کننده تقسیم می شود کمکی است برای حل اهداف متضاد و سهولت بیشتر جهت همکاری مشترک در کاهش هزینه و موجودی، بهبود کیفیت، توسعه محصول جدید که در طول زمان به بهبود و گسترش عملکرد از جمله عملکرد تحویل و انعطاف پذیری تولید (2003 ,.</a:t>
            </a:r>
            <a:r>
              <a:rPr lang="en-US" sz="2000" dirty="0" err="1">
                <a:cs typeface="B Nazanin" panose="00000400000000000000" pitchFamily="2" charset="-78"/>
              </a:rPr>
              <a:t>Rosenzweig</a:t>
            </a:r>
            <a:r>
              <a:rPr lang="en-US" sz="2000" dirty="0">
                <a:cs typeface="B Nazanin" panose="00000400000000000000" pitchFamily="2" charset="-78"/>
              </a:rPr>
              <a:t> et </a:t>
            </a:r>
            <a:r>
              <a:rPr lang="en-US" sz="2000" dirty="0" smtClean="0">
                <a:cs typeface="B Nazanin" panose="00000400000000000000" pitchFamily="2" charset="-78"/>
              </a:rPr>
              <a:t>al</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و کیفیت محصول (1992 , </a:t>
            </a:r>
            <a:r>
              <a:rPr lang="en-US" sz="2000" dirty="0" err="1">
                <a:cs typeface="B Nazanin" panose="00000400000000000000" pitchFamily="2" charset="-78"/>
              </a:rPr>
              <a:t>Ettlie</a:t>
            </a:r>
            <a:r>
              <a:rPr lang="en-US" sz="2000" dirty="0">
                <a:cs typeface="B Nazanin" panose="00000400000000000000" pitchFamily="2" charset="-78"/>
              </a:rPr>
              <a:t> &amp; Reza </a:t>
            </a:r>
            <a:r>
              <a:rPr lang="fa-IR" sz="2000" dirty="0" smtClean="0">
                <a:cs typeface="B Nazanin" panose="00000400000000000000" pitchFamily="2" charset="-78"/>
              </a:rPr>
              <a:t>)</a:t>
            </a:r>
            <a:r>
              <a:rPr lang="en-US" sz="2000" dirty="0" smtClean="0">
                <a:cs typeface="B Nazanin" panose="00000400000000000000" pitchFamily="2" charset="-78"/>
              </a:rPr>
              <a:t> </a:t>
            </a:r>
            <a:r>
              <a:rPr lang="ar-SA" sz="2000" dirty="0">
                <a:cs typeface="B Nazanin" panose="00000400000000000000" pitchFamily="2" charset="-78"/>
              </a:rPr>
              <a:t>منجر می شود. طبق یافته های فلاین تعامل مشترک یکپارچگی مشتری و تامین کننده با هم بر روی عملکرد مالی و عملیاتی سازمان تاثیر مثبت می گذارد (2010 ,.</a:t>
            </a:r>
            <a:r>
              <a:rPr lang="en-US" sz="2000" dirty="0" err="1">
                <a:cs typeface="B Nazanin" panose="00000400000000000000" pitchFamily="2" charset="-78"/>
              </a:rPr>
              <a:t>Flyn</a:t>
            </a:r>
            <a:r>
              <a:rPr lang="en-US" sz="2000" dirty="0">
                <a:cs typeface="B Nazanin" panose="00000400000000000000" pitchFamily="2" charset="-78"/>
              </a:rPr>
              <a:t> et </a:t>
            </a:r>
            <a:r>
              <a:rPr lang="en-US" sz="2000" dirty="0" smtClean="0">
                <a:cs typeface="B Nazanin" panose="00000400000000000000" pitchFamily="2" charset="-78"/>
              </a:rPr>
              <a:t>al</a:t>
            </a:r>
            <a:r>
              <a:rPr lang="fa-IR" sz="2000" dirty="0" smtClean="0">
                <a:cs typeface="B Nazanin" panose="00000400000000000000" pitchFamily="2" charset="-78"/>
              </a:rPr>
              <a:t>)</a:t>
            </a:r>
            <a:r>
              <a:rPr lang="en-US" sz="2000" dirty="0" smtClean="0">
                <a:cs typeface="B Nazanin" panose="00000400000000000000" pitchFamily="2" charset="-78"/>
              </a:rPr>
              <a:t> </a:t>
            </a:r>
            <a:r>
              <a:rPr lang="en-US" sz="2000" dirty="0">
                <a:cs typeface="B Nazanin" panose="00000400000000000000" pitchFamily="2" charset="-78"/>
              </a:rPr>
              <a:t>. </a:t>
            </a:r>
            <a:r>
              <a:rPr lang="ar-SA" sz="2000" dirty="0">
                <a:cs typeface="B Nazanin" panose="00000400000000000000" pitchFamily="2" charset="-78"/>
              </a:rPr>
              <a:t>یافته های زیادی در این رابطه وجود دارد که تاثیر مثبت یکپارچگی زنجیره تامین را بر عملکرد سازمان تایید می نماید .</a:t>
            </a:r>
            <a:endParaRPr lang="en-US" sz="2000" dirty="0">
              <a:cs typeface="B Nazanin" panose="00000400000000000000" pitchFamily="2" charset="-78"/>
            </a:endParaRPr>
          </a:p>
        </p:txBody>
      </p:sp>
    </p:spTree>
    <p:extLst>
      <p:ext uri="{BB962C8B-B14F-4D97-AF65-F5344CB8AC3E}">
        <p14:creationId xmlns:p14="http://schemas.microsoft.com/office/powerpoint/2010/main" val="129756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بسط فرضیات تحقیق</a:t>
            </a:r>
            <a:endParaRPr lang="en-US" sz="3200" b="1" dirty="0">
              <a:cs typeface="B Titr" panose="00000700000000000000" pitchFamily="2" charset="-78"/>
            </a:endParaRPr>
          </a:p>
        </p:txBody>
      </p:sp>
      <p:sp>
        <p:nvSpPr>
          <p:cNvPr id="4" name="TextBox 3"/>
          <p:cNvSpPr txBox="1"/>
          <p:nvPr/>
        </p:nvSpPr>
        <p:spPr>
          <a:xfrm>
            <a:off x="369906" y="1904214"/>
            <a:ext cx="8272212" cy="4154984"/>
          </a:xfrm>
          <a:prstGeom prst="rect">
            <a:avLst/>
          </a:prstGeom>
          <a:noFill/>
        </p:spPr>
        <p:txBody>
          <a:bodyPr wrap="square" rtlCol="0">
            <a:spAutoFit/>
          </a:bodyPr>
          <a:lstStyle/>
          <a:p>
            <a:pPr algn="just" rtl="1"/>
            <a:r>
              <a:rPr lang="ar-SA" sz="2400" dirty="0">
                <a:cs typeface="B Nazanin" panose="00000400000000000000" pitchFamily="2" charset="-78"/>
              </a:rPr>
              <a:t>شاخص های سنجش میزان یکپارچگی مشتری عبارتند از: سطح ارتباط با مشتریان اصلی، اشتراک اطلاعات و تداوم ارتباط با آنها. یکپارچگی با تامین کنندگان: میزان تشریک و تسهیم اطلاعات با آنها، ایجاد سیستمهای سفارش و برقراری شبکه های داخلی. در نهایت شاخص های یکپارچگی داخلی نیز عبارتند از : هماهنگی اطلاعات بین واحدها، استفاده از تیمهای عملکردی در سراسر کارخانه در فرایند توسعه و یا ایجاد یک محصول جدید. شاخص های عملکرد مالی شامل: نرخ فروش، رشد سود سهام، نرخ بازگشت سرمایه و شاخص های عملکرد عملیاتی نیز: عبارتند از میزان انطباق با تغییرات خواسته ی مشتری و بازار، تحویل به موقع، کاهش زمان سطح ارائه خدمات به مشتری. بر این اساس اولین فرضیه این تحقیق بدین قرار خواهد بود.</a:t>
            </a:r>
          </a:p>
          <a:p>
            <a:pPr algn="just" rtl="1"/>
            <a:r>
              <a:rPr lang="ar-SA" sz="2400" dirty="0">
                <a:cs typeface="B Nazanin" panose="00000400000000000000" pitchFamily="2" charset="-78"/>
              </a:rPr>
              <a:t> </a:t>
            </a:r>
            <a:r>
              <a:rPr lang="en-US" sz="2400" dirty="0" smtClean="0">
                <a:cs typeface="B Nazanin" panose="00000400000000000000" pitchFamily="2" charset="-78"/>
              </a:rPr>
              <a:t>H1</a:t>
            </a:r>
            <a:r>
              <a:rPr lang="fa-IR" sz="2400" dirty="0" smtClean="0">
                <a:cs typeface="B Nazanin" panose="00000400000000000000" pitchFamily="2" charset="-78"/>
              </a:rPr>
              <a:t>:</a:t>
            </a:r>
            <a:r>
              <a:rPr lang="ar-SA" sz="2400" dirty="0" smtClean="0">
                <a:cs typeface="B Nazanin" panose="00000400000000000000" pitchFamily="2" charset="-78"/>
              </a:rPr>
              <a:t>یکپارچگی </a:t>
            </a:r>
            <a:r>
              <a:rPr lang="ar-SA" sz="2400" dirty="0">
                <a:cs typeface="B Nazanin" panose="00000400000000000000" pitchFamily="2" charset="-78"/>
              </a:rPr>
              <a:t>زنجیره تامین تاثیر مثبت بر عملکرد مالی و عملیاتی شرکتهای تولیدی دارد. </a:t>
            </a:r>
          </a:p>
        </p:txBody>
      </p:sp>
    </p:spTree>
    <p:extLst>
      <p:ext uri="{BB962C8B-B14F-4D97-AF65-F5344CB8AC3E}">
        <p14:creationId xmlns:p14="http://schemas.microsoft.com/office/powerpoint/2010/main" val="204617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بسط فرضیات تحقیق</a:t>
            </a:r>
            <a:endParaRPr lang="en-US" sz="3200" b="1" dirty="0">
              <a:cs typeface="B Titr" panose="00000700000000000000" pitchFamily="2" charset="-78"/>
            </a:endParaRPr>
          </a:p>
        </p:txBody>
      </p:sp>
      <p:sp>
        <p:nvSpPr>
          <p:cNvPr id="4" name="TextBox 3"/>
          <p:cNvSpPr txBox="1"/>
          <p:nvPr/>
        </p:nvSpPr>
        <p:spPr>
          <a:xfrm>
            <a:off x="435894" y="1964353"/>
            <a:ext cx="8272212" cy="4893647"/>
          </a:xfrm>
          <a:prstGeom prst="rect">
            <a:avLst/>
          </a:prstGeom>
          <a:noFill/>
        </p:spPr>
        <p:txBody>
          <a:bodyPr wrap="square" rtlCol="0">
            <a:spAutoFit/>
          </a:bodyPr>
          <a:lstStyle/>
          <a:p>
            <a:pPr algn="just" rtl="1"/>
            <a:r>
              <a:rPr lang="ar-SA" sz="2400" b="1" dirty="0">
                <a:solidFill>
                  <a:srgbClr val="FF0000"/>
                </a:solidFill>
                <a:cs typeface="B Nazanin" panose="00000400000000000000" pitchFamily="2" charset="-78"/>
              </a:rPr>
              <a:t>رابطه محرک های زنجیره و یکپارچگی زنجیره </a:t>
            </a:r>
            <a:r>
              <a:rPr lang="ar-SA" sz="2400" b="1" dirty="0" smtClean="0">
                <a:solidFill>
                  <a:srgbClr val="FF0000"/>
                </a:solidFill>
                <a:cs typeface="B Nazanin" panose="00000400000000000000" pitchFamily="2" charset="-78"/>
              </a:rPr>
              <a:t>تامین</a:t>
            </a:r>
            <a:endParaRPr lang="fa-IR" sz="2400" b="1" dirty="0" smtClean="0">
              <a:solidFill>
                <a:srgbClr val="FF0000"/>
              </a:solidFill>
              <a:cs typeface="B Nazanin" panose="00000400000000000000" pitchFamily="2" charset="-78"/>
            </a:endParaRPr>
          </a:p>
          <a:p>
            <a:pPr algn="just" rtl="1"/>
            <a:r>
              <a:rPr lang="ar-SA" sz="2400" dirty="0">
                <a:cs typeface="B Nazanin" panose="00000400000000000000" pitchFamily="2" charset="-78"/>
              </a:rPr>
              <a:t>سازمان ها به تنهایی قادر به تامين همه منابع مورد نیاز خود نیستند و باید به معامله با محیط بیرونی </a:t>
            </a:r>
            <a:r>
              <a:rPr lang="ar-SA" sz="2400" dirty="0" smtClean="0">
                <a:cs typeface="B Nazanin" panose="00000400000000000000" pitchFamily="2" charset="-78"/>
              </a:rPr>
              <a:t>بپردازند.</a:t>
            </a:r>
            <a:r>
              <a:rPr lang="fa-IR" sz="2400" dirty="0" smtClean="0">
                <a:cs typeface="B Nazanin" panose="00000400000000000000" pitchFamily="2" charset="-78"/>
              </a:rPr>
              <a:t> </a:t>
            </a:r>
            <a:r>
              <a:rPr lang="ar-SA" sz="24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و این محیط نیز همراه با ابهاماتی است. داویس معتقد است که پاسخ به ابهامات محیطی تنها از طریق مشارکت با اعضای زنجیره تامین مقدور است (1993 ,</a:t>
            </a:r>
            <a:r>
              <a:rPr lang="en-US" sz="24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Davis</a:t>
            </a:r>
            <a:r>
              <a:rPr lang="ar-SA" sz="24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مطالعات منتزر توصیف می کند که به علت افزایش رقابت جهانی و در نتیجه افزایش عدم قطعیت های محیطی ناشی از آن، سازمانها به یکپارچه سازی زنجیره تامین تشویق و ترغیب می شوند (2000 ,.</a:t>
            </a:r>
            <a:r>
              <a:rPr lang="en-US" sz="2400" dirty="0" err="1"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Mentzer</a:t>
            </a:r>
            <a:r>
              <a:rPr lang="en-US" sz="24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et al</a:t>
            </a:r>
            <a:r>
              <a:rPr lang="ar-SA" sz="24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این عدم قطعیت ها تحت عنوان عدم قطعیت در تقاضا، عدم قطعیت در عرضه و عدم قطعیت در</a:t>
            </a:r>
            <a:r>
              <a:rPr lang="en-US" sz="2400" dirty="0" smtClean="0">
                <a:latin typeface="Times New Roman" panose="02020603050405020304" pitchFamily="18" charset="0"/>
                <a:ea typeface="Times New Roman" panose="02020603050405020304" pitchFamily="18" charset="0"/>
                <a:cs typeface="B Nazanin" panose="00000400000000000000" pitchFamily="2" charset="-78"/>
              </a:rPr>
              <a:t> </a:t>
            </a:r>
            <a:r>
              <a:rPr lang="en-US" sz="2400" dirty="0" err="1" smtClean="0">
                <a:latin typeface="Times New Roman" panose="02020603050405020304" pitchFamily="18" charset="0"/>
                <a:ea typeface="Times New Roman" panose="02020603050405020304" pitchFamily="18" charset="0"/>
                <a:cs typeface="B Nazanin" panose="00000400000000000000" pitchFamily="2" charset="-78"/>
              </a:rPr>
              <a:t>تکنولوژی</a:t>
            </a:r>
            <a:r>
              <a:rPr lang="en-US" sz="2400" dirty="0" smtClean="0">
                <a:latin typeface="Times New Roman" panose="02020603050405020304" pitchFamily="18" charset="0"/>
                <a:ea typeface="Times New Roman" panose="02020603050405020304" pitchFamily="18" charset="0"/>
                <a:cs typeface="B Nazanin" panose="00000400000000000000" pitchFamily="2" charset="-78"/>
              </a:rPr>
              <a:t> </a:t>
            </a:r>
            <a:r>
              <a:rPr lang="en-US" sz="2400" dirty="0" err="1" smtClean="0">
                <a:latin typeface="Times New Roman" panose="02020603050405020304" pitchFamily="18" charset="0"/>
                <a:ea typeface="Times New Roman" panose="02020603050405020304" pitchFamily="18" charset="0"/>
                <a:cs typeface="B Nazanin" panose="00000400000000000000" pitchFamily="2" charset="-78"/>
              </a:rPr>
              <a:t>معرفی</a:t>
            </a:r>
            <a:r>
              <a:rPr lang="en-US" sz="2400" dirty="0" smtClean="0">
                <a:latin typeface="Times New Roman" panose="02020603050405020304" pitchFamily="18" charset="0"/>
                <a:ea typeface="Times New Roman" panose="02020603050405020304" pitchFamily="18" charset="0"/>
                <a:cs typeface="B Nazanin" panose="00000400000000000000" pitchFamily="2" charset="-78"/>
              </a:rPr>
              <a:t> </a:t>
            </a:r>
            <a:r>
              <a:rPr lang="en-US" sz="2400" dirty="0" err="1" smtClean="0">
                <a:latin typeface="Times New Roman" panose="02020603050405020304" pitchFamily="18" charset="0"/>
                <a:ea typeface="Times New Roman" panose="02020603050405020304" pitchFamily="18" charset="0"/>
                <a:cs typeface="B Nazanin" panose="00000400000000000000" pitchFamily="2" charset="-78"/>
              </a:rPr>
              <a:t>می</a:t>
            </a:r>
            <a:r>
              <a:rPr lang="en-US" sz="2400" dirty="0" smtClean="0">
                <a:latin typeface="Times New Roman" panose="02020603050405020304" pitchFamily="18" charset="0"/>
                <a:ea typeface="Times New Roman" panose="02020603050405020304" pitchFamily="18" charset="0"/>
                <a:cs typeface="B Nazanin" panose="00000400000000000000" pitchFamily="2" charset="-78"/>
              </a:rPr>
              <a:t> </a:t>
            </a:r>
            <a:r>
              <a:rPr lang="en-US" sz="2400" dirty="0" err="1" smtClean="0">
                <a:latin typeface="Times New Roman" panose="02020603050405020304" pitchFamily="18" charset="0"/>
                <a:ea typeface="Times New Roman" panose="02020603050405020304" pitchFamily="18" charset="0"/>
                <a:cs typeface="B Nazanin" panose="00000400000000000000" pitchFamily="2" charset="-78"/>
              </a:rPr>
              <a:t>شوند</a:t>
            </a:r>
            <a:r>
              <a:rPr lang="en-US" sz="2400" dirty="0" smtClean="0">
                <a:latin typeface="Times New Roman" panose="02020603050405020304" pitchFamily="18" charset="0"/>
                <a:ea typeface="Times New Roman" panose="02020603050405020304" pitchFamily="18" charset="0"/>
                <a:cs typeface="B Nazanin" panose="00000400000000000000" pitchFamily="2" charset="-78"/>
              </a:rPr>
              <a:t>.</a:t>
            </a:r>
            <a:r>
              <a:rPr lang="ar-SA" sz="2400" b="1"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این </a:t>
            </a:r>
            <a:r>
              <a:rPr lang="ar-SA" sz="2400" b="1" dirty="0">
                <a:solidFill>
                  <a:srgbClr val="000000"/>
                </a:solidFill>
                <a:latin typeface="Arial" panose="020B0604020202020204" pitchFamily="34" charset="0"/>
                <a:ea typeface="Times New Roman" panose="02020603050405020304" pitchFamily="18" charset="0"/>
                <a:cs typeface="B Nazanin" panose="00000400000000000000" pitchFamily="2" charset="-78"/>
              </a:rPr>
              <a:t>عوامل به محرکهای بیرونی معروف هستند که توانائی تحریک یکپارچه سازی زنجیره تامین را دارند. گذشته از فشارها و عدم قطعیت های محیطی دسته دیگری از عوامل وجود دارند که به محرک های درونی معروف می باشند که لازم است شرکت ها همزمان با اعضای زنجیره برای بهبود عملکرد درونی خود انجام دهند.</a:t>
            </a:r>
            <a:endParaRPr lang="en-US" sz="2400" dirty="0">
              <a:effectLst/>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114142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بسط فرضیات تحقیق</a:t>
            </a:r>
            <a:endParaRPr lang="en-US" sz="3200" b="1" dirty="0">
              <a:cs typeface="B Titr" panose="00000700000000000000" pitchFamily="2" charset="-78"/>
            </a:endParaRPr>
          </a:p>
        </p:txBody>
      </p:sp>
      <p:sp>
        <p:nvSpPr>
          <p:cNvPr id="4" name="TextBox 3"/>
          <p:cNvSpPr txBox="1"/>
          <p:nvPr/>
        </p:nvSpPr>
        <p:spPr>
          <a:xfrm>
            <a:off x="369906" y="2073897"/>
            <a:ext cx="8272212" cy="4693593"/>
          </a:xfrm>
          <a:prstGeom prst="rect">
            <a:avLst/>
          </a:prstGeom>
          <a:noFill/>
        </p:spPr>
        <p:txBody>
          <a:bodyPr wrap="square" rtlCol="0">
            <a:spAutoFit/>
          </a:bodyPr>
          <a:lstStyle/>
          <a:p>
            <a:pPr algn="just" rtl="1"/>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علاوه بر منافع موردانتظاری که سازمان ها برای بهبود اوضاع داخلی خود نیاز دارند تا از اعضای خود کسب نمایند همانند یادگیری و کسب دانش جدید، طرح هایی نیز برای تمرکز بر مشتری و بهبود روابط با آنها دارند، مشتری مداری و طرح های بهبود و گسترش فرایندهای داخلی به طور بالقوه می توانند همکاری نزدیک و یکپارچگی در زنجیره تامین را تسریع نمایند. شاخصهای اندازه گیری محرک داخلی: افزایش سرعت پاسخگوئی، بهبود ارائه خدمات، انتظار کاهش هزینه، انتظار توسعه عملکرد، میزان تمرکز بر مشتری، برتر بودن در ارائه خدمات بهینه به مشتری، پیگیری و نظر خواهی از مشتریان برای بهبود خدمات. شاخصهای اندازه گیری محرکهای خارجی نیز شامل: میزان دستیابی به سفارشات از طریق تامین کنندگان، میزان نگهداری از مواد اولیه برای مقابله با تغییرات بازار، میزان نرخ بازگشتیهای محصول، میزان تطابق با تغییرات تکنولوژی روز در تولید محصول است. با وجود این مباحث فرضیه های دوم و سوم تحقیق بدین صورت خواهند بود.</a:t>
            </a:r>
          </a:p>
          <a:p>
            <a:pPr algn="just" rtl="1"/>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H2</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محرک های داخلی تاثیر مثبت بر یکپارچگی زنجیره تامین تاثیر دارند.</a:t>
            </a:r>
          </a:p>
          <a:p>
            <a:pPr algn="just" rtl="1"/>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H3</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محرک های خارجی بر یکپارچگی زنجیره تامین تاثیر دارند.</a:t>
            </a:r>
          </a:p>
        </p:txBody>
      </p:sp>
    </p:spTree>
    <p:extLst>
      <p:ext uri="{BB962C8B-B14F-4D97-AF65-F5344CB8AC3E}">
        <p14:creationId xmlns:p14="http://schemas.microsoft.com/office/powerpoint/2010/main" val="300898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نقش تعدیل گری فرهنگ سازمانی</a:t>
            </a:r>
            <a:endParaRPr lang="en-US" sz="3200" b="1" dirty="0">
              <a:cs typeface="B Titr" panose="00000700000000000000" pitchFamily="2" charset="-78"/>
            </a:endParaRPr>
          </a:p>
        </p:txBody>
      </p:sp>
      <p:sp>
        <p:nvSpPr>
          <p:cNvPr id="4" name="TextBox 3"/>
          <p:cNvSpPr txBox="1"/>
          <p:nvPr/>
        </p:nvSpPr>
        <p:spPr>
          <a:xfrm>
            <a:off x="369906" y="2073897"/>
            <a:ext cx="8272212" cy="3985706"/>
          </a:xfrm>
          <a:prstGeom prst="rect">
            <a:avLst/>
          </a:prstGeom>
          <a:noFill/>
        </p:spPr>
        <p:txBody>
          <a:bodyPr wrap="square" rtlCol="0">
            <a:spAutoFit/>
          </a:bodyPr>
          <a:lstStyle/>
          <a:p>
            <a:pPr algn="just" rtl="1"/>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شاین فرهنگ سازمانی را به عنوان یکسری قوانین نانوشته و ضمنی برای هماهنگی در سازمان تعریف کرده که افراد تازه وارد باید برای تبدیل شدن به یک عضو موثر برای سازمان آنرا یاد بگیرند (2004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Schein</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فرهنگ سازمانی نیروی محرکه در پشت تمامی تحرکات سازمانی است که توانائی تحت تاثیر قرار دادن شیوه های یکپارچه سازی زنجیره تامین را دارد و نیروی عمده در طرح های مدیریت زنجیره تامین می باشد (2001 ,</a:t>
            </a:r>
            <a:r>
              <a:rPr lang="en-US" sz="23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Frohlich</a:t>
            </a:r>
            <a:r>
              <a:rPr lang="en-US"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&amp; Westbrook </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همچنین به عنوان اقدامات و شیوه های کلیدی سازمان در يکپارچه سازی داخلی و خارجی تظاهر می کند (2010 ,.</a:t>
            </a:r>
            <a:r>
              <a:rPr lang="en-US" sz="23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Braunscheidel</a:t>
            </a:r>
            <a:r>
              <a:rPr lang="en-US"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et </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al</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فرایند یکپارچه سازی زنجیره تامین نیازمند تركيب گسترده فعالیت ها با تامین کنندگان، مشتریان و حتی تامین کنندگان و مشتریان آنهاست (2002 , </a:t>
            </a:r>
            <a:r>
              <a:rPr lang="en-US"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Fawcett &amp; </a:t>
            </a:r>
            <a:r>
              <a:rPr lang="en-US" sz="23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Magnan</a:t>
            </a:r>
            <a:r>
              <a:rPr lang="en-US"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fa-IR"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3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3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يکپارچه سازی داخلی، به معنای تمایل به يکپارچه - سازی برای حفظ موقعیت سازمان است در حالیکه یکپارچه سازی خارجی تمرکز بر روی سازگاری و تعامل با مشتری است.</a:t>
            </a:r>
          </a:p>
        </p:txBody>
      </p:sp>
    </p:spTree>
    <p:extLst>
      <p:ext uri="{BB962C8B-B14F-4D97-AF65-F5344CB8AC3E}">
        <p14:creationId xmlns:p14="http://schemas.microsoft.com/office/powerpoint/2010/main" val="3655118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a:cs typeface="B Titr" panose="00000700000000000000" pitchFamily="2" charset="-78"/>
              </a:rPr>
              <a:t>نقش تعدیل گری فرهنگ سازمانی</a:t>
            </a:r>
            <a:endParaRPr lang="en-US" sz="3200" b="1" dirty="0">
              <a:cs typeface="B Titr" panose="00000700000000000000" pitchFamily="2" charset="-78"/>
            </a:endParaRPr>
          </a:p>
        </p:txBody>
      </p:sp>
      <p:sp>
        <p:nvSpPr>
          <p:cNvPr id="4" name="TextBox 3"/>
          <p:cNvSpPr txBox="1"/>
          <p:nvPr/>
        </p:nvSpPr>
        <p:spPr>
          <a:xfrm>
            <a:off x="369906" y="2073897"/>
            <a:ext cx="8272212" cy="4708981"/>
          </a:xfrm>
          <a:prstGeom prst="rect">
            <a:avLst/>
          </a:prstGeom>
          <a:noFill/>
        </p:spPr>
        <p:txBody>
          <a:bodyPr wrap="square" rtlCol="0">
            <a:spAutoFit/>
          </a:bodyPr>
          <a:lstStyle/>
          <a:p>
            <a:pPr algn="just" rtl="1"/>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مدیریت زنجیره تامین می باشد (2001 ,</a:t>
            </a:r>
            <a:r>
              <a:rPr lang="en-US" sz="20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Frohlich</a:t>
            </a:r>
            <a:r>
              <a:rPr lang="en-US"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&amp; Westbrook </a:t>
            </a:r>
            <a:r>
              <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همچنین به عنوان اقدامات و شیوه های کلیدی سازمان در يکپارچه سازی داخلی و خارجی تظاهر می کند (2010 ,.</a:t>
            </a:r>
            <a:r>
              <a:rPr lang="en-US" sz="20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Braunscheidel</a:t>
            </a:r>
            <a:r>
              <a:rPr lang="en-US"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et </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al</a:t>
            </a:r>
            <a:r>
              <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فرایند یکپارچه سازی زنجیره تامین نیازمند تركيب گسترده فعالیت ها با تامین کنندگان، مشتریان و حتی تامین کنندگان و مشتریان آنهاست (2002 , </a:t>
            </a:r>
            <a:r>
              <a:rPr lang="en-US"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Fawcett &amp; </a:t>
            </a:r>
            <a:r>
              <a:rPr lang="en-US" sz="20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Magnan</a:t>
            </a:r>
            <a:r>
              <a:rPr lang="en-US"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يکپارچه سازی داخلی، به معنای تمایل به يکپارچه - سازی برای حفظ موقعیت سازمان است در حالیکه یکپارچه سازی خارجی تمرکز بر روی سازگاری و تعامل با مشتری است. بنابراین شرکتهایی با فرهنگ تمایل به رشد و توسعه، فرایند یکپارچه سازی هموار تری نسبت به شرکتهایی با فرهنگی تمرکز بر فعالیتهای فعلی خود، دارند (2010 ,.</a:t>
            </a:r>
            <a:r>
              <a:rPr lang="en-US" sz="2000" dirty="0" err="1">
                <a:solidFill>
                  <a:srgbClr val="000000"/>
                </a:solidFill>
                <a:latin typeface="Arial" panose="020B0604020202020204" pitchFamily="34" charset="0"/>
                <a:ea typeface="Times New Roman" panose="02020603050405020304" pitchFamily="18" charset="0"/>
                <a:cs typeface="B Nazanin" panose="00000400000000000000" pitchFamily="2" charset="-78"/>
              </a:rPr>
              <a:t>Braunscheidel</a:t>
            </a:r>
            <a:r>
              <a:rPr lang="en-US"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 et </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al</a:t>
            </a:r>
            <a:r>
              <a:rPr lang="fa-IR"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a:t>
            </a:r>
            <a:r>
              <a:rPr lang="en-US" sz="2000" dirty="0" smtClean="0">
                <a:solidFill>
                  <a:srgbClr val="000000"/>
                </a:solidFill>
                <a:latin typeface="Arial" panose="020B0604020202020204" pitchFamily="34" charset="0"/>
                <a:ea typeface="Times New Roman" panose="02020603050405020304" pitchFamily="18" charset="0"/>
                <a:cs typeface="B Nazanin" panose="00000400000000000000" pitchFamily="2" charset="-78"/>
              </a:rPr>
              <a:t>. </a:t>
            </a:r>
            <a:r>
              <a:rPr lang="ar-SA" sz="2000" dirty="0">
                <a:solidFill>
                  <a:srgbClr val="000000"/>
                </a:solidFill>
                <a:latin typeface="Arial" panose="020B0604020202020204" pitchFamily="34" charset="0"/>
                <a:ea typeface="Times New Roman" panose="02020603050405020304" pitchFamily="18" charset="0"/>
                <a:cs typeface="B Nazanin" panose="00000400000000000000" pitchFamily="2" charset="-78"/>
              </a:rPr>
              <a:t>علاوه بر این یکپارچگی یک شرکت با اعضای زنجیره تامین، نشان دهنده ویژگی پویایی آن شرکت است. این ویژگی ها بازتابی از گرایش به انعطاف پذیری دارد که تاکید بر رشد، کسب منابع، خلاقیت و انطباق با محیط خارجی دارد، که نشأت گرفته از فرهنگی است که تمایل به رشد و توسعه در محیط خارجی خود دارد. از طرف دیگر، گرایش به حفظ فرایندهای فعلی و تمرکز بر داخل سازمان، تاکید بر بازده داخلی، یکنواختی و محافظه کاری دارد که این ویژگیها نیز از معمولا مانع از ایجاد رفتارهای توسعه ای و پیشرونده خواهند داشت. در نتیجه فرهنگ های متفاوت سازمانی تاثیرات متفاوتی را نیز بر روی روابط يکپارچه سازی زنجیره تامین و در نهایت عملکرد آن بر جا می گذارند. </a:t>
            </a:r>
          </a:p>
        </p:txBody>
      </p:sp>
    </p:spTree>
    <p:extLst>
      <p:ext uri="{BB962C8B-B14F-4D97-AF65-F5344CB8AC3E}">
        <p14:creationId xmlns:p14="http://schemas.microsoft.com/office/powerpoint/2010/main" val="236563326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52</TotalTime>
  <Words>3018</Words>
  <Application>Microsoft Office PowerPoint</Application>
  <PresentationFormat>On-screen Show (4:3)</PresentationFormat>
  <Paragraphs>51</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B Narm</vt:lpstr>
      <vt:lpstr>B Nazanin</vt:lpstr>
      <vt:lpstr>B Titr</vt:lpstr>
      <vt:lpstr>Gill Sans MT</vt:lpstr>
      <vt:lpstr>Times New Roman</vt:lpstr>
      <vt:lpstr>Wingdings</vt:lpstr>
      <vt:lpstr>Wingdings 2</vt:lpstr>
      <vt:lpstr>Dividend</vt:lpstr>
      <vt:lpstr>بررسی نقش مستقیم محرکهای زنجیره تأمین و نقش تعدیلگری فرهنگ سازمانی در بهبود عملکرد زنجیره تأمین مطالعه موردی: شرکتهای تولیدی استان قزوین </vt:lpstr>
      <vt:lpstr>چکیده</vt:lpstr>
      <vt:lpstr>مقدمه</vt:lpstr>
      <vt:lpstr>بسط فرضیات تحقیق</vt:lpstr>
      <vt:lpstr>بسط فرضیات تحقیق</vt:lpstr>
      <vt:lpstr>بسط فرضیات تحقیق</vt:lpstr>
      <vt:lpstr>بسط فرضیات تحقیق</vt:lpstr>
      <vt:lpstr>نقش تعدیل گری فرهنگ سازمانی</vt:lpstr>
      <vt:lpstr>نقش تعدیل گری فرهنگ سازمانی</vt:lpstr>
      <vt:lpstr>نقش تعدیل گری فرهنگ سازمانی</vt:lpstr>
      <vt:lpstr>روش شناسی</vt:lpstr>
      <vt:lpstr>روش شناسی</vt:lpstr>
      <vt:lpstr> یافته های پژوهش</vt:lpstr>
      <vt:lpstr> یافته های پژوهش</vt:lpstr>
      <vt:lpstr> یافته های پژوهش</vt:lpstr>
      <vt:lpstr> یافته های پژوهش</vt:lpstr>
      <vt:lpstr>نتیجه گیری و پیشنهادات</vt:lpstr>
      <vt:lpstr>نتیجه گیری و پیشنهادات</vt:lpstr>
      <vt:lpstr>نتیجه گیری و پیشنهادات</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بررسی نقش مستقیم محرکهای زنجیره تأمین و نقش تعدیلگری فرهنگ سازمانی در بهبود عملکرد زنجیره تأمین مطالعه موردی: شرکتهای تولیدی استان قزوین</dc:title>
  <dc:creator>MRT www.Win2Farsi.com</dc:creator>
  <cp:lastModifiedBy>MRT www.Win2Farsi.com</cp:lastModifiedBy>
  <cp:revision>5</cp:revision>
  <dcterms:created xsi:type="dcterms:W3CDTF">2018-12-30T09:12:32Z</dcterms:created>
  <dcterms:modified xsi:type="dcterms:W3CDTF">2018-12-30T10:05:11Z</dcterms:modified>
</cp:coreProperties>
</file>