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259" r:id="rId4"/>
    <p:sldId id="262" r:id="rId5"/>
    <p:sldId id="281" r:id="rId6"/>
    <p:sldId id="278" r:id="rId7"/>
    <p:sldId id="282" r:id="rId8"/>
    <p:sldId id="269" r:id="rId9"/>
    <p:sldId id="264" r:id="rId10"/>
    <p:sldId id="265" r:id="rId11"/>
    <p:sldId id="263" r:id="rId12"/>
    <p:sldId id="279" r:id="rId13"/>
    <p:sldId id="266" r:id="rId14"/>
    <p:sldId id="267" r:id="rId15"/>
    <p:sldId id="268" r:id="rId16"/>
    <p:sldId id="258" r:id="rId17"/>
    <p:sldId id="274" r:id="rId18"/>
    <p:sldId id="275"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TEKAR RAYANEH" initials="ER" lastIdx="1" clrIdx="0">
    <p:extLst>
      <p:ext uri="{19B8F6BF-5375-455C-9EA6-DF929625EA0E}">
        <p15:presenceInfo xmlns:p15="http://schemas.microsoft.com/office/powerpoint/2012/main" userId="EBTEKAR RAYANE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82500"/>
    <a:srgbClr val="552579"/>
    <a:srgbClr val="2597FF"/>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B4A4D-12D6-4804-909E-3015B0060DE4}" type="datetimeFigureOut">
              <a:rPr lang="en-US" smtClean="0"/>
              <a:t>9/23/2017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DB060-4C47-4947-98D5-498E1F758F0B}" type="slidenum">
              <a:rPr lang="en-US" smtClean="0"/>
              <a:t>‹#›</a:t>
            </a:fld>
            <a:endParaRPr lang="en-US"/>
          </a:p>
        </p:txBody>
      </p:sp>
    </p:spTree>
    <p:extLst>
      <p:ext uri="{BB962C8B-B14F-4D97-AF65-F5344CB8AC3E}">
        <p14:creationId xmlns:p14="http://schemas.microsoft.com/office/powerpoint/2010/main" val="223937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DB060-4C47-4947-98D5-498E1F758F0B}" type="slidenum">
              <a:rPr lang="en-US" smtClean="0"/>
              <a:t>2</a:t>
            </a:fld>
            <a:endParaRPr lang="en-US"/>
          </a:p>
        </p:txBody>
      </p:sp>
    </p:spTree>
    <p:extLst>
      <p:ext uri="{BB962C8B-B14F-4D97-AF65-F5344CB8AC3E}">
        <p14:creationId xmlns:p14="http://schemas.microsoft.com/office/powerpoint/2010/main" val="355557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4803345"/>
            <a:ext cx="8246070" cy="763525"/>
          </a:xfrm>
          <a:effectLst/>
        </p:spPr>
        <p:txBody>
          <a:bodyPr>
            <a:normAutofit/>
          </a:bodyPr>
          <a:lstStyle>
            <a:lvl1pPr algn="l">
              <a:defRPr sz="3400">
                <a:solidFill>
                  <a:srgbClr val="6825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5" y="5566870"/>
            <a:ext cx="8246070" cy="610820"/>
          </a:xfrm>
        </p:spPr>
        <p:txBody>
          <a:bodyPr>
            <a:normAutofit/>
          </a:bodyPr>
          <a:lstStyle>
            <a:lvl1pPr marL="0" indent="0" algn="l">
              <a:buNone/>
              <a:defRPr sz="28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610820"/>
          </a:xfrm>
        </p:spPr>
        <p:txBody>
          <a:bodyPr>
            <a:normAutofit/>
          </a:bodyPr>
          <a:lstStyle>
            <a:lvl1pPr algn="l">
              <a:defRPr sz="3600">
                <a:solidFill>
                  <a:srgbClr val="6825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207360"/>
            <a:ext cx="8229600" cy="4275739"/>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28719" y="527605"/>
            <a:ext cx="6566314" cy="763525"/>
          </a:xfrm>
        </p:spPr>
        <p:txBody>
          <a:bodyPr>
            <a:normAutofit/>
          </a:bodyPr>
          <a:lstStyle>
            <a:lvl1pPr algn="l">
              <a:defRPr sz="3600">
                <a:solidFill>
                  <a:srgbClr val="6825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128720" y="1443835"/>
            <a:ext cx="6566314"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532180"/>
          </a:xfrm>
        </p:spPr>
        <p:txBody>
          <a:bodyPr>
            <a:normAutofit/>
          </a:bodyPr>
          <a:lstStyle>
            <a:lvl1pPr algn="l">
              <a:defRPr sz="3600">
                <a:solidFill>
                  <a:srgbClr val="6825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2035612"/>
            <a:ext cx="4040188" cy="639762"/>
          </a:xfrm>
        </p:spPr>
        <p:txBody>
          <a:bodyPr anchor="b"/>
          <a:lstStyle>
            <a:lvl1pPr marL="0" indent="0">
              <a:buNone/>
              <a:defRPr sz="2400" b="1">
                <a:solidFill>
                  <a:srgbClr val="6825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665475"/>
            <a:ext cx="4040188"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2035612"/>
            <a:ext cx="4041775" cy="639762"/>
          </a:xfrm>
        </p:spPr>
        <p:txBody>
          <a:bodyPr anchor="b"/>
          <a:lstStyle>
            <a:lvl1pPr marL="0" indent="0">
              <a:buNone/>
              <a:defRPr sz="2400" b="1">
                <a:solidFill>
                  <a:srgbClr val="6825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665475"/>
            <a:ext cx="404177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9/23/2017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9/23/2017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dirty="0" smtClean="0"/>
              <a:t>تنیس</a:t>
            </a:r>
            <a:endParaRPr lang="en-US" dirty="0"/>
          </a:p>
        </p:txBody>
      </p:sp>
      <p:sp>
        <p:nvSpPr>
          <p:cNvPr id="3" name="Subtitle 2"/>
          <p:cNvSpPr>
            <a:spLocks noGrp="1"/>
          </p:cNvSpPr>
          <p:nvPr>
            <p:ph type="subTitle" idx="1"/>
          </p:nvPr>
        </p:nvSpPr>
        <p:spPr/>
        <p:txBody>
          <a:bodyPr>
            <a:normAutofit/>
          </a:bodyPr>
          <a:lstStyle/>
          <a:p>
            <a:r>
              <a:rPr lang="en-US" dirty="0" smtClean="0"/>
              <a:t>Click to edit Master subtitle style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291130"/>
            <a:ext cx="7772400" cy="4477845"/>
          </a:xfrm>
        </p:spPr>
        <p:txBody>
          <a:bodyPr>
            <a:normAutofit/>
          </a:bodyPr>
          <a:lstStyle/>
          <a:p>
            <a:pPr rtl="1"/>
            <a:r>
              <a:rPr lang="fa-IR" sz="2600" dirty="0" smtClean="0">
                <a:cs typeface="B Mitra" panose="00000400000000000000" pitchFamily="2" charset="-78"/>
              </a:rPr>
              <a:t>برترین تنیسورهای جهان</a:t>
            </a:r>
            <a:endParaRPr lang="en-US" sz="2600" dirty="0">
              <a:cs typeface="B Mitra"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5525" y="1985148"/>
            <a:ext cx="2901395" cy="4697558"/>
          </a:xfrm>
          <a:prstGeom prst="rect">
            <a:avLst/>
          </a:prstGeom>
          <a:ln>
            <a:noFill/>
          </a:ln>
          <a:effectLst>
            <a:softEdge rad="112500"/>
          </a:effectLst>
        </p:spPr>
      </p:pic>
      <p:pic>
        <p:nvPicPr>
          <p:cNvPr id="2050" name="Picture 2" descr="http://cdn.tabnak.ir/files/fa/news/1392/11/6/335949_4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70" y="1991032"/>
            <a:ext cx="3772613" cy="23428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www.gol.ir/files/news/13658298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70" y="4406013"/>
            <a:ext cx="3725960" cy="22766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669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45" y="2512770"/>
            <a:ext cx="8201196" cy="4345230"/>
          </a:xfrm>
        </p:spPr>
        <p:txBody>
          <a:bodyPr>
            <a:noAutofit/>
          </a:bodyPr>
          <a:lstStyle/>
          <a:p>
            <a:pPr algn="just" rtl="1"/>
            <a:r>
              <a:rPr lang="fa-IR" sz="2400" b="0" dirty="0">
                <a:cs typeface="B Mitra" panose="00000400000000000000" pitchFamily="2" charset="-78"/>
              </a:rPr>
              <a:t>پیدایش ورزش تنیس در ایران به بعد از جنگ جهانی دوم باز می گردد. پیش از این در طول سالهای (۱۳۱۵-۱۳۱۸) باشگاه بوستان ورزش که دارای چندین زمین تنیس بود، در محلی روبروی ورزشگاه شهید شیرودی فعلی به مدیریت شادروان شکوهی گشایش یافت . ورزشگاه شهید شیرودی ( امجدیه سابق) نیز همزمان با ورزشگاه بوستان ورزش با یک زمین تنیس درمحل کنونی بنیان گزاری و نخستین مسابقات قهرمانی تنیس کشور در سال ۱۳۱۸ در همین ورزشگاه برگزار گردید. گفتنی است که ورزش تنیس بخاطر بودن شهروندان انگلیسی در آبادان رونق خاصی داشت و اولین مسابقه تنیس بین تیم های آبادان و تهران به سالهای ۱۳۱۷-۱۳۲۰بر می گردد. پس از جنگ جهانی دوم مسابقات قهرمانی تنیس کشور تاسال ۱۳۲۲ جریان داشت که برادران نعمانی ( هانری وژوزف ) در صدر بازیکنان قرار داشتند .از سال ۱۳۲۲-۱۳۳۲مقام قهرمانی تنیس کشور در اختیار </a:t>
            </a:r>
            <a:r>
              <a:rPr lang="fa-IR" sz="2400" b="0" dirty="0" smtClean="0">
                <a:cs typeface="B Mitra" panose="00000400000000000000" pitchFamily="2" charset="-78"/>
              </a:rPr>
              <a:t> </a:t>
            </a:r>
            <a:r>
              <a:rPr lang="fa-IR" sz="2400" b="0" dirty="0">
                <a:cs typeface="B Mitra" panose="00000400000000000000" pitchFamily="2" charset="-78"/>
              </a:rPr>
              <a:t>آفتاندلیان قرار داشت</a:t>
            </a:r>
            <a:r>
              <a:rPr lang="fa-IR" sz="2400" b="0" dirty="0" smtClean="0">
                <a:cs typeface="B Mitra" panose="00000400000000000000" pitchFamily="2" charset="-78"/>
              </a:rPr>
              <a:t>.)</a:t>
            </a:r>
            <a:endParaRPr lang="en-US" sz="2400" b="0" dirty="0">
              <a:cs typeface="B Mitra" panose="00000400000000000000" pitchFamily="2" charset="-78"/>
            </a:endParaRPr>
          </a:p>
        </p:txBody>
      </p:sp>
      <p:sp>
        <p:nvSpPr>
          <p:cNvPr id="3" name="Text Placeholder 2"/>
          <p:cNvSpPr>
            <a:spLocks noGrp="1"/>
          </p:cNvSpPr>
          <p:nvPr>
            <p:ph type="body" idx="1"/>
          </p:nvPr>
        </p:nvSpPr>
        <p:spPr>
          <a:xfrm>
            <a:off x="725056" y="1901950"/>
            <a:ext cx="7772400" cy="522288"/>
          </a:xfrm>
        </p:spPr>
        <p:txBody>
          <a:bodyPr>
            <a:noAutofit/>
          </a:bodyPr>
          <a:lstStyle/>
          <a:p>
            <a:pPr algn="r" rtl="1"/>
            <a:r>
              <a:rPr lang="fa-IR" sz="2800" b="1" dirty="0" smtClean="0">
                <a:solidFill>
                  <a:schemeClr val="tx1"/>
                </a:solidFill>
                <a:cs typeface="B Mitra" panose="00000400000000000000" pitchFamily="2" charset="-78"/>
              </a:rPr>
              <a:t>تاریخچه </a:t>
            </a:r>
            <a:r>
              <a:rPr lang="fa-IR" sz="2800" b="1" dirty="0">
                <a:solidFill>
                  <a:schemeClr val="tx1"/>
                </a:solidFill>
                <a:cs typeface="B Mitra" panose="00000400000000000000" pitchFamily="2" charset="-78"/>
              </a:rPr>
              <a:t>تنیس </a:t>
            </a:r>
            <a:r>
              <a:rPr lang="fa-IR" sz="2800" b="1" dirty="0" smtClean="0">
                <a:solidFill>
                  <a:schemeClr val="tx1"/>
                </a:solidFill>
                <a:cs typeface="B Mitra" panose="00000400000000000000" pitchFamily="2" charset="-78"/>
              </a:rPr>
              <a:t>درایران</a:t>
            </a:r>
            <a:endParaRPr lang="en-US" sz="2800" b="1" dirty="0">
              <a:solidFill>
                <a:schemeClr val="tx1"/>
              </a:solidFill>
              <a:cs typeface="B Mitra" panose="00000400000000000000" pitchFamily="2" charset="-78"/>
            </a:endParaRPr>
          </a:p>
        </p:txBody>
      </p:sp>
    </p:spTree>
    <p:extLst>
      <p:ext uri="{BB962C8B-B14F-4D97-AF65-F5344CB8AC3E}">
        <p14:creationId xmlns:p14="http://schemas.microsoft.com/office/powerpoint/2010/main" val="414352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45" y="2512770"/>
            <a:ext cx="8201196" cy="4345230"/>
          </a:xfrm>
        </p:spPr>
        <p:txBody>
          <a:bodyPr>
            <a:noAutofit/>
          </a:bodyPr>
          <a:lstStyle/>
          <a:p>
            <a:pPr algn="just" rtl="1"/>
            <a:r>
              <a:rPr lang="fa-IR" sz="2600" b="0" dirty="0">
                <a:cs typeface="B Mitra" panose="00000400000000000000" pitchFamily="2" charset="-78"/>
              </a:rPr>
              <a:t>نخستین سالی که ایران در جام دیویس شرکت نمود ۱۹۵۹ بود. تیم تنیس جام دیویس ایران به مدت ۳۱ سال در جام دیویس بازی کرده و مجموعاً ۶۴ بازی انجام داده است ) که حاصل آن ۳۲ برد و۳۲باخت بوده : بیشترین برد از آن منصور بهرامی با ۲۴ برد.ث بیشترین بازی برنده سینگل از آن تقی اکبری با ۱۷ برد . بیشترین بازی برنده دوبل ازآن کامبیز درفشی جوان با ۱۲ برد. بهترین تیم دوبل از آن کامبیز دزفشی جوان و مصطفی صالح با ۶ برد . طولانی ترین بازیها از آن کامبیز درفشی جوان با ۲۲بازی . و بیشترین سال عضویت در تیم دیویس کاپ از آن تقی اکبری با۱۵ سال است.</a:t>
            </a:r>
            <a:endParaRPr lang="en-US" sz="2600" b="0" dirty="0">
              <a:cs typeface="B Mitra" panose="00000400000000000000" pitchFamily="2" charset="-78"/>
            </a:endParaRPr>
          </a:p>
        </p:txBody>
      </p:sp>
      <p:sp>
        <p:nvSpPr>
          <p:cNvPr id="3" name="Text Placeholder 2"/>
          <p:cNvSpPr>
            <a:spLocks noGrp="1"/>
          </p:cNvSpPr>
          <p:nvPr>
            <p:ph type="body" idx="1"/>
          </p:nvPr>
        </p:nvSpPr>
        <p:spPr>
          <a:xfrm>
            <a:off x="725056" y="1901950"/>
            <a:ext cx="7772400" cy="522288"/>
          </a:xfrm>
        </p:spPr>
        <p:txBody>
          <a:bodyPr>
            <a:noAutofit/>
          </a:bodyPr>
          <a:lstStyle/>
          <a:p>
            <a:pPr algn="r" rtl="1"/>
            <a:r>
              <a:rPr lang="fa-IR" sz="2800" b="1" dirty="0" smtClean="0">
                <a:solidFill>
                  <a:schemeClr val="tx1"/>
                </a:solidFill>
                <a:cs typeface="B Mitra" panose="00000400000000000000" pitchFamily="2" charset="-78"/>
              </a:rPr>
              <a:t>تاریخچه </a:t>
            </a:r>
            <a:r>
              <a:rPr lang="fa-IR" sz="2800" b="1" dirty="0">
                <a:solidFill>
                  <a:schemeClr val="tx1"/>
                </a:solidFill>
                <a:cs typeface="B Mitra" panose="00000400000000000000" pitchFamily="2" charset="-78"/>
              </a:rPr>
              <a:t>تنیس </a:t>
            </a:r>
            <a:r>
              <a:rPr lang="fa-IR" sz="2800" b="1" dirty="0" smtClean="0">
                <a:solidFill>
                  <a:schemeClr val="tx1"/>
                </a:solidFill>
                <a:cs typeface="B Mitra" panose="00000400000000000000" pitchFamily="2" charset="-78"/>
              </a:rPr>
              <a:t>درایران</a:t>
            </a:r>
            <a:endParaRPr lang="en-US" sz="2800" b="1" dirty="0">
              <a:solidFill>
                <a:schemeClr val="tx1"/>
              </a:solidFill>
              <a:cs typeface="B Mitra" panose="00000400000000000000" pitchFamily="2" charset="-78"/>
            </a:endParaRPr>
          </a:p>
        </p:txBody>
      </p:sp>
    </p:spTree>
    <p:extLst>
      <p:ext uri="{BB962C8B-B14F-4D97-AF65-F5344CB8AC3E}">
        <p14:creationId xmlns:p14="http://schemas.microsoft.com/office/powerpoint/2010/main" val="150769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226561"/>
            <a:ext cx="8230515" cy="4631439"/>
          </a:xfrm>
        </p:spPr>
        <p:txBody>
          <a:bodyPr>
            <a:noAutofit/>
          </a:bodyPr>
          <a:lstStyle/>
          <a:p>
            <a:pPr algn="r" rtl="1"/>
            <a:r>
              <a:rPr lang="fa-IR" sz="2400" b="0" dirty="0">
                <a:cs typeface="B Mitra" panose="00000400000000000000" pitchFamily="2" charset="-78"/>
              </a:rPr>
              <a:t> </a:t>
            </a:r>
            <a:r>
              <a:rPr lang="fa-IR" sz="2400" b="0" dirty="0" smtClean="0">
                <a:cs typeface="B Mitra" panose="00000400000000000000" pitchFamily="2" charset="-78"/>
              </a:rPr>
              <a:t>اشكان </a:t>
            </a:r>
            <a:r>
              <a:rPr lang="fa-IR" sz="2400" b="0" dirty="0">
                <a:cs typeface="B Mitra" panose="00000400000000000000" pitchFamily="2" charset="-78"/>
              </a:rPr>
              <a:t>شكوفي متولد </a:t>
            </a:r>
            <a:r>
              <a:rPr lang="fa-IR" sz="2400" b="0" dirty="0" smtClean="0">
                <a:cs typeface="B Mitra" panose="00000400000000000000" pitchFamily="2" charset="-78"/>
              </a:rPr>
              <a:t>سال </a:t>
            </a:r>
            <a:r>
              <a:rPr lang="fa-IR" sz="2400" b="0" dirty="0">
                <a:cs typeface="B Mitra" panose="00000400000000000000" pitchFamily="2" charset="-78"/>
              </a:rPr>
              <a:t>1360 ، در سن 7 سا لگي با تشويق آقاي دكتر جواد اقبال ، ورزش تنيس را در زمينهاي تنيس مجموعه شهيد شيرودي شروع كرد . و در سن 11 سالگي در مسابقات رده سني زير 12 سا ل شركت نمود و به مقام سوم نائل آمد . از آن پس تمرينات خود را جدي تر زير نظر مربيان آغا ز نمود .</a:t>
            </a:r>
            <a:br>
              <a:rPr lang="fa-IR" sz="2400" b="0" dirty="0">
                <a:cs typeface="B Mitra" panose="00000400000000000000" pitchFamily="2" charset="-78"/>
              </a:rPr>
            </a:br>
            <a:r>
              <a:rPr lang="fa-IR" sz="2400" b="0" dirty="0">
                <a:cs typeface="B Mitra" panose="00000400000000000000" pitchFamily="2" charset="-78"/>
              </a:rPr>
              <a:t>اشكان شکوفي در سالهاي بعد در مسابقات زير 14 و 16 سال بترتيب مقا م دوم و قهرمان كشور گرديد و يك رقيب سرسخت براي انوشا شاهقلي گرديد كه تا سن 18 سالگي هميشه يك مبارزه پايا پاي داشتند . وي در سن 17 سالگي به عضويت تيم ملي جوانان درآمد . در سال 1998 به اتفاق انوشا شاهقلي و عليرضا خاوري در المپياد دانش آموزي كه در مسكو برگزار گرديد شركت نمود . وي در مسابقات بين المللي جوا نان( تهران) در دو دوره به مقام سوم نائل آمد . اشكان شكوفي در سا ل 1378 و در سن 18سالگي با تيم جوانان تهران قهرمان كشور و در گروه انفرادي نايب قهرمان كشور گرديد . وي در همان سال بعنوان نفر پنجم تيم ديويس كاپ به تيم ملي بزرگسالان دعوت </a:t>
            </a:r>
            <a:r>
              <a:rPr lang="fa-IR" sz="2400" b="0" dirty="0" smtClean="0">
                <a:cs typeface="B Mitra" panose="00000400000000000000" pitchFamily="2" charset="-78"/>
              </a:rPr>
              <a:t>گرديد </a:t>
            </a:r>
            <a:r>
              <a:rPr lang="fa-IR" sz="2400" b="0" dirty="0">
                <a:cs typeface="B Mitra" panose="00000400000000000000" pitchFamily="2" charset="-78"/>
              </a:rPr>
              <a:t>.</a:t>
            </a:r>
            <a:br>
              <a:rPr lang="fa-IR" sz="2400" b="0" dirty="0">
                <a:cs typeface="B Mitra" panose="00000400000000000000" pitchFamily="2" charset="-78"/>
              </a:rPr>
            </a:br>
            <a:r>
              <a:rPr lang="en-US" sz="2400" b="0" dirty="0">
                <a:cs typeface="B Mitra" panose="00000400000000000000" pitchFamily="2" charset="-78"/>
              </a:rPr>
              <a:t/>
            </a:r>
            <a:br>
              <a:rPr lang="en-US" sz="2400" b="0" dirty="0">
                <a:cs typeface="B Mitra" panose="00000400000000000000" pitchFamily="2" charset="-78"/>
              </a:rPr>
            </a:br>
            <a:r>
              <a:rPr lang="fa-IR" sz="2400" b="0" dirty="0">
                <a:cs typeface="B Mitra" panose="00000400000000000000" pitchFamily="2" charset="-78"/>
              </a:rPr>
              <a:t/>
            </a:r>
            <a:br>
              <a:rPr lang="fa-IR" sz="2400" b="0" dirty="0">
                <a:cs typeface="B Mitra" panose="00000400000000000000" pitchFamily="2" charset="-78"/>
              </a:rPr>
            </a:br>
            <a:endParaRPr lang="en-US" sz="2400" b="0" dirty="0">
              <a:cs typeface="B Mitra" panose="00000400000000000000" pitchFamily="2" charset="-78"/>
            </a:endParaRPr>
          </a:p>
        </p:txBody>
      </p:sp>
      <p:sp>
        <p:nvSpPr>
          <p:cNvPr id="3" name="TextBox 2"/>
          <p:cNvSpPr txBox="1"/>
          <p:nvPr/>
        </p:nvSpPr>
        <p:spPr>
          <a:xfrm>
            <a:off x="448965" y="1443835"/>
            <a:ext cx="3206805" cy="461665"/>
          </a:xfrm>
          <a:prstGeom prst="rect">
            <a:avLst/>
          </a:prstGeom>
          <a:noFill/>
        </p:spPr>
        <p:txBody>
          <a:bodyPr wrap="square" rtlCol="0">
            <a:spAutoFit/>
          </a:bodyPr>
          <a:lstStyle/>
          <a:p>
            <a:r>
              <a:rPr lang="fa-IR" sz="2400" b="1" dirty="0" smtClean="0">
                <a:cs typeface="B Mitra" panose="00000400000000000000" pitchFamily="2" charset="-78"/>
              </a:rPr>
              <a:t>معرفی برترین تنیسور ایران</a:t>
            </a:r>
            <a:endParaRPr lang="en-US" sz="2400" b="1" dirty="0">
              <a:cs typeface="B Mitra" panose="00000400000000000000" pitchFamily="2" charset="-78"/>
            </a:endParaRPr>
          </a:p>
        </p:txBody>
      </p:sp>
    </p:spTree>
    <p:extLst>
      <p:ext uri="{BB962C8B-B14F-4D97-AF65-F5344CB8AC3E}">
        <p14:creationId xmlns:p14="http://schemas.microsoft.com/office/powerpoint/2010/main" val="1633873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861" y="2388633"/>
            <a:ext cx="2533650" cy="3434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90" y="2461683"/>
            <a:ext cx="2409825"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9113" y="2869833"/>
            <a:ext cx="3047725" cy="2487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18739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207360"/>
            <a:ext cx="8077810" cy="4886560"/>
          </a:xfrm>
        </p:spPr>
        <p:txBody>
          <a:bodyPr>
            <a:normAutofit/>
          </a:bodyPr>
          <a:lstStyle/>
          <a:p>
            <a:pPr algn="r" rtl="1"/>
            <a:r>
              <a:rPr lang="fa-IR" sz="2600" dirty="0">
                <a:cs typeface="B Mitra" panose="00000400000000000000" pitchFamily="2" charset="-78"/>
              </a:rPr>
              <a:t>از ديگر قهرمانان تنيس كه تاكنون در سطح كشور </a:t>
            </a:r>
            <a:r>
              <a:rPr lang="fa-IR" sz="2600" dirty="0" smtClean="0">
                <a:cs typeface="B Mitra" panose="00000400000000000000" pitchFamily="2" charset="-78"/>
              </a:rPr>
              <a:t/>
            </a:r>
            <a:br>
              <a:rPr lang="fa-IR" sz="2600" dirty="0" smtClean="0">
                <a:cs typeface="B Mitra" panose="00000400000000000000" pitchFamily="2" charset="-78"/>
              </a:rPr>
            </a:br>
            <a:r>
              <a:rPr lang="fa-IR" sz="2600" dirty="0" smtClean="0">
                <a:cs typeface="B Mitra" panose="00000400000000000000" pitchFamily="2" charset="-78"/>
              </a:rPr>
              <a:t/>
            </a:r>
            <a:br>
              <a:rPr lang="fa-IR" sz="2600" dirty="0" smtClean="0">
                <a:cs typeface="B Mitra" panose="00000400000000000000" pitchFamily="2" charset="-78"/>
              </a:rPr>
            </a:br>
            <a:r>
              <a:rPr lang="fa-IR" sz="2600" b="0" dirty="0" smtClean="0">
                <a:cs typeface="B Mitra" panose="00000400000000000000" pitchFamily="2" charset="-78"/>
              </a:rPr>
              <a:t>( </a:t>
            </a:r>
            <a:r>
              <a:rPr lang="fa-IR" sz="2600" b="0" dirty="0">
                <a:cs typeface="B Mitra" panose="00000400000000000000" pitchFamily="2" charset="-78"/>
              </a:rPr>
              <a:t>قهرماني بزرگسالان ؛ جوانان ؛استاني و با شگاهي ) حضور داشته اند مي توان از آقايان </a:t>
            </a:r>
            <a:br>
              <a:rPr lang="fa-IR" sz="2600" b="0" dirty="0">
                <a:cs typeface="B Mitra" panose="00000400000000000000" pitchFamily="2" charset="-78"/>
              </a:rPr>
            </a:br>
            <a:r>
              <a:rPr lang="fa-IR" sz="2600" b="0" dirty="0">
                <a:cs typeface="B Mitra" panose="00000400000000000000" pitchFamily="2" charset="-78"/>
              </a:rPr>
              <a:t>ژزف نعما ني - هانري نعما ني - ژرژ آفتاندليا ن -  حميد ايپگچي- مرحوم حسين رياحي- مرحوم نصرت ا...مظفريان - آشوت آوديان - جلال درفشي جوان - جواد درفشي جوان - مهدي اخوي - دكتر جهان -  آرشام يسائي - نوذر ويسي- جواد اقبال - فريدون پاسدار - همایون ثقفی - شهرام </a:t>
            </a:r>
            <a:r>
              <a:rPr lang="fa-IR" sz="2600" b="0" dirty="0" smtClean="0">
                <a:cs typeface="B Mitra" panose="00000400000000000000" pitchFamily="2" charset="-78"/>
              </a:rPr>
              <a:t>رئیسی  نام برد </a:t>
            </a:r>
            <a:r>
              <a:rPr lang="fa-IR" sz="2600" b="0" dirty="0">
                <a:cs typeface="B Mitra" panose="00000400000000000000" pitchFamily="2" charset="-78"/>
              </a:rPr>
              <a:t/>
            </a:r>
            <a:br>
              <a:rPr lang="fa-IR" sz="2600" b="0" dirty="0">
                <a:cs typeface="B Mitra" panose="00000400000000000000" pitchFamily="2" charset="-78"/>
              </a:rPr>
            </a:br>
            <a:r>
              <a:rPr lang="fa-IR" sz="2600" b="0" dirty="0">
                <a:cs typeface="B Mitra" panose="00000400000000000000" pitchFamily="2" charset="-78"/>
              </a:rPr>
              <a:t/>
            </a:r>
            <a:br>
              <a:rPr lang="fa-IR" sz="2600" b="0" dirty="0">
                <a:cs typeface="B Mitra" panose="00000400000000000000" pitchFamily="2" charset="-78"/>
              </a:rPr>
            </a:br>
            <a:r>
              <a:rPr lang="fa-IR" sz="2600" b="0" dirty="0">
                <a:cs typeface="B Mitra" panose="00000400000000000000" pitchFamily="2" charset="-78"/>
              </a:rPr>
              <a:t/>
            </a:r>
            <a:br>
              <a:rPr lang="fa-IR" sz="2600" b="0" dirty="0">
                <a:cs typeface="B Mitra" panose="00000400000000000000" pitchFamily="2" charset="-78"/>
              </a:rPr>
            </a:br>
            <a:endParaRPr lang="en-US" sz="2600" b="0" dirty="0">
              <a:cs typeface="B Mitra" panose="00000400000000000000" pitchFamily="2" charset="-78"/>
            </a:endParaRPr>
          </a:p>
        </p:txBody>
      </p:sp>
    </p:spTree>
    <p:extLst>
      <p:ext uri="{BB962C8B-B14F-4D97-AF65-F5344CB8AC3E}">
        <p14:creationId xmlns:p14="http://schemas.microsoft.com/office/powerpoint/2010/main" val="2235155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96260" y="2360065"/>
            <a:ext cx="8229600" cy="532180"/>
          </a:xfrm>
        </p:spPr>
        <p:txBody>
          <a:bodyPr>
            <a:noAutofit/>
          </a:bodyPr>
          <a:lstStyle/>
          <a:p>
            <a:pPr algn="ctr"/>
            <a:r>
              <a:rPr lang="fa-IR" sz="2400" b="1" dirty="0" smtClean="0">
                <a:solidFill>
                  <a:schemeClr val="tx1"/>
                </a:solidFill>
                <a:cs typeface="B Mitra" panose="00000400000000000000" pitchFamily="2" charset="-78"/>
              </a:rPr>
              <a:t>فدراسیون جهانی تنیس  </a:t>
            </a:r>
            <a:r>
              <a:rPr lang="fa-IR" b="1" dirty="0" smtClean="0">
                <a:solidFill>
                  <a:schemeClr val="tx1"/>
                </a:solidFill>
                <a:cs typeface="B Mitra" panose="00000400000000000000" pitchFamily="2" charset="-78"/>
              </a:rPr>
              <a:t>                     </a:t>
            </a:r>
            <a:r>
              <a:rPr lang="fa-IR" sz="2400" b="1" dirty="0" smtClean="0">
                <a:solidFill>
                  <a:schemeClr val="tx1"/>
                </a:solidFill>
                <a:cs typeface="B Mitra" panose="00000400000000000000" pitchFamily="2" charset="-78"/>
              </a:rPr>
              <a:t>فدراسیون تنیس ایران         </a:t>
            </a:r>
            <a:endParaRPr lang="en-US" sz="2400" b="1" dirty="0">
              <a:solidFill>
                <a:schemeClr val="tx1"/>
              </a:solidFill>
              <a:cs typeface="B Mitra"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5" y="3021318"/>
            <a:ext cx="2863730" cy="2969532"/>
          </a:xfrm>
          <a:prstGeom prst="rect">
            <a:avLst/>
          </a:prstGeom>
          <a:ln w="9525" cap="sq">
            <a:solidFill>
              <a:srgbClr val="000000"/>
            </a:solidFill>
            <a:miter lim="800000"/>
          </a:ln>
          <a:effectLst>
            <a:outerShdw blurRad="57150" dist="50800" dir="2700000" algn="tl" rotWithShape="0">
              <a:srgbClr val="000000">
                <a:alpha val="40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6785" y="3264260"/>
            <a:ext cx="4457700" cy="2762250"/>
          </a:xfrm>
          <a:prstGeom prst="rect">
            <a:avLst/>
          </a:prstGeom>
          <a:ln w="952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7078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555" y="1443835"/>
            <a:ext cx="8679480" cy="4581150"/>
          </a:xfrm>
        </p:spPr>
        <p:txBody>
          <a:bodyPr>
            <a:normAutofit/>
          </a:bodyPr>
          <a:lstStyle/>
          <a:p>
            <a:pPr algn="just" rtl="1"/>
            <a:r>
              <a:rPr lang="fa-IR" sz="2600" b="1" dirty="0" smtClean="0">
                <a:cs typeface="B Mitra" panose="00000400000000000000" pitchFamily="2" charset="-78"/>
              </a:rPr>
              <a:t>   </a:t>
            </a:r>
            <a:r>
              <a:rPr lang="fa-IR" sz="2600" b="1" dirty="0" smtClean="0">
                <a:solidFill>
                  <a:schemeClr val="tx1">
                    <a:lumMod val="95000"/>
                    <a:lumOff val="5000"/>
                  </a:schemeClr>
                </a:solidFill>
                <a:cs typeface="B Mitra" panose="00000400000000000000" pitchFamily="2" charset="-78"/>
              </a:rPr>
              <a:t>تاریخچه تنیس در کرمان</a:t>
            </a:r>
          </a:p>
          <a:p>
            <a:pPr algn="just" rtl="1"/>
            <a:r>
              <a:rPr lang="fa-IR" sz="2600" dirty="0" smtClean="0">
                <a:solidFill>
                  <a:schemeClr val="tx1">
                    <a:lumMod val="95000"/>
                    <a:lumOff val="5000"/>
                  </a:schemeClr>
                </a:solidFill>
                <a:cs typeface="B Mitra" panose="00000400000000000000" pitchFamily="2" charset="-78"/>
              </a:rPr>
              <a:t>درسال 1382 تنیس وارد کرمان شد.در کرمان زمینهایی که در حال فعالعیت هستند:هتل پارس،پارک مطهری وشهرداری و کسانی که به تیم ملی راه پیدا کردند:معین محمدی و کورش دراگایی.</a:t>
            </a:r>
          </a:p>
          <a:p>
            <a:pPr algn="just" rtl="1"/>
            <a:r>
              <a:rPr lang="fa-IR" sz="2600" b="1" dirty="0" smtClean="0">
                <a:solidFill>
                  <a:schemeClr val="tx1">
                    <a:lumMod val="95000"/>
                    <a:lumOff val="5000"/>
                  </a:schemeClr>
                </a:solidFill>
                <a:cs typeface="B Mitra" panose="00000400000000000000" pitchFamily="2" charset="-78"/>
              </a:rPr>
              <a:t>تاریخچه تنیس در سیرجان</a:t>
            </a:r>
          </a:p>
          <a:p>
            <a:pPr algn="just" rtl="1"/>
            <a:r>
              <a:rPr lang="fa-IR" sz="2600" dirty="0" smtClean="0">
                <a:solidFill>
                  <a:schemeClr val="tx1">
                    <a:lumMod val="95000"/>
                    <a:lumOff val="5000"/>
                  </a:schemeClr>
                </a:solidFill>
                <a:cs typeface="B Mitra" panose="00000400000000000000" pitchFamily="2" charset="-78"/>
              </a:rPr>
              <a:t>درسال 1390با تعیین رئیس هیئت سیرجان افشین اسکندر زاده تنیس وارد سیرجان شد.وکسانی که در سطح حرفه ای کار تنیس انجام میدهند محمد علی نزاد عبدالله ،امین شریفی ،افشین محمدی هستند.</a:t>
            </a:r>
          </a:p>
          <a:p>
            <a:pPr algn="just" rtl="1"/>
            <a:r>
              <a:rPr lang="fa-IR" sz="2600" dirty="0" smtClean="0">
                <a:solidFill>
                  <a:schemeClr val="tx1">
                    <a:lumMod val="95000"/>
                    <a:lumOff val="5000"/>
                  </a:schemeClr>
                </a:solidFill>
                <a:cs typeface="B Mitra" panose="00000400000000000000" pitchFamily="2" charset="-78"/>
              </a:rPr>
              <a:t>زمین های در حل فعالیت:نیرو دریایی و گمرک</a:t>
            </a:r>
            <a:endParaRPr lang="en-US" sz="2600" dirty="0">
              <a:cs typeface="B Mitra" panose="00000400000000000000" pitchFamily="2" charset="-78"/>
            </a:endParaRPr>
          </a:p>
        </p:txBody>
      </p:sp>
    </p:spTree>
    <p:extLst>
      <p:ext uri="{BB962C8B-B14F-4D97-AF65-F5344CB8AC3E}">
        <p14:creationId xmlns:p14="http://schemas.microsoft.com/office/powerpoint/2010/main" val="4040032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772" y="1808737"/>
            <a:ext cx="7398110" cy="525191"/>
          </a:xfrm>
        </p:spPr>
        <p:txBody>
          <a:bodyPr>
            <a:normAutofit/>
          </a:bodyPr>
          <a:lstStyle/>
          <a:p>
            <a:r>
              <a:rPr lang="fa-IR" sz="2600" dirty="0" smtClean="0">
                <a:cs typeface="B Mitra" panose="00000400000000000000" pitchFamily="2" charset="-78"/>
              </a:rPr>
              <a:t>تصاویری از زمین تنیس</a:t>
            </a:r>
            <a:endParaRPr lang="en-US" sz="2600" dirty="0">
              <a:cs typeface="B Mitra" panose="00000400000000000000" pitchFamily="2" charset="-78"/>
            </a:endParaRPr>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132" y="2379062"/>
            <a:ext cx="3743756" cy="2555488"/>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72" y="2354849"/>
            <a:ext cx="3575469" cy="2555488"/>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382" y="5068490"/>
            <a:ext cx="6921500" cy="1717275"/>
          </a:xfrm>
          <a:prstGeom prst="rect">
            <a:avLst/>
          </a:prstGeom>
          <a:ln>
            <a:noFill/>
          </a:ln>
          <a:effectLst>
            <a:softEdge rad="112500"/>
          </a:effectLst>
        </p:spPr>
      </p:pic>
    </p:spTree>
    <p:extLst>
      <p:ext uri="{BB962C8B-B14F-4D97-AF65-F5344CB8AC3E}">
        <p14:creationId xmlns:p14="http://schemas.microsoft.com/office/powerpoint/2010/main" val="560220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54190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4375" y="1901950"/>
            <a:ext cx="7177135" cy="4893647"/>
          </a:xfrm>
          <a:prstGeom prst="rect">
            <a:avLst/>
          </a:prstGeom>
          <a:noFill/>
        </p:spPr>
        <p:txBody>
          <a:bodyPr wrap="square" rtlCol="0">
            <a:spAutoFit/>
          </a:bodyPr>
          <a:lstStyle/>
          <a:p>
            <a:pPr algn="ctr" rtl="1"/>
            <a:r>
              <a:rPr lang="fa-IR" sz="2400" dirty="0" smtClean="0">
                <a:cs typeface="B Titr" panose="00000700000000000000" pitchFamily="2" charset="-78"/>
              </a:rPr>
              <a:t>عنوان:                                      </a:t>
            </a:r>
          </a:p>
          <a:p>
            <a:pPr algn="ctr" rtl="1"/>
            <a:r>
              <a:rPr lang="fa-IR" sz="2400" dirty="0" smtClean="0">
                <a:cs typeface="B Titr" panose="00000700000000000000" pitchFamily="2" charset="-78"/>
              </a:rPr>
              <a:t>تاریخچه تنیس                                  </a:t>
            </a:r>
          </a:p>
          <a:p>
            <a:pPr algn="ctr" rtl="1"/>
            <a:endParaRPr lang="fa-IR" sz="2400" dirty="0" smtClean="0">
              <a:cs typeface="B Titr" panose="00000700000000000000" pitchFamily="2" charset="-78"/>
            </a:endParaRPr>
          </a:p>
          <a:p>
            <a:pPr algn="ctr" rtl="1"/>
            <a:r>
              <a:rPr lang="fa-IR" sz="2400" dirty="0" smtClean="0">
                <a:cs typeface="B Titr" panose="00000700000000000000" pitchFamily="2" charset="-78"/>
              </a:rPr>
              <a:t>مرجان آیین                                   </a:t>
            </a:r>
          </a:p>
          <a:p>
            <a:pPr algn="ctr" rtl="1"/>
            <a:r>
              <a:rPr lang="fa-IR" sz="2400" dirty="0" smtClean="0">
                <a:cs typeface="B Titr" panose="00000700000000000000" pitchFamily="2" charset="-78"/>
              </a:rPr>
              <a:t> </a:t>
            </a:r>
          </a:p>
          <a:p>
            <a:pPr algn="ctr" rtl="1"/>
            <a:r>
              <a:rPr lang="fa-IR" sz="2400" dirty="0" smtClean="0">
                <a:cs typeface="B Titr" panose="00000700000000000000" pitchFamily="2" charset="-78"/>
              </a:rPr>
              <a:t>استاد مربوطه :                                 </a:t>
            </a:r>
          </a:p>
          <a:p>
            <a:pPr algn="ctr" rtl="1"/>
            <a:r>
              <a:rPr lang="fa-IR" sz="2400" dirty="0" smtClean="0">
                <a:cs typeface="B Titr" panose="00000700000000000000" pitchFamily="2" charset="-78"/>
              </a:rPr>
              <a:t>مهدیه پسندی پور                               </a:t>
            </a:r>
          </a:p>
          <a:p>
            <a:pPr algn="ctr" rtl="1"/>
            <a:endParaRPr lang="fa-IR" sz="2400" dirty="0">
              <a:cs typeface="B Titr" panose="00000700000000000000" pitchFamily="2" charset="-78"/>
            </a:endParaRPr>
          </a:p>
          <a:p>
            <a:pPr algn="ctr" rtl="1"/>
            <a:r>
              <a:rPr lang="fa-IR" sz="2400" dirty="0" smtClean="0">
                <a:cs typeface="B Titr" panose="00000700000000000000" pitchFamily="2" charset="-78"/>
              </a:rPr>
              <a:t>رشته تربیت بدنی                               </a:t>
            </a:r>
          </a:p>
          <a:p>
            <a:pPr algn="ctr" rtl="1"/>
            <a:endParaRPr lang="fa-IR" sz="2400" dirty="0">
              <a:cs typeface="B Titr" panose="00000700000000000000" pitchFamily="2" charset="-78"/>
            </a:endParaRPr>
          </a:p>
          <a:p>
            <a:pPr algn="ctr" rtl="1"/>
            <a:r>
              <a:rPr lang="fa-IR" sz="2400" dirty="0" smtClean="0">
                <a:cs typeface="B Titr" panose="00000700000000000000" pitchFamily="2" charset="-78"/>
              </a:rPr>
              <a:t>دانشگاه آزاد اسلامی                             </a:t>
            </a:r>
          </a:p>
          <a:p>
            <a:pPr algn="ctr" rtl="1"/>
            <a:endParaRPr lang="fa-IR" sz="2400" dirty="0">
              <a:cs typeface="B Titr" panose="00000700000000000000" pitchFamily="2" charset="-78"/>
            </a:endParaRPr>
          </a:p>
          <a:p>
            <a:pPr algn="ctr" rtl="1"/>
            <a:r>
              <a:rPr lang="fa-IR" sz="2400" dirty="0" smtClean="0">
                <a:cs typeface="B Titr" panose="00000700000000000000" pitchFamily="2" charset="-78"/>
              </a:rPr>
              <a:t>پاییز94 </a:t>
            </a:r>
            <a:r>
              <a:rPr lang="fa-IR" dirty="0" smtClean="0">
                <a:cs typeface="B Titr" panose="00000700000000000000" pitchFamily="2" charset="-78"/>
              </a:rPr>
              <a:t>                                             </a:t>
            </a:r>
            <a:endParaRPr lang="en-US" dirty="0">
              <a:cs typeface="B Titr" panose="00000700000000000000" pitchFamily="2" charset="-78"/>
            </a:endParaRPr>
          </a:p>
        </p:txBody>
      </p:sp>
    </p:spTree>
    <p:extLst>
      <p:ext uri="{BB962C8B-B14F-4D97-AF65-F5344CB8AC3E}">
        <p14:creationId xmlns:p14="http://schemas.microsoft.com/office/powerpoint/2010/main" val="2616595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1000"/>
                                        <p:tgtEl>
                                          <p:spTgt spid="4">
                                            <p:txEl>
                                              <p:pRg st="8" end="8"/>
                                            </p:txEl>
                                          </p:spTgt>
                                        </p:tgtEl>
                                      </p:cBhvr>
                                    </p:animEffect>
                                    <p:anim calcmode="lin" valueType="num">
                                      <p:cBhvr>
                                        <p:cTn id="3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1000"/>
                                        <p:tgtEl>
                                          <p:spTgt spid="4">
                                            <p:txEl>
                                              <p:pRg st="12" end="12"/>
                                            </p:txEl>
                                          </p:spTgt>
                                        </p:tgtEl>
                                      </p:cBhvr>
                                    </p:animEffect>
                                    <p:anim calcmode="lin" valueType="num">
                                      <p:cBhvr>
                                        <p:cTn id="4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fa-IR" b="1" dirty="0" smtClean="0">
                <a:solidFill>
                  <a:schemeClr val="tx1"/>
                </a:solidFill>
                <a:cs typeface="B Mitra" panose="00000400000000000000" pitchFamily="2" charset="-78"/>
              </a:rPr>
              <a:t>فهرست مطالب:                                   </a:t>
            </a:r>
            <a:endParaRPr lang="en-US" b="1" dirty="0">
              <a:solidFill>
                <a:schemeClr val="tx1"/>
              </a:solidFill>
              <a:cs typeface="B Mitra" panose="00000400000000000000" pitchFamily="2" charset="-78"/>
            </a:endParaRPr>
          </a:p>
        </p:txBody>
      </p:sp>
      <p:sp>
        <p:nvSpPr>
          <p:cNvPr id="5" name="Content Placeholder 4"/>
          <p:cNvSpPr>
            <a:spLocks noGrp="1"/>
          </p:cNvSpPr>
          <p:nvPr>
            <p:ph idx="1"/>
          </p:nvPr>
        </p:nvSpPr>
        <p:spPr/>
        <p:txBody>
          <a:bodyPr/>
          <a:lstStyle/>
          <a:p>
            <a:pPr marL="0" indent="0" algn="r">
              <a:buNone/>
            </a:pPr>
            <a:r>
              <a:rPr lang="fa-IR" b="1" dirty="0" smtClean="0">
                <a:cs typeface="B Mitra" panose="00000400000000000000" pitchFamily="2" charset="-78"/>
              </a:rPr>
              <a:t>تنیس                                     </a:t>
            </a:r>
          </a:p>
          <a:p>
            <a:pPr marL="0" indent="0" algn="r">
              <a:buNone/>
            </a:pPr>
            <a:r>
              <a:rPr lang="fa-IR" b="1" dirty="0" smtClean="0">
                <a:cs typeface="B Mitra" panose="00000400000000000000" pitchFamily="2" charset="-78"/>
              </a:rPr>
              <a:t>فواید ورزش تنیس</a:t>
            </a:r>
          </a:p>
          <a:p>
            <a:pPr marL="0" indent="0" algn="r">
              <a:buNone/>
            </a:pPr>
            <a:r>
              <a:rPr lang="fa-IR" b="1" dirty="0" smtClean="0">
                <a:cs typeface="B Mitra" panose="00000400000000000000" pitchFamily="2" charset="-78"/>
              </a:rPr>
              <a:t>تاریخچه تنیس در جهان</a:t>
            </a:r>
          </a:p>
          <a:p>
            <a:pPr marL="0" indent="0" algn="r">
              <a:buNone/>
            </a:pPr>
            <a:r>
              <a:rPr lang="fa-IR" b="1" dirty="0" smtClean="0">
                <a:cs typeface="B Mitra" panose="00000400000000000000" pitchFamily="2" charset="-78"/>
              </a:rPr>
              <a:t>تاریخچه تنیس در ایران </a:t>
            </a:r>
          </a:p>
          <a:p>
            <a:pPr marL="0" indent="0" algn="r">
              <a:buNone/>
            </a:pPr>
            <a:r>
              <a:rPr lang="fa-IR" b="1" dirty="0" smtClean="0">
                <a:cs typeface="B Mitra" panose="00000400000000000000" pitchFamily="2" charset="-78"/>
              </a:rPr>
              <a:t>قهرمانان تنیس جهان</a:t>
            </a:r>
          </a:p>
          <a:p>
            <a:pPr marL="0" indent="0" algn="r">
              <a:buNone/>
            </a:pPr>
            <a:r>
              <a:rPr lang="fa-IR" b="1" dirty="0" smtClean="0">
                <a:cs typeface="B Mitra" panose="00000400000000000000" pitchFamily="2" charset="-78"/>
              </a:rPr>
              <a:t>قهرمانان تنیس در ایران </a:t>
            </a:r>
          </a:p>
          <a:p>
            <a:pPr marL="0" indent="0" algn="r">
              <a:buNone/>
            </a:pPr>
            <a:r>
              <a:rPr lang="fa-IR" b="1" dirty="0" smtClean="0">
                <a:cs typeface="B Mitra" panose="00000400000000000000" pitchFamily="2" charset="-78"/>
              </a:rPr>
              <a:t>تاریخچه تنیس در کرمان</a:t>
            </a:r>
          </a:p>
          <a:p>
            <a:pPr marL="0" indent="0" algn="r">
              <a:buNone/>
            </a:pPr>
            <a:r>
              <a:rPr lang="fa-IR" b="1" dirty="0" smtClean="0">
                <a:cs typeface="B Mitra" panose="00000400000000000000" pitchFamily="2" charset="-78"/>
              </a:rPr>
              <a:t>تاریخچه تنیس در سیرجان        </a:t>
            </a:r>
            <a:endParaRPr lang="en-US" b="1" dirty="0" smtClean="0">
              <a:cs typeface="B Mitra"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29673">
            <a:off x="1478507" y="2368953"/>
            <a:ext cx="3734224" cy="27187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16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right)">
                                      <p:cBhvr>
                                        <p:cTn id="25" dur="500"/>
                                        <p:tgtEl>
                                          <p:spTgt spid="5">
                                            <p:txEl>
                                              <p:pRg st="0" end="0"/>
                                            </p:txEl>
                                          </p:spTgt>
                                        </p:tgtEl>
                                      </p:cBhvr>
                                    </p:animEffect>
                                  </p:childTnLst>
                                </p:cTn>
                              </p:par>
                              <p:par>
                                <p:cTn id="26" presetID="22" presetClass="entr" presetSubtype="2"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right)">
                                      <p:cBhvr>
                                        <p:cTn id="28" dur="500"/>
                                        <p:tgtEl>
                                          <p:spTgt spid="5">
                                            <p:txEl>
                                              <p:pRg st="1" end="1"/>
                                            </p:txEl>
                                          </p:spTgt>
                                        </p:tgtEl>
                                      </p:cBhvr>
                                    </p:animEffect>
                                  </p:childTnLst>
                                </p:cTn>
                              </p:par>
                              <p:par>
                                <p:cTn id="29" presetID="22" presetClass="entr" presetSubtype="2"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right)">
                                      <p:cBhvr>
                                        <p:cTn id="31" dur="500"/>
                                        <p:tgtEl>
                                          <p:spTgt spid="5">
                                            <p:txEl>
                                              <p:pRg st="2" end="2"/>
                                            </p:txEl>
                                          </p:spTgt>
                                        </p:tgtEl>
                                      </p:cBhvr>
                                    </p:animEffect>
                                  </p:childTnLst>
                                </p:cTn>
                              </p:par>
                              <p:par>
                                <p:cTn id="32" presetID="22" presetClass="entr" presetSubtype="2"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right)">
                                      <p:cBhvr>
                                        <p:cTn id="34" dur="500"/>
                                        <p:tgtEl>
                                          <p:spTgt spid="5">
                                            <p:txEl>
                                              <p:pRg st="3" end="3"/>
                                            </p:txEl>
                                          </p:spTgt>
                                        </p:tgtEl>
                                      </p:cBhvr>
                                    </p:animEffect>
                                  </p:childTnLst>
                                </p:cTn>
                              </p:par>
                              <p:par>
                                <p:cTn id="35" presetID="22" presetClass="entr" presetSubtype="2"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right)">
                                      <p:cBhvr>
                                        <p:cTn id="37" dur="500"/>
                                        <p:tgtEl>
                                          <p:spTgt spid="5">
                                            <p:txEl>
                                              <p:pRg st="4" end="4"/>
                                            </p:txEl>
                                          </p:spTgt>
                                        </p:tgtEl>
                                      </p:cBhvr>
                                    </p:animEffect>
                                  </p:childTnLst>
                                </p:cTn>
                              </p:par>
                              <p:par>
                                <p:cTn id="38" presetID="22" presetClass="entr" presetSubtype="2" fill="hold"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wipe(right)">
                                      <p:cBhvr>
                                        <p:cTn id="40" dur="500"/>
                                        <p:tgtEl>
                                          <p:spTgt spid="5">
                                            <p:txEl>
                                              <p:pRg st="5" end="5"/>
                                            </p:txEl>
                                          </p:spTgt>
                                        </p:tgtEl>
                                      </p:cBhvr>
                                    </p:animEffect>
                                  </p:childTnLst>
                                </p:cTn>
                              </p:par>
                              <p:par>
                                <p:cTn id="41" presetID="22" presetClass="entr" presetSubtype="2"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wipe(right)">
                                      <p:cBhvr>
                                        <p:cTn id="43" dur="500"/>
                                        <p:tgtEl>
                                          <p:spTgt spid="5">
                                            <p:txEl>
                                              <p:pRg st="6" end="6"/>
                                            </p:txEl>
                                          </p:spTgt>
                                        </p:tgtEl>
                                      </p:cBhvr>
                                    </p:animEffect>
                                  </p:childTnLst>
                                </p:cTn>
                              </p:par>
                              <p:par>
                                <p:cTn id="44" presetID="22" presetClass="entr" presetSubtype="2" fill="hold"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wipe(right)">
                                      <p:cBhvr>
                                        <p:cTn id="46" dur="500"/>
                                        <p:tgtEl>
                                          <p:spTgt spid="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ppt_w</p:attrName>
                                        </p:attrNameLst>
                                      </p:cBhvr>
                                      <p:tavLst>
                                        <p:tav tm="0">
                                          <p:val>
                                            <p:fltVal val="0"/>
                                          </p:val>
                                        </p:tav>
                                        <p:tav tm="100000">
                                          <p:val>
                                            <p:strVal val="#ppt_w"/>
                                          </p:val>
                                        </p:tav>
                                      </p:tavLst>
                                    </p:anim>
                                    <p:anim calcmode="lin" valueType="num">
                                      <p:cBhvr>
                                        <p:cTn id="52" dur="1000" fill="hold"/>
                                        <p:tgtEl>
                                          <p:spTgt spid="2"/>
                                        </p:tgtEl>
                                        <p:attrNameLst>
                                          <p:attrName>ppt_h</p:attrName>
                                        </p:attrNameLst>
                                      </p:cBhvr>
                                      <p:tavLst>
                                        <p:tav tm="0">
                                          <p:val>
                                            <p:fltVal val="0"/>
                                          </p:val>
                                        </p:tav>
                                        <p:tav tm="100000">
                                          <p:val>
                                            <p:strVal val="#ppt_h"/>
                                          </p:val>
                                        </p:tav>
                                      </p:tavLst>
                                    </p:anim>
                                    <p:anim calcmode="lin" valueType="num">
                                      <p:cBhvr>
                                        <p:cTn id="53" dur="1000" fill="hold"/>
                                        <p:tgtEl>
                                          <p:spTgt spid="2"/>
                                        </p:tgtEl>
                                        <p:attrNameLst>
                                          <p:attrName>style.rotation</p:attrName>
                                        </p:attrNameLst>
                                      </p:cBhvr>
                                      <p:tavLst>
                                        <p:tav tm="0">
                                          <p:val>
                                            <p:fltVal val="90"/>
                                          </p:val>
                                        </p:tav>
                                        <p:tav tm="100000">
                                          <p:val>
                                            <p:fltVal val="0"/>
                                          </p:val>
                                        </p:tav>
                                      </p:tavLst>
                                    </p:anim>
                                    <p:animEffect transition="in" filter="fade">
                                      <p:cBhvr>
                                        <p:cTn id="5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2207360"/>
            <a:ext cx="8230515" cy="4275740"/>
          </a:xfrm>
        </p:spPr>
        <p:txBody>
          <a:bodyPr>
            <a:noAutofit/>
          </a:bodyPr>
          <a:lstStyle/>
          <a:p>
            <a:pPr algn="r" rtl="1"/>
            <a:r>
              <a:rPr lang="fa-IR" sz="2400" b="0" dirty="0" smtClean="0">
                <a:cs typeface="B Mitra" panose="00000400000000000000" pitchFamily="2" charset="-78"/>
              </a:rPr>
              <a:t>تنیس </a:t>
            </a:r>
            <a:r>
              <a:rPr lang="fa-IR" sz="2400" b="0" dirty="0">
                <a:cs typeface="B Mitra" panose="00000400000000000000" pitchFamily="2" charset="-78"/>
              </a:rPr>
              <a:t>ورزشی راکتی است که بین دو نفر (سینگل) یا بین دو تیم دونفره (دوبل) بازی می‌شود. هر بازیکن راکتی دارد که دارای صفحه‌ای از شبکه توری است. بازیکن با این راکت، توپی لاستیکی با پوشش نمدی را به زمین حریف پرتاب می‌کند. بازیکنی (یا تیمی) که زودتر امتیاز نهائی را به دست آورد برنده‌است</a:t>
            </a:r>
            <a:r>
              <a:rPr lang="fa-IR" sz="2400" b="0" dirty="0" smtClean="0">
                <a:cs typeface="B Mitra" panose="00000400000000000000" pitchFamily="2" charset="-78"/>
              </a:rPr>
              <a:t>.</a:t>
            </a:r>
            <a:r>
              <a:rPr lang="fa-IR" sz="2400" b="0" dirty="0">
                <a:cs typeface="B Mitra" panose="00000400000000000000" pitchFamily="2" charset="-78"/>
              </a:rPr>
              <a:t> این ورزش نخست در بریتانیا و بیشتر میان اشراف‌زادگان رایج شد و سپس به سایر کشورهای انگلیسی راه یافت و اکنون در همه کشورها بازی می‌شود. به دلیل تجهیزات گران‌قیمت و زمین مناسب برای انجام این ورزش، هنوز هم تنیس به عنوان یکی از ورزش‌های گران‌قیمت شناخته می‌شود.</a:t>
            </a:r>
            <a:br>
              <a:rPr lang="fa-IR" sz="2400" b="0" dirty="0">
                <a:cs typeface="B Mitra" panose="00000400000000000000" pitchFamily="2" charset="-78"/>
              </a:rPr>
            </a:br>
            <a:r>
              <a:rPr lang="fa-IR" sz="2400" b="0" dirty="0">
                <a:cs typeface="B Mitra" panose="00000400000000000000" pitchFamily="2" charset="-78"/>
              </a:rPr>
              <a:t>تنیس از ورزش‌های المپیک است. در برخی از کشورها به آن تنیس میدانی می‌گویند تا از ورزش دیگری بنام تنیس </a:t>
            </a:r>
            <a:r>
              <a:rPr lang="fa-IR" sz="2400" b="0" dirty="0" smtClean="0">
                <a:cs typeface="B Mitra" panose="00000400000000000000" pitchFamily="2" charset="-78"/>
              </a:rPr>
              <a:t>شاهی </a:t>
            </a:r>
            <a:r>
              <a:rPr lang="fa-IR" sz="2400" b="0" dirty="0">
                <a:cs typeface="B Mitra" panose="00000400000000000000" pitchFamily="2" charset="-78"/>
              </a:rPr>
              <a:t>که در سالن و در زمینی بااندازه دیگری بازی می‌شود و همچنین تنیس روی میز (که در برخی کشورها با نام پینگ پنگ) جدا گردد.</a:t>
            </a:r>
            <a:br>
              <a:rPr lang="fa-IR" sz="2400" b="0" dirty="0">
                <a:cs typeface="B Mitra" panose="00000400000000000000" pitchFamily="2" charset="-78"/>
              </a:rPr>
            </a:br>
            <a:r>
              <a:rPr lang="fa-IR" sz="2400" b="0" dirty="0">
                <a:cs typeface="B Mitra" panose="00000400000000000000" pitchFamily="2" charset="-78"/>
              </a:rPr>
              <a:t>با</a:t>
            </a:r>
            <a:r>
              <a:rPr lang="fa-IR" sz="2400" b="0" dirty="0" smtClean="0">
                <a:cs typeface="B Mitra" panose="00000400000000000000" pitchFamily="2" charset="-78"/>
              </a:rPr>
              <a:t>زی </a:t>
            </a:r>
            <a:r>
              <a:rPr lang="fa-IR" sz="2400" b="0" dirty="0">
                <a:cs typeface="B Mitra" panose="00000400000000000000" pitchFamily="2" charset="-78"/>
              </a:rPr>
              <a:t>تنیس در نخست بدون راکت و با دست خالی و پس از آن با دستکش انجام </a:t>
            </a:r>
            <a:r>
              <a:rPr lang="fa-IR" sz="2400" b="0" dirty="0" smtClean="0">
                <a:cs typeface="B Mitra" panose="00000400000000000000" pitchFamily="2" charset="-78"/>
              </a:rPr>
              <a:t>می‌شد.</a:t>
            </a:r>
            <a:r>
              <a:rPr lang="fa-IR" sz="2600" b="0" dirty="0" smtClean="0">
                <a:cs typeface="B Mitra" panose="00000400000000000000" pitchFamily="2" charset="-78"/>
              </a:rPr>
              <a:t/>
            </a:r>
            <a:br>
              <a:rPr lang="fa-IR" sz="2600" b="0" dirty="0" smtClean="0">
                <a:cs typeface="B Mitra" panose="00000400000000000000" pitchFamily="2" charset="-78"/>
              </a:rPr>
            </a:br>
            <a:endParaRPr lang="en-US" sz="2600" b="0" dirty="0">
              <a:cs typeface="B Mitra" panose="00000400000000000000" pitchFamily="2" charset="-78"/>
            </a:endParaRPr>
          </a:p>
        </p:txBody>
      </p:sp>
      <p:sp>
        <p:nvSpPr>
          <p:cNvPr id="3" name="Text Placeholder 2"/>
          <p:cNvSpPr>
            <a:spLocks noGrp="1"/>
          </p:cNvSpPr>
          <p:nvPr>
            <p:ph type="body" idx="1"/>
          </p:nvPr>
        </p:nvSpPr>
        <p:spPr>
          <a:xfrm>
            <a:off x="818845" y="1443835"/>
            <a:ext cx="7772400" cy="610819"/>
          </a:xfrm>
        </p:spPr>
        <p:txBody>
          <a:bodyPr>
            <a:normAutofit fontScale="25000" lnSpcReduction="20000"/>
          </a:bodyPr>
          <a:lstStyle/>
          <a:p>
            <a:pPr algn="r" rtl="1"/>
            <a:endParaRPr lang="fa-IR" dirty="0"/>
          </a:p>
          <a:p>
            <a:pPr algn="r" rtl="1"/>
            <a:endParaRPr lang="fa-IR" dirty="0" smtClean="0"/>
          </a:p>
          <a:p>
            <a:pPr algn="r" rtl="1"/>
            <a:r>
              <a:rPr lang="fa-IR" sz="14800" b="1" dirty="0" smtClean="0">
                <a:solidFill>
                  <a:schemeClr val="tx1"/>
                </a:solidFill>
                <a:cs typeface="B Mitra" panose="00000400000000000000" pitchFamily="2" charset="-78"/>
              </a:rPr>
              <a:t>تنیس</a:t>
            </a:r>
            <a:r>
              <a:rPr lang="fa-IR" sz="14800" b="1" dirty="0" smtClean="0">
                <a:solidFill>
                  <a:schemeClr val="tx1"/>
                </a:solidFill>
                <a:cs typeface="Mj_Beirut Md" panose="00000400000000000000" pitchFamily="2" charset="-78"/>
              </a:rPr>
              <a:t> </a:t>
            </a:r>
            <a:r>
              <a:rPr lang="fa-IR" sz="14800" dirty="0" smtClean="0">
                <a:solidFill>
                  <a:schemeClr val="tx1"/>
                </a:solidFill>
                <a:cs typeface="Mj_Beirut Md" panose="00000400000000000000" pitchFamily="2" charset="-78"/>
              </a:rPr>
              <a:t>                     </a:t>
            </a:r>
            <a:r>
              <a:rPr lang="fa-IR" sz="14800" dirty="0" smtClean="0">
                <a:cs typeface="Mj_Beirut Md" panose="00000400000000000000" pitchFamily="2" charset="-78"/>
              </a:rPr>
              <a:t>                                                 </a:t>
            </a:r>
            <a:endParaRPr lang="fa-IR" sz="14800" dirty="0">
              <a:cs typeface="Mj_Beirut Md" panose="00000400000000000000" pitchFamily="2" charset="-78"/>
            </a:endParaRPr>
          </a:p>
        </p:txBody>
      </p:sp>
    </p:spTree>
    <p:extLst>
      <p:ext uri="{BB962C8B-B14F-4D97-AF65-F5344CB8AC3E}">
        <p14:creationId xmlns:p14="http://schemas.microsoft.com/office/powerpoint/2010/main" val="1220113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03065" y="1749245"/>
            <a:ext cx="5176415" cy="458115"/>
          </a:xfrm>
        </p:spPr>
        <p:txBody>
          <a:bodyPr>
            <a:noAutofit/>
          </a:bodyPr>
          <a:lstStyle/>
          <a:p>
            <a:pPr algn="r" rtl="1"/>
            <a:r>
              <a:rPr lang="fa-IR" sz="2800" b="1" dirty="0" smtClean="0">
                <a:solidFill>
                  <a:schemeClr val="tx1"/>
                </a:solidFill>
                <a:cs typeface="B Mitra" panose="00000400000000000000" pitchFamily="2" charset="-78"/>
              </a:rPr>
              <a:t>تصویری از اولین راکت تنیس</a:t>
            </a:r>
            <a:endParaRPr lang="en-US" sz="2800" b="1" dirty="0">
              <a:solidFill>
                <a:schemeClr val="tx1"/>
              </a:solidFill>
              <a:cs typeface="B Mitra"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785" y="2970885"/>
            <a:ext cx="6708710" cy="24109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11852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3503065" y="1749245"/>
            <a:ext cx="5176415" cy="458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fa-IR" b="1" dirty="0" smtClean="0">
                <a:cs typeface="B Mitra" panose="00000400000000000000" pitchFamily="2" charset="-78"/>
              </a:rPr>
              <a:t>ابعاد زمین تنیس</a:t>
            </a:r>
            <a:endParaRPr lang="en-US" b="1" dirty="0">
              <a:cs typeface="B Mitra" panose="00000400000000000000" pitchFamily="2" charset="-78"/>
            </a:endParaRPr>
          </a:p>
        </p:txBody>
      </p:sp>
      <p:pic>
        <p:nvPicPr>
          <p:cNvPr id="3074" name="Picture 2" descr="200px-Tennis_court_metric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60" y="1749245"/>
            <a:ext cx="2901395" cy="500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01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3503065" y="1749245"/>
            <a:ext cx="5176415" cy="458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fa-IR" b="1" dirty="0">
                <a:cs typeface="B Mitra" panose="00000400000000000000" pitchFamily="2" charset="-78"/>
              </a:rPr>
              <a:t>خط کشی زمین</a:t>
            </a:r>
            <a:endParaRPr lang="en-US" b="1" dirty="0">
              <a:cs typeface="B Mitra" panose="00000400000000000000" pitchFamily="2" charset="-78"/>
            </a:endParaRPr>
          </a:p>
        </p:txBody>
      </p:sp>
      <p:pic>
        <p:nvPicPr>
          <p:cNvPr id="4098" name="Picture 2" descr="tennis_court_dia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195" y="2512770"/>
            <a:ext cx="5317649" cy="41728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4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3026150"/>
            <a:ext cx="8077810" cy="3817625"/>
          </a:xfrm>
        </p:spPr>
        <p:txBody>
          <a:bodyPr>
            <a:noAutofit/>
          </a:bodyPr>
          <a:lstStyle/>
          <a:p>
            <a:pPr algn="r" rtl="1">
              <a:lnSpc>
                <a:spcPct val="150000"/>
              </a:lnSpc>
            </a:pPr>
            <a:r>
              <a:rPr lang="fa-IR" sz="2800" dirty="0" smtClean="0">
                <a:cs typeface="B Mitra" panose="00000400000000000000" pitchFamily="2" charset="-78"/>
              </a:rPr>
              <a:t>1-سوزاندن </a:t>
            </a:r>
            <a:r>
              <a:rPr lang="fa-IR" sz="2800" dirty="0">
                <a:cs typeface="B Mitra" panose="00000400000000000000" pitchFamily="2" charset="-78"/>
              </a:rPr>
              <a:t>چربی های بدن</a:t>
            </a:r>
            <a:r>
              <a:rPr lang="en-US" sz="2800" dirty="0">
                <a:cs typeface="B Mitra" panose="00000400000000000000" pitchFamily="2" charset="-78"/>
              </a:rPr>
              <a:t/>
            </a:r>
            <a:br>
              <a:rPr lang="en-US" sz="2800" dirty="0">
                <a:cs typeface="B Mitra" panose="00000400000000000000" pitchFamily="2" charset="-78"/>
              </a:rPr>
            </a:br>
            <a:r>
              <a:rPr lang="fa-IR" sz="2800" dirty="0" smtClean="0">
                <a:cs typeface="B Mitra" panose="00000400000000000000" pitchFamily="2" charset="-78"/>
              </a:rPr>
              <a:t>2- افزایش </a:t>
            </a:r>
            <a:r>
              <a:rPr lang="fa-IR" sz="2800" dirty="0">
                <a:cs typeface="B Mitra" panose="00000400000000000000" pitchFamily="2" charset="-78"/>
              </a:rPr>
              <a:t>هماهنگی چشم و دست و جذب ویتامین دی</a:t>
            </a:r>
            <a:br>
              <a:rPr lang="fa-IR" sz="2800" dirty="0">
                <a:cs typeface="B Mitra" panose="00000400000000000000" pitchFamily="2" charset="-78"/>
              </a:rPr>
            </a:br>
            <a:r>
              <a:rPr lang="fa-IR" sz="2800" dirty="0" smtClean="0">
                <a:cs typeface="B Mitra" panose="00000400000000000000" pitchFamily="2" charset="-78"/>
              </a:rPr>
              <a:t>3- افزایش </a:t>
            </a:r>
            <a:r>
              <a:rPr lang="fa-IR" sz="2800" dirty="0">
                <a:cs typeface="B Mitra" panose="00000400000000000000" pitchFamily="2" charset="-78"/>
              </a:rPr>
              <a:t>قدرت و استقامت عضلات </a:t>
            </a:r>
            <a:r>
              <a:rPr lang="en-US" sz="2800" dirty="0">
                <a:cs typeface="B Mitra" panose="00000400000000000000" pitchFamily="2" charset="-78"/>
              </a:rPr>
              <a:t/>
            </a:r>
            <a:br>
              <a:rPr lang="en-US" sz="2800" dirty="0">
                <a:cs typeface="B Mitra" panose="00000400000000000000" pitchFamily="2" charset="-78"/>
              </a:rPr>
            </a:br>
            <a:r>
              <a:rPr lang="fa-IR" sz="2800" dirty="0" smtClean="0">
                <a:cs typeface="B Mitra" panose="00000400000000000000" pitchFamily="2" charset="-78"/>
              </a:rPr>
              <a:t>4-ورزش </a:t>
            </a:r>
            <a:r>
              <a:rPr lang="fa-IR" sz="2800" dirty="0">
                <a:cs typeface="B Mitra" panose="00000400000000000000" pitchFamily="2" charset="-78"/>
              </a:rPr>
              <a:t>جانبی خوبی برای ورزشکاران حرفه‌ای در دیگر رشته‌هاست. </a:t>
            </a:r>
            <a:br>
              <a:rPr lang="fa-IR" sz="2800" dirty="0">
                <a:cs typeface="B Mitra" panose="00000400000000000000" pitchFamily="2" charset="-78"/>
              </a:rPr>
            </a:br>
            <a:endParaRPr lang="en-US" sz="2800" dirty="0">
              <a:cs typeface="B Mitra" panose="00000400000000000000" pitchFamily="2" charset="-78"/>
            </a:endParaRPr>
          </a:p>
        </p:txBody>
      </p:sp>
      <p:sp>
        <p:nvSpPr>
          <p:cNvPr id="3" name="TextBox 2"/>
          <p:cNvSpPr txBox="1"/>
          <p:nvPr/>
        </p:nvSpPr>
        <p:spPr>
          <a:xfrm>
            <a:off x="5778085" y="2207360"/>
            <a:ext cx="2901395" cy="584775"/>
          </a:xfrm>
          <a:prstGeom prst="rect">
            <a:avLst/>
          </a:prstGeom>
          <a:noFill/>
        </p:spPr>
        <p:txBody>
          <a:bodyPr wrap="square" rtlCol="0">
            <a:spAutoFit/>
          </a:bodyPr>
          <a:lstStyle/>
          <a:p>
            <a:pPr algn="r"/>
            <a:r>
              <a:rPr lang="fa-IR" sz="3200" b="1" dirty="0">
                <a:cs typeface="B Mitra" panose="00000400000000000000" pitchFamily="2" charset="-78"/>
              </a:rPr>
              <a:t>فواید ورزش تنیس</a:t>
            </a:r>
            <a:endParaRPr lang="en-US" sz="3200" b="1" dirty="0">
              <a:cs typeface="B Mitra" panose="00000400000000000000" pitchFamily="2" charset="-78"/>
            </a:endParaRPr>
          </a:p>
        </p:txBody>
      </p:sp>
    </p:spTree>
    <p:extLst>
      <p:ext uri="{BB962C8B-B14F-4D97-AF65-F5344CB8AC3E}">
        <p14:creationId xmlns:p14="http://schemas.microsoft.com/office/powerpoint/2010/main" val="1186335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2360065"/>
            <a:ext cx="8383220" cy="4428445"/>
          </a:xfrm>
        </p:spPr>
        <p:txBody>
          <a:bodyPr>
            <a:normAutofit/>
          </a:bodyPr>
          <a:lstStyle/>
          <a:p>
            <a:pPr algn="r" rtl="1"/>
            <a:r>
              <a:rPr lang="fa-IR" sz="2400" b="0" dirty="0">
                <a:cs typeface="B Mitra" panose="00000400000000000000" pitchFamily="2" charset="-78"/>
              </a:rPr>
              <a:t>تا آنجاكه شواهد تاریخی نشان می دهد، ورزش تنیس طی قرون ۱۲ و ۱۳ میلادی ابتدا در كشور فرانسه ابداع شد اما ارایه جدی این ورزش در سال ۱۸۷۲ میلادی بود كه سرگرد هاری جم این ورزش را در شهر لمینگتن ( انگلستان) به مردم معرفی كرد.</a:t>
            </a:r>
            <a:br>
              <a:rPr lang="fa-IR" sz="2400" b="0" dirty="0">
                <a:cs typeface="B Mitra" panose="00000400000000000000" pitchFamily="2" charset="-78"/>
              </a:rPr>
            </a:br>
            <a:r>
              <a:rPr lang="fa-IR" sz="2400" b="0" dirty="0">
                <a:cs typeface="B Mitra" panose="00000400000000000000" pitchFamily="2" charset="-78"/>
              </a:rPr>
              <a:t>در آن زمان مقررات و خصوصیات این ورزش با آنچه اكنون می بینیم تفاوت بسیار داشت. در سال ۱۸۷۷میلادی، اولین بار در دنیا مسابقات تنیس با مقررات و قوانین بخصوصی در زمینهای تنیس باشگاه تنیس و كروكت ال انگلند ویمبلدون برگزار شد، محلی كه هم اكنون بزرگترین مسابقات تنیس دنیا در آن برگزار می شود.</a:t>
            </a:r>
            <a:br>
              <a:rPr lang="fa-IR" sz="2400" b="0" dirty="0">
                <a:cs typeface="B Mitra" panose="00000400000000000000" pitchFamily="2" charset="-78"/>
              </a:rPr>
            </a:br>
            <a:r>
              <a:rPr lang="fa-IR" sz="2400" b="0" dirty="0">
                <a:cs typeface="B Mitra" panose="00000400000000000000" pitchFamily="2" charset="-78"/>
              </a:rPr>
              <a:t>مسابقات ویمبلدون در سال ،۱۸۷۷ یو اس اوپن در سال ،۱۸۸۱ دیویس كاپ ۱۸۹۹ و اوپن استرالیا در سال ۱۹۰۵ و اوپن فرانسه ۱۹۱۸شروع به فعالیت كردند.</a:t>
            </a:r>
            <a:br>
              <a:rPr lang="fa-IR" sz="2400" b="0" dirty="0">
                <a:cs typeface="B Mitra" panose="00000400000000000000" pitchFamily="2" charset="-78"/>
              </a:rPr>
            </a:br>
            <a:r>
              <a:rPr lang="fa-IR" sz="2400" b="0" dirty="0">
                <a:cs typeface="B Mitra" panose="00000400000000000000" pitchFamily="2" charset="-78"/>
              </a:rPr>
              <a:t>هنگامی كه تنیس شروع به رشد كرد، جهان را فرا گرفت و طبیعتاً اتحادیه های ملی شروع به هم پیوستن برای برگزاری مسابقات بزرگ جهانی و تنظیم قوانین و مقررات كردند. </a:t>
            </a:r>
            <a:endParaRPr lang="en-US" sz="2400" b="0" dirty="0">
              <a:cs typeface="B Mitra" panose="00000400000000000000" pitchFamily="2" charset="-78"/>
            </a:endParaRPr>
          </a:p>
        </p:txBody>
      </p:sp>
      <p:sp>
        <p:nvSpPr>
          <p:cNvPr id="3" name="Text Placeholder 2"/>
          <p:cNvSpPr>
            <a:spLocks noGrp="1"/>
          </p:cNvSpPr>
          <p:nvPr>
            <p:ph type="body" idx="1"/>
          </p:nvPr>
        </p:nvSpPr>
        <p:spPr>
          <a:xfrm>
            <a:off x="3503065" y="1749245"/>
            <a:ext cx="5176415" cy="458115"/>
          </a:xfrm>
        </p:spPr>
        <p:txBody>
          <a:bodyPr>
            <a:noAutofit/>
          </a:bodyPr>
          <a:lstStyle/>
          <a:p>
            <a:pPr algn="r" rtl="1"/>
            <a:r>
              <a:rPr lang="fa-IR" sz="2800" b="1" dirty="0" smtClean="0">
                <a:solidFill>
                  <a:schemeClr val="tx1"/>
                </a:solidFill>
                <a:cs typeface="B Mitra" panose="00000400000000000000" pitchFamily="2" charset="-78"/>
              </a:rPr>
              <a:t>تاریخچه </a:t>
            </a:r>
            <a:r>
              <a:rPr lang="fa-IR" sz="2800" b="1" dirty="0">
                <a:solidFill>
                  <a:schemeClr val="tx1"/>
                </a:solidFill>
                <a:cs typeface="B Mitra" panose="00000400000000000000" pitchFamily="2" charset="-78"/>
              </a:rPr>
              <a:t>تنیس </a:t>
            </a:r>
            <a:r>
              <a:rPr lang="fa-IR" sz="2800" b="1" dirty="0" smtClean="0">
                <a:solidFill>
                  <a:schemeClr val="tx1"/>
                </a:solidFill>
                <a:cs typeface="B Mitra" panose="00000400000000000000" pitchFamily="2" charset="-78"/>
              </a:rPr>
              <a:t>درجهان</a:t>
            </a:r>
            <a:endParaRPr lang="en-US" sz="2800" b="1" dirty="0">
              <a:solidFill>
                <a:schemeClr val="tx1"/>
              </a:solidFill>
              <a:cs typeface="B Mitra" panose="00000400000000000000" pitchFamily="2" charset="-78"/>
            </a:endParaRPr>
          </a:p>
        </p:txBody>
      </p:sp>
    </p:spTree>
    <p:extLst>
      <p:ext uri="{BB962C8B-B14F-4D97-AF65-F5344CB8AC3E}">
        <p14:creationId xmlns:p14="http://schemas.microsoft.com/office/powerpoint/2010/main" val="2140029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2242</TotalTime>
  <Words>697</Words>
  <Application>Microsoft Office PowerPoint</Application>
  <PresentationFormat>On-screen Show (4:3)</PresentationFormat>
  <Paragraphs>51</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 Mitra</vt:lpstr>
      <vt:lpstr>B Titr</vt:lpstr>
      <vt:lpstr>Calibri</vt:lpstr>
      <vt:lpstr>Mj_Beirut Md</vt:lpstr>
      <vt:lpstr>Times New Roman</vt:lpstr>
      <vt:lpstr>Office Theme</vt:lpstr>
      <vt:lpstr>تنیس</vt:lpstr>
      <vt:lpstr>PowerPoint Presentation</vt:lpstr>
      <vt:lpstr>فهرست مطالب:                                   </vt:lpstr>
      <vt:lpstr>تنیس ورزشی راکتی است که بین دو نفر (سینگل) یا بین دو تیم دونفره (دوبل) بازی می‌شود. هر بازیکن راکتی دارد که دارای صفحه‌ای از شبکه توری است. بازیکن با این راکت، توپی لاستیکی با پوشش نمدی را به زمین حریف پرتاب می‌کند. بازیکنی (یا تیمی) که زودتر امتیاز نهائی را به دست آورد برنده‌است. این ورزش نخست در بریتانیا و بیشتر میان اشراف‌زادگان رایج شد و سپس به سایر کشورهای انگلیسی راه یافت و اکنون در همه کشورها بازی می‌شود. به دلیل تجهیزات گران‌قیمت و زمین مناسب برای انجام این ورزش، هنوز هم تنیس به عنوان یکی از ورزش‌های گران‌قیمت شناخته می‌شود. تنیس از ورزش‌های المپیک است. در برخی از کشورها به آن تنیس میدانی می‌گویند تا از ورزش دیگری بنام تنیس شاهی که در سالن و در زمینی بااندازه دیگری بازی می‌شود و همچنین تنیس روی میز (که در برخی کشورها با نام پینگ پنگ) جدا گردد. بازی تنیس در نخست بدون راکت و با دست خالی و پس از آن با دستکش انجام می‌شد. </vt:lpstr>
      <vt:lpstr>PowerPoint Presentation</vt:lpstr>
      <vt:lpstr>PowerPoint Presentation</vt:lpstr>
      <vt:lpstr>PowerPoint Presentation</vt:lpstr>
      <vt:lpstr>1-سوزاندن چربی های بدن 2- افزایش هماهنگی چشم و دست و جذب ویتامین دی 3- افزایش قدرت و استقامت عضلات  4-ورزش جانبی خوبی برای ورزشکاران حرفه‌ای در دیگر رشته‌هاست.  </vt:lpstr>
      <vt:lpstr>تا آنجاكه شواهد تاریخی نشان می دهد، ورزش تنیس طی قرون ۱۲ و ۱۳ میلادی ابتدا در كشور فرانسه ابداع شد اما ارایه جدی این ورزش در سال ۱۸۷۲ میلادی بود كه سرگرد هاری جم این ورزش را در شهر لمینگتن ( انگلستان) به مردم معرفی كرد. در آن زمان مقررات و خصوصیات این ورزش با آنچه اكنون می بینیم تفاوت بسیار داشت. در سال ۱۸۷۷میلادی، اولین بار در دنیا مسابقات تنیس با مقررات و قوانین بخصوصی در زمینهای تنیس باشگاه تنیس و كروكت ال انگلند ویمبلدون برگزار شد، محلی كه هم اكنون بزرگترین مسابقات تنیس دنیا در آن برگزار می شود. مسابقات ویمبلدون در سال ،۱۸۷۷ یو اس اوپن در سال ،۱۸۸۱ دیویس كاپ ۱۸۹۹ و اوپن استرالیا در سال ۱۹۰۵ و اوپن فرانسه ۱۹۱۸شروع به فعالیت كردند. هنگامی كه تنیس شروع به رشد كرد، جهان را فرا گرفت و طبیعتاً اتحادیه های ملی شروع به هم پیوستن برای برگزاری مسابقات بزرگ جهانی و تنظیم قوانین و مقررات كردند. </vt:lpstr>
      <vt:lpstr>برترین تنیسورهای جهان</vt:lpstr>
      <vt:lpstr>پیدایش ورزش تنیس در ایران به بعد از جنگ جهانی دوم باز می گردد. پیش از این در طول سالهای (۱۳۱۵-۱۳۱۸) باشگاه بوستان ورزش که دارای چندین زمین تنیس بود، در محلی روبروی ورزشگاه شهید شیرودی فعلی به مدیریت شادروان شکوهی گشایش یافت . ورزشگاه شهید شیرودی ( امجدیه سابق) نیز همزمان با ورزشگاه بوستان ورزش با یک زمین تنیس درمحل کنونی بنیان گزاری و نخستین مسابقات قهرمانی تنیس کشور در سال ۱۳۱۸ در همین ورزشگاه برگزار گردید. گفتنی است که ورزش تنیس بخاطر بودن شهروندان انگلیسی در آبادان رونق خاصی داشت و اولین مسابقه تنیس بین تیم های آبادان و تهران به سالهای ۱۳۱۷-۱۳۲۰بر می گردد. پس از جنگ جهانی دوم مسابقات قهرمانی تنیس کشور تاسال ۱۳۲۲ جریان داشت که برادران نعمانی ( هانری وژوزف ) در صدر بازیکنان قرار داشتند .از سال ۱۳۲۲-۱۳۳۲مقام قهرمانی تنیس کشور در اختیار  آفتاندلیان قرار داشت.)</vt:lpstr>
      <vt:lpstr>نخستین سالی که ایران در جام دیویس شرکت نمود ۱۹۵۹ بود. تیم تنیس جام دیویس ایران به مدت ۳۱ سال در جام دیویس بازی کرده و مجموعاً ۶۴ بازی انجام داده است ) که حاصل آن ۳۲ برد و۳۲باخت بوده : بیشترین برد از آن منصور بهرامی با ۲۴ برد.ث بیشترین بازی برنده سینگل از آن تقی اکبری با ۱۷ برد . بیشترین بازی برنده دوبل ازآن کامبیز درفشی جوان با ۱۲ برد. بهترین تیم دوبل از آن کامبیز دزفشی جوان و مصطفی صالح با ۶ برد . طولانی ترین بازیها از آن کامبیز درفشی جوان با ۲۲بازی . و بیشترین سال عضویت در تیم دیویس کاپ از آن تقی اکبری با۱۵ سال است.</vt:lpstr>
      <vt:lpstr> اشكان شكوفي متولد سال 1360 ، در سن 7 سا لگي با تشويق آقاي دكتر جواد اقبال ، ورزش تنيس را در زمينهاي تنيس مجموعه شهيد شيرودي شروع كرد . و در سن 11 سالگي در مسابقات رده سني زير 12 سا ل شركت نمود و به مقام سوم نائل آمد . از آن پس تمرينات خود را جدي تر زير نظر مربيان آغا ز نمود . اشكان شکوفي در سالهاي بعد در مسابقات زير 14 و 16 سال بترتيب مقا م دوم و قهرمان كشور گرديد و يك رقيب سرسخت براي انوشا شاهقلي گرديد كه تا سن 18 سالگي هميشه يك مبارزه پايا پاي داشتند . وي در سن 17 سالگي به عضويت تيم ملي جوانان درآمد . در سال 1998 به اتفاق انوشا شاهقلي و عليرضا خاوري در المپياد دانش آموزي كه در مسكو برگزار گرديد شركت نمود . وي در مسابقات بين المللي جوا نان( تهران) در دو دوره به مقام سوم نائل آمد . اشكان شكوفي در سا ل 1378 و در سن 18سالگي با تيم جوانان تهران قهرمان كشور و در گروه انفرادي نايب قهرمان كشور گرديد . وي در همان سال بعنوان نفر پنجم تيم ديويس كاپ به تيم ملي بزرگسالان دعوت گرديد .   </vt:lpstr>
      <vt:lpstr>PowerPoint Presentation</vt:lpstr>
      <vt:lpstr>از ديگر قهرمانان تنيس كه تاكنون در سطح كشور   ( قهرماني بزرگسالان ؛ جوانان ؛استاني و با شگاهي ) حضور داشته اند مي توان از آقايان  ژزف نعما ني - هانري نعما ني - ژرژ آفتاندليا ن -  حميد ايپگچي- مرحوم حسين رياحي- مرحوم نصرت ا...مظفريان - آشوت آوديان - جلال درفشي جوان - جواد درفشي جوان - مهدي اخوي - دكتر جهان -  آرشام يسائي - نوذر ويسي- جواد اقبال - فريدون پاسدار - همایون ثقفی - شهرام رئیسی  نام برد    </vt:lpstr>
      <vt:lpstr>فدراسیون جهانی تنیس                       فدراسیون تنیس ایران         </vt:lpstr>
      <vt:lpstr>PowerPoint Presentation</vt:lpstr>
      <vt:lpstr>تصاویری از زمین تنیس</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MRT www.Win2Farsi.com</cp:lastModifiedBy>
  <cp:revision>70</cp:revision>
  <dcterms:created xsi:type="dcterms:W3CDTF">2013-08-21T19:17:07Z</dcterms:created>
  <dcterms:modified xsi:type="dcterms:W3CDTF">2017-09-23T05:28:44Z</dcterms:modified>
</cp:coreProperties>
</file>