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57" r:id="rId4"/>
    <p:sldId id="258" r:id="rId5"/>
    <p:sldId id="259" r:id="rId6"/>
    <p:sldId id="260" r:id="rId7"/>
    <p:sldId id="261" r:id="rId8"/>
    <p:sldId id="262" r:id="rId9"/>
    <p:sldId id="265" r:id="rId10"/>
    <p:sldId id="264" r:id="rId11"/>
    <p:sldId id="263"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4AD8E1E-C036-49C9-82E6-ED4DBF9FE6FB}" type="datetimeFigureOut">
              <a:rPr lang="en-US" smtClean="0"/>
              <a:t>6/13/2017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8D0960-162A-46D0-8F49-F58A6874ADFD}" type="slidenum">
              <a:rPr lang="en-US" smtClean="0"/>
              <a:t>‹#›</a:t>
            </a:fld>
            <a:endParaRPr lang="en-US"/>
          </a:p>
        </p:txBody>
      </p:sp>
    </p:spTree>
    <p:extLst>
      <p:ext uri="{BB962C8B-B14F-4D97-AF65-F5344CB8AC3E}">
        <p14:creationId xmlns:p14="http://schemas.microsoft.com/office/powerpoint/2010/main" val="173813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AD8E1E-C036-49C9-82E6-ED4DBF9FE6FB}"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4069804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B4AD8E1E-C036-49C9-82E6-ED4DBF9FE6FB}" type="datetimeFigureOut">
              <a:rPr lang="en-US" smtClean="0"/>
              <a:t>6/13/2017</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8D0960-162A-46D0-8F49-F58A6874ADFD}" type="slidenum">
              <a:rPr lang="en-US" smtClean="0"/>
              <a:t>‹#›</a:t>
            </a:fld>
            <a:endParaRPr lang="en-US"/>
          </a:p>
        </p:txBody>
      </p:sp>
    </p:spTree>
    <p:extLst>
      <p:ext uri="{BB962C8B-B14F-4D97-AF65-F5344CB8AC3E}">
        <p14:creationId xmlns:p14="http://schemas.microsoft.com/office/powerpoint/2010/main" val="1773470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AD8E1E-C036-49C9-82E6-ED4DBF9FE6FB}"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164042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4AD8E1E-C036-49C9-82E6-ED4DBF9FE6FB}" type="datetimeFigureOut">
              <a:rPr lang="en-US" smtClean="0"/>
              <a:t>6/13/2017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8D0960-162A-46D0-8F49-F58A6874ADFD}" type="slidenum">
              <a:rPr lang="en-US" smtClean="0"/>
              <a:t>‹#›</a:t>
            </a:fld>
            <a:endParaRPr lang="en-US"/>
          </a:p>
        </p:txBody>
      </p:sp>
    </p:spTree>
    <p:extLst>
      <p:ext uri="{BB962C8B-B14F-4D97-AF65-F5344CB8AC3E}">
        <p14:creationId xmlns:p14="http://schemas.microsoft.com/office/powerpoint/2010/main" val="1974778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4AD8E1E-C036-49C9-82E6-ED4DBF9FE6FB}"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3486924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4AD8E1E-C036-49C9-82E6-ED4DBF9FE6FB}"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118883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4AD8E1E-C036-49C9-82E6-ED4DBF9FE6FB}"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54837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AD8E1E-C036-49C9-82E6-ED4DBF9FE6FB}"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414391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4AD8E1E-C036-49C9-82E6-ED4DBF9FE6FB}" type="datetimeFigureOut">
              <a:rPr lang="en-US" smtClean="0"/>
              <a:t>6/13/2017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58D0960-162A-46D0-8F49-F58A6874ADFD}" type="slidenum">
              <a:rPr lang="en-US" smtClean="0"/>
              <a:t>‹#›</a:t>
            </a:fld>
            <a:endParaRPr lang="en-US"/>
          </a:p>
        </p:txBody>
      </p:sp>
    </p:spTree>
    <p:extLst>
      <p:ext uri="{BB962C8B-B14F-4D97-AF65-F5344CB8AC3E}">
        <p14:creationId xmlns:p14="http://schemas.microsoft.com/office/powerpoint/2010/main" val="583496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AD8E1E-C036-49C9-82E6-ED4DBF9FE6FB}"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D0960-162A-46D0-8F49-F58A6874ADFD}" type="slidenum">
              <a:rPr lang="en-US" smtClean="0"/>
              <a:t>‹#›</a:t>
            </a:fld>
            <a:endParaRPr lang="en-US"/>
          </a:p>
        </p:txBody>
      </p:sp>
    </p:spTree>
    <p:extLst>
      <p:ext uri="{BB962C8B-B14F-4D97-AF65-F5344CB8AC3E}">
        <p14:creationId xmlns:p14="http://schemas.microsoft.com/office/powerpoint/2010/main" val="2332080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B4AD8E1E-C036-49C9-82E6-ED4DBF9FE6FB}" type="datetimeFigureOut">
              <a:rPr lang="en-US" smtClean="0"/>
              <a:t>6/13/2017</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158D0960-162A-46D0-8F49-F58A6874ADFD}"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643233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b="1" dirty="0" smtClean="0">
                <a:cs typeface="B Mitra" panose="00000400000000000000" pitchFamily="2" charset="-78"/>
              </a:rPr>
              <a:t>پروژه آشنایی با مرمت ابنیه</a:t>
            </a:r>
            <a:r>
              <a:rPr lang="en-US" b="1" dirty="0" smtClean="0">
                <a:cs typeface="B Mitra" panose="00000400000000000000" pitchFamily="2" charset="-78"/>
              </a:rPr>
              <a:t/>
            </a:r>
            <a:br>
              <a:rPr lang="en-US" b="1" dirty="0" smtClean="0">
                <a:cs typeface="B Mitra" panose="00000400000000000000" pitchFamily="2" charset="-78"/>
              </a:rPr>
            </a:br>
            <a:endParaRPr lang="en-US" b="1" dirty="0">
              <a:cs typeface="B Mitra" panose="00000400000000000000" pitchFamily="2" charset="-78"/>
            </a:endParaRPr>
          </a:p>
        </p:txBody>
      </p:sp>
      <p:sp>
        <p:nvSpPr>
          <p:cNvPr id="4" name="Content Placeholder 5"/>
          <p:cNvSpPr>
            <a:spLocks noGrp="1"/>
          </p:cNvSpPr>
          <p:nvPr/>
        </p:nvSpPr>
        <p:spPr bwMode="auto">
          <a:xfrm>
            <a:off x="569944" y="1872350"/>
            <a:ext cx="8001000" cy="481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69900" indent="-469900" algn="r" rtl="1"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r" rtl="1"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cs typeface="+mn-cs"/>
              </a:defRPr>
            </a:lvl2pPr>
            <a:lvl3pPr marL="1304925" indent="-395288" algn="r" rtl="1"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cs typeface="+mn-cs"/>
              </a:defRPr>
            </a:lvl3pPr>
            <a:lvl4pPr marL="1693863" indent="-387350" algn="r" rtl="1"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cs typeface="+mn-cs"/>
              </a:defRPr>
            </a:lvl4pPr>
            <a:lvl5pPr marL="2093913" indent="-398463" algn="r" rtl="1"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cs typeface="+mn-cs"/>
              </a:defRPr>
            </a:lvl5pPr>
            <a:lvl6pPr marL="25511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r" rtl="1"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a:lstStyle>
          <a:p>
            <a:pPr algn="ctr">
              <a:buFont typeface="Wingdings" panose="05000000000000000000" pitchFamily="2" charset="2"/>
              <a:buNone/>
            </a:pPr>
            <a:endParaRPr lang="fa-IR" sz="2800" dirty="0" smtClean="0">
              <a:solidFill>
                <a:schemeClr val="bg1"/>
              </a:solidFill>
              <a:cs typeface="B Homa" panose="00000400000000000000" pitchFamily="2" charset="-78"/>
            </a:endParaRPr>
          </a:p>
          <a:p>
            <a:pPr algn="ctr">
              <a:buNone/>
            </a:pPr>
            <a:r>
              <a:rPr lang="fa-IR" sz="3600" b="1" dirty="0">
                <a:cs typeface="B Mitra" panose="00000400000000000000" pitchFamily="2" charset="-78"/>
              </a:rPr>
              <a:t>بررسی خانه امیر لطیفی </a:t>
            </a:r>
            <a:r>
              <a:rPr lang="fa-IR" sz="3600" b="1" dirty="0" smtClean="0">
                <a:cs typeface="B Mitra" panose="00000400000000000000" pitchFamily="2" charset="-78"/>
              </a:rPr>
              <a:t>گرگان</a:t>
            </a:r>
            <a:endParaRPr lang="en-US" sz="3600" b="1" dirty="0" smtClean="0">
              <a:cs typeface="B Mitra" panose="00000400000000000000" pitchFamily="2" charset="-78"/>
            </a:endParaRPr>
          </a:p>
          <a:p>
            <a:pPr algn="ctr">
              <a:buNone/>
            </a:pPr>
            <a:endParaRPr lang="fa-IR" sz="2800" dirty="0" smtClean="0">
              <a:solidFill>
                <a:schemeClr val="bg1"/>
              </a:solidFill>
              <a:cs typeface="B Homa" panose="00000400000000000000" pitchFamily="2" charset="-78"/>
            </a:endParaRPr>
          </a:p>
          <a:p>
            <a:pPr algn="ctr">
              <a:buFont typeface="Wingdings" panose="05000000000000000000" pitchFamily="2" charset="2"/>
              <a:buNone/>
            </a:pPr>
            <a:r>
              <a:rPr lang="fa-IR" sz="2400" dirty="0" smtClean="0">
                <a:solidFill>
                  <a:schemeClr val="bg1"/>
                </a:solidFill>
                <a:cs typeface="B Homa" panose="00000400000000000000" pitchFamily="2" charset="-78"/>
              </a:rPr>
              <a:t>استاد</a:t>
            </a:r>
            <a:r>
              <a:rPr lang="fa-IR" sz="2400" dirty="0" smtClean="0">
                <a:solidFill>
                  <a:schemeClr val="bg1"/>
                </a:solidFill>
                <a:cs typeface="B Homa" panose="00000400000000000000" pitchFamily="2" charset="-78"/>
              </a:rPr>
              <a:t>:</a:t>
            </a:r>
            <a:endParaRPr lang="fa-IR" sz="2400" dirty="0" smtClean="0">
              <a:solidFill>
                <a:schemeClr val="bg1"/>
              </a:solidFill>
              <a:cs typeface="B Homa" panose="00000400000000000000" pitchFamily="2" charset="-78"/>
            </a:endParaRPr>
          </a:p>
          <a:p>
            <a:pPr algn="ctr">
              <a:buFont typeface="Wingdings" panose="05000000000000000000" pitchFamily="2" charset="2"/>
              <a:buNone/>
            </a:pPr>
            <a:r>
              <a:rPr lang="fa-IR" sz="2400" dirty="0" smtClean="0">
                <a:solidFill>
                  <a:schemeClr val="bg1"/>
                </a:solidFill>
                <a:cs typeface="B Homa" panose="00000400000000000000" pitchFamily="2" charset="-78"/>
              </a:rPr>
              <a:t>دانشجو</a:t>
            </a:r>
            <a:r>
              <a:rPr lang="fa-IR" sz="2400" dirty="0" smtClean="0">
                <a:solidFill>
                  <a:schemeClr val="bg1"/>
                </a:solidFill>
                <a:cs typeface="B Homa" panose="00000400000000000000" pitchFamily="2" charset="-78"/>
              </a:rPr>
              <a:t>:</a:t>
            </a:r>
            <a:endParaRPr lang="fa-IR" sz="1800" dirty="0" smtClean="0">
              <a:solidFill>
                <a:schemeClr val="bg1"/>
              </a:solidFill>
              <a:cs typeface="B Homa" panose="00000400000000000000" pitchFamily="2" charset="-78"/>
            </a:endParaRPr>
          </a:p>
        </p:txBody>
      </p:sp>
    </p:spTree>
    <p:extLst>
      <p:ext uri="{BB962C8B-B14F-4D97-AF65-F5344CB8AC3E}">
        <p14:creationId xmlns:p14="http://schemas.microsoft.com/office/powerpoint/2010/main" val="3688440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شناسایی تاسیسات زیربنایی</a:t>
            </a:r>
            <a:endParaRPr lang="fa-IR" dirty="0">
              <a:cs typeface="B Mitra" panose="00000400000000000000" pitchFamily="2" charset="-78"/>
            </a:endParaRPr>
          </a:p>
        </p:txBody>
      </p:sp>
      <p:pic>
        <p:nvPicPr>
          <p:cNvPr id="5122" name="Picture 2" descr="http://www.parsacad.com/wp-content/uploads/2011/11/Abniye-7-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9216" y="2280582"/>
            <a:ext cx="4762500" cy="3638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5522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آسیب نگاری</a:t>
            </a:r>
            <a:endParaRPr lang="fa-IR" dirty="0">
              <a:cs typeface="B Mitra" panose="00000400000000000000" pitchFamily="2" charset="-78"/>
            </a:endParaRPr>
          </a:p>
        </p:txBody>
      </p:sp>
      <p:sp>
        <p:nvSpPr>
          <p:cNvPr id="3" name="TextBox 2"/>
          <p:cNvSpPr txBox="1"/>
          <p:nvPr/>
        </p:nvSpPr>
        <p:spPr>
          <a:xfrm>
            <a:off x="471340" y="2196445"/>
            <a:ext cx="7890235" cy="4401205"/>
          </a:xfrm>
          <a:prstGeom prst="rect">
            <a:avLst/>
          </a:prstGeom>
          <a:noFill/>
        </p:spPr>
        <p:txBody>
          <a:bodyPr wrap="square" rtlCol="0">
            <a:spAutoFit/>
          </a:bodyPr>
          <a:lstStyle/>
          <a:p>
            <a:pPr algn="r" rtl="1"/>
            <a:r>
              <a:rPr lang="fa-IR" sz="2800" b="1" dirty="0">
                <a:cs typeface="B Mitra" panose="00000400000000000000" pitchFamily="2" charset="-78"/>
              </a:rPr>
              <a:t>آسیب نگاری:</a:t>
            </a:r>
            <a:endParaRPr lang="fa-IR" sz="2800" dirty="0">
              <a:cs typeface="B Mitra" panose="00000400000000000000" pitchFamily="2" charset="-78"/>
            </a:endParaRPr>
          </a:p>
          <a:p>
            <a:pPr algn="r" rtl="1"/>
            <a:r>
              <a:rPr lang="fa-IR" sz="2800" dirty="0">
                <a:cs typeface="B Mitra" panose="00000400000000000000" pitchFamily="2" charset="-78"/>
              </a:rPr>
              <a:t>۱- آسیب های کلی</a:t>
            </a:r>
          </a:p>
          <a:p>
            <a:pPr algn="r" rtl="1"/>
            <a:r>
              <a:rPr lang="fa-IR" sz="2800" dirty="0">
                <a:cs typeface="B Mitra" panose="00000400000000000000" pitchFamily="2" charset="-78"/>
              </a:rPr>
              <a:t>۲- آسیب پی</a:t>
            </a:r>
          </a:p>
          <a:p>
            <a:pPr algn="r" rtl="1"/>
            <a:r>
              <a:rPr lang="fa-IR" sz="2800" dirty="0">
                <a:cs typeface="B Mitra" panose="00000400000000000000" pitchFamily="2" charset="-78"/>
              </a:rPr>
              <a:t>۳-آسیب دیوار</a:t>
            </a:r>
          </a:p>
          <a:p>
            <a:pPr algn="r" rtl="1"/>
            <a:r>
              <a:rPr lang="fa-IR" sz="2800" dirty="0">
                <a:cs typeface="B Mitra" panose="00000400000000000000" pitchFamily="2" charset="-78"/>
              </a:rPr>
              <a:t>۴-آسیب محوطه و کف</a:t>
            </a:r>
          </a:p>
          <a:p>
            <a:pPr algn="r" rtl="1"/>
            <a:r>
              <a:rPr lang="fa-IR" sz="2800" dirty="0">
                <a:cs typeface="B Mitra" panose="00000400000000000000" pitchFamily="2" charset="-78"/>
              </a:rPr>
              <a:t>۵- آسیب سازه</a:t>
            </a:r>
          </a:p>
          <a:p>
            <a:pPr algn="r" rtl="1"/>
            <a:r>
              <a:rPr lang="fa-IR" sz="2800" dirty="0">
                <a:cs typeface="B Mitra" panose="00000400000000000000" pitchFamily="2" charset="-78"/>
              </a:rPr>
              <a:t>۶-آسیب تزئینات</a:t>
            </a:r>
          </a:p>
          <a:p>
            <a:pPr algn="r" rtl="1"/>
            <a:r>
              <a:rPr lang="fa-IR" sz="2800" dirty="0">
                <a:cs typeface="B Mitra" panose="00000400000000000000" pitchFamily="2" charset="-78"/>
              </a:rPr>
              <a:t>۷-آسیب فضایی</a:t>
            </a:r>
          </a:p>
          <a:p>
            <a:pPr algn="r" rtl="1"/>
            <a:r>
              <a:rPr lang="fa-IR" sz="2800" dirty="0">
                <a:cs typeface="B Mitra" panose="00000400000000000000" pitchFamily="2" charset="-78"/>
              </a:rPr>
              <a:t>۸-آسیب منظری</a:t>
            </a:r>
          </a:p>
          <a:p>
            <a:pPr algn="r" rtl="1"/>
            <a:r>
              <a:rPr lang="fa-IR" sz="2800" dirty="0">
                <a:cs typeface="B Mitra" panose="00000400000000000000" pitchFamily="2" charset="-78"/>
              </a:rPr>
              <a:t>۹-آسیب </a:t>
            </a:r>
            <a:r>
              <a:rPr lang="fa-IR" sz="2800" dirty="0" smtClean="0">
                <a:cs typeface="B Mitra" panose="00000400000000000000" pitchFamily="2" charset="-78"/>
              </a:rPr>
              <a:t>زیرساختاری</a:t>
            </a:r>
            <a:endParaRPr lang="fa-IR" sz="2800" dirty="0">
              <a:cs typeface="B Mitra" panose="00000400000000000000" pitchFamily="2" charset="-78"/>
            </a:endParaRPr>
          </a:p>
        </p:txBody>
      </p:sp>
      <p:sp>
        <p:nvSpPr>
          <p:cNvPr id="4" name="TextBox 3"/>
          <p:cNvSpPr txBox="1"/>
          <p:nvPr/>
        </p:nvSpPr>
        <p:spPr>
          <a:xfrm>
            <a:off x="923827" y="2196445"/>
            <a:ext cx="2073896" cy="1569660"/>
          </a:xfrm>
          <a:prstGeom prst="rect">
            <a:avLst/>
          </a:prstGeom>
          <a:noFill/>
        </p:spPr>
        <p:txBody>
          <a:bodyPr wrap="square" rtlCol="0">
            <a:spAutoFit/>
          </a:bodyPr>
          <a:lstStyle/>
          <a:p>
            <a:pPr algn="r" rtl="1"/>
            <a:r>
              <a:rPr lang="fa-IR" sz="2400" b="1" dirty="0" smtClean="0">
                <a:cs typeface="B Mitra" panose="00000400000000000000" pitchFamily="2" charset="-78"/>
              </a:rPr>
              <a:t>آسیب های کلی :</a:t>
            </a:r>
            <a:endParaRPr lang="fa-IR" sz="2400" dirty="0" smtClean="0">
              <a:cs typeface="B Mitra" panose="00000400000000000000" pitchFamily="2" charset="-78"/>
            </a:endParaRPr>
          </a:p>
          <a:p>
            <a:pPr algn="r" rtl="1"/>
            <a:r>
              <a:rPr lang="fa-IR" sz="2400" dirty="0" smtClean="0">
                <a:cs typeface="B Mitra" panose="00000400000000000000" pitchFamily="2" charset="-78"/>
              </a:rPr>
              <a:t>عوامل طبیعی</a:t>
            </a:r>
          </a:p>
          <a:p>
            <a:pPr algn="r" rtl="1"/>
            <a:r>
              <a:rPr lang="fa-IR" sz="2400" dirty="0" smtClean="0">
                <a:cs typeface="B Mitra" panose="00000400000000000000" pitchFamily="2" charset="-78"/>
              </a:rPr>
              <a:t> عوامل انسانی</a:t>
            </a:r>
          </a:p>
          <a:p>
            <a:endParaRPr lang="en-US" sz="2400" dirty="0"/>
          </a:p>
        </p:txBody>
      </p:sp>
    </p:spTree>
    <p:extLst>
      <p:ext uri="{BB962C8B-B14F-4D97-AF65-F5344CB8AC3E}">
        <p14:creationId xmlns:p14="http://schemas.microsoft.com/office/powerpoint/2010/main" val="2331474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عوامل طبیعی</a:t>
            </a:r>
            <a:endParaRPr lang="fa-IR" dirty="0">
              <a:cs typeface="B Mitra" panose="00000400000000000000" pitchFamily="2" charset="-78"/>
            </a:endParaRPr>
          </a:p>
        </p:txBody>
      </p:sp>
      <p:sp>
        <p:nvSpPr>
          <p:cNvPr id="3" name="TextBox 2"/>
          <p:cNvSpPr txBox="1"/>
          <p:nvPr/>
        </p:nvSpPr>
        <p:spPr>
          <a:xfrm>
            <a:off x="471340" y="2196445"/>
            <a:ext cx="7890235" cy="1384995"/>
          </a:xfrm>
          <a:prstGeom prst="rect">
            <a:avLst/>
          </a:prstGeom>
          <a:noFill/>
        </p:spPr>
        <p:txBody>
          <a:bodyPr wrap="square" rtlCol="0">
            <a:spAutoFit/>
          </a:bodyPr>
          <a:lstStyle/>
          <a:p>
            <a:pPr algn="r"/>
            <a:r>
              <a:rPr lang="fa-IR" sz="2800" b="1" dirty="0">
                <a:cs typeface="B Mitra" panose="00000400000000000000" pitchFamily="2" charset="-78"/>
              </a:rPr>
              <a:t>عوامل طبیعی :</a:t>
            </a:r>
            <a:endParaRPr lang="fa-IR" sz="2800" dirty="0">
              <a:cs typeface="B Mitra" panose="00000400000000000000" pitchFamily="2" charset="-78"/>
            </a:endParaRPr>
          </a:p>
          <a:p>
            <a:pPr algn="r"/>
            <a:r>
              <a:rPr lang="fa-IR" sz="2800" dirty="0">
                <a:cs typeface="B Mitra" panose="00000400000000000000" pitchFamily="2" charset="-78"/>
              </a:rPr>
              <a:t>۱-رطوبت اشباع:</a:t>
            </a:r>
          </a:p>
          <a:p>
            <a:pPr algn="r"/>
            <a:r>
              <a:rPr lang="fa-IR" sz="2800" dirty="0">
                <a:cs typeface="B Mitra" panose="00000400000000000000" pitchFamily="2" charset="-78"/>
              </a:rPr>
              <a:t>جداره های دیواره های حیاط ، نشست و ایجاد ترک</a:t>
            </a:r>
          </a:p>
        </p:txBody>
      </p:sp>
      <p:pic>
        <p:nvPicPr>
          <p:cNvPr id="8194" name="Picture 2" descr="http://www.parsacad.com/wp-content/uploads/2011/11/Abniye-8-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148" y="3392288"/>
            <a:ext cx="3021258" cy="225587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789575" y="3392288"/>
            <a:ext cx="4572000" cy="1938992"/>
          </a:xfrm>
          <a:prstGeom prst="rect">
            <a:avLst/>
          </a:prstGeom>
        </p:spPr>
        <p:txBody>
          <a:bodyPr>
            <a:spAutoFit/>
          </a:bodyPr>
          <a:lstStyle/>
          <a:p>
            <a:pPr algn="just" rtl="1"/>
            <a:r>
              <a:rPr lang="fa-IR" sz="2400" b="0" i="0" dirty="0" smtClean="0">
                <a:effectLst/>
                <a:latin typeface="tahoma" panose="020B0604030504040204" pitchFamily="34" charset="0"/>
                <a:cs typeface="B Mitra" panose="00000400000000000000" pitchFamily="2" charset="-78"/>
              </a:rPr>
              <a:t> </a:t>
            </a:r>
          </a:p>
          <a:p>
            <a:pPr algn="just" rtl="1"/>
            <a:r>
              <a:rPr lang="fa-IR" sz="2400" b="0" i="0" dirty="0" smtClean="0">
                <a:effectLst/>
                <a:latin typeface="tahoma" panose="020B0604030504040204" pitchFamily="34" charset="0"/>
                <a:cs typeface="B Mitra" panose="00000400000000000000" pitchFamily="2" charset="-78"/>
              </a:rPr>
              <a:t>۲- رطوبت تصاعدی :</a:t>
            </a:r>
          </a:p>
          <a:p>
            <a:pPr algn="just" rtl="1">
              <a:buFont typeface="Arial" panose="020B0604020202020204" pitchFamily="34" charset="0"/>
              <a:buChar char="•"/>
            </a:pPr>
            <a:r>
              <a:rPr lang="fa-IR" sz="2400" b="0" i="0" dirty="0" smtClean="0">
                <a:effectLst/>
                <a:latin typeface="tahoma" panose="020B0604030504040204" pitchFamily="34" charset="0"/>
                <a:cs typeface="B Mitra" panose="00000400000000000000" pitchFamily="2" charset="-78"/>
              </a:rPr>
              <a:t>اندودهای داخلی اتاق ها ، طبله کردن جداره دیوارهای اتاقهای خدماتی ،طبله کردن جداره اتاقهای بخش اصلی ( ۲طبقه )</a:t>
            </a:r>
          </a:p>
        </p:txBody>
      </p:sp>
    </p:spTree>
    <p:extLst>
      <p:ext uri="{BB962C8B-B14F-4D97-AF65-F5344CB8AC3E}">
        <p14:creationId xmlns:p14="http://schemas.microsoft.com/office/powerpoint/2010/main" val="1459622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عوامل طبیعی</a:t>
            </a:r>
            <a:endParaRPr lang="fa-IR" dirty="0">
              <a:cs typeface="B Mitra" panose="00000400000000000000" pitchFamily="2" charset="-78"/>
            </a:endParaRPr>
          </a:p>
        </p:txBody>
      </p:sp>
      <p:sp>
        <p:nvSpPr>
          <p:cNvPr id="3" name="TextBox 2"/>
          <p:cNvSpPr txBox="1"/>
          <p:nvPr/>
        </p:nvSpPr>
        <p:spPr>
          <a:xfrm>
            <a:off x="471340" y="2196445"/>
            <a:ext cx="7890235" cy="523220"/>
          </a:xfrm>
          <a:prstGeom prst="rect">
            <a:avLst/>
          </a:prstGeom>
          <a:noFill/>
        </p:spPr>
        <p:txBody>
          <a:bodyPr wrap="square" rtlCol="0">
            <a:spAutoFit/>
          </a:bodyPr>
          <a:lstStyle/>
          <a:p>
            <a:pPr algn="r"/>
            <a:r>
              <a:rPr lang="fa-IR" sz="2800" b="1" dirty="0">
                <a:cs typeface="B Mitra" panose="00000400000000000000" pitchFamily="2" charset="-78"/>
              </a:rPr>
              <a:t>عوامل طبیعی </a:t>
            </a:r>
            <a:r>
              <a:rPr lang="fa-IR" sz="2800" b="1" dirty="0" smtClean="0">
                <a:cs typeface="B Mitra" panose="00000400000000000000" pitchFamily="2" charset="-78"/>
              </a:rPr>
              <a:t>:</a:t>
            </a:r>
            <a:endParaRPr lang="fa-IR" sz="2800" dirty="0">
              <a:cs typeface="B Mitra" panose="00000400000000000000" pitchFamily="2" charset="-78"/>
            </a:endParaRPr>
          </a:p>
        </p:txBody>
      </p:sp>
      <p:sp>
        <p:nvSpPr>
          <p:cNvPr id="5" name="Rectangle 4"/>
          <p:cNvSpPr/>
          <p:nvPr/>
        </p:nvSpPr>
        <p:spPr>
          <a:xfrm>
            <a:off x="3789575" y="2986910"/>
            <a:ext cx="4572000" cy="2442976"/>
          </a:xfrm>
          <a:prstGeom prst="rect">
            <a:avLst/>
          </a:prstGeom>
        </p:spPr>
        <p:txBody>
          <a:bodyPr>
            <a:spAutoFit/>
          </a:bodyPr>
          <a:lstStyle/>
          <a:p>
            <a:pPr algn="just" rtl="1">
              <a:lnSpc>
                <a:spcPct val="150000"/>
              </a:lnSpc>
            </a:pPr>
            <a:r>
              <a:rPr lang="fa-IR" sz="2600" b="0" i="0" dirty="0" smtClean="0">
                <a:effectLst/>
                <a:latin typeface="tahoma" panose="020B0604030504040204" pitchFamily="34" charset="0"/>
                <a:cs typeface="B Mitra" panose="00000400000000000000" pitchFamily="2" charset="-78"/>
              </a:rPr>
              <a:t>۳-رطوبت موئینگی :</a:t>
            </a:r>
          </a:p>
          <a:p>
            <a:pPr algn="just" rtl="1">
              <a:lnSpc>
                <a:spcPct val="150000"/>
              </a:lnSpc>
              <a:buFont typeface="Arial" panose="020B0604020202020204" pitchFamily="34" charset="0"/>
              <a:buChar char="•"/>
            </a:pPr>
            <a:r>
              <a:rPr lang="fa-IR" sz="2600" b="0" i="0" dirty="0" smtClean="0">
                <a:effectLst/>
                <a:latin typeface="tahoma" panose="020B0604030504040204" pitchFamily="34" charset="0"/>
                <a:cs typeface="B Mitra" panose="00000400000000000000" pitchFamily="2" charset="-78"/>
              </a:rPr>
              <a:t>جداره دیوارهای هسته اصلی ساختمان دوطبقه</a:t>
            </a:r>
          </a:p>
          <a:p>
            <a:pPr algn="just" rtl="1">
              <a:lnSpc>
                <a:spcPct val="150000"/>
              </a:lnSpc>
            </a:pPr>
            <a:r>
              <a:rPr lang="fa-IR" sz="2600" b="0" i="0" dirty="0" smtClean="0">
                <a:effectLst/>
                <a:latin typeface="tahoma" panose="020B0604030504040204" pitchFamily="34" charset="0"/>
                <a:cs typeface="B Mitra" panose="00000400000000000000" pitchFamily="2" charset="-78"/>
              </a:rPr>
              <a:t>۴-تاثیر نزولات آسمانی :</a:t>
            </a:r>
          </a:p>
          <a:p>
            <a:pPr algn="just" rtl="1">
              <a:lnSpc>
                <a:spcPct val="150000"/>
              </a:lnSpc>
              <a:buFont typeface="Arial" panose="020B0604020202020204" pitchFamily="34" charset="0"/>
              <a:buChar char="•"/>
            </a:pPr>
            <a:r>
              <a:rPr lang="fa-IR" sz="2600" b="0" i="0" dirty="0" smtClean="0">
                <a:effectLst/>
                <a:latin typeface="tahoma" panose="020B0604030504040204" pitchFamily="34" charset="0"/>
                <a:cs typeface="B Mitra" panose="00000400000000000000" pitchFamily="2" charset="-78"/>
              </a:rPr>
              <a:t>سقف + شیر سرها</a:t>
            </a:r>
            <a:endParaRPr lang="fa-IR" sz="2600" b="0" i="0" dirty="0">
              <a:effectLst/>
              <a:latin typeface="tahoma" panose="020B0604030504040204" pitchFamily="34" charset="0"/>
              <a:cs typeface="B Mitra" panose="00000400000000000000" pitchFamily="2" charset="-78"/>
            </a:endParaRPr>
          </a:p>
        </p:txBody>
      </p:sp>
      <p:pic>
        <p:nvPicPr>
          <p:cNvPr id="10242" name="Picture 2" descr="http://www.parsacad.com/wp-content/uploads/2011/11/Abniye-10-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40" y="2196445"/>
            <a:ext cx="3613493" cy="268843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8889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عوامل طبیعی</a:t>
            </a:r>
            <a:endParaRPr lang="fa-IR" dirty="0">
              <a:cs typeface="B Mitra" panose="00000400000000000000" pitchFamily="2" charset="-78"/>
            </a:endParaRPr>
          </a:p>
        </p:txBody>
      </p:sp>
      <p:sp>
        <p:nvSpPr>
          <p:cNvPr id="3" name="TextBox 2"/>
          <p:cNvSpPr txBox="1"/>
          <p:nvPr/>
        </p:nvSpPr>
        <p:spPr>
          <a:xfrm>
            <a:off x="471340" y="2196445"/>
            <a:ext cx="7890235" cy="523220"/>
          </a:xfrm>
          <a:prstGeom prst="rect">
            <a:avLst/>
          </a:prstGeom>
          <a:noFill/>
        </p:spPr>
        <p:txBody>
          <a:bodyPr wrap="square" rtlCol="0">
            <a:spAutoFit/>
          </a:bodyPr>
          <a:lstStyle/>
          <a:p>
            <a:pPr algn="r"/>
            <a:r>
              <a:rPr lang="fa-IR" sz="2800" b="1" dirty="0">
                <a:cs typeface="B Mitra" panose="00000400000000000000" pitchFamily="2" charset="-78"/>
              </a:rPr>
              <a:t>عوامل طبیعی </a:t>
            </a:r>
            <a:r>
              <a:rPr lang="fa-IR" sz="2800" b="1" dirty="0" smtClean="0">
                <a:cs typeface="B Mitra" panose="00000400000000000000" pitchFamily="2" charset="-78"/>
              </a:rPr>
              <a:t>:</a:t>
            </a:r>
            <a:endParaRPr lang="fa-IR" sz="2800" dirty="0">
              <a:cs typeface="B Mitra" panose="00000400000000000000" pitchFamily="2" charset="-78"/>
            </a:endParaRPr>
          </a:p>
        </p:txBody>
      </p:sp>
      <p:sp>
        <p:nvSpPr>
          <p:cNvPr id="5" name="Rectangle 4"/>
          <p:cNvSpPr/>
          <p:nvPr/>
        </p:nvSpPr>
        <p:spPr>
          <a:xfrm>
            <a:off x="3789575" y="2986910"/>
            <a:ext cx="4572000" cy="1384995"/>
          </a:xfrm>
          <a:prstGeom prst="rect">
            <a:avLst/>
          </a:prstGeom>
        </p:spPr>
        <p:txBody>
          <a:bodyPr>
            <a:spAutoFit/>
          </a:bodyPr>
          <a:lstStyle/>
          <a:p>
            <a:pPr algn="r"/>
            <a:r>
              <a:rPr lang="fa-IR" sz="2800" dirty="0">
                <a:cs typeface="B Mitra" panose="00000400000000000000" pitchFamily="2" charset="-78"/>
              </a:rPr>
              <a:t>۵-تغییرات درجه حرارت روز و شب :</a:t>
            </a:r>
          </a:p>
          <a:p>
            <a:pPr algn="r"/>
            <a:r>
              <a:rPr lang="fa-IR" sz="2800" dirty="0">
                <a:cs typeface="B Mitra" panose="00000400000000000000" pitchFamily="2" charset="-78"/>
              </a:rPr>
              <a:t>سقف سفالی( شکستگی سفال ها )</a:t>
            </a:r>
          </a:p>
          <a:p>
            <a:pPr algn="r"/>
            <a:r>
              <a:rPr lang="fa-IR" sz="2800" dirty="0">
                <a:cs typeface="B Mitra" panose="00000400000000000000" pitchFamily="2" charset="-78"/>
              </a:rPr>
              <a:t>سطوح چوبی بازشو ها ( درب و پنجره)</a:t>
            </a:r>
          </a:p>
        </p:txBody>
      </p:sp>
      <p:pic>
        <p:nvPicPr>
          <p:cNvPr id="11266" name="Picture 2" descr="http://www.parsacad.com/wp-content/uploads/2011/11/Abniye-9-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40" y="2378084"/>
            <a:ext cx="2663039" cy="3483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56328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عوامل انسانی</a:t>
            </a:r>
            <a:endParaRPr lang="fa-IR" dirty="0">
              <a:cs typeface="B Mitra" panose="00000400000000000000" pitchFamily="2" charset="-78"/>
            </a:endParaRPr>
          </a:p>
        </p:txBody>
      </p:sp>
      <p:sp>
        <p:nvSpPr>
          <p:cNvPr id="3" name="TextBox 2"/>
          <p:cNvSpPr txBox="1"/>
          <p:nvPr/>
        </p:nvSpPr>
        <p:spPr>
          <a:xfrm>
            <a:off x="471340" y="2196445"/>
            <a:ext cx="7890235" cy="523220"/>
          </a:xfrm>
          <a:prstGeom prst="rect">
            <a:avLst/>
          </a:prstGeom>
          <a:noFill/>
        </p:spPr>
        <p:txBody>
          <a:bodyPr wrap="square" rtlCol="0">
            <a:spAutoFit/>
          </a:bodyPr>
          <a:lstStyle/>
          <a:p>
            <a:pPr algn="r"/>
            <a:r>
              <a:rPr lang="fa-IR" sz="2800" b="1" dirty="0">
                <a:cs typeface="B Mitra" panose="00000400000000000000" pitchFamily="2" charset="-78"/>
              </a:rPr>
              <a:t>عوامل </a:t>
            </a:r>
            <a:r>
              <a:rPr lang="fa-IR" sz="2800" b="1" dirty="0" smtClean="0">
                <a:cs typeface="B Mitra" panose="00000400000000000000" pitchFamily="2" charset="-78"/>
              </a:rPr>
              <a:t>انسانی:</a:t>
            </a:r>
            <a:endParaRPr lang="fa-IR" sz="2800" dirty="0">
              <a:cs typeface="B Mitra" panose="00000400000000000000" pitchFamily="2" charset="-78"/>
            </a:endParaRPr>
          </a:p>
        </p:txBody>
      </p:sp>
      <p:sp>
        <p:nvSpPr>
          <p:cNvPr id="5" name="Rectangle 4"/>
          <p:cNvSpPr/>
          <p:nvPr/>
        </p:nvSpPr>
        <p:spPr>
          <a:xfrm>
            <a:off x="3789575" y="2986910"/>
            <a:ext cx="4572000" cy="1815882"/>
          </a:xfrm>
          <a:prstGeom prst="rect">
            <a:avLst/>
          </a:prstGeom>
        </p:spPr>
        <p:txBody>
          <a:bodyPr>
            <a:spAutoFit/>
          </a:bodyPr>
          <a:lstStyle/>
          <a:p>
            <a:pPr algn="r" rtl="1"/>
            <a:r>
              <a:rPr lang="fa-IR" sz="2800" b="1" dirty="0">
                <a:cs typeface="B Mitra" panose="00000400000000000000" pitchFamily="2" charset="-78"/>
              </a:rPr>
              <a:t>۱-آسفالت :</a:t>
            </a:r>
          </a:p>
          <a:p>
            <a:pPr algn="r" rtl="1"/>
            <a:r>
              <a:rPr lang="fa-IR" sz="2800" dirty="0">
                <a:cs typeface="B Mitra" panose="00000400000000000000" pitchFamily="2" charset="-78"/>
              </a:rPr>
              <a:t>اشباع رطوبت در جداره بیرونی ساختمان و اندود داخل( جناح شرقی </a:t>
            </a:r>
            <a:r>
              <a:rPr lang="fa-IR" sz="2800" dirty="0" smtClean="0">
                <a:cs typeface="B Mitra" panose="00000400000000000000" pitchFamily="2" charset="-78"/>
              </a:rPr>
              <a:t>)</a:t>
            </a:r>
          </a:p>
          <a:p>
            <a:pPr algn="r" rtl="1"/>
            <a:r>
              <a:rPr lang="fa-IR" sz="2800" b="1" dirty="0">
                <a:cs typeface="B Mitra" panose="00000400000000000000" pitchFamily="2" charset="-78"/>
              </a:rPr>
              <a:t>۲-ازبین رفتن خط آسمانه</a:t>
            </a:r>
          </a:p>
        </p:txBody>
      </p:sp>
      <p:pic>
        <p:nvPicPr>
          <p:cNvPr id="12290" name="Picture 2" descr="http://www.parsacad.com/wp-content/uploads/2011/11/Abniye-11-www.ParsaCad.co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001" y="2300140"/>
            <a:ext cx="3181512" cy="4264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3906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عوامل انسانی</a:t>
            </a:r>
            <a:endParaRPr lang="fa-IR" dirty="0">
              <a:cs typeface="B Mitra" panose="00000400000000000000" pitchFamily="2" charset="-78"/>
            </a:endParaRPr>
          </a:p>
        </p:txBody>
      </p:sp>
      <p:sp>
        <p:nvSpPr>
          <p:cNvPr id="3" name="TextBox 2"/>
          <p:cNvSpPr txBox="1"/>
          <p:nvPr/>
        </p:nvSpPr>
        <p:spPr>
          <a:xfrm>
            <a:off x="471340" y="2196445"/>
            <a:ext cx="7890235" cy="523220"/>
          </a:xfrm>
          <a:prstGeom prst="rect">
            <a:avLst/>
          </a:prstGeom>
          <a:noFill/>
        </p:spPr>
        <p:txBody>
          <a:bodyPr wrap="square" rtlCol="0">
            <a:spAutoFit/>
          </a:bodyPr>
          <a:lstStyle/>
          <a:p>
            <a:pPr algn="r"/>
            <a:r>
              <a:rPr lang="fa-IR" sz="2800" b="1" dirty="0">
                <a:cs typeface="B Mitra" panose="00000400000000000000" pitchFamily="2" charset="-78"/>
              </a:rPr>
              <a:t>عوامل </a:t>
            </a:r>
            <a:r>
              <a:rPr lang="fa-IR" sz="2800" b="1" dirty="0" smtClean="0">
                <a:cs typeface="B Mitra" panose="00000400000000000000" pitchFamily="2" charset="-78"/>
              </a:rPr>
              <a:t>انسانی:</a:t>
            </a:r>
            <a:endParaRPr lang="fa-IR" sz="2800" dirty="0">
              <a:cs typeface="B Mitra" panose="00000400000000000000" pitchFamily="2" charset="-78"/>
            </a:endParaRPr>
          </a:p>
        </p:txBody>
      </p:sp>
      <p:sp>
        <p:nvSpPr>
          <p:cNvPr id="5" name="Rectangle 4"/>
          <p:cNvSpPr/>
          <p:nvPr/>
        </p:nvSpPr>
        <p:spPr>
          <a:xfrm>
            <a:off x="3789575" y="2986910"/>
            <a:ext cx="4572000" cy="1815882"/>
          </a:xfrm>
          <a:prstGeom prst="rect">
            <a:avLst/>
          </a:prstGeom>
        </p:spPr>
        <p:txBody>
          <a:bodyPr>
            <a:spAutoFit/>
          </a:bodyPr>
          <a:lstStyle/>
          <a:p>
            <a:pPr algn="r" rtl="1"/>
            <a:r>
              <a:rPr lang="fa-IR" sz="2800" b="1" dirty="0">
                <a:cs typeface="B Mitra" panose="00000400000000000000" pitchFamily="2" charset="-78"/>
              </a:rPr>
              <a:t>۱-آسفالت :</a:t>
            </a:r>
          </a:p>
          <a:p>
            <a:pPr algn="r" rtl="1"/>
            <a:r>
              <a:rPr lang="fa-IR" sz="2800" dirty="0">
                <a:cs typeface="B Mitra" panose="00000400000000000000" pitchFamily="2" charset="-78"/>
              </a:rPr>
              <a:t>اشباع رطوبت در جداره بیرونی ساختمان و اندود داخل( جناح شرقی </a:t>
            </a:r>
            <a:r>
              <a:rPr lang="fa-IR" sz="2800" dirty="0" smtClean="0">
                <a:cs typeface="B Mitra" panose="00000400000000000000" pitchFamily="2" charset="-78"/>
              </a:rPr>
              <a:t>)</a:t>
            </a:r>
          </a:p>
          <a:p>
            <a:pPr algn="r" rtl="1"/>
            <a:r>
              <a:rPr lang="fa-IR" sz="2800" b="1" dirty="0">
                <a:cs typeface="B Mitra" panose="00000400000000000000" pitchFamily="2" charset="-78"/>
              </a:rPr>
              <a:t>۲-ازبین رفتن خط آسمانه</a:t>
            </a:r>
          </a:p>
        </p:txBody>
      </p:sp>
      <p:pic>
        <p:nvPicPr>
          <p:cNvPr id="12290" name="Picture 2" descr="http://www.parsacad.com/wp-content/uploads/2011/11/Abniye-11-www.ParsaCad.com-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001" y="2300140"/>
            <a:ext cx="3181512" cy="4264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3192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آسیب پی </a:t>
            </a:r>
            <a:endParaRPr lang="fa-IR" dirty="0">
              <a:cs typeface="B Mitra" panose="00000400000000000000" pitchFamily="2" charset="-78"/>
            </a:endParaRPr>
          </a:p>
        </p:txBody>
      </p:sp>
      <p:sp>
        <p:nvSpPr>
          <p:cNvPr id="3" name="TextBox 2"/>
          <p:cNvSpPr txBox="1"/>
          <p:nvPr/>
        </p:nvSpPr>
        <p:spPr>
          <a:xfrm>
            <a:off x="581192" y="2300140"/>
            <a:ext cx="7890235" cy="3108543"/>
          </a:xfrm>
          <a:prstGeom prst="rect">
            <a:avLst/>
          </a:prstGeom>
          <a:noFill/>
        </p:spPr>
        <p:txBody>
          <a:bodyPr wrap="square" rtlCol="0">
            <a:spAutoFit/>
          </a:bodyPr>
          <a:lstStyle/>
          <a:p>
            <a:pPr algn="just" rtl="1"/>
            <a:r>
              <a:rPr lang="fa-IR" sz="2800" dirty="0" smtClean="0">
                <a:cs typeface="B Mitra" panose="00000400000000000000" pitchFamily="2" charset="-78"/>
              </a:rPr>
              <a:t>با </a:t>
            </a:r>
            <a:r>
              <a:rPr lang="fa-IR" sz="2800" dirty="0">
                <a:cs typeface="B Mitra" panose="00000400000000000000" pitchFamily="2" charset="-78"/>
              </a:rPr>
              <a:t>توجه به سونداژ به عمل آمده مشخص گردیده که پی ساختمان شفته آهک نیست و بر خاک بکر زمین استوار شده است در نتیجه بر اثر نفوذ رطوبت زمین نشست کرده و ساختمان اصلی در جهت شرقی دچار نشست یک جانبه گشته که این مسئله باعث لهیدگی آجرهای دیوار ، طبله کردن اندود دیوار حیاط ، خارج شدن تیر حمال سازه چوبی از راستای شاقولی ، تابیدگی ( پیچ خوردگی ) چوب های کف ، سقف و کف چوبی طبقه دوم هم دچار کشیدگی به طرف شرق شده است.</a:t>
            </a:r>
          </a:p>
        </p:txBody>
      </p:sp>
    </p:spTree>
    <p:extLst>
      <p:ext uri="{BB962C8B-B14F-4D97-AF65-F5344CB8AC3E}">
        <p14:creationId xmlns:p14="http://schemas.microsoft.com/office/powerpoint/2010/main" val="1726432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b="1" dirty="0" smtClean="0">
                <a:cs typeface="B Mitra" panose="00000400000000000000" pitchFamily="2" charset="-78"/>
              </a:rPr>
              <a:t>پروژه آشنایی با مرمت ابنیه</a:t>
            </a:r>
            <a:r>
              <a:rPr lang="en-US" b="1" dirty="0" smtClean="0">
                <a:cs typeface="B Mitra" panose="00000400000000000000" pitchFamily="2" charset="-78"/>
              </a:rPr>
              <a:t/>
            </a:r>
            <a:br>
              <a:rPr lang="en-US" b="1" dirty="0" smtClean="0">
                <a:cs typeface="B Mitra" panose="00000400000000000000" pitchFamily="2" charset="-78"/>
              </a:rPr>
            </a:br>
            <a:r>
              <a:rPr lang="fa-IR" b="1" dirty="0" smtClean="0">
                <a:cs typeface="B Mitra" panose="00000400000000000000" pitchFamily="2" charset="-78"/>
              </a:rPr>
              <a:t>بررسی </a:t>
            </a:r>
            <a:r>
              <a:rPr lang="fa-IR" b="1" dirty="0">
                <a:cs typeface="B Mitra" panose="00000400000000000000" pitchFamily="2" charset="-78"/>
              </a:rPr>
              <a:t>خانه امیر لطیفی گرگان</a:t>
            </a:r>
            <a:endParaRPr lang="en-US" b="1" dirty="0">
              <a:cs typeface="B Mitra" panose="00000400000000000000" pitchFamily="2"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7628" y="2656296"/>
            <a:ext cx="4762500" cy="3600450"/>
          </a:xfrm>
          <a:prstGeom prst="rect">
            <a:avLst/>
          </a:prstGeom>
        </p:spPr>
      </p:pic>
    </p:spTree>
    <p:extLst>
      <p:ext uri="{BB962C8B-B14F-4D97-AF65-F5344CB8AC3E}">
        <p14:creationId xmlns:p14="http://schemas.microsoft.com/office/powerpoint/2010/main" val="941859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dirty="0"/>
          </a:p>
        </p:txBody>
      </p:sp>
      <p:sp>
        <p:nvSpPr>
          <p:cNvPr id="4" name="TextBox 3"/>
          <p:cNvSpPr txBox="1"/>
          <p:nvPr/>
        </p:nvSpPr>
        <p:spPr>
          <a:xfrm>
            <a:off x="382668" y="2133808"/>
            <a:ext cx="8188276" cy="3485570"/>
          </a:xfrm>
          <a:prstGeom prst="rect">
            <a:avLst/>
          </a:prstGeom>
          <a:noFill/>
        </p:spPr>
        <p:txBody>
          <a:bodyPr wrap="square" rtlCol="0">
            <a:spAutoFit/>
          </a:bodyPr>
          <a:lstStyle/>
          <a:p>
            <a:pPr algn="r" rtl="1">
              <a:lnSpc>
                <a:spcPct val="150000"/>
              </a:lnSpc>
            </a:pPr>
            <a:r>
              <a:rPr lang="fa-IR" sz="2100" b="1" dirty="0">
                <a:cs typeface="B Mitra" panose="00000400000000000000" pitchFamily="2" charset="-78"/>
              </a:rPr>
              <a:t>معرفی تاریخی بنا:</a:t>
            </a:r>
            <a:endParaRPr lang="fa-IR" sz="2100" dirty="0">
              <a:cs typeface="B Mitra" panose="00000400000000000000" pitchFamily="2" charset="-78"/>
            </a:endParaRPr>
          </a:p>
          <a:p>
            <a:pPr algn="r" rtl="1">
              <a:lnSpc>
                <a:spcPct val="150000"/>
              </a:lnSpc>
            </a:pPr>
            <a:r>
              <a:rPr lang="fa-IR" sz="2100" dirty="0">
                <a:cs typeface="B Mitra" panose="00000400000000000000" pitchFamily="2" charset="-78"/>
              </a:rPr>
              <a:t>خانه امیر لطیفی از سمت جنوب به مرکز محله و بازار قدیمی نعلبندان مرتبط می شود و در پشت مسجد جامع گرگان قرار دارد .</a:t>
            </a:r>
          </a:p>
          <a:p>
            <a:pPr algn="r" rtl="1">
              <a:lnSpc>
                <a:spcPct val="150000"/>
              </a:lnSpc>
            </a:pPr>
            <a:r>
              <a:rPr lang="fa-IR" sz="2100" dirty="0">
                <a:cs typeface="B Mitra" panose="00000400000000000000" pitchFamily="2" charset="-78"/>
              </a:rPr>
              <a:t>بانی آن مرحوم مهدی خان ملک می باشد و قدمت خانه به اواخر دوره قاجاریه می رسد .</a:t>
            </a:r>
          </a:p>
          <a:p>
            <a:pPr algn="r" rtl="1">
              <a:lnSpc>
                <a:spcPct val="150000"/>
              </a:lnSpc>
            </a:pPr>
            <a:r>
              <a:rPr lang="fa-IR" sz="2100" dirty="0">
                <a:cs typeface="B Mitra" panose="00000400000000000000" pitchFamily="2" charset="-78"/>
              </a:rPr>
              <a:t>این خانه با وسعتی حدود هزار متر مربع شامل دوبخش است بخش نخست و هسته اصلی ساختمان در دوطبقه و بخش های خدماتی در یک طبقه ساخته شده اند .</a:t>
            </a:r>
          </a:p>
          <a:p>
            <a:pPr algn="r" rtl="1">
              <a:lnSpc>
                <a:spcPct val="150000"/>
              </a:lnSpc>
            </a:pPr>
            <a:endParaRPr lang="en-US" sz="2100" dirty="0">
              <a:cs typeface="B Mitra" panose="00000400000000000000" pitchFamily="2" charset="-78"/>
            </a:endParaRPr>
          </a:p>
        </p:txBody>
      </p:sp>
    </p:spTree>
    <p:extLst>
      <p:ext uri="{BB962C8B-B14F-4D97-AF65-F5344CB8AC3E}">
        <p14:creationId xmlns:p14="http://schemas.microsoft.com/office/powerpoint/2010/main" val="2973268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dirty="0"/>
          </a:p>
        </p:txBody>
      </p:sp>
      <p:sp>
        <p:nvSpPr>
          <p:cNvPr id="4" name="TextBox 3"/>
          <p:cNvSpPr txBox="1"/>
          <p:nvPr/>
        </p:nvSpPr>
        <p:spPr>
          <a:xfrm>
            <a:off x="382668" y="1985819"/>
            <a:ext cx="8188276" cy="1938992"/>
          </a:xfrm>
          <a:prstGeom prst="rect">
            <a:avLst/>
          </a:prstGeom>
          <a:noFill/>
        </p:spPr>
        <p:txBody>
          <a:bodyPr wrap="square" rtlCol="0">
            <a:spAutoFit/>
          </a:bodyPr>
          <a:lstStyle/>
          <a:p>
            <a:pPr algn="r"/>
            <a:r>
              <a:rPr lang="fa-IR" sz="2400" dirty="0">
                <a:cs typeface="B Mitra" panose="00000400000000000000" pitchFamily="2" charset="-78"/>
              </a:rPr>
              <a:t>هسته اصلی بنا تقریبا دو طبقه با یک طرح مشابه اجرا شده است .</a:t>
            </a:r>
          </a:p>
          <a:p>
            <a:pPr algn="r"/>
            <a:r>
              <a:rPr lang="fa-IR" sz="2400" dirty="0">
                <a:cs typeface="B Mitra" panose="00000400000000000000" pitchFamily="2" charset="-78"/>
              </a:rPr>
              <a:t>دارای یک سه در میانی ، دو راهرو و جهت دسترسی به طبقه فوقانی و سپس یک سه دری در هر سو میباشد .</a:t>
            </a:r>
          </a:p>
          <a:p>
            <a:pPr algn="r"/>
            <a:r>
              <a:rPr lang="fa-IR" sz="2400" dirty="0">
                <a:cs typeface="B Mitra" panose="00000400000000000000" pitchFamily="2" charset="-78"/>
              </a:rPr>
              <a:t>سایر بخش های خدماتی نظیر : انبار ، اشپزخانه ، حمام و … در دوسوی شرق و غرب حیاط در یک طبقه ساخته شده اند .</a:t>
            </a:r>
          </a:p>
        </p:txBody>
      </p:sp>
      <p:sp>
        <p:nvSpPr>
          <p:cNvPr id="3" name="Rectangle 2"/>
          <p:cNvSpPr/>
          <p:nvPr/>
        </p:nvSpPr>
        <p:spPr>
          <a:xfrm>
            <a:off x="7009298" y="3955161"/>
            <a:ext cx="1561646" cy="369332"/>
          </a:xfrm>
          <a:prstGeom prst="rect">
            <a:avLst/>
          </a:prstGeom>
        </p:spPr>
        <p:txBody>
          <a:bodyPr wrap="none">
            <a:spAutoFit/>
          </a:bodyPr>
          <a:lstStyle/>
          <a:p>
            <a:r>
              <a:rPr lang="fa-IR" b="1" i="0" dirty="0" smtClean="0">
                <a:effectLst/>
                <a:latin typeface="tahoma" panose="020B0604030504040204" pitchFamily="34" charset="0"/>
                <a:cs typeface="B Mitra" panose="00000400000000000000" pitchFamily="2" charset="-78"/>
              </a:rPr>
              <a:t>پلان طبقه همکف:</a:t>
            </a:r>
            <a:endParaRPr lang="en-US" b="1" dirty="0">
              <a:cs typeface="B Mitra" panose="00000400000000000000" pitchFamily="2" charset="-78"/>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668" y="3924811"/>
            <a:ext cx="3218371" cy="2786189"/>
          </a:xfrm>
          <a:prstGeom prst="rect">
            <a:avLst/>
          </a:prstGeom>
        </p:spPr>
      </p:pic>
    </p:spTree>
    <p:extLst>
      <p:ext uri="{BB962C8B-B14F-4D97-AF65-F5344CB8AC3E}">
        <p14:creationId xmlns:p14="http://schemas.microsoft.com/office/powerpoint/2010/main" val="221301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dirty="0"/>
          </a:p>
        </p:txBody>
      </p:sp>
      <p:sp>
        <p:nvSpPr>
          <p:cNvPr id="4" name="TextBox 3"/>
          <p:cNvSpPr txBox="1"/>
          <p:nvPr/>
        </p:nvSpPr>
        <p:spPr>
          <a:xfrm>
            <a:off x="382668" y="1985819"/>
            <a:ext cx="8188276" cy="461665"/>
          </a:xfrm>
          <a:prstGeom prst="rect">
            <a:avLst/>
          </a:prstGeom>
          <a:noFill/>
        </p:spPr>
        <p:txBody>
          <a:bodyPr wrap="square" rtlCol="0">
            <a:spAutoFit/>
          </a:bodyPr>
          <a:lstStyle/>
          <a:p>
            <a:pPr algn="r"/>
            <a:r>
              <a:rPr lang="fa-IR" sz="2400" b="1" dirty="0"/>
              <a:t>نمای شمالی:</a:t>
            </a:r>
            <a:endParaRPr lang="fa-IR" sz="2400" dirty="0">
              <a:cs typeface="B Mitra" panose="00000400000000000000" pitchFamily="2" charset="-78"/>
            </a:endParaRPr>
          </a:p>
        </p:txBody>
      </p:sp>
      <p:pic>
        <p:nvPicPr>
          <p:cNvPr id="2050" name="Picture 2" descr="http://www.parsacad.com/wp-content/uploads/2011/11/Abniye-12-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514" y="2372070"/>
            <a:ext cx="5274264" cy="181302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82668" y="4267106"/>
            <a:ext cx="8188276" cy="461665"/>
          </a:xfrm>
          <a:prstGeom prst="rect">
            <a:avLst/>
          </a:prstGeom>
          <a:noFill/>
        </p:spPr>
        <p:txBody>
          <a:bodyPr wrap="square" rtlCol="0">
            <a:spAutoFit/>
          </a:bodyPr>
          <a:lstStyle/>
          <a:p>
            <a:pPr algn="r"/>
            <a:r>
              <a:rPr lang="fa-IR" sz="2400" b="1" dirty="0" smtClean="0"/>
              <a:t>پلان زیر زمین</a:t>
            </a:r>
            <a:endParaRPr lang="fa-IR" sz="2400" dirty="0">
              <a:cs typeface="B Mitra" panose="00000400000000000000" pitchFamily="2" charset="-78"/>
            </a:endParaRPr>
          </a:p>
        </p:txBody>
      </p:sp>
      <p:pic>
        <p:nvPicPr>
          <p:cNvPr id="2052" name="Picture 4" descr="http://www.parsacad.com/wp-content/uploads/2011/11/Abniye-13-www.ParsaCad.co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13" y="4497938"/>
            <a:ext cx="3954511" cy="23071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3849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a:cs typeface="B Mitra" panose="00000400000000000000" pitchFamily="2" charset="-78"/>
              </a:rPr>
              <a:t>مستندات الحاقی بنا :</a:t>
            </a:r>
            <a:endParaRPr lang="fa-IR" dirty="0">
              <a:cs typeface="B Mitra" panose="00000400000000000000" pitchFamily="2" charset="-78"/>
            </a:endParaRPr>
          </a:p>
        </p:txBody>
      </p:sp>
      <p:sp>
        <p:nvSpPr>
          <p:cNvPr id="3" name="TextBox 2"/>
          <p:cNvSpPr txBox="1"/>
          <p:nvPr/>
        </p:nvSpPr>
        <p:spPr>
          <a:xfrm>
            <a:off x="452487" y="2017336"/>
            <a:ext cx="7890235" cy="2893100"/>
          </a:xfrm>
          <a:prstGeom prst="rect">
            <a:avLst/>
          </a:prstGeom>
          <a:noFill/>
        </p:spPr>
        <p:txBody>
          <a:bodyPr wrap="square" rtlCol="0">
            <a:spAutoFit/>
          </a:bodyPr>
          <a:lstStyle/>
          <a:p>
            <a:pPr algn="r" rtl="1"/>
            <a:r>
              <a:rPr lang="fa-IR" sz="2600" dirty="0" smtClean="0">
                <a:cs typeface="B Mitra" panose="00000400000000000000" pitchFamily="2" charset="-78"/>
              </a:rPr>
              <a:t>در خصوص این بنا باید گفته شود که اندود جداره بخش خدماتی کلا الحاقی است ضمنا دیوار ایجاد شده برجایگاه دستشویی قدیمی منزل و حمام هم الحاقی که در جای فوق ساخت و ساز شده است .</a:t>
            </a:r>
            <a:br>
              <a:rPr lang="fa-IR" sz="2600" dirty="0" smtClean="0">
                <a:cs typeface="B Mitra" panose="00000400000000000000" pitchFamily="2" charset="-78"/>
              </a:rPr>
            </a:br>
            <a:r>
              <a:rPr lang="fa-IR" sz="2600" dirty="0" smtClean="0">
                <a:cs typeface="B Mitra" panose="00000400000000000000" pitchFamily="2" charset="-78"/>
              </a:rPr>
              <a:t>در انتهای راهرو جناح غربی بخش خدماتی در جرز دیوار ، محل درب ارتباطی مشهود است که مسدود گشته است .</a:t>
            </a:r>
            <a:br>
              <a:rPr lang="fa-IR" sz="2600" dirty="0" smtClean="0">
                <a:cs typeface="B Mitra" panose="00000400000000000000" pitchFamily="2" charset="-78"/>
              </a:rPr>
            </a:br>
            <a:r>
              <a:rPr lang="fa-IR" sz="2600" dirty="0" smtClean="0">
                <a:cs typeface="B Mitra" panose="00000400000000000000" pitchFamily="2" charset="-78"/>
              </a:rPr>
              <a:t>همچنین در قسمت شمال شرقی جنب هسته اصلی ساختمان دو طبقه هم دیواری الحاقی  به چشم میخورد که این منزل را از مجموعه کل جدا سازد .</a:t>
            </a:r>
            <a:endParaRPr lang="en-US" sz="2600" dirty="0">
              <a:cs typeface="B Mitra" panose="00000400000000000000" pitchFamily="2" charset="-78"/>
            </a:endParaRPr>
          </a:p>
        </p:txBody>
      </p:sp>
    </p:spTree>
    <p:extLst>
      <p:ext uri="{BB962C8B-B14F-4D97-AF65-F5344CB8AC3E}">
        <p14:creationId xmlns:p14="http://schemas.microsoft.com/office/powerpoint/2010/main" val="195285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a:cs typeface="B Mitra" panose="00000400000000000000" pitchFamily="2" charset="-78"/>
              </a:rPr>
              <a:t>مستندات الحاقی بنا :</a:t>
            </a:r>
            <a:endParaRPr lang="fa-IR" dirty="0">
              <a:cs typeface="B Mitra" panose="00000400000000000000" pitchFamily="2" charset="-78"/>
            </a:endParaRPr>
          </a:p>
        </p:txBody>
      </p:sp>
      <p:pic>
        <p:nvPicPr>
          <p:cNvPr id="3074" name="Picture 2" descr="http://www.parsacad.com/wp-content/uploads/2011/11/Abniye-4-www.ParsaCad.co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59856" y="2422689"/>
            <a:ext cx="4232424" cy="3809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9854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400" b="1" dirty="0">
                <a:cs typeface="B Mitra" panose="00000400000000000000" pitchFamily="2" charset="-78"/>
              </a:rPr>
              <a:t>مطالعه ساختار کالبدی – عملکرد سازه ای و بصری بنا همراه با سونداژ:</a:t>
            </a:r>
            <a:endParaRPr lang="fa-IR" sz="2400" dirty="0">
              <a:cs typeface="B Mitra" panose="00000400000000000000" pitchFamily="2" charset="-78"/>
            </a:endParaRPr>
          </a:p>
        </p:txBody>
      </p:sp>
      <p:sp>
        <p:nvSpPr>
          <p:cNvPr id="3" name="TextBox 2"/>
          <p:cNvSpPr txBox="1"/>
          <p:nvPr/>
        </p:nvSpPr>
        <p:spPr>
          <a:xfrm>
            <a:off x="452487" y="2017336"/>
            <a:ext cx="7890235" cy="4493538"/>
          </a:xfrm>
          <a:prstGeom prst="rect">
            <a:avLst/>
          </a:prstGeom>
          <a:noFill/>
        </p:spPr>
        <p:txBody>
          <a:bodyPr wrap="square" rtlCol="0">
            <a:spAutoFit/>
          </a:bodyPr>
          <a:lstStyle/>
          <a:p>
            <a:pPr marL="457200" indent="-457200" algn="just" rtl="1">
              <a:buFont typeface="Wingdings" panose="05000000000000000000" pitchFamily="2" charset="2"/>
              <a:buChar char="Ø"/>
            </a:pPr>
            <a:r>
              <a:rPr lang="fa-IR" sz="2600" dirty="0">
                <a:cs typeface="B Mitra" panose="00000400000000000000" pitchFamily="2" charset="-78"/>
              </a:rPr>
              <a:t>کالبد این منزل درست مثل تمام منازل سنتی این محله می باشد و از نظر سازه ای بخش های خدماتی دارای دیوارهای باربر ، یک طبقه می باشد اما هسته اصلی منزل با سازه چوبی ، خشت ، آجر و ملات ( ساروج ) ساخته شده است .</a:t>
            </a:r>
          </a:p>
          <a:p>
            <a:pPr marL="457200" indent="-457200" algn="just" rtl="1">
              <a:buFont typeface="Wingdings" panose="05000000000000000000" pitchFamily="2" charset="2"/>
              <a:buChar char="Ø"/>
            </a:pPr>
            <a:r>
              <a:rPr lang="fa-IR" sz="2600" dirty="0">
                <a:cs typeface="B Mitra" panose="00000400000000000000" pitchFamily="2" charset="-78"/>
              </a:rPr>
              <a:t> </a:t>
            </a:r>
            <a:r>
              <a:rPr lang="fa-IR" sz="2600" dirty="0" smtClean="0">
                <a:cs typeface="B Mitra" panose="00000400000000000000" pitchFamily="2" charset="-78"/>
              </a:rPr>
              <a:t>بر </a:t>
            </a:r>
            <a:r>
              <a:rPr lang="fa-IR" sz="2600" dirty="0">
                <a:cs typeface="B Mitra" panose="00000400000000000000" pitchFamily="2" charset="-78"/>
              </a:rPr>
              <a:t>اساس سونداژ های انجام شده در بنا کف اتاق های بخش خدماتی بر روی خاک معمولی بنا شده بود که در برهه ای از زمان فرش آن برداشته و کف آن سیمانی گشته است .در داخل سونداژ آثار پایه های چوبی به چشم می خورد .شاید کف انباری در مقطعی چوبی بوده است پی ساختمان به طور کلی بر سطح خاک معمولی کار شده است.</a:t>
            </a:r>
          </a:p>
          <a:p>
            <a:pPr marL="457200" indent="-457200" algn="just" rtl="1">
              <a:buFont typeface="Wingdings" panose="05000000000000000000" pitchFamily="2" charset="2"/>
              <a:buChar char="Ø"/>
            </a:pPr>
            <a:r>
              <a:rPr lang="fa-IR" sz="2600" dirty="0">
                <a:cs typeface="B Mitra" panose="00000400000000000000" pitchFamily="2" charset="-78"/>
              </a:rPr>
              <a:t> </a:t>
            </a:r>
            <a:r>
              <a:rPr lang="fa-IR" sz="2600" dirty="0" smtClean="0">
                <a:cs typeface="B Mitra" panose="00000400000000000000" pitchFamily="2" charset="-78"/>
              </a:rPr>
              <a:t>ساختار </a:t>
            </a:r>
            <a:r>
              <a:rPr lang="fa-IR" sz="2600" dirty="0">
                <a:cs typeface="B Mitra" panose="00000400000000000000" pitchFamily="2" charset="-78"/>
              </a:rPr>
              <a:t>پله های راهرو دسترسی دارای سازه چوبی است که با آجر فرش شده </a:t>
            </a:r>
            <a:r>
              <a:rPr lang="fa-IR" sz="2600" dirty="0" smtClean="0">
                <a:cs typeface="B Mitra" panose="00000400000000000000" pitchFamily="2" charset="-78"/>
              </a:rPr>
              <a:t>است.</a:t>
            </a:r>
            <a:endParaRPr lang="fa-IR" sz="2600" dirty="0">
              <a:cs typeface="B Mitra" panose="00000400000000000000" pitchFamily="2" charset="-78"/>
            </a:endParaRPr>
          </a:p>
          <a:p>
            <a:pPr marL="457200" indent="-457200" algn="just" rtl="1">
              <a:buFont typeface="Wingdings" panose="05000000000000000000" pitchFamily="2" charset="2"/>
              <a:buChar char="Ø"/>
            </a:pPr>
            <a:r>
              <a:rPr lang="fa-IR" sz="2600" dirty="0">
                <a:cs typeface="B Mitra" panose="00000400000000000000" pitchFamily="2" charset="-78"/>
              </a:rPr>
              <a:t>کف محوطه هم با آجر فرش و قلوه سنگ مزین گشته است .</a:t>
            </a:r>
          </a:p>
        </p:txBody>
      </p:sp>
    </p:spTree>
    <p:extLst>
      <p:ext uri="{BB962C8B-B14F-4D97-AF65-F5344CB8AC3E}">
        <p14:creationId xmlns:p14="http://schemas.microsoft.com/office/powerpoint/2010/main" val="704261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Mitra" panose="00000400000000000000" pitchFamily="2" charset="-78"/>
              </a:rPr>
              <a:t>شناسایی تاسیسات زیربنایی</a:t>
            </a:r>
            <a:endParaRPr lang="fa-IR" dirty="0">
              <a:cs typeface="B Mitra" panose="00000400000000000000" pitchFamily="2" charset="-78"/>
            </a:endParaRPr>
          </a:p>
        </p:txBody>
      </p:sp>
      <p:sp>
        <p:nvSpPr>
          <p:cNvPr id="3" name="TextBox 2"/>
          <p:cNvSpPr txBox="1"/>
          <p:nvPr/>
        </p:nvSpPr>
        <p:spPr>
          <a:xfrm>
            <a:off x="471340" y="2196445"/>
            <a:ext cx="7890235" cy="3970318"/>
          </a:xfrm>
          <a:prstGeom prst="rect">
            <a:avLst/>
          </a:prstGeom>
          <a:noFill/>
        </p:spPr>
        <p:txBody>
          <a:bodyPr wrap="square" rtlCol="0">
            <a:spAutoFit/>
          </a:bodyPr>
          <a:lstStyle/>
          <a:p>
            <a:pPr marL="457200" indent="-457200" algn="just" rtl="1">
              <a:buFont typeface="Wingdings" panose="05000000000000000000" pitchFamily="2" charset="2"/>
              <a:buChar char="q"/>
            </a:pPr>
            <a:r>
              <a:rPr lang="fa-IR" sz="2800" dirty="0">
                <a:cs typeface="B Mitra" panose="00000400000000000000" pitchFamily="2" charset="-78"/>
              </a:rPr>
              <a:t>در خصوص تامین آب مصرفی ساکنین بنا طبق روال قدیم یا از آب انبار های همجوار منزل  مثل: آب انبار شیرکش و دربنو و… استفاده می شده است یا خریداری آب ازچشمه سرگو تامین می شده است .بعد از حفرچاه های عمیق برای تامین آب شهر قسمتی از محلات لوله کشی شد.آب حوض از قنات های شهری تامین می شد، که فعلا کور شده اند </a:t>
            </a:r>
            <a:r>
              <a:rPr lang="fa-IR" sz="2800" dirty="0" smtClean="0">
                <a:cs typeface="B Mitra" panose="00000400000000000000" pitchFamily="2" charset="-78"/>
              </a:rPr>
              <a:t>.</a:t>
            </a:r>
            <a:endParaRPr lang="fa-IR" sz="2800" dirty="0">
              <a:cs typeface="B Mitra" panose="00000400000000000000" pitchFamily="2" charset="-78"/>
            </a:endParaRPr>
          </a:p>
          <a:p>
            <a:pPr marL="457200" indent="-457200" algn="just" rtl="1">
              <a:buFont typeface="Wingdings" panose="05000000000000000000" pitchFamily="2" charset="2"/>
              <a:buChar char="q"/>
            </a:pPr>
            <a:r>
              <a:rPr lang="fa-IR" sz="2800" dirty="0">
                <a:cs typeface="B Mitra" panose="00000400000000000000" pitchFamily="2" charset="-78"/>
              </a:rPr>
              <a:t>به وسیله یک کانال روباز آبهای سطحی ، نزولات اسمانی و فاضلاب بخش های خدماتی بعد از عبور از چند منزل به جوی گذر و در نهایت به رودخانه زیارت وارد می شده است .</a:t>
            </a:r>
          </a:p>
          <a:p>
            <a:pPr marL="457200" indent="-457200" algn="just" rtl="1">
              <a:buFont typeface="Wingdings" panose="05000000000000000000" pitchFamily="2" charset="2"/>
              <a:buChar char="q"/>
            </a:pPr>
            <a:r>
              <a:rPr lang="fa-IR" sz="2800" dirty="0">
                <a:cs typeface="B Mitra" panose="00000400000000000000" pitchFamily="2" charset="-78"/>
              </a:rPr>
              <a:t>چاه فاضلاب منزل به صورت چاه جذبی سنتی بوده است .</a:t>
            </a:r>
          </a:p>
        </p:txBody>
      </p:sp>
    </p:spTree>
    <p:extLst>
      <p:ext uri="{BB962C8B-B14F-4D97-AF65-F5344CB8AC3E}">
        <p14:creationId xmlns:p14="http://schemas.microsoft.com/office/powerpoint/2010/main" val="124967280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54</TotalTime>
  <Words>544</Words>
  <Application>Microsoft Office PowerPoint</Application>
  <PresentationFormat>On-screen Show (4:3)</PresentationFormat>
  <Paragraphs>74</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B Homa</vt:lpstr>
      <vt:lpstr>B Mitra</vt:lpstr>
      <vt:lpstr>Gill Sans MT</vt:lpstr>
      <vt:lpstr>Majalla UI</vt:lpstr>
      <vt:lpstr>tahoma</vt:lpstr>
      <vt:lpstr>Wingdings</vt:lpstr>
      <vt:lpstr>Wingdings 2</vt:lpstr>
      <vt:lpstr>Dividend</vt:lpstr>
      <vt:lpstr>پروژه آشنایی با مرمت ابنیه </vt:lpstr>
      <vt:lpstr>پروژه آشنایی با مرمت ابنیه بررسی خانه امیر لطیفی گرگان</vt:lpstr>
      <vt:lpstr>PowerPoint Presentation</vt:lpstr>
      <vt:lpstr>PowerPoint Presentation</vt:lpstr>
      <vt:lpstr>PowerPoint Presentation</vt:lpstr>
      <vt:lpstr>مستندات الحاقی بنا :</vt:lpstr>
      <vt:lpstr>مستندات الحاقی بنا :</vt:lpstr>
      <vt:lpstr>مطالعه ساختار کالبدی – عملکرد سازه ای و بصری بنا همراه با سونداژ:</vt:lpstr>
      <vt:lpstr>شناسایی تاسیسات زیربنایی</vt:lpstr>
      <vt:lpstr>شناسایی تاسیسات زیربنایی</vt:lpstr>
      <vt:lpstr>آسیب نگاری</vt:lpstr>
      <vt:lpstr>عوامل طبیعی</vt:lpstr>
      <vt:lpstr>عوامل طبیعی</vt:lpstr>
      <vt:lpstr>عوامل طبیعی</vt:lpstr>
      <vt:lpstr>عوامل انسانی</vt:lpstr>
      <vt:lpstr>عوامل انسانی</vt:lpstr>
      <vt:lpstr>آسیب پی </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MRT www.Win2Farsi.com</dc:creator>
  <cp:lastModifiedBy>MRT www.Win2Farsi.com</cp:lastModifiedBy>
  <cp:revision>9</cp:revision>
  <dcterms:created xsi:type="dcterms:W3CDTF">2016-12-19T14:35:48Z</dcterms:created>
  <dcterms:modified xsi:type="dcterms:W3CDTF">2017-06-13T05:10:56Z</dcterms:modified>
</cp:coreProperties>
</file>