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50"/>
  </p:notesMasterIdLst>
  <p:sldIdLst>
    <p:sldId id="259" r:id="rId2"/>
    <p:sldId id="258" r:id="rId3"/>
    <p:sldId id="260" r:id="rId4"/>
    <p:sldId id="261" r:id="rId5"/>
    <p:sldId id="263"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6" r:id="rId21"/>
    <p:sldId id="310" r:id="rId22"/>
    <p:sldId id="312" r:id="rId23"/>
    <p:sldId id="313" r:id="rId24"/>
    <p:sldId id="314" r:id="rId25"/>
    <p:sldId id="315" r:id="rId26"/>
    <p:sldId id="316" r:id="rId27"/>
    <p:sldId id="317" r:id="rId28"/>
    <p:sldId id="415" r:id="rId29"/>
    <p:sldId id="416" r:id="rId30"/>
    <p:sldId id="4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410" r:id="rId46"/>
    <p:sldId id="411" r:id="rId47"/>
    <p:sldId id="412" r:id="rId48"/>
    <p:sldId id="413" r:id="rId4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9900"/>
    <a:srgbClr val="FF00FF"/>
    <a:srgbClr val="FF0000"/>
    <a:srgbClr val="C4F2C8"/>
    <a:srgbClr val="00CCFF"/>
    <a:srgbClr val="0099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19" autoAdjust="0"/>
  </p:normalViewPr>
  <p:slideViewPr>
    <p:cSldViewPr>
      <p:cViewPr varScale="1">
        <p:scale>
          <a:sx n="106" d="100"/>
          <a:sy n="106" d="100"/>
        </p:scale>
        <p:origin x="16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718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200">
                <a:latin typeface="+mn-lt"/>
              </a:defRPr>
            </a:lvl1pPr>
          </a:lstStyle>
          <a:p>
            <a:pPr>
              <a:defRPr/>
            </a:pPr>
            <a:endParaRPr lang="en-US" altLang="fa-IR"/>
          </a:p>
        </p:txBody>
      </p:sp>
      <p:sp>
        <p:nvSpPr>
          <p:cNvPr id="47718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fa-I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718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fa-IR" noProof="0"/>
              <a:t>Click to edit Master text styles</a:t>
            </a:r>
          </a:p>
          <a:p>
            <a:pPr lvl="1"/>
            <a:r>
              <a:rPr lang="en-US" altLang="fa-IR" noProof="0"/>
              <a:t>Second level</a:t>
            </a:r>
          </a:p>
          <a:p>
            <a:pPr lvl="2"/>
            <a:r>
              <a:rPr lang="en-US" altLang="fa-IR" noProof="0"/>
              <a:t>Third level</a:t>
            </a:r>
          </a:p>
          <a:p>
            <a:pPr lvl="3"/>
            <a:r>
              <a:rPr lang="en-US" altLang="fa-IR" noProof="0"/>
              <a:t>Fourth level</a:t>
            </a:r>
          </a:p>
          <a:p>
            <a:pPr lvl="4"/>
            <a:r>
              <a:rPr lang="en-US" altLang="fa-IR" noProof="0"/>
              <a:t>Fifth level</a:t>
            </a:r>
          </a:p>
        </p:txBody>
      </p:sp>
      <p:sp>
        <p:nvSpPr>
          <p:cNvPr id="47719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200">
                <a:latin typeface="+mn-lt"/>
              </a:defRPr>
            </a:lvl1pPr>
          </a:lstStyle>
          <a:p>
            <a:pPr>
              <a:defRPr/>
            </a:pPr>
            <a:endParaRPr lang="en-US" altLang="fa-IR"/>
          </a:p>
        </p:txBody>
      </p:sp>
      <p:sp>
        <p:nvSpPr>
          <p:cNvPr id="47719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fld id="{E5DE134B-2DC2-46EF-8F64-1EA4362B072D}" type="slidenum">
              <a:rPr lang="en-US" altLang="fa-IR"/>
              <a:pPr>
                <a:defRPr/>
              </a:pPr>
              <a:t>‹#›</a:t>
            </a:fld>
            <a:endParaRPr lang="en-US" altLang="fa-IR"/>
          </a:p>
        </p:txBody>
      </p:sp>
    </p:spTree>
    <p:extLst>
      <p:ext uri="{BB962C8B-B14F-4D97-AF65-F5344CB8AC3E}">
        <p14:creationId xmlns:p14="http://schemas.microsoft.com/office/powerpoint/2010/main" val="2244458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008063" y="0"/>
            <a:ext cx="5897562"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905625" y="0"/>
            <a:ext cx="2857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5"/>
          <p:cNvSpPr txBox="1">
            <a:spLocks noChangeArrowheads="1"/>
          </p:cNvSpPr>
          <p:nvPr/>
        </p:nvSpPr>
        <p:spPr bwMode="auto">
          <a:xfrm>
            <a:off x="1641475" y="3262313"/>
            <a:ext cx="311150" cy="43021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2200">
                <a:solidFill>
                  <a:srgbClr val="F98657"/>
                </a:solidFill>
                <a:latin typeface="Wingdings 3" panose="05040102010807070707" pitchFamily="18" charset="2"/>
              </a:rPr>
              <a:t>z</a:t>
            </a:r>
            <a:endParaRPr lang="en-US" altLang="en-US" sz="2200">
              <a:solidFill>
                <a:srgbClr val="F98657"/>
              </a:solidFill>
              <a:latin typeface="MS Shell Dlg 2" panose="020B0604030504040204" pitchFamily="34" charset="0"/>
            </a:endParaRPr>
          </a:p>
        </p:txBody>
      </p:sp>
      <p:sp>
        <p:nvSpPr>
          <p:cNvPr id="2" name="Title 1"/>
          <p:cNvSpPr>
            <a:spLocks noGrp="1"/>
          </p:cNvSpPr>
          <p:nvPr>
            <p:ph type="ctrTitle"/>
          </p:nvPr>
        </p:nvSpPr>
        <p:spPr>
          <a:xfrm>
            <a:off x="1958856" y="3428999"/>
            <a:ext cx="4138550" cy="2268559"/>
          </a:xfrm>
        </p:spPr>
        <p:txBody>
          <a:bodyPr>
            <a:normAutofit/>
          </a:bodyPr>
          <a:lstStyle>
            <a:lvl1pPr algn="r">
              <a:defRPr sz="4200"/>
            </a:lvl1pPr>
          </a:lstStyle>
          <a:p>
            <a:r>
              <a:rPr lang="en-US"/>
              <a:t>Click to edit Master title style</a:t>
            </a:r>
            <a:endParaRPr lang="en-US" dirty="0"/>
          </a:p>
        </p:txBody>
      </p:sp>
      <p:sp>
        <p:nvSpPr>
          <p:cNvPr id="3" name="Subtitle 2"/>
          <p:cNvSpPr>
            <a:spLocks noGrp="1"/>
          </p:cNvSpPr>
          <p:nvPr>
            <p:ph type="subTitle" idx="1"/>
          </p:nvPr>
        </p:nvSpPr>
        <p:spPr>
          <a:xfrm>
            <a:off x="2131292" y="2268787"/>
            <a:ext cx="3966114" cy="1160213"/>
          </a:xfrm>
        </p:spPr>
        <p:txBody>
          <a:bodyPr tIns="0" anchor="b"/>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fa-IR"/>
          </a:p>
        </p:txBody>
      </p:sp>
      <p:sp>
        <p:nvSpPr>
          <p:cNvPr id="8" name="Footer Placeholder 4"/>
          <p:cNvSpPr>
            <a:spLocks noGrp="1"/>
          </p:cNvSpPr>
          <p:nvPr>
            <p:ph type="ftr" sz="quarter" idx="11"/>
          </p:nvPr>
        </p:nvSpPr>
        <p:spPr/>
        <p:txBody>
          <a:bodyPr/>
          <a:lstStyle>
            <a:lvl1pPr>
              <a:defRPr/>
            </a:lvl1pPr>
          </a:lstStyle>
          <a:p>
            <a:pPr>
              <a:defRPr/>
            </a:pPr>
            <a:endParaRPr lang="en-US" altLang="fa-IR"/>
          </a:p>
        </p:txBody>
      </p:sp>
      <p:sp>
        <p:nvSpPr>
          <p:cNvPr id="9" name="Slide Number Placeholder 5"/>
          <p:cNvSpPr>
            <a:spLocks noGrp="1"/>
          </p:cNvSpPr>
          <p:nvPr>
            <p:ph type="sldNum" sz="quarter" idx="12"/>
          </p:nvPr>
        </p:nvSpPr>
        <p:spPr/>
        <p:txBody>
          <a:bodyPr/>
          <a:lstStyle>
            <a:lvl1pPr>
              <a:defRPr/>
            </a:lvl1pPr>
          </a:lstStyle>
          <a:p>
            <a:pPr>
              <a:defRPr/>
            </a:pPr>
            <a:fld id="{E0F3BC5A-7C35-4CAE-9F93-9A100710B39B}" type="slidenum">
              <a:rPr lang="en-US" altLang="fa-IR"/>
              <a:pPr>
                <a:defRPr/>
              </a:pPr>
              <a:t>‹#›</a:t>
            </a:fld>
            <a:endParaRPr lang="en-US" altLang="fa-IR"/>
          </a:p>
        </p:txBody>
      </p:sp>
    </p:spTree>
    <p:extLst>
      <p:ext uri="{BB962C8B-B14F-4D97-AF65-F5344CB8AC3E}">
        <p14:creationId xmlns:p14="http://schemas.microsoft.com/office/powerpoint/2010/main" val="200926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1008063" y="0"/>
            <a:ext cx="731520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8321675" y="0"/>
            <a:ext cx="269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5"/>
          <p:cNvSpPr txBox="1">
            <a:spLocks noChangeArrowheads="1"/>
          </p:cNvSpPr>
          <p:nvPr/>
        </p:nvSpPr>
        <p:spPr bwMode="auto">
          <a:xfrm>
            <a:off x="1652588" y="636588"/>
            <a:ext cx="311150" cy="33813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600">
                <a:solidFill>
                  <a:srgbClr val="F98657"/>
                </a:solidFill>
                <a:latin typeface="Wingdings 3" panose="05040102010807070707" pitchFamily="18" charset="2"/>
              </a:rPr>
              <a:t>z</a:t>
            </a:r>
            <a:endParaRPr lang="en-US" altLang="en-US" sz="1600">
              <a:solidFill>
                <a:srgbClr val="F98657"/>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fa-IR"/>
          </a:p>
        </p:txBody>
      </p:sp>
      <p:sp>
        <p:nvSpPr>
          <p:cNvPr id="8" name="Footer Placeholder 4"/>
          <p:cNvSpPr>
            <a:spLocks noGrp="1"/>
          </p:cNvSpPr>
          <p:nvPr>
            <p:ph type="ftr" sz="quarter" idx="11"/>
          </p:nvPr>
        </p:nvSpPr>
        <p:spPr/>
        <p:txBody>
          <a:bodyPr/>
          <a:lstStyle>
            <a:lvl1pPr>
              <a:defRPr/>
            </a:lvl1pPr>
          </a:lstStyle>
          <a:p>
            <a:pPr>
              <a:defRPr/>
            </a:pPr>
            <a:endParaRPr lang="en-US" altLang="fa-IR"/>
          </a:p>
        </p:txBody>
      </p:sp>
      <p:sp>
        <p:nvSpPr>
          <p:cNvPr id="9" name="Slide Number Placeholder 5"/>
          <p:cNvSpPr>
            <a:spLocks noGrp="1"/>
          </p:cNvSpPr>
          <p:nvPr>
            <p:ph type="sldNum" sz="quarter" idx="12"/>
          </p:nvPr>
        </p:nvSpPr>
        <p:spPr/>
        <p:txBody>
          <a:bodyPr/>
          <a:lstStyle>
            <a:lvl1pPr>
              <a:defRPr/>
            </a:lvl1pPr>
          </a:lstStyle>
          <a:p>
            <a:pPr>
              <a:defRPr/>
            </a:pPr>
            <a:fld id="{52CA8ADA-2FAE-4247-ABF5-015DED39C263}" type="slidenum">
              <a:rPr lang="en-US" altLang="fa-IR"/>
              <a:pPr>
                <a:defRPr/>
              </a:pPr>
              <a:t>‹#›</a:t>
            </a:fld>
            <a:endParaRPr lang="en-US" altLang="fa-IR"/>
          </a:p>
        </p:txBody>
      </p:sp>
    </p:spTree>
    <p:extLst>
      <p:ext uri="{BB962C8B-B14F-4D97-AF65-F5344CB8AC3E}">
        <p14:creationId xmlns:p14="http://schemas.microsoft.com/office/powerpoint/2010/main" val="272791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08063" y="0"/>
            <a:ext cx="731520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8321675" y="0"/>
            <a:ext cx="269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5"/>
          <p:cNvSpPr txBox="1">
            <a:spLocks noChangeArrowheads="1"/>
          </p:cNvSpPr>
          <p:nvPr/>
        </p:nvSpPr>
        <p:spPr bwMode="auto">
          <a:xfrm rot="5400000">
            <a:off x="7688263" y="481013"/>
            <a:ext cx="312737" cy="33813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600">
                <a:solidFill>
                  <a:srgbClr val="F98657"/>
                </a:solidFill>
                <a:latin typeface="Wingdings 3" panose="05040102010807070707" pitchFamily="18" charset="2"/>
              </a:rPr>
              <a:t>z</a:t>
            </a:r>
            <a:endParaRPr lang="en-US" altLang="en-US" sz="1600">
              <a:solidFill>
                <a:srgbClr val="F98657"/>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fa-IR"/>
          </a:p>
        </p:txBody>
      </p:sp>
      <p:sp>
        <p:nvSpPr>
          <p:cNvPr id="8" name="Footer Placeholder 4"/>
          <p:cNvSpPr>
            <a:spLocks noGrp="1"/>
          </p:cNvSpPr>
          <p:nvPr>
            <p:ph type="ftr" sz="quarter" idx="11"/>
          </p:nvPr>
        </p:nvSpPr>
        <p:spPr/>
        <p:txBody>
          <a:bodyPr/>
          <a:lstStyle>
            <a:lvl1pPr>
              <a:defRPr/>
            </a:lvl1pPr>
          </a:lstStyle>
          <a:p>
            <a:pPr>
              <a:defRPr/>
            </a:pPr>
            <a:endParaRPr lang="en-US" altLang="fa-IR"/>
          </a:p>
        </p:txBody>
      </p:sp>
      <p:sp>
        <p:nvSpPr>
          <p:cNvPr id="9" name="Slide Number Placeholder 5"/>
          <p:cNvSpPr>
            <a:spLocks noGrp="1"/>
          </p:cNvSpPr>
          <p:nvPr>
            <p:ph type="sldNum" sz="quarter" idx="12"/>
          </p:nvPr>
        </p:nvSpPr>
        <p:spPr/>
        <p:txBody>
          <a:bodyPr/>
          <a:lstStyle>
            <a:lvl1pPr>
              <a:defRPr/>
            </a:lvl1pPr>
          </a:lstStyle>
          <a:p>
            <a:pPr>
              <a:defRPr/>
            </a:pPr>
            <a:fld id="{D45D0FAA-7ECA-4CCE-B64E-0308578D97A8}" type="slidenum">
              <a:rPr lang="en-US" altLang="fa-IR"/>
              <a:pPr>
                <a:defRPr/>
              </a:pPr>
              <a:t>‹#›</a:t>
            </a:fld>
            <a:endParaRPr lang="en-US" altLang="fa-IR"/>
          </a:p>
        </p:txBody>
      </p:sp>
    </p:spTree>
    <p:extLst>
      <p:ext uri="{BB962C8B-B14F-4D97-AF65-F5344CB8AC3E}">
        <p14:creationId xmlns:p14="http://schemas.microsoft.com/office/powerpoint/2010/main" val="421489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8321675" y="0"/>
            <a:ext cx="269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1008063" y="0"/>
            <a:ext cx="731520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5"/>
          <p:cNvSpPr txBox="1">
            <a:spLocks noChangeArrowheads="1"/>
          </p:cNvSpPr>
          <p:nvPr/>
        </p:nvSpPr>
        <p:spPr bwMode="auto">
          <a:xfrm>
            <a:off x="1652588" y="636588"/>
            <a:ext cx="311150" cy="33813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600">
                <a:solidFill>
                  <a:srgbClr val="F98657"/>
                </a:solidFill>
                <a:latin typeface="Wingdings 3" panose="05040102010807070707" pitchFamily="18" charset="2"/>
              </a:rPr>
              <a:t>z</a:t>
            </a:r>
            <a:endParaRPr lang="en-US" altLang="en-US" sz="1600">
              <a:solidFill>
                <a:srgbClr val="F98657"/>
              </a:solidFill>
              <a:latin typeface="MS Shell Dlg 2" panose="020B060403050404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fa-IR"/>
          </a:p>
        </p:txBody>
      </p:sp>
      <p:sp>
        <p:nvSpPr>
          <p:cNvPr id="8" name="Footer Placeholder 4"/>
          <p:cNvSpPr>
            <a:spLocks noGrp="1"/>
          </p:cNvSpPr>
          <p:nvPr>
            <p:ph type="ftr" sz="quarter" idx="11"/>
          </p:nvPr>
        </p:nvSpPr>
        <p:spPr/>
        <p:txBody>
          <a:bodyPr/>
          <a:lstStyle>
            <a:lvl1pPr>
              <a:defRPr/>
            </a:lvl1pPr>
          </a:lstStyle>
          <a:p>
            <a:pPr>
              <a:defRPr/>
            </a:pPr>
            <a:endParaRPr lang="en-US" altLang="fa-IR"/>
          </a:p>
        </p:txBody>
      </p:sp>
      <p:sp>
        <p:nvSpPr>
          <p:cNvPr id="9" name="Slide Number Placeholder 5"/>
          <p:cNvSpPr>
            <a:spLocks noGrp="1"/>
          </p:cNvSpPr>
          <p:nvPr>
            <p:ph type="sldNum" sz="quarter" idx="12"/>
          </p:nvPr>
        </p:nvSpPr>
        <p:spPr/>
        <p:txBody>
          <a:bodyPr/>
          <a:lstStyle>
            <a:lvl1pPr>
              <a:defRPr/>
            </a:lvl1pPr>
          </a:lstStyle>
          <a:p>
            <a:pPr>
              <a:defRPr/>
            </a:pPr>
            <a:fld id="{FBCF9E19-88AF-43BF-9068-A0B28369F40D}" type="slidenum">
              <a:rPr lang="en-US" altLang="fa-IR"/>
              <a:pPr>
                <a:defRPr/>
              </a:pPr>
              <a:t>‹#›</a:t>
            </a:fld>
            <a:endParaRPr lang="en-US" altLang="fa-IR"/>
          </a:p>
        </p:txBody>
      </p:sp>
    </p:spTree>
    <p:extLst>
      <p:ext uri="{BB962C8B-B14F-4D97-AF65-F5344CB8AC3E}">
        <p14:creationId xmlns:p14="http://schemas.microsoft.com/office/powerpoint/2010/main" val="404656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1008063" y="0"/>
            <a:ext cx="731520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8321675" y="0"/>
            <a:ext cx="269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5"/>
          <p:cNvSpPr txBox="1">
            <a:spLocks noChangeArrowheads="1"/>
          </p:cNvSpPr>
          <p:nvPr/>
        </p:nvSpPr>
        <p:spPr bwMode="auto">
          <a:xfrm>
            <a:off x="1644650" y="3024188"/>
            <a:ext cx="312738" cy="33813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600">
                <a:solidFill>
                  <a:srgbClr val="F98657"/>
                </a:solidFill>
                <a:latin typeface="Wingdings 3" panose="05040102010807070707" pitchFamily="18" charset="2"/>
              </a:rPr>
              <a:t>z</a:t>
            </a:r>
            <a:endParaRPr lang="en-US" altLang="en-US" sz="1600">
              <a:solidFill>
                <a:srgbClr val="F98657"/>
              </a:solidFill>
              <a:latin typeface="MS Shell Dlg 2" panose="020B0604030504040204" pitchFamily="34" charset="0"/>
            </a:endParaRPr>
          </a:p>
        </p:txBody>
      </p:sp>
      <p:sp>
        <p:nvSpPr>
          <p:cNvPr id="2" name="Title 1"/>
          <p:cNvSpPr>
            <a:spLocks noGrp="1"/>
          </p:cNvSpPr>
          <p:nvPr>
            <p:ph type="title"/>
          </p:nvPr>
        </p:nvSpPr>
        <p:spPr>
          <a:xfrm>
            <a:off x="1957405" y="3199028"/>
            <a:ext cx="5967420" cy="1372971"/>
          </a:xfrm>
        </p:spPr>
        <p:txBody>
          <a:bodyPr>
            <a:normAutofit/>
          </a:bodyPr>
          <a:lstStyle>
            <a:lvl1pPr algn="r">
              <a:defRPr sz="2800"/>
            </a:lvl1pPr>
          </a:lstStyle>
          <a:p>
            <a:r>
              <a:rPr lang="en-US"/>
              <a:t>Click to edit Master title style</a:t>
            </a:r>
            <a:endParaRPr lang="en-US" dirty="0"/>
          </a:p>
        </p:txBody>
      </p:sp>
      <p:sp>
        <p:nvSpPr>
          <p:cNvPr id="3" name="Text Placeholder 2"/>
          <p:cNvSpPr>
            <a:spLocks noGrp="1"/>
          </p:cNvSpPr>
          <p:nvPr>
            <p:ph type="body" idx="1"/>
          </p:nvPr>
        </p:nvSpPr>
        <p:spPr>
          <a:xfrm>
            <a:off x="2121131" y="2272143"/>
            <a:ext cx="5803294" cy="926885"/>
          </a:xfrm>
        </p:spPr>
        <p:txBody>
          <a:bodyPr tIns="0" anchor="b"/>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fa-IR"/>
          </a:p>
        </p:txBody>
      </p:sp>
      <p:sp>
        <p:nvSpPr>
          <p:cNvPr id="8" name="Footer Placeholder 4"/>
          <p:cNvSpPr>
            <a:spLocks noGrp="1"/>
          </p:cNvSpPr>
          <p:nvPr>
            <p:ph type="ftr" sz="quarter" idx="11"/>
          </p:nvPr>
        </p:nvSpPr>
        <p:spPr/>
        <p:txBody>
          <a:bodyPr/>
          <a:lstStyle>
            <a:lvl1pPr>
              <a:defRPr/>
            </a:lvl1pPr>
          </a:lstStyle>
          <a:p>
            <a:pPr>
              <a:defRPr/>
            </a:pPr>
            <a:endParaRPr lang="en-US" altLang="fa-IR"/>
          </a:p>
        </p:txBody>
      </p:sp>
      <p:sp>
        <p:nvSpPr>
          <p:cNvPr id="9" name="Slide Number Placeholder 5"/>
          <p:cNvSpPr>
            <a:spLocks noGrp="1"/>
          </p:cNvSpPr>
          <p:nvPr>
            <p:ph type="sldNum" sz="quarter" idx="12"/>
          </p:nvPr>
        </p:nvSpPr>
        <p:spPr/>
        <p:txBody>
          <a:bodyPr/>
          <a:lstStyle>
            <a:lvl1pPr>
              <a:defRPr/>
            </a:lvl1pPr>
          </a:lstStyle>
          <a:p>
            <a:pPr>
              <a:defRPr/>
            </a:pPr>
            <a:fld id="{9028A0B4-6879-407C-B53C-0DB6E0FD98AB}" type="slidenum">
              <a:rPr lang="en-US" altLang="fa-IR"/>
              <a:pPr>
                <a:defRPr/>
              </a:pPr>
              <a:t>‹#›</a:t>
            </a:fld>
            <a:endParaRPr lang="en-US" altLang="fa-IR"/>
          </a:p>
        </p:txBody>
      </p:sp>
    </p:spTree>
    <p:extLst>
      <p:ext uri="{BB962C8B-B14F-4D97-AF65-F5344CB8AC3E}">
        <p14:creationId xmlns:p14="http://schemas.microsoft.com/office/powerpoint/2010/main" val="155044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1008063" y="0"/>
            <a:ext cx="731520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8321675" y="0"/>
            <a:ext cx="269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15"/>
          <p:cNvSpPr txBox="1">
            <a:spLocks noChangeArrowheads="1"/>
          </p:cNvSpPr>
          <p:nvPr/>
        </p:nvSpPr>
        <p:spPr bwMode="auto">
          <a:xfrm>
            <a:off x="1652588" y="636588"/>
            <a:ext cx="311150" cy="33813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600">
                <a:solidFill>
                  <a:srgbClr val="F98657"/>
                </a:solidFill>
                <a:latin typeface="Wingdings 3" panose="05040102010807070707" pitchFamily="18" charset="2"/>
              </a:rPr>
              <a:t>z</a:t>
            </a:r>
            <a:endParaRPr lang="en-US" altLang="en-US" sz="1600">
              <a:solidFill>
                <a:srgbClr val="F98657"/>
              </a:solidFill>
              <a:latin typeface="MS Shell Dlg 2" panose="020B0604030504040204" pitchFamily="34" charset="0"/>
            </a:endParaRPr>
          </a:p>
        </p:txBody>
      </p:sp>
      <p:sp>
        <p:nvSpPr>
          <p:cNvPr id="2" name="Title 1"/>
          <p:cNvSpPr>
            <a:spLocks noGrp="1"/>
          </p:cNvSpPr>
          <p:nvPr>
            <p:ph type="title"/>
          </p:nvPr>
        </p:nvSpPr>
        <p:spPr>
          <a:xfrm>
            <a:off x="1961426" y="805818"/>
            <a:ext cx="5882780"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p:txBody>
          <a:bodyPr/>
          <a:lstStyle>
            <a:lvl1pPr>
              <a:defRPr/>
            </a:lvl1pPr>
          </a:lstStyle>
          <a:p>
            <a:pPr>
              <a:defRPr/>
            </a:pPr>
            <a:endParaRPr lang="en-US" altLang="fa-IR"/>
          </a:p>
        </p:txBody>
      </p:sp>
      <p:sp>
        <p:nvSpPr>
          <p:cNvPr id="9" name="Footer Placeholder 5"/>
          <p:cNvSpPr>
            <a:spLocks noGrp="1"/>
          </p:cNvSpPr>
          <p:nvPr>
            <p:ph type="ftr" sz="quarter" idx="11"/>
          </p:nvPr>
        </p:nvSpPr>
        <p:spPr/>
        <p:txBody>
          <a:bodyPr/>
          <a:lstStyle>
            <a:lvl1pPr>
              <a:defRPr/>
            </a:lvl1pPr>
          </a:lstStyle>
          <a:p>
            <a:pPr>
              <a:defRPr/>
            </a:pPr>
            <a:endParaRPr lang="en-US" altLang="fa-IR"/>
          </a:p>
        </p:txBody>
      </p:sp>
      <p:sp>
        <p:nvSpPr>
          <p:cNvPr id="10" name="Slide Number Placeholder 6"/>
          <p:cNvSpPr>
            <a:spLocks noGrp="1"/>
          </p:cNvSpPr>
          <p:nvPr>
            <p:ph type="sldNum" sz="quarter" idx="12"/>
          </p:nvPr>
        </p:nvSpPr>
        <p:spPr/>
        <p:txBody>
          <a:bodyPr/>
          <a:lstStyle>
            <a:lvl1pPr>
              <a:defRPr/>
            </a:lvl1pPr>
          </a:lstStyle>
          <a:p>
            <a:pPr>
              <a:defRPr/>
            </a:pPr>
            <a:fld id="{F14C9EB4-D678-42E7-812C-18F633DAF192}" type="slidenum">
              <a:rPr lang="en-US" altLang="fa-IR"/>
              <a:pPr>
                <a:defRPr/>
              </a:pPr>
              <a:t>‹#›</a:t>
            </a:fld>
            <a:endParaRPr lang="en-US" altLang="fa-IR"/>
          </a:p>
        </p:txBody>
      </p:sp>
    </p:spTree>
    <p:extLst>
      <p:ext uri="{BB962C8B-B14F-4D97-AF65-F5344CB8AC3E}">
        <p14:creationId xmlns:p14="http://schemas.microsoft.com/office/powerpoint/2010/main" val="393751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1008063" y="0"/>
            <a:ext cx="731520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321675" y="0"/>
            <a:ext cx="269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15"/>
          <p:cNvSpPr txBox="1">
            <a:spLocks noChangeArrowheads="1"/>
          </p:cNvSpPr>
          <p:nvPr/>
        </p:nvSpPr>
        <p:spPr bwMode="auto">
          <a:xfrm>
            <a:off x="1652588" y="636588"/>
            <a:ext cx="311150" cy="33813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600">
                <a:solidFill>
                  <a:srgbClr val="F98657"/>
                </a:solidFill>
                <a:latin typeface="Wingdings 3" panose="05040102010807070707" pitchFamily="18" charset="2"/>
              </a:rPr>
              <a:t>z</a:t>
            </a:r>
            <a:endParaRPr lang="en-US" altLang="en-US" sz="1600">
              <a:solidFill>
                <a:srgbClr val="F98657"/>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62510" y="2851330"/>
            <a:ext cx="2858443" cy="3198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84680" y="2851330"/>
            <a:ext cx="2859526" cy="3198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p:cNvSpPr>
            <a:spLocks noGrp="1"/>
          </p:cNvSpPr>
          <p:nvPr>
            <p:ph type="dt" sz="half" idx="10"/>
          </p:nvPr>
        </p:nvSpPr>
        <p:spPr/>
        <p:txBody>
          <a:bodyPr/>
          <a:lstStyle>
            <a:lvl1pPr>
              <a:defRPr/>
            </a:lvl1pPr>
          </a:lstStyle>
          <a:p>
            <a:pPr>
              <a:defRPr/>
            </a:pPr>
            <a:endParaRPr lang="en-US" altLang="fa-IR"/>
          </a:p>
        </p:txBody>
      </p:sp>
      <p:sp>
        <p:nvSpPr>
          <p:cNvPr id="11" name="Footer Placeholder 7"/>
          <p:cNvSpPr>
            <a:spLocks noGrp="1"/>
          </p:cNvSpPr>
          <p:nvPr>
            <p:ph type="ftr" sz="quarter" idx="11"/>
          </p:nvPr>
        </p:nvSpPr>
        <p:spPr/>
        <p:txBody>
          <a:bodyPr/>
          <a:lstStyle>
            <a:lvl1pPr>
              <a:defRPr/>
            </a:lvl1pPr>
          </a:lstStyle>
          <a:p>
            <a:pPr>
              <a:defRPr/>
            </a:pPr>
            <a:endParaRPr lang="en-US" altLang="fa-IR"/>
          </a:p>
        </p:txBody>
      </p:sp>
      <p:sp>
        <p:nvSpPr>
          <p:cNvPr id="12" name="Slide Number Placeholder 8"/>
          <p:cNvSpPr>
            <a:spLocks noGrp="1"/>
          </p:cNvSpPr>
          <p:nvPr>
            <p:ph type="sldNum" sz="quarter" idx="12"/>
          </p:nvPr>
        </p:nvSpPr>
        <p:spPr/>
        <p:txBody>
          <a:bodyPr/>
          <a:lstStyle>
            <a:lvl1pPr>
              <a:defRPr/>
            </a:lvl1pPr>
          </a:lstStyle>
          <a:p>
            <a:pPr>
              <a:defRPr/>
            </a:pPr>
            <a:fld id="{7120675F-7AF3-4057-8927-8886725ED63D}" type="slidenum">
              <a:rPr lang="en-US" altLang="fa-IR"/>
              <a:pPr>
                <a:defRPr/>
              </a:pPr>
              <a:t>‹#›</a:t>
            </a:fld>
            <a:endParaRPr lang="en-US" altLang="fa-IR"/>
          </a:p>
        </p:txBody>
      </p:sp>
    </p:spTree>
    <p:extLst>
      <p:ext uri="{BB962C8B-B14F-4D97-AF65-F5344CB8AC3E}">
        <p14:creationId xmlns:p14="http://schemas.microsoft.com/office/powerpoint/2010/main" val="1332686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1008063" y="0"/>
            <a:ext cx="731520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p:nvSpPr>
        <p:spPr>
          <a:xfrm>
            <a:off x="8321675" y="0"/>
            <a:ext cx="269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15"/>
          <p:cNvSpPr txBox="1">
            <a:spLocks noChangeArrowheads="1"/>
          </p:cNvSpPr>
          <p:nvPr/>
        </p:nvSpPr>
        <p:spPr bwMode="auto">
          <a:xfrm>
            <a:off x="1652588" y="636588"/>
            <a:ext cx="311150" cy="33813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600">
                <a:solidFill>
                  <a:srgbClr val="F98657"/>
                </a:solidFill>
                <a:latin typeface="Wingdings 3" panose="05040102010807070707" pitchFamily="18" charset="2"/>
              </a:rPr>
              <a:t>z</a:t>
            </a:r>
            <a:endParaRPr lang="en-US" altLang="en-US" sz="1600">
              <a:solidFill>
                <a:srgbClr val="F98657"/>
              </a:solidFill>
              <a:latin typeface="MS Shell Dlg 2" panose="020B060403050404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pPr>
              <a:defRPr/>
            </a:pPr>
            <a:endParaRPr lang="en-US" altLang="fa-IR"/>
          </a:p>
        </p:txBody>
      </p:sp>
      <p:sp>
        <p:nvSpPr>
          <p:cNvPr id="7" name="Footer Placeholder 3"/>
          <p:cNvSpPr>
            <a:spLocks noGrp="1"/>
          </p:cNvSpPr>
          <p:nvPr>
            <p:ph type="ftr" sz="quarter" idx="11"/>
          </p:nvPr>
        </p:nvSpPr>
        <p:spPr/>
        <p:txBody>
          <a:bodyPr/>
          <a:lstStyle>
            <a:lvl1pPr>
              <a:defRPr/>
            </a:lvl1pPr>
          </a:lstStyle>
          <a:p>
            <a:pPr>
              <a:defRPr/>
            </a:pPr>
            <a:endParaRPr lang="en-US" altLang="fa-IR"/>
          </a:p>
        </p:txBody>
      </p:sp>
      <p:sp>
        <p:nvSpPr>
          <p:cNvPr id="8" name="Slide Number Placeholder 4"/>
          <p:cNvSpPr>
            <a:spLocks noGrp="1"/>
          </p:cNvSpPr>
          <p:nvPr>
            <p:ph type="sldNum" sz="quarter" idx="12"/>
          </p:nvPr>
        </p:nvSpPr>
        <p:spPr/>
        <p:txBody>
          <a:bodyPr/>
          <a:lstStyle>
            <a:lvl1pPr>
              <a:defRPr/>
            </a:lvl1pPr>
          </a:lstStyle>
          <a:p>
            <a:pPr>
              <a:defRPr/>
            </a:pPr>
            <a:fld id="{18229C66-A1E6-498A-9108-05194FAC93B8}" type="slidenum">
              <a:rPr lang="en-US" altLang="fa-IR"/>
              <a:pPr>
                <a:defRPr/>
              </a:pPr>
              <a:t>‹#›</a:t>
            </a:fld>
            <a:endParaRPr lang="en-US" altLang="fa-IR"/>
          </a:p>
        </p:txBody>
      </p:sp>
    </p:spTree>
    <p:extLst>
      <p:ext uri="{BB962C8B-B14F-4D97-AF65-F5344CB8AC3E}">
        <p14:creationId xmlns:p14="http://schemas.microsoft.com/office/powerpoint/2010/main" val="56621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1008063" y="0"/>
            <a:ext cx="731520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8321675" y="0"/>
            <a:ext cx="269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endParaRPr lang="en-US" altLang="fa-IR"/>
          </a:p>
        </p:txBody>
      </p:sp>
      <p:sp>
        <p:nvSpPr>
          <p:cNvPr id="5" name="Footer Placeholder 2"/>
          <p:cNvSpPr>
            <a:spLocks noGrp="1"/>
          </p:cNvSpPr>
          <p:nvPr>
            <p:ph type="ftr" sz="quarter" idx="11"/>
          </p:nvPr>
        </p:nvSpPr>
        <p:spPr/>
        <p:txBody>
          <a:bodyPr/>
          <a:lstStyle>
            <a:lvl1pPr>
              <a:defRPr/>
            </a:lvl1pPr>
          </a:lstStyle>
          <a:p>
            <a:pPr>
              <a:defRPr/>
            </a:pPr>
            <a:endParaRPr lang="en-US" altLang="fa-IR"/>
          </a:p>
        </p:txBody>
      </p:sp>
      <p:sp>
        <p:nvSpPr>
          <p:cNvPr id="6" name="Slide Number Placeholder 3"/>
          <p:cNvSpPr>
            <a:spLocks noGrp="1"/>
          </p:cNvSpPr>
          <p:nvPr>
            <p:ph type="sldNum" sz="quarter" idx="12"/>
          </p:nvPr>
        </p:nvSpPr>
        <p:spPr/>
        <p:txBody>
          <a:bodyPr/>
          <a:lstStyle>
            <a:lvl1pPr>
              <a:defRPr/>
            </a:lvl1pPr>
          </a:lstStyle>
          <a:p>
            <a:pPr>
              <a:defRPr/>
            </a:pPr>
            <a:fld id="{E6A0F0C6-CF4B-4259-97C5-71E34D2A8B6E}" type="slidenum">
              <a:rPr lang="en-US" altLang="fa-IR"/>
              <a:pPr>
                <a:defRPr/>
              </a:pPr>
              <a:t>‹#›</a:t>
            </a:fld>
            <a:endParaRPr lang="en-US" altLang="fa-IR"/>
          </a:p>
        </p:txBody>
      </p:sp>
    </p:spTree>
    <p:extLst>
      <p:ext uri="{BB962C8B-B14F-4D97-AF65-F5344CB8AC3E}">
        <p14:creationId xmlns:p14="http://schemas.microsoft.com/office/powerpoint/2010/main" val="3516116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1008063" y="0"/>
            <a:ext cx="731520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8321675" y="0"/>
            <a:ext cx="269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15"/>
          <p:cNvSpPr txBox="1">
            <a:spLocks noChangeArrowheads="1"/>
          </p:cNvSpPr>
          <p:nvPr/>
        </p:nvSpPr>
        <p:spPr bwMode="auto">
          <a:xfrm>
            <a:off x="1179513" y="1127125"/>
            <a:ext cx="311150" cy="33972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600">
                <a:solidFill>
                  <a:srgbClr val="F98657"/>
                </a:solidFill>
                <a:latin typeface="Wingdings 3" panose="05040102010807070707" pitchFamily="18" charset="2"/>
              </a:rPr>
              <a:t>z</a:t>
            </a:r>
            <a:endParaRPr lang="en-US" altLang="en-US" sz="1600">
              <a:solidFill>
                <a:srgbClr val="F98657"/>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n-US"/>
              <a:t>Click to edit Master title style</a:t>
            </a:r>
            <a:endParaRPr lang="en-US" dirty="0"/>
          </a:p>
        </p:txBody>
      </p:sp>
      <p:sp>
        <p:nvSpPr>
          <p:cNvPr id="3" name="Content Placeholder 2"/>
          <p:cNvSpPr>
            <a:spLocks noGrp="1"/>
          </p:cNvSpPr>
          <p:nvPr>
            <p:ph idx="1"/>
          </p:nvPr>
        </p:nvSpPr>
        <p:spPr>
          <a:xfrm>
            <a:off x="4088538" y="805818"/>
            <a:ext cx="375566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982" y="3186155"/>
            <a:ext cx="2120703" cy="2386397"/>
          </a:xfrm>
        </p:spPr>
        <p:txBody>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p:cNvSpPr>
            <a:spLocks noGrp="1"/>
          </p:cNvSpPr>
          <p:nvPr>
            <p:ph type="dt" sz="half" idx="10"/>
          </p:nvPr>
        </p:nvSpPr>
        <p:spPr/>
        <p:txBody>
          <a:bodyPr/>
          <a:lstStyle>
            <a:lvl1pPr>
              <a:defRPr/>
            </a:lvl1pPr>
          </a:lstStyle>
          <a:p>
            <a:pPr>
              <a:defRPr/>
            </a:pPr>
            <a:endParaRPr lang="en-US" altLang="fa-IR"/>
          </a:p>
        </p:txBody>
      </p:sp>
      <p:sp>
        <p:nvSpPr>
          <p:cNvPr id="9" name="Footer Placeholder 5"/>
          <p:cNvSpPr>
            <a:spLocks noGrp="1"/>
          </p:cNvSpPr>
          <p:nvPr>
            <p:ph type="ftr" sz="quarter" idx="11"/>
          </p:nvPr>
        </p:nvSpPr>
        <p:spPr/>
        <p:txBody>
          <a:bodyPr/>
          <a:lstStyle>
            <a:lvl1pPr>
              <a:defRPr/>
            </a:lvl1pPr>
          </a:lstStyle>
          <a:p>
            <a:pPr>
              <a:defRPr/>
            </a:pPr>
            <a:endParaRPr lang="en-US" altLang="fa-IR"/>
          </a:p>
        </p:txBody>
      </p:sp>
      <p:sp>
        <p:nvSpPr>
          <p:cNvPr id="10" name="Slide Number Placeholder 6"/>
          <p:cNvSpPr>
            <a:spLocks noGrp="1"/>
          </p:cNvSpPr>
          <p:nvPr>
            <p:ph type="sldNum" sz="quarter" idx="12"/>
          </p:nvPr>
        </p:nvSpPr>
        <p:spPr/>
        <p:txBody>
          <a:bodyPr/>
          <a:lstStyle>
            <a:lvl1pPr>
              <a:defRPr/>
            </a:lvl1pPr>
          </a:lstStyle>
          <a:p>
            <a:pPr>
              <a:defRPr/>
            </a:pPr>
            <a:fld id="{9D24B3E3-BF42-4234-B695-C2D2197B5A75}" type="slidenum">
              <a:rPr lang="en-US" altLang="fa-IR"/>
              <a:pPr>
                <a:defRPr/>
              </a:pPr>
              <a:t>‹#›</a:t>
            </a:fld>
            <a:endParaRPr lang="en-US" altLang="fa-IR"/>
          </a:p>
        </p:txBody>
      </p:sp>
    </p:spTree>
    <p:extLst>
      <p:ext uri="{BB962C8B-B14F-4D97-AF65-F5344CB8AC3E}">
        <p14:creationId xmlns:p14="http://schemas.microsoft.com/office/powerpoint/2010/main" val="220243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008063" y="0"/>
            <a:ext cx="731520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8321675" y="0"/>
            <a:ext cx="269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15"/>
          <p:cNvSpPr txBox="1">
            <a:spLocks noChangeArrowheads="1"/>
          </p:cNvSpPr>
          <p:nvPr/>
        </p:nvSpPr>
        <p:spPr bwMode="auto">
          <a:xfrm>
            <a:off x="1179513" y="1127125"/>
            <a:ext cx="311150" cy="33972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sz="1600">
                <a:solidFill>
                  <a:srgbClr val="F98657"/>
                </a:solidFill>
                <a:latin typeface="Wingdings 3" panose="05040102010807070707" pitchFamily="18" charset="2"/>
              </a:rPr>
              <a:t>z</a:t>
            </a:r>
            <a:endParaRPr lang="en-US" altLang="en-US" sz="1600">
              <a:solidFill>
                <a:srgbClr val="F98657"/>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1485984" y="3182928"/>
            <a:ext cx="2603794" cy="2386394"/>
          </a:xfrm>
        </p:spPr>
        <p:txBody>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4"/>
          <p:cNvSpPr>
            <a:spLocks noGrp="1"/>
          </p:cNvSpPr>
          <p:nvPr>
            <p:ph type="dt" sz="half" idx="10"/>
          </p:nvPr>
        </p:nvSpPr>
        <p:spPr/>
        <p:txBody>
          <a:bodyPr/>
          <a:lstStyle>
            <a:lvl1pPr>
              <a:defRPr/>
            </a:lvl1pPr>
          </a:lstStyle>
          <a:p>
            <a:pPr>
              <a:defRPr/>
            </a:pPr>
            <a:endParaRPr lang="en-US" altLang="fa-IR"/>
          </a:p>
        </p:txBody>
      </p:sp>
      <p:sp>
        <p:nvSpPr>
          <p:cNvPr id="9" name="Footer Placeholder 5"/>
          <p:cNvSpPr>
            <a:spLocks noGrp="1"/>
          </p:cNvSpPr>
          <p:nvPr>
            <p:ph type="ftr" sz="quarter" idx="11"/>
          </p:nvPr>
        </p:nvSpPr>
        <p:spPr/>
        <p:txBody>
          <a:bodyPr/>
          <a:lstStyle>
            <a:lvl1pPr>
              <a:defRPr/>
            </a:lvl1pPr>
          </a:lstStyle>
          <a:p>
            <a:pPr>
              <a:defRPr/>
            </a:pPr>
            <a:endParaRPr lang="en-US" altLang="fa-IR"/>
          </a:p>
        </p:txBody>
      </p:sp>
      <p:sp>
        <p:nvSpPr>
          <p:cNvPr id="10" name="Slide Number Placeholder 6"/>
          <p:cNvSpPr>
            <a:spLocks noGrp="1"/>
          </p:cNvSpPr>
          <p:nvPr>
            <p:ph type="sldNum" sz="quarter" idx="12"/>
          </p:nvPr>
        </p:nvSpPr>
        <p:spPr/>
        <p:txBody>
          <a:bodyPr/>
          <a:lstStyle>
            <a:lvl1pPr>
              <a:defRPr/>
            </a:lvl1pPr>
          </a:lstStyle>
          <a:p>
            <a:pPr>
              <a:defRPr/>
            </a:pPr>
            <a:fld id="{B621E794-1EB7-47DB-867D-5BF3BE10C53E}" type="slidenum">
              <a:rPr lang="en-US" altLang="fa-IR"/>
              <a:pPr>
                <a:defRPr/>
              </a:pPr>
              <a:t>‹#›</a:t>
            </a:fld>
            <a:endParaRPr lang="en-US" altLang="fa-IR"/>
          </a:p>
        </p:txBody>
      </p:sp>
    </p:spTree>
    <p:extLst>
      <p:ext uri="{BB962C8B-B14F-4D97-AF65-F5344CB8AC3E}">
        <p14:creationId xmlns:p14="http://schemas.microsoft.com/office/powerpoint/2010/main" val="44855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71600" y="2913063"/>
            <a:ext cx="7772400"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p:cNvPicPr>
            <a:picLocks noChangeAspect="1"/>
          </p:cNvPicPr>
          <p:nvPr/>
        </p:nvPicPr>
        <p:blipFill>
          <a:blip r:embed="rId15">
            <a:extLst>
              <a:ext uri="{28A0092B-C50C-407E-A947-70E740481C1C}">
                <a14:useLocalDpi xmlns:a14="http://schemas.microsoft.com/office/drawing/2010/main" val="0"/>
              </a:ext>
            </a:extLst>
          </a:blip>
          <a:srcRect r="2499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636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25" y="0"/>
            <a:ext cx="4603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0" name="Title Placeholder 1"/>
          <p:cNvSpPr>
            <a:spLocks noGrp="1"/>
          </p:cNvSpPr>
          <p:nvPr>
            <p:ph type="title"/>
          </p:nvPr>
        </p:nvSpPr>
        <p:spPr bwMode="auto">
          <a:xfrm>
            <a:off x="1960563" y="808038"/>
            <a:ext cx="58785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2125663" y="2049463"/>
            <a:ext cx="5713412" cy="40005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a:p>
            <a:pPr lvl="4"/>
            <a:endParaRPr lang="en-US" dirty="0"/>
          </a:p>
        </p:txBody>
      </p:sp>
      <p:sp>
        <p:nvSpPr>
          <p:cNvPr id="4" name="Date Placeholder 3"/>
          <p:cNvSpPr>
            <a:spLocks noGrp="1"/>
          </p:cNvSpPr>
          <p:nvPr>
            <p:ph type="dt" sz="half" idx="2"/>
          </p:nvPr>
        </p:nvSpPr>
        <p:spPr>
          <a:xfrm rot="5400000">
            <a:off x="-828675" y="5272088"/>
            <a:ext cx="2662237" cy="179388"/>
          </a:xfrm>
          <a:prstGeom prst="rect">
            <a:avLst/>
          </a:prstGeom>
        </p:spPr>
        <p:txBody>
          <a:bodyPr vert="horz" lIns="91440" tIns="18288" rIns="91440" bIns="45720" rtlCol="0" anchor="t"/>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ltLang="fa-IR"/>
          </a:p>
        </p:txBody>
      </p:sp>
      <p:sp>
        <p:nvSpPr>
          <p:cNvPr id="5" name="Footer Placeholder 4"/>
          <p:cNvSpPr>
            <a:spLocks noGrp="1"/>
          </p:cNvSpPr>
          <p:nvPr>
            <p:ph type="ftr" sz="quarter" idx="3"/>
          </p:nvPr>
        </p:nvSpPr>
        <p:spPr>
          <a:xfrm rot="5400000">
            <a:off x="-2258218" y="3658394"/>
            <a:ext cx="5884862" cy="184150"/>
          </a:xfrm>
          <a:prstGeom prst="rect">
            <a:avLst/>
          </a:prstGeom>
        </p:spPr>
        <p:txBody>
          <a:bodyPr vert="horz" lIns="91440" tIns="45720" rIns="91440" bIns="18288" rtlCol="0" anchor="b"/>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ltLang="fa-IR"/>
          </a:p>
        </p:txBody>
      </p:sp>
      <p:sp>
        <p:nvSpPr>
          <p:cNvPr id="6" name="Slide Number Placeholder 5"/>
          <p:cNvSpPr>
            <a:spLocks noGrp="1"/>
          </p:cNvSpPr>
          <p:nvPr>
            <p:ph type="sldNum" sz="quarter" idx="4"/>
          </p:nvPr>
        </p:nvSpPr>
        <p:spPr>
          <a:xfrm>
            <a:off x="161925" y="165100"/>
            <a:ext cx="638175" cy="322263"/>
          </a:xfrm>
          <a:prstGeom prst="rect">
            <a:avLst/>
          </a:prstGeom>
        </p:spPr>
        <p:txBody>
          <a:bodyPr vert="horz" lIns="91440" tIns="45720" rIns="45720" bIns="45720" rtlCol="0" anchor="ctr"/>
          <a:lstStyle>
            <a:lvl1pPr algn="r" eaLnBrk="1" fontAlgn="auto" hangingPunct="1">
              <a:spcBef>
                <a:spcPts val="0"/>
              </a:spcBef>
              <a:spcAft>
                <a:spcPts val="0"/>
              </a:spcAft>
              <a:defRPr sz="1600">
                <a:solidFill>
                  <a:schemeClr val="tx1">
                    <a:tint val="75000"/>
                  </a:schemeClr>
                </a:solidFill>
                <a:latin typeface="+mn-lt"/>
              </a:defRPr>
            </a:lvl1pPr>
          </a:lstStyle>
          <a:p>
            <a:pPr>
              <a:defRPr/>
            </a:pPr>
            <a:fld id="{001CFC73-5AB7-4A87-9CFE-3F680219A3DC}" type="slidenum">
              <a:rPr lang="en-US" altLang="fa-IR"/>
              <a:pPr>
                <a:defRPr/>
              </a:pPr>
              <a:t>‹#›</a:t>
            </a:fld>
            <a:endParaRPr lang="en-US" altLang="fa-IR"/>
          </a:p>
        </p:txBody>
      </p:sp>
    </p:spTree>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ftr="0" dt="0"/>
  <p:txStyles>
    <p:titleStyle>
      <a:lvl1pPr algn="r" defTabSz="685800" rtl="1" eaLnBrk="0" fontAlgn="base" hangingPunct="0">
        <a:lnSpc>
          <a:spcPct val="90000"/>
        </a:lnSpc>
        <a:spcBef>
          <a:spcPct val="0"/>
        </a:spcBef>
        <a:spcAft>
          <a:spcPct val="0"/>
        </a:spcAft>
        <a:defRPr sz="2800" kern="1200">
          <a:solidFill>
            <a:schemeClr val="tx1"/>
          </a:solidFill>
          <a:latin typeface="+mj-lt"/>
          <a:ea typeface="+mj-ea"/>
          <a:cs typeface="+mj-cs"/>
        </a:defRPr>
      </a:lvl1pPr>
      <a:lvl2pPr algn="r" defTabSz="685800" rtl="1" eaLnBrk="0" fontAlgn="base" hangingPunct="0">
        <a:lnSpc>
          <a:spcPct val="90000"/>
        </a:lnSpc>
        <a:spcBef>
          <a:spcPct val="0"/>
        </a:spcBef>
        <a:spcAft>
          <a:spcPct val="0"/>
        </a:spcAft>
        <a:defRPr sz="2800">
          <a:solidFill>
            <a:schemeClr val="tx1"/>
          </a:solidFill>
          <a:latin typeface="Arial" panose="020B0604020202020204" pitchFamily="34" charset="0"/>
        </a:defRPr>
      </a:lvl2pPr>
      <a:lvl3pPr algn="r" defTabSz="685800" rtl="1" eaLnBrk="0" fontAlgn="base" hangingPunct="0">
        <a:lnSpc>
          <a:spcPct val="90000"/>
        </a:lnSpc>
        <a:spcBef>
          <a:spcPct val="0"/>
        </a:spcBef>
        <a:spcAft>
          <a:spcPct val="0"/>
        </a:spcAft>
        <a:defRPr sz="2800">
          <a:solidFill>
            <a:schemeClr val="tx1"/>
          </a:solidFill>
          <a:latin typeface="Arial" panose="020B0604020202020204" pitchFamily="34" charset="0"/>
        </a:defRPr>
      </a:lvl3pPr>
      <a:lvl4pPr algn="r" defTabSz="685800" rtl="1" eaLnBrk="0" fontAlgn="base" hangingPunct="0">
        <a:lnSpc>
          <a:spcPct val="90000"/>
        </a:lnSpc>
        <a:spcBef>
          <a:spcPct val="0"/>
        </a:spcBef>
        <a:spcAft>
          <a:spcPct val="0"/>
        </a:spcAft>
        <a:defRPr sz="2800">
          <a:solidFill>
            <a:schemeClr val="tx1"/>
          </a:solidFill>
          <a:latin typeface="Arial" panose="020B0604020202020204" pitchFamily="34" charset="0"/>
        </a:defRPr>
      </a:lvl4pPr>
      <a:lvl5pPr algn="r" defTabSz="685800" rtl="1" eaLnBrk="0" fontAlgn="base" hangingPunct="0">
        <a:lnSpc>
          <a:spcPct val="90000"/>
        </a:lnSpc>
        <a:spcBef>
          <a:spcPct val="0"/>
        </a:spcBef>
        <a:spcAft>
          <a:spcPct val="0"/>
        </a:spcAft>
        <a:defRPr sz="2800">
          <a:solidFill>
            <a:schemeClr val="tx1"/>
          </a:solidFill>
          <a:latin typeface="Arial" panose="020B0604020202020204" pitchFamily="34" charset="0"/>
        </a:defRPr>
      </a:lvl5pPr>
      <a:lvl6pPr marL="457200" algn="r" defTabSz="685800" rtl="1" fontAlgn="base">
        <a:lnSpc>
          <a:spcPct val="90000"/>
        </a:lnSpc>
        <a:spcBef>
          <a:spcPct val="0"/>
        </a:spcBef>
        <a:spcAft>
          <a:spcPct val="0"/>
        </a:spcAft>
        <a:defRPr sz="2800">
          <a:solidFill>
            <a:schemeClr val="tx1"/>
          </a:solidFill>
          <a:latin typeface="Arial" panose="020B0604020202020204" pitchFamily="34" charset="0"/>
        </a:defRPr>
      </a:lvl6pPr>
      <a:lvl7pPr marL="914400" algn="r" defTabSz="685800" rtl="1" fontAlgn="base">
        <a:lnSpc>
          <a:spcPct val="90000"/>
        </a:lnSpc>
        <a:spcBef>
          <a:spcPct val="0"/>
        </a:spcBef>
        <a:spcAft>
          <a:spcPct val="0"/>
        </a:spcAft>
        <a:defRPr sz="2800">
          <a:solidFill>
            <a:schemeClr val="tx1"/>
          </a:solidFill>
          <a:latin typeface="Arial" panose="020B0604020202020204" pitchFamily="34" charset="0"/>
        </a:defRPr>
      </a:lvl7pPr>
      <a:lvl8pPr marL="1371600" algn="r" defTabSz="685800" rtl="1" fontAlgn="base">
        <a:lnSpc>
          <a:spcPct val="90000"/>
        </a:lnSpc>
        <a:spcBef>
          <a:spcPct val="0"/>
        </a:spcBef>
        <a:spcAft>
          <a:spcPct val="0"/>
        </a:spcAft>
        <a:defRPr sz="2800">
          <a:solidFill>
            <a:schemeClr val="tx1"/>
          </a:solidFill>
          <a:latin typeface="Arial" panose="020B0604020202020204" pitchFamily="34" charset="0"/>
        </a:defRPr>
      </a:lvl8pPr>
      <a:lvl9pPr marL="1828800" algn="r" defTabSz="685800" rtl="1" fontAlgn="base">
        <a:lnSpc>
          <a:spcPct val="90000"/>
        </a:lnSpc>
        <a:spcBef>
          <a:spcPct val="0"/>
        </a:spcBef>
        <a:spcAft>
          <a:spcPct val="0"/>
        </a:spcAft>
        <a:defRPr sz="2800">
          <a:solidFill>
            <a:schemeClr val="tx1"/>
          </a:solidFill>
          <a:latin typeface="Arial" panose="020B0604020202020204" pitchFamily="34" charset="0"/>
        </a:defRPr>
      </a:lvl9pPr>
    </p:titleStyle>
    <p:bodyStyle>
      <a:lvl1pPr marL="257175" indent="-255588" algn="r" defTabSz="685800" rtl="1" eaLnBrk="0" fontAlgn="base" hangingPunct="0">
        <a:lnSpc>
          <a:spcPct val="120000"/>
        </a:lnSpc>
        <a:spcBef>
          <a:spcPts val="375"/>
        </a:spcBef>
        <a:spcAft>
          <a:spcPts val="450"/>
        </a:spcAft>
        <a:buClr>
          <a:srgbClr val="F98657"/>
        </a:buClr>
        <a:buSzPct val="90000"/>
        <a:buFont typeface="Wingdings" panose="05000000000000000000" pitchFamily="2" charset="2"/>
        <a:buChar char="§"/>
        <a:defRPr kern="1200">
          <a:solidFill>
            <a:schemeClr val="tx1"/>
          </a:solidFill>
          <a:latin typeface="+mn-lt"/>
          <a:ea typeface="+mn-ea"/>
          <a:cs typeface="+mn-cs"/>
        </a:defRPr>
      </a:lvl1pPr>
      <a:lvl2pPr marL="595313" indent="-255588" algn="r" defTabSz="685800" rtl="1" eaLnBrk="0" fontAlgn="base" hangingPunct="0">
        <a:lnSpc>
          <a:spcPct val="120000"/>
        </a:lnSpc>
        <a:spcBef>
          <a:spcPts val="375"/>
        </a:spcBef>
        <a:spcAft>
          <a:spcPts val="450"/>
        </a:spcAft>
        <a:buClr>
          <a:srgbClr val="F98657"/>
        </a:buClr>
        <a:buSzPct val="90000"/>
        <a:buFont typeface="Wingdings" panose="05000000000000000000" pitchFamily="2" charset="2"/>
        <a:buChar char="§"/>
        <a:defRPr sz="1600" kern="1200">
          <a:solidFill>
            <a:schemeClr val="tx1"/>
          </a:solidFill>
          <a:latin typeface="+mn-lt"/>
          <a:ea typeface="+mn-ea"/>
          <a:cs typeface="+mn-cs"/>
        </a:defRPr>
      </a:lvl2pPr>
      <a:lvl3pPr marL="942975" indent="-255588" algn="r" defTabSz="685800" rtl="1" eaLnBrk="0" fontAlgn="base" hangingPunct="0">
        <a:lnSpc>
          <a:spcPct val="120000"/>
        </a:lnSpc>
        <a:spcBef>
          <a:spcPts val="375"/>
        </a:spcBef>
        <a:spcAft>
          <a:spcPts val="450"/>
        </a:spcAft>
        <a:buClr>
          <a:srgbClr val="F98657"/>
        </a:buClr>
        <a:buSzPct val="90000"/>
        <a:buFont typeface="Wingdings" panose="05000000000000000000" pitchFamily="2" charset="2"/>
        <a:buChar char="§"/>
        <a:defRPr sz="1400" kern="1200">
          <a:solidFill>
            <a:schemeClr val="tx1"/>
          </a:solidFill>
          <a:latin typeface="+mn-lt"/>
          <a:ea typeface="+mn-ea"/>
          <a:cs typeface="+mn-cs"/>
        </a:defRPr>
      </a:lvl3pPr>
      <a:lvl4pPr marL="1281113" indent="-255588" algn="r" defTabSz="685800" rtl="1" eaLnBrk="0" fontAlgn="base" hangingPunct="0">
        <a:lnSpc>
          <a:spcPct val="120000"/>
        </a:lnSpc>
        <a:spcBef>
          <a:spcPts val="375"/>
        </a:spcBef>
        <a:spcAft>
          <a:spcPts val="450"/>
        </a:spcAft>
        <a:buClr>
          <a:srgbClr val="F98657"/>
        </a:buClr>
        <a:buSzPct val="90000"/>
        <a:buFont typeface="Wingdings" panose="05000000000000000000" pitchFamily="2" charset="2"/>
        <a:buChar char="§"/>
        <a:defRPr sz="1200" kern="1200">
          <a:solidFill>
            <a:schemeClr val="tx1"/>
          </a:solidFill>
          <a:latin typeface="+mn-lt"/>
          <a:ea typeface="+mn-ea"/>
          <a:cs typeface="+mn-cs"/>
        </a:defRPr>
      </a:lvl4pPr>
      <a:lvl5pPr marL="1628775" indent="-255588" algn="r" defTabSz="685800" rtl="1" eaLnBrk="0" fontAlgn="base" hangingPunct="0">
        <a:lnSpc>
          <a:spcPct val="120000"/>
        </a:lnSpc>
        <a:spcBef>
          <a:spcPts val="375"/>
        </a:spcBef>
        <a:spcAft>
          <a:spcPts val="450"/>
        </a:spcAft>
        <a:buClr>
          <a:srgbClr val="F98657"/>
        </a:buClr>
        <a:buSzPct val="90000"/>
        <a:buFont typeface="Wingdings" panose="05000000000000000000" pitchFamily="2" charset="2"/>
        <a:buChar char="§"/>
        <a:defRPr sz="1200" kern="1200">
          <a:solidFill>
            <a:schemeClr val="tx1"/>
          </a:solidFill>
          <a:latin typeface="+mn-lt"/>
          <a:ea typeface="+mn-ea"/>
          <a:cs typeface="+mn-cs"/>
        </a:defRPr>
      </a:lvl5pPr>
      <a:lvl6pPr marL="1885950" indent="-256032" algn="r" defTabSz="685800" rtl="1"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6pPr>
      <a:lvl7pPr marL="2228850" indent="-256032" algn="r" defTabSz="685800" rtl="1"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7pPr>
      <a:lvl8pPr marL="2571750" indent="-256032" algn="r" defTabSz="685800" rtl="1"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8pPr>
      <a:lvl9pPr marL="2914650" indent="-256032" algn="r" defTabSz="685800" rtl="1"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file:///C:\Users\apple\Desktop\New%20folder%20(4)\Geotextile-742031256489652-%5bwww.project-me.ir%5d\project-me\526972b7f74998b03387cd8b0c73457019257138-360p.mp4"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file:///C:\Users\apple\Desktop\New%20folder%20(4)\Geotextile-742031256489652-%5bwww.project-me.ir%5d\project-me\b65ba2666fa86b777421797d1c6a911e565943.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ctrTitle"/>
          </p:nvPr>
        </p:nvSpPr>
        <p:spPr>
          <a:xfrm>
            <a:off x="900113" y="2133600"/>
            <a:ext cx="5891212" cy="1511300"/>
          </a:xfrm>
        </p:spPr>
        <p:txBody>
          <a:bodyPr>
            <a:normAutofit fontScale="90000"/>
          </a:bodyPr>
          <a:lstStyle/>
          <a:p>
            <a:pPr eaLnBrk="1" hangingPunct="1">
              <a:defRPr/>
            </a:pPr>
            <a:r>
              <a:rPr lang="fa-IR" altLang="fa-IR" sz="11500" b="1" dirty="0">
                <a:solidFill>
                  <a:srgbClr val="FFFF00"/>
                </a:solidFill>
                <a:cs typeface="B Titr" panose="00000700000000000000" pitchFamily="2" charset="-78"/>
              </a:rPr>
              <a:t>ژئوتکستایل</a:t>
            </a:r>
            <a:endParaRPr lang="en-US" altLang="fa-IR" sz="11500" b="1" dirty="0">
              <a:solidFill>
                <a:srgbClr val="FFFF00"/>
              </a:solidFill>
              <a:cs typeface="B Titr" panose="00000700000000000000" pitchFamily="2" charset="-78"/>
            </a:endParaRPr>
          </a:p>
        </p:txBody>
      </p:sp>
      <p:sp>
        <p:nvSpPr>
          <p:cNvPr id="4" name="Rectangle 6"/>
          <p:cNvSpPr>
            <a:spLocks noGrp="1" noChangeArrowheads="1"/>
          </p:cNvSpPr>
          <p:nvPr>
            <p:ph type="sldNum" sz="quarter" idx="12"/>
          </p:nvPr>
        </p:nvSpPr>
        <p:spPr/>
        <p:txBody>
          <a:bodyPr/>
          <a:lstStyle/>
          <a:p>
            <a:pPr>
              <a:defRPr/>
            </a:pPr>
            <a:fld id="{8493C955-4291-473B-9163-65B4B5A1D034}" type="slidenum">
              <a:rPr lang="en-US" altLang="fa-IR"/>
              <a:pPr>
                <a:defRPr/>
              </a:pPr>
              <a:t>1</a:t>
            </a:fld>
            <a:endParaRPr lang="en-US" altLang="fa-I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D0C0C9D3-B2ED-4111-8073-086FA04DBAF2}" type="slidenum">
              <a:rPr lang="en-US" altLang="fa-IR"/>
              <a:pPr>
                <a:defRPr/>
              </a:pPr>
              <a:t>10</a:t>
            </a:fld>
            <a:endParaRPr lang="en-US" altLang="fa-IR"/>
          </a:p>
        </p:txBody>
      </p:sp>
      <p:sp>
        <p:nvSpPr>
          <p:cNvPr id="28675" name="Rectangle 5"/>
          <p:cNvSpPr>
            <a:spLocks noGrp="1" noRot="1" noChangeArrowheads="1"/>
          </p:cNvSpPr>
          <p:nvPr>
            <p:ph type="subTitle" idx="4294967295"/>
          </p:nvPr>
        </p:nvSpPr>
        <p:spPr bwMode="auto">
          <a:xfrm>
            <a:off x="161925" y="792163"/>
            <a:ext cx="8569325" cy="580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eaLnBrk="1" hangingPunct="1">
              <a:buFont typeface="Wingdings" panose="05000000000000000000" pitchFamily="2" charset="2"/>
              <a:buNone/>
            </a:pPr>
            <a:r>
              <a:rPr lang="fa-IR" altLang="fa-IR" sz="2400" b="1" smtClean="0">
                <a:cs typeface="B Nazanin" panose="00000400000000000000" pitchFamily="2" charset="-78"/>
              </a:rPr>
              <a:t> قابل تولید تا عرض 6 متر، مقاومت کششی بالا، </a:t>
            </a:r>
            <a:r>
              <a:rPr lang="en-AU" altLang="fa-IR" sz="2400" b="1" smtClean="0">
                <a:cs typeface="B Nazanin" panose="00000400000000000000" pitchFamily="2" charset="-78"/>
              </a:rPr>
              <a:t>O90</a:t>
            </a:r>
            <a:r>
              <a:rPr lang="fa-IR" altLang="fa-IR" sz="2400" b="1" smtClean="0">
                <a:cs typeface="B Nazanin" panose="00000400000000000000" pitchFamily="2" charset="-78"/>
              </a:rPr>
              <a:t> پایین، گرماژ متنوع </a:t>
            </a:r>
          </a:p>
          <a:p>
            <a:pPr marL="0" indent="0" algn="ctr" eaLnBrk="1" hangingPunct="1">
              <a:buFont typeface="Wingdings" panose="05000000000000000000" pitchFamily="2" charset="2"/>
              <a:buNone/>
            </a:pPr>
            <a:r>
              <a:rPr lang="fa-IR" altLang="fa-IR" sz="2400" b="1" smtClean="0">
                <a:cs typeface="B Nazanin" panose="00000400000000000000" pitchFamily="2" charset="-78"/>
              </a:rPr>
              <a:t>( از100 گرم تا 1000 گرم )</a:t>
            </a:r>
          </a:p>
          <a:p>
            <a:pPr marL="0" indent="0" algn="just" eaLnBrk="1" hangingPunct="1">
              <a:buFont typeface="Wingdings" panose="05000000000000000000" pitchFamily="2" charset="2"/>
              <a:buNone/>
            </a:pPr>
            <a:r>
              <a:rPr lang="fa-IR" altLang="fa-IR" b="1" smtClean="0">
                <a:cs typeface="B Nazanin" panose="00000400000000000000" pitchFamily="2" charset="-78"/>
              </a:rPr>
              <a:t> </a:t>
            </a:r>
            <a:endParaRPr lang="en-US" altLang="fa-IR" b="1" smtClean="0">
              <a:cs typeface="B Nazanin" panose="00000400000000000000" pitchFamily="2" charset="-78"/>
            </a:endParaRPr>
          </a:p>
        </p:txBody>
      </p:sp>
      <p:sp>
        <p:nvSpPr>
          <p:cNvPr id="28676" name="Rectangle 4"/>
          <p:cNvSpPr>
            <a:spLocks noGrp="1" noRot="1"/>
          </p:cNvSpPr>
          <p:nvPr>
            <p:ph type="ctrTitle" idx="4294967295"/>
          </p:nvPr>
        </p:nvSpPr>
        <p:spPr>
          <a:xfrm>
            <a:off x="481013" y="165100"/>
            <a:ext cx="7772400" cy="836613"/>
          </a:xfrm>
        </p:spPr>
        <p:txBody>
          <a:bodyPr/>
          <a:lstStyle/>
          <a:p>
            <a:pPr eaLnBrk="1" hangingPunct="1"/>
            <a:r>
              <a:rPr lang="fa-IR" altLang="fa-IR" sz="4000" b="1" smtClean="0">
                <a:cs typeface="B Nazanin" panose="00000400000000000000" pitchFamily="2" charset="-78"/>
              </a:rPr>
              <a:t>مشخصات ژئوتکستایل های </a:t>
            </a:r>
            <a:r>
              <a:rPr lang="en-AU" altLang="fa-IR" sz="4000" b="1" smtClean="0">
                <a:cs typeface="B Nazanin" panose="00000400000000000000" pitchFamily="2" charset="-78"/>
              </a:rPr>
              <a:t>Huesker</a:t>
            </a:r>
            <a:r>
              <a:rPr lang="fa-IR" altLang="fa-IR" sz="4000" b="1" smtClean="0">
                <a:cs typeface="B Nazanin" panose="00000400000000000000" pitchFamily="2" charset="-78"/>
              </a:rPr>
              <a:t> :</a:t>
            </a:r>
            <a:endParaRPr lang="en-US" altLang="fa-IR" sz="4000" b="1" smtClean="0">
              <a:cs typeface="B Nazanin" panose="00000400000000000000" pitchFamily="2" charset="-78"/>
            </a:endParaRPr>
          </a:p>
        </p:txBody>
      </p:sp>
      <p:pic>
        <p:nvPicPr>
          <p:cNvPr id="28677" name="Picture 6" descr="25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060575"/>
            <a:ext cx="7704138"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6A26C077-F0D6-4641-BAFE-E745FDB92126}" type="slidenum">
              <a:rPr lang="en-US" altLang="fa-IR"/>
              <a:pPr>
                <a:defRPr/>
              </a:pPr>
              <a:t>11</a:t>
            </a:fld>
            <a:endParaRPr lang="en-US" altLang="fa-IR"/>
          </a:p>
        </p:txBody>
      </p:sp>
      <p:sp>
        <p:nvSpPr>
          <p:cNvPr id="190469" name="Rectangle 5"/>
          <p:cNvSpPr>
            <a:spLocks noGrp="1" noRot="1" noChangeArrowheads="1"/>
          </p:cNvSpPr>
          <p:nvPr>
            <p:ph type="subTitle" idx="4294967295"/>
          </p:nvPr>
        </p:nvSpPr>
        <p:spPr>
          <a:xfrm>
            <a:off x="1187450" y="1587500"/>
            <a:ext cx="7124700" cy="5256213"/>
          </a:xfrm>
        </p:spPr>
        <p:txBody>
          <a:bodyPr/>
          <a:lstStyle/>
          <a:p>
            <a:pPr algn="just" eaLnBrk="1" fontAlgn="auto" hangingPunct="1">
              <a:lnSpc>
                <a:spcPct val="110000"/>
              </a:lnSpc>
              <a:buClr>
                <a:schemeClr val="accent6"/>
              </a:buClr>
              <a:defRPr/>
            </a:pPr>
            <a:r>
              <a:rPr lang="fa-IR" altLang="fa-IR" sz="1600" dirty="0" smtClean="0">
                <a:cs typeface="B Nazanin" panose="00000400000000000000" pitchFamily="2" charset="-78"/>
              </a:rPr>
              <a:t> </a:t>
            </a:r>
            <a:r>
              <a:rPr lang="fa-IR" altLang="fa-IR" sz="3200" dirty="0" smtClean="0">
                <a:cs typeface="B Nazanin" panose="00000400000000000000" pitchFamily="2" charset="-78"/>
              </a:rPr>
              <a:t>در این سیستم تارها بدون تغییر جهت به طور مستقیم در ماشین پایین می روند. اینها برخلاف الیاف بافته و نبافته غشا، تنش های تار را بعد از یک حداقل کرنش اولیه، جذب می کنند که خود، باعث می شود که منحنی تنش، کرنش خطی تر شود.</a:t>
            </a:r>
          </a:p>
          <a:p>
            <a:pPr algn="just" eaLnBrk="1" fontAlgn="auto" hangingPunct="1">
              <a:lnSpc>
                <a:spcPct val="110000"/>
              </a:lnSpc>
              <a:buClr>
                <a:schemeClr val="accent6"/>
              </a:buClr>
              <a:defRPr/>
            </a:pPr>
            <a:r>
              <a:rPr lang="fa-IR" altLang="fa-IR" sz="3200" dirty="0" smtClean="0">
                <a:cs typeface="B Nazanin" panose="00000400000000000000" pitchFamily="2" charset="-78"/>
              </a:rPr>
              <a:t>در این سیستم الیاف در جهت عرض هیچ مقاومتی ندارند ولی خاصیت ارتجاعی خود را نشان می دهند.</a:t>
            </a:r>
            <a:endParaRPr lang="en-US" altLang="fa-IR" sz="3200" dirty="0">
              <a:cs typeface="B Nazanin" panose="00000400000000000000" pitchFamily="2" charset="-78"/>
            </a:endParaRPr>
          </a:p>
        </p:txBody>
      </p:sp>
      <p:sp>
        <p:nvSpPr>
          <p:cNvPr id="29700" name="Rectangle 4"/>
          <p:cNvSpPr>
            <a:spLocks noGrp="1" noRot="1"/>
          </p:cNvSpPr>
          <p:nvPr>
            <p:ph type="ctrTitle" idx="4294967295"/>
          </p:nvPr>
        </p:nvSpPr>
        <p:spPr>
          <a:xfrm>
            <a:off x="539750" y="319088"/>
            <a:ext cx="7772400" cy="1268412"/>
          </a:xfrm>
        </p:spPr>
        <p:txBody>
          <a:bodyPr/>
          <a:lstStyle/>
          <a:p>
            <a:pPr eaLnBrk="1" hangingPunct="1">
              <a:lnSpc>
                <a:spcPct val="100000"/>
              </a:lnSpc>
            </a:pPr>
            <a:r>
              <a:rPr lang="fa-IR" altLang="fa-IR" sz="3200" b="1" smtClean="0">
                <a:cs typeface="B Nazanin" panose="00000400000000000000" pitchFamily="2" charset="-78"/>
              </a:rPr>
              <a:t>انواع دیگر زمین غشاها یا ژئوتکستایل ها:</a:t>
            </a:r>
            <a:br>
              <a:rPr lang="fa-IR" altLang="fa-IR" sz="3200" b="1" smtClean="0">
                <a:cs typeface="B Nazanin" panose="00000400000000000000" pitchFamily="2" charset="-78"/>
              </a:rPr>
            </a:br>
            <a:r>
              <a:rPr lang="fa-IR" altLang="fa-IR" sz="3600" b="1" smtClean="0">
                <a:cs typeface="B Nazanin" panose="00000400000000000000" pitchFamily="2" charset="-78"/>
              </a:rPr>
              <a:t>الیاف کشبافی شده</a:t>
            </a:r>
            <a:endParaRPr lang="en-US" altLang="fa-IR" sz="3600" b="1"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12B6B486-A779-4C11-9773-FC0E4539B97F}" type="slidenum">
              <a:rPr lang="en-US" altLang="fa-IR"/>
              <a:pPr>
                <a:defRPr/>
              </a:pPr>
              <a:t>12</a:t>
            </a:fld>
            <a:endParaRPr lang="en-US" altLang="fa-IR"/>
          </a:p>
        </p:txBody>
      </p:sp>
      <p:sp>
        <p:nvSpPr>
          <p:cNvPr id="30723" name="Rectangle 8"/>
          <p:cNvSpPr>
            <a:spLocks noGrp="1" noRot="1" noChangeArrowheads="1"/>
          </p:cNvSpPr>
          <p:nvPr>
            <p:ph type="subTitle" idx="4294967295"/>
          </p:nvPr>
        </p:nvSpPr>
        <p:spPr bwMode="auto">
          <a:xfrm>
            <a:off x="1042988" y="1327150"/>
            <a:ext cx="7300912" cy="537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fa-IR" altLang="fa-IR" sz="1600" smtClean="0">
                <a:cs typeface="B Nazanin" panose="00000400000000000000" pitchFamily="2" charset="-78"/>
              </a:rPr>
              <a:t>   </a:t>
            </a:r>
            <a:r>
              <a:rPr lang="fa-IR" altLang="fa-IR" sz="3200" smtClean="0">
                <a:cs typeface="B Nazanin" panose="00000400000000000000" pitchFamily="2" charset="-78"/>
              </a:rPr>
              <a:t>این الیاف به صورت شبکه های گوناگون ساخته می شود و مورد استفاده آنها بیشتر برای تثبیت خاک های ماسه ای روان، فرسایشی است.</a:t>
            </a:r>
          </a:p>
          <a:p>
            <a:pPr algn="just" eaLnBrk="1" hangingPunct="1"/>
            <a:r>
              <a:rPr lang="fa-IR" altLang="fa-IR" sz="3200" smtClean="0">
                <a:cs typeface="B Nazanin" panose="00000400000000000000" pitchFamily="2" charset="-78"/>
              </a:rPr>
              <a:t>گفتنی است که غشاها در انواع و نام های مختلف تجاری وجود دارد و تاکنون بیش از صدها نوع آن از کارخانه های مختلف در سطح دنیا تولید شده است.</a:t>
            </a:r>
            <a:endParaRPr lang="en-US" altLang="fa-IR" sz="3200" smtClean="0">
              <a:cs typeface="B Nazanin" panose="00000400000000000000" pitchFamily="2" charset="-78"/>
            </a:endParaRPr>
          </a:p>
        </p:txBody>
      </p:sp>
      <p:sp>
        <p:nvSpPr>
          <p:cNvPr id="30724" name="Rectangle 7"/>
          <p:cNvSpPr>
            <a:spLocks noGrp="1" noRot="1"/>
          </p:cNvSpPr>
          <p:nvPr>
            <p:ph type="ctrTitle" idx="4294967295"/>
          </p:nvPr>
        </p:nvSpPr>
        <p:spPr>
          <a:xfrm>
            <a:off x="1588" y="201613"/>
            <a:ext cx="7772400" cy="1125537"/>
          </a:xfrm>
        </p:spPr>
        <p:txBody>
          <a:bodyPr/>
          <a:lstStyle/>
          <a:p>
            <a:pPr eaLnBrk="1" hangingPunct="1"/>
            <a:r>
              <a:rPr lang="fa-IR" altLang="fa-IR" sz="3200" b="1" smtClean="0">
                <a:cs typeface="B Nazanin" panose="00000400000000000000" pitchFamily="2" charset="-78"/>
              </a:rPr>
              <a:t>الیاف با شبکه های باز</a:t>
            </a:r>
            <a:endParaRPr lang="en-US" altLang="fa-IR" sz="3200" b="1"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8D75AD69-C760-4DB6-86D1-F4E9573EFCA2}" type="slidenum">
              <a:rPr lang="en-US" altLang="fa-IR"/>
              <a:pPr>
                <a:defRPr/>
              </a:pPr>
              <a:t>13</a:t>
            </a:fld>
            <a:endParaRPr lang="en-US" altLang="fa-IR"/>
          </a:p>
        </p:txBody>
      </p:sp>
      <p:sp>
        <p:nvSpPr>
          <p:cNvPr id="32771" name="Rectangle 5"/>
          <p:cNvSpPr>
            <a:spLocks noGrp="1" noRot="1" noChangeArrowheads="1"/>
          </p:cNvSpPr>
          <p:nvPr>
            <p:ph type="subTitle" idx="4294967295"/>
          </p:nvPr>
        </p:nvSpPr>
        <p:spPr bwMode="auto">
          <a:xfrm>
            <a:off x="1339850" y="1744663"/>
            <a:ext cx="6551613" cy="5113337"/>
          </a:xfrm>
        </p:spPr>
        <p:txBody>
          <a:bodyPr wrap="square" numCol="1" anchorCtr="0" compatLnSpc="1">
            <a:prstTxWarp prst="textNoShape">
              <a:avLst/>
            </a:prstTxWarp>
            <a:normAutofit lnSpcReduction="10000"/>
          </a:bodyPr>
          <a:lstStyle/>
          <a:p>
            <a:pPr algn="just" eaLnBrk="1" hangingPunct="1">
              <a:defRPr/>
            </a:pPr>
            <a:r>
              <a:rPr lang="fa-IR" altLang="fa-IR" sz="2800" dirty="0" smtClean="0">
                <a:cs typeface="B Nazanin" panose="00000400000000000000" pitchFamily="2" charset="-78"/>
              </a:rPr>
              <a:t> غشاهای نفوذپذیر، معمولاً در موارد زیر کاربرد دارند، هر چند برخی از غشاها ممکن است تنها دارای یکی از این کاربردها باشند.</a:t>
            </a:r>
          </a:p>
          <a:p>
            <a:pPr algn="just" eaLnBrk="1" hangingPunct="1">
              <a:defRPr/>
            </a:pPr>
            <a:r>
              <a:rPr lang="fa-IR" altLang="fa-IR" sz="2800" dirty="0" smtClean="0">
                <a:cs typeface="B Nazanin" panose="00000400000000000000" pitchFamily="2" charset="-78"/>
              </a:rPr>
              <a:t>الف ـ جداسازی (در نقش عایق)</a:t>
            </a:r>
          </a:p>
          <a:p>
            <a:pPr algn="just" eaLnBrk="1" hangingPunct="1">
              <a:defRPr/>
            </a:pPr>
            <a:r>
              <a:rPr lang="fa-IR" altLang="fa-IR" sz="2800" dirty="0" smtClean="0">
                <a:cs typeface="B Nazanin" panose="00000400000000000000" pitchFamily="2" charset="-78"/>
              </a:rPr>
              <a:t>ب  ـ فیلتراسیون (در نقش زه کش)</a:t>
            </a:r>
          </a:p>
          <a:p>
            <a:pPr algn="just" eaLnBrk="1" hangingPunct="1">
              <a:defRPr/>
            </a:pPr>
            <a:r>
              <a:rPr lang="fa-IR" altLang="fa-IR" sz="2800" dirty="0" smtClean="0">
                <a:cs typeface="B Nazanin" panose="00000400000000000000" pitchFamily="2" charset="-78"/>
              </a:rPr>
              <a:t>ج  ـ مسلح کردن</a:t>
            </a:r>
          </a:p>
          <a:p>
            <a:pPr algn="just" eaLnBrk="1" hangingPunct="1">
              <a:defRPr/>
            </a:pPr>
            <a:r>
              <a:rPr lang="fa-IR" altLang="fa-IR" sz="2800" dirty="0" smtClean="0">
                <a:cs typeface="B Nazanin" panose="00000400000000000000" pitchFamily="2" charset="-78"/>
              </a:rPr>
              <a:t>هر غشا با داشتن یک یا چند مورد از کاربردهای یاد شده، می تواند، قادر به اصلاح خاک در زمینه کاربری ویژه کمک کند.</a:t>
            </a:r>
            <a:endParaRPr lang="en-US" altLang="fa-IR" sz="2800" dirty="0" smtClean="0">
              <a:cs typeface="B Nazanin" panose="00000400000000000000" pitchFamily="2" charset="-78"/>
            </a:endParaRPr>
          </a:p>
        </p:txBody>
      </p:sp>
      <p:sp>
        <p:nvSpPr>
          <p:cNvPr id="31748" name="Rectangle 4"/>
          <p:cNvSpPr>
            <a:spLocks noGrp="1" noRot="1"/>
          </p:cNvSpPr>
          <p:nvPr>
            <p:ph type="ctrTitle" idx="4294967295"/>
          </p:nvPr>
        </p:nvSpPr>
        <p:spPr>
          <a:xfrm>
            <a:off x="130175" y="325438"/>
            <a:ext cx="7772400" cy="1600200"/>
          </a:xfrm>
        </p:spPr>
        <p:txBody>
          <a:bodyPr/>
          <a:lstStyle/>
          <a:p>
            <a:pPr eaLnBrk="1" hangingPunct="1"/>
            <a:r>
              <a:rPr lang="fa-IR" altLang="fa-IR" sz="4000" b="1" smtClean="0">
                <a:cs typeface="B Nazanin" panose="00000400000000000000" pitchFamily="2" charset="-78"/>
              </a:rPr>
              <a:t>غشاهای نفوذ پذیر</a:t>
            </a:r>
            <a:endParaRPr lang="en-US" altLang="fa-IR" sz="4000" b="1"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E73BE853-E93A-45A3-A2D4-BB549BDC6EB3}" type="slidenum">
              <a:rPr lang="en-US" altLang="fa-IR"/>
              <a:pPr>
                <a:defRPr/>
              </a:pPr>
              <a:t>14</a:t>
            </a:fld>
            <a:endParaRPr lang="en-US" altLang="fa-IR"/>
          </a:p>
        </p:txBody>
      </p:sp>
      <p:sp>
        <p:nvSpPr>
          <p:cNvPr id="32771" name="Rectangle 5"/>
          <p:cNvSpPr>
            <a:spLocks noGrp="1" noRot="1" noChangeArrowheads="1"/>
          </p:cNvSpPr>
          <p:nvPr>
            <p:ph type="subTitle" idx="4294967295"/>
          </p:nvPr>
        </p:nvSpPr>
        <p:spPr bwMode="auto">
          <a:xfrm>
            <a:off x="1403350" y="1557338"/>
            <a:ext cx="6661150"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fa-IR" altLang="fa-IR" sz="2400" smtClean="0">
                <a:cs typeface="B Nazanin" panose="00000400000000000000" pitchFamily="2" charset="-78"/>
              </a:rPr>
              <a:t>مهمترین خواص ژئوتکستایل شامل موارد زیر می باشد:</a:t>
            </a:r>
          </a:p>
          <a:p>
            <a:pPr algn="just" eaLnBrk="1" hangingPunct="1"/>
            <a:r>
              <a:rPr lang="fa-IR" altLang="fa-IR" sz="2400" smtClean="0">
                <a:cs typeface="B Nazanin" panose="00000400000000000000" pitchFamily="2" charset="-78"/>
              </a:rPr>
              <a:t>ـ خواص فیزیکی</a:t>
            </a:r>
          </a:p>
          <a:p>
            <a:pPr algn="just" eaLnBrk="1" hangingPunct="1"/>
            <a:r>
              <a:rPr lang="fa-IR" altLang="fa-IR" sz="2400" smtClean="0">
                <a:cs typeface="B Nazanin" panose="00000400000000000000" pitchFamily="2" charset="-78"/>
              </a:rPr>
              <a:t>ـ خواص مکانیکی</a:t>
            </a:r>
          </a:p>
          <a:p>
            <a:pPr algn="just" eaLnBrk="1" hangingPunct="1"/>
            <a:r>
              <a:rPr lang="fa-IR" altLang="fa-IR" sz="2400" smtClean="0">
                <a:cs typeface="B Nazanin" panose="00000400000000000000" pitchFamily="2" charset="-78"/>
              </a:rPr>
              <a:t>ـ خواص هیدرولیکی</a:t>
            </a:r>
          </a:p>
          <a:p>
            <a:pPr algn="just" eaLnBrk="1" hangingPunct="1"/>
            <a:r>
              <a:rPr lang="fa-IR" altLang="fa-IR" sz="2400" smtClean="0">
                <a:cs typeface="B Nazanin" panose="00000400000000000000" pitchFamily="2" charset="-78"/>
              </a:rPr>
              <a:t>(البته مسئله دوام و عوامل محیطی تأثیرگذار بر خواص فوق نیز حائز اهمیت می باشد).</a:t>
            </a:r>
          </a:p>
          <a:p>
            <a:pPr algn="just" eaLnBrk="1" hangingPunct="1"/>
            <a:r>
              <a:rPr lang="fa-IR" altLang="fa-IR" sz="2400" smtClean="0">
                <a:cs typeface="B Nazanin" panose="00000400000000000000" pitchFamily="2" charset="-78"/>
              </a:rPr>
              <a:t>روش ها و آزمایشاتی بر اساس استانداردهای مختلف جهت تعیین خواص فوق ارایه شده است.</a:t>
            </a:r>
            <a:endParaRPr lang="en-US" altLang="fa-IR" sz="2400" smtClean="0">
              <a:cs typeface="B Nazanin" panose="00000400000000000000" pitchFamily="2" charset="-78"/>
            </a:endParaRPr>
          </a:p>
        </p:txBody>
      </p:sp>
      <p:sp>
        <p:nvSpPr>
          <p:cNvPr id="32772" name="Rectangle 4"/>
          <p:cNvSpPr>
            <a:spLocks noGrp="1" noRot="1"/>
          </p:cNvSpPr>
          <p:nvPr>
            <p:ph type="ctrTitle" idx="4294967295"/>
          </p:nvPr>
        </p:nvSpPr>
        <p:spPr>
          <a:xfrm>
            <a:off x="417513" y="165100"/>
            <a:ext cx="7772400" cy="1600200"/>
          </a:xfrm>
        </p:spPr>
        <p:txBody>
          <a:bodyPr/>
          <a:lstStyle/>
          <a:p>
            <a:pPr eaLnBrk="1" hangingPunct="1"/>
            <a:r>
              <a:rPr lang="fa-IR" altLang="fa-IR" sz="4800" b="1" smtClean="0">
                <a:cs typeface="B Nazanin" panose="00000400000000000000" pitchFamily="2" charset="-78"/>
              </a:rPr>
              <a:t>خواص ژئوتکستایل</a:t>
            </a:r>
            <a:r>
              <a:rPr lang="fa-IR" altLang="fa-IR" smtClean="0">
                <a:cs typeface="B Nazanin" panose="00000400000000000000" pitchFamily="2" charset="-78"/>
              </a:rPr>
              <a:t> </a:t>
            </a:r>
            <a:endParaRPr lang="en-US" altLang="fa-IR"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B8C95C78-2E8F-4718-A6EF-0427887BDEA2}" type="slidenum">
              <a:rPr lang="en-US" altLang="fa-IR"/>
              <a:pPr>
                <a:defRPr/>
              </a:pPr>
              <a:t>15</a:t>
            </a:fld>
            <a:endParaRPr lang="en-US" altLang="fa-IR"/>
          </a:p>
        </p:txBody>
      </p:sp>
      <p:sp>
        <p:nvSpPr>
          <p:cNvPr id="33795" name="Rectangle 5"/>
          <p:cNvSpPr>
            <a:spLocks noGrp="1" noRot="1" noChangeArrowheads="1"/>
          </p:cNvSpPr>
          <p:nvPr>
            <p:ph type="subTitle" idx="4294967295"/>
          </p:nvPr>
        </p:nvSpPr>
        <p:spPr bwMode="auto">
          <a:xfrm>
            <a:off x="1331913" y="1412875"/>
            <a:ext cx="6372225"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90000"/>
              </a:lnSpc>
            </a:pPr>
            <a:r>
              <a:rPr lang="fa-IR" altLang="fa-IR" sz="2800" smtClean="0">
                <a:cs typeface="B Nazanin" panose="00000400000000000000" pitchFamily="2" charset="-78"/>
              </a:rPr>
              <a:t>خواص فیزیکی ژئوتکستایل شامل وزن مخصوص </a:t>
            </a:r>
            <a:r>
              <a:rPr lang="en-AU" altLang="fa-IR" sz="2800" smtClean="0">
                <a:cs typeface="B Nazanin" panose="00000400000000000000" pitchFamily="2" charset="-78"/>
              </a:rPr>
              <a:t>(Specific Gravity)</a:t>
            </a:r>
            <a:r>
              <a:rPr lang="fa-IR" altLang="fa-IR" sz="2800" smtClean="0">
                <a:cs typeface="B Nazanin" panose="00000400000000000000" pitchFamily="2" charset="-78"/>
              </a:rPr>
              <a:t>، جرم واحد سطح </a:t>
            </a:r>
            <a:r>
              <a:rPr lang="en-AU" altLang="fa-IR" sz="2800" smtClean="0">
                <a:cs typeface="B Nazanin" panose="00000400000000000000" pitchFamily="2" charset="-78"/>
              </a:rPr>
              <a:t>(Mass per Unit Area)</a:t>
            </a:r>
            <a:r>
              <a:rPr lang="fa-IR" altLang="fa-IR" sz="2800" smtClean="0">
                <a:cs typeface="B Nazanin" panose="00000400000000000000" pitchFamily="2" charset="-78"/>
              </a:rPr>
              <a:t> و ضخامت </a:t>
            </a:r>
            <a:r>
              <a:rPr lang="en-AU" altLang="fa-IR" sz="2800" smtClean="0">
                <a:cs typeface="B Nazanin" panose="00000400000000000000" pitchFamily="2" charset="-78"/>
              </a:rPr>
              <a:t>(Thickness)</a:t>
            </a:r>
            <a:r>
              <a:rPr lang="fa-IR" altLang="fa-IR" sz="2800" smtClean="0">
                <a:cs typeface="B Nazanin" panose="00000400000000000000" pitchFamily="2" charset="-78"/>
              </a:rPr>
              <a:t> می باشد.</a:t>
            </a:r>
            <a:endParaRPr lang="fa-IR" altLang="fa-IR" sz="2800" b="1" smtClean="0">
              <a:cs typeface="B Nazanin" panose="00000400000000000000" pitchFamily="2" charset="-78"/>
            </a:endParaRPr>
          </a:p>
          <a:p>
            <a:pPr algn="just" eaLnBrk="1" hangingPunct="1">
              <a:lnSpc>
                <a:spcPct val="90000"/>
              </a:lnSpc>
            </a:pPr>
            <a:r>
              <a:rPr lang="fa-IR" altLang="fa-IR" sz="2800" b="1" smtClean="0">
                <a:solidFill>
                  <a:schemeClr val="accent1"/>
                </a:solidFill>
                <a:cs typeface="B Nazanin" panose="00000400000000000000" pitchFamily="2" charset="-78"/>
              </a:rPr>
              <a:t>الف) وزن مخصوص (وزن ویژه)</a:t>
            </a:r>
            <a:endParaRPr lang="fa-IR" altLang="fa-IR" sz="2800" smtClean="0">
              <a:solidFill>
                <a:schemeClr val="accent1"/>
              </a:solidFill>
              <a:cs typeface="B Nazanin" panose="00000400000000000000" pitchFamily="2" charset="-78"/>
            </a:endParaRPr>
          </a:p>
          <a:p>
            <a:pPr algn="just" eaLnBrk="1" hangingPunct="1">
              <a:lnSpc>
                <a:spcPct val="90000"/>
              </a:lnSpc>
            </a:pPr>
            <a:r>
              <a:rPr lang="fa-IR" altLang="fa-IR" sz="2800" smtClean="0">
                <a:cs typeface="B Nazanin" panose="00000400000000000000" pitchFamily="2" charset="-78"/>
              </a:rPr>
              <a:t>وزن مخصوص ژئوتکستایل بستگی به وزن ویژه پلیمرهای خاصی دارد که در کارخانه برای تولید آن مصرف می شود. بر اساس قرارداد ، وزن مخصوص به صورت نسبت وزن واحد حجم ژئوتکستایل به وزن واحد حجم آب 4 درجه سانتی گراد محاسبه می شود. دامنه تغییرات وزن مخصوص ژئوتکستایل ها بین 0.9 تا 1.4 می باشد.</a:t>
            </a:r>
            <a:endParaRPr lang="en-US" altLang="fa-IR" sz="2800" smtClean="0">
              <a:cs typeface="B Nazanin" panose="00000400000000000000" pitchFamily="2" charset="-78"/>
            </a:endParaRPr>
          </a:p>
        </p:txBody>
      </p:sp>
      <p:sp>
        <p:nvSpPr>
          <p:cNvPr id="33796" name="Rectangle 4"/>
          <p:cNvSpPr>
            <a:spLocks noGrp="1" noRot="1"/>
          </p:cNvSpPr>
          <p:nvPr>
            <p:ph type="ctrTitle" idx="4294967295"/>
          </p:nvPr>
        </p:nvSpPr>
        <p:spPr>
          <a:xfrm>
            <a:off x="0" y="260350"/>
            <a:ext cx="7772400" cy="1081088"/>
          </a:xfrm>
        </p:spPr>
        <p:txBody>
          <a:bodyPr/>
          <a:lstStyle/>
          <a:p>
            <a:pPr eaLnBrk="1" hangingPunct="1"/>
            <a:r>
              <a:rPr lang="fa-IR" altLang="fa-IR" sz="5400" b="1" smtClean="0">
                <a:cs typeface="B Nazanin" panose="00000400000000000000" pitchFamily="2" charset="-78"/>
              </a:rPr>
              <a:t>ـ خواص فیزیکی</a:t>
            </a:r>
            <a:endParaRPr lang="en-US" altLang="fa-IR" sz="5400" b="1"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BFBED4BA-1C90-458E-BAE2-3C57E31D52DF}" type="slidenum">
              <a:rPr lang="en-US" altLang="fa-IR"/>
              <a:pPr>
                <a:defRPr/>
              </a:pPr>
              <a:t>16</a:t>
            </a:fld>
            <a:endParaRPr lang="en-US" altLang="fa-IR"/>
          </a:p>
        </p:txBody>
      </p:sp>
      <p:sp>
        <p:nvSpPr>
          <p:cNvPr id="34819" name="Rectangle 5"/>
          <p:cNvSpPr>
            <a:spLocks noGrp="1" noRot="1" noChangeArrowheads="1"/>
          </p:cNvSpPr>
          <p:nvPr>
            <p:ph type="subTitle" idx="4294967295"/>
          </p:nvPr>
        </p:nvSpPr>
        <p:spPr bwMode="auto">
          <a:xfrm>
            <a:off x="1273175" y="1004888"/>
            <a:ext cx="6661150" cy="4824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fa-IR" altLang="fa-IR" sz="2400" smtClean="0">
                <a:cs typeface="B Nazanin" panose="00000400000000000000" pitchFamily="2" charset="-78"/>
              </a:rPr>
              <a:t>وزن یا وزن بنیادی </a:t>
            </a:r>
            <a:r>
              <a:rPr lang="en-AU" altLang="fa-IR" sz="2400" smtClean="0">
                <a:cs typeface="B Nazanin" panose="00000400000000000000" pitchFamily="2" charset="-78"/>
              </a:rPr>
              <a:t>(Basis Weight)</a:t>
            </a:r>
            <a:r>
              <a:rPr lang="fa-IR" altLang="fa-IR" sz="2400" smtClean="0">
                <a:cs typeface="B Nazanin" panose="00000400000000000000" pitchFamily="2" charset="-78"/>
              </a:rPr>
              <a:t> ژئوتکستایل به صورت نسبت جرم بر واحد سطح آن بیان می شود. جرم واحد سطح ژئوتکستایل معمولاً برحسب واحد انس بر یارد مربع یا گرم بر متر مربع ارایه می گردد. برای محاسبه جرم واحد سطح، بایستی جرم نمونه ژئوتکستایل با خطایی کمتر از 1% اندازه گیری، و سطح نمونه در حالتی که کشش در آن صفر است، محاسبه شود. دامنه تغییرات جرم واحد سطح بیشتر ژئوتکستایل ها بین 4 تا 20 انس بر یارد مربع (135 تا 680 گرم بر مترمربع) می باشد</a:t>
            </a:r>
            <a:r>
              <a:rPr lang="en-US" altLang="fa-IR" sz="2400" smtClean="0">
                <a:cs typeface="B Nazanin" panose="00000400000000000000" pitchFamily="2" charset="-78"/>
              </a:rPr>
              <a:t> </a:t>
            </a:r>
          </a:p>
        </p:txBody>
      </p:sp>
      <p:sp>
        <p:nvSpPr>
          <p:cNvPr id="34820" name="Rectangle 4"/>
          <p:cNvSpPr>
            <a:spLocks noGrp="1" noRot="1"/>
          </p:cNvSpPr>
          <p:nvPr>
            <p:ph type="ctrTitle" idx="4294967295"/>
          </p:nvPr>
        </p:nvSpPr>
        <p:spPr>
          <a:xfrm>
            <a:off x="161925" y="133350"/>
            <a:ext cx="7772400" cy="1600200"/>
          </a:xfrm>
        </p:spPr>
        <p:txBody>
          <a:bodyPr/>
          <a:lstStyle/>
          <a:p>
            <a:pPr eaLnBrk="1" hangingPunct="1"/>
            <a:r>
              <a:rPr lang="fa-IR" altLang="fa-IR" b="1" smtClean="0">
                <a:solidFill>
                  <a:schemeClr val="accent1"/>
                </a:solidFill>
                <a:cs typeface="B Nazanin" panose="00000400000000000000" pitchFamily="2" charset="-78"/>
              </a:rPr>
              <a:t>ب) جرم واحد سطح</a:t>
            </a:r>
            <a:endParaRPr lang="en-US" altLang="fa-IR" b="1" smtClean="0">
              <a:solidFill>
                <a:schemeClr val="accent1"/>
              </a:solidFill>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8776AC5C-8AA9-419E-B56F-4A885CF581ED}" type="slidenum">
              <a:rPr lang="en-US" altLang="fa-IR"/>
              <a:pPr>
                <a:defRPr/>
              </a:pPr>
              <a:t>17</a:t>
            </a:fld>
            <a:endParaRPr lang="en-US" altLang="fa-IR"/>
          </a:p>
        </p:txBody>
      </p:sp>
      <p:sp>
        <p:nvSpPr>
          <p:cNvPr id="204805" name="Rectangle 5"/>
          <p:cNvSpPr>
            <a:spLocks noGrp="1" noRot="1" noChangeArrowheads="1"/>
          </p:cNvSpPr>
          <p:nvPr>
            <p:ph type="subTitle" idx="4294967295"/>
          </p:nvPr>
        </p:nvSpPr>
        <p:spPr>
          <a:xfrm>
            <a:off x="1187450" y="1268413"/>
            <a:ext cx="7070725" cy="4608512"/>
          </a:xfrm>
        </p:spPr>
        <p:txBody>
          <a:bodyPr/>
          <a:lstStyle/>
          <a:p>
            <a:pPr algn="just" eaLnBrk="1" fontAlgn="auto" hangingPunct="1">
              <a:buClr>
                <a:schemeClr val="accent6"/>
              </a:buClr>
              <a:defRPr/>
            </a:pPr>
            <a:r>
              <a:rPr lang="en-US" altLang="fa-IR" sz="1600" dirty="0">
                <a:cs typeface="B Nazanin" panose="00000400000000000000" pitchFamily="2" charset="-78"/>
              </a:rPr>
              <a:t> </a:t>
            </a:r>
            <a:r>
              <a:rPr lang="fa-IR" altLang="fa-IR" sz="1600" dirty="0">
                <a:cs typeface="B Nazanin" panose="00000400000000000000" pitchFamily="2" charset="-78"/>
              </a:rPr>
              <a:t> </a:t>
            </a:r>
            <a:r>
              <a:rPr lang="fa-IR" altLang="fa-IR" sz="3200" dirty="0">
                <a:cs typeface="B Nazanin" panose="00000400000000000000" pitchFamily="2" charset="-78"/>
              </a:rPr>
              <a:t>ضخامت ژئوتکستایل معمولاً در مشخصات مربوط به آن ارایه می شود، اما در حقیقت اهمیت آن بیشتر از یک اشاره می باشد؛ به طوری که در آزمایش ها با دقتی در حدود 0.001 اینچ (0.02 میلی متر) و در زیر فشارهایی مشخص اندازه گیری می شود. دامنه ضخامت ژئوتکستایل ها بین 10 تا300 میلی اینچ می باشد.</a:t>
            </a:r>
            <a:endParaRPr lang="en-US" altLang="fa-IR" sz="3200" dirty="0">
              <a:cs typeface="B Nazanin" panose="00000400000000000000" pitchFamily="2" charset="-78"/>
            </a:endParaRPr>
          </a:p>
        </p:txBody>
      </p:sp>
      <p:sp>
        <p:nvSpPr>
          <p:cNvPr id="35844" name="Rectangle 4"/>
          <p:cNvSpPr>
            <a:spLocks noGrp="1" noRot="1"/>
          </p:cNvSpPr>
          <p:nvPr>
            <p:ph type="ctrTitle" idx="4294967295"/>
          </p:nvPr>
        </p:nvSpPr>
        <p:spPr>
          <a:xfrm>
            <a:off x="323850" y="504825"/>
            <a:ext cx="7772400" cy="1600200"/>
          </a:xfrm>
        </p:spPr>
        <p:txBody>
          <a:bodyPr/>
          <a:lstStyle/>
          <a:p>
            <a:pPr eaLnBrk="1" hangingPunct="1"/>
            <a:r>
              <a:rPr lang="fa-IR" altLang="fa-IR" sz="3200" b="1" smtClean="0">
                <a:solidFill>
                  <a:schemeClr val="accent1"/>
                </a:solidFill>
                <a:cs typeface="B Nazanin" panose="00000400000000000000" pitchFamily="2" charset="-78"/>
              </a:rPr>
              <a:t>پ) ضخامت</a:t>
            </a:r>
            <a:endParaRPr lang="en-US" altLang="fa-IR" sz="3200" b="1" smtClean="0">
              <a:solidFill>
                <a:schemeClr val="accent1"/>
              </a:solidFill>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DF35E312-A5B8-4CB3-B2BC-407E8A9A6C7B}" type="slidenum">
              <a:rPr lang="en-US" altLang="fa-IR"/>
              <a:pPr>
                <a:defRPr/>
              </a:pPr>
              <a:t>18</a:t>
            </a:fld>
            <a:endParaRPr lang="en-US" altLang="fa-IR"/>
          </a:p>
        </p:txBody>
      </p:sp>
      <p:sp>
        <p:nvSpPr>
          <p:cNvPr id="205829" name="Rectangle 5"/>
          <p:cNvSpPr>
            <a:spLocks noGrp="1" noRot="1" noChangeArrowheads="1"/>
          </p:cNvSpPr>
          <p:nvPr>
            <p:ph type="subTitle" idx="4294967295"/>
          </p:nvPr>
        </p:nvSpPr>
        <p:spPr>
          <a:xfrm>
            <a:off x="1014413" y="1271588"/>
            <a:ext cx="7164387" cy="4751387"/>
          </a:xfrm>
        </p:spPr>
        <p:txBody>
          <a:bodyPr>
            <a:normAutofit fontScale="92500" lnSpcReduction="10000"/>
          </a:bodyPr>
          <a:lstStyle/>
          <a:p>
            <a:pPr algn="just" eaLnBrk="1" fontAlgn="auto" hangingPunct="1">
              <a:buClr>
                <a:schemeClr val="accent6"/>
              </a:buClr>
              <a:defRPr/>
            </a:pPr>
            <a:r>
              <a:rPr lang="fa-IR" altLang="fa-IR" dirty="0">
                <a:cs typeface="B Nazanin" panose="00000400000000000000" pitchFamily="2" charset="-78"/>
              </a:rPr>
              <a:t> </a:t>
            </a:r>
            <a:r>
              <a:rPr lang="fa-IR" altLang="fa-IR" sz="3600" dirty="0">
                <a:cs typeface="B Nazanin" panose="00000400000000000000" pitchFamily="2" charset="-78"/>
              </a:rPr>
              <a:t>خواص مکانیکی ژئوتکستایل بیان کننده مقاومت آن دربرابر تنش های ناشی از اعمال بارها یا شرایط استقرار، می باشد.</a:t>
            </a:r>
            <a:endParaRPr lang="fa-IR" altLang="fa-IR" sz="3600" b="1" dirty="0">
              <a:cs typeface="B Nazanin" panose="00000400000000000000" pitchFamily="2" charset="-78"/>
            </a:endParaRPr>
          </a:p>
          <a:p>
            <a:pPr algn="just" eaLnBrk="1" fontAlgn="auto" hangingPunct="1">
              <a:buClr>
                <a:schemeClr val="accent6"/>
              </a:buClr>
              <a:defRPr/>
            </a:pPr>
            <a:r>
              <a:rPr lang="fa-IR" altLang="fa-IR" sz="3600" b="1" dirty="0">
                <a:solidFill>
                  <a:schemeClr val="accent1"/>
                </a:solidFill>
                <a:cs typeface="B Nazanin" panose="00000400000000000000" pitchFamily="2" charset="-78"/>
              </a:rPr>
              <a:t>الف) قابلیت تراکم</a:t>
            </a:r>
            <a:endParaRPr lang="fa-IR" altLang="fa-IR" sz="3600" dirty="0">
              <a:solidFill>
                <a:schemeClr val="accent1"/>
              </a:solidFill>
              <a:cs typeface="B Nazanin" panose="00000400000000000000" pitchFamily="2" charset="-78"/>
            </a:endParaRPr>
          </a:p>
          <a:p>
            <a:pPr algn="just" eaLnBrk="1" fontAlgn="auto" hangingPunct="1">
              <a:buClr>
                <a:schemeClr val="accent6"/>
              </a:buClr>
              <a:defRPr/>
            </a:pPr>
            <a:r>
              <a:rPr lang="fa-IR" altLang="fa-IR" sz="3600" dirty="0">
                <a:cs typeface="B Nazanin" panose="00000400000000000000" pitchFamily="2" charset="-78"/>
              </a:rPr>
              <a:t>قابلیت تراکم ژئوتکستایل؛ تغییرات ضخامت آن در فشارهای طبیعی مختلف می باشد. برای بیشتر ژئوتکستایل ها، قابلیت تراکم از اهمیت مستقیم کمتری در طراحی برخوردار است.</a:t>
            </a:r>
            <a:r>
              <a:rPr lang="fa-IR" altLang="fa-IR" dirty="0">
                <a:cs typeface="B Nazanin" panose="00000400000000000000" pitchFamily="2" charset="-78"/>
              </a:rPr>
              <a:t> </a:t>
            </a:r>
            <a:endParaRPr lang="en-US" altLang="fa-IR" dirty="0">
              <a:cs typeface="B Nazanin" panose="00000400000000000000" pitchFamily="2" charset="-78"/>
            </a:endParaRPr>
          </a:p>
        </p:txBody>
      </p:sp>
      <p:sp>
        <p:nvSpPr>
          <p:cNvPr id="36868" name="Rectangle 4"/>
          <p:cNvSpPr>
            <a:spLocks noGrp="1" noRot="1"/>
          </p:cNvSpPr>
          <p:nvPr>
            <p:ph type="ctrTitle" idx="4294967295"/>
          </p:nvPr>
        </p:nvSpPr>
        <p:spPr>
          <a:xfrm>
            <a:off x="-28575" y="147638"/>
            <a:ext cx="7772400" cy="1600200"/>
          </a:xfrm>
        </p:spPr>
        <p:txBody>
          <a:bodyPr/>
          <a:lstStyle/>
          <a:p>
            <a:pPr eaLnBrk="1" hangingPunct="1"/>
            <a:r>
              <a:rPr lang="fa-IR" altLang="fa-IR" sz="4800" b="1" smtClean="0">
                <a:cs typeface="B Nazanin" panose="00000400000000000000" pitchFamily="2" charset="-78"/>
              </a:rPr>
              <a:t>ـ خواص مکانیکی</a:t>
            </a:r>
            <a:r>
              <a:rPr lang="fa-IR" altLang="fa-IR" smtClean="0">
                <a:cs typeface="B Nazanin" panose="00000400000000000000" pitchFamily="2" charset="-78"/>
              </a:rPr>
              <a:t> </a:t>
            </a:r>
            <a:endParaRPr lang="en-US" altLang="fa-IR"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44CF7A53-ACB5-4F5C-8C8D-D358653F4796}" type="slidenum">
              <a:rPr lang="en-US" altLang="fa-IR"/>
              <a:pPr>
                <a:defRPr/>
              </a:pPr>
              <a:t>19</a:t>
            </a:fld>
            <a:endParaRPr lang="en-US" altLang="fa-IR"/>
          </a:p>
        </p:txBody>
      </p:sp>
      <p:sp>
        <p:nvSpPr>
          <p:cNvPr id="37891" name="Rectangle 5"/>
          <p:cNvSpPr>
            <a:spLocks noGrp="1" noRot="1" noChangeArrowheads="1"/>
          </p:cNvSpPr>
          <p:nvPr>
            <p:ph type="subTitle" idx="4294967295"/>
          </p:nvPr>
        </p:nvSpPr>
        <p:spPr bwMode="auto">
          <a:xfrm>
            <a:off x="1439863" y="1196975"/>
            <a:ext cx="6804025" cy="566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endParaRPr lang="fa-IR" altLang="fa-IR" sz="2400" smtClean="0">
              <a:cs typeface="B Nazanin" panose="00000400000000000000" pitchFamily="2" charset="-78"/>
            </a:endParaRPr>
          </a:p>
          <a:p>
            <a:pPr algn="just" eaLnBrk="1" hangingPunct="1"/>
            <a:r>
              <a:rPr lang="fa-IR" altLang="fa-IR" sz="2400" smtClean="0">
                <a:cs typeface="B Nazanin" panose="00000400000000000000" pitchFamily="2" charset="-78"/>
              </a:rPr>
              <a:t> یکی از مهم ترین خواص ژئوتکستایل مقاومت کششی می باشد، به طوری که تمام کاربردهای آن به این خاصیت بستگی پیدا می کند. نحوه انجام آزمایش برای تعیین مقاومت کششی به این صورت است که نمونه ژئوتکستایل با ابعادی مشخص در دستگاه مخصوص آزمایش بین دو گیره قرار گرفته و کشیده می شود تا هنگامی که گسیختگی اتفاق افتد. در طول آزمایش مقادیر بار و تغییر شکل اندازه گیری شده و می توان منحنی تنش در کرنش را ترسیم نمود.</a:t>
            </a:r>
          </a:p>
        </p:txBody>
      </p:sp>
      <p:sp>
        <p:nvSpPr>
          <p:cNvPr id="37892" name="Rectangle 4"/>
          <p:cNvSpPr>
            <a:spLocks noGrp="1" noRot="1"/>
          </p:cNvSpPr>
          <p:nvPr>
            <p:ph type="ctrTitle" idx="4294967295"/>
          </p:nvPr>
        </p:nvSpPr>
        <p:spPr>
          <a:xfrm>
            <a:off x="-1044575" y="620713"/>
            <a:ext cx="9144000" cy="865187"/>
          </a:xfrm>
        </p:spPr>
        <p:txBody>
          <a:bodyPr/>
          <a:lstStyle/>
          <a:p>
            <a:pPr eaLnBrk="1" hangingPunct="1"/>
            <a:r>
              <a:rPr lang="fa-IR" altLang="fa-IR" sz="3200" b="1" smtClean="0">
                <a:solidFill>
                  <a:schemeClr val="accent1"/>
                </a:solidFill>
                <a:cs typeface="B Nazanin" panose="00000400000000000000" pitchFamily="2" charset="-78"/>
              </a:rPr>
              <a:t>ب) مقاومت کششی </a:t>
            </a:r>
            <a:r>
              <a:rPr lang="en-AU" altLang="fa-IR" sz="3200" b="1" smtClean="0">
                <a:solidFill>
                  <a:schemeClr val="accent1"/>
                </a:solidFill>
                <a:cs typeface="B Nazanin" panose="00000400000000000000" pitchFamily="2" charset="-78"/>
              </a:rPr>
              <a:t>(Tensile Strength)</a:t>
            </a:r>
            <a:r>
              <a:rPr lang="fa-IR" altLang="fa-IR" sz="3200" b="1" smtClean="0">
                <a:cs typeface="B Nazanin" panose="00000400000000000000" pitchFamily="2" charset="-78"/>
              </a:rPr>
              <a:t> </a:t>
            </a:r>
            <a:endParaRPr lang="en-US" altLang="fa-IR" sz="3200" b="1" smtClean="0">
              <a:cs typeface="B Nazanin" panose="00000400000000000000" pitchFamily="2" charset="-78"/>
            </a:endParaRPr>
          </a:p>
        </p:txBody>
      </p:sp>
      <p:sp>
        <p:nvSpPr>
          <p:cNvPr id="37893" name="Rectangle 2"/>
          <p:cNvSpPr>
            <a:spLocks noChangeArrowheads="1"/>
          </p:cNvSpPr>
          <p:nvPr/>
        </p:nvSpPr>
        <p:spPr bwMode="auto">
          <a:xfrm>
            <a:off x="4211638" y="5013325"/>
            <a:ext cx="3746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rtl="1"/>
            <a:r>
              <a:rPr lang="fa-IR" altLang="fa-IR" b="1">
                <a:solidFill>
                  <a:schemeClr val="accent1"/>
                </a:solidFill>
              </a:rPr>
              <a:t>پ) مقاومت خستگی </a:t>
            </a:r>
            <a:r>
              <a:rPr lang="en-AU" altLang="fa-IR" b="1">
                <a:solidFill>
                  <a:schemeClr val="accent1"/>
                </a:solidFill>
              </a:rPr>
              <a:t>(Fatigue Strength)</a:t>
            </a:r>
            <a:endParaRPr lang="en-US"/>
          </a:p>
        </p:txBody>
      </p:sp>
      <p:sp>
        <p:nvSpPr>
          <p:cNvPr id="37894" name="Rectangle 4"/>
          <p:cNvSpPr>
            <a:spLocks noChangeArrowheads="1"/>
          </p:cNvSpPr>
          <p:nvPr/>
        </p:nvSpPr>
        <p:spPr bwMode="auto">
          <a:xfrm>
            <a:off x="4208463" y="5383213"/>
            <a:ext cx="3676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rtl="1"/>
            <a:r>
              <a:rPr lang="fa-IR" altLang="fa-IR" b="1">
                <a:solidFill>
                  <a:schemeClr val="accent1"/>
                </a:solidFill>
              </a:rPr>
              <a:t>ت) مقاومت ترکیدگی  </a:t>
            </a:r>
            <a:r>
              <a:rPr lang="en-AU" altLang="fa-IR" b="1">
                <a:solidFill>
                  <a:schemeClr val="accent1"/>
                </a:solidFill>
              </a:rPr>
              <a:t>(Burst Strength)</a:t>
            </a:r>
            <a:r>
              <a:rPr lang="fa-IR" altLang="fa-IR"/>
              <a:t> </a:t>
            </a:r>
            <a:endParaRPr lang="en-US"/>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pPr>
              <a:defRPr/>
            </a:pPr>
            <a:fld id="{BDC205EB-602D-42A3-9C45-F981BE4C1C3D}" type="slidenum">
              <a:rPr lang="en-US" altLang="fa-IR"/>
              <a:pPr>
                <a:defRPr/>
              </a:pPr>
              <a:t>2</a:t>
            </a:fld>
            <a:endParaRPr lang="en-US" altLang="fa-IR"/>
          </a:p>
        </p:txBody>
      </p:sp>
      <p:pic>
        <p:nvPicPr>
          <p:cNvPr id="15365" name="Picture 5" descr="ژئوتکستایل چیست و چه کاربردی دارد| ایران ژئوسنتتی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1624484"/>
            <a:ext cx="3062560" cy="21892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367" name="Picture 7" descr="ژئوتکستایل چیست و چه کاربردی دارد؟ | انواع ژئوتکستایل | ژئوساخ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149080"/>
            <a:ext cx="3062560" cy="2221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1628800"/>
            <a:ext cx="3185964" cy="22401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373" name="Picture 13" descr="ژئودرین کامپوزیت ( لایه زهکش )، زهکش و ژئوتکستایل"/>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149080"/>
            <a:ext cx="3273152" cy="2343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D3F34EAE-66BF-40BE-89CE-3BA304996A39}" type="slidenum">
              <a:rPr lang="en-US" altLang="fa-IR"/>
              <a:pPr>
                <a:defRPr/>
              </a:pPr>
              <a:t>20</a:t>
            </a:fld>
            <a:endParaRPr lang="en-US" altLang="fa-IR"/>
          </a:p>
        </p:txBody>
      </p:sp>
      <p:sp>
        <p:nvSpPr>
          <p:cNvPr id="217093" name="Rectangle 5"/>
          <p:cNvSpPr>
            <a:spLocks noGrp="1" noRot="1" noChangeArrowheads="1"/>
          </p:cNvSpPr>
          <p:nvPr>
            <p:ph type="subTitle" idx="4294967295"/>
          </p:nvPr>
        </p:nvSpPr>
        <p:spPr>
          <a:xfrm>
            <a:off x="1116013" y="1196975"/>
            <a:ext cx="6913562" cy="5111750"/>
          </a:xfrm>
        </p:spPr>
        <p:txBody>
          <a:bodyPr/>
          <a:lstStyle/>
          <a:p>
            <a:pPr algn="just" eaLnBrk="1" fontAlgn="auto" hangingPunct="1">
              <a:buClr>
                <a:schemeClr val="accent6"/>
              </a:buClr>
              <a:defRPr/>
            </a:pPr>
            <a:r>
              <a:rPr lang="fa-IR" altLang="fa-IR" sz="1400" dirty="0">
                <a:cs typeface="B Nazanin" panose="00000400000000000000" pitchFamily="2" charset="-78"/>
              </a:rPr>
              <a:t> </a:t>
            </a:r>
            <a:r>
              <a:rPr lang="fa-IR" altLang="fa-IR" sz="2800" dirty="0">
                <a:cs typeface="B Nazanin" panose="00000400000000000000" pitchFamily="2" charset="-78"/>
              </a:rPr>
              <a:t>اغلب در هنگام استقرار، ژئوتکستایل ها پاره می شوند. بنابراین مقاومت ژئوتکستایل در برابر پارگی از اهمیت خاصی برخوردار است. در این مورد سه آزمایش؛   ذوزنقه ای </a:t>
            </a:r>
            <a:r>
              <a:rPr lang="en-AU" altLang="fa-IR" sz="2800" dirty="0">
                <a:cs typeface="B Nazanin" panose="00000400000000000000" pitchFamily="2" charset="-78"/>
              </a:rPr>
              <a:t>( </a:t>
            </a:r>
            <a:r>
              <a:rPr lang="en-AU" altLang="fa-IR" sz="2800" dirty="0" err="1">
                <a:cs typeface="B Nazanin" panose="00000400000000000000" pitchFamily="2" charset="-78"/>
              </a:rPr>
              <a:t>Trapezpidai</a:t>
            </a:r>
            <a:r>
              <a:rPr lang="en-AU" altLang="fa-IR" sz="2800" dirty="0">
                <a:cs typeface="B Nazanin" panose="00000400000000000000" pitchFamily="2" charset="-78"/>
              </a:rPr>
              <a:t> Tear Test )</a:t>
            </a:r>
            <a:r>
              <a:rPr lang="fa-IR" altLang="fa-IR" sz="2800" dirty="0">
                <a:cs typeface="B Nazanin" panose="00000400000000000000" pitchFamily="2" charset="-78"/>
              </a:rPr>
              <a:t>  مطابق </a:t>
            </a:r>
            <a:r>
              <a:rPr lang="en-AU" altLang="fa-IR" sz="2800" dirty="0">
                <a:cs typeface="B Nazanin" panose="00000400000000000000" pitchFamily="2" charset="-78"/>
              </a:rPr>
              <a:t>ASTM D2263 </a:t>
            </a:r>
            <a:r>
              <a:rPr lang="fa-IR" altLang="fa-IR" sz="2800" dirty="0">
                <a:cs typeface="B Nazanin" panose="00000400000000000000" pitchFamily="2" charset="-78"/>
              </a:rPr>
              <a:t> ، سوزنی  </a:t>
            </a:r>
            <a:r>
              <a:rPr lang="en-AU" altLang="fa-IR" sz="2800" dirty="0">
                <a:cs typeface="B Nazanin" panose="00000400000000000000" pitchFamily="2" charset="-78"/>
              </a:rPr>
              <a:t>(Tongue Tear Test)</a:t>
            </a:r>
            <a:r>
              <a:rPr lang="fa-IR" altLang="fa-IR" sz="2800" dirty="0">
                <a:cs typeface="B Nazanin" panose="00000400000000000000" pitchFamily="2" charset="-78"/>
              </a:rPr>
              <a:t> مطابق </a:t>
            </a:r>
            <a:r>
              <a:rPr lang="en-AU" altLang="fa-IR" sz="2800" dirty="0">
                <a:cs typeface="B Nazanin" panose="00000400000000000000" pitchFamily="2" charset="-78"/>
              </a:rPr>
              <a:t>ASTM D751</a:t>
            </a:r>
            <a:r>
              <a:rPr lang="fa-IR" altLang="fa-IR" sz="2800" dirty="0">
                <a:cs typeface="B Nazanin" panose="00000400000000000000" pitchFamily="2" charset="-78"/>
              </a:rPr>
              <a:t> و </a:t>
            </a:r>
            <a:r>
              <a:rPr lang="en-AU" altLang="fa-IR" sz="2800" dirty="0">
                <a:cs typeface="B Nazanin" panose="00000400000000000000" pitchFamily="2" charset="-78"/>
              </a:rPr>
              <a:t>Elmendorf tear test </a:t>
            </a:r>
            <a:r>
              <a:rPr lang="fa-IR" altLang="fa-IR" sz="2800" dirty="0">
                <a:cs typeface="B Nazanin" panose="00000400000000000000" pitchFamily="2" charset="-78"/>
              </a:rPr>
              <a:t> مطابق </a:t>
            </a:r>
            <a:r>
              <a:rPr lang="en-AU" altLang="fa-IR" sz="2800" dirty="0">
                <a:cs typeface="B Nazanin" panose="00000400000000000000" pitchFamily="2" charset="-78"/>
              </a:rPr>
              <a:t>ASTM D1424</a:t>
            </a:r>
            <a:r>
              <a:rPr lang="fa-IR" altLang="fa-IR" sz="2800" dirty="0">
                <a:cs typeface="B Nazanin" panose="00000400000000000000" pitchFamily="2" charset="-78"/>
              </a:rPr>
              <a:t> وجود دارد. دامنه تغییرات مقاومت پارگی ژئوتکستایل ها 20 تا 300 پوند می باشد.</a:t>
            </a:r>
            <a:endParaRPr lang="en-US" altLang="fa-IR" sz="2800" dirty="0">
              <a:cs typeface="B Nazanin" panose="00000400000000000000" pitchFamily="2" charset="-78"/>
            </a:endParaRPr>
          </a:p>
        </p:txBody>
      </p:sp>
      <p:sp>
        <p:nvSpPr>
          <p:cNvPr id="38916" name="Rectangle 4"/>
          <p:cNvSpPr>
            <a:spLocks noGrp="1" noRot="1"/>
          </p:cNvSpPr>
          <p:nvPr>
            <p:ph type="ctrTitle" idx="4294967295"/>
          </p:nvPr>
        </p:nvSpPr>
        <p:spPr>
          <a:xfrm>
            <a:off x="-396875" y="165100"/>
            <a:ext cx="8569325" cy="1341438"/>
          </a:xfrm>
        </p:spPr>
        <p:txBody>
          <a:bodyPr/>
          <a:lstStyle/>
          <a:p>
            <a:pPr eaLnBrk="1" hangingPunct="1"/>
            <a:r>
              <a:rPr lang="fa-IR" altLang="fa-IR" b="1" smtClean="0">
                <a:solidFill>
                  <a:schemeClr val="accent1"/>
                </a:solidFill>
                <a:cs typeface="B Nazanin" panose="00000400000000000000" pitchFamily="2" charset="-78"/>
              </a:rPr>
              <a:t>ث) آزمایش های پارگی </a:t>
            </a:r>
            <a:r>
              <a:rPr lang="en-AU" altLang="fa-IR" b="1" smtClean="0">
                <a:solidFill>
                  <a:schemeClr val="accent1"/>
                </a:solidFill>
                <a:cs typeface="B Nazanin" panose="00000400000000000000" pitchFamily="2" charset="-78"/>
              </a:rPr>
              <a:t>(Tear Tests)</a:t>
            </a:r>
            <a:r>
              <a:rPr lang="fa-IR" altLang="fa-IR" smtClean="0">
                <a:cs typeface="B Nazanin" panose="00000400000000000000" pitchFamily="2" charset="-78"/>
              </a:rPr>
              <a:t> </a:t>
            </a:r>
            <a:endParaRPr lang="en-US" altLang="fa-IR"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3846C9B3-ED23-4724-BC39-86D3169FC2D7}" type="slidenum">
              <a:rPr lang="en-US" altLang="fa-IR"/>
              <a:pPr>
                <a:defRPr/>
              </a:pPr>
              <a:t>21</a:t>
            </a:fld>
            <a:endParaRPr lang="en-US" altLang="fa-IR"/>
          </a:p>
        </p:txBody>
      </p:sp>
      <p:sp>
        <p:nvSpPr>
          <p:cNvPr id="67587" name="Rectangle 5"/>
          <p:cNvSpPr>
            <a:spLocks noGrp="1" noRot="1" noChangeArrowheads="1"/>
          </p:cNvSpPr>
          <p:nvPr>
            <p:ph type="subTitle" idx="4294967295"/>
          </p:nvPr>
        </p:nvSpPr>
        <p:spPr bwMode="auto">
          <a:xfrm>
            <a:off x="1042988" y="1560513"/>
            <a:ext cx="7165975" cy="5516562"/>
          </a:xfrm>
        </p:spPr>
        <p:txBody>
          <a:bodyPr wrap="square" numCol="1" anchorCtr="0" compatLnSpc="1">
            <a:prstTxWarp prst="textNoShape">
              <a:avLst/>
            </a:prstTxWarp>
            <a:normAutofit fontScale="85000" lnSpcReduction="10000"/>
          </a:bodyPr>
          <a:lstStyle/>
          <a:p>
            <a:pPr algn="just" eaLnBrk="1" hangingPunct="1">
              <a:lnSpc>
                <a:spcPct val="90000"/>
              </a:lnSpc>
              <a:defRPr/>
            </a:pPr>
            <a:r>
              <a:rPr lang="fa-IR" altLang="fa-IR" sz="2400" dirty="0" smtClean="0">
                <a:cs typeface="B Nazanin" panose="00000400000000000000" pitchFamily="2" charset="-78"/>
              </a:rPr>
              <a:t> همان طوری که می دانید، بتن ماده ای است که علیرغم مقاومت فشاری قابل توجه، دارای مقاومت کششی کم و محدودی می باشد. برای رفع این محدودیت، اعضاء بتنی را با قرار دادن فولاد در آنها تقویت می کنند. به همین ترتیب، ژئوتکستایل که دارای مقاومت کششی مناسب می باشد، در ترکیب با خاک که مقاومت کششی مناسب می باشد، درترکیب با خاک که مقاومت فشاری بالا و مقاومت کششی ناچیزی دارد، سبب ایجاد ترکیب مناسب تری جهت تحمل بارها خواهد گردید.</a:t>
            </a:r>
          </a:p>
          <a:p>
            <a:pPr algn="just" eaLnBrk="1" hangingPunct="1">
              <a:lnSpc>
                <a:spcPct val="90000"/>
              </a:lnSpc>
              <a:defRPr/>
            </a:pPr>
            <a:r>
              <a:rPr lang="fa-IR" altLang="fa-IR" sz="2400" dirty="0" smtClean="0">
                <a:cs typeface="B Nazanin" panose="00000400000000000000" pitchFamily="2" charset="-78"/>
              </a:rPr>
              <a:t>مهم ترین استفاده از ژئوتکستایل تقویت کننده؛ بهره گیری از آن در اجرای راه بر روی زیراساس نامقاوم و مسلح کردن دیوارها و خاکریزها می باشد.</a:t>
            </a:r>
          </a:p>
          <a:p>
            <a:pPr algn="just" eaLnBrk="1" hangingPunct="1">
              <a:defRPr/>
            </a:pPr>
            <a:r>
              <a:rPr lang="fa-IR" altLang="fa-IR" sz="2400" dirty="0" smtClean="0">
                <a:cs typeface="B Nazanin" panose="00000400000000000000" pitchFamily="2" charset="-78"/>
              </a:rPr>
              <a:t> در جاده ها و راه های بدون روسازی، پارکینگ ها، باراندازها، .....، ژئوتکستایل روی بستر طبیعی خاک قرار گرفته، و دانه های سنگی مربوط به لایه فوقانی بر روی آن اجرا می گردد.</a:t>
            </a:r>
          </a:p>
          <a:p>
            <a:pPr algn="just" eaLnBrk="1" hangingPunct="1">
              <a:defRPr/>
            </a:pPr>
            <a:r>
              <a:rPr lang="fa-IR" altLang="fa-IR" sz="2400" dirty="0" smtClean="0">
                <a:cs typeface="B Nazanin" panose="00000400000000000000" pitchFamily="2" charset="-78"/>
              </a:rPr>
              <a:t>ژئوتکستایل که روی بستر نرم قرار می گیرد، به علت حرکات و نشست های لایه فوقانی در اثر اعمال بار، به کشش می افتد و با توجه به مقاومت کششی بالای آن (که البته کرنش پذیری آن مهم تر است) به صورت مسلح کننده عمل می کند. البته برای این که ژئوتکستایل عملکرد مسلح کننده داشته باشد، باید </a:t>
            </a:r>
            <a:r>
              <a:rPr lang="en-AU" altLang="fa-IR" sz="2400" dirty="0" smtClean="0">
                <a:cs typeface="B Nazanin" panose="00000400000000000000" pitchFamily="2" charset="-78"/>
              </a:rPr>
              <a:t>CBR</a:t>
            </a:r>
            <a:r>
              <a:rPr lang="fa-IR" altLang="fa-IR" sz="2400" dirty="0" smtClean="0">
                <a:cs typeface="B Nazanin" panose="00000400000000000000" pitchFamily="2" charset="-78"/>
              </a:rPr>
              <a:t> زیراساس و بستر کمتر از 5/2 باشد. این مقدار معادل مقاومت فشاری 0.7 کیلوگرم بر سانتی مترمربع می باشد.</a:t>
            </a:r>
            <a:endParaRPr lang="en-US" altLang="fa-IR" sz="2400" dirty="0" smtClean="0">
              <a:cs typeface="B Nazanin" panose="00000400000000000000" pitchFamily="2" charset="-78"/>
            </a:endParaRPr>
          </a:p>
          <a:p>
            <a:pPr algn="just" eaLnBrk="1" hangingPunct="1">
              <a:lnSpc>
                <a:spcPct val="90000"/>
              </a:lnSpc>
              <a:defRPr/>
            </a:pPr>
            <a:endParaRPr lang="en-US" altLang="fa-IR" sz="2400" dirty="0" smtClean="0">
              <a:cs typeface="B Nazanin" panose="00000400000000000000" pitchFamily="2" charset="-78"/>
            </a:endParaRPr>
          </a:p>
        </p:txBody>
      </p:sp>
      <p:sp>
        <p:nvSpPr>
          <p:cNvPr id="39940" name="Rectangle 4"/>
          <p:cNvSpPr>
            <a:spLocks noGrp="1" noRot="1"/>
          </p:cNvSpPr>
          <p:nvPr>
            <p:ph type="ctrTitle" idx="4294967295"/>
          </p:nvPr>
        </p:nvSpPr>
        <p:spPr>
          <a:xfrm>
            <a:off x="323850" y="280988"/>
            <a:ext cx="7772400" cy="1268412"/>
          </a:xfrm>
        </p:spPr>
        <p:txBody>
          <a:bodyPr/>
          <a:lstStyle/>
          <a:p>
            <a:pPr eaLnBrk="1" hangingPunct="1"/>
            <a:r>
              <a:rPr lang="fa-IR" altLang="fa-IR" sz="3600" b="1" smtClean="0">
                <a:cs typeface="B Nazanin" panose="00000400000000000000" pitchFamily="2" charset="-78"/>
              </a:rPr>
              <a:t>2 ـ کاربرد ژئوتکستایل به عنوان تقویت کننده </a:t>
            </a:r>
            <a:r>
              <a:rPr lang="en-AU" altLang="fa-IR" sz="3600" b="1" smtClean="0">
                <a:cs typeface="B Nazanin" panose="00000400000000000000" pitchFamily="2" charset="-78"/>
              </a:rPr>
              <a:t>(Reinforcement)</a:t>
            </a:r>
            <a:endParaRPr lang="en-US" altLang="fa-IR" sz="3600" b="1"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E4CBDA6B-0AF5-438A-84A4-B1237717DF86}" type="slidenum">
              <a:rPr lang="en-US" altLang="fa-IR"/>
              <a:pPr>
                <a:defRPr/>
              </a:pPr>
              <a:t>22</a:t>
            </a:fld>
            <a:endParaRPr lang="en-US" altLang="fa-IR"/>
          </a:p>
        </p:txBody>
      </p:sp>
      <p:sp>
        <p:nvSpPr>
          <p:cNvPr id="40963" name="Rectangle 5"/>
          <p:cNvSpPr>
            <a:spLocks noGrp="1" noRot="1" noChangeArrowheads="1"/>
          </p:cNvSpPr>
          <p:nvPr>
            <p:ph type="subTitle" idx="4294967295"/>
          </p:nvPr>
        </p:nvSpPr>
        <p:spPr bwMode="auto">
          <a:xfrm>
            <a:off x="1258888" y="404813"/>
            <a:ext cx="6805612"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endParaRPr lang="fa-IR" altLang="fa-IR" sz="2400" smtClean="0">
              <a:cs typeface="B Nazanin" panose="00000400000000000000" pitchFamily="2" charset="-78"/>
            </a:endParaRPr>
          </a:p>
          <a:p>
            <a:pPr algn="just" eaLnBrk="1" hangingPunct="1"/>
            <a:r>
              <a:rPr lang="fa-IR" altLang="fa-IR" sz="2400" smtClean="0">
                <a:cs typeface="B Nazanin" panose="00000400000000000000" pitchFamily="2" charset="-78"/>
              </a:rPr>
              <a:t> چندین مورد از کاربرد ژئوتکستایلها به عنوان مسلح کننده به شرح زیر است :</a:t>
            </a:r>
            <a:endParaRPr lang="fa-IR" altLang="fa-IR" sz="2400" b="1" smtClean="0">
              <a:cs typeface="B Nazanin" panose="00000400000000000000" pitchFamily="2" charset="-78"/>
            </a:endParaRPr>
          </a:p>
          <a:p>
            <a:pPr algn="just" eaLnBrk="1" hangingPunct="1"/>
            <a:r>
              <a:rPr lang="fa-IR" altLang="fa-IR" sz="2400" b="1" smtClean="0">
                <a:solidFill>
                  <a:schemeClr val="accent2"/>
                </a:solidFill>
                <a:cs typeface="B Nazanin" panose="00000400000000000000" pitchFamily="2" charset="-78"/>
              </a:rPr>
              <a:t>الف ـ تسلیح دیوارهای حائل به وسیله ژئوتکستایل</a:t>
            </a:r>
            <a:endParaRPr lang="fa-IR" altLang="fa-IR" sz="2400" smtClean="0">
              <a:solidFill>
                <a:schemeClr val="accent2"/>
              </a:solidFill>
              <a:cs typeface="B Nazanin" panose="00000400000000000000" pitchFamily="2" charset="-78"/>
            </a:endParaRPr>
          </a:p>
          <a:p>
            <a:pPr algn="just" eaLnBrk="1" hangingPunct="1"/>
            <a:r>
              <a:rPr lang="fa-IR" altLang="fa-IR" sz="2400" smtClean="0">
                <a:cs typeface="B Nazanin" panose="00000400000000000000" pitchFamily="2" charset="-78"/>
              </a:rPr>
              <a:t>یکی از موارد کاربرد ایده خاک مسلح استفاده از ژئوتکستایل در ساخت دیوار حائل می باشد. مراحل اجرای ساخت یک دیوار حائل مسلح شده به وسیله ژئوتکستایل در شکل </a:t>
            </a:r>
            <a:r>
              <a:rPr lang="en-US" altLang="fa-IR" sz="2400" smtClean="0">
                <a:cs typeface="B Nazanin" panose="00000400000000000000" pitchFamily="2" charset="-78"/>
              </a:rPr>
              <a:t>4</a:t>
            </a:r>
            <a:r>
              <a:rPr lang="fa-IR" altLang="fa-IR" sz="2400" smtClean="0">
                <a:cs typeface="B Nazanin" panose="00000400000000000000" pitchFamily="2" charset="-78"/>
              </a:rPr>
              <a:t> نشان داده شده است.</a:t>
            </a:r>
            <a:endParaRPr lang="en-US" altLang="fa-IR" sz="2400"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B8C0CCAF-DADB-40B7-9991-F57746D3653D}" type="slidenum">
              <a:rPr lang="en-US" altLang="fa-IR"/>
              <a:pPr>
                <a:defRPr/>
              </a:pPr>
              <a:t>23</a:t>
            </a:fld>
            <a:endParaRPr lang="en-US" altLang="fa-IR"/>
          </a:p>
        </p:txBody>
      </p:sp>
      <p:pic>
        <p:nvPicPr>
          <p:cNvPr id="41987" name="Picture 6" descr="Scan0026a"/>
          <p:cNvPicPr>
            <a:picLocks noGrp="1" noChangeAspect="1" noChangeArrowheads="1"/>
          </p:cNvPicPr>
          <p:nvPr>
            <p:ph type="subTitle" idx="4294967295"/>
          </p:nvPr>
        </p:nvPicPr>
        <p:blipFill>
          <a:blip r:embed="rId2">
            <a:extLst>
              <a:ext uri="{28A0092B-C50C-407E-A947-70E740481C1C}">
                <a14:useLocalDpi xmlns:a14="http://schemas.microsoft.com/office/drawing/2010/main" val="0"/>
              </a:ext>
            </a:extLst>
          </a:blip>
          <a:srcRect/>
          <a:stretch>
            <a:fillRect/>
          </a:stretch>
        </p:blipFill>
        <p:spPr bwMode="auto">
          <a:xfrm>
            <a:off x="400050" y="152400"/>
            <a:ext cx="2165350" cy="5770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Rectangle 4"/>
          <p:cNvSpPr>
            <a:spLocks noGrp="1" noRot="1"/>
          </p:cNvSpPr>
          <p:nvPr>
            <p:ph type="ctrTitle" idx="4294967295"/>
          </p:nvPr>
        </p:nvSpPr>
        <p:spPr>
          <a:xfrm>
            <a:off x="0" y="6021388"/>
            <a:ext cx="8351838" cy="647700"/>
          </a:xfrm>
        </p:spPr>
        <p:txBody>
          <a:bodyPr/>
          <a:lstStyle/>
          <a:p>
            <a:pPr eaLnBrk="1" hangingPunct="1"/>
            <a:r>
              <a:rPr lang="fa-IR" altLang="fa-IR" sz="3600" smtClean="0">
                <a:cs typeface="B Nazanin" panose="00000400000000000000" pitchFamily="2" charset="-78"/>
              </a:rPr>
              <a:t> </a:t>
            </a:r>
            <a:r>
              <a:rPr lang="fa-IR" altLang="fa-IR" b="1" smtClean="0">
                <a:cs typeface="B Nazanin" panose="00000400000000000000" pitchFamily="2" charset="-78"/>
              </a:rPr>
              <a:t>شکل 4 ـ  نحوه اجرای ژئوتکستایل برای ساخت دیوار حائل</a:t>
            </a:r>
            <a:endParaRPr lang="en-US" altLang="fa-IR" b="1" smtClean="0">
              <a:cs typeface="B Nazanin" panose="00000400000000000000" pitchFamily="2" charset="-78"/>
            </a:endParaRPr>
          </a:p>
        </p:txBody>
      </p:sp>
      <p:sp>
        <p:nvSpPr>
          <p:cNvPr id="41989" name="Rectangle 7"/>
          <p:cNvSpPr>
            <a:spLocks noChangeArrowheads="1"/>
          </p:cNvSpPr>
          <p:nvPr/>
        </p:nvSpPr>
        <p:spPr bwMode="auto">
          <a:xfrm>
            <a:off x="2054225" y="428625"/>
            <a:ext cx="6061075" cy="50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rtl="1" eaLnBrk="1" hangingPunct="1"/>
            <a:r>
              <a:rPr lang="fa-IR" altLang="fa-IR" sz="2800">
                <a:cs typeface="B Nazanin" panose="00000400000000000000" pitchFamily="2" charset="-78"/>
              </a:rPr>
              <a:t>ـ قالب را روی لایه اجرا شده قرار دهید.             </a:t>
            </a:r>
            <a:endParaRPr lang="en-US" altLang="fa-IR" sz="2800">
              <a:cs typeface="B Nazanin" panose="00000400000000000000" pitchFamily="2" charset="-78"/>
            </a:endParaRPr>
          </a:p>
          <a:p>
            <a:pPr algn="just" rtl="1" eaLnBrk="1" hangingPunct="1"/>
            <a:r>
              <a:rPr lang="fa-IR" altLang="fa-IR" sz="2800">
                <a:cs typeface="B Nazanin" panose="00000400000000000000" pitchFamily="2" charset="-78"/>
              </a:rPr>
              <a:t>ـ لایه ژئوتکستایل را بر روی خاک پهن کرده </a:t>
            </a:r>
            <a:endParaRPr lang="en-US" altLang="fa-IR" sz="2800">
              <a:cs typeface="B Nazanin" panose="00000400000000000000" pitchFamily="2" charset="-78"/>
            </a:endParaRPr>
          </a:p>
          <a:p>
            <a:pPr algn="just" rtl="1" eaLnBrk="1" hangingPunct="1"/>
            <a:r>
              <a:rPr lang="fa-IR" altLang="fa-IR" sz="2800">
                <a:cs typeface="B Nazanin" panose="00000400000000000000" pitchFamily="2" charset="-78"/>
              </a:rPr>
              <a:t>و از روی قالب به میزان 3 فوت رها کنید.</a:t>
            </a:r>
            <a:endParaRPr lang="en-US" altLang="fa-IR" sz="2800">
              <a:cs typeface="B Nazanin" panose="00000400000000000000" pitchFamily="2" charset="-78"/>
            </a:endParaRPr>
          </a:p>
          <a:p>
            <a:pPr algn="just" rtl="1" eaLnBrk="1" hangingPunct="1"/>
            <a:r>
              <a:rPr lang="fa-IR" altLang="fa-IR" sz="2800">
                <a:cs typeface="B Nazanin" panose="00000400000000000000" pitchFamily="2" charset="-78"/>
              </a:rPr>
              <a:t>ـ خاکریز را تا حدود نصف ارتفاع مورد نظر</a:t>
            </a:r>
            <a:endParaRPr lang="en-US" altLang="fa-IR" sz="2800">
              <a:cs typeface="B Nazanin" panose="00000400000000000000" pitchFamily="2" charset="-78"/>
            </a:endParaRPr>
          </a:p>
          <a:p>
            <a:pPr algn="just" rtl="1" eaLnBrk="1" hangingPunct="1"/>
            <a:r>
              <a:rPr lang="fa-IR" altLang="fa-IR" sz="2800">
                <a:cs typeface="B Nazanin" panose="00000400000000000000" pitchFamily="2" charset="-78"/>
              </a:rPr>
              <a:t>تکمیل کنید.</a:t>
            </a:r>
            <a:endParaRPr lang="en-US" altLang="fa-IR" sz="2800">
              <a:cs typeface="B Nazanin" panose="00000400000000000000" pitchFamily="2" charset="-78"/>
            </a:endParaRPr>
          </a:p>
          <a:p>
            <a:pPr algn="just" rtl="1" eaLnBrk="1" hangingPunct="1"/>
            <a:r>
              <a:rPr lang="fa-IR" altLang="fa-IR" sz="2800">
                <a:cs typeface="B Nazanin" panose="00000400000000000000" pitchFamily="2" charset="-78"/>
              </a:rPr>
              <a:t>ـ در کنار قالب با ایجاد شیاری خاکریزی را </a:t>
            </a:r>
            <a:endParaRPr lang="en-US" altLang="fa-IR" sz="2800">
              <a:cs typeface="B Nazanin" panose="00000400000000000000" pitchFamily="2" charset="-78"/>
            </a:endParaRPr>
          </a:p>
          <a:p>
            <a:pPr algn="just" rtl="1" eaLnBrk="1" hangingPunct="1"/>
            <a:r>
              <a:rPr lang="fa-IR" altLang="fa-IR" sz="2800">
                <a:cs typeface="B Nazanin" panose="00000400000000000000" pitchFamily="2" charset="-78"/>
              </a:rPr>
              <a:t>کامل کنید.</a:t>
            </a:r>
            <a:endParaRPr lang="en-US" altLang="fa-IR" sz="2800">
              <a:cs typeface="B Nazanin" panose="00000400000000000000" pitchFamily="2" charset="-78"/>
            </a:endParaRPr>
          </a:p>
          <a:p>
            <a:pPr algn="just" rtl="1" eaLnBrk="1" hangingPunct="1"/>
            <a:r>
              <a:rPr lang="fa-IR" altLang="fa-IR" sz="2800">
                <a:cs typeface="B Nazanin" panose="00000400000000000000" pitchFamily="2" charset="-78"/>
              </a:rPr>
              <a:t>ـ سر قسمت رها شده را در شیار قرار داده </a:t>
            </a:r>
            <a:endParaRPr lang="en-US" altLang="fa-IR" sz="2800">
              <a:cs typeface="B Nazanin" panose="00000400000000000000" pitchFamily="2" charset="-78"/>
            </a:endParaRPr>
          </a:p>
          <a:p>
            <a:pPr algn="just" rtl="1" eaLnBrk="1" hangingPunct="1"/>
            <a:r>
              <a:rPr lang="fa-IR" altLang="fa-IR" sz="2800">
                <a:cs typeface="B Nazanin" panose="00000400000000000000" pitchFamily="2" charset="-78"/>
              </a:rPr>
              <a:t>و با خاکریزی محکم کنید.</a:t>
            </a:r>
            <a:endParaRPr lang="en-US" altLang="fa-IR" sz="2800">
              <a:cs typeface="B Nazanin" panose="00000400000000000000" pitchFamily="2" charset="-78"/>
            </a:endParaRPr>
          </a:p>
          <a:p>
            <a:pPr algn="just" rtl="1" eaLnBrk="1" hangingPunct="1"/>
            <a:r>
              <a:rPr lang="fa-IR" altLang="fa-IR" sz="2800">
                <a:cs typeface="B Nazanin" panose="00000400000000000000" pitchFamily="2" charset="-78"/>
              </a:rPr>
              <a:t>ـ ارتفاع را کامل کنید.</a:t>
            </a:r>
            <a:endParaRPr lang="en-US" altLang="fa-IR" sz="2800">
              <a:cs typeface="B Nazanin" panose="00000400000000000000" pitchFamily="2" charset="-78"/>
            </a:endParaRPr>
          </a:p>
          <a:p>
            <a:pPr algn="just" rtl="1" eaLnBrk="1" hangingPunct="1"/>
            <a:r>
              <a:rPr lang="fa-IR" altLang="fa-IR" sz="2800">
                <a:cs typeface="B Nazanin" panose="00000400000000000000" pitchFamily="2" charset="-78"/>
              </a:rPr>
              <a:t>ـ مجدداً مراحل فوق را تکرار کنید.</a:t>
            </a:r>
            <a:endParaRPr lang="en-US" altLang="fa-IR" sz="2800">
              <a:cs typeface="B Nazanin" panose="00000400000000000000" pitchFamily="2" charset="-78"/>
            </a:endParaRPr>
          </a:p>
          <a:p>
            <a:pPr algn="just" eaLnBrk="1" hangingPunct="1"/>
            <a:endParaRPr lang="en-US" altLang="fa-IR">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611ADCE6-6F66-4CF4-A968-B75BCB3738C7}" type="slidenum">
              <a:rPr lang="en-US" altLang="fa-IR"/>
              <a:pPr>
                <a:defRPr/>
              </a:pPr>
              <a:t>24</a:t>
            </a:fld>
            <a:endParaRPr lang="en-US" altLang="fa-IR"/>
          </a:p>
        </p:txBody>
      </p:sp>
      <p:sp>
        <p:nvSpPr>
          <p:cNvPr id="43011" name="Rectangle 5"/>
          <p:cNvSpPr>
            <a:spLocks noGrp="1" noRot="1" noChangeArrowheads="1"/>
          </p:cNvSpPr>
          <p:nvPr>
            <p:ph type="subTitle" idx="4294967295"/>
          </p:nvPr>
        </p:nvSpPr>
        <p:spPr bwMode="auto">
          <a:xfrm>
            <a:off x="1008063" y="333375"/>
            <a:ext cx="7164387" cy="6119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n-US" altLang="fa-IR" sz="2400" smtClean="0">
                <a:cs typeface="B Nazanin" panose="00000400000000000000" pitchFamily="2" charset="-78"/>
              </a:rPr>
              <a:t>  </a:t>
            </a:r>
            <a:r>
              <a:rPr lang="fa-IR" altLang="fa-IR" sz="2400" smtClean="0">
                <a:cs typeface="B Nazanin" panose="00000400000000000000" pitchFamily="2" charset="-78"/>
              </a:rPr>
              <a:t> همان طور که در شکل مشاهده می شود ابتدا لایه ژئوتکستایل گسترده می شود و بر روی آن تا ارتفاع حدود نصف لایه خاکریزی می شود. سپس انتهای ژئوتکستایل روی لایه برگردانده می شود و در شیار ایجاد شده در خاک نزدیک قالب قرار می گیرد و در مرحله بعد خاکریزی لایه، کامل می گردد و قالب برای ایجاد لایه بعدی بر روی لایه اول قرار می گیرد و تمام مراحل فوق تکرار می گردد.</a:t>
            </a:r>
          </a:p>
          <a:p>
            <a:pPr algn="just" eaLnBrk="1" hangingPunct="1"/>
            <a:r>
              <a:rPr lang="fa-IR" altLang="fa-IR" sz="2400" smtClean="0">
                <a:cs typeface="B Nazanin" panose="00000400000000000000" pitchFamily="2" charset="-78"/>
              </a:rPr>
              <a:t>در طراحی به این روش علاوه بر بررسی پایداری خارجی در مقابل واژگونی، لغزش و گسیختگی پی، پایداری داخلی دیوار نیز بر اساس تعیین فاصله ژئوتکستایلها، طول لازم جهت مهار کامل و نیز همپوشانی لایه های ژئوتکستایل مورد تأمل قرار می گیرد. </a:t>
            </a:r>
            <a:endParaRPr lang="en-US" altLang="fa-IR" sz="2400"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C4EFA262-87D1-4C47-92FB-1FBD68D06BA0}" type="slidenum">
              <a:rPr lang="en-US" altLang="fa-IR"/>
              <a:pPr>
                <a:defRPr/>
              </a:pPr>
              <a:t>25</a:t>
            </a:fld>
            <a:endParaRPr lang="en-US" altLang="fa-IR"/>
          </a:p>
        </p:txBody>
      </p:sp>
      <p:sp>
        <p:nvSpPr>
          <p:cNvPr id="44035" name="Rectangle 5"/>
          <p:cNvSpPr>
            <a:spLocks noGrp="1" noRot="1" noChangeArrowheads="1"/>
          </p:cNvSpPr>
          <p:nvPr>
            <p:ph type="subTitle" idx="4294967295"/>
          </p:nvPr>
        </p:nvSpPr>
        <p:spPr bwMode="auto">
          <a:xfrm>
            <a:off x="1295400" y="1412875"/>
            <a:ext cx="6732588" cy="504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fa-IR" altLang="fa-IR" sz="2400" smtClean="0">
                <a:cs typeface="B Nazanin" panose="00000400000000000000" pitchFamily="2" charset="-78"/>
              </a:rPr>
              <a:t> به هنگام احداث خاکریز سیل بندها یا زیرسازی جاده ها، احتمال ریزش و ناپایداری خاکریز وجود دارد. در این صورت می توان از یک یا چند لایه ژئوتکستایل استفاده کرد. برای طراحی خاکریزها و شیروانیها مسلح می توان از تئوری تعادل حدی با اعمال تغییراتی استفاده کرد. در این تئوری از سطح گسیختگی فرضی دایروی استفاده می شود و نسبت لنگر مقاوم به لنگر محرک به عنوان پارامتر ضریب ایمنی تعریف می گردد. </a:t>
            </a:r>
            <a:endParaRPr lang="en-US" altLang="fa-IR" sz="2400" smtClean="0">
              <a:cs typeface="B Nazanin" panose="00000400000000000000" pitchFamily="2" charset="-78"/>
            </a:endParaRPr>
          </a:p>
        </p:txBody>
      </p:sp>
      <p:sp>
        <p:nvSpPr>
          <p:cNvPr id="44036" name="Rectangle 4"/>
          <p:cNvSpPr>
            <a:spLocks noGrp="1" noRot="1"/>
          </p:cNvSpPr>
          <p:nvPr>
            <p:ph type="ctrTitle" idx="4294967295"/>
          </p:nvPr>
        </p:nvSpPr>
        <p:spPr>
          <a:xfrm>
            <a:off x="-323850" y="144463"/>
            <a:ext cx="8496300" cy="1268412"/>
          </a:xfrm>
        </p:spPr>
        <p:txBody>
          <a:bodyPr/>
          <a:lstStyle/>
          <a:p>
            <a:pPr eaLnBrk="1" hangingPunct="1"/>
            <a:r>
              <a:rPr lang="fa-IR" altLang="fa-IR" sz="4000" b="1" smtClean="0">
                <a:cs typeface="B Nazanin" panose="00000400000000000000" pitchFamily="2" charset="-78"/>
              </a:rPr>
              <a:t>ب ـ پایداری شیروانیهای خاکی توسط ژئوتکستایل</a:t>
            </a:r>
            <a:r>
              <a:rPr lang="en-US" altLang="fa-IR" sz="4000" smtClean="0">
                <a:cs typeface="B Nazanin" panose="00000400000000000000" pitchFamily="2" charset="-78"/>
              </a:rPr>
              <a:t> </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EFAA689B-91A4-4A21-94DF-8465B75C9532}" type="slidenum">
              <a:rPr lang="en-US" altLang="fa-IR"/>
              <a:pPr>
                <a:defRPr/>
              </a:pPr>
              <a:t>26</a:t>
            </a:fld>
            <a:endParaRPr lang="en-US" altLang="fa-IR"/>
          </a:p>
        </p:txBody>
      </p:sp>
      <p:sp>
        <p:nvSpPr>
          <p:cNvPr id="45059" name="Rectangle 5"/>
          <p:cNvSpPr>
            <a:spLocks noGrp="1" noRot="1" noChangeArrowheads="1"/>
          </p:cNvSpPr>
          <p:nvPr>
            <p:ph type="subTitle" idx="4294967295"/>
          </p:nvPr>
        </p:nvSpPr>
        <p:spPr bwMode="auto">
          <a:xfrm>
            <a:off x="1116013" y="981075"/>
            <a:ext cx="6877050" cy="504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90000"/>
              </a:lnSpc>
            </a:pPr>
            <a:r>
              <a:rPr lang="fa-IR" altLang="fa-IR" sz="2400" smtClean="0">
                <a:cs typeface="B Nazanin" panose="00000400000000000000" pitchFamily="2" charset="-78"/>
              </a:rPr>
              <a:t> ترکیب خاک به عنوان ماده ای با قابلیت تحمل فشار و ژئوتکستایل به عنوان ماده ای با قابلیت تحمل کشش گستره ی تازه ای را از کاربرد ژئوتکستایل در ساخت جاده ها و زیرسازی آنها به وجود آورده است.</a:t>
            </a:r>
          </a:p>
          <a:p>
            <a:pPr algn="just" eaLnBrk="1" hangingPunct="1">
              <a:lnSpc>
                <a:spcPct val="90000"/>
              </a:lnSpc>
            </a:pPr>
            <a:r>
              <a:rPr lang="fa-IR" altLang="fa-IR" sz="2400" smtClean="0">
                <a:cs typeface="B Nazanin" panose="00000400000000000000" pitchFamily="2" charset="-78"/>
              </a:rPr>
              <a:t>هزاران کیلومتر جاده های شوسه که به صورت موقت برای دسترسی یا به عنوان مسیرهای ثانویه ساخته می شوند، توجه خاص به طراحی راههای شوسه را ضروری می سازند. البته در مورد راههای روکش دار نیز می توان از ژئوتکستایل استفاده کرد. نکته حائز اهمیت این است که روکش آسفالته یا بتنی را نمی توان روی خاک ضعیف اجرا کرد. </a:t>
            </a:r>
            <a:endParaRPr lang="en-US" altLang="fa-IR" sz="2400" smtClean="0">
              <a:cs typeface="B Nazanin" panose="00000400000000000000" pitchFamily="2" charset="-78"/>
            </a:endParaRPr>
          </a:p>
        </p:txBody>
      </p:sp>
      <p:sp>
        <p:nvSpPr>
          <p:cNvPr id="45060" name="Rectangle 4"/>
          <p:cNvSpPr>
            <a:spLocks noGrp="1" noRot="1"/>
          </p:cNvSpPr>
          <p:nvPr>
            <p:ph type="ctrTitle" idx="4294967295"/>
          </p:nvPr>
        </p:nvSpPr>
        <p:spPr>
          <a:xfrm>
            <a:off x="0" y="165100"/>
            <a:ext cx="7772400" cy="1196975"/>
          </a:xfrm>
        </p:spPr>
        <p:txBody>
          <a:bodyPr/>
          <a:lstStyle/>
          <a:p>
            <a:pPr eaLnBrk="1" hangingPunct="1"/>
            <a:r>
              <a:rPr lang="fa-IR" altLang="fa-IR" sz="3600" b="1" smtClean="0">
                <a:solidFill>
                  <a:schemeClr val="accent2"/>
                </a:solidFill>
                <a:cs typeface="B Nazanin" panose="00000400000000000000" pitchFamily="2" charset="-78"/>
              </a:rPr>
              <a:t>پ ـ تسلیح جاده ها به وسیله ژئوتکستایل</a:t>
            </a:r>
            <a:endParaRPr lang="en-US" altLang="fa-IR" sz="3600" b="1" smtClean="0">
              <a:solidFill>
                <a:schemeClr val="accent2"/>
              </a:solidFill>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485DE180-7A8E-4D64-B38C-F3239EFB5E23}" type="slidenum">
              <a:rPr lang="en-US" altLang="fa-IR"/>
              <a:pPr>
                <a:defRPr/>
              </a:pPr>
              <a:t>27</a:t>
            </a:fld>
            <a:endParaRPr lang="en-US" altLang="fa-IR"/>
          </a:p>
        </p:txBody>
      </p:sp>
      <p:sp>
        <p:nvSpPr>
          <p:cNvPr id="280581" name="Rectangle 5"/>
          <p:cNvSpPr>
            <a:spLocks noGrp="1" noRot="1" noChangeArrowheads="1"/>
          </p:cNvSpPr>
          <p:nvPr>
            <p:ph type="subTitle" idx="4294967295"/>
          </p:nvPr>
        </p:nvSpPr>
        <p:spPr>
          <a:xfrm>
            <a:off x="1116013" y="479425"/>
            <a:ext cx="6999287" cy="5400675"/>
          </a:xfrm>
        </p:spPr>
        <p:txBody>
          <a:bodyPr>
            <a:normAutofit fontScale="92500" lnSpcReduction="20000"/>
          </a:bodyPr>
          <a:lstStyle/>
          <a:p>
            <a:pPr algn="just" eaLnBrk="1" fontAlgn="auto" hangingPunct="1">
              <a:buClr>
                <a:schemeClr val="accent6"/>
              </a:buClr>
              <a:defRPr/>
            </a:pPr>
            <a:endParaRPr lang="fa-IR" altLang="fa-IR" sz="2800" dirty="0" smtClean="0">
              <a:cs typeface="B Nazanin" panose="00000400000000000000" pitchFamily="2" charset="-78"/>
            </a:endParaRPr>
          </a:p>
          <a:p>
            <a:pPr algn="just" eaLnBrk="1" fontAlgn="auto" hangingPunct="1">
              <a:buClr>
                <a:schemeClr val="accent6"/>
              </a:buClr>
              <a:defRPr/>
            </a:pPr>
            <a:r>
              <a:rPr lang="fa-IR" altLang="fa-IR" sz="2800" dirty="0" smtClean="0">
                <a:cs typeface="B Nazanin" panose="00000400000000000000" pitchFamily="2" charset="-78"/>
              </a:rPr>
              <a:t> یکی از راههای رفع این محدودیت، استفاده از ژئوتکستایل می باشد. اصول طراحی ژئوتکستایل بر اساس رسیدن به حدی از تغییر شکل است که مقاومت کششی ژئوتکستایل به قابلیت باربری مجموعه کمک کند. بنابراین ژئوتکستایل نمی تواند باعث تسلیح هر نوع خاک شود زیرا لازم است که تغییر شکلهای خاصی در خاک اتفاق بیفتد تا نقش مقاومتی ژئوتکستایل ظاهر شود. لایه ژئوتکستایل می تواند در اثر تغییر شکلهای قائم که منجر به تغییر شکلهای افقی و به وجود آمدن نیروی کششی در ژئوتکستایل می شود، مقداری از بار توزیع شده توسط لاستیکهای وسایل نقلیه را تحمل نماید، و به این طریق با کاهش ارتفاع سنگدانه به کار رفته، توجیهات اقتصادی در استفاده از ژئوتکستایل را فراهم آورد.</a:t>
            </a:r>
            <a:endParaRPr lang="en-US" altLang="fa-IR" sz="2800" dirty="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3F69D5DC-702C-4704-9BFC-FD0F499A2604}" type="slidenum">
              <a:rPr lang="en-US" altLang="fa-IR"/>
              <a:pPr>
                <a:defRPr/>
              </a:pPr>
              <a:t>28</a:t>
            </a:fld>
            <a:endParaRPr lang="en-US" altLang="fa-IR"/>
          </a:p>
        </p:txBody>
      </p:sp>
      <p:sp>
        <p:nvSpPr>
          <p:cNvPr id="47107" name="TextBox 2"/>
          <p:cNvSpPr txBox="1">
            <a:spLocks noChangeArrowheads="1"/>
          </p:cNvSpPr>
          <p:nvPr/>
        </p:nvSpPr>
        <p:spPr bwMode="auto">
          <a:xfrm>
            <a:off x="1116013" y="165100"/>
            <a:ext cx="6911975" cy="74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rtl="1"/>
            <a:r>
              <a:rPr lang="fa-IR" sz="3200" b="1">
                <a:solidFill>
                  <a:srgbClr val="FFFF00"/>
                </a:solidFill>
                <a:cs typeface="B Nazanin" panose="00000400000000000000" pitchFamily="2" charset="-78"/>
              </a:rPr>
              <a:t>کاربرد ژئوتکستایل در راه سازی و جاده سازی</a:t>
            </a:r>
          </a:p>
          <a:p>
            <a:pPr algn="just" rtl="1"/>
            <a:endParaRPr lang="fa-IR" sz="3200">
              <a:cs typeface="B Nazanin" panose="00000400000000000000" pitchFamily="2" charset="-78"/>
            </a:endParaRPr>
          </a:p>
          <a:p>
            <a:pPr algn="just" rtl="1"/>
            <a:r>
              <a:rPr lang="fa-IR" sz="3200">
                <a:cs typeface="B Nazanin" panose="00000400000000000000" pitchFamily="2" charset="-78"/>
              </a:rPr>
              <a:t>ژئوتکستایل روکش آسفالت در بزرگراه ها، خیابان های شهری، فرودگاه هار سطح پل ها و از این قبیل کاربرد عمده ای دارد.</a:t>
            </a:r>
          </a:p>
          <a:p>
            <a:pPr algn="just" rtl="1"/>
            <a:r>
              <a:rPr lang="fa-IR" sz="3200" b="1">
                <a:solidFill>
                  <a:srgbClr val="FFFF00"/>
                </a:solidFill>
                <a:cs typeface="B Nazanin" panose="00000400000000000000" pitchFamily="2" charset="-78"/>
              </a:rPr>
              <a:t>-روکش جاده با ژئوتکستایل</a:t>
            </a:r>
          </a:p>
          <a:p>
            <a:pPr algn="just" rtl="1"/>
            <a:r>
              <a:rPr lang="fa-IR" sz="3200">
                <a:cs typeface="B Nazanin" panose="00000400000000000000" pitchFamily="2" charset="-78"/>
              </a:rPr>
              <a:t>دراین کاربرد ژئوتکستایل دارای دو مکانیزم برای بهبود عملکرد روکش می باشد:</a:t>
            </a:r>
          </a:p>
          <a:p>
            <a:pPr algn="just" rtl="1"/>
            <a:r>
              <a:rPr lang="fa-IR" sz="3200" b="1">
                <a:solidFill>
                  <a:srgbClr val="FFFF00"/>
                </a:solidFill>
                <a:cs typeface="B Nazanin" panose="00000400000000000000" pitchFamily="2" charset="-78"/>
              </a:rPr>
              <a:t>عملکرد اول ژئوتکستایل</a:t>
            </a:r>
          </a:p>
          <a:p>
            <a:pPr algn="just" rtl="1"/>
            <a:r>
              <a:rPr lang="fa-IR" sz="3200">
                <a:cs typeface="B Nazanin" panose="00000400000000000000" pitchFamily="2" charset="-78"/>
              </a:rPr>
              <a:t>به عنوان لایه میانی آغشته به قیر با جذب تنش و فشار از انتشار ترک خوردگی بازتابی (</a:t>
            </a:r>
            <a:r>
              <a:rPr lang="en-US" sz="3200">
                <a:cs typeface="B Nazanin" panose="00000400000000000000" pitchFamily="2" charset="-78"/>
              </a:rPr>
              <a:t>Reflective</a:t>
            </a:r>
            <a:r>
              <a:rPr lang="fa-IR" sz="3200">
                <a:cs typeface="B Nazanin" panose="00000400000000000000" pitchFamily="2" charset="-78"/>
              </a:rPr>
              <a:t>)</a:t>
            </a:r>
            <a:r>
              <a:rPr lang="en-US" sz="3200">
                <a:cs typeface="B Nazanin" panose="00000400000000000000" pitchFamily="2" charset="-78"/>
              </a:rPr>
              <a:t> </a:t>
            </a:r>
            <a:r>
              <a:rPr lang="fa-IR" sz="3200">
                <a:cs typeface="B Nazanin" panose="00000400000000000000" pitchFamily="2" charset="-78"/>
              </a:rPr>
              <a:t>از روکش قدیمی به روکش</a:t>
            </a:r>
          </a:p>
          <a:p>
            <a:pPr algn="just" rtl="1"/>
            <a:r>
              <a:rPr lang="fa-IR" sz="3200">
                <a:cs typeface="B Nazanin" panose="00000400000000000000" pitchFamily="2" charset="-78"/>
              </a:rPr>
              <a:t>جدید جلوگیری کرده و یا به تعویق می اندازد.</a:t>
            </a:r>
          </a:p>
          <a:p>
            <a:pPr algn="just" rtl="1"/>
            <a:r>
              <a:rPr lang="fa-IR" sz="3200">
                <a:cs typeface="B Nazanin" panose="00000400000000000000" pitchFamily="2" charset="-78"/>
              </a:rPr>
              <a:t/>
            </a:r>
            <a:br>
              <a:rPr lang="fa-IR" sz="3200">
                <a:cs typeface="B Nazanin" panose="00000400000000000000" pitchFamily="2" charset="-78"/>
              </a:rPr>
            </a:br>
            <a:endParaRPr lang="en-US" sz="320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C639AA1A-A32A-4352-BF01-CA49EF4DCC24}" type="slidenum">
              <a:rPr lang="en-US" altLang="fa-IR"/>
              <a:pPr>
                <a:defRPr/>
              </a:pPr>
              <a:t>29</a:t>
            </a:fld>
            <a:endParaRPr lang="en-US" altLang="fa-IR"/>
          </a:p>
        </p:txBody>
      </p:sp>
      <p:sp>
        <p:nvSpPr>
          <p:cNvPr id="48131" name="TextBox 2"/>
          <p:cNvSpPr txBox="1">
            <a:spLocks noChangeArrowheads="1"/>
          </p:cNvSpPr>
          <p:nvPr/>
        </p:nvSpPr>
        <p:spPr bwMode="auto">
          <a:xfrm>
            <a:off x="971550" y="165100"/>
            <a:ext cx="7056438"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rtl="1"/>
            <a:r>
              <a:rPr lang="fa-IR" sz="2800" b="1">
                <a:solidFill>
                  <a:srgbClr val="FFFF00"/>
                </a:solidFill>
                <a:cs typeface="B Nazanin" panose="00000400000000000000" pitchFamily="2" charset="-78"/>
              </a:rPr>
              <a:t>کاربرد ژئوتکستایل در راه سازی و جاده سازی</a:t>
            </a:r>
          </a:p>
          <a:p>
            <a:pPr algn="just" rtl="1"/>
            <a:endParaRPr lang="fa-IR" sz="2800">
              <a:cs typeface="B Nazanin" panose="00000400000000000000" pitchFamily="2" charset="-78"/>
            </a:endParaRPr>
          </a:p>
          <a:p>
            <a:pPr algn="just" rtl="1"/>
            <a:r>
              <a:rPr lang="fa-IR" sz="2800" b="1">
                <a:solidFill>
                  <a:srgbClr val="FFFF00"/>
                </a:solidFill>
                <a:cs typeface="B Nazanin" panose="00000400000000000000" pitchFamily="2" charset="-78"/>
              </a:rPr>
              <a:t>عملکرد دوم ژئوتکستایل</a:t>
            </a:r>
          </a:p>
          <a:p>
            <a:pPr algn="just" rtl="1"/>
            <a:r>
              <a:rPr lang="fa-IR" sz="2800">
                <a:cs typeface="B Nazanin" panose="00000400000000000000" pitchFamily="2" charset="-78"/>
              </a:rPr>
              <a:t>به عنوان لایه ضد رطوبت از ورود نزولات آسمانی و مایعات سطحی از طریق ترک های آسفالت به درون لایه زیرین و مرطوب سازی </a:t>
            </a:r>
            <a:r>
              <a:rPr lang="en-US" sz="2800">
                <a:cs typeface="B Nazanin" panose="00000400000000000000" pitchFamily="2" charset="-78"/>
              </a:rPr>
              <a:t>Subgrade </a:t>
            </a:r>
            <a:r>
              <a:rPr lang="fa-IR" sz="2800">
                <a:cs typeface="B Nazanin" panose="00000400000000000000" pitchFamily="2" charset="-78"/>
              </a:rPr>
              <a:t>و متعاقب آن گسیختگی و ضعف </a:t>
            </a:r>
            <a:r>
              <a:rPr lang="en-US" sz="2800">
                <a:cs typeface="B Nazanin" panose="00000400000000000000" pitchFamily="2" charset="-78"/>
              </a:rPr>
              <a:t>Subgrade </a:t>
            </a:r>
            <a:r>
              <a:rPr lang="fa-IR" sz="2800">
                <a:cs typeface="B Nazanin" panose="00000400000000000000" pitchFamily="2" charset="-78"/>
              </a:rPr>
              <a:t>جلوگیری می کند.</a:t>
            </a:r>
          </a:p>
          <a:p>
            <a:pPr algn="just" rtl="1"/>
            <a:r>
              <a:rPr lang="fa-IR" sz="2800">
                <a:cs typeface="B Nazanin" panose="00000400000000000000" pitchFamily="2" charset="-78"/>
              </a:rPr>
              <a:t>با این دو مکانیزم عمده موجب افزایش قابل توجه معادل ۱۰۰% تا ۱۵۰% طول عمر آسفالت می گردد.</a:t>
            </a:r>
          </a:p>
          <a:p>
            <a:pPr algn="just" rtl="1"/>
            <a:r>
              <a:rPr lang="fa-IR" sz="2800">
                <a:cs typeface="B Nazanin" panose="00000400000000000000" pitchFamily="2" charset="-78"/>
              </a:rPr>
              <a:t>روشی که اغلب برای بازسازی (مرمت) جاده ترک خورده و گسيخته بکار می رود. روکش </a:t>
            </a:r>
            <a:r>
              <a:rPr lang="en-US" sz="2800">
                <a:cs typeface="B Nazanin" panose="00000400000000000000" pitchFamily="2" charset="-78"/>
              </a:rPr>
              <a:t>AC </a:t>
            </a:r>
            <a:r>
              <a:rPr lang="fa-IR" sz="2800">
                <a:cs typeface="B Nazanin" panose="00000400000000000000" pitchFamily="2" charset="-78"/>
              </a:rPr>
              <a:t>می باشد</a:t>
            </a:r>
          </a:p>
          <a:p>
            <a:pPr algn="just" rtl="1"/>
            <a:r>
              <a:rPr lang="fa-IR" sz="2800">
                <a:cs typeface="B Nazanin" panose="00000400000000000000" pitchFamily="2" charset="-78"/>
              </a:rPr>
              <a:t>این عمل موقتا ترک ها را می پوشاند و بعد از اینکه روکش جایگزین شد. هر حرکت جانبی یا طولی جاده موجب انتشار ترک های روکش قبلی به روکش جدید می گردد و ترک های بازتابی رخ می دهد.</a:t>
            </a:r>
          </a:p>
          <a:p>
            <a:pPr algn="just" rtl="1"/>
            <a:r>
              <a:rPr lang="fa-IR" sz="2800">
                <a:cs typeface="B Nazanin" panose="00000400000000000000" pitchFamily="2" charset="-78"/>
              </a:rPr>
              <a:t/>
            </a:r>
            <a:br>
              <a:rPr lang="fa-IR" sz="2800">
                <a:cs typeface="B Nazanin" panose="00000400000000000000" pitchFamily="2" charset="-78"/>
              </a:rPr>
            </a:br>
            <a:endParaRPr lang="en-US" sz="280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Rot="1"/>
          </p:cNvSpPr>
          <p:nvPr>
            <p:ph type="ctrTitle"/>
          </p:nvPr>
        </p:nvSpPr>
        <p:spPr>
          <a:xfrm>
            <a:off x="-1139825" y="765175"/>
            <a:ext cx="7772400" cy="792163"/>
          </a:xfrm>
        </p:spPr>
        <p:txBody>
          <a:bodyPr/>
          <a:lstStyle/>
          <a:p>
            <a:pPr eaLnBrk="1" hangingPunct="1"/>
            <a:r>
              <a:rPr lang="fa-IR" altLang="fa-IR" b="1" smtClean="0">
                <a:cs typeface="B Narm" panose="00000400000000000000" pitchFamily="2" charset="-78"/>
              </a:rPr>
              <a:t>فهرست :</a:t>
            </a:r>
            <a:endParaRPr lang="en-US" altLang="fa-IR" b="1" smtClean="0">
              <a:cs typeface="B Narm" panose="00000400000000000000" pitchFamily="2" charset="-78"/>
            </a:endParaRPr>
          </a:p>
        </p:txBody>
      </p:sp>
      <p:sp>
        <p:nvSpPr>
          <p:cNvPr id="16387" name="Rectangle 8"/>
          <p:cNvSpPr>
            <a:spLocks noGrp="1" noRot="1" noChangeArrowheads="1"/>
          </p:cNvSpPr>
          <p:nvPr>
            <p:ph type="subTitle" idx="1"/>
          </p:nvPr>
        </p:nvSpPr>
        <p:spPr bwMode="auto">
          <a:xfrm>
            <a:off x="2195513" y="1557338"/>
            <a:ext cx="4457700" cy="3663950"/>
          </a:xfrm>
        </p:spPr>
        <p:txBody>
          <a:bodyPr wrap="square" numCol="1" anchorCtr="0" compatLnSpc="1">
            <a:prstTxWarp prst="textNoShape">
              <a:avLst/>
            </a:prstTxWarp>
          </a:bodyPr>
          <a:lstStyle/>
          <a:p>
            <a:pPr eaLnBrk="1" hangingPunct="1">
              <a:lnSpc>
                <a:spcPct val="80000"/>
              </a:lnSpc>
            </a:pPr>
            <a:r>
              <a:rPr lang="en-US" altLang="fa-IR" sz="2800" smtClean="0">
                <a:cs typeface="B Narm" panose="00000400000000000000" pitchFamily="2" charset="-78"/>
              </a:rPr>
              <a:t> </a:t>
            </a:r>
            <a:r>
              <a:rPr lang="fa-IR" altLang="fa-IR" sz="2000" b="1" smtClean="0">
                <a:cs typeface="B Narm" panose="00000400000000000000" pitchFamily="2" charset="-78"/>
              </a:rPr>
              <a:t>ـ </a:t>
            </a:r>
            <a:r>
              <a:rPr lang="fa-IR" altLang="fa-IR" sz="2000" smtClean="0">
                <a:cs typeface="B Narm" panose="00000400000000000000" pitchFamily="2" charset="-78"/>
              </a:rPr>
              <a:t>مقدمه</a:t>
            </a:r>
          </a:p>
          <a:p>
            <a:pPr eaLnBrk="1" hangingPunct="1">
              <a:lnSpc>
                <a:spcPct val="80000"/>
              </a:lnSpc>
            </a:pPr>
            <a:r>
              <a:rPr lang="fa-IR" altLang="fa-IR" sz="2000" smtClean="0">
                <a:cs typeface="B Narm" panose="00000400000000000000" pitchFamily="2" charset="-78"/>
              </a:rPr>
              <a:t>خواص ژئوتکستایل</a:t>
            </a:r>
          </a:p>
          <a:p>
            <a:pPr eaLnBrk="1" hangingPunct="1">
              <a:lnSpc>
                <a:spcPct val="80000"/>
              </a:lnSpc>
            </a:pPr>
            <a:r>
              <a:rPr lang="fa-IR" altLang="fa-IR" sz="2000" smtClean="0">
                <a:cs typeface="B Narm" panose="00000400000000000000" pitchFamily="2" charset="-78"/>
              </a:rPr>
              <a:t>کاربرد های ژئوتکستایل</a:t>
            </a:r>
          </a:p>
          <a:p>
            <a:pPr eaLnBrk="1" hangingPunct="1">
              <a:lnSpc>
                <a:spcPct val="80000"/>
              </a:lnSpc>
            </a:pPr>
            <a:r>
              <a:rPr lang="fa-IR" altLang="fa-IR" sz="2000" smtClean="0">
                <a:cs typeface="B Narm" panose="00000400000000000000" pitchFamily="2" charset="-78"/>
              </a:rPr>
              <a:t>انواع </a:t>
            </a:r>
            <a:r>
              <a:rPr lang="fa-IR" altLang="fa-IR" sz="2000" smtClean="0">
                <a:solidFill>
                  <a:srgbClr val="FFFFFF"/>
                </a:solidFill>
                <a:cs typeface="B Narm" panose="00000400000000000000" pitchFamily="2" charset="-78"/>
              </a:rPr>
              <a:t>ژئوتکستایل</a:t>
            </a:r>
          </a:p>
          <a:p>
            <a:pPr lvl="1" algn="r" eaLnBrk="1" hangingPunct="1">
              <a:lnSpc>
                <a:spcPct val="80000"/>
              </a:lnSpc>
            </a:pPr>
            <a:r>
              <a:rPr lang="fa-IR" altLang="fa-IR" sz="1900" b="1" smtClean="0">
                <a:cs typeface="B Nazanin" panose="00000400000000000000" pitchFamily="2" charset="-78"/>
              </a:rPr>
              <a:t>ژئوتکستایل های نبافته </a:t>
            </a:r>
            <a:endParaRPr lang="fa-IR" altLang="fa-IR" sz="1900" smtClean="0">
              <a:solidFill>
                <a:srgbClr val="FFFFFF"/>
              </a:solidFill>
              <a:cs typeface="B Narm" panose="00000400000000000000" pitchFamily="2" charset="-78"/>
            </a:endParaRPr>
          </a:p>
          <a:p>
            <a:pPr lvl="1" algn="r" eaLnBrk="1" hangingPunct="1">
              <a:lnSpc>
                <a:spcPct val="80000"/>
              </a:lnSpc>
            </a:pPr>
            <a:r>
              <a:rPr lang="fa-IR" altLang="fa-IR" sz="1900" b="1" smtClean="0">
                <a:cs typeface="B Nazanin" panose="00000400000000000000" pitchFamily="2" charset="-78"/>
              </a:rPr>
              <a:t>ژئوتکستایل های بافته</a:t>
            </a:r>
          </a:p>
          <a:p>
            <a:pPr eaLnBrk="1" hangingPunct="1">
              <a:lnSpc>
                <a:spcPct val="80000"/>
              </a:lnSpc>
            </a:pPr>
            <a:r>
              <a:rPr lang="fa-IR" altLang="fa-IR" sz="2000" b="1" smtClean="0">
                <a:cs typeface="B Nazanin" panose="00000400000000000000" pitchFamily="2" charset="-78"/>
              </a:rPr>
              <a:t>غشاهای نفوذ پذیر</a:t>
            </a:r>
            <a:endParaRPr lang="fa-IR" altLang="fa-IR" sz="2000" smtClean="0">
              <a:solidFill>
                <a:srgbClr val="FFFFFF"/>
              </a:solidFill>
              <a:cs typeface="B Narm" panose="00000400000000000000" pitchFamily="2" charset="-78"/>
            </a:endParaRPr>
          </a:p>
          <a:p>
            <a:pPr eaLnBrk="1" hangingPunct="1">
              <a:lnSpc>
                <a:spcPct val="80000"/>
              </a:lnSpc>
            </a:pPr>
            <a:r>
              <a:rPr lang="fa-IR" altLang="fa-IR" sz="2000" smtClean="0">
                <a:cs typeface="B Narm" panose="00000400000000000000" pitchFamily="2" charset="-78"/>
              </a:rPr>
              <a:t>کاربرد ژئوتکستایل در راه سازی و جاده سازی</a:t>
            </a:r>
          </a:p>
          <a:p>
            <a:pPr eaLnBrk="1" hangingPunct="1">
              <a:lnSpc>
                <a:spcPct val="80000"/>
              </a:lnSpc>
            </a:pPr>
            <a:r>
              <a:rPr lang="fa-IR" altLang="fa-IR" sz="2000" smtClean="0">
                <a:cs typeface="B Narm" panose="00000400000000000000" pitchFamily="2" charset="-78"/>
              </a:rPr>
              <a:t>نتیجه گیری</a:t>
            </a:r>
          </a:p>
        </p:txBody>
      </p:sp>
      <p:sp>
        <p:nvSpPr>
          <p:cNvPr id="4" name="Rectangle 6"/>
          <p:cNvSpPr>
            <a:spLocks noGrp="1" noChangeArrowheads="1"/>
          </p:cNvSpPr>
          <p:nvPr>
            <p:ph type="sldNum" sz="quarter" idx="12"/>
          </p:nvPr>
        </p:nvSpPr>
        <p:spPr/>
        <p:txBody>
          <a:bodyPr/>
          <a:lstStyle/>
          <a:p>
            <a:pPr>
              <a:defRPr/>
            </a:pPr>
            <a:fld id="{28EC75DD-6503-462D-8824-829F9C7F1C25}" type="slidenum">
              <a:rPr lang="en-US" altLang="fa-IR"/>
              <a:pPr>
                <a:defRPr/>
              </a:pPr>
              <a:t>3</a:t>
            </a:fld>
            <a:endParaRPr lang="en-US" altLang="fa-I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7CFB8CA8-3455-4862-9FA3-0749CDEB6AF7}" type="slidenum">
              <a:rPr lang="en-US" altLang="fa-IR"/>
              <a:pPr>
                <a:defRPr/>
              </a:pPr>
              <a:t>30</a:t>
            </a:fld>
            <a:endParaRPr lang="en-US" altLang="fa-IR"/>
          </a:p>
        </p:txBody>
      </p:sp>
      <p:sp>
        <p:nvSpPr>
          <p:cNvPr id="49155" name="TextBox 2"/>
          <p:cNvSpPr txBox="1">
            <a:spLocks noChangeArrowheads="1"/>
          </p:cNvSpPr>
          <p:nvPr/>
        </p:nvSpPr>
        <p:spPr bwMode="auto">
          <a:xfrm>
            <a:off x="971550" y="165100"/>
            <a:ext cx="70564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rtl="1"/>
            <a:r>
              <a:rPr lang="fa-IR" sz="2800" b="1">
                <a:solidFill>
                  <a:srgbClr val="FFFF00"/>
                </a:solidFill>
                <a:cs typeface="B Nazanin" panose="00000400000000000000" pitchFamily="2" charset="-78"/>
              </a:rPr>
              <a:t>کاربرد ژئوتکستایل در راه سازی و جاده سازی</a:t>
            </a:r>
          </a:p>
          <a:p>
            <a:pPr algn="just" rtl="1"/>
            <a:endParaRPr lang="fa-IR" sz="2800">
              <a:cs typeface="B Nazanin" panose="00000400000000000000" pitchFamily="2" charset="-78"/>
            </a:endParaRPr>
          </a:p>
          <a:p>
            <a:pPr algn="just" rtl="1"/>
            <a:r>
              <a:rPr lang="fa-IR" sz="2800" b="1">
                <a:solidFill>
                  <a:srgbClr val="FFFF00"/>
                </a:solidFill>
                <a:cs typeface="B Nazanin" panose="00000400000000000000" pitchFamily="2" charset="-78"/>
              </a:rPr>
              <a:t>عملکرد دوم ژئوتکستایل</a:t>
            </a:r>
          </a:p>
          <a:p>
            <a:pPr algn="just" rtl="1"/>
            <a:r>
              <a:rPr lang="fa-IR" sz="2800">
                <a:cs typeface="B Nazanin" panose="00000400000000000000" pitchFamily="2" charset="-78"/>
              </a:rPr>
              <a:t>این حرکت موجبا ورقه و ریش شدن و بریدگی در طول ترک های بازتابی گشته و راهی برای نفوذ آب های سطحی به لایه های پی و </a:t>
            </a:r>
            <a:r>
              <a:rPr lang="en-US" sz="2800">
                <a:cs typeface="B Nazanin" panose="00000400000000000000" pitchFamily="2" charset="-78"/>
              </a:rPr>
              <a:t>Subgrade </a:t>
            </a:r>
            <a:r>
              <a:rPr lang="fa-IR" sz="2800">
                <a:cs typeface="B Nazanin" panose="00000400000000000000" pitchFamily="2" charset="-78"/>
              </a:rPr>
              <a:t>می گردد</a:t>
            </a:r>
          </a:p>
          <a:p>
            <a:pPr algn="just" rtl="1"/>
            <a:r>
              <a:rPr lang="fa-IR" sz="2800">
                <a:cs typeface="B Nazanin" panose="00000400000000000000" pitchFamily="2" charset="-78"/>
              </a:rPr>
              <a:t>در زیر روکش جدید </a:t>
            </a:r>
            <a:r>
              <a:rPr lang="en-US" sz="2800">
                <a:cs typeface="B Nazanin" panose="00000400000000000000" pitchFamily="2" charset="-78"/>
              </a:rPr>
              <a:t>AC </a:t>
            </a:r>
            <a:r>
              <a:rPr lang="fa-IR" sz="2800">
                <a:cs typeface="B Nazanin" panose="00000400000000000000" pitchFamily="2" charset="-78"/>
              </a:rPr>
              <a:t>ژئوتکستایل می تواند برای دفع فشارهای وارده ناشی از حرکت روکش قبلی، استحکام کششی ایجاد کند .</a:t>
            </a:r>
            <a:endParaRPr lang="en-US" sz="280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383091A5-602C-4B01-8696-655BC989C2FC}" type="slidenum">
              <a:rPr lang="en-US" altLang="fa-IR"/>
              <a:pPr>
                <a:defRPr/>
              </a:pPr>
              <a:t>31</a:t>
            </a:fld>
            <a:endParaRPr lang="en-US" altLang="fa-IR"/>
          </a:p>
        </p:txBody>
      </p:sp>
      <p:sp>
        <p:nvSpPr>
          <p:cNvPr id="50179" name="Rectangle 5"/>
          <p:cNvSpPr>
            <a:spLocks noGrp="1" noRot="1" noChangeArrowheads="1"/>
          </p:cNvSpPr>
          <p:nvPr>
            <p:ph type="subTitle" idx="4294967295"/>
          </p:nvPr>
        </p:nvSpPr>
        <p:spPr bwMode="auto">
          <a:xfrm>
            <a:off x="1258888" y="1268413"/>
            <a:ext cx="6805612"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90000"/>
              </a:lnSpc>
            </a:pPr>
            <a:r>
              <a:rPr lang="fa-IR" altLang="fa-IR" sz="2400" smtClean="0">
                <a:cs typeface="B Nazanin" panose="00000400000000000000" pitchFamily="2" charset="-78"/>
              </a:rPr>
              <a:t> در هنگام تعریض جاده ها در صورتی که سطح زمین قابل استفاده برای احداث خاکریزها با شیب طبیعی مصالح، کافی نباشد باید شیب خاکریز، تند و بیشتر از مقدار طبیعی اختیار شود تا از تجاوز به زمینهای مجاور احتراز گردد.</a:t>
            </a:r>
          </a:p>
          <a:p>
            <a:pPr algn="just" eaLnBrk="1" hangingPunct="1">
              <a:lnSpc>
                <a:spcPct val="90000"/>
              </a:lnSpc>
            </a:pPr>
            <a:r>
              <a:rPr lang="fa-IR" altLang="fa-IR" sz="2400" smtClean="0">
                <a:cs typeface="B Nazanin" panose="00000400000000000000" pitchFamily="2" charset="-78"/>
              </a:rPr>
              <a:t>شیب مجاز خاک مسلح بسیار بیشتر از خاک غیر مسلح است و معمولاً بدین روش شیروانیهایی با شیب </a:t>
            </a:r>
            <a:r>
              <a:rPr lang="en-AU" altLang="fa-IR" sz="2400" smtClean="0">
                <a:cs typeface="B Nazanin" panose="00000400000000000000" pitchFamily="2" charset="-78"/>
              </a:rPr>
              <a:t>0</a:t>
            </a:r>
            <a:r>
              <a:rPr lang="fa-IR" altLang="fa-IR" sz="2400" smtClean="0">
                <a:cs typeface="B Nazanin" panose="00000400000000000000" pitchFamily="2" charset="-78"/>
              </a:rPr>
              <a:t>70 نیز قابل اجرا می باشد در این حالت نیز روش طراحی مانند شیروانیهای خاکی است و از ژئوتکستایل یا ژئوگرید با آرایشهای مختلف می توان در ساخت شیروانی استفاده کرد. (شکل 5)</a:t>
            </a:r>
            <a:endParaRPr lang="en-US" altLang="fa-IR" sz="2400" smtClean="0">
              <a:cs typeface="B Nazanin" panose="00000400000000000000" pitchFamily="2" charset="-78"/>
            </a:endParaRPr>
          </a:p>
        </p:txBody>
      </p:sp>
      <p:sp>
        <p:nvSpPr>
          <p:cNvPr id="50180" name="Rectangle 4"/>
          <p:cNvSpPr>
            <a:spLocks noGrp="1" noRot="1"/>
          </p:cNvSpPr>
          <p:nvPr>
            <p:ph type="ctrTitle" idx="4294967295"/>
          </p:nvPr>
        </p:nvSpPr>
        <p:spPr>
          <a:xfrm>
            <a:off x="0" y="0"/>
            <a:ext cx="7772400" cy="1196975"/>
          </a:xfrm>
        </p:spPr>
        <p:txBody>
          <a:bodyPr/>
          <a:lstStyle/>
          <a:p>
            <a:pPr eaLnBrk="1" hangingPunct="1"/>
            <a:r>
              <a:rPr lang="fa-IR" altLang="fa-IR" sz="3600" b="1" smtClean="0">
                <a:solidFill>
                  <a:schemeClr val="accent2"/>
                </a:solidFill>
                <a:cs typeface="B Nazanin" panose="00000400000000000000" pitchFamily="2" charset="-78"/>
              </a:rPr>
              <a:t>ت ـ افزایش شیب مجاز شیروانیها</a:t>
            </a:r>
            <a:endParaRPr lang="en-US" altLang="fa-IR" sz="3600" b="1" smtClean="0">
              <a:solidFill>
                <a:schemeClr val="accent2"/>
              </a:solidFill>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3A063C96-9545-4345-965F-9823B01C217E}" type="slidenum">
              <a:rPr lang="en-US" altLang="fa-IR"/>
              <a:pPr>
                <a:defRPr/>
              </a:pPr>
              <a:t>32</a:t>
            </a:fld>
            <a:endParaRPr lang="en-US" altLang="fa-IR"/>
          </a:p>
        </p:txBody>
      </p:sp>
      <p:sp>
        <p:nvSpPr>
          <p:cNvPr id="51203" name="Rectangle 5"/>
          <p:cNvSpPr>
            <a:spLocks noGrp="1" noRot="1" noChangeArrowheads="1"/>
          </p:cNvSpPr>
          <p:nvPr>
            <p:ph type="subTitle" idx="4294967295"/>
          </p:nvPr>
        </p:nvSpPr>
        <p:spPr bwMode="auto">
          <a:xfrm>
            <a:off x="176213" y="5399088"/>
            <a:ext cx="7343775" cy="1439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a-IR" altLang="fa-IR" sz="2000" smtClean="0">
                <a:cs typeface="B Nazanin" panose="00000400000000000000" pitchFamily="2" charset="-78"/>
              </a:rPr>
              <a:t> </a:t>
            </a:r>
            <a:r>
              <a:rPr lang="fa-IR" altLang="fa-IR" sz="2000" b="1" smtClean="0">
                <a:solidFill>
                  <a:schemeClr val="accent2"/>
                </a:solidFill>
                <a:cs typeface="B Nazanin" panose="00000400000000000000" pitchFamily="2" charset="-78"/>
              </a:rPr>
              <a:t>شکل 5ـ ایجاد سازه های محافظ در مقابل واژگونی بوسیله ژئوتکستایل</a:t>
            </a:r>
            <a:endParaRPr lang="en-US" altLang="fa-IR" sz="2000" b="1" smtClean="0">
              <a:solidFill>
                <a:schemeClr val="accent2"/>
              </a:solidFill>
              <a:cs typeface="B Nazanin" panose="00000400000000000000" pitchFamily="2" charset="-78"/>
            </a:endParaRPr>
          </a:p>
        </p:txBody>
      </p:sp>
      <p:pic>
        <p:nvPicPr>
          <p:cNvPr id="51204" name="Picture 6" descr="Scan0025a"/>
          <p:cNvPicPr>
            <a:picLocks noGrp="1" noChangeAspect="1" noChangeArrowheads="1"/>
          </p:cNvPicPr>
          <p:nvPr>
            <p:ph type="ctrTitle" idx="4294967295"/>
          </p:nvPr>
        </p:nvPicPr>
        <p:blipFill>
          <a:blip r:embed="rId2">
            <a:extLst>
              <a:ext uri="{28A0092B-C50C-407E-A947-70E740481C1C}">
                <a14:useLocalDpi xmlns:a14="http://schemas.microsoft.com/office/drawing/2010/main" val="0"/>
              </a:ext>
            </a:extLst>
          </a:blip>
          <a:srcRect/>
          <a:stretch>
            <a:fillRect/>
          </a:stretch>
        </p:blipFill>
        <p:spPr>
          <a:xfrm>
            <a:off x="1258888" y="628650"/>
            <a:ext cx="6697662" cy="43926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2B26A08B-0741-4840-858B-BD074CCF191E}" type="slidenum">
              <a:rPr lang="en-US" altLang="fa-IR"/>
              <a:pPr>
                <a:defRPr/>
              </a:pPr>
              <a:t>33</a:t>
            </a:fld>
            <a:endParaRPr lang="en-US" altLang="fa-IR"/>
          </a:p>
        </p:txBody>
      </p:sp>
      <p:sp>
        <p:nvSpPr>
          <p:cNvPr id="283653" name="Rectangle 5"/>
          <p:cNvSpPr>
            <a:spLocks noGrp="1" noRot="1" noChangeArrowheads="1"/>
          </p:cNvSpPr>
          <p:nvPr>
            <p:ph type="subTitle" idx="4294967295"/>
          </p:nvPr>
        </p:nvSpPr>
        <p:spPr>
          <a:xfrm>
            <a:off x="1008063" y="1484313"/>
            <a:ext cx="7164387" cy="4897437"/>
          </a:xfrm>
        </p:spPr>
        <p:txBody>
          <a:bodyPr>
            <a:normAutofit fontScale="92500" lnSpcReduction="10000"/>
          </a:bodyPr>
          <a:lstStyle/>
          <a:p>
            <a:pPr algn="just" eaLnBrk="1" fontAlgn="auto" hangingPunct="1">
              <a:buClr>
                <a:schemeClr val="accent6"/>
              </a:buClr>
              <a:defRPr/>
            </a:pPr>
            <a:r>
              <a:rPr lang="fa-IR" altLang="fa-IR" dirty="0">
                <a:cs typeface="B Nazanin" panose="00000400000000000000" pitchFamily="2" charset="-78"/>
              </a:rPr>
              <a:t> </a:t>
            </a:r>
            <a:r>
              <a:rPr lang="fa-IR" altLang="fa-IR" sz="3600" dirty="0">
                <a:cs typeface="B Nazanin" panose="00000400000000000000" pitchFamily="2" charset="-78"/>
              </a:rPr>
              <a:t>درمناطق ساحلی، تپه های ماسه ای و سیل بندها، در معرض بادهای تند، امواج و نیروی زه آب قرار دارند و این عوامل باعث فرسایش شیروانیها می شوند. بعضاً خاک این شیروانیها، شوره زار است و امکان رشد گیاهان نیز روی آنها وجود ندارد و حتی در صورت وجود، برای تثبیت خاک کفایت نخواهد کرد. برای حفاظت از این شیروانیها، استفاده از سیستم ژئوسنتتیک مهار شده توصیه شده است.</a:t>
            </a:r>
            <a:endParaRPr lang="en-US" altLang="fa-IR" sz="3600" dirty="0">
              <a:cs typeface="B Nazanin" panose="00000400000000000000" pitchFamily="2" charset="-78"/>
            </a:endParaRPr>
          </a:p>
        </p:txBody>
      </p:sp>
      <p:sp>
        <p:nvSpPr>
          <p:cNvPr id="52228" name="Rectangle 4"/>
          <p:cNvSpPr>
            <a:spLocks noGrp="1" noRot="1"/>
          </p:cNvSpPr>
          <p:nvPr>
            <p:ph type="ctrTitle" idx="4294967295"/>
          </p:nvPr>
        </p:nvSpPr>
        <p:spPr>
          <a:xfrm>
            <a:off x="863600" y="0"/>
            <a:ext cx="7308850" cy="1341438"/>
          </a:xfrm>
        </p:spPr>
        <p:txBody>
          <a:bodyPr/>
          <a:lstStyle/>
          <a:p>
            <a:pPr eaLnBrk="1" hangingPunct="1"/>
            <a:r>
              <a:rPr lang="fa-IR" altLang="fa-IR" sz="4000" b="1" smtClean="0">
                <a:solidFill>
                  <a:schemeClr val="accent2"/>
                </a:solidFill>
                <a:cs typeface="B Nazanin" panose="00000400000000000000" pitchFamily="2" charset="-78"/>
              </a:rPr>
              <a:t>ث ـ پایداری شیروانیهای خاکی بوسیله ی ژئوتکستایل</a:t>
            </a:r>
            <a:endParaRPr lang="en-US" altLang="fa-IR" sz="4000" b="1" smtClean="0">
              <a:solidFill>
                <a:schemeClr val="accent2"/>
              </a:solidFill>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A4528A76-92B9-4075-95CC-8E78C1B1DA4E}" type="slidenum">
              <a:rPr lang="en-US" altLang="fa-IR"/>
              <a:pPr>
                <a:defRPr/>
              </a:pPr>
              <a:t>34</a:t>
            </a:fld>
            <a:endParaRPr lang="en-US" altLang="fa-IR"/>
          </a:p>
        </p:txBody>
      </p:sp>
      <p:sp>
        <p:nvSpPr>
          <p:cNvPr id="53251" name="Rectangle 5"/>
          <p:cNvSpPr>
            <a:spLocks noGrp="1" noRot="1" noChangeArrowheads="1"/>
          </p:cNvSpPr>
          <p:nvPr>
            <p:ph type="subTitle" idx="4294967295"/>
          </p:nvPr>
        </p:nvSpPr>
        <p:spPr bwMode="auto">
          <a:xfrm>
            <a:off x="1116013" y="549275"/>
            <a:ext cx="6911975" cy="583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90000"/>
              </a:lnSpc>
            </a:pPr>
            <a:endParaRPr lang="fa-IR" altLang="fa-IR" smtClean="0">
              <a:cs typeface="B Nazanin" panose="00000400000000000000" pitchFamily="2" charset="-78"/>
            </a:endParaRPr>
          </a:p>
          <a:p>
            <a:pPr algn="just" eaLnBrk="1" hangingPunct="1">
              <a:lnSpc>
                <a:spcPct val="90000"/>
              </a:lnSpc>
            </a:pPr>
            <a:r>
              <a:rPr lang="fa-IR" altLang="fa-IR" smtClean="0">
                <a:cs typeface="B Nazanin" panose="00000400000000000000" pitchFamily="2" charset="-78"/>
              </a:rPr>
              <a:t> </a:t>
            </a:r>
            <a:r>
              <a:rPr lang="fa-IR" altLang="fa-IR" sz="3600" smtClean="0">
                <a:cs typeface="B Nazanin" panose="00000400000000000000" pitchFamily="2" charset="-78"/>
              </a:rPr>
              <a:t>دراین روش یک شبکه ی ژئوسنتتیک روی سطح زمین گسترانده شده، به وسیله ی مهاریابی به داخل زمین رانده شده و روی سطح زمین محکم می شود. در مقایسه با روشهای دیگر این روش از نظر زیست محیطی سازگارتر است و ضمناً در حالت مستغرق تحت تأثیر شناوری قرار نمی گیرد. مطالعات تئوریک نشان داده است که در زیر میل مهارها آب شستگی وجود دارد که البته با استفاده از زهکشهای ژئوپایپ متوان این نقیصه را برطرف ساخت.</a:t>
            </a:r>
            <a:endParaRPr lang="en-US" altLang="fa-IR" sz="3600"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D309B987-65FF-4B5F-A61C-DE28BF0A9BC3}" type="slidenum">
              <a:rPr lang="en-US" altLang="fa-IR"/>
              <a:pPr>
                <a:defRPr/>
              </a:pPr>
              <a:t>35</a:t>
            </a:fld>
            <a:endParaRPr lang="en-US" altLang="fa-IR"/>
          </a:p>
        </p:txBody>
      </p:sp>
      <p:sp>
        <p:nvSpPr>
          <p:cNvPr id="285701" name="Rectangle 5"/>
          <p:cNvSpPr>
            <a:spLocks noGrp="1" noRot="1" noChangeArrowheads="1"/>
          </p:cNvSpPr>
          <p:nvPr>
            <p:ph type="subTitle" idx="4294967295"/>
          </p:nvPr>
        </p:nvSpPr>
        <p:spPr>
          <a:xfrm>
            <a:off x="1187450" y="1341438"/>
            <a:ext cx="6985000" cy="5256212"/>
          </a:xfrm>
        </p:spPr>
        <p:txBody>
          <a:bodyPr>
            <a:normAutofit fontScale="92500" lnSpcReduction="10000"/>
          </a:bodyPr>
          <a:lstStyle/>
          <a:p>
            <a:pPr algn="just" eaLnBrk="1" fontAlgn="auto" hangingPunct="1">
              <a:buClr>
                <a:schemeClr val="accent6"/>
              </a:buClr>
              <a:defRPr/>
            </a:pPr>
            <a:r>
              <a:rPr lang="fa-IR" altLang="fa-IR" sz="2800" dirty="0">
                <a:cs typeface="B Nazanin" panose="00000400000000000000" pitchFamily="2" charset="-78"/>
              </a:rPr>
              <a:t> یکی از مهم ترین کاربردهای ژئوتکستایل در مهندسی ژئوتکنیک، زهکشی مایعات و گازهای محبوس در لایه خاک می باشد. آب زیرزمینی در روی ژئوتکستایل به خوبی جریان پیدا کرده و می تواند به سمت نقاط خروجی هدایت شود، بنابراین از ژئوتکستایل می توان مانند خاک زهکشی استفاده نمود.</a:t>
            </a:r>
          </a:p>
          <a:p>
            <a:pPr algn="just" eaLnBrk="1" fontAlgn="auto" hangingPunct="1">
              <a:buClr>
                <a:schemeClr val="accent6"/>
              </a:buClr>
              <a:defRPr/>
            </a:pPr>
            <a:r>
              <a:rPr lang="fa-IR" altLang="fa-IR" sz="2800" dirty="0">
                <a:cs typeface="B Nazanin" panose="00000400000000000000" pitchFamily="2" charset="-78"/>
              </a:rPr>
              <a:t>برای این که کاربرد ژئوتکستایل به عنوان عامل زهکشی مؤثر واقع گردد، لازم است تا ضخامت مناسبی داشته و دارای خاصیت نفوذپذیری و قابلیت انتقال در فشارهای بالا باشد. خصوصیات مختلف فیلتر را باید در نظر داشت تا بتوان از تقلیل نفوذپذیری الیاف و نیز امتناع از شسته شدن ذرات ریز، اطمینان حاصل نمود. جریان آب سطحی را باید با حداقل افت فشار، حفظ کرد.</a:t>
            </a:r>
            <a:endParaRPr lang="en-US" altLang="fa-IR" sz="2800" dirty="0">
              <a:cs typeface="B Nazanin" panose="00000400000000000000" pitchFamily="2" charset="-78"/>
            </a:endParaRPr>
          </a:p>
        </p:txBody>
      </p:sp>
      <p:sp>
        <p:nvSpPr>
          <p:cNvPr id="54276" name="Rectangle 4"/>
          <p:cNvSpPr>
            <a:spLocks noGrp="1" noRot="1"/>
          </p:cNvSpPr>
          <p:nvPr>
            <p:ph type="ctrTitle" idx="4294967295"/>
          </p:nvPr>
        </p:nvSpPr>
        <p:spPr>
          <a:xfrm>
            <a:off x="1187450" y="220663"/>
            <a:ext cx="6875463" cy="1196975"/>
          </a:xfrm>
        </p:spPr>
        <p:txBody>
          <a:bodyPr/>
          <a:lstStyle/>
          <a:p>
            <a:pPr algn="ctr" eaLnBrk="1" hangingPunct="1"/>
            <a:r>
              <a:rPr lang="fa-IR" altLang="fa-IR" sz="3600" b="1" smtClean="0">
                <a:cs typeface="B Nazanin" panose="00000400000000000000" pitchFamily="2" charset="-78"/>
              </a:rPr>
              <a:t>3ـ کاربرد ژئوتکستایل به عنوان زهکش </a:t>
            </a:r>
            <a:r>
              <a:rPr lang="en-AU" altLang="fa-IR" sz="3600" b="1" smtClean="0">
                <a:cs typeface="B Nazanin" panose="00000400000000000000" pitchFamily="2" charset="-78"/>
              </a:rPr>
              <a:t>(Drainage)</a:t>
            </a:r>
            <a:r>
              <a:rPr lang="fa-IR" altLang="fa-IR" sz="4000" smtClean="0">
                <a:cs typeface="B Nazanin" panose="00000400000000000000" pitchFamily="2" charset="-78"/>
              </a:rPr>
              <a:t> </a:t>
            </a:r>
            <a:endParaRPr lang="en-US" altLang="fa-IR" sz="4000"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17B1E9EF-38EA-44E1-A335-D348C9673A93}" type="slidenum">
              <a:rPr lang="en-US" altLang="fa-IR"/>
              <a:pPr>
                <a:defRPr/>
              </a:pPr>
              <a:t>36</a:t>
            </a:fld>
            <a:endParaRPr lang="en-US" altLang="fa-IR"/>
          </a:p>
        </p:txBody>
      </p:sp>
      <p:sp>
        <p:nvSpPr>
          <p:cNvPr id="292869" name="Rectangle 5"/>
          <p:cNvSpPr>
            <a:spLocks noGrp="1" noRot="1" noChangeArrowheads="1"/>
          </p:cNvSpPr>
          <p:nvPr>
            <p:ph type="subTitle" idx="4294967295"/>
          </p:nvPr>
        </p:nvSpPr>
        <p:spPr>
          <a:xfrm>
            <a:off x="1187450" y="1268413"/>
            <a:ext cx="7019925" cy="5040312"/>
          </a:xfrm>
        </p:spPr>
        <p:txBody>
          <a:bodyPr>
            <a:normAutofit fontScale="92500"/>
          </a:bodyPr>
          <a:lstStyle/>
          <a:p>
            <a:pPr algn="just" eaLnBrk="1" fontAlgn="auto" hangingPunct="1">
              <a:buClr>
                <a:schemeClr val="accent6"/>
              </a:buClr>
              <a:defRPr/>
            </a:pPr>
            <a:r>
              <a:rPr lang="fa-IR" altLang="fa-IR" dirty="0">
                <a:cs typeface="B Nazanin" panose="00000400000000000000" pitchFamily="2" charset="-78"/>
              </a:rPr>
              <a:t> </a:t>
            </a:r>
            <a:r>
              <a:rPr lang="fa-IR" altLang="fa-IR" sz="3600" dirty="0">
                <a:cs typeface="B Nazanin" panose="00000400000000000000" pitchFamily="2" charset="-78"/>
              </a:rPr>
              <a:t>ـ در صورتی که جداره ی یک دیواره ی حائل، نفوذناپذیر باشد، افزایش درصد رطوبت خاک پشت آن منجر به تشدید نیروهای وارد بر دیوار شده، ممکن است باعث ناپایداری آن گردد. لذا لازم است امکان تخلیه آبها به طور دائمی فراهم باشد. بدین منظور می توان از یک لایه ژئوتکستایل به عنوان زهکش در پشت دیوار استفاده کرد تا از ایجاد فشار هیدروستاتیکی در پشت دیوار جلوگیری گردد.</a:t>
            </a:r>
            <a:endParaRPr lang="en-US" altLang="fa-IR" sz="3600" dirty="0">
              <a:cs typeface="B Nazanin" panose="00000400000000000000" pitchFamily="2" charset="-78"/>
            </a:endParaRPr>
          </a:p>
        </p:txBody>
      </p:sp>
      <p:sp>
        <p:nvSpPr>
          <p:cNvPr id="55300" name="Rectangle 4"/>
          <p:cNvSpPr>
            <a:spLocks noGrp="1" noRot="1"/>
          </p:cNvSpPr>
          <p:nvPr>
            <p:ph type="ctrTitle" idx="4294967295"/>
          </p:nvPr>
        </p:nvSpPr>
        <p:spPr>
          <a:xfrm>
            <a:off x="-109538" y="0"/>
            <a:ext cx="8424863" cy="1125538"/>
          </a:xfrm>
        </p:spPr>
        <p:txBody>
          <a:bodyPr/>
          <a:lstStyle/>
          <a:p>
            <a:pPr eaLnBrk="1" hangingPunct="1"/>
            <a:r>
              <a:rPr lang="fa-IR" altLang="fa-IR" sz="3600" b="1" smtClean="0">
                <a:solidFill>
                  <a:schemeClr val="accent2"/>
                </a:solidFill>
                <a:cs typeface="B Nazanin" panose="00000400000000000000" pitchFamily="2" charset="-78"/>
              </a:rPr>
              <a:t>برخی از کاربردهای ژئوتکستایل برای زهکشی :</a:t>
            </a:r>
            <a:r>
              <a:rPr lang="en-US" altLang="fa-IR" sz="2400" smtClean="0">
                <a:cs typeface="B Nazanin" panose="00000400000000000000" pitchFamily="2" charset="-78"/>
              </a:rPr>
              <a:t> </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DA050ADC-8DF2-4D8A-90A2-413365092458}" type="slidenum">
              <a:rPr lang="en-US" altLang="fa-IR"/>
              <a:pPr>
                <a:defRPr/>
              </a:pPr>
              <a:t>37</a:t>
            </a:fld>
            <a:endParaRPr lang="en-US" altLang="fa-IR"/>
          </a:p>
        </p:txBody>
      </p:sp>
      <p:sp>
        <p:nvSpPr>
          <p:cNvPr id="56323" name="Rectangle 5"/>
          <p:cNvSpPr>
            <a:spLocks noGrp="1" noRot="1" noChangeArrowheads="1"/>
          </p:cNvSpPr>
          <p:nvPr>
            <p:ph type="subTitle" idx="4294967295"/>
          </p:nvPr>
        </p:nvSpPr>
        <p:spPr bwMode="auto">
          <a:xfrm>
            <a:off x="1116013" y="476250"/>
            <a:ext cx="6659562" cy="583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endParaRPr lang="fa-IR" altLang="fa-IR" sz="2400" smtClean="0">
              <a:cs typeface="B Nazanin" panose="00000400000000000000" pitchFamily="2" charset="-78"/>
            </a:endParaRPr>
          </a:p>
          <a:p>
            <a:pPr algn="just" eaLnBrk="1" hangingPunct="1"/>
            <a:r>
              <a:rPr lang="fa-IR" altLang="fa-IR" sz="2400" smtClean="0">
                <a:cs typeface="B Nazanin" panose="00000400000000000000" pitchFamily="2" charset="-78"/>
              </a:rPr>
              <a:t> ـ استفاده از ژئوتکستایل ها به عنوان زهکش در حد فاصل قشر زیر اساس و بستر جاده در صورتی که تدبیرهایی برای خروج آبهای جمع آوری شده که اغلب آب باران هستند اتخاذ شده باشد، بسیار مناسب است. به علاوه ژئوتکستایلها به علت درجه ی خلأ زیادی که دارند، مانع نفوذ رطوبت مویینگی در قشر زیر اساس شده با قابلیت جذب آب در حدود دو لیتر در مترمربع، از تجمع آب و یخ زدن آن در مصالح خاکریز که از مهمترین عوامل تخریب روسازی جاده ها می باشند ممانعت می کنند. (شکل6)</a:t>
            </a:r>
            <a:endParaRPr lang="en-US" altLang="fa-IR" sz="2400"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9B8922AE-CC31-442B-ABC2-7EA92657A6AE}" type="slidenum">
              <a:rPr lang="en-US" altLang="fa-IR"/>
              <a:pPr>
                <a:defRPr/>
              </a:pPr>
              <a:t>38</a:t>
            </a:fld>
            <a:endParaRPr lang="en-US" altLang="fa-IR"/>
          </a:p>
        </p:txBody>
      </p:sp>
      <p:sp>
        <p:nvSpPr>
          <p:cNvPr id="57347" name="Rectangle 5"/>
          <p:cNvSpPr>
            <a:spLocks noGrp="1" noRot="1" noChangeArrowheads="1"/>
          </p:cNvSpPr>
          <p:nvPr>
            <p:ph type="subTitle" idx="4294967295"/>
          </p:nvPr>
        </p:nvSpPr>
        <p:spPr bwMode="auto">
          <a:xfrm>
            <a:off x="1057275" y="4797425"/>
            <a:ext cx="6921500" cy="1319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r>
              <a:rPr lang="fa-IR" altLang="fa-IR" sz="2000" b="1" smtClean="0">
                <a:cs typeface="B Nazanin" panose="00000400000000000000" pitchFamily="2" charset="-78"/>
              </a:rPr>
              <a:t>شکل6 ـ کاربرد ژئوتکستایل پشت دیوار حائل بعنوان زهکش و  زهکشی زیر جاده ها بوسیله ی لایه های ژئوتکستایل</a:t>
            </a:r>
            <a:endParaRPr lang="en-US" altLang="fa-IR" sz="2000" b="1" smtClean="0">
              <a:cs typeface="B Nazanin" panose="00000400000000000000" pitchFamily="2" charset="-78"/>
            </a:endParaRPr>
          </a:p>
        </p:txBody>
      </p:sp>
      <p:pic>
        <p:nvPicPr>
          <p:cNvPr id="57348" name="Picture 6" descr="Scan0035a"/>
          <p:cNvPicPr>
            <a:picLocks noGrp="1" noChangeAspect="1" noChangeArrowheads="1"/>
          </p:cNvPicPr>
          <p:nvPr>
            <p:ph type="ctrTitle" idx="4294967295"/>
          </p:nvPr>
        </p:nvPicPr>
        <p:blipFill>
          <a:blip r:embed="rId2">
            <a:extLst>
              <a:ext uri="{28A0092B-C50C-407E-A947-70E740481C1C}">
                <a14:useLocalDpi xmlns:a14="http://schemas.microsoft.com/office/drawing/2010/main" val="0"/>
              </a:ext>
            </a:extLst>
          </a:blip>
          <a:srcRect/>
          <a:stretch>
            <a:fillRect/>
          </a:stretch>
        </p:blipFill>
        <p:spPr>
          <a:xfrm>
            <a:off x="1223963" y="549275"/>
            <a:ext cx="6588125" cy="365442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C746D925-7655-449A-920B-1F1DA779865B}" type="slidenum">
              <a:rPr lang="en-US" altLang="fa-IR"/>
              <a:pPr>
                <a:defRPr/>
              </a:pPr>
              <a:t>39</a:t>
            </a:fld>
            <a:endParaRPr lang="en-US" altLang="fa-IR"/>
          </a:p>
        </p:txBody>
      </p:sp>
      <p:sp>
        <p:nvSpPr>
          <p:cNvPr id="295941" name="Rectangle 5"/>
          <p:cNvSpPr>
            <a:spLocks noGrp="1" noRot="1" noChangeArrowheads="1"/>
          </p:cNvSpPr>
          <p:nvPr>
            <p:ph type="subTitle" idx="4294967295"/>
          </p:nvPr>
        </p:nvSpPr>
        <p:spPr>
          <a:xfrm>
            <a:off x="1116013" y="1196975"/>
            <a:ext cx="7165975" cy="4895850"/>
          </a:xfrm>
        </p:spPr>
        <p:txBody>
          <a:bodyPr>
            <a:normAutofit fontScale="92500" lnSpcReduction="10000"/>
          </a:bodyPr>
          <a:lstStyle/>
          <a:p>
            <a:pPr algn="just" eaLnBrk="1" fontAlgn="auto" hangingPunct="1">
              <a:buClr>
                <a:schemeClr val="accent6"/>
              </a:buClr>
              <a:defRPr/>
            </a:pPr>
            <a:r>
              <a:rPr lang="fa-IR" altLang="fa-IR" sz="2800" dirty="0">
                <a:cs typeface="B Nazanin" panose="00000400000000000000" pitchFamily="2" charset="-78"/>
              </a:rPr>
              <a:t> فیلتراسیون عبارتست از ایجاد مرزی پایدار بین خاک و زهکش در مسیر حرکت آب.</a:t>
            </a:r>
          </a:p>
          <a:p>
            <a:pPr algn="just" eaLnBrk="1" fontAlgn="auto" hangingPunct="1">
              <a:buClr>
                <a:schemeClr val="accent6"/>
              </a:buClr>
              <a:defRPr/>
            </a:pPr>
            <a:r>
              <a:rPr lang="fa-IR" altLang="fa-IR" sz="2800" dirty="0">
                <a:cs typeface="B Nazanin" panose="00000400000000000000" pitchFamily="2" charset="-78"/>
              </a:rPr>
              <a:t>تفاوت اصلی ژئوتکستایلهایی که به عنوان فیلتر به کار می روند با ژئوتکستایلهایی که به عنوان زهکش به کار می روند در جهت حرکت آب در آنهاست. بدین معنی که در زهکشها، آب زهکشی شده در امتداد لایه حرکت می کند، در حالی که در فیلترها لایه، در جهت عمود بر لایه آب را عبور می دهد. جریان آب در خاک همواره با حرکت دانه های خاک همراه است. بنابراین لازم است از وارد شدن ذرات ریز خاک به درون زهکش سنگی یا ماسه ای جلوگیری گردد. بدون آنکه مانعی در برابر حرکت آب ایجاد شود. </a:t>
            </a:r>
            <a:endParaRPr lang="en-US" altLang="fa-IR" sz="2800" dirty="0">
              <a:cs typeface="B Nazanin" panose="00000400000000000000" pitchFamily="2" charset="-78"/>
            </a:endParaRPr>
          </a:p>
        </p:txBody>
      </p:sp>
      <p:sp>
        <p:nvSpPr>
          <p:cNvPr id="58372" name="Rectangle 4"/>
          <p:cNvSpPr>
            <a:spLocks noGrp="1" noRot="1"/>
          </p:cNvSpPr>
          <p:nvPr>
            <p:ph type="ctrTitle" idx="4294967295"/>
          </p:nvPr>
        </p:nvSpPr>
        <p:spPr>
          <a:xfrm>
            <a:off x="26988" y="354013"/>
            <a:ext cx="7772400" cy="1484312"/>
          </a:xfrm>
        </p:spPr>
        <p:txBody>
          <a:bodyPr/>
          <a:lstStyle/>
          <a:p>
            <a:pPr eaLnBrk="1" hangingPunct="1"/>
            <a:r>
              <a:rPr lang="fa-IR" altLang="fa-IR" b="1" smtClean="0">
                <a:solidFill>
                  <a:schemeClr val="accent1"/>
                </a:solidFill>
                <a:cs typeface="B Nazanin" panose="00000400000000000000" pitchFamily="2" charset="-78"/>
              </a:rPr>
              <a:t>4ـ کاربرد ژئوتکستایل به عنوان فیلتر</a:t>
            </a:r>
            <a:r>
              <a:rPr lang="en-AU" altLang="fa-IR" b="1" smtClean="0">
                <a:solidFill>
                  <a:schemeClr val="accent1"/>
                </a:solidFill>
                <a:cs typeface="B Nazanin" panose="00000400000000000000" pitchFamily="2" charset="-78"/>
              </a:rPr>
              <a:t>(Filtration)</a:t>
            </a:r>
            <a:endParaRPr lang="en-US" altLang="fa-IR" b="1" smtClean="0">
              <a:solidFill>
                <a:schemeClr val="accent1"/>
              </a:solidFill>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Rot="1"/>
          </p:cNvSpPr>
          <p:nvPr>
            <p:ph type="title"/>
          </p:nvPr>
        </p:nvSpPr>
        <p:spPr>
          <a:xfrm>
            <a:off x="1116013" y="325438"/>
            <a:ext cx="7185025" cy="6127750"/>
          </a:xfrm>
        </p:spPr>
        <p:txBody>
          <a:bodyPr/>
          <a:lstStyle/>
          <a:p>
            <a:pPr algn="just" defTabSz="457200">
              <a:lnSpc>
                <a:spcPct val="100000"/>
              </a:lnSpc>
              <a:buFontTx/>
              <a:buChar char="-"/>
            </a:pPr>
            <a:r>
              <a:rPr lang="fa-IR" sz="2400" b="1" smtClean="0">
                <a:latin typeface="Calibri" panose="020F0502020204030204" pitchFamily="34" charset="0"/>
                <a:cs typeface="B Nazanin" panose="00000400000000000000" pitchFamily="2" charset="-78"/>
              </a:rPr>
              <a:t>مقدمه</a:t>
            </a:r>
            <a:r>
              <a:rPr lang="fa-IR" sz="1800" smtClean="0">
                <a:latin typeface="Calibri" panose="020F0502020204030204" pitchFamily="34" charset="0"/>
                <a:cs typeface="B Nazanin" panose="00000400000000000000" pitchFamily="2" charset="-78"/>
              </a:rPr>
              <a:t/>
            </a:r>
            <a:br>
              <a:rPr lang="fa-IR" sz="1800" smtClean="0">
                <a:latin typeface="Calibri" panose="020F0502020204030204" pitchFamily="34" charset="0"/>
                <a:cs typeface="B Nazanin" panose="00000400000000000000" pitchFamily="2" charset="-78"/>
              </a:rPr>
            </a:br>
            <a:r>
              <a:rPr lang="fa-IR" sz="1800" smtClean="0">
                <a:latin typeface="Calibri" panose="020F0502020204030204" pitchFamily="34" charset="0"/>
                <a:cs typeface="B Nazanin" panose="00000400000000000000" pitchFamily="2" charset="-78"/>
              </a:rPr>
              <a:t/>
            </a:r>
            <a:br>
              <a:rPr lang="fa-IR" sz="1800" smtClean="0">
                <a:latin typeface="Calibri" panose="020F0502020204030204" pitchFamily="34" charset="0"/>
                <a:cs typeface="B Nazanin" panose="00000400000000000000" pitchFamily="2" charset="-78"/>
              </a:rPr>
            </a:br>
            <a:r>
              <a:rPr lang="fa-IR" sz="1800" smtClean="0">
                <a:latin typeface="Calibri" panose="020F0502020204030204" pitchFamily="34" charset="0"/>
                <a:cs typeface="B Nazanin" panose="00000400000000000000" pitchFamily="2" charset="-78"/>
              </a:rPr>
              <a:t>امروزه صنعت راهسازی یکی از مهمترین شاخه های مهندسی می‌باشد که به سرعت در حال رشد است. گسترش سریع شبکه راهها، افزایش ترافیک و بار محوری ناشی از آن، همچنین افزایش تقاضا برای بهبود کیفیت خدمات، سبب تلاش بیشتر مهندسان به منظور بالا بردن کیفیت راهها و نگهداری آنها گشته است.تا اوایل قرن بیستم جاده ها عمدتا خاکی بودند و راههای داخل شهری سنگفرش می‌شدند، امروزه، با پیشرفت تکنولوژی به روسازی راه بسیار اهمیت داده می‌شود.در این میان مناسبترین ماده ای که برای روسازی راه به کار می‌رود، آسفالت است. زیرا از مواد دیگری ارزانتر است، در برابر تغییرات شرایط جوی پایدار می‌باشد، خاصیت ارتجاعی دارد، به فراوانی و در همه جا  در دسترس است و می‌توان آن را (با اصلاحات لازم) در هر آب و هوایی به کار برد.تا چندین دهه قبل آسفالت به صورت معمول خود (مخلوطی از قیر و سنگدانه) به کار می‌رفت. ولی امروزه مهندسان بنا به دلایل زیر سعی در بهبود خواص آسفالت دارند:آسفالت با مشکلاتی نظیر ترک خوردن، شیار شیار شدند (</a:t>
            </a:r>
            <a:r>
              <a:rPr lang="en-US" sz="1800" smtClean="0">
                <a:latin typeface="Calibri" panose="020F0502020204030204" pitchFamily="34" charset="0"/>
                <a:cs typeface="B Nazanin" panose="00000400000000000000" pitchFamily="2" charset="-78"/>
              </a:rPr>
              <a:t>Rutting</a:t>
            </a:r>
            <a:r>
              <a:rPr lang="fa-IR" sz="1800" smtClean="0">
                <a:latin typeface="Calibri" panose="020F0502020204030204" pitchFamily="34" charset="0"/>
                <a:cs typeface="B Nazanin" panose="00000400000000000000" pitchFamily="2" charset="-78"/>
              </a:rPr>
              <a:t>)</a:t>
            </a:r>
            <a:r>
              <a:rPr lang="en-US" sz="1800" smtClean="0">
                <a:latin typeface="Calibri" panose="020F0502020204030204" pitchFamily="34" charset="0"/>
                <a:cs typeface="B Nazanin" panose="00000400000000000000" pitchFamily="2" charset="-78"/>
              </a:rPr>
              <a:t> </a:t>
            </a:r>
            <a:r>
              <a:rPr lang="fa-IR" sz="1800" smtClean="0">
                <a:latin typeface="Calibri" panose="020F0502020204030204" pitchFamily="34" charset="0"/>
                <a:cs typeface="B Nazanin" panose="00000400000000000000" pitchFamily="2" charset="-78"/>
              </a:rPr>
              <a:t>فرسوده شده بر اثر نمکها، جمع شدن بر اثر گرما یا شکننده شدن بر اثر سرما و … روبروست.توجه به ایمنی و راحتی جاده ها از مهمترین اصول راهسازی مدرن است. مثلا سطح جاده باید طوری باشد که اصطکاک لازم را ایجاد کرده از لیز خوردن اتومیبلها جلوگیری نماید. همچنین صدای ناهنجار ایجاد ننماید. یعنی دارای سطحی هموار باشد  نیز از جمع شدن آب روی جاده جلوگیری شود.طراحان و مهندسان در پی یافتن روشها و مواد مناسبی برای اصلاح آسفالت هستند. از جمله مهمترین موادی که تا کنون برای این منظور به کار رفته اند و نتایج بسیار رضایت بخشی به همراه داشته اند. پلیمرها می‌باشند</a:t>
            </a:r>
            <a:endParaRPr lang="en-US" sz="1800" smtClean="0">
              <a:latin typeface="Calibri" panose="020F0502020204030204" pitchFamily="34" charset="0"/>
              <a:cs typeface="B Nazanin" panose="00000400000000000000" pitchFamily="2" charset="-78"/>
            </a:endParaRPr>
          </a:p>
        </p:txBody>
      </p:sp>
      <p:sp>
        <p:nvSpPr>
          <p:cNvPr id="3" name="Slide Number Placeholder 4"/>
          <p:cNvSpPr>
            <a:spLocks noGrp="1"/>
          </p:cNvSpPr>
          <p:nvPr>
            <p:ph type="sldNum" sz="quarter" idx="12"/>
          </p:nvPr>
        </p:nvSpPr>
        <p:spPr/>
        <p:txBody>
          <a:bodyPr/>
          <a:lstStyle/>
          <a:p>
            <a:pPr>
              <a:defRPr/>
            </a:pPr>
            <a:fld id="{68EBC957-E934-4A94-8AE4-8BB9B4B58234}" type="slidenum">
              <a:rPr lang="en-US" altLang="fa-IR"/>
              <a:pPr>
                <a:defRPr/>
              </a:pPr>
              <a:t>4</a:t>
            </a:fld>
            <a:endParaRPr lang="en-US" altLang="fa-I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1D3542D1-E49B-4777-AB31-8B1EC97D5ED9}" type="slidenum">
              <a:rPr lang="en-US" altLang="fa-IR"/>
              <a:pPr>
                <a:defRPr/>
              </a:pPr>
              <a:t>40</a:t>
            </a:fld>
            <a:endParaRPr lang="en-US" altLang="fa-IR"/>
          </a:p>
        </p:txBody>
      </p:sp>
      <p:sp>
        <p:nvSpPr>
          <p:cNvPr id="59395" name="Rectangle 5"/>
          <p:cNvSpPr>
            <a:spLocks noGrp="1" noRot="1" noChangeArrowheads="1"/>
          </p:cNvSpPr>
          <p:nvPr>
            <p:ph type="subTitle" idx="4294967295"/>
          </p:nvPr>
        </p:nvSpPr>
        <p:spPr bwMode="auto">
          <a:xfrm>
            <a:off x="1042988" y="476250"/>
            <a:ext cx="7381875" cy="612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90000"/>
              </a:lnSpc>
            </a:pPr>
            <a:r>
              <a:rPr lang="fa-IR" altLang="fa-IR" sz="2400" smtClean="0">
                <a:cs typeface="B Nazanin" panose="00000400000000000000" pitchFamily="2" charset="-78"/>
              </a:rPr>
              <a:t>در واقع دو وظیفه عمده فیلتر عبارتست از عبور سریع و آسان آب و جلوگیری از عبور ریز دانه. در طراحی فیلترها اولین عامل یعنی عبور سریع آب به وسیله شاخص گذردهی مصالح که مقدار آن برابر خارج قسمت نفوذپذیری به ضخامت ژئوتکستایل می باشد، کنترل می گردد و عامل دوم یعنی جلوگیری از عبور ریزدانه بسته به اندازه ی ریزدانه ی موجود، با اندازه گیری قطر خلل و فرج ژئوتکستایل، کنترل می گردد. بعضی از موارد کاربردی ژئوتکستایلها به عنوان فیلتر به شرح زیر است : </a:t>
            </a:r>
          </a:p>
          <a:p>
            <a:pPr algn="just" eaLnBrk="1" hangingPunct="1">
              <a:lnSpc>
                <a:spcPct val="90000"/>
              </a:lnSpc>
            </a:pPr>
            <a:r>
              <a:rPr lang="fa-IR" altLang="fa-IR" sz="2400" smtClean="0">
                <a:cs typeface="B Nazanin" panose="00000400000000000000" pitchFamily="2" charset="-78"/>
              </a:rPr>
              <a:t>در صورتی که یک لایه ژئوتکستایل نفوذپذیر بین دو لایه خاک دانه ای درشت و ریز مطابق شکل 7قرار داده شود، زهکشی به راحتی از لایه ریز به لایه درشت انجام شده و از نفوذ دانه های ریز به لایه درشت دانه جلوگیری می شود.</a:t>
            </a:r>
            <a:endParaRPr lang="en-US" altLang="fa-IR" sz="2400"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FDF9E49E-55DF-4158-A18D-AC8ED3D8E37E}" type="slidenum">
              <a:rPr lang="en-US" altLang="fa-IR"/>
              <a:pPr>
                <a:defRPr/>
              </a:pPr>
              <a:t>41</a:t>
            </a:fld>
            <a:endParaRPr lang="en-US" altLang="fa-IR"/>
          </a:p>
        </p:txBody>
      </p:sp>
      <p:sp>
        <p:nvSpPr>
          <p:cNvPr id="60419" name="Rectangle 5"/>
          <p:cNvSpPr>
            <a:spLocks noGrp="1" noRot="1" noChangeArrowheads="1"/>
          </p:cNvSpPr>
          <p:nvPr>
            <p:ph type="subTitle" idx="4294967295"/>
          </p:nvPr>
        </p:nvSpPr>
        <p:spPr bwMode="auto">
          <a:xfrm>
            <a:off x="468313" y="4797425"/>
            <a:ext cx="7920037"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a-IR" altLang="fa-IR" sz="2000" smtClean="0">
                <a:cs typeface="B Nazanin" panose="00000400000000000000" pitchFamily="2" charset="-78"/>
              </a:rPr>
              <a:t> </a:t>
            </a:r>
            <a:r>
              <a:rPr lang="fa-IR" altLang="fa-IR" sz="2000" b="1" smtClean="0">
                <a:cs typeface="B Nazanin" panose="00000400000000000000" pitchFamily="2" charset="-78"/>
              </a:rPr>
              <a:t>شکل (</a:t>
            </a:r>
            <a:r>
              <a:rPr lang="en-US" altLang="fa-IR" sz="2000" b="1" smtClean="0">
                <a:cs typeface="B Nazanin" panose="00000400000000000000" pitchFamily="2" charset="-78"/>
              </a:rPr>
              <a:t>7</a:t>
            </a:r>
            <a:r>
              <a:rPr lang="fa-IR" altLang="fa-IR" sz="2000" b="1" smtClean="0">
                <a:cs typeface="B Nazanin" panose="00000400000000000000" pitchFamily="2" charset="-78"/>
              </a:rPr>
              <a:t>)</a:t>
            </a:r>
            <a:r>
              <a:rPr lang="en-US" altLang="fa-IR" sz="2000" b="1" smtClean="0">
                <a:cs typeface="B Nazanin" panose="00000400000000000000" pitchFamily="2" charset="-78"/>
              </a:rPr>
              <a:t> </a:t>
            </a:r>
            <a:r>
              <a:rPr lang="fa-IR" altLang="fa-IR" sz="2000" b="1" smtClean="0">
                <a:cs typeface="B Nazanin" panose="00000400000000000000" pitchFamily="2" charset="-78"/>
              </a:rPr>
              <a:t>-استفاده از ژئوتکستایل به عنوان فیلتر بین دو لایه خاک درشت و ریز</a:t>
            </a:r>
            <a:endParaRPr lang="en-US" altLang="fa-IR" sz="2000" b="1" smtClean="0">
              <a:cs typeface="B Nazanin" panose="00000400000000000000" pitchFamily="2" charset="-78"/>
            </a:endParaRPr>
          </a:p>
        </p:txBody>
      </p:sp>
      <p:pic>
        <p:nvPicPr>
          <p:cNvPr id="60420" name="Picture 6" descr="Scan0029a"/>
          <p:cNvPicPr>
            <a:picLocks noGrp="1" noChangeAspect="1" noChangeArrowheads="1"/>
          </p:cNvPicPr>
          <p:nvPr>
            <p:ph type="ctrTitle" idx="4294967295"/>
          </p:nvPr>
        </p:nvPicPr>
        <p:blipFill>
          <a:blip r:embed="rId2">
            <a:extLst>
              <a:ext uri="{28A0092B-C50C-407E-A947-70E740481C1C}">
                <a14:useLocalDpi xmlns:a14="http://schemas.microsoft.com/office/drawing/2010/main" val="0"/>
              </a:ext>
            </a:extLst>
          </a:blip>
          <a:srcRect/>
          <a:stretch>
            <a:fillRect/>
          </a:stretch>
        </p:blipFill>
        <p:spPr>
          <a:xfrm>
            <a:off x="1265238" y="476250"/>
            <a:ext cx="6078537" cy="34575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62287898-8B7C-42BB-AADD-B43B17B253BB}" type="slidenum">
              <a:rPr lang="en-US" altLang="fa-IR"/>
              <a:pPr>
                <a:defRPr/>
              </a:pPr>
              <a:t>42</a:t>
            </a:fld>
            <a:endParaRPr lang="en-US" altLang="fa-IR"/>
          </a:p>
        </p:txBody>
      </p:sp>
      <p:sp>
        <p:nvSpPr>
          <p:cNvPr id="61443" name="Rectangle 5"/>
          <p:cNvSpPr>
            <a:spLocks noGrp="1" noRot="1" noChangeArrowheads="1"/>
          </p:cNvSpPr>
          <p:nvPr>
            <p:ph type="subTitle" idx="4294967295"/>
          </p:nvPr>
        </p:nvSpPr>
        <p:spPr bwMode="auto">
          <a:xfrm>
            <a:off x="1331913" y="981075"/>
            <a:ext cx="7027862"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fa-IR" altLang="fa-IR" smtClean="0">
                <a:cs typeface="B Nazanin" panose="00000400000000000000" pitchFamily="2" charset="-78"/>
              </a:rPr>
              <a:t> </a:t>
            </a:r>
          </a:p>
          <a:p>
            <a:pPr algn="just" eaLnBrk="1" hangingPunct="1"/>
            <a:r>
              <a:rPr lang="fa-IR" altLang="fa-IR" smtClean="0">
                <a:cs typeface="B Nazanin" panose="00000400000000000000" pitchFamily="2" charset="-78"/>
              </a:rPr>
              <a:t> </a:t>
            </a:r>
            <a:r>
              <a:rPr lang="fa-IR" altLang="fa-IR" sz="3600" smtClean="0">
                <a:cs typeface="B Nazanin" panose="00000400000000000000" pitchFamily="2" charset="-78"/>
              </a:rPr>
              <a:t>ـ یکی از بیشترین کاربردهای فیلتراسیون در پشت دیوارهای حائل است. در پشت دیوار به منظور جلوگیری از ایجاد فشار هیدروستاتیکی، یک لایه ماسه را به عنوان زهکش استفاده می کنند. برای جلوگیری از ورود ریزدانه ها و در اثر حرکت آب و ورود آن به زهکش از یک لایه ژئوتکستایل به عنوان فیلتر استفاده می کنند.</a:t>
            </a:r>
            <a:endParaRPr lang="en-US" altLang="fa-IR" sz="3600"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E3F2EE31-80AA-4C85-BADA-CC4F872075DA}" type="slidenum">
              <a:rPr lang="en-US" altLang="fa-IR"/>
              <a:pPr>
                <a:defRPr/>
              </a:pPr>
              <a:t>43</a:t>
            </a:fld>
            <a:endParaRPr lang="en-US" altLang="fa-IR"/>
          </a:p>
        </p:txBody>
      </p:sp>
      <p:sp>
        <p:nvSpPr>
          <p:cNvPr id="62467" name="Rectangle 5"/>
          <p:cNvSpPr>
            <a:spLocks noGrp="1" noRot="1" noChangeArrowheads="1"/>
          </p:cNvSpPr>
          <p:nvPr>
            <p:ph type="subTitle" idx="4294967295"/>
          </p:nvPr>
        </p:nvSpPr>
        <p:spPr bwMode="auto">
          <a:xfrm>
            <a:off x="1727200" y="692150"/>
            <a:ext cx="6084888" cy="4946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90000"/>
              </a:lnSpc>
            </a:pPr>
            <a:endParaRPr lang="fa-IR" altLang="fa-IR" sz="3600" smtClean="0">
              <a:cs typeface="B Nazanin" panose="00000400000000000000" pitchFamily="2" charset="-78"/>
            </a:endParaRPr>
          </a:p>
          <a:p>
            <a:pPr algn="just" eaLnBrk="1" hangingPunct="1">
              <a:lnSpc>
                <a:spcPct val="90000"/>
              </a:lnSpc>
            </a:pPr>
            <a:r>
              <a:rPr lang="fa-IR" altLang="fa-IR" sz="3600" smtClean="0">
                <a:cs typeface="B Nazanin" panose="00000400000000000000" pitchFamily="2" charset="-78"/>
              </a:rPr>
              <a:t> </a:t>
            </a:r>
            <a:r>
              <a:rPr lang="fa-IR" altLang="fa-IR" sz="2400" smtClean="0">
                <a:cs typeface="B Nazanin" panose="00000400000000000000" pitchFamily="2" charset="-78"/>
              </a:rPr>
              <a:t>ـ یکی از راههای جلوگیری از فرسایش شیروانیهای خاکی یا بدنه سدهای خاکی که در معرض هجوم امواج آب قرار دارند استفاده از سنگ های درشت و ناهموار </a:t>
            </a:r>
            <a:r>
              <a:rPr lang="en-AU" altLang="fa-IR" sz="2400" smtClean="0">
                <a:cs typeface="B Nazanin" panose="00000400000000000000" pitchFamily="2" charset="-78"/>
              </a:rPr>
              <a:t>(rip-rap)</a:t>
            </a:r>
            <a:r>
              <a:rPr lang="fa-IR" altLang="fa-IR" sz="2400" smtClean="0">
                <a:cs typeface="B Nazanin" panose="00000400000000000000" pitchFamily="2" charset="-78"/>
              </a:rPr>
              <a:t> یا بلوکهای بتنی پیش ساخته است. در اثر جزر و مد و بالا و پایین رفتن سطح آب به تدریج خاک زیر بستر سنگی شسته شده باعث فرسایش ساحل می گردد. به منظور جلوگیری از این پدیده یک لایه ی ژئوتکستایل در زیر بلوکهای بتنی یا سنگهای محافظ به کار می رود.</a:t>
            </a:r>
            <a:endParaRPr lang="en-US" altLang="fa-IR" sz="2400"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F7A102AB-AC2C-4DA6-A6CC-4F9A1530CC16}" type="slidenum">
              <a:rPr lang="en-US" altLang="fa-IR"/>
              <a:pPr>
                <a:defRPr/>
              </a:pPr>
              <a:t>44</a:t>
            </a:fld>
            <a:endParaRPr lang="en-US" altLang="fa-IR"/>
          </a:p>
        </p:txBody>
      </p:sp>
      <p:sp>
        <p:nvSpPr>
          <p:cNvPr id="63491" name="Rectangle 5"/>
          <p:cNvSpPr>
            <a:spLocks noGrp="1" noRot="1" noChangeArrowheads="1"/>
          </p:cNvSpPr>
          <p:nvPr>
            <p:ph type="subTitle" idx="4294967295"/>
          </p:nvPr>
        </p:nvSpPr>
        <p:spPr bwMode="auto">
          <a:xfrm>
            <a:off x="1187450" y="517525"/>
            <a:ext cx="7200900" cy="5089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fa-IR" altLang="fa-IR" smtClean="0">
                <a:cs typeface="B Nazanin" panose="00000400000000000000" pitchFamily="2" charset="-78"/>
              </a:rPr>
              <a:t> </a:t>
            </a:r>
          </a:p>
          <a:p>
            <a:pPr algn="just" eaLnBrk="1" hangingPunct="1"/>
            <a:r>
              <a:rPr lang="fa-IR" altLang="fa-IR" sz="3200" smtClean="0">
                <a:cs typeface="B Nazanin" panose="00000400000000000000" pitchFamily="2" charset="-78"/>
              </a:rPr>
              <a:t>ـ زهکشهای تحتانی بزرگراهها و راه آهنها برای جمع آوری و هدایت آبها از مقطع آنها ضروری است. چنین کاری در گذشته، به دلایل مختلف در اکثر راهها انجام نشده است و لذا عملیات بهسازی گسترده ای روی آنها لازم به منظور به نظر می رسد. دراین روش فیلترهای ژئوتکستایل آب را به زهکشها هدایت می کند.</a:t>
            </a:r>
            <a:endParaRPr lang="en-US" altLang="fa-IR" sz="3200"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F2206ECD-288E-4546-A092-AD914065692A}" type="slidenum">
              <a:rPr lang="en-US" altLang="fa-IR"/>
              <a:pPr>
                <a:defRPr/>
              </a:pPr>
              <a:t>45</a:t>
            </a:fld>
            <a:endParaRPr lang="en-US" altLang="fa-IR"/>
          </a:p>
        </p:txBody>
      </p:sp>
      <p:sp>
        <p:nvSpPr>
          <p:cNvPr id="471045" name="Rectangle 5"/>
          <p:cNvSpPr>
            <a:spLocks noGrp="1" noRot="1" noChangeArrowheads="1"/>
          </p:cNvSpPr>
          <p:nvPr>
            <p:ph type="subTitle" idx="4294967295"/>
          </p:nvPr>
        </p:nvSpPr>
        <p:spPr>
          <a:xfrm>
            <a:off x="1258888" y="1196975"/>
            <a:ext cx="6877050" cy="5111750"/>
          </a:xfrm>
        </p:spPr>
        <p:txBody>
          <a:bodyPr>
            <a:normAutofit fontScale="92500" lnSpcReduction="10000"/>
          </a:bodyPr>
          <a:lstStyle/>
          <a:p>
            <a:pPr algn="just" eaLnBrk="1" fontAlgn="auto" hangingPunct="1">
              <a:buClr>
                <a:schemeClr val="accent6"/>
              </a:buClr>
              <a:defRPr/>
            </a:pPr>
            <a:r>
              <a:rPr lang="fa-IR" altLang="fa-IR" sz="3600" dirty="0">
                <a:cs typeface="B Nazanin" panose="00000400000000000000" pitchFamily="2" charset="-78"/>
              </a:rPr>
              <a:t>موارد استفاده از ژئوتکستایل در مهندسی ژئوتکنیک به طوری که مختصراً اشاره شد، طیف وسیعی داشته و علیرغم این که بیش از 20 سال از ابداع و مصرف این مواد در کشورهای پیشرفته صنعتی می گذرد، ولیکن در بعضی کشورها از جمله ایران که صاحب ذخایر عظیم نفتی و کارخانجات پتروشیمی است، نه تنها هنوز مورد استفاده قرار نگرفته (بسیار کم مورد استفاده قرار گرفته)، بلکه بعضاً ناشناخته می باشد</a:t>
            </a:r>
            <a:r>
              <a:rPr lang="en-US" altLang="fa-IR" sz="3600" dirty="0">
                <a:cs typeface="B Nazanin" panose="00000400000000000000" pitchFamily="2" charset="-78"/>
              </a:rPr>
              <a:t> </a:t>
            </a:r>
            <a:r>
              <a:rPr lang="fa-IR" altLang="fa-IR" sz="3600" dirty="0">
                <a:cs typeface="B Nazanin" panose="00000400000000000000" pitchFamily="2" charset="-78"/>
              </a:rPr>
              <a:t>.</a:t>
            </a:r>
            <a:endParaRPr lang="en-US" altLang="fa-IR" sz="3600" dirty="0">
              <a:cs typeface="B Nazanin" panose="00000400000000000000" pitchFamily="2" charset="-78"/>
            </a:endParaRPr>
          </a:p>
        </p:txBody>
      </p:sp>
      <p:sp>
        <p:nvSpPr>
          <p:cNvPr id="64516" name="Rectangle 4"/>
          <p:cNvSpPr>
            <a:spLocks noGrp="1" noRot="1"/>
          </p:cNvSpPr>
          <p:nvPr>
            <p:ph type="ctrTitle" idx="4294967295"/>
          </p:nvPr>
        </p:nvSpPr>
        <p:spPr>
          <a:xfrm>
            <a:off x="0" y="0"/>
            <a:ext cx="7772400" cy="1196975"/>
          </a:xfrm>
        </p:spPr>
        <p:txBody>
          <a:bodyPr/>
          <a:lstStyle/>
          <a:p>
            <a:pPr eaLnBrk="1" hangingPunct="1"/>
            <a:r>
              <a:rPr lang="fa-IR" altLang="fa-IR" sz="4800" b="1" smtClean="0">
                <a:solidFill>
                  <a:schemeClr val="accent2"/>
                </a:solidFill>
                <a:cs typeface="B Nazanin" panose="00000400000000000000" pitchFamily="2" charset="-78"/>
              </a:rPr>
              <a:t>نتیجه گیری</a:t>
            </a:r>
            <a:endParaRPr lang="en-US" altLang="fa-IR" sz="4800" b="1" smtClean="0">
              <a:solidFill>
                <a:schemeClr val="accent2"/>
              </a:solidFill>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C2E5C177-1F84-49CD-8F63-3B230C511F68}" type="slidenum">
              <a:rPr lang="en-US" altLang="fa-IR"/>
              <a:pPr>
                <a:defRPr/>
              </a:pPr>
              <a:t>46</a:t>
            </a:fld>
            <a:endParaRPr lang="en-US" altLang="fa-IR"/>
          </a:p>
        </p:txBody>
      </p:sp>
      <p:sp>
        <p:nvSpPr>
          <p:cNvPr id="65539" name="Rectangle 5"/>
          <p:cNvSpPr>
            <a:spLocks noGrp="1" noRot="1" noChangeArrowheads="1"/>
          </p:cNvSpPr>
          <p:nvPr>
            <p:ph type="subTitle" idx="4294967295"/>
          </p:nvPr>
        </p:nvSpPr>
        <p:spPr bwMode="auto">
          <a:xfrm>
            <a:off x="1187450" y="1341438"/>
            <a:ext cx="7165975"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fa-IR" altLang="fa-IR" sz="2800" smtClean="0">
                <a:cs typeface="B Nazanin" panose="00000400000000000000" pitchFamily="2" charset="-78"/>
              </a:rPr>
              <a:t>1ـ فصلنامه انجمن مهندسین عمران ایران</a:t>
            </a:r>
          </a:p>
          <a:p>
            <a:pPr algn="just" eaLnBrk="1" hangingPunct="1"/>
            <a:r>
              <a:rPr lang="fa-IR" altLang="fa-IR" sz="2800" smtClean="0">
                <a:cs typeface="B Nazanin" panose="00000400000000000000" pitchFamily="2" charset="-78"/>
              </a:rPr>
              <a:t>2ـ فصلنامه عمران ایران </a:t>
            </a:r>
          </a:p>
          <a:p>
            <a:pPr algn="just" eaLnBrk="1" hangingPunct="1"/>
            <a:r>
              <a:rPr lang="fa-IR" altLang="fa-IR" sz="2800" smtClean="0">
                <a:cs typeface="B Nazanin" panose="00000400000000000000" pitchFamily="2" charset="-78"/>
              </a:rPr>
              <a:t>3ـ مجله عمران شریف، ویژه نامه کاربرد پلیمرها در مهندسی عمران</a:t>
            </a:r>
          </a:p>
          <a:p>
            <a:pPr algn="just" eaLnBrk="1" hangingPunct="1"/>
            <a:r>
              <a:rPr lang="fa-IR" altLang="fa-IR" sz="2800" smtClean="0">
                <a:cs typeface="B Nazanin" panose="00000400000000000000" pitchFamily="2" charset="-78"/>
              </a:rPr>
              <a:t>4ـ مجموعه مقالات نخستین کنفرانس بهسازی زمین ـ دانشگاه صنعتی امیرکبیر</a:t>
            </a:r>
            <a:endParaRPr lang="en-AU" altLang="fa-IR" sz="2800" smtClean="0">
              <a:cs typeface="B Nazanin" panose="00000400000000000000" pitchFamily="2" charset="-78"/>
            </a:endParaRPr>
          </a:p>
        </p:txBody>
      </p:sp>
      <p:sp>
        <p:nvSpPr>
          <p:cNvPr id="65540" name="Rectangle 4"/>
          <p:cNvSpPr>
            <a:spLocks noGrp="1" noRot="1"/>
          </p:cNvSpPr>
          <p:nvPr>
            <p:ph type="ctrTitle" idx="4294967295"/>
          </p:nvPr>
        </p:nvSpPr>
        <p:spPr>
          <a:xfrm>
            <a:off x="0" y="0"/>
            <a:ext cx="7772400" cy="981075"/>
          </a:xfrm>
        </p:spPr>
        <p:txBody>
          <a:bodyPr/>
          <a:lstStyle/>
          <a:p>
            <a:pPr eaLnBrk="1" hangingPunct="1"/>
            <a:r>
              <a:rPr lang="fa-IR" altLang="fa-IR" sz="4800" b="1" smtClean="0">
                <a:solidFill>
                  <a:schemeClr val="accent2"/>
                </a:solidFill>
              </a:rPr>
              <a:t>منابع و مراجع</a:t>
            </a:r>
            <a:endParaRPr lang="en-US" altLang="fa-IR" sz="4800" b="1" smtClean="0">
              <a:solidFill>
                <a:schemeClr val="accent2"/>
              </a:solidFill>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39877B84-ACC0-4CE0-95E2-0B83196FF264}" type="slidenum">
              <a:rPr lang="en-US" altLang="fa-IR"/>
              <a:pPr>
                <a:defRPr/>
              </a:pPr>
              <a:t>47</a:t>
            </a:fld>
            <a:endParaRPr lang="en-US" altLang="fa-IR"/>
          </a:p>
        </p:txBody>
      </p:sp>
      <p:sp>
        <p:nvSpPr>
          <p:cNvPr id="66563" name="Rectangle 4"/>
          <p:cNvSpPr>
            <a:spLocks noGrp="1" noRot="1"/>
          </p:cNvSpPr>
          <p:nvPr>
            <p:ph type="ctrTitle" idx="4294967295"/>
          </p:nvPr>
        </p:nvSpPr>
        <p:spPr>
          <a:xfrm>
            <a:off x="395288" y="360363"/>
            <a:ext cx="7772400" cy="981075"/>
          </a:xfrm>
        </p:spPr>
        <p:txBody>
          <a:bodyPr/>
          <a:lstStyle/>
          <a:p>
            <a:pPr algn="ctr" eaLnBrk="1" hangingPunct="1"/>
            <a:r>
              <a:rPr lang="fa-IR" altLang="fa-IR" sz="4800" b="1" smtClean="0">
                <a:solidFill>
                  <a:schemeClr val="accent2"/>
                </a:solidFill>
              </a:rPr>
              <a:t>رسانه ژئوتکسایل</a:t>
            </a:r>
            <a:endParaRPr lang="en-US" altLang="fa-IR" sz="4800" b="1" smtClean="0">
              <a:solidFill>
                <a:schemeClr val="accent2"/>
              </a:solidFill>
            </a:endParaRPr>
          </a:p>
        </p:txBody>
      </p:sp>
      <p:pic>
        <p:nvPicPr>
          <p:cNvPr id="2" name="526972b7f74998b03387cd8b0c73457019257138-360p.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476375" y="1484313"/>
            <a:ext cx="6096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0FBEC391-5128-4078-90E2-90C67A6FD2E9}" type="slidenum">
              <a:rPr lang="en-US" altLang="fa-IR"/>
              <a:pPr>
                <a:defRPr/>
              </a:pPr>
              <a:t>48</a:t>
            </a:fld>
            <a:endParaRPr lang="en-US" altLang="fa-IR"/>
          </a:p>
        </p:txBody>
      </p:sp>
      <p:sp>
        <p:nvSpPr>
          <p:cNvPr id="67587" name="Rectangle 4"/>
          <p:cNvSpPr>
            <a:spLocks noGrp="1" noRot="1"/>
          </p:cNvSpPr>
          <p:nvPr>
            <p:ph type="ctrTitle" idx="4294967295"/>
          </p:nvPr>
        </p:nvSpPr>
        <p:spPr>
          <a:xfrm>
            <a:off x="395288" y="360363"/>
            <a:ext cx="7772400" cy="981075"/>
          </a:xfrm>
        </p:spPr>
        <p:txBody>
          <a:bodyPr/>
          <a:lstStyle/>
          <a:p>
            <a:pPr algn="ctr" eaLnBrk="1" hangingPunct="1"/>
            <a:r>
              <a:rPr lang="fa-IR" altLang="fa-IR" sz="4800" b="1" smtClean="0">
                <a:solidFill>
                  <a:schemeClr val="accent2"/>
                </a:solidFill>
              </a:rPr>
              <a:t>رسانه ژئوتکسایل</a:t>
            </a:r>
            <a:endParaRPr lang="en-US" altLang="fa-IR" sz="4800" b="1" smtClean="0">
              <a:solidFill>
                <a:schemeClr val="accent2"/>
              </a:solidFill>
            </a:endParaRPr>
          </a:p>
        </p:txBody>
      </p:sp>
      <p:pic>
        <p:nvPicPr>
          <p:cNvPr id="3" name="b65ba2666fa86b777421797d1c6a911e565943.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096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Rot="1" noChangeArrowheads="1"/>
          </p:cNvSpPr>
          <p:nvPr>
            <p:ph type="title"/>
          </p:nvPr>
        </p:nvSpPr>
        <p:spPr>
          <a:xfrm>
            <a:off x="-1404938" y="14288"/>
            <a:ext cx="9363076" cy="1077912"/>
          </a:xfrm>
        </p:spPr>
        <p:txBody>
          <a:bodyPr rtlCol="0">
            <a:normAutofit fontScale="90000"/>
          </a:bodyPr>
          <a:lstStyle/>
          <a:p>
            <a:pPr eaLnBrk="1" fontAlgn="auto" hangingPunct="1">
              <a:spcAft>
                <a:spcPts val="0"/>
              </a:spcAft>
              <a:defRPr/>
            </a:pPr>
            <a:r>
              <a:rPr lang="fa-IR" altLang="fa-IR" sz="4000" dirty="0">
                <a:cs typeface="B Narm" panose="00000400000000000000" pitchFamily="2" charset="-78"/>
              </a:rPr>
              <a:t/>
            </a:r>
            <a:br>
              <a:rPr lang="fa-IR" altLang="fa-IR" sz="4000" dirty="0">
                <a:cs typeface="B Narm" panose="00000400000000000000" pitchFamily="2" charset="-78"/>
              </a:rPr>
            </a:br>
            <a:r>
              <a:rPr lang="fa-IR" altLang="fa-IR" sz="4000" dirty="0">
                <a:cs typeface="B Narm" panose="00000400000000000000" pitchFamily="2" charset="-78"/>
              </a:rPr>
              <a:t>  </a:t>
            </a:r>
            <a:r>
              <a:rPr lang="fa-IR" altLang="fa-IR" sz="3200" dirty="0">
                <a:cs typeface="B Narm" panose="00000400000000000000" pitchFamily="2" charset="-78"/>
              </a:rPr>
              <a:t>کاربرد ژئوتکستایل به عنوان تقویت کننده :</a:t>
            </a:r>
            <a:br>
              <a:rPr lang="fa-IR" altLang="fa-IR" sz="3200" dirty="0">
                <a:cs typeface="B Narm" panose="00000400000000000000" pitchFamily="2" charset="-78"/>
              </a:rPr>
            </a:br>
            <a:r>
              <a:rPr lang="fa-IR" altLang="fa-IR" sz="3200" dirty="0">
                <a:cs typeface="B Narm" panose="00000400000000000000" pitchFamily="2" charset="-78"/>
              </a:rPr>
              <a:t>  تسلیح دیوارهای حائل به وسیله ژئوتکستایل</a:t>
            </a:r>
            <a:br>
              <a:rPr lang="fa-IR" altLang="fa-IR" sz="3200" dirty="0">
                <a:cs typeface="B Narm" panose="00000400000000000000" pitchFamily="2" charset="-78"/>
              </a:rPr>
            </a:br>
            <a:r>
              <a:rPr lang="fa-IR" altLang="fa-IR" sz="3200" dirty="0">
                <a:cs typeface="B Narm" panose="00000400000000000000" pitchFamily="2" charset="-78"/>
              </a:rPr>
              <a:t>  پایداری شیروانیهای خاکی توسط ژئوتکستایل</a:t>
            </a:r>
            <a:br>
              <a:rPr lang="fa-IR" altLang="fa-IR" sz="3200" dirty="0">
                <a:cs typeface="B Narm" panose="00000400000000000000" pitchFamily="2" charset="-78"/>
              </a:rPr>
            </a:br>
            <a:r>
              <a:rPr lang="fa-IR" altLang="fa-IR" sz="3200" dirty="0">
                <a:cs typeface="B Narm" panose="00000400000000000000" pitchFamily="2" charset="-78"/>
              </a:rPr>
              <a:t>  تسلیح جاده ها به وسیله ی ژئوتکستایل</a:t>
            </a:r>
            <a:br>
              <a:rPr lang="fa-IR" altLang="fa-IR" sz="3200" dirty="0">
                <a:cs typeface="B Narm" panose="00000400000000000000" pitchFamily="2" charset="-78"/>
              </a:rPr>
            </a:br>
            <a:r>
              <a:rPr lang="fa-IR" altLang="fa-IR" sz="3200" dirty="0">
                <a:cs typeface="B Narm" panose="00000400000000000000" pitchFamily="2" charset="-78"/>
              </a:rPr>
              <a:t>  افزایش شیب مجاز شیروانیها</a:t>
            </a:r>
            <a:br>
              <a:rPr lang="fa-IR" altLang="fa-IR" sz="3200" dirty="0">
                <a:cs typeface="B Narm" panose="00000400000000000000" pitchFamily="2" charset="-78"/>
              </a:rPr>
            </a:br>
            <a:r>
              <a:rPr lang="fa-IR" altLang="fa-IR" sz="3200" dirty="0">
                <a:cs typeface="B Narm" panose="00000400000000000000" pitchFamily="2" charset="-78"/>
              </a:rPr>
              <a:t>  پایداری شیروانیهای خاکی بوسیله ی ژئوتکستایل</a:t>
            </a:r>
            <a:br>
              <a:rPr lang="fa-IR" altLang="fa-IR" sz="3200" dirty="0">
                <a:cs typeface="B Narm" panose="00000400000000000000" pitchFamily="2" charset="-78"/>
              </a:rPr>
            </a:br>
            <a:r>
              <a:rPr lang="fa-IR" altLang="fa-IR" sz="3200" dirty="0">
                <a:cs typeface="B Narm" panose="00000400000000000000" pitchFamily="2" charset="-78"/>
              </a:rPr>
              <a:t>ـ کاربرد ژئوتکستایل به عنوان زهکش</a:t>
            </a:r>
            <a:br>
              <a:rPr lang="fa-IR" altLang="fa-IR" sz="3200" dirty="0">
                <a:cs typeface="B Narm" panose="00000400000000000000" pitchFamily="2" charset="-78"/>
              </a:rPr>
            </a:br>
            <a:r>
              <a:rPr lang="fa-IR" altLang="fa-IR" sz="3200" dirty="0">
                <a:cs typeface="B Narm" panose="00000400000000000000" pitchFamily="2" charset="-78"/>
              </a:rPr>
              <a:t>  برخی از کاربردهای ژئوتکستایل برای زهکشی</a:t>
            </a:r>
            <a:br>
              <a:rPr lang="fa-IR" altLang="fa-IR" sz="3200" dirty="0">
                <a:cs typeface="B Narm" panose="00000400000000000000" pitchFamily="2" charset="-78"/>
              </a:rPr>
            </a:br>
            <a:r>
              <a:rPr lang="fa-IR" altLang="fa-IR" sz="3200" dirty="0">
                <a:cs typeface="B Narm" panose="00000400000000000000" pitchFamily="2" charset="-78"/>
              </a:rPr>
              <a:t>ـ کاربرد ژئوتکستایل به عنوان فیلتر</a:t>
            </a:r>
            <a:br>
              <a:rPr lang="fa-IR" altLang="fa-IR" sz="3200" dirty="0">
                <a:cs typeface="B Narm" panose="00000400000000000000" pitchFamily="2" charset="-78"/>
              </a:rPr>
            </a:br>
            <a:endParaRPr lang="en-US" altLang="fa-IR" sz="3200" dirty="0">
              <a:cs typeface="B Narm" panose="00000400000000000000" pitchFamily="2" charset="-78"/>
            </a:endParaRPr>
          </a:p>
        </p:txBody>
      </p:sp>
      <p:sp>
        <p:nvSpPr>
          <p:cNvPr id="3" name="Slide Number Placeholder 4"/>
          <p:cNvSpPr>
            <a:spLocks noGrp="1"/>
          </p:cNvSpPr>
          <p:nvPr>
            <p:ph type="sldNum" sz="quarter" idx="12"/>
          </p:nvPr>
        </p:nvSpPr>
        <p:spPr/>
        <p:txBody>
          <a:bodyPr/>
          <a:lstStyle/>
          <a:p>
            <a:pPr>
              <a:defRPr/>
            </a:pPr>
            <a:fld id="{F0226783-01E6-434E-A4AF-863FFC331645}" type="slidenum">
              <a:rPr lang="en-US" altLang="fa-IR"/>
              <a:pPr>
                <a:defRPr/>
              </a:pPr>
              <a:t>5</a:t>
            </a:fld>
            <a:endParaRPr lang="en-US" altLang="fa-I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48D7A91D-2A7D-4A33-BA6A-8A030FC28DE1}" type="slidenum">
              <a:rPr lang="en-US" altLang="fa-IR"/>
              <a:pPr>
                <a:defRPr/>
              </a:pPr>
              <a:t>6</a:t>
            </a:fld>
            <a:endParaRPr lang="en-US" altLang="fa-IR"/>
          </a:p>
        </p:txBody>
      </p:sp>
      <p:sp>
        <p:nvSpPr>
          <p:cNvPr id="25603" name="Rectangle 5"/>
          <p:cNvSpPr>
            <a:spLocks noGrp="1" noRot="1" noChangeArrowheads="1"/>
          </p:cNvSpPr>
          <p:nvPr>
            <p:ph type="subTitle" idx="4294967295"/>
          </p:nvPr>
        </p:nvSpPr>
        <p:spPr bwMode="auto">
          <a:xfrm>
            <a:off x="1042988" y="1341438"/>
            <a:ext cx="7107237" cy="4824412"/>
          </a:xfrm>
        </p:spPr>
        <p:txBody>
          <a:bodyPr wrap="square" numCol="1" anchorCtr="0" compatLnSpc="1">
            <a:prstTxWarp prst="textNoShape">
              <a:avLst/>
            </a:prstTxWarp>
          </a:bodyPr>
          <a:lstStyle/>
          <a:p>
            <a:pPr algn="just" eaLnBrk="1" hangingPunct="1">
              <a:lnSpc>
                <a:spcPct val="90000"/>
              </a:lnSpc>
              <a:defRPr/>
            </a:pPr>
            <a:r>
              <a:rPr lang="fa-IR" altLang="fa-IR" sz="3200" dirty="0" smtClean="0">
                <a:cs typeface="B Nazanin" panose="00000400000000000000" pitchFamily="2" charset="-78"/>
              </a:rPr>
              <a:t> </a:t>
            </a:r>
          </a:p>
          <a:p>
            <a:pPr marL="1587" indent="0" algn="just" eaLnBrk="1" hangingPunct="1">
              <a:lnSpc>
                <a:spcPct val="90000"/>
              </a:lnSpc>
              <a:buFont typeface="Wingdings" panose="05000000000000000000" pitchFamily="2" charset="2"/>
              <a:buNone/>
              <a:defRPr/>
            </a:pPr>
            <a:r>
              <a:rPr lang="fa-IR" altLang="fa-IR" sz="2800" dirty="0" smtClean="0">
                <a:cs typeface="B Nazanin" panose="00000400000000000000" pitchFamily="2" charset="-78"/>
              </a:rPr>
              <a:t>از اتصال الیاف کوتاه پلیمری به یکدیگر منسوجاتی نمدگونه بدست می آید که ژئوتکستایل نبافته نام می گیرد. ژئوتکستایل نبافته </a:t>
            </a:r>
            <a:r>
              <a:rPr lang="en-AU" altLang="fa-IR" sz="2800" dirty="0" smtClean="0">
                <a:cs typeface="B Nazanin" panose="00000400000000000000" pitchFamily="2" charset="-78"/>
              </a:rPr>
              <a:t>(NW)</a:t>
            </a:r>
            <a:r>
              <a:rPr lang="fa-IR" altLang="fa-IR" sz="2800" dirty="0" smtClean="0">
                <a:cs typeface="B Nazanin" panose="00000400000000000000" pitchFamily="2" charset="-78"/>
              </a:rPr>
              <a:t> با توجه به روش ایجاد اتصال بین الیاف (تولید)، دارای ساختارهای: سوزنی </a:t>
            </a:r>
            <a:r>
              <a:rPr lang="en-AU" altLang="fa-IR" sz="2800" dirty="0" smtClean="0">
                <a:cs typeface="B Nazanin" panose="00000400000000000000" pitchFamily="2" charset="-78"/>
              </a:rPr>
              <a:t>(Needle Punched)</a:t>
            </a:r>
            <a:r>
              <a:rPr lang="fa-IR" altLang="fa-IR" sz="2800" dirty="0" smtClean="0">
                <a:cs typeface="B Nazanin" panose="00000400000000000000" pitchFamily="2" charset="-78"/>
              </a:rPr>
              <a:t>، حرارتی </a:t>
            </a:r>
            <a:r>
              <a:rPr lang="en-AU" altLang="fa-IR" sz="2800" dirty="0" smtClean="0">
                <a:cs typeface="B Nazanin" panose="00000400000000000000" pitchFamily="2" charset="-78"/>
              </a:rPr>
              <a:t>(Heat Bonded)</a:t>
            </a:r>
            <a:r>
              <a:rPr lang="fa-IR" altLang="fa-IR" sz="2800" dirty="0" smtClean="0">
                <a:cs typeface="B Nazanin" panose="00000400000000000000" pitchFamily="2" charset="-78"/>
              </a:rPr>
              <a:t> و چسبی </a:t>
            </a:r>
            <a:r>
              <a:rPr lang="en-AU" altLang="fa-IR" sz="2800" dirty="0" smtClean="0">
                <a:cs typeface="B Nazanin" panose="00000400000000000000" pitchFamily="2" charset="-78"/>
              </a:rPr>
              <a:t>(Resin Bonded)</a:t>
            </a:r>
            <a:r>
              <a:rPr lang="fa-IR" altLang="fa-IR" sz="2800" dirty="0" smtClean="0">
                <a:cs typeface="B Nazanin" panose="00000400000000000000" pitchFamily="2" charset="-78"/>
              </a:rPr>
              <a:t> می باشند. تنوع در ساختار (روش تولید) موجب ایجاد نسبتی بهینه بین مقدار پلیمر مصرفی (وزن واحد سطح) و مشخصات فیزیکی و مکانیکی ژئوتکستایل تولید شده می گردد.</a:t>
            </a:r>
            <a:endParaRPr lang="en-US" altLang="fa-IR" sz="2800" dirty="0" smtClean="0">
              <a:cs typeface="B Nazanin" panose="00000400000000000000" pitchFamily="2" charset="-78"/>
            </a:endParaRPr>
          </a:p>
        </p:txBody>
      </p:sp>
      <p:sp>
        <p:nvSpPr>
          <p:cNvPr id="24580" name="Rectangle 4"/>
          <p:cNvSpPr>
            <a:spLocks noGrp="1" noRot="1"/>
          </p:cNvSpPr>
          <p:nvPr>
            <p:ph type="ctrTitle" idx="4294967295"/>
          </p:nvPr>
        </p:nvSpPr>
        <p:spPr>
          <a:xfrm>
            <a:off x="481013" y="155575"/>
            <a:ext cx="7772400" cy="1041400"/>
          </a:xfrm>
        </p:spPr>
        <p:txBody>
          <a:bodyPr/>
          <a:lstStyle/>
          <a:p>
            <a:pPr eaLnBrk="1" hangingPunct="1"/>
            <a:r>
              <a:rPr lang="fa-IR" altLang="fa-IR" b="1" smtClean="0">
                <a:cs typeface="B Nazanin" panose="00000400000000000000" pitchFamily="2" charset="-78"/>
              </a:rPr>
              <a:t>انواع ژئوتکستایل</a:t>
            </a:r>
            <a:br>
              <a:rPr lang="fa-IR" altLang="fa-IR" b="1" smtClean="0">
                <a:cs typeface="B Nazanin" panose="00000400000000000000" pitchFamily="2" charset="-78"/>
              </a:rPr>
            </a:br>
            <a:r>
              <a:rPr lang="fa-IR" altLang="fa-IR" b="1" smtClean="0">
                <a:cs typeface="B Nazanin" panose="00000400000000000000" pitchFamily="2" charset="-78"/>
              </a:rPr>
              <a:t>ژئوتکستایل های نبافته :</a:t>
            </a:r>
            <a:endParaRPr lang="en-US" altLang="fa-IR" b="1"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p>
            <a:pPr>
              <a:defRPr/>
            </a:pPr>
            <a:fld id="{1DD07574-D09E-4479-9C2F-96F07608AF27}" type="slidenum">
              <a:rPr lang="en-US" altLang="fa-IR"/>
              <a:pPr>
                <a:defRPr/>
              </a:pPr>
              <a:t>7</a:t>
            </a:fld>
            <a:endParaRPr lang="en-US" altLang="fa-IR"/>
          </a:p>
        </p:txBody>
      </p:sp>
      <p:sp>
        <p:nvSpPr>
          <p:cNvPr id="25603" name="Rectangle 6"/>
          <p:cNvSpPr>
            <a:spLocks noGrp="1" noRot="1" noChangeArrowheads="1"/>
          </p:cNvSpPr>
          <p:nvPr>
            <p:ph type="subTitle" idx="4294967295"/>
          </p:nvPr>
        </p:nvSpPr>
        <p:spPr bwMode="auto">
          <a:xfrm>
            <a:off x="1079500" y="3284538"/>
            <a:ext cx="8064500" cy="261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fa-IR" altLang="fa-IR" smtClean="0"/>
              <a:t>  </a:t>
            </a:r>
            <a:endParaRPr lang="en-US" altLang="fa-IR" smtClean="0"/>
          </a:p>
        </p:txBody>
      </p:sp>
      <p:sp>
        <p:nvSpPr>
          <p:cNvPr id="25604" name="Rectangle 5"/>
          <p:cNvSpPr>
            <a:spLocks noGrp="1" noRot="1"/>
          </p:cNvSpPr>
          <p:nvPr>
            <p:ph type="ctrTitle" idx="4294967295"/>
          </p:nvPr>
        </p:nvSpPr>
        <p:spPr>
          <a:xfrm>
            <a:off x="1371600" y="0"/>
            <a:ext cx="7772400" cy="6381750"/>
          </a:xfrm>
        </p:spPr>
        <p:txBody>
          <a:bodyPr/>
          <a:lstStyle/>
          <a:p>
            <a:pPr algn="just" eaLnBrk="1" hangingPunct="1"/>
            <a:r>
              <a:rPr lang="fa-IR" altLang="fa-IR" smtClean="0"/>
              <a:t> </a:t>
            </a:r>
            <a:endParaRPr lang="en-US" altLang="fa-IR" smtClean="0"/>
          </a:p>
        </p:txBody>
      </p:sp>
      <p:sp>
        <p:nvSpPr>
          <p:cNvPr id="25605" name="Rectangle 9"/>
          <p:cNvSpPr>
            <a:spLocks noChangeArrowheads="1"/>
          </p:cNvSpPr>
          <p:nvPr/>
        </p:nvSpPr>
        <p:spPr bwMode="auto">
          <a:xfrm>
            <a:off x="7702550" y="2284413"/>
            <a:ext cx="1441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Low" rtl="1" eaLnBrk="1" hangingPunct="1"/>
            <a:r>
              <a:rPr lang="fa-IR" altLang="fa-IR" sz="1600">
                <a:cs typeface="Times New Roman" panose="02020603050405020304" pitchFamily="18" charset="0"/>
              </a:rPr>
              <a:t>                      </a:t>
            </a:r>
            <a:endParaRPr lang="fa-IR" altLang="fa-IR"/>
          </a:p>
        </p:txBody>
      </p:sp>
      <p:pic>
        <p:nvPicPr>
          <p:cNvPr id="25606" name="Picture 8" descr="2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08050"/>
            <a:ext cx="856932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10"/>
          <p:cNvSpPr>
            <a:spLocks noChangeArrowheads="1"/>
          </p:cNvSpPr>
          <p:nvPr/>
        </p:nvSpPr>
        <p:spPr bwMode="auto">
          <a:xfrm>
            <a:off x="287338" y="4668838"/>
            <a:ext cx="8569325"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rtl="1" eaLnBrk="1" hangingPunct="1"/>
            <a:r>
              <a:rPr lang="fa-IR" altLang="fa-IR" sz="2400" b="1">
                <a:cs typeface="B Nazanin" panose="00000400000000000000" pitchFamily="2" charset="-78"/>
              </a:rPr>
              <a:t>ژئوتکستایل نبافته سوزنی</a:t>
            </a:r>
            <a:r>
              <a:rPr lang="fa-IR" altLang="fa-IR" sz="2400">
                <a:cs typeface="B Nazanin" panose="00000400000000000000" pitchFamily="2" charset="-78"/>
              </a:rPr>
              <a:t>  </a:t>
            </a:r>
            <a:r>
              <a:rPr lang="fa-IR" altLang="fa-IR" sz="2400" b="1">
                <a:cs typeface="B Nazanin" panose="00000400000000000000" pitchFamily="2" charset="-78"/>
              </a:rPr>
              <a:t>ژئوتکستایل نبافته سوزنی</a:t>
            </a:r>
            <a:r>
              <a:rPr lang="fa-IR" altLang="fa-IR" sz="2400">
                <a:cs typeface="B Nazanin" panose="00000400000000000000" pitchFamily="2" charset="-78"/>
              </a:rPr>
              <a:t>   </a:t>
            </a:r>
            <a:r>
              <a:rPr lang="fa-IR" altLang="fa-IR" sz="2400" b="1">
                <a:cs typeface="B Nazanin" panose="00000400000000000000" pitchFamily="2" charset="-78"/>
              </a:rPr>
              <a:t>ژئوتکستایل نبافته حرارتی                   متخلخل                       سخت</a:t>
            </a:r>
            <a:endParaRPr lang="en-US" altLang="fa-IR" sz="2400" b="1">
              <a:cs typeface="B Nazanin" panose="00000400000000000000" pitchFamily="2" charset="-78"/>
            </a:endParaRPr>
          </a:p>
          <a:p>
            <a:pPr algn="ctr" rtl="1" eaLnBrk="1" hangingPunct="1"/>
            <a:endParaRPr lang="en-US" altLang="fa-IR" sz="2400" b="1">
              <a:cs typeface="B Nazanin" panose="00000400000000000000" pitchFamily="2" charset="-78"/>
            </a:endParaRPr>
          </a:p>
          <a:p>
            <a:pPr algn="ctr" rtl="1" eaLnBrk="1" hangingPunct="1"/>
            <a:r>
              <a:rPr lang="fa-IR" altLang="fa-IR" sz="3200" b="1">
                <a:solidFill>
                  <a:schemeClr val="accent2"/>
                </a:solidFill>
                <a:cs typeface="B Nazanin" panose="00000400000000000000" pitchFamily="2" charset="-78"/>
              </a:rPr>
              <a:t>شکل 1- ژئوتکستایل های نبافته</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3896F196-552F-4295-BB5B-B64735D393F2}" type="slidenum">
              <a:rPr lang="en-US" altLang="fa-IR"/>
              <a:pPr>
                <a:defRPr/>
              </a:pPr>
              <a:t>8</a:t>
            </a:fld>
            <a:endParaRPr lang="en-US" altLang="fa-IR"/>
          </a:p>
        </p:txBody>
      </p:sp>
      <p:sp>
        <p:nvSpPr>
          <p:cNvPr id="26627" name="Rectangle 5"/>
          <p:cNvSpPr>
            <a:spLocks noGrp="1" noRot="1" noChangeArrowheads="1"/>
          </p:cNvSpPr>
          <p:nvPr>
            <p:ph type="subTitle" idx="4294967295"/>
          </p:nvPr>
        </p:nvSpPr>
        <p:spPr bwMode="auto">
          <a:xfrm>
            <a:off x="1116013" y="1052513"/>
            <a:ext cx="6911975"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fa-IR" altLang="fa-IR" sz="2800" smtClean="0">
                <a:cs typeface="B Nazanin" panose="00000400000000000000" pitchFamily="2" charset="-78"/>
              </a:rPr>
              <a:t>  پارچه گونه هایی که از در هم تنیدن نخهای پلیمری </a:t>
            </a:r>
            <a:r>
              <a:rPr lang="en-AU" altLang="fa-IR" sz="2800" smtClean="0">
                <a:cs typeface="B Nazanin" panose="00000400000000000000" pitchFamily="2" charset="-78"/>
              </a:rPr>
              <a:t>(Monofilament)</a:t>
            </a:r>
            <a:r>
              <a:rPr lang="fa-IR" altLang="fa-IR" sz="2800" smtClean="0">
                <a:cs typeface="B Nazanin" panose="00000400000000000000" pitchFamily="2" charset="-78"/>
              </a:rPr>
              <a:t> یا رشته ای از نخهای پلیمری </a:t>
            </a:r>
            <a:r>
              <a:rPr lang="en-AU" altLang="fa-IR" sz="2800" smtClean="0">
                <a:cs typeface="B Nazanin" panose="00000400000000000000" pitchFamily="2" charset="-78"/>
              </a:rPr>
              <a:t>(Multifilament)</a:t>
            </a:r>
            <a:r>
              <a:rPr lang="fa-IR" altLang="fa-IR" sz="2800" smtClean="0">
                <a:cs typeface="B Nazanin" panose="00000400000000000000" pitchFamily="2" charset="-78"/>
              </a:rPr>
              <a:t> بدست می آیند. روشهای مختلف بافت علاوه بر ایجاد وضعیت ظاهری متفاوت به لحاظ شکل گره ها، موجب بروز قابلیت های متفاوتی از قبیل تنوع در مقاومت کششی و میزان عبوردهی سیالات و یا جلوگیری از اختلاط خاکها می شود. همچنین تنوع در پلیمرهای مصرفی موجب ایجاد تنوع در خواص فیزیکی نظیر سختی، خزش و ..... در ژئوتکستایل تولید شده می گردد.</a:t>
            </a:r>
            <a:endParaRPr lang="en-US" altLang="fa-IR" sz="2800" smtClean="0">
              <a:cs typeface="B Nazanin" panose="00000400000000000000" pitchFamily="2" charset="-78"/>
            </a:endParaRPr>
          </a:p>
        </p:txBody>
      </p:sp>
      <p:sp>
        <p:nvSpPr>
          <p:cNvPr id="26628" name="Rectangle 4"/>
          <p:cNvSpPr>
            <a:spLocks noGrp="1" noRot="1"/>
          </p:cNvSpPr>
          <p:nvPr>
            <p:ph type="ctrTitle" idx="4294967295"/>
          </p:nvPr>
        </p:nvSpPr>
        <p:spPr>
          <a:xfrm>
            <a:off x="0" y="260350"/>
            <a:ext cx="7772400" cy="1223963"/>
          </a:xfrm>
        </p:spPr>
        <p:txBody>
          <a:bodyPr/>
          <a:lstStyle/>
          <a:p>
            <a:pPr eaLnBrk="1" hangingPunct="1"/>
            <a:r>
              <a:rPr lang="fa-IR" altLang="fa-IR" b="1" smtClean="0">
                <a:cs typeface="B Nazanin" panose="00000400000000000000" pitchFamily="2" charset="-78"/>
              </a:rPr>
              <a:t>ژئوتکستایل</a:t>
            </a:r>
            <a:r>
              <a:rPr lang="en-US" altLang="fa-IR" b="1" smtClean="0">
                <a:cs typeface="B Nazanin" panose="00000400000000000000" pitchFamily="2" charset="-78"/>
              </a:rPr>
              <a:t> </a:t>
            </a:r>
            <a:r>
              <a:rPr lang="fa-IR" altLang="fa-IR" b="1" smtClean="0">
                <a:cs typeface="B Nazanin" panose="00000400000000000000" pitchFamily="2" charset="-78"/>
              </a:rPr>
              <a:t>های بافته :</a:t>
            </a:r>
            <a:endParaRPr lang="en-US" altLang="fa-IR" b="1" smtClean="0">
              <a:cs typeface="B Nazanin" panose="00000400000000000000" pitchFamily="2" charset="-78"/>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3E69F38-1E1B-4ECF-A904-B96C912C2B9A}" type="slidenum">
              <a:rPr lang="en-US" altLang="fa-IR"/>
              <a:pPr>
                <a:defRPr/>
              </a:pPr>
              <a:t>9</a:t>
            </a:fld>
            <a:endParaRPr lang="en-US" altLang="fa-IR"/>
          </a:p>
        </p:txBody>
      </p:sp>
      <p:sp>
        <p:nvSpPr>
          <p:cNvPr id="27651" name="Rectangle 4"/>
          <p:cNvSpPr>
            <a:spLocks noGrp="1" noRot="1"/>
          </p:cNvSpPr>
          <p:nvPr>
            <p:ph type="title" idx="4294967295"/>
          </p:nvPr>
        </p:nvSpPr>
        <p:spPr>
          <a:xfrm>
            <a:off x="0" y="228600"/>
            <a:ext cx="8510588" cy="6369050"/>
          </a:xfrm>
        </p:spPr>
        <p:txBody>
          <a:bodyPr/>
          <a:lstStyle/>
          <a:p>
            <a:pPr algn="just" eaLnBrk="1" hangingPunct="1"/>
            <a:r>
              <a:rPr lang="fa-IR" altLang="fa-IR" smtClean="0"/>
              <a:t>  </a:t>
            </a:r>
            <a:endParaRPr lang="en-US" altLang="fa-IR" smtClean="0"/>
          </a:p>
        </p:txBody>
      </p:sp>
      <p:pic>
        <p:nvPicPr>
          <p:cNvPr id="27652" name="Picture 5" descr="2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8050"/>
            <a:ext cx="7993062"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8"/>
          <p:cNvSpPr>
            <a:spLocks noChangeArrowheads="1"/>
          </p:cNvSpPr>
          <p:nvPr/>
        </p:nvSpPr>
        <p:spPr bwMode="auto">
          <a:xfrm>
            <a:off x="-757238" y="4762500"/>
            <a:ext cx="8929688"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r>
              <a:rPr lang="fa-IR" altLang="fa-IR" sz="2000" b="1">
                <a:cs typeface="B Nazanin" panose="00000400000000000000" pitchFamily="2" charset="-78"/>
              </a:rPr>
              <a:t> ژئوتکستایل بافته سبک    ژئوتکستایلهای بافته پر</a:t>
            </a:r>
            <a:r>
              <a:rPr lang="en-US" altLang="fa-IR" sz="2000" b="1">
                <a:cs typeface="B Nazanin" panose="00000400000000000000" pitchFamily="2" charset="-78"/>
              </a:rPr>
              <a:t>    </a:t>
            </a:r>
            <a:r>
              <a:rPr lang="fa-IR" altLang="fa-IR" sz="2000" b="1">
                <a:cs typeface="B Nazanin" panose="00000400000000000000" pitchFamily="2" charset="-78"/>
              </a:rPr>
              <a:t>  ژئوتکستایلهای بافته سنگین</a:t>
            </a:r>
            <a:endParaRPr lang="en-US" altLang="fa-IR" sz="2000" b="1">
              <a:cs typeface="B Nazanin" panose="00000400000000000000" pitchFamily="2" charset="-78"/>
            </a:endParaRPr>
          </a:p>
          <a:p>
            <a:pPr algn="r" rtl="1" eaLnBrk="1" hangingPunct="1"/>
            <a:endParaRPr lang="en-US" altLang="fa-IR" sz="2000" b="1">
              <a:cs typeface="B Nazanin" panose="00000400000000000000" pitchFamily="2" charset="-78"/>
            </a:endParaRPr>
          </a:p>
          <a:p>
            <a:pPr algn="ctr" rtl="1" eaLnBrk="1" hangingPunct="1"/>
            <a:r>
              <a:rPr lang="fa-IR" altLang="fa-IR" sz="2800" b="1">
                <a:solidFill>
                  <a:schemeClr val="accent2"/>
                </a:solidFill>
                <a:cs typeface="B Nazanin" panose="00000400000000000000" pitchFamily="2" charset="-78"/>
              </a:rPr>
              <a:t>شکل 2ـ ژئوتکس</a:t>
            </a:r>
            <a:r>
              <a:rPr lang="fa-IR" altLang="fa-IR" sz="2800" b="1">
                <a:cs typeface="B Nazanin" panose="00000400000000000000" pitchFamily="2" charset="-78"/>
              </a:rPr>
              <a:t> </a:t>
            </a:r>
            <a:r>
              <a:rPr lang="fa-IR" altLang="fa-IR" sz="2800" b="1">
                <a:solidFill>
                  <a:schemeClr val="accent2"/>
                </a:solidFill>
                <a:cs typeface="B Nazanin" panose="00000400000000000000" pitchFamily="2" charset="-78"/>
              </a:rPr>
              <a:t>تایل های بافته</a:t>
            </a: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910</TotalTime>
  <Words>3510</Words>
  <Application>Microsoft Office PowerPoint</Application>
  <PresentationFormat>On-screen Show (4:3)</PresentationFormat>
  <Paragraphs>207</Paragraphs>
  <Slides>48</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B Narm</vt:lpstr>
      <vt:lpstr>B Nazanin</vt:lpstr>
      <vt:lpstr>B Titr</vt:lpstr>
      <vt:lpstr>Calibri</vt:lpstr>
      <vt:lpstr>MS Shell Dlg 2</vt:lpstr>
      <vt:lpstr>Times New Roman</vt:lpstr>
      <vt:lpstr>Wingdings</vt:lpstr>
      <vt:lpstr>Wingdings 3</vt:lpstr>
      <vt:lpstr>Madison</vt:lpstr>
      <vt:lpstr>ژئوتکستایل</vt:lpstr>
      <vt:lpstr>PowerPoint Presentation</vt:lpstr>
      <vt:lpstr>فهرست :</vt:lpstr>
      <vt:lpstr>مقدمه  امروزه صنعت راهسازی یکی از مهمترین شاخه های مهندسی می‌باشد که به سرعت در حال رشد است. گسترش سریع شبکه راهها، افزایش ترافیک و بار محوری ناشی از آن، همچنین افزایش تقاضا برای بهبود کیفیت خدمات، سبب تلاش بیشتر مهندسان به منظور بالا بردن کیفیت راهها و نگهداری آنها گشته است.تا اوایل قرن بیستم جاده ها عمدتا خاکی بودند و راههای داخل شهری سنگفرش می‌شدند، امروزه، با پیشرفت تکنولوژی به روسازی راه بسیار اهمیت داده می‌شود.در این میان مناسبترین ماده ای که برای روسازی راه به کار می‌رود، آسفالت است. زیرا از مواد دیگری ارزانتر است، در برابر تغییرات شرایط جوی پایدار می‌باشد، خاصیت ارتجاعی دارد، به فراوانی و در همه جا  در دسترس است و می‌توان آن را (با اصلاحات لازم) در هر آب و هوایی به کار برد.تا چندین دهه قبل آسفالت به صورت معمول خود (مخلوطی از قیر و سنگدانه) به کار می‌رفت. ولی امروزه مهندسان بنا به دلایل زیر سعی در بهبود خواص آسفالت دارند:آسفالت با مشکلاتی نظیر ترک خوردن، شیار شیار شدند (Rutting) فرسوده شده بر اثر نمکها، جمع شدن بر اثر گرما یا شکننده شدن بر اثر سرما و … روبروست.توجه به ایمنی و راحتی جاده ها از مهمترین اصول راهسازی مدرن است. مثلا سطح جاده باید طوری باشد که اصطکاک لازم را ایجاد کرده از لیز خوردن اتومیبلها جلوگیری نماید. همچنین صدای ناهنجار ایجاد ننماید. یعنی دارای سطحی هموار باشد  نیز از جمع شدن آب روی جاده جلوگیری شود.طراحان و مهندسان در پی یافتن روشها و مواد مناسبی برای اصلاح آسفالت هستند. از جمله مهمترین موادی که تا کنون برای این منظور به کار رفته اند و نتایج بسیار رضایت بخشی به همراه داشته اند. پلیمرها می‌باشند</vt:lpstr>
      <vt:lpstr>   کاربرد ژئوتکستایل به عنوان تقویت کننده :   تسلیح دیوارهای حائل به وسیله ژئوتکستایل   پایداری شیروانیهای خاکی توسط ژئوتکستایل   تسلیح جاده ها به وسیله ی ژئوتکستایل   افزایش شیب مجاز شیروانیها   پایداری شیروانیهای خاکی بوسیله ی ژئوتکستایل ـ کاربرد ژئوتکستایل به عنوان زهکش   برخی از کاربردهای ژئوتکستایل برای زهکشی ـ کاربرد ژئوتکستایل به عنوان فیلتر </vt:lpstr>
      <vt:lpstr>انواع ژئوتکستایل ژئوتکستایل های نبافته :</vt:lpstr>
      <vt:lpstr> </vt:lpstr>
      <vt:lpstr>ژئوتکستایل های بافته :</vt:lpstr>
      <vt:lpstr>  </vt:lpstr>
      <vt:lpstr>مشخصات ژئوتکستایل های Huesker :</vt:lpstr>
      <vt:lpstr>انواع دیگر زمین غشاها یا ژئوتکستایل ها: الیاف کشبافی شده</vt:lpstr>
      <vt:lpstr>الیاف با شبکه های باز</vt:lpstr>
      <vt:lpstr>غشاهای نفوذ پذیر</vt:lpstr>
      <vt:lpstr>خواص ژئوتکستایل </vt:lpstr>
      <vt:lpstr>ـ خواص فیزیکی</vt:lpstr>
      <vt:lpstr>ب) جرم واحد سطح</vt:lpstr>
      <vt:lpstr>پ) ضخامت</vt:lpstr>
      <vt:lpstr>ـ خواص مکانیکی </vt:lpstr>
      <vt:lpstr>ب) مقاومت کششی (Tensile Strength) </vt:lpstr>
      <vt:lpstr>ث) آزمایش های پارگی (Tear Tests) </vt:lpstr>
      <vt:lpstr>2 ـ کاربرد ژئوتکستایل به عنوان تقویت کننده (Reinforcement)</vt:lpstr>
      <vt:lpstr>PowerPoint Presentation</vt:lpstr>
      <vt:lpstr> شکل 4 ـ  نحوه اجرای ژئوتکستایل برای ساخت دیوار حائل</vt:lpstr>
      <vt:lpstr>PowerPoint Presentation</vt:lpstr>
      <vt:lpstr>ب ـ پایداری شیروانیهای خاکی توسط ژئوتکستایل </vt:lpstr>
      <vt:lpstr>پ ـ تسلیح جاده ها به وسیله ژئوتکستایل</vt:lpstr>
      <vt:lpstr>PowerPoint Presentation</vt:lpstr>
      <vt:lpstr>PowerPoint Presentation</vt:lpstr>
      <vt:lpstr>PowerPoint Presentation</vt:lpstr>
      <vt:lpstr>PowerPoint Presentation</vt:lpstr>
      <vt:lpstr>ت ـ افزایش شیب مجاز شیروانیها</vt:lpstr>
      <vt:lpstr>PowerPoint Presentation</vt:lpstr>
      <vt:lpstr>ث ـ پایداری شیروانیهای خاکی بوسیله ی ژئوتکستایل</vt:lpstr>
      <vt:lpstr>PowerPoint Presentation</vt:lpstr>
      <vt:lpstr>3ـ کاربرد ژئوتکستایل به عنوان زهکش (Drainage) </vt:lpstr>
      <vt:lpstr>برخی از کاربردهای ژئوتکستایل برای زهکشی : </vt:lpstr>
      <vt:lpstr>PowerPoint Presentation</vt:lpstr>
      <vt:lpstr>PowerPoint Presentation</vt:lpstr>
      <vt:lpstr>4ـ کاربرد ژئوتکستایل به عنوان فیلتر(Filtration)</vt:lpstr>
      <vt:lpstr>PowerPoint Presentation</vt:lpstr>
      <vt:lpstr>PowerPoint Presentation</vt:lpstr>
      <vt:lpstr>PowerPoint Presentation</vt:lpstr>
      <vt:lpstr>PowerPoint Presentation</vt:lpstr>
      <vt:lpstr>PowerPoint Presentation</vt:lpstr>
      <vt:lpstr>نتیجه گیری</vt:lpstr>
      <vt:lpstr>منابع و مراجع</vt:lpstr>
      <vt:lpstr>رسانه ژئوتکسایل</vt:lpstr>
      <vt:lpstr>رسانه ژئوتکسایل</vt:lpstr>
    </vt:vector>
  </TitlesOfParts>
  <Company>Win2Farsi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ژئوتکستایل</dc:title>
  <dc:creator>mehdi</dc:creator>
  <cp:lastModifiedBy>MRT www.Win2Farsi.com</cp:lastModifiedBy>
  <cp:revision>62</cp:revision>
  <cp:lastPrinted>1601-01-01T00:00:00Z</cp:lastPrinted>
  <dcterms:created xsi:type="dcterms:W3CDTF">2007-05-14T20:58:48Z</dcterms:created>
  <dcterms:modified xsi:type="dcterms:W3CDTF">2021-05-19T05:29:02Z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