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44"/>
  </p:notesMasterIdLst>
  <p:handoutMasterIdLst>
    <p:handoutMasterId r:id="rId45"/>
  </p:handoutMasterIdLst>
  <p:sldIdLst>
    <p:sldId id="290" r:id="rId5"/>
    <p:sldId id="289" r:id="rId6"/>
    <p:sldId id="288" r:id="rId7"/>
    <p:sldId id="309" r:id="rId8"/>
    <p:sldId id="321" r:id="rId9"/>
    <p:sldId id="322" r:id="rId10"/>
    <p:sldId id="323" r:id="rId11"/>
    <p:sldId id="324" r:id="rId12"/>
    <p:sldId id="325" r:id="rId13"/>
    <p:sldId id="326" r:id="rId14"/>
    <p:sldId id="310" r:id="rId15"/>
    <p:sldId id="311" r:id="rId16"/>
    <p:sldId id="312" r:id="rId17"/>
    <p:sldId id="313" r:id="rId18"/>
    <p:sldId id="315" r:id="rId19"/>
    <p:sldId id="316" r:id="rId20"/>
    <p:sldId id="317" r:id="rId21"/>
    <p:sldId id="318" r:id="rId22"/>
    <p:sldId id="319" r:id="rId23"/>
    <p:sldId id="320" r:id="rId24"/>
    <p:sldId id="294" r:id="rId25"/>
    <p:sldId id="291" r:id="rId26"/>
    <p:sldId id="293" r:id="rId27"/>
    <p:sldId id="295" r:id="rId28"/>
    <p:sldId id="296" r:id="rId29"/>
    <p:sldId id="292" r:id="rId30"/>
    <p:sldId id="297" r:id="rId31"/>
    <p:sldId id="298" r:id="rId32"/>
    <p:sldId id="299" r:id="rId33"/>
    <p:sldId id="300" r:id="rId34"/>
    <p:sldId id="301" r:id="rId35"/>
    <p:sldId id="302" r:id="rId36"/>
    <p:sldId id="303" r:id="rId37"/>
    <p:sldId id="304" r:id="rId38"/>
    <p:sldId id="305" r:id="rId39"/>
    <p:sldId id="306" r:id="rId40"/>
    <p:sldId id="307" r:id="rId41"/>
    <p:sldId id="308" r:id="rId42"/>
    <p:sldId id="269"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25" autoAdjust="0"/>
    <p:restoredTop sz="94660"/>
  </p:normalViewPr>
  <p:slideViewPr>
    <p:cSldViewPr snapToGrid="0">
      <p:cViewPr varScale="1">
        <p:scale>
          <a:sx n="92" d="100"/>
          <a:sy n="92" d="100"/>
        </p:scale>
        <p:origin x="222" y="90"/>
      </p:cViewPr>
      <p:guideLst>
        <p:guide orient="horz" pos="2160"/>
        <p:guide pos="3840"/>
      </p:guideLst>
    </p:cSldViewPr>
  </p:slideViewPr>
  <p:notesTextViewPr>
    <p:cViewPr>
      <p:scale>
        <a:sx n="1" d="1"/>
        <a:sy n="1" d="1"/>
      </p:scale>
      <p:origin x="0" y="0"/>
    </p:cViewPr>
  </p:notesTextViewPr>
  <p:sorterViewPr>
    <p:cViewPr>
      <p:scale>
        <a:sx n="100" d="100"/>
        <a:sy n="100" d="100"/>
      </p:scale>
      <p:origin x="0" y="-186"/>
    </p:cViewPr>
  </p:sorter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9C6A78-43C8-45E2-9810-D681EB411D32}" type="doc">
      <dgm:prSet loTypeId="urn:microsoft.com/office/officeart/2008/layout/VerticalCurvedList" loCatId="list" qsTypeId="urn:microsoft.com/office/officeart/2005/8/quickstyle/3d2" qsCatId="3D" csTypeId="urn:microsoft.com/office/officeart/2005/8/colors/accent1_2" csCatId="accent1" phldr="1"/>
      <dgm:spPr/>
      <dgm:t>
        <a:bodyPr/>
        <a:lstStyle/>
        <a:p>
          <a:endParaRPr lang="en-US"/>
        </a:p>
      </dgm:t>
    </dgm:pt>
    <dgm:pt modelId="{959EF5E5-C115-4A9E-99C3-EA9BC37BFD1A}">
      <dgm:prSet phldrT="[Text]" custT="1"/>
      <dgm:spPr/>
      <dgm:t>
        <a:bodyPr/>
        <a:lstStyle/>
        <a:p>
          <a:pPr algn="r" rtl="1"/>
          <a:r>
            <a:rPr lang="fa-IR" sz="3200" dirty="0" smtClean="0">
              <a:cs typeface="B Nazanin" panose="00000400000000000000" pitchFamily="2" charset="-78"/>
            </a:rPr>
            <a:t>آموزش مشتريان به صورت </a:t>
          </a:r>
          <a:r>
            <a:rPr lang="fa-IR" sz="3200" dirty="0" smtClean="0">
              <a:cs typeface="B Nazanin" panose="00000400000000000000" pitchFamily="2" charset="-78"/>
            </a:rPr>
            <a:t>آنلاين </a:t>
          </a:r>
          <a:r>
            <a:rPr lang="fa-IR" sz="3200" dirty="0" smtClean="0">
              <a:cs typeface="B Nazanin" panose="00000400000000000000" pitchFamily="2" charset="-78"/>
            </a:rPr>
            <a:t>يا استفاده از بروشورها وكاتالوگ ها</a:t>
          </a:r>
          <a:endParaRPr lang="en-US" sz="3200" dirty="0">
            <a:cs typeface="B Nazanin" panose="00000400000000000000" pitchFamily="2" charset="-78"/>
          </a:endParaRPr>
        </a:p>
      </dgm:t>
    </dgm:pt>
    <dgm:pt modelId="{DD6FFD5C-8224-47F7-B2D2-57751979E571}" type="parTrans" cxnId="{636AD47B-C9EB-46E1-BDFD-9C63769FF065}">
      <dgm:prSet/>
      <dgm:spPr/>
      <dgm:t>
        <a:bodyPr/>
        <a:lstStyle/>
        <a:p>
          <a:endParaRPr lang="en-US" sz="2800">
            <a:cs typeface="B Nazanin" panose="00000400000000000000" pitchFamily="2" charset="-78"/>
          </a:endParaRPr>
        </a:p>
      </dgm:t>
    </dgm:pt>
    <dgm:pt modelId="{8926D7E4-C706-4CAB-9C62-FA3A1D670A63}" type="sibTrans" cxnId="{636AD47B-C9EB-46E1-BDFD-9C63769FF065}">
      <dgm:prSet/>
      <dgm:spPr/>
      <dgm:t>
        <a:bodyPr/>
        <a:lstStyle/>
        <a:p>
          <a:endParaRPr lang="en-US" sz="2800">
            <a:cs typeface="B Nazanin" panose="00000400000000000000" pitchFamily="2" charset="-78"/>
          </a:endParaRPr>
        </a:p>
      </dgm:t>
    </dgm:pt>
    <dgm:pt modelId="{0BB5428F-6F0E-4625-9936-11012B542839}">
      <dgm:prSet phldrT="[Text]" custT="1"/>
      <dgm:spPr/>
      <dgm:t>
        <a:bodyPr/>
        <a:lstStyle/>
        <a:p>
          <a:pPr algn="r"/>
          <a:r>
            <a:rPr lang="fa-IR" sz="3200" dirty="0" smtClean="0">
              <a:cs typeface="B Nazanin" panose="00000400000000000000" pitchFamily="2" charset="-78"/>
            </a:rPr>
            <a:t>استفاده بيشتر از نظر مشتريان در خصوص ارائه خدمات</a:t>
          </a:r>
          <a:endParaRPr lang="en-US" sz="3200" dirty="0">
            <a:cs typeface="B Nazanin" panose="00000400000000000000" pitchFamily="2" charset="-78"/>
          </a:endParaRPr>
        </a:p>
      </dgm:t>
    </dgm:pt>
    <dgm:pt modelId="{C0A80FCD-2A8A-47A0-838B-605D1B5125B3}" type="parTrans" cxnId="{0BB318A6-6615-4A29-92F9-FF08B181B531}">
      <dgm:prSet/>
      <dgm:spPr/>
      <dgm:t>
        <a:bodyPr/>
        <a:lstStyle/>
        <a:p>
          <a:endParaRPr lang="en-US" sz="2800">
            <a:cs typeface="B Nazanin" panose="00000400000000000000" pitchFamily="2" charset="-78"/>
          </a:endParaRPr>
        </a:p>
      </dgm:t>
    </dgm:pt>
    <dgm:pt modelId="{18F2F4B1-866D-4DE0-87CC-64FA27FD8781}" type="sibTrans" cxnId="{0BB318A6-6615-4A29-92F9-FF08B181B531}">
      <dgm:prSet/>
      <dgm:spPr/>
      <dgm:t>
        <a:bodyPr/>
        <a:lstStyle/>
        <a:p>
          <a:endParaRPr lang="en-US" sz="2800">
            <a:cs typeface="B Nazanin" panose="00000400000000000000" pitchFamily="2" charset="-78"/>
          </a:endParaRPr>
        </a:p>
      </dgm:t>
    </dgm:pt>
    <dgm:pt modelId="{64E2A839-6C8B-46A7-B9A7-17DAE7BC85BE}">
      <dgm:prSet phldrT="[Text]" custT="1"/>
      <dgm:spPr/>
      <dgm:t>
        <a:bodyPr/>
        <a:lstStyle/>
        <a:p>
          <a:r>
            <a:rPr lang="fa-IR" sz="3200" dirty="0" smtClean="0">
              <a:cs typeface="B Nazanin" panose="00000400000000000000" pitchFamily="2" charset="-78"/>
            </a:rPr>
            <a:t>آموزش كارمندان جهت برخورد مناسب با مشتريان</a:t>
          </a:r>
          <a:endParaRPr lang="en-US" sz="3200" dirty="0">
            <a:cs typeface="B Nazanin" panose="00000400000000000000" pitchFamily="2" charset="-78"/>
          </a:endParaRPr>
        </a:p>
      </dgm:t>
    </dgm:pt>
    <dgm:pt modelId="{6F1BF09C-A210-46DF-8CF6-9561E253377E}" type="parTrans" cxnId="{EFDA8966-C539-4114-BB05-22A9DC4A07F3}">
      <dgm:prSet/>
      <dgm:spPr/>
      <dgm:t>
        <a:bodyPr/>
        <a:lstStyle/>
        <a:p>
          <a:endParaRPr lang="en-US" sz="2800">
            <a:cs typeface="B Nazanin" panose="00000400000000000000" pitchFamily="2" charset="-78"/>
          </a:endParaRPr>
        </a:p>
      </dgm:t>
    </dgm:pt>
    <dgm:pt modelId="{8D8CFF4D-4887-49E6-812E-4C4F9390603F}" type="sibTrans" cxnId="{EFDA8966-C539-4114-BB05-22A9DC4A07F3}">
      <dgm:prSet/>
      <dgm:spPr/>
      <dgm:t>
        <a:bodyPr/>
        <a:lstStyle/>
        <a:p>
          <a:endParaRPr lang="en-US" sz="2800">
            <a:cs typeface="B Nazanin" panose="00000400000000000000" pitchFamily="2" charset="-78"/>
          </a:endParaRPr>
        </a:p>
      </dgm:t>
    </dgm:pt>
    <dgm:pt modelId="{2CF9E143-F8DB-4122-A5A4-F75D9485E8B1}">
      <dgm:prSet custT="1"/>
      <dgm:spPr/>
      <dgm:t>
        <a:bodyPr/>
        <a:lstStyle/>
        <a:p>
          <a:r>
            <a:rPr lang="fa-IR" sz="3200" smtClean="0">
              <a:cs typeface="B Nazanin" panose="00000400000000000000" pitchFamily="2" charset="-78"/>
            </a:rPr>
            <a:t>بوجود آوردن سيستم شكايات آنلاين و بررسي فوري آنها</a:t>
          </a:r>
          <a:endParaRPr lang="en-US" sz="3200" smtClean="0">
            <a:cs typeface="B Nazanin" panose="00000400000000000000" pitchFamily="2" charset="-78"/>
          </a:endParaRPr>
        </a:p>
      </dgm:t>
    </dgm:pt>
    <dgm:pt modelId="{A83390FD-A62F-4DCB-910A-CC5E81167E75}" type="parTrans" cxnId="{FE6AAB07-DEF4-46A4-ADD7-AED54D4FB50A}">
      <dgm:prSet/>
      <dgm:spPr/>
      <dgm:t>
        <a:bodyPr/>
        <a:lstStyle/>
        <a:p>
          <a:endParaRPr lang="en-US" sz="2800">
            <a:cs typeface="B Nazanin" panose="00000400000000000000" pitchFamily="2" charset="-78"/>
          </a:endParaRPr>
        </a:p>
      </dgm:t>
    </dgm:pt>
    <dgm:pt modelId="{BEAA1164-FE42-4D4D-8954-75A95E1CE83E}" type="sibTrans" cxnId="{FE6AAB07-DEF4-46A4-ADD7-AED54D4FB50A}">
      <dgm:prSet/>
      <dgm:spPr/>
      <dgm:t>
        <a:bodyPr/>
        <a:lstStyle/>
        <a:p>
          <a:endParaRPr lang="en-US" sz="2800">
            <a:cs typeface="B Nazanin" panose="00000400000000000000" pitchFamily="2" charset="-78"/>
          </a:endParaRPr>
        </a:p>
      </dgm:t>
    </dgm:pt>
    <dgm:pt modelId="{32898281-A299-4759-BF73-DA5188BB55A9}">
      <dgm:prSet custT="1"/>
      <dgm:spPr/>
      <dgm:t>
        <a:bodyPr/>
        <a:lstStyle/>
        <a:p>
          <a:r>
            <a:rPr lang="fa-IR" sz="3200" dirty="0" smtClean="0">
              <a:cs typeface="B Nazanin" panose="00000400000000000000" pitchFamily="2" charset="-78"/>
            </a:rPr>
            <a:t>استفاده از </a:t>
          </a:r>
          <a:r>
            <a:rPr lang="fa-IR" sz="3200" dirty="0" smtClean="0">
              <a:cs typeface="B Nazanin" panose="00000400000000000000" pitchFamily="2" charset="-78"/>
            </a:rPr>
            <a:t>تكنولوژي هاي </a:t>
          </a:r>
          <a:r>
            <a:rPr lang="fa-IR" sz="3200" dirty="0" smtClean="0">
              <a:cs typeface="B Nazanin" panose="00000400000000000000" pitchFamily="2" charset="-78"/>
            </a:rPr>
            <a:t>روز دنيا به جهت به روزرساني سيستم آنلاين</a:t>
          </a:r>
          <a:endParaRPr lang="en-US" sz="3200" dirty="0" smtClean="0">
            <a:cs typeface="B Nazanin" panose="00000400000000000000" pitchFamily="2" charset="-78"/>
          </a:endParaRPr>
        </a:p>
      </dgm:t>
    </dgm:pt>
    <dgm:pt modelId="{539C93C1-886D-47BA-8A0E-1F2BBDD21390}" type="parTrans" cxnId="{3D469473-FC44-42BC-8B61-DA32EAF461F3}">
      <dgm:prSet/>
      <dgm:spPr/>
      <dgm:t>
        <a:bodyPr/>
        <a:lstStyle/>
        <a:p>
          <a:endParaRPr lang="en-US" sz="2800">
            <a:cs typeface="B Nazanin" panose="00000400000000000000" pitchFamily="2" charset="-78"/>
          </a:endParaRPr>
        </a:p>
      </dgm:t>
    </dgm:pt>
    <dgm:pt modelId="{6DE5E3E8-25BA-40E2-B1D1-D8C58307BDE9}" type="sibTrans" cxnId="{3D469473-FC44-42BC-8B61-DA32EAF461F3}">
      <dgm:prSet/>
      <dgm:spPr/>
      <dgm:t>
        <a:bodyPr/>
        <a:lstStyle/>
        <a:p>
          <a:endParaRPr lang="en-US" sz="2800">
            <a:cs typeface="B Nazanin" panose="00000400000000000000" pitchFamily="2" charset="-78"/>
          </a:endParaRPr>
        </a:p>
      </dgm:t>
    </dgm:pt>
    <dgm:pt modelId="{E9D36BDB-9918-476B-9BD2-1CA6C2C1109B}">
      <dgm:prSet custT="1"/>
      <dgm:spPr/>
      <dgm:t>
        <a:bodyPr/>
        <a:lstStyle/>
        <a:p>
          <a:r>
            <a:rPr lang="fa-IR" sz="3200" dirty="0" smtClean="0">
              <a:cs typeface="B Nazanin" panose="00000400000000000000" pitchFamily="2" charset="-78"/>
            </a:rPr>
            <a:t>تعيين ميزان دسترسي براي كارمندان جهت ايجاد امنيت هر چه بيشتر در خدمات</a:t>
          </a:r>
          <a:endParaRPr lang="en-US" sz="3200" dirty="0" smtClean="0">
            <a:cs typeface="B Nazanin" panose="00000400000000000000" pitchFamily="2" charset="-78"/>
          </a:endParaRPr>
        </a:p>
      </dgm:t>
    </dgm:pt>
    <dgm:pt modelId="{1B7C7EE5-E5C6-40E0-A8CF-066E5754CD1C}" type="parTrans" cxnId="{31D6DB15-0F3D-4CD2-BC3B-D3963D06D75B}">
      <dgm:prSet/>
      <dgm:spPr/>
      <dgm:t>
        <a:bodyPr/>
        <a:lstStyle/>
        <a:p>
          <a:endParaRPr lang="en-US" sz="2800">
            <a:cs typeface="B Nazanin" panose="00000400000000000000" pitchFamily="2" charset="-78"/>
          </a:endParaRPr>
        </a:p>
      </dgm:t>
    </dgm:pt>
    <dgm:pt modelId="{58BDF4E8-9C67-4ED7-83C5-D8BBA1550E23}" type="sibTrans" cxnId="{31D6DB15-0F3D-4CD2-BC3B-D3963D06D75B}">
      <dgm:prSet/>
      <dgm:spPr/>
      <dgm:t>
        <a:bodyPr/>
        <a:lstStyle/>
        <a:p>
          <a:endParaRPr lang="en-US" sz="2800">
            <a:cs typeface="B Nazanin" panose="00000400000000000000" pitchFamily="2" charset="-78"/>
          </a:endParaRPr>
        </a:p>
      </dgm:t>
    </dgm:pt>
    <dgm:pt modelId="{7313C8F5-21F2-4EE6-B796-7C583EB0A787}" type="pres">
      <dgm:prSet presAssocID="{7E9C6A78-43C8-45E2-9810-D681EB411D32}" presName="Name0" presStyleCnt="0">
        <dgm:presLayoutVars>
          <dgm:chMax val="7"/>
          <dgm:chPref val="7"/>
          <dgm:dir val="rev"/>
        </dgm:presLayoutVars>
      </dgm:prSet>
      <dgm:spPr/>
      <dgm:t>
        <a:bodyPr/>
        <a:lstStyle/>
        <a:p>
          <a:endParaRPr lang="en-US"/>
        </a:p>
      </dgm:t>
    </dgm:pt>
    <dgm:pt modelId="{406193E5-A4A9-4089-A29E-9B5E6706185B}" type="pres">
      <dgm:prSet presAssocID="{7E9C6A78-43C8-45E2-9810-D681EB411D32}" presName="Name1" presStyleCnt="0"/>
      <dgm:spPr/>
    </dgm:pt>
    <dgm:pt modelId="{B5FF5647-628C-4140-8AEB-418F13B29C23}" type="pres">
      <dgm:prSet presAssocID="{7E9C6A78-43C8-45E2-9810-D681EB411D32}" presName="cycle" presStyleCnt="0"/>
      <dgm:spPr/>
    </dgm:pt>
    <dgm:pt modelId="{617915AA-D224-419A-B09D-4E3CFC36EE7E}" type="pres">
      <dgm:prSet presAssocID="{7E9C6A78-43C8-45E2-9810-D681EB411D32}" presName="srcNode" presStyleLbl="node1" presStyleIdx="0" presStyleCnt="6"/>
      <dgm:spPr/>
    </dgm:pt>
    <dgm:pt modelId="{899E2662-93C7-4EF1-B30F-3C1084408EBD}" type="pres">
      <dgm:prSet presAssocID="{7E9C6A78-43C8-45E2-9810-D681EB411D32}" presName="conn" presStyleLbl="parChTrans1D2" presStyleIdx="0" presStyleCnt="1"/>
      <dgm:spPr/>
      <dgm:t>
        <a:bodyPr/>
        <a:lstStyle/>
        <a:p>
          <a:endParaRPr lang="en-US"/>
        </a:p>
      </dgm:t>
    </dgm:pt>
    <dgm:pt modelId="{C1C5574E-3130-429F-9DF9-0CF1CA8EB4F0}" type="pres">
      <dgm:prSet presAssocID="{7E9C6A78-43C8-45E2-9810-D681EB411D32}" presName="extraNode" presStyleLbl="node1" presStyleIdx="0" presStyleCnt="6"/>
      <dgm:spPr/>
    </dgm:pt>
    <dgm:pt modelId="{C8E3255B-5C2C-4F87-A315-836E50D8E6F9}" type="pres">
      <dgm:prSet presAssocID="{7E9C6A78-43C8-45E2-9810-D681EB411D32}" presName="dstNode" presStyleLbl="node1" presStyleIdx="0" presStyleCnt="6"/>
      <dgm:spPr/>
    </dgm:pt>
    <dgm:pt modelId="{A908F03C-1746-4913-A371-C7CC52721F46}" type="pres">
      <dgm:prSet presAssocID="{959EF5E5-C115-4A9E-99C3-EA9BC37BFD1A}" presName="text_1" presStyleLbl="node1" presStyleIdx="0" presStyleCnt="6">
        <dgm:presLayoutVars>
          <dgm:bulletEnabled val="1"/>
        </dgm:presLayoutVars>
      </dgm:prSet>
      <dgm:spPr/>
      <dgm:t>
        <a:bodyPr/>
        <a:lstStyle/>
        <a:p>
          <a:endParaRPr lang="en-US"/>
        </a:p>
      </dgm:t>
    </dgm:pt>
    <dgm:pt modelId="{5F879732-EFDB-41FD-B1AF-6EF27A60C6F0}" type="pres">
      <dgm:prSet presAssocID="{959EF5E5-C115-4A9E-99C3-EA9BC37BFD1A}" presName="accent_1" presStyleCnt="0"/>
      <dgm:spPr/>
    </dgm:pt>
    <dgm:pt modelId="{C404D4A6-A7A0-4F35-9518-E3B353C7658A}" type="pres">
      <dgm:prSet presAssocID="{959EF5E5-C115-4A9E-99C3-EA9BC37BFD1A}" presName="accentRepeatNode" presStyleLbl="solidFgAcc1" presStyleIdx="0" presStyleCnt="6"/>
      <dgm:spPr/>
    </dgm:pt>
    <dgm:pt modelId="{528785A3-323D-436A-893D-A474E2926288}" type="pres">
      <dgm:prSet presAssocID="{0BB5428F-6F0E-4625-9936-11012B542839}" presName="text_2" presStyleLbl="node1" presStyleIdx="1" presStyleCnt="6">
        <dgm:presLayoutVars>
          <dgm:bulletEnabled val="1"/>
        </dgm:presLayoutVars>
      </dgm:prSet>
      <dgm:spPr/>
      <dgm:t>
        <a:bodyPr/>
        <a:lstStyle/>
        <a:p>
          <a:endParaRPr lang="en-US"/>
        </a:p>
      </dgm:t>
    </dgm:pt>
    <dgm:pt modelId="{3DB86A4C-50D7-4A4D-972F-4FD183376667}" type="pres">
      <dgm:prSet presAssocID="{0BB5428F-6F0E-4625-9936-11012B542839}" presName="accent_2" presStyleCnt="0"/>
      <dgm:spPr/>
    </dgm:pt>
    <dgm:pt modelId="{9083DB1A-9458-4BAB-AB68-D1D85132F6BB}" type="pres">
      <dgm:prSet presAssocID="{0BB5428F-6F0E-4625-9936-11012B542839}" presName="accentRepeatNode" presStyleLbl="solidFgAcc1" presStyleIdx="1" presStyleCnt="6"/>
      <dgm:spPr/>
    </dgm:pt>
    <dgm:pt modelId="{947A6D2B-128B-455E-98CF-5680797DA3F0}" type="pres">
      <dgm:prSet presAssocID="{64E2A839-6C8B-46A7-B9A7-17DAE7BC85BE}" presName="text_3" presStyleLbl="node1" presStyleIdx="2" presStyleCnt="6">
        <dgm:presLayoutVars>
          <dgm:bulletEnabled val="1"/>
        </dgm:presLayoutVars>
      </dgm:prSet>
      <dgm:spPr/>
      <dgm:t>
        <a:bodyPr/>
        <a:lstStyle/>
        <a:p>
          <a:endParaRPr lang="en-US"/>
        </a:p>
      </dgm:t>
    </dgm:pt>
    <dgm:pt modelId="{1667A8DD-F835-4CA3-854A-D2862F992448}" type="pres">
      <dgm:prSet presAssocID="{64E2A839-6C8B-46A7-B9A7-17DAE7BC85BE}" presName="accent_3" presStyleCnt="0"/>
      <dgm:spPr/>
    </dgm:pt>
    <dgm:pt modelId="{10AB0005-0EA0-4885-BAE4-C054BAACB16F}" type="pres">
      <dgm:prSet presAssocID="{64E2A839-6C8B-46A7-B9A7-17DAE7BC85BE}" presName="accentRepeatNode" presStyleLbl="solidFgAcc1" presStyleIdx="2" presStyleCnt="6"/>
      <dgm:spPr/>
    </dgm:pt>
    <dgm:pt modelId="{9A043713-47C0-454A-A9C8-492EDAF51291}" type="pres">
      <dgm:prSet presAssocID="{2CF9E143-F8DB-4122-A5A4-F75D9485E8B1}" presName="text_4" presStyleLbl="node1" presStyleIdx="3" presStyleCnt="6">
        <dgm:presLayoutVars>
          <dgm:bulletEnabled val="1"/>
        </dgm:presLayoutVars>
      </dgm:prSet>
      <dgm:spPr/>
      <dgm:t>
        <a:bodyPr/>
        <a:lstStyle/>
        <a:p>
          <a:endParaRPr lang="en-US"/>
        </a:p>
      </dgm:t>
    </dgm:pt>
    <dgm:pt modelId="{A471A226-6AF6-49CC-AB19-280E65B71281}" type="pres">
      <dgm:prSet presAssocID="{2CF9E143-F8DB-4122-A5A4-F75D9485E8B1}" presName="accent_4" presStyleCnt="0"/>
      <dgm:spPr/>
    </dgm:pt>
    <dgm:pt modelId="{557655B3-211C-4F7C-BC69-ABED075C1E60}" type="pres">
      <dgm:prSet presAssocID="{2CF9E143-F8DB-4122-A5A4-F75D9485E8B1}" presName="accentRepeatNode" presStyleLbl="solidFgAcc1" presStyleIdx="3" presStyleCnt="6"/>
      <dgm:spPr/>
    </dgm:pt>
    <dgm:pt modelId="{8785635F-AA93-4CD7-A0F5-065FF0E4EF0B}" type="pres">
      <dgm:prSet presAssocID="{32898281-A299-4759-BF73-DA5188BB55A9}" presName="text_5" presStyleLbl="node1" presStyleIdx="4" presStyleCnt="6">
        <dgm:presLayoutVars>
          <dgm:bulletEnabled val="1"/>
        </dgm:presLayoutVars>
      </dgm:prSet>
      <dgm:spPr/>
      <dgm:t>
        <a:bodyPr/>
        <a:lstStyle/>
        <a:p>
          <a:endParaRPr lang="en-US"/>
        </a:p>
      </dgm:t>
    </dgm:pt>
    <dgm:pt modelId="{D4BCDEF8-1B81-4882-BDBC-A096163476C0}" type="pres">
      <dgm:prSet presAssocID="{32898281-A299-4759-BF73-DA5188BB55A9}" presName="accent_5" presStyleCnt="0"/>
      <dgm:spPr/>
    </dgm:pt>
    <dgm:pt modelId="{B9E119E3-D518-4B8B-8D81-FE5E976D0D82}" type="pres">
      <dgm:prSet presAssocID="{32898281-A299-4759-BF73-DA5188BB55A9}" presName="accentRepeatNode" presStyleLbl="solidFgAcc1" presStyleIdx="4" presStyleCnt="6"/>
      <dgm:spPr/>
    </dgm:pt>
    <dgm:pt modelId="{3ECBCA52-C904-43EE-AD01-F1FF2E2A6B0B}" type="pres">
      <dgm:prSet presAssocID="{E9D36BDB-9918-476B-9BD2-1CA6C2C1109B}" presName="text_6" presStyleLbl="node1" presStyleIdx="5" presStyleCnt="6">
        <dgm:presLayoutVars>
          <dgm:bulletEnabled val="1"/>
        </dgm:presLayoutVars>
      </dgm:prSet>
      <dgm:spPr/>
      <dgm:t>
        <a:bodyPr/>
        <a:lstStyle/>
        <a:p>
          <a:endParaRPr lang="en-US"/>
        </a:p>
      </dgm:t>
    </dgm:pt>
    <dgm:pt modelId="{4ECFF69C-1078-4EF5-9778-9F543CADDF39}" type="pres">
      <dgm:prSet presAssocID="{E9D36BDB-9918-476B-9BD2-1CA6C2C1109B}" presName="accent_6" presStyleCnt="0"/>
      <dgm:spPr/>
    </dgm:pt>
    <dgm:pt modelId="{7BED1566-BA70-4AF0-8A4A-36E6AA35EA0E}" type="pres">
      <dgm:prSet presAssocID="{E9D36BDB-9918-476B-9BD2-1CA6C2C1109B}" presName="accentRepeatNode" presStyleLbl="solidFgAcc1" presStyleIdx="5" presStyleCnt="6"/>
      <dgm:spPr/>
    </dgm:pt>
  </dgm:ptLst>
  <dgm:cxnLst>
    <dgm:cxn modelId="{31D6DB15-0F3D-4CD2-BC3B-D3963D06D75B}" srcId="{7E9C6A78-43C8-45E2-9810-D681EB411D32}" destId="{E9D36BDB-9918-476B-9BD2-1CA6C2C1109B}" srcOrd="5" destOrd="0" parTransId="{1B7C7EE5-E5C6-40E0-A8CF-066E5754CD1C}" sibTransId="{58BDF4E8-9C67-4ED7-83C5-D8BBA1550E23}"/>
    <dgm:cxn modelId="{8B6499E7-2025-4ACB-A06B-5361538E70F9}" type="presOf" srcId="{959EF5E5-C115-4A9E-99C3-EA9BC37BFD1A}" destId="{A908F03C-1746-4913-A371-C7CC52721F46}" srcOrd="0" destOrd="0" presId="urn:microsoft.com/office/officeart/2008/layout/VerticalCurvedList"/>
    <dgm:cxn modelId="{039670B2-2751-4C25-B1F3-DB2E3A5E06D4}" type="presOf" srcId="{2CF9E143-F8DB-4122-A5A4-F75D9485E8B1}" destId="{9A043713-47C0-454A-A9C8-492EDAF51291}" srcOrd="0" destOrd="0" presId="urn:microsoft.com/office/officeart/2008/layout/VerticalCurvedList"/>
    <dgm:cxn modelId="{0BB318A6-6615-4A29-92F9-FF08B181B531}" srcId="{7E9C6A78-43C8-45E2-9810-D681EB411D32}" destId="{0BB5428F-6F0E-4625-9936-11012B542839}" srcOrd="1" destOrd="0" parTransId="{C0A80FCD-2A8A-47A0-838B-605D1B5125B3}" sibTransId="{18F2F4B1-866D-4DE0-87CC-64FA27FD8781}"/>
    <dgm:cxn modelId="{928A0F73-78CE-4AB4-AE9E-F75D8687D455}" type="presOf" srcId="{64E2A839-6C8B-46A7-B9A7-17DAE7BC85BE}" destId="{947A6D2B-128B-455E-98CF-5680797DA3F0}" srcOrd="0" destOrd="0" presId="urn:microsoft.com/office/officeart/2008/layout/VerticalCurvedList"/>
    <dgm:cxn modelId="{FE6AAB07-DEF4-46A4-ADD7-AED54D4FB50A}" srcId="{7E9C6A78-43C8-45E2-9810-D681EB411D32}" destId="{2CF9E143-F8DB-4122-A5A4-F75D9485E8B1}" srcOrd="3" destOrd="0" parTransId="{A83390FD-A62F-4DCB-910A-CC5E81167E75}" sibTransId="{BEAA1164-FE42-4D4D-8954-75A95E1CE83E}"/>
    <dgm:cxn modelId="{3DCBD61E-0E08-48AB-A65E-4AD7960186D0}" type="presOf" srcId="{8926D7E4-C706-4CAB-9C62-FA3A1D670A63}" destId="{899E2662-93C7-4EF1-B30F-3C1084408EBD}" srcOrd="0" destOrd="0" presId="urn:microsoft.com/office/officeart/2008/layout/VerticalCurvedList"/>
    <dgm:cxn modelId="{EFDA8966-C539-4114-BB05-22A9DC4A07F3}" srcId="{7E9C6A78-43C8-45E2-9810-D681EB411D32}" destId="{64E2A839-6C8B-46A7-B9A7-17DAE7BC85BE}" srcOrd="2" destOrd="0" parTransId="{6F1BF09C-A210-46DF-8CF6-9561E253377E}" sibTransId="{8D8CFF4D-4887-49E6-812E-4C4F9390603F}"/>
    <dgm:cxn modelId="{E2535D34-5598-4A6A-B7B9-1DE95C0D95F0}" type="presOf" srcId="{7E9C6A78-43C8-45E2-9810-D681EB411D32}" destId="{7313C8F5-21F2-4EE6-B796-7C583EB0A787}" srcOrd="0" destOrd="0" presId="urn:microsoft.com/office/officeart/2008/layout/VerticalCurvedList"/>
    <dgm:cxn modelId="{636AD47B-C9EB-46E1-BDFD-9C63769FF065}" srcId="{7E9C6A78-43C8-45E2-9810-D681EB411D32}" destId="{959EF5E5-C115-4A9E-99C3-EA9BC37BFD1A}" srcOrd="0" destOrd="0" parTransId="{DD6FFD5C-8224-47F7-B2D2-57751979E571}" sibTransId="{8926D7E4-C706-4CAB-9C62-FA3A1D670A63}"/>
    <dgm:cxn modelId="{5B7C0BF8-A720-479F-ABCF-D9A508F75BEA}" type="presOf" srcId="{32898281-A299-4759-BF73-DA5188BB55A9}" destId="{8785635F-AA93-4CD7-A0F5-065FF0E4EF0B}" srcOrd="0" destOrd="0" presId="urn:microsoft.com/office/officeart/2008/layout/VerticalCurvedList"/>
    <dgm:cxn modelId="{E9C5EDFB-C7F3-40E1-8D59-542AD14DB155}" type="presOf" srcId="{E9D36BDB-9918-476B-9BD2-1CA6C2C1109B}" destId="{3ECBCA52-C904-43EE-AD01-F1FF2E2A6B0B}" srcOrd="0" destOrd="0" presId="urn:microsoft.com/office/officeart/2008/layout/VerticalCurvedList"/>
    <dgm:cxn modelId="{1AEB576C-8FC2-4B55-93D2-67A9577D7B98}" type="presOf" srcId="{0BB5428F-6F0E-4625-9936-11012B542839}" destId="{528785A3-323D-436A-893D-A474E2926288}" srcOrd="0" destOrd="0" presId="urn:microsoft.com/office/officeart/2008/layout/VerticalCurvedList"/>
    <dgm:cxn modelId="{3D469473-FC44-42BC-8B61-DA32EAF461F3}" srcId="{7E9C6A78-43C8-45E2-9810-D681EB411D32}" destId="{32898281-A299-4759-BF73-DA5188BB55A9}" srcOrd="4" destOrd="0" parTransId="{539C93C1-886D-47BA-8A0E-1F2BBDD21390}" sibTransId="{6DE5E3E8-25BA-40E2-B1D1-D8C58307BDE9}"/>
    <dgm:cxn modelId="{E8BB9180-9390-4311-969F-41C7BD5B0514}" type="presParOf" srcId="{7313C8F5-21F2-4EE6-B796-7C583EB0A787}" destId="{406193E5-A4A9-4089-A29E-9B5E6706185B}" srcOrd="0" destOrd="0" presId="urn:microsoft.com/office/officeart/2008/layout/VerticalCurvedList"/>
    <dgm:cxn modelId="{083C81DC-9EE7-48BC-98F4-D1A5E7F95DB6}" type="presParOf" srcId="{406193E5-A4A9-4089-A29E-9B5E6706185B}" destId="{B5FF5647-628C-4140-8AEB-418F13B29C23}" srcOrd="0" destOrd="0" presId="urn:microsoft.com/office/officeart/2008/layout/VerticalCurvedList"/>
    <dgm:cxn modelId="{15F1BBC1-9BAE-4E3E-A451-93A4610C7DC8}" type="presParOf" srcId="{B5FF5647-628C-4140-8AEB-418F13B29C23}" destId="{617915AA-D224-419A-B09D-4E3CFC36EE7E}" srcOrd="0" destOrd="0" presId="urn:microsoft.com/office/officeart/2008/layout/VerticalCurvedList"/>
    <dgm:cxn modelId="{96466C36-CD2D-4CCD-9D87-060B3B7CF249}" type="presParOf" srcId="{B5FF5647-628C-4140-8AEB-418F13B29C23}" destId="{899E2662-93C7-4EF1-B30F-3C1084408EBD}" srcOrd="1" destOrd="0" presId="urn:microsoft.com/office/officeart/2008/layout/VerticalCurvedList"/>
    <dgm:cxn modelId="{8035BAA4-6FEE-43B7-830E-67E530690AD1}" type="presParOf" srcId="{B5FF5647-628C-4140-8AEB-418F13B29C23}" destId="{C1C5574E-3130-429F-9DF9-0CF1CA8EB4F0}" srcOrd="2" destOrd="0" presId="urn:microsoft.com/office/officeart/2008/layout/VerticalCurvedList"/>
    <dgm:cxn modelId="{C2474EEE-D95F-4765-973A-B1B1598F08F5}" type="presParOf" srcId="{B5FF5647-628C-4140-8AEB-418F13B29C23}" destId="{C8E3255B-5C2C-4F87-A315-836E50D8E6F9}" srcOrd="3" destOrd="0" presId="urn:microsoft.com/office/officeart/2008/layout/VerticalCurvedList"/>
    <dgm:cxn modelId="{726BE4CE-548A-4BDD-9B1D-DDBE6D576791}" type="presParOf" srcId="{406193E5-A4A9-4089-A29E-9B5E6706185B}" destId="{A908F03C-1746-4913-A371-C7CC52721F46}" srcOrd="1" destOrd="0" presId="urn:microsoft.com/office/officeart/2008/layout/VerticalCurvedList"/>
    <dgm:cxn modelId="{1BF84196-EF90-4C91-9325-419D4F6F1923}" type="presParOf" srcId="{406193E5-A4A9-4089-A29E-9B5E6706185B}" destId="{5F879732-EFDB-41FD-B1AF-6EF27A60C6F0}" srcOrd="2" destOrd="0" presId="urn:microsoft.com/office/officeart/2008/layout/VerticalCurvedList"/>
    <dgm:cxn modelId="{F6617444-3FA7-4AB3-B567-58F63700E2D4}" type="presParOf" srcId="{5F879732-EFDB-41FD-B1AF-6EF27A60C6F0}" destId="{C404D4A6-A7A0-4F35-9518-E3B353C7658A}" srcOrd="0" destOrd="0" presId="urn:microsoft.com/office/officeart/2008/layout/VerticalCurvedList"/>
    <dgm:cxn modelId="{715367D7-9AA5-4122-A9DC-8D003923C70B}" type="presParOf" srcId="{406193E5-A4A9-4089-A29E-9B5E6706185B}" destId="{528785A3-323D-436A-893D-A474E2926288}" srcOrd="3" destOrd="0" presId="urn:microsoft.com/office/officeart/2008/layout/VerticalCurvedList"/>
    <dgm:cxn modelId="{846B0F94-BBCA-4EE9-9B98-93BED9A6A56A}" type="presParOf" srcId="{406193E5-A4A9-4089-A29E-9B5E6706185B}" destId="{3DB86A4C-50D7-4A4D-972F-4FD183376667}" srcOrd="4" destOrd="0" presId="urn:microsoft.com/office/officeart/2008/layout/VerticalCurvedList"/>
    <dgm:cxn modelId="{03D7EF01-91C0-47F1-B9EF-A372FE03A7FA}" type="presParOf" srcId="{3DB86A4C-50D7-4A4D-972F-4FD183376667}" destId="{9083DB1A-9458-4BAB-AB68-D1D85132F6BB}" srcOrd="0" destOrd="0" presId="urn:microsoft.com/office/officeart/2008/layout/VerticalCurvedList"/>
    <dgm:cxn modelId="{C364A69A-F245-4A58-8B25-170EAA23D77D}" type="presParOf" srcId="{406193E5-A4A9-4089-A29E-9B5E6706185B}" destId="{947A6D2B-128B-455E-98CF-5680797DA3F0}" srcOrd="5" destOrd="0" presId="urn:microsoft.com/office/officeart/2008/layout/VerticalCurvedList"/>
    <dgm:cxn modelId="{1FA49101-9DCC-471C-8C39-4374B9325741}" type="presParOf" srcId="{406193E5-A4A9-4089-A29E-9B5E6706185B}" destId="{1667A8DD-F835-4CA3-854A-D2862F992448}" srcOrd="6" destOrd="0" presId="urn:microsoft.com/office/officeart/2008/layout/VerticalCurvedList"/>
    <dgm:cxn modelId="{94B485CB-9DA0-4D28-AA2B-B3E26025DE85}" type="presParOf" srcId="{1667A8DD-F835-4CA3-854A-D2862F992448}" destId="{10AB0005-0EA0-4885-BAE4-C054BAACB16F}" srcOrd="0" destOrd="0" presId="urn:microsoft.com/office/officeart/2008/layout/VerticalCurvedList"/>
    <dgm:cxn modelId="{E8A694BB-CC3D-4334-B1EB-A1BED9792D88}" type="presParOf" srcId="{406193E5-A4A9-4089-A29E-9B5E6706185B}" destId="{9A043713-47C0-454A-A9C8-492EDAF51291}" srcOrd="7" destOrd="0" presId="urn:microsoft.com/office/officeart/2008/layout/VerticalCurvedList"/>
    <dgm:cxn modelId="{9A6517ED-9AB9-48BA-9C0F-C5BE6EC6543C}" type="presParOf" srcId="{406193E5-A4A9-4089-A29E-9B5E6706185B}" destId="{A471A226-6AF6-49CC-AB19-280E65B71281}" srcOrd="8" destOrd="0" presId="urn:microsoft.com/office/officeart/2008/layout/VerticalCurvedList"/>
    <dgm:cxn modelId="{8754292A-DFC6-4DEF-936E-9E73E0866ADE}" type="presParOf" srcId="{A471A226-6AF6-49CC-AB19-280E65B71281}" destId="{557655B3-211C-4F7C-BC69-ABED075C1E60}" srcOrd="0" destOrd="0" presId="urn:microsoft.com/office/officeart/2008/layout/VerticalCurvedList"/>
    <dgm:cxn modelId="{C591242C-0BA6-46E6-BFC3-BC8A52E7C89A}" type="presParOf" srcId="{406193E5-A4A9-4089-A29E-9B5E6706185B}" destId="{8785635F-AA93-4CD7-A0F5-065FF0E4EF0B}" srcOrd="9" destOrd="0" presId="urn:microsoft.com/office/officeart/2008/layout/VerticalCurvedList"/>
    <dgm:cxn modelId="{C30B8CCB-BA55-4D58-8B91-C31CE5A93458}" type="presParOf" srcId="{406193E5-A4A9-4089-A29E-9B5E6706185B}" destId="{D4BCDEF8-1B81-4882-BDBC-A096163476C0}" srcOrd="10" destOrd="0" presId="urn:microsoft.com/office/officeart/2008/layout/VerticalCurvedList"/>
    <dgm:cxn modelId="{AA99283D-F28C-4A44-A107-482F40D6BD9E}" type="presParOf" srcId="{D4BCDEF8-1B81-4882-BDBC-A096163476C0}" destId="{B9E119E3-D518-4B8B-8D81-FE5E976D0D82}" srcOrd="0" destOrd="0" presId="urn:microsoft.com/office/officeart/2008/layout/VerticalCurvedList"/>
    <dgm:cxn modelId="{0F851234-9D7A-4DA9-B7EC-619B7A58446A}" type="presParOf" srcId="{406193E5-A4A9-4089-A29E-9B5E6706185B}" destId="{3ECBCA52-C904-43EE-AD01-F1FF2E2A6B0B}" srcOrd="11" destOrd="0" presId="urn:microsoft.com/office/officeart/2008/layout/VerticalCurvedList"/>
    <dgm:cxn modelId="{D7084ED3-C8CB-47F2-BA07-E05289EBFA9D}" type="presParOf" srcId="{406193E5-A4A9-4089-A29E-9B5E6706185B}" destId="{4ECFF69C-1078-4EF5-9778-9F543CADDF39}" srcOrd="12" destOrd="0" presId="urn:microsoft.com/office/officeart/2008/layout/VerticalCurvedList"/>
    <dgm:cxn modelId="{BB549E22-90D2-447B-B44C-BBDD58767747}" type="presParOf" srcId="{4ECFF69C-1078-4EF5-9778-9F543CADDF39}" destId="{7BED1566-BA70-4AF0-8A4A-36E6AA35EA0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9E2662-93C7-4EF1-B30F-3C1084408EBD}">
      <dsp:nvSpPr>
        <dsp:cNvPr id="0" name=""/>
        <dsp:cNvSpPr/>
      </dsp:nvSpPr>
      <dsp:spPr>
        <a:xfrm>
          <a:off x="10160341" y="-847486"/>
          <a:ext cx="6590822" cy="6590822"/>
        </a:xfrm>
        <a:prstGeom prst="blockArc">
          <a:avLst>
            <a:gd name="adj1" fmla="val 8100000"/>
            <a:gd name="adj2" fmla="val 13500000"/>
            <a:gd name="adj3" fmla="val 328"/>
          </a:avLst>
        </a:pr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908F03C-1746-4913-A371-C7CC52721F46}">
      <dsp:nvSpPr>
        <dsp:cNvPr id="0" name=""/>
        <dsp:cNvSpPr/>
      </dsp:nvSpPr>
      <dsp:spPr>
        <a:xfrm>
          <a:off x="68324" y="257815"/>
          <a:ext cx="10754009" cy="51543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409127" bIns="81280" numCol="1" spcCol="1270" anchor="ctr" anchorCtr="0">
          <a:noAutofit/>
        </a:bodyPr>
        <a:lstStyle/>
        <a:p>
          <a:pPr lvl="0" algn="r" defTabSz="1422400" rtl="1">
            <a:lnSpc>
              <a:spcPct val="90000"/>
            </a:lnSpc>
            <a:spcBef>
              <a:spcPct val="0"/>
            </a:spcBef>
            <a:spcAft>
              <a:spcPct val="35000"/>
            </a:spcAft>
          </a:pPr>
          <a:r>
            <a:rPr lang="fa-IR" sz="3200" kern="1200" dirty="0" smtClean="0">
              <a:cs typeface="B Nazanin" panose="00000400000000000000" pitchFamily="2" charset="-78"/>
            </a:rPr>
            <a:t>آموزش مشتريان به صورت </a:t>
          </a:r>
          <a:r>
            <a:rPr lang="fa-IR" sz="3200" kern="1200" dirty="0" smtClean="0">
              <a:cs typeface="B Nazanin" panose="00000400000000000000" pitchFamily="2" charset="-78"/>
            </a:rPr>
            <a:t>آنلاين </a:t>
          </a:r>
          <a:r>
            <a:rPr lang="fa-IR" sz="3200" kern="1200" dirty="0" smtClean="0">
              <a:cs typeface="B Nazanin" panose="00000400000000000000" pitchFamily="2" charset="-78"/>
            </a:rPr>
            <a:t>يا استفاده از بروشورها وكاتالوگ ها</a:t>
          </a:r>
          <a:endParaRPr lang="en-US" sz="3200" kern="1200" dirty="0">
            <a:cs typeface="B Nazanin" panose="00000400000000000000" pitchFamily="2" charset="-78"/>
          </a:endParaRPr>
        </a:p>
      </dsp:txBody>
      <dsp:txXfrm>
        <a:off x="68324" y="257815"/>
        <a:ext cx="10754009" cy="515435"/>
      </dsp:txXfrm>
    </dsp:sp>
    <dsp:sp modelId="{C404D4A6-A7A0-4F35-9518-E3B353C7658A}">
      <dsp:nvSpPr>
        <dsp:cNvPr id="0" name=""/>
        <dsp:cNvSpPr/>
      </dsp:nvSpPr>
      <dsp:spPr>
        <a:xfrm>
          <a:off x="10500187" y="193386"/>
          <a:ext cx="644293" cy="64429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528785A3-323D-436A-893D-A474E2926288}">
      <dsp:nvSpPr>
        <dsp:cNvPr id="0" name=""/>
        <dsp:cNvSpPr/>
      </dsp:nvSpPr>
      <dsp:spPr>
        <a:xfrm>
          <a:off x="68324" y="1030870"/>
          <a:ext cx="10330028" cy="51543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409127" bIns="81280" numCol="1" spcCol="1270" anchor="ctr" anchorCtr="0">
          <a:noAutofit/>
        </a:bodyPr>
        <a:lstStyle/>
        <a:p>
          <a:pPr lvl="0" algn="r" defTabSz="1422400">
            <a:lnSpc>
              <a:spcPct val="90000"/>
            </a:lnSpc>
            <a:spcBef>
              <a:spcPct val="0"/>
            </a:spcBef>
            <a:spcAft>
              <a:spcPct val="35000"/>
            </a:spcAft>
          </a:pPr>
          <a:r>
            <a:rPr lang="fa-IR" sz="3200" kern="1200" dirty="0" smtClean="0">
              <a:cs typeface="B Nazanin" panose="00000400000000000000" pitchFamily="2" charset="-78"/>
            </a:rPr>
            <a:t>استفاده بيشتر از نظر مشتريان در خصوص ارائه خدمات</a:t>
          </a:r>
          <a:endParaRPr lang="en-US" sz="3200" kern="1200" dirty="0">
            <a:cs typeface="B Nazanin" panose="00000400000000000000" pitchFamily="2" charset="-78"/>
          </a:endParaRPr>
        </a:p>
      </dsp:txBody>
      <dsp:txXfrm>
        <a:off x="68324" y="1030870"/>
        <a:ext cx="10330028" cy="515435"/>
      </dsp:txXfrm>
    </dsp:sp>
    <dsp:sp modelId="{9083DB1A-9458-4BAB-AB68-D1D85132F6BB}">
      <dsp:nvSpPr>
        <dsp:cNvPr id="0" name=""/>
        <dsp:cNvSpPr/>
      </dsp:nvSpPr>
      <dsp:spPr>
        <a:xfrm>
          <a:off x="10076206" y="966440"/>
          <a:ext cx="644293" cy="64429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947A6D2B-128B-455E-98CF-5680797DA3F0}">
      <dsp:nvSpPr>
        <dsp:cNvPr id="0" name=""/>
        <dsp:cNvSpPr/>
      </dsp:nvSpPr>
      <dsp:spPr>
        <a:xfrm>
          <a:off x="68324" y="1803924"/>
          <a:ext cx="10136153" cy="51543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409127" bIns="81280" numCol="1" spcCol="1270" anchor="ctr" anchorCtr="0">
          <a:noAutofit/>
        </a:bodyPr>
        <a:lstStyle/>
        <a:p>
          <a:pPr lvl="0" algn="r" defTabSz="1422400">
            <a:lnSpc>
              <a:spcPct val="90000"/>
            </a:lnSpc>
            <a:spcBef>
              <a:spcPct val="0"/>
            </a:spcBef>
            <a:spcAft>
              <a:spcPct val="35000"/>
            </a:spcAft>
          </a:pPr>
          <a:r>
            <a:rPr lang="fa-IR" sz="3200" kern="1200" dirty="0" smtClean="0">
              <a:cs typeface="B Nazanin" panose="00000400000000000000" pitchFamily="2" charset="-78"/>
            </a:rPr>
            <a:t>آموزش كارمندان جهت برخورد مناسب با مشتريان</a:t>
          </a:r>
          <a:endParaRPr lang="en-US" sz="3200" kern="1200" dirty="0">
            <a:cs typeface="B Nazanin" panose="00000400000000000000" pitchFamily="2" charset="-78"/>
          </a:endParaRPr>
        </a:p>
      </dsp:txBody>
      <dsp:txXfrm>
        <a:off x="68324" y="1803924"/>
        <a:ext cx="10136153" cy="515435"/>
      </dsp:txXfrm>
    </dsp:sp>
    <dsp:sp modelId="{10AB0005-0EA0-4885-BAE4-C054BAACB16F}">
      <dsp:nvSpPr>
        <dsp:cNvPr id="0" name=""/>
        <dsp:cNvSpPr/>
      </dsp:nvSpPr>
      <dsp:spPr>
        <a:xfrm>
          <a:off x="9882330" y="1739495"/>
          <a:ext cx="644293" cy="64429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9A043713-47C0-454A-A9C8-492EDAF51291}">
      <dsp:nvSpPr>
        <dsp:cNvPr id="0" name=""/>
        <dsp:cNvSpPr/>
      </dsp:nvSpPr>
      <dsp:spPr>
        <a:xfrm>
          <a:off x="68324" y="2576490"/>
          <a:ext cx="10136153" cy="51543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409127" bIns="81280" numCol="1" spcCol="1270" anchor="ctr" anchorCtr="0">
          <a:noAutofit/>
        </a:bodyPr>
        <a:lstStyle/>
        <a:p>
          <a:pPr lvl="0" algn="r" defTabSz="1422400">
            <a:lnSpc>
              <a:spcPct val="90000"/>
            </a:lnSpc>
            <a:spcBef>
              <a:spcPct val="0"/>
            </a:spcBef>
            <a:spcAft>
              <a:spcPct val="35000"/>
            </a:spcAft>
          </a:pPr>
          <a:r>
            <a:rPr lang="fa-IR" sz="3200" kern="1200" smtClean="0">
              <a:cs typeface="B Nazanin" panose="00000400000000000000" pitchFamily="2" charset="-78"/>
            </a:rPr>
            <a:t>بوجود آوردن سيستم شكايات آنلاين و بررسي فوري آنها</a:t>
          </a:r>
          <a:endParaRPr lang="en-US" sz="3200" kern="1200" smtClean="0">
            <a:cs typeface="B Nazanin" panose="00000400000000000000" pitchFamily="2" charset="-78"/>
          </a:endParaRPr>
        </a:p>
      </dsp:txBody>
      <dsp:txXfrm>
        <a:off x="68324" y="2576490"/>
        <a:ext cx="10136153" cy="515435"/>
      </dsp:txXfrm>
    </dsp:sp>
    <dsp:sp modelId="{557655B3-211C-4F7C-BC69-ABED075C1E60}">
      <dsp:nvSpPr>
        <dsp:cNvPr id="0" name=""/>
        <dsp:cNvSpPr/>
      </dsp:nvSpPr>
      <dsp:spPr>
        <a:xfrm>
          <a:off x="9882330" y="2512060"/>
          <a:ext cx="644293" cy="64429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8785635F-AA93-4CD7-A0F5-065FF0E4EF0B}">
      <dsp:nvSpPr>
        <dsp:cNvPr id="0" name=""/>
        <dsp:cNvSpPr/>
      </dsp:nvSpPr>
      <dsp:spPr>
        <a:xfrm>
          <a:off x="68324" y="3349544"/>
          <a:ext cx="10330028" cy="51543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409127" bIns="81280" numCol="1" spcCol="1270" anchor="ctr" anchorCtr="0">
          <a:noAutofit/>
        </a:bodyPr>
        <a:lstStyle/>
        <a:p>
          <a:pPr lvl="0" algn="r" defTabSz="1422400">
            <a:lnSpc>
              <a:spcPct val="90000"/>
            </a:lnSpc>
            <a:spcBef>
              <a:spcPct val="0"/>
            </a:spcBef>
            <a:spcAft>
              <a:spcPct val="35000"/>
            </a:spcAft>
          </a:pPr>
          <a:r>
            <a:rPr lang="fa-IR" sz="3200" kern="1200" dirty="0" smtClean="0">
              <a:cs typeface="B Nazanin" panose="00000400000000000000" pitchFamily="2" charset="-78"/>
            </a:rPr>
            <a:t>استفاده از </a:t>
          </a:r>
          <a:r>
            <a:rPr lang="fa-IR" sz="3200" kern="1200" dirty="0" smtClean="0">
              <a:cs typeface="B Nazanin" panose="00000400000000000000" pitchFamily="2" charset="-78"/>
            </a:rPr>
            <a:t>تكنولوژي هاي </a:t>
          </a:r>
          <a:r>
            <a:rPr lang="fa-IR" sz="3200" kern="1200" dirty="0" smtClean="0">
              <a:cs typeface="B Nazanin" panose="00000400000000000000" pitchFamily="2" charset="-78"/>
            </a:rPr>
            <a:t>روز دنيا به جهت به روزرساني سيستم آنلاين</a:t>
          </a:r>
          <a:endParaRPr lang="en-US" sz="3200" kern="1200" dirty="0" smtClean="0">
            <a:cs typeface="B Nazanin" panose="00000400000000000000" pitchFamily="2" charset="-78"/>
          </a:endParaRPr>
        </a:p>
      </dsp:txBody>
      <dsp:txXfrm>
        <a:off x="68324" y="3349544"/>
        <a:ext cx="10330028" cy="515435"/>
      </dsp:txXfrm>
    </dsp:sp>
    <dsp:sp modelId="{B9E119E3-D518-4B8B-8D81-FE5E976D0D82}">
      <dsp:nvSpPr>
        <dsp:cNvPr id="0" name=""/>
        <dsp:cNvSpPr/>
      </dsp:nvSpPr>
      <dsp:spPr>
        <a:xfrm>
          <a:off x="10076206" y="3285115"/>
          <a:ext cx="644293" cy="64429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3ECBCA52-C904-43EE-AD01-F1FF2E2A6B0B}">
      <dsp:nvSpPr>
        <dsp:cNvPr id="0" name=""/>
        <dsp:cNvSpPr/>
      </dsp:nvSpPr>
      <dsp:spPr>
        <a:xfrm>
          <a:off x="68324" y="4122599"/>
          <a:ext cx="10754009" cy="51543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409127" bIns="81280" numCol="1" spcCol="1270" anchor="ctr" anchorCtr="0">
          <a:noAutofit/>
        </a:bodyPr>
        <a:lstStyle/>
        <a:p>
          <a:pPr lvl="0" algn="r" defTabSz="1422400">
            <a:lnSpc>
              <a:spcPct val="90000"/>
            </a:lnSpc>
            <a:spcBef>
              <a:spcPct val="0"/>
            </a:spcBef>
            <a:spcAft>
              <a:spcPct val="35000"/>
            </a:spcAft>
          </a:pPr>
          <a:r>
            <a:rPr lang="fa-IR" sz="3200" kern="1200" dirty="0" smtClean="0">
              <a:cs typeface="B Nazanin" panose="00000400000000000000" pitchFamily="2" charset="-78"/>
            </a:rPr>
            <a:t>تعيين ميزان دسترسي براي كارمندان جهت ايجاد امنيت هر چه بيشتر در خدمات</a:t>
          </a:r>
          <a:endParaRPr lang="en-US" sz="3200" kern="1200" dirty="0" smtClean="0">
            <a:cs typeface="B Nazanin" panose="00000400000000000000" pitchFamily="2" charset="-78"/>
          </a:endParaRPr>
        </a:p>
      </dsp:txBody>
      <dsp:txXfrm>
        <a:off x="68324" y="4122599"/>
        <a:ext cx="10754009" cy="515435"/>
      </dsp:txXfrm>
    </dsp:sp>
    <dsp:sp modelId="{7BED1566-BA70-4AF0-8A4A-36E6AA35EA0E}">
      <dsp:nvSpPr>
        <dsp:cNvPr id="0" name=""/>
        <dsp:cNvSpPr/>
      </dsp:nvSpPr>
      <dsp:spPr>
        <a:xfrm>
          <a:off x="10500187" y="4058170"/>
          <a:ext cx="644293" cy="64429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1/16/2021</a:t>
            </a:fld>
            <a:endParaRPr lang="en-US" dirty="0"/>
          </a:p>
        </p:txBody>
      </p:sp>
      <p:sp>
        <p:nvSpPr>
          <p:cNvPr id="4" name="Footer Placeholder 3">
            <a:extLst>
              <a:ext uri="{FF2B5EF4-FFF2-40B4-BE49-F238E27FC236}">
                <a16:creationId xmlns=""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1/16/2021</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smtClean="0"/>
              <a:t>Click to edit Master subtitle style</a:t>
            </a:r>
            <a:endParaRPr lang="en-US" noProof="0"/>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1" name="Content Placeholder 3">
            <a:extLst>
              <a:ext uri="{FF2B5EF4-FFF2-40B4-BE49-F238E27FC236}">
                <a16:creationId xmlns=""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1" name="Picture Placeholder 8">
            <a:extLst>
              <a:ext uri="{FF2B5EF4-FFF2-40B4-BE49-F238E27FC236}">
                <a16:creationId xmlns=""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2" name="Picture Placeholder 8">
            <a:extLst>
              <a:ext uri="{FF2B5EF4-FFF2-40B4-BE49-F238E27FC236}">
                <a16:creationId xmlns=""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3" name="Picture Placeholder 8">
            <a:extLst>
              <a:ext uri="{FF2B5EF4-FFF2-40B4-BE49-F238E27FC236}">
                <a16:creationId xmlns=""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4" name="Picture Placeholder 8">
            <a:extLst>
              <a:ext uri="{FF2B5EF4-FFF2-40B4-BE49-F238E27FC236}">
                <a16:creationId xmlns=""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6" name="Text Placeholder 22">
            <a:extLst>
              <a:ext uri="{FF2B5EF4-FFF2-40B4-BE49-F238E27FC236}">
                <a16:creationId xmlns=""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sp>
        <p:nvSpPr>
          <p:cNvPr id="27" name="Text Placeholder 22">
            <a:extLst>
              <a:ext uri="{FF2B5EF4-FFF2-40B4-BE49-F238E27FC236}">
                <a16:creationId xmlns=""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sp>
        <p:nvSpPr>
          <p:cNvPr id="28" name="Text Placeholder 22">
            <a:extLst>
              <a:ext uri="{FF2B5EF4-FFF2-40B4-BE49-F238E27FC236}">
                <a16:creationId xmlns=""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sp>
        <p:nvSpPr>
          <p:cNvPr id="29" name="Text Placeholder 22">
            <a:extLst>
              <a:ext uri="{FF2B5EF4-FFF2-40B4-BE49-F238E27FC236}">
                <a16:creationId xmlns=""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sp>
        <p:nvSpPr>
          <p:cNvPr id="30" name="Text Placeholder 22">
            <a:extLst>
              <a:ext uri="{FF2B5EF4-FFF2-40B4-BE49-F238E27FC236}">
                <a16:creationId xmlns=""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cxnSp>
        <p:nvCxnSpPr>
          <p:cNvPr id="7" name="Straight Connector 6">
            <a:extLst>
              <a:ext uri="{FF2B5EF4-FFF2-40B4-BE49-F238E27FC236}">
                <a16:creationId xmlns=""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sp>
        <p:nvSpPr>
          <p:cNvPr id="37" name="Text Placeholder 22">
            <a:extLst>
              <a:ext uri="{FF2B5EF4-FFF2-40B4-BE49-F238E27FC236}">
                <a16:creationId xmlns=""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p:txBody>
      </p: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US" noProof="0" dirty="0"/>
          </a:p>
        </p:txBody>
      </p:sp>
      <p:sp>
        <p:nvSpPr>
          <p:cNvPr id="21" name="Text Placeholder 3">
            <a:extLst>
              <a:ext uri="{FF2B5EF4-FFF2-40B4-BE49-F238E27FC236}">
                <a16:creationId xmlns=""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22" name="Content Placeholder 2">
            <a:extLst>
              <a:ext uri="{FF2B5EF4-FFF2-40B4-BE49-F238E27FC236}">
                <a16:creationId xmlns=""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smtClean="0"/>
              <a:t>Click to edit Master text styles</a:t>
            </a:r>
          </a:p>
        </p:txBody>
      </p:sp>
      <p:sp>
        <p:nvSpPr>
          <p:cNvPr id="22" name="Slide Number Placeholder 4">
            <a:extLst>
              <a:ext uri="{FF2B5EF4-FFF2-40B4-BE49-F238E27FC236}">
                <a16:creationId xmlns=""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smtClean="0"/>
              <a:t>Click to edit Master text styles</a:t>
            </a:r>
          </a:p>
        </p:txBody>
      </p:sp>
      <p:sp>
        <p:nvSpPr>
          <p:cNvPr id="35" name="Slide Number Placeholder 4">
            <a:extLst>
              <a:ext uri="{FF2B5EF4-FFF2-40B4-BE49-F238E27FC236}">
                <a16:creationId xmlns=""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smtClean="0"/>
              <a:t>Click to 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6" name="Text Placeholder 4">
            <a:extLst>
              <a:ext uri="{FF2B5EF4-FFF2-40B4-BE49-F238E27FC236}">
                <a16:creationId xmlns=""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7" name="Content Placeholder 3">
            <a:extLst>
              <a:ext uri="{FF2B5EF4-FFF2-40B4-BE49-F238E27FC236}">
                <a16:creationId xmlns=""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8" name="Content Placeholder 5">
            <a:extLst>
              <a:ext uri="{FF2B5EF4-FFF2-40B4-BE49-F238E27FC236}">
                <a16:creationId xmlns=""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smtClean="0"/>
              <a:t>Click to edit Master title style</a:t>
            </a:r>
            <a:endParaRPr lang="en-US" noProof="0"/>
          </a:p>
        </p:txBody>
      </p:sp>
      <p:sp>
        <p:nvSpPr>
          <p:cNvPr id="3" name="Text Placeholder 2">
            <a:extLst>
              <a:ext uri="{FF2B5EF4-FFF2-40B4-BE49-F238E27FC236}">
                <a16:creationId xmlns=""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Slide Number Placeholder 5">
            <a:extLst>
              <a:ext uri="{FF2B5EF4-FFF2-40B4-BE49-F238E27FC236}">
                <a16:creationId xmlns=""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a:t>
            </a:fld>
            <a:endParaRPr lang="en-US" noProof="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6220" y="1058954"/>
            <a:ext cx="5680039" cy="5180817"/>
          </a:xfrm>
          <a:prstGeom prst="roundRect">
            <a:avLst>
              <a:gd name="adj" fmla="val 11111"/>
            </a:avLst>
          </a:prstGeom>
          <a:ln w="190500" cap="rnd">
            <a:solidFill>
              <a:schemeClr val="accent1">
                <a:lumMod val="75000"/>
              </a:schemeClr>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extLst>
      <p:ext uri="{BB962C8B-B14F-4D97-AF65-F5344CB8AC3E}">
        <p14:creationId xmlns:p14="http://schemas.microsoft.com/office/powerpoint/2010/main" val="149777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10</a:t>
            </a:fld>
            <a:endParaRPr lang="en-US" noProof="0" dirty="0"/>
          </a:p>
        </p:txBody>
      </p:sp>
      <p:sp>
        <p:nvSpPr>
          <p:cNvPr id="4" name="Content Placeholder 3"/>
          <p:cNvSpPr>
            <a:spLocks noGrp="1"/>
          </p:cNvSpPr>
          <p:nvPr>
            <p:ph idx="1"/>
          </p:nvPr>
        </p:nvSpPr>
        <p:spPr>
          <a:xfrm>
            <a:off x="518669" y="2040778"/>
            <a:ext cx="11215235" cy="4351338"/>
          </a:xfrm>
        </p:spPr>
        <p:txBody>
          <a:bodyPr/>
          <a:lstStyle/>
          <a:p>
            <a:pPr marL="0" indent="0" algn="just" rtl="1">
              <a:lnSpc>
                <a:spcPct val="150000"/>
              </a:lnSpc>
              <a:buNone/>
            </a:pPr>
            <a:r>
              <a:rPr lang="fa-IR" dirty="0">
                <a:latin typeface="Times New Roman" panose="02020603050405020304" pitchFamily="18" charset="0"/>
                <a:cs typeface="B Nazanin" panose="00000400000000000000" pitchFamily="2" charset="-78"/>
              </a:rPr>
              <a:t>در اين پژوهش تلاش شده است در ابتدا با كمك پرسشنامه </a:t>
            </a:r>
            <a:r>
              <a:rPr lang="fa-IR" dirty="0" smtClean="0">
                <a:latin typeface="Times New Roman" panose="02020603050405020304" pitchFamily="18" charset="0"/>
                <a:cs typeface="B Nazanin" panose="00000400000000000000" pitchFamily="2" charset="-78"/>
              </a:rPr>
              <a:t>خواسته هاي مشتريان </a:t>
            </a:r>
            <a:r>
              <a:rPr lang="fa-IR" dirty="0">
                <a:latin typeface="Times New Roman" panose="02020603050405020304" pitchFamily="18" charset="0"/>
                <a:cs typeface="B Nazanin" panose="00000400000000000000" pitchFamily="2" charset="-78"/>
              </a:rPr>
              <a:t>شناسايي شده سپس با استفاده از روش تحليل سلسله مراتبي</a:t>
            </a:r>
            <a:r>
              <a:rPr lang="fa-IR" dirty="0" smtClean="0">
                <a:latin typeface="Times New Roman" panose="02020603050405020304" pitchFamily="18" charset="0"/>
                <a:cs typeface="B Nazanin" panose="00000400000000000000" pitchFamily="2" charset="-78"/>
              </a:rPr>
              <a:t>، </a:t>
            </a:r>
            <a:r>
              <a:rPr lang="fa-IR" dirty="0">
                <a:latin typeface="Times New Roman" panose="02020603050405020304" pitchFamily="18" charset="0"/>
                <a:cs typeface="B Nazanin" panose="00000400000000000000" pitchFamily="2" charset="-78"/>
              </a:rPr>
              <a:t>وزندهي و در نهايت با كمك </a:t>
            </a:r>
            <a:r>
              <a:rPr lang="fa-IR" dirty="0" smtClean="0">
                <a:latin typeface="Times New Roman" panose="02020603050405020304" pitchFamily="18" charset="0"/>
                <a:cs typeface="B Nazanin" panose="00000400000000000000" pitchFamily="2" charset="-78"/>
              </a:rPr>
              <a:t>رويكرد </a:t>
            </a:r>
            <a:r>
              <a:rPr lang="en-US" dirty="0" smtClean="0">
                <a:latin typeface="Times New Roman" panose="02020603050405020304" pitchFamily="18" charset="0"/>
                <a:cs typeface="B Nazanin" panose="00000400000000000000" pitchFamily="2" charset="-78"/>
              </a:rPr>
              <a:t>QFD</a:t>
            </a:r>
            <a:r>
              <a:rPr lang="fa-IR" dirty="0" smtClean="0">
                <a:latin typeface="Times New Roman" panose="02020603050405020304" pitchFamily="18" charset="0"/>
                <a:cs typeface="B Nazanin" panose="00000400000000000000" pitchFamily="2" charset="-78"/>
              </a:rPr>
              <a:t> </a:t>
            </a:r>
            <a:r>
              <a:rPr lang="fa-IR" dirty="0">
                <a:latin typeface="Times New Roman" panose="02020603050405020304" pitchFamily="18" charset="0"/>
                <a:cs typeface="B Nazanin" panose="00000400000000000000" pitchFamily="2" charset="-78"/>
              </a:rPr>
              <a:t>در محصول </a:t>
            </a:r>
            <a:r>
              <a:rPr lang="fa-IR" dirty="0" smtClean="0">
                <a:latin typeface="Times New Roman" panose="02020603050405020304" pitchFamily="18" charset="0"/>
                <a:cs typeface="B Nazanin" panose="00000400000000000000" pitchFamily="2" charset="-78"/>
              </a:rPr>
              <a:t>پياده سازي شود. </a:t>
            </a:r>
            <a:r>
              <a:rPr lang="fa-IR" dirty="0">
                <a:latin typeface="Times New Roman" panose="02020603050405020304" pitchFamily="18" charset="0"/>
                <a:cs typeface="B Nazanin" panose="00000400000000000000" pitchFamily="2" charset="-78"/>
              </a:rPr>
              <a:t>لازم به ذكر است در ترسيم نمودار خانه كيفيت و ورود دادهها، </a:t>
            </a:r>
            <a:r>
              <a:rPr lang="fa-IR" dirty="0" smtClean="0">
                <a:latin typeface="Times New Roman" panose="02020603050405020304" pitchFamily="18" charset="0"/>
                <a:cs typeface="B Nazanin" panose="00000400000000000000" pitchFamily="2" charset="-78"/>
              </a:rPr>
              <a:t>از رویکرد </a:t>
            </a:r>
            <a:r>
              <a:rPr lang="en-US" dirty="0" smtClean="0">
                <a:latin typeface="Times New Roman" panose="02020603050405020304" pitchFamily="18" charset="0"/>
                <a:cs typeface="B Nazanin" panose="00000400000000000000" pitchFamily="2" charset="-78"/>
              </a:rPr>
              <a:t>QFD</a:t>
            </a:r>
            <a:r>
              <a:rPr lang="fa-IR" dirty="0" smtClean="0">
                <a:latin typeface="Times New Roman" panose="02020603050405020304" pitchFamily="18" charset="0"/>
                <a:cs typeface="B Nazanin" panose="00000400000000000000" pitchFamily="2" charset="-78"/>
              </a:rPr>
              <a:t> </a:t>
            </a:r>
            <a:r>
              <a:rPr lang="fa-IR" dirty="0">
                <a:latin typeface="Times New Roman" panose="02020603050405020304" pitchFamily="18" charset="0"/>
                <a:cs typeface="B Nazanin" panose="00000400000000000000" pitchFamily="2" charset="-78"/>
              </a:rPr>
              <a:t>اصلاح شده در </a:t>
            </a:r>
            <a:r>
              <a:rPr lang="fa-IR" dirty="0" smtClean="0">
                <a:latin typeface="Times New Roman" panose="02020603050405020304" pitchFamily="18" charset="0"/>
                <a:cs typeface="B Nazanin" panose="00000400000000000000" pitchFamily="2" charset="-78"/>
              </a:rPr>
              <a:t>مقاله ي </a:t>
            </a:r>
            <a:r>
              <a:rPr lang="fa-IR" dirty="0">
                <a:latin typeface="Times New Roman" panose="02020603050405020304" pitchFamily="18" charset="0"/>
                <a:cs typeface="B Nazanin" panose="00000400000000000000" pitchFamily="2" charset="-78"/>
              </a:rPr>
              <a:t>خاتمي و مزروعي در سال 1390 </a:t>
            </a:r>
            <a:r>
              <a:rPr lang="fa-IR" dirty="0" smtClean="0">
                <a:latin typeface="Times New Roman" panose="02020603050405020304" pitchFamily="18" charset="0"/>
                <a:cs typeface="B Nazanin" panose="00000400000000000000" pitchFamily="2" charset="-78"/>
              </a:rPr>
              <a:t>و </a:t>
            </a:r>
            <a:r>
              <a:rPr lang="fa-IR" dirty="0">
                <a:latin typeface="Times New Roman" panose="02020603050405020304" pitchFamily="18" charset="0"/>
                <a:cs typeface="B Nazanin" panose="00000400000000000000" pitchFamily="2" charset="-78"/>
              </a:rPr>
              <a:t>نيز مقاله آتشسوز، مزروعي و بردبار در سال 1394 بهره گرفته </a:t>
            </a:r>
            <a:r>
              <a:rPr lang="fa-IR" dirty="0" smtClean="0">
                <a:latin typeface="Times New Roman" panose="02020603050405020304" pitchFamily="18" charset="0"/>
                <a:cs typeface="B Nazanin" panose="00000400000000000000" pitchFamily="2" charset="-78"/>
              </a:rPr>
              <a:t>شده است.</a:t>
            </a:r>
            <a:endParaRPr lang="en-US"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8016360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4919" y="3060552"/>
            <a:ext cx="7551057" cy="1296296"/>
          </a:xfrm>
        </p:spPr>
        <p:txBody>
          <a:bodyPr>
            <a:normAutofit/>
          </a:bodyPr>
          <a:lstStyle/>
          <a:p>
            <a:pPr algn="ctr"/>
            <a:r>
              <a:rPr lang="fa-IR" sz="6600" dirty="0" smtClean="0">
                <a:cs typeface="B Titr" panose="00000700000000000000" pitchFamily="2" charset="-78"/>
              </a:rPr>
              <a:t>گسترش عملکرد کیفیت</a:t>
            </a:r>
            <a:endParaRPr lang="en-US" sz="6600" dirty="0">
              <a:cs typeface="B Titr" panose="00000700000000000000" pitchFamily="2" charset="-78"/>
            </a:endParaRP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11</a:t>
            </a:fld>
            <a:endParaRPr lang="en-US" noProof="0" dirty="0"/>
          </a:p>
        </p:txBody>
      </p:sp>
      <p:sp>
        <p:nvSpPr>
          <p:cNvPr id="4" name="TextBox 3"/>
          <p:cNvSpPr txBox="1"/>
          <p:nvPr/>
        </p:nvSpPr>
        <p:spPr>
          <a:xfrm>
            <a:off x="311973" y="4830184"/>
            <a:ext cx="6884894" cy="523220"/>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Quality Function Deployment (QFD)</a:t>
            </a:r>
          </a:p>
        </p:txBody>
      </p:sp>
    </p:spTree>
    <p:extLst>
      <p:ext uri="{BB962C8B-B14F-4D97-AF65-F5344CB8AC3E}">
        <p14:creationId xmlns:p14="http://schemas.microsoft.com/office/powerpoint/2010/main" val="24039494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12</a:t>
            </a:fld>
            <a:endParaRPr lang="en-US" noProof="0" dirty="0"/>
          </a:p>
        </p:txBody>
      </p:sp>
      <p:sp>
        <p:nvSpPr>
          <p:cNvPr id="4" name="Content Placeholder 3"/>
          <p:cNvSpPr>
            <a:spLocks noGrp="1"/>
          </p:cNvSpPr>
          <p:nvPr>
            <p:ph idx="1"/>
          </p:nvPr>
        </p:nvSpPr>
        <p:spPr/>
        <p:txBody>
          <a:bodyPr>
            <a:normAutofit fontScale="92500" lnSpcReduction="10000"/>
          </a:bodyPr>
          <a:lstStyle/>
          <a:p>
            <a:pPr marL="0" indent="0" algn="just" rtl="1">
              <a:lnSpc>
                <a:spcPct val="150000"/>
              </a:lnSpc>
              <a:buNone/>
            </a:pPr>
            <a:r>
              <a:rPr lang="fa-IR" dirty="0">
                <a:latin typeface="Times New Roman" panose="02020603050405020304" pitchFamily="18" charset="0"/>
                <a:cs typeface="B Nazanin" panose="00000400000000000000" pitchFamily="2" charset="-78"/>
              </a:rPr>
              <a:t>گسترش عملكرد كيفيت يك توسعه و بهبود قدم به قدم عمليات </a:t>
            </a:r>
            <a:r>
              <a:rPr lang="fa-IR" dirty="0" smtClean="0">
                <a:latin typeface="Times New Roman" panose="02020603050405020304" pitchFamily="18" charset="0"/>
                <a:cs typeface="B Nazanin" panose="00000400000000000000" pitchFamily="2" charset="-78"/>
              </a:rPr>
              <a:t>وعملكردهاي </a:t>
            </a:r>
            <a:r>
              <a:rPr lang="fa-IR" dirty="0">
                <a:latin typeface="Times New Roman" panose="02020603050405020304" pitchFamily="18" charset="0"/>
                <a:cs typeface="B Nazanin" panose="00000400000000000000" pitchFamily="2" charset="-78"/>
              </a:rPr>
              <a:t>كاري است كه كيفيت را درون اجزا از طريق </a:t>
            </a:r>
            <a:r>
              <a:rPr lang="fa-IR" dirty="0" smtClean="0">
                <a:latin typeface="Times New Roman" panose="02020603050405020304" pitchFamily="18" charset="0"/>
                <a:cs typeface="B Nazanin" panose="00000400000000000000" pitchFamily="2" charset="-78"/>
              </a:rPr>
              <a:t>سيستماتيك كردن </a:t>
            </a:r>
            <a:r>
              <a:rPr lang="fa-IR" dirty="0">
                <a:latin typeface="Times New Roman" panose="02020603050405020304" pitchFamily="18" charset="0"/>
                <a:cs typeface="B Nazanin" panose="00000400000000000000" pitchFamily="2" charset="-78"/>
              </a:rPr>
              <a:t>اهداف تضمين </a:t>
            </a:r>
            <a:r>
              <a:rPr lang="fa-IR" dirty="0" smtClean="0">
                <a:latin typeface="Times New Roman" panose="02020603050405020304" pitchFamily="18" charset="0"/>
                <a:cs typeface="B Nazanin" panose="00000400000000000000" pitchFamily="2" charset="-78"/>
              </a:rPr>
              <a:t>ميكند.</a:t>
            </a:r>
            <a:r>
              <a:rPr lang="en-US" dirty="0" smtClean="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به </a:t>
            </a:r>
            <a:r>
              <a:rPr lang="fa-IR" dirty="0">
                <a:latin typeface="Times New Roman" panose="02020603050405020304" pitchFamily="18" charset="0"/>
                <a:cs typeface="B Nazanin" panose="00000400000000000000" pitchFamily="2" charset="-78"/>
              </a:rPr>
              <a:t>بيان ديگر، فلسفه اصلي استفاده </a:t>
            </a:r>
            <a:r>
              <a:rPr lang="fa-IR" dirty="0" smtClean="0">
                <a:latin typeface="Times New Roman" panose="02020603050405020304" pitchFamily="18" charset="0"/>
                <a:cs typeface="B Nazanin" panose="00000400000000000000" pitchFamily="2" charset="-78"/>
              </a:rPr>
              <a:t>از </a:t>
            </a:r>
            <a:r>
              <a:rPr lang="en-US" dirty="0" smtClean="0">
                <a:latin typeface="Times New Roman" panose="02020603050405020304" pitchFamily="18" charset="0"/>
                <a:cs typeface="B Nazanin" panose="00000400000000000000" pitchFamily="2" charset="-78"/>
              </a:rPr>
              <a:t>QFD</a:t>
            </a:r>
            <a:r>
              <a:rPr lang="fa-IR" dirty="0" smtClean="0">
                <a:latin typeface="Times New Roman" panose="02020603050405020304" pitchFamily="18" charset="0"/>
                <a:cs typeface="B Nazanin" panose="00000400000000000000" pitchFamily="2" charset="-78"/>
              </a:rPr>
              <a:t> </a:t>
            </a:r>
            <a:r>
              <a:rPr lang="en-US" dirty="0" smtClean="0">
                <a:latin typeface="Times New Roman" panose="02020603050405020304" pitchFamily="18" charset="0"/>
                <a:cs typeface="B Nazanin" panose="00000400000000000000" pitchFamily="2" charset="-78"/>
              </a:rPr>
              <a:t> </a:t>
            </a:r>
            <a:r>
              <a:rPr lang="fa-IR" dirty="0">
                <a:latin typeface="Times New Roman" panose="02020603050405020304" pitchFamily="18" charset="0"/>
                <a:cs typeface="B Nazanin" panose="00000400000000000000" pitchFamily="2" charset="-78"/>
              </a:rPr>
              <a:t>اعمال و لحاظ نمودن </a:t>
            </a:r>
            <a:r>
              <a:rPr lang="fa-IR" dirty="0" smtClean="0">
                <a:latin typeface="Times New Roman" panose="02020603050405020304" pitchFamily="18" charset="0"/>
                <a:cs typeface="B Nazanin" panose="00000400000000000000" pitchFamily="2" charset="-78"/>
              </a:rPr>
              <a:t>خواسته ها </a:t>
            </a:r>
            <a:r>
              <a:rPr lang="fa-IR" dirty="0">
                <a:latin typeface="Times New Roman" panose="02020603050405020304" pitchFamily="18" charset="0"/>
                <a:cs typeface="B Nazanin" panose="00000400000000000000" pitchFamily="2" charset="-78"/>
              </a:rPr>
              <a:t>و نيازهاي مشتري در محصول </a:t>
            </a:r>
            <a:r>
              <a:rPr lang="fa-IR" dirty="0" smtClean="0">
                <a:latin typeface="Times New Roman" panose="02020603050405020304" pitchFamily="18" charset="0"/>
                <a:cs typeface="B Nazanin" panose="00000400000000000000" pitchFamily="2" charset="-78"/>
              </a:rPr>
              <a:t>مي باشد.</a:t>
            </a:r>
          </a:p>
          <a:p>
            <a:pPr marL="0" indent="0" algn="just" rtl="1">
              <a:lnSpc>
                <a:spcPct val="150000"/>
              </a:lnSpc>
              <a:buNone/>
            </a:pPr>
            <a:r>
              <a:rPr lang="fa-IR" dirty="0">
                <a:latin typeface="Times New Roman" panose="02020603050405020304" pitchFamily="18" charset="0"/>
                <a:cs typeface="B Nazanin" panose="00000400000000000000" pitchFamily="2" charset="-78"/>
              </a:rPr>
              <a:t>با توسعه و كاربرد </a:t>
            </a:r>
            <a:r>
              <a:rPr lang="fa-IR" dirty="0" smtClean="0">
                <a:latin typeface="Times New Roman" panose="02020603050405020304" pitchFamily="18" charset="0"/>
                <a:cs typeface="B Nazanin" panose="00000400000000000000" pitchFamily="2" charset="-78"/>
              </a:rPr>
              <a:t>گسترده </a:t>
            </a:r>
            <a:r>
              <a:rPr lang="en-US" dirty="0" smtClean="0">
                <a:latin typeface="Times New Roman" panose="02020603050405020304" pitchFamily="18" charset="0"/>
                <a:cs typeface="B Nazanin" panose="00000400000000000000" pitchFamily="2" charset="-78"/>
              </a:rPr>
              <a:t>QFD</a:t>
            </a:r>
            <a:r>
              <a:rPr lang="fa-IR" dirty="0" smtClean="0">
                <a:latin typeface="Times New Roman" panose="02020603050405020304" pitchFamily="18" charset="0"/>
                <a:cs typeface="B Nazanin" panose="00000400000000000000" pitchFamily="2" charset="-78"/>
              </a:rPr>
              <a:t> </a:t>
            </a:r>
            <a:r>
              <a:rPr lang="fa-IR" dirty="0">
                <a:latin typeface="Times New Roman" panose="02020603050405020304" pitchFamily="18" charset="0"/>
                <a:cs typeface="B Nazanin" panose="00000400000000000000" pitchFamily="2" charset="-78"/>
              </a:rPr>
              <a:t>حوزه كاربرد آن در </a:t>
            </a:r>
            <a:r>
              <a:rPr lang="fa-IR" dirty="0" smtClean="0">
                <a:latin typeface="Times New Roman" panose="02020603050405020304" pitchFamily="18" charset="0"/>
                <a:cs typeface="B Nazanin" panose="00000400000000000000" pitchFamily="2" charset="-78"/>
              </a:rPr>
              <a:t>زمينه هاي همچون </a:t>
            </a:r>
            <a:r>
              <a:rPr lang="fa-IR" dirty="0">
                <a:latin typeface="Times New Roman" panose="02020603050405020304" pitchFamily="18" charset="0"/>
                <a:cs typeface="B Nazanin" panose="00000400000000000000" pitchFamily="2" charset="-78"/>
              </a:rPr>
              <a:t>طراحي، </a:t>
            </a:r>
            <a:r>
              <a:rPr lang="fa-IR" dirty="0" smtClean="0">
                <a:latin typeface="Times New Roman" panose="02020603050405020304" pitchFamily="18" charset="0"/>
                <a:cs typeface="B Nazanin" panose="00000400000000000000" pitchFamily="2" charset="-78"/>
              </a:rPr>
              <a:t>برنامه ريزي</a:t>
            </a:r>
            <a:r>
              <a:rPr lang="fa-IR" dirty="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تصميم گيري</a:t>
            </a:r>
            <a:r>
              <a:rPr lang="fa-IR" dirty="0">
                <a:latin typeface="Times New Roman" panose="02020603050405020304" pitchFamily="18" charset="0"/>
                <a:cs typeface="B Nazanin" panose="00000400000000000000" pitchFamily="2" charset="-78"/>
              </a:rPr>
              <a:t>، مهندسي، مديريت، </a:t>
            </a:r>
            <a:r>
              <a:rPr lang="fa-IR" dirty="0" smtClean="0">
                <a:latin typeface="Times New Roman" panose="02020603050405020304" pitchFamily="18" charset="0"/>
                <a:cs typeface="B Nazanin" panose="00000400000000000000" pitchFamily="2" charset="-78"/>
              </a:rPr>
              <a:t>كارگروهي،زمانبندي</a:t>
            </a:r>
            <a:r>
              <a:rPr lang="fa-IR" dirty="0">
                <a:latin typeface="Times New Roman" panose="02020603050405020304" pitchFamily="18" charset="0"/>
                <a:cs typeface="B Nazanin" panose="00000400000000000000" pitchFamily="2" charset="-78"/>
              </a:rPr>
              <a:t>، صرف هزينه و ... نيز بسط و گسترش يافته </a:t>
            </a:r>
            <a:r>
              <a:rPr lang="fa-IR" dirty="0" smtClean="0">
                <a:latin typeface="Times New Roman" panose="02020603050405020304" pitchFamily="18" charset="0"/>
                <a:cs typeface="B Nazanin" panose="00000400000000000000" pitchFamily="2" charset="-78"/>
              </a:rPr>
              <a:t>است.</a:t>
            </a:r>
            <a:r>
              <a:rPr lang="en-US" dirty="0" smtClean="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خانه كيفيت</a:t>
            </a:r>
            <a:r>
              <a:rPr lang="fa-IR" dirty="0">
                <a:latin typeface="Times New Roman" panose="02020603050405020304" pitchFamily="18" charset="0"/>
                <a:cs typeface="B Nazanin" panose="00000400000000000000" pitchFamily="2" charset="-78"/>
              </a:rPr>
              <a:t>، ابزار توانمند توسعه عملكرد كيفي براي بيان صداي مشتري </a:t>
            </a:r>
            <a:r>
              <a:rPr lang="fa-IR" dirty="0" smtClean="0">
                <a:latin typeface="Times New Roman" panose="02020603050405020304" pitchFamily="18" charset="0"/>
                <a:cs typeface="B Nazanin" panose="00000400000000000000" pitchFamily="2" charset="-78"/>
              </a:rPr>
              <a:t>و خواسته هاي </a:t>
            </a:r>
            <a:r>
              <a:rPr lang="fa-IR" dirty="0">
                <a:latin typeface="Times New Roman" panose="02020603050405020304" pitchFamily="18" charset="0"/>
                <a:cs typeface="B Nazanin" panose="00000400000000000000" pitchFamily="2" charset="-78"/>
              </a:rPr>
              <a:t>كيفي او </a:t>
            </a:r>
            <a:r>
              <a:rPr lang="fa-IR" dirty="0" smtClean="0">
                <a:latin typeface="Times New Roman" panose="02020603050405020304" pitchFamily="18" charset="0"/>
                <a:cs typeface="B Nazanin" panose="00000400000000000000" pitchFamily="2" charset="-78"/>
              </a:rPr>
              <a:t>مي</a:t>
            </a:r>
            <a:r>
              <a:rPr lang="en-US" dirty="0" smtClean="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باشد</a:t>
            </a:r>
            <a:r>
              <a:rPr lang="fa-IR" dirty="0">
                <a:latin typeface="Times New Roman" panose="02020603050405020304" pitchFamily="18" charset="0"/>
                <a:cs typeface="B Nazanin" panose="00000400000000000000" pitchFamily="2" charset="-78"/>
              </a:rPr>
              <a:t>. روش گسترش عملكرد كيفيت، </a:t>
            </a:r>
            <a:r>
              <a:rPr lang="fa-IR" dirty="0" smtClean="0">
                <a:latin typeface="Times New Roman" panose="02020603050405020304" pitchFamily="18" charset="0"/>
                <a:cs typeface="B Nazanin" panose="00000400000000000000" pitchFamily="2" charset="-78"/>
              </a:rPr>
              <a:t>شامل چهار </a:t>
            </a:r>
            <a:r>
              <a:rPr lang="fa-IR" dirty="0">
                <a:latin typeface="Times New Roman" panose="02020603050405020304" pitchFamily="18" charset="0"/>
                <a:cs typeface="B Nazanin" panose="00000400000000000000" pitchFamily="2" charset="-78"/>
              </a:rPr>
              <a:t>ماتريس </a:t>
            </a:r>
            <a:r>
              <a:rPr lang="fa-IR" dirty="0" smtClean="0">
                <a:latin typeface="Times New Roman" panose="02020603050405020304" pitchFamily="18" charset="0"/>
                <a:cs typeface="B Nazanin" panose="00000400000000000000" pitchFamily="2" charset="-78"/>
              </a:rPr>
              <a:t>است.</a:t>
            </a:r>
            <a:endParaRPr lang="en-US"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21814464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13</a:t>
            </a:fld>
            <a:endParaRPr lang="en-US" noProof="0" dirty="0"/>
          </a:p>
        </p:txBody>
      </p:sp>
      <p:sp>
        <p:nvSpPr>
          <p:cNvPr id="4" name="Content Placeholder 3"/>
          <p:cNvSpPr>
            <a:spLocks noGrp="1"/>
          </p:cNvSpPr>
          <p:nvPr>
            <p:ph idx="1"/>
          </p:nvPr>
        </p:nvSpPr>
        <p:spPr/>
        <p:txBody>
          <a:bodyPr>
            <a:normAutofit fontScale="92500" lnSpcReduction="10000"/>
          </a:bodyPr>
          <a:lstStyle/>
          <a:p>
            <a:pPr marL="0" indent="0" algn="just" rtl="1">
              <a:lnSpc>
                <a:spcPct val="150000"/>
              </a:lnSpc>
              <a:buNone/>
            </a:pPr>
            <a:r>
              <a:rPr lang="fa-IR" dirty="0">
                <a:cs typeface="B Nazanin" panose="00000400000000000000" pitchFamily="2" charset="-78"/>
              </a:rPr>
              <a:t>با توجه به اينكه اجراي كامل رويكرد چهار ماتريسي، زمانبر است، در </a:t>
            </a:r>
            <a:r>
              <a:rPr lang="fa-IR" dirty="0" smtClean="0">
                <a:cs typeface="B Nazanin" panose="00000400000000000000" pitchFamily="2" charset="-78"/>
              </a:rPr>
              <a:t>اين</a:t>
            </a:r>
            <a:r>
              <a:rPr lang="en-US" dirty="0" smtClean="0">
                <a:cs typeface="B Nazanin" panose="00000400000000000000" pitchFamily="2" charset="-78"/>
              </a:rPr>
              <a:t> </a:t>
            </a:r>
            <a:r>
              <a:rPr lang="fa-IR" dirty="0" smtClean="0">
                <a:cs typeface="B Nazanin" panose="00000400000000000000" pitchFamily="2" charset="-78"/>
              </a:rPr>
              <a:t>مقاله</a:t>
            </a:r>
            <a:r>
              <a:rPr lang="fa-IR" dirty="0">
                <a:cs typeface="B Nazanin" panose="00000400000000000000" pitchFamily="2" charset="-78"/>
              </a:rPr>
              <a:t>، بر ماتريس اول آن، يعني خانه كيفيت، تكيه </a:t>
            </a:r>
            <a:r>
              <a:rPr lang="fa-IR" dirty="0" smtClean="0">
                <a:cs typeface="B Nazanin" panose="00000400000000000000" pitchFamily="2" charset="-78"/>
              </a:rPr>
              <a:t>شده</a:t>
            </a:r>
            <a:r>
              <a:rPr lang="fa-IR" dirty="0">
                <a:cs typeface="B Nazanin" panose="00000400000000000000" pitchFamily="2" charset="-78"/>
              </a:rPr>
              <a:t> </a:t>
            </a:r>
            <a:r>
              <a:rPr lang="fa-IR" dirty="0" smtClean="0">
                <a:cs typeface="B Nazanin" panose="00000400000000000000" pitchFamily="2" charset="-78"/>
              </a:rPr>
              <a:t>است.</a:t>
            </a:r>
            <a:endParaRPr lang="en-US" dirty="0" smtClean="0">
              <a:cs typeface="B Nazanin" panose="00000400000000000000" pitchFamily="2" charset="-78"/>
            </a:endParaRPr>
          </a:p>
          <a:p>
            <a:pPr marL="0" indent="0" algn="just" rtl="1">
              <a:lnSpc>
                <a:spcPct val="150000"/>
              </a:lnSpc>
              <a:buNone/>
            </a:pPr>
            <a:r>
              <a:rPr lang="fa-IR" dirty="0" smtClean="0">
                <a:cs typeface="B Nazanin" panose="00000400000000000000" pitchFamily="2" charset="-78"/>
              </a:rPr>
              <a:t>به</a:t>
            </a:r>
            <a:r>
              <a:rPr lang="en-US" dirty="0" smtClean="0">
                <a:cs typeface="B Nazanin" panose="00000400000000000000" pitchFamily="2" charset="-78"/>
              </a:rPr>
              <a:t> </a:t>
            </a:r>
            <a:r>
              <a:rPr lang="fa-IR" dirty="0" smtClean="0">
                <a:cs typeface="B Nazanin" panose="00000400000000000000" pitchFamily="2" charset="-78"/>
              </a:rPr>
              <a:t>طور </a:t>
            </a:r>
            <a:r>
              <a:rPr lang="fa-IR" dirty="0">
                <a:cs typeface="B Nazanin" panose="00000400000000000000" pitchFamily="2" charset="-78"/>
              </a:rPr>
              <a:t>كلي، در اين ماتريس، ابتدا بايد ضمن شناسايي </a:t>
            </a:r>
            <a:r>
              <a:rPr lang="fa-IR" dirty="0" smtClean="0">
                <a:cs typeface="B Nazanin" panose="00000400000000000000" pitchFamily="2" charset="-78"/>
              </a:rPr>
              <a:t>خواسته</a:t>
            </a:r>
            <a:r>
              <a:rPr lang="en-US" dirty="0" smtClean="0">
                <a:cs typeface="B Nazanin" panose="00000400000000000000" pitchFamily="2" charset="-78"/>
              </a:rPr>
              <a:t> </a:t>
            </a:r>
            <a:r>
              <a:rPr lang="fa-IR" dirty="0" smtClean="0">
                <a:cs typeface="B Nazanin" panose="00000400000000000000" pitchFamily="2" charset="-78"/>
              </a:rPr>
              <a:t>هاي</a:t>
            </a:r>
            <a:r>
              <a:rPr lang="en-US" dirty="0">
                <a:cs typeface="B Nazanin" panose="00000400000000000000" pitchFamily="2" charset="-78"/>
              </a:rPr>
              <a:t> </a:t>
            </a:r>
            <a:r>
              <a:rPr lang="fa-IR" dirty="0" smtClean="0">
                <a:cs typeface="B Nazanin" panose="00000400000000000000" pitchFamily="2" charset="-78"/>
              </a:rPr>
              <a:t>مشتريان</a:t>
            </a:r>
            <a:r>
              <a:rPr lang="fa-IR" dirty="0">
                <a:cs typeface="B Nazanin" panose="00000400000000000000" pitchFamily="2" charset="-78"/>
              </a:rPr>
              <a:t>، اهميت هر يك را تعيين نمود و سپس الزامات فني و </a:t>
            </a:r>
            <a:r>
              <a:rPr lang="fa-IR" dirty="0" smtClean="0">
                <a:cs typeface="B Nazanin" panose="00000400000000000000" pitchFamily="2" charset="-78"/>
              </a:rPr>
              <a:t>مهندسي</a:t>
            </a:r>
            <a:r>
              <a:rPr lang="en-US" dirty="0" smtClean="0">
                <a:cs typeface="B Nazanin" panose="00000400000000000000" pitchFamily="2" charset="-78"/>
              </a:rPr>
              <a:t> </a:t>
            </a:r>
            <a:r>
              <a:rPr lang="fa-IR" dirty="0" smtClean="0">
                <a:cs typeface="B Nazanin" panose="00000400000000000000" pitchFamily="2" charset="-78"/>
              </a:rPr>
              <a:t>براي </a:t>
            </a:r>
            <a:r>
              <a:rPr lang="fa-IR" dirty="0">
                <a:cs typeface="B Nazanin" panose="00000400000000000000" pitchFamily="2" charset="-78"/>
              </a:rPr>
              <a:t>ارضاء </a:t>
            </a:r>
            <a:r>
              <a:rPr lang="fa-IR" dirty="0" smtClean="0">
                <a:cs typeface="B Nazanin" panose="00000400000000000000" pitchFamily="2" charset="-78"/>
              </a:rPr>
              <a:t>خواسته</a:t>
            </a:r>
            <a:r>
              <a:rPr lang="en-US" dirty="0" smtClean="0">
                <a:cs typeface="B Nazanin" panose="00000400000000000000" pitchFamily="2" charset="-78"/>
              </a:rPr>
              <a:t> </a:t>
            </a:r>
            <a:r>
              <a:rPr lang="fa-IR" dirty="0" smtClean="0">
                <a:cs typeface="B Nazanin" panose="00000400000000000000" pitchFamily="2" charset="-78"/>
              </a:rPr>
              <a:t>ها </a:t>
            </a:r>
            <a:r>
              <a:rPr lang="fa-IR" dirty="0">
                <a:cs typeface="B Nazanin" panose="00000400000000000000" pitchFamily="2" charset="-78"/>
              </a:rPr>
              <a:t>را مشخص كرد. در مرحله بعد، به بررسي </a:t>
            </a:r>
            <a:r>
              <a:rPr lang="fa-IR" dirty="0" smtClean="0">
                <a:cs typeface="B Nazanin" panose="00000400000000000000" pitchFamily="2" charset="-78"/>
              </a:rPr>
              <a:t>ارتباط</a:t>
            </a:r>
            <a:r>
              <a:rPr lang="en-US" dirty="0" smtClean="0">
                <a:cs typeface="B Nazanin" panose="00000400000000000000" pitchFamily="2" charset="-78"/>
              </a:rPr>
              <a:t> </a:t>
            </a:r>
            <a:r>
              <a:rPr lang="fa-IR" dirty="0" smtClean="0">
                <a:cs typeface="B Nazanin" panose="00000400000000000000" pitchFamily="2" charset="-78"/>
              </a:rPr>
              <a:t>خواسته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مشتري با الزامات فني و مهندسي پرداخته </a:t>
            </a:r>
            <a:r>
              <a:rPr lang="fa-IR" dirty="0" smtClean="0">
                <a:cs typeface="B Nazanin" panose="00000400000000000000" pitchFamily="2" charset="-78"/>
              </a:rPr>
              <a:t>مي</a:t>
            </a:r>
            <a:r>
              <a:rPr lang="en-US" dirty="0" smtClean="0">
                <a:cs typeface="B Nazanin" panose="00000400000000000000" pitchFamily="2" charset="-78"/>
              </a:rPr>
              <a:t> </a:t>
            </a:r>
            <a:r>
              <a:rPr lang="fa-IR" dirty="0" smtClean="0">
                <a:cs typeface="B Nazanin" panose="00000400000000000000" pitchFamily="2" charset="-78"/>
              </a:rPr>
              <a:t>شود </a:t>
            </a:r>
            <a:r>
              <a:rPr lang="fa-IR" dirty="0">
                <a:cs typeface="B Nazanin" panose="00000400000000000000" pitchFamily="2" charset="-78"/>
              </a:rPr>
              <a:t>و </a:t>
            </a:r>
            <a:r>
              <a:rPr lang="fa-IR" dirty="0" smtClean="0">
                <a:cs typeface="B Nazanin" panose="00000400000000000000" pitchFamily="2" charset="-78"/>
              </a:rPr>
              <a:t>در</a:t>
            </a:r>
            <a:r>
              <a:rPr lang="en-US" dirty="0" smtClean="0">
                <a:cs typeface="B Nazanin" panose="00000400000000000000" pitchFamily="2" charset="-78"/>
              </a:rPr>
              <a:t> </a:t>
            </a:r>
            <a:r>
              <a:rPr lang="fa-IR" dirty="0" smtClean="0">
                <a:cs typeface="B Nazanin" panose="00000400000000000000" pitchFamily="2" charset="-78"/>
              </a:rPr>
              <a:t>نهايت</a:t>
            </a:r>
            <a:r>
              <a:rPr lang="fa-IR" dirty="0">
                <a:cs typeface="B Nazanin" panose="00000400000000000000" pitchFamily="2" charset="-78"/>
              </a:rPr>
              <a:t>، </a:t>
            </a:r>
            <a:r>
              <a:rPr lang="fa-IR" dirty="0" smtClean="0">
                <a:cs typeface="B Nazanin" panose="00000400000000000000" pitchFamily="2" charset="-78"/>
              </a:rPr>
              <a:t>رتبه</a:t>
            </a:r>
            <a:r>
              <a:rPr lang="en-US" dirty="0" smtClean="0">
                <a:cs typeface="B Nazanin" panose="00000400000000000000" pitchFamily="2" charset="-78"/>
              </a:rPr>
              <a:t> </a:t>
            </a:r>
            <a:r>
              <a:rPr lang="fa-IR" dirty="0" smtClean="0">
                <a:cs typeface="B Nazanin" panose="00000400000000000000" pitchFamily="2" charset="-78"/>
              </a:rPr>
              <a:t>بندي </a:t>
            </a:r>
            <a:r>
              <a:rPr lang="fa-IR" dirty="0">
                <a:cs typeface="B Nazanin" panose="00000400000000000000" pitchFamily="2" charset="-78"/>
              </a:rPr>
              <a:t>الزامات فني و مهندسي انجام ميگيرد. </a:t>
            </a:r>
            <a:r>
              <a:rPr lang="fa-IR" dirty="0" smtClean="0">
                <a:cs typeface="B Nazanin" panose="00000400000000000000" pitchFamily="2" charset="-78"/>
              </a:rPr>
              <a:t>گسترش</a:t>
            </a:r>
            <a:r>
              <a:rPr lang="en-US" dirty="0" smtClean="0">
                <a:cs typeface="B Nazanin" panose="00000400000000000000" pitchFamily="2" charset="-78"/>
              </a:rPr>
              <a:t> </a:t>
            </a:r>
            <a:r>
              <a:rPr lang="fa-IR" dirty="0" smtClean="0">
                <a:cs typeface="B Nazanin" panose="00000400000000000000" pitchFamily="2" charset="-78"/>
              </a:rPr>
              <a:t>عملكرد </a:t>
            </a:r>
            <a:r>
              <a:rPr lang="fa-IR" dirty="0">
                <a:cs typeface="B Nazanin" panose="00000400000000000000" pitchFamily="2" charset="-78"/>
              </a:rPr>
              <a:t>كيفيت، براي اولين بار در سال 1966 در ژاپن مطرح شد. </a:t>
            </a:r>
            <a:r>
              <a:rPr lang="fa-IR" dirty="0" smtClean="0">
                <a:cs typeface="B Nazanin" panose="00000400000000000000" pitchFamily="2" charset="-78"/>
              </a:rPr>
              <a:t>درسال</a:t>
            </a:r>
            <a:r>
              <a:rPr lang="en-US" dirty="0" smtClean="0">
                <a:cs typeface="B Nazanin" panose="00000400000000000000" pitchFamily="2" charset="-78"/>
              </a:rPr>
              <a:t> </a:t>
            </a:r>
            <a:r>
              <a:rPr lang="fa-IR" dirty="0" smtClean="0">
                <a:cs typeface="B Nazanin" panose="00000400000000000000" pitchFamily="2" charset="-78"/>
              </a:rPr>
              <a:t>1972 </a:t>
            </a:r>
            <a:r>
              <a:rPr lang="fa-IR" dirty="0">
                <a:cs typeface="B Nazanin" panose="00000400000000000000" pitchFamily="2" charset="-78"/>
              </a:rPr>
              <a:t>، روش تكامل يافته توسعه عملكرد كيفيت در شركت </a:t>
            </a:r>
            <a:r>
              <a:rPr lang="fa-IR" dirty="0" smtClean="0">
                <a:cs typeface="B Nazanin" panose="00000400000000000000" pitchFamily="2" charset="-78"/>
              </a:rPr>
              <a:t>كشتي</a:t>
            </a:r>
            <a:r>
              <a:rPr lang="en-US" dirty="0" smtClean="0">
                <a:cs typeface="B Nazanin" panose="00000400000000000000" pitchFamily="2" charset="-78"/>
              </a:rPr>
              <a:t> </a:t>
            </a:r>
            <a:r>
              <a:rPr lang="fa-IR" dirty="0" smtClean="0">
                <a:cs typeface="B Nazanin" panose="00000400000000000000" pitchFamily="2" charset="-78"/>
              </a:rPr>
              <a:t>سازي</a:t>
            </a:r>
            <a:r>
              <a:rPr lang="en-US" dirty="0" smtClean="0">
                <a:cs typeface="B Nazanin" panose="00000400000000000000" pitchFamily="2" charset="-78"/>
              </a:rPr>
              <a:t> </a:t>
            </a:r>
            <a:r>
              <a:rPr lang="fa-IR" dirty="0" smtClean="0">
                <a:cs typeface="B Nazanin" panose="00000400000000000000" pitchFamily="2" charset="-78"/>
              </a:rPr>
              <a:t>كوبه </a:t>
            </a:r>
            <a:r>
              <a:rPr lang="fa-IR" dirty="0">
                <a:cs typeface="B Nazanin" panose="00000400000000000000" pitchFamily="2" charset="-78"/>
              </a:rPr>
              <a:t>توسط آكائو به كار گرفته </a:t>
            </a:r>
            <a:r>
              <a:rPr lang="fa-IR" dirty="0" smtClean="0">
                <a:cs typeface="B Nazanin" panose="00000400000000000000" pitchFamily="2" charset="-78"/>
              </a:rPr>
              <a:t>شد </a:t>
            </a:r>
            <a:r>
              <a:rPr lang="fa-IR" dirty="0">
                <a:cs typeface="B Nazanin" panose="00000400000000000000" pitchFamily="2" charset="-78"/>
              </a:rPr>
              <a:t>است.</a:t>
            </a:r>
            <a:endParaRPr lang="en-US" dirty="0">
              <a:cs typeface="B Nazanin" panose="00000400000000000000" pitchFamily="2" charset="-78"/>
            </a:endParaRPr>
          </a:p>
        </p:txBody>
      </p:sp>
    </p:spTree>
    <p:extLst>
      <p:ext uri="{BB962C8B-B14F-4D97-AF65-F5344CB8AC3E}">
        <p14:creationId xmlns:p14="http://schemas.microsoft.com/office/powerpoint/2010/main" val="29030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14</a:t>
            </a:fld>
            <a:endParaRPr lang="en-US" noProof="0" dirty="0"/>
          </a:p>
        </p:txBody>
      </p:sp>
      <p:sp>
        <p:nvSpPr>
          <p:cNvPr id="4" name="Content Placeholder 3"/>
          <p:cNvSpPr>
            <a:spLocks noGrp="1"/>
          </p:cNvSpPr>
          <p:nvPr>
            <p:ph idx="1"/>
          </p:nvPr>
        </p:nvSpPr>
        <p:spPr/>
        <p:txBody>
          <a:bodyPr>
            <a:normAutofit/>
          </a:bodyPr>
          <a:lstStyle/>
          <a:p>
            <a:pPr marL="0" indent="0" algn="just" rtl="1">
              <a:lnSpc>
                <a:spcPct val="150000"/>
              </a:lnSpc>
              <a:buNone/>
            </a:pPr>
            <a:r>
              <a:rPr lang="fa-IR" dirty="0">
                <a:cs typeface="B Nazanin" panose="00000400000000000000" pitchFamily="2" charset="-78"/>
              </a:rPr>
              <a:t>اولين مفهوم مورد بررسي در يك </a:t>
            </a:r>
            <a:r>
              <a:rPr lang="fa-IR" dirty="0" smtClean="0">
                <a:cs typeface="B Nazanin" panose="00000400000000000000" pitchFamily="2" charset="-78"/>
              </a:rPr>
              <a:t>پروژه </a:t>
            </a:r>
            <a:r>
              <a:rPr lang="en-US" dirty="0" smtClean="0">
                <a:latin typeface="Times New Roman" panose="02020603050405020304" pitchFamily="18" charset="0"/>
                <a:cs typeface="B Nazanin" panose="00000400000000000000" pitchFamily="2" charset="-78"/>
              </a:rPr>
              <a:t>QFD</a:t>
            </a:r>
            <a:r>
              <a:rPr lang="fa-IR" dirty="0" smtClean="0">
                <a:latin typeface="Times New Roman" panose="02020603050405020304" pitchFamily="18" charset="0"/>
                <a:cs typeface="B Nazanin" panose="00000400000000000000" pitchFamily="2" charset="-78"/>
              </a:rPr>
              <a:t> </a:t>
            </a:r>
            <a:r>
              <a:rPr lang="fa-IR" dirty="0">
                <a:cs typeface="B Nazanin" panose="00000400000000000000" pitchFamily="2" charset="-78"/>
              </a:rPr>
              <a:t>شناسايي مشتري </a:t>
            </a:r>
            <a:r>
              <a:rPr lang="fa-IR" dirty="0" smtClean="0">
                <a:cs typeface="B Nazanin" panose="00000400000000000000" pitchFamily="2" charset="-78"/>
              </a:rPr>
              <a:t>آن </a:t>
            </a:r>
            <a:r>
              <a:rPr lang="fa-IR" dirty="0">
                <a:cs typeface="B Nazanin" panose="00000400000000000000" pitchFamily="2" charset="-78"/>
              </a:rPr>
              <a:t>محصول (خدمت) مورد بررسي ميباشد. </a:t>
            </a:r>
            <a:endParaRPr lang="fa-IR" dirty="0" smtClean="0">
              <a:cs typeface="B Nazanin" panose="00000400000000000000" pitchFamily="2" charset="-78"/>
            </a:endParaRPr>
          </a:p>
          <a:p>
            <a:pPr marL="0" indent="0" algn="just" rtl="1">
              <a:lnSpc>
                <a:spcPct val="150000"/>
              </a:lnSpc>
              <a:buNone/>
            </a:pPr>
            <a:r>
              <a:rPr lang="fa-IR" dirty="0" smtClean="0">
                <a:cs typeface="B Nazanin" panose="00000400000000000000" pitchFamily="2" charset="-78"/>
              </a:rPr>
              <a:t>واحدهاي </a:t>
            </a:r>
            <a:r>
              <a:rPr lang="fa-IR" dirty="0">
                <a:cs typeface="B Nazanin" panose="00000400000000000000" pitchFamily="2" charset="-78"/>
              </a:rPr>
              <a:t>داخلي سازمان </a:t>
            </a:r>
            <a:r>
              <a:rPr lang="fa-IR" dirty="0" smtClean="0">
                <a:cs typeface="B Nazanin" panose="00000400000000000000" pitchFamily="2" charset="-78"/>
              </a:rPr>
              <a:t>ومشتريان </a:t>
            </a:r>
            <a:r>
              <a:rPr lang="fa-IR" dirty="0">
                <a:cs typeface="B Nazanin" panose="00000400000000000000" pitchFamily="2" charset="-78"/>
              </a:rPr>
              <a:t>خارجي هر يك چه </a:t>
            </a:r>
            <a:r>
              <a:rPr lang="fa-IR" dirty="0" smtClean="0">
                <a:cs typeface="B Nazanin" panose="00000400000000000000" pitchFamily="2" charset="-78"/>
              </a:rPr>
              <a:t>خواسته اي </a:t>
            </a:r>
            <a:r>
              <a:rPr lang="fa-IR" dirty="0">
                <a:cs typeface="B Nazanin" panose="00000400000000000000" pitchFamily="2" charset="-78"/>
              </a:rPr>
              <a:t>از </a:t>
            </a:r>
            <a:r>
              <a:rPr lang="fa-IR" dirty="0" smtClean="0">
                <a:cs typeface="B Nazanin" panose="00000400000000000000" pitchFamily="2" charset="-78"/>
              </a:rPr>
              <a:t>ويژگي هاي </a:t>
            </a:r>
            <a:r>
              <a:rPr lang="fa-IR" dirty="0">
                <a:cs typeface="B Nazanin" panose="00000400000000000000" pitchFamily="2" charset="-78"/>
              </a:rPr>
              <a:t>محصول دارند؟</a:t>
            </a:r>
          </a:p>
          <a:p>
            <a:pPr marL="0" indent="0" algn="just" rtl="1">
              <a:lnSpc>
                <a:spcPct val="150000"/>
              </a:lnSpc>
              <a:buNone/>
            </a:pPr>
            <a:r>
              <a:rPr lang="fa-IR" dirty="0">
                <a:cs typeface="B Nazanin" panose="00000400000000000000" pitchFamily="2" charset="-78"/>
              </a:rPr>
              <a:t>براي اين منظور گروههاي مختلف مشتريان (</a:t>
            </a:r>
            <a:r>
              <a:rPr lang="fa-IR" dirty="0" smtClean="0">
                <a:cs typeface="B Nazanin" panose="00000400000000000000" pitchFamily="2" charset="-78"/>
              </a:rPr>
              <a:t>مصرف كنندگان</a:t>
            </a:r>
            <a:r>
              <a:rPr lang="fa-IR" dirty="0">
                <a:cs typeface="B Nazanin" panose="00000400000000000000" pitchFamily="2" charset="-78"/>
              </a:rPr>
              <a:t>) </a:t>
            </a:r>
            <a:r>
              <a:rPr lang="fa-IR" dirty="0" smtClean="0">
                <a:cs typeface="B Nazanin" panose="00000400000000000000" pitchFamily="2" charset="-78"/>
              </a:rPr>
              <a:t>،توزيع كنندگان</a:t>
            </a:r>
            <a:r>
              <a:rPr lang="fa-IR" dirty="0">
                <a:cs typeface="B Nazanin" panose="00000400000000000000" pitchFamily="2" charset="-78"/>
              </a:rPr>
              <a:t>، پيمانكاران فرعي، فروشندگان، تعميركاران، </a:t>
            </a:r>
            <a:r>
              <a:rPr lang="fa-IR" dirty="0" smtClean="0">
                <a:cs typeface="B Nazanin" panose="00000400000000000000" pitchFamily="2" charset="-78"/>
              </a:rPr>
              <a:t>كاركنان خدمات </a:t>
            </a:r>
            <a:r>
              <a:rPr lang="fa-IR" dirty="0">
                <a:cs typeface="B Nazanin" panose="00000400000000000000" pitchFamily="2" charset="-78"/>
              </a:rPr>
              <a:t>پس از فروش، ساير واحدهاي سازمان (مونتاژ، توليد و...) كه </a:t>
            </a:r>
            <a:r>
              <a:rPr lang="fa-IR" dirty="0" smtClean="0">
                <a:cs typeface="B Nazanin" panose="00000400000000000000" pitchFamily="2" charset="-78"/>
              </a:rPr>
              <a:t>به نوعي </a:t>
            </a:r>
            <a:r>
              <a:rPr lang="fa-IR" dirty="0">
                <a:cs typeface="B Nazanin" panose="00000400000000000000" pitchFamily="2" charset="-78"/>
              </a:rPr>
              <a:t>متأثر از ويژگيهاي كيفي محصول ميباشند، مورد شناسايي </a:t>
            </a:r>
            <a:r>
              <a:rPr lang="fa-IR" dirty="0" smtClean="0">
                <a:cs typeface="B Nazanin" panose="00000400000000000000" pitchFamily="2" charset="-78"/>
              </a:rPr>
              <a:t>قرار ميگيرند</a:t>
            </a:r>
            <a:r>
              <a:rPr lang="fa-IR" dirty="0">
                <a:cs typeface="B Nazanin" panose="00000400000000000000" pitchFamily="2" charset="-78"/>
              </a:rPr>
              <a:t>.</a:t>
            </a:r>
            <a:endParaRPr lang="en-US" dirty="0">
              <a:cs typeface="B Nazanin" panose="00000400000000000000" pitchFamily="2" charset="-78"/>
            </a:endParaRPr>
          </a:p>
        </p:txBody>
      </p:sp>
      <p:sp>
        <p:nvSpPr>
          <p:cNvPr id="5" name="Rounded Rectangle 4"/>
          <p:cNvSpPr/>
          <p:nvPr/>
        </p:nvSpPr>
        <p:spPr>
          <a:xfrm>
            <a:off x="2485017" y="279699"/>
            <a:ext cx="7798995" cy="871369"/>
          </a:xfrm>
          <a:prstGeom prst="roundRect">
            <a:avLst/>
          </a:prstGeom>
          <a:solidFill>
            <a:schemeClr val="tx2">
              <a:lumMod val="60000"/>
              <a:lumOff val="40000"/>
            </a:schemeClr>
          </a:solidFill>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dirty="0">
                <a:solidFill>
                  <a:schemeClr val="bg1"/>
                </a:solidFill>
                <a:cs typeface="B Titr" panose="00000700000000000000" pitchFamily="2" charset="-78"/>
              </a:rPr>
              <a:t>چهارمرحله مذكور به شرح زير مي باشند :</a:t>
            </a:r>
            <a:endParaRPr lang="en-US" sz="3600" dirty="0"/>
          </a:p>
        </p:txBody>
      </p:sp>
    </p:spTree>
    <p:extLst>
      <p:ext uri="{BB962C8B-B14F-4D97-AF65-F5344CB8AC3E}">
        <p14:creationId xmlns:p14="http://schemas.microsoft.com/office/powerpoint/2010/main" val="1404188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15</a:t>
            </a:fld>
            <a:endParaRPr lang="en-US" noProof="0" dirty="0"/>
          </a:p>
        </p:txBody>
      </p:sp>
      <p:sp>
        <p:nvSpPr>
          <p:cNvPr id="4" name="Content Placeholder 3"/>
          <p:cNvSpPr>
            <a:spLocks noGrp="1"/>
          </p:cNvSpPr>
          <p:nvPr>
            <p:ph idx="1"/>
          </p:nvPr>
        </p:nvSpPr>
        <p:spPr>
          <a:xfrm>
            <a:off x="443365" y="2772298"/>
            <a:ext cx="11215235" cy="1745914"/>
          </a:xfrm>
        </p:spPr>
        <p:txBody>
          <a:bodyPr>
            <a:normAutofit/>
          </a:bodyPr>
          <a:lstStyle/>
          <a:p>
            <a:pPr marL="0" indent="0" algn="just" rtl="1">
              <a:lnSpc>
                <a:spcPct val="150000"/>
              </a:lnSpc>
              <a:buNone/>
            </a:pPr>
            <a:r>
              <a:rPr lang="fa-IR" sz="3200" dirty="0">
                <a:cs typeface="B Nazanin" panose="00000400000000000000" pitchFamily="2" charset="-78"/>
              </a:rPr>
              <a:t>پس از تعيين و شناسايي مشتريان، قدم بعدي (دومين مرحله) در </a:t>
            </a:r>
            <a:r>
              <a:rPr lang="fa-IR" sz="3200" dirty="0" smtClean="0">
                <a:cs typeface="B Nazanin" panose="00000400000000000000" pitchFamily="2" charset="-78"/>
              </a:rPr>
              <a:t>تحليل </a:t>
            </a:r>
            <a:r>
              <a:rPr lang="en-US" sz="3200" dirty="0" smtClean="0">
                <a:latin typeface="Times New Roman" panose="02020603050405020304" pitchFamily="18" charset="0"/>
                <a:cs typeface="B Nazanin" panose="00000400000000000000" pitchFamily="2" charset="-78"/>
              </a:rPr>
              <a:t>QFD</a:t>
            </a:r>
            <a:r>
              <a:rPr lang="fa-IR" sz="3200" dirty="0" smtClean="0">
                <a:latin typeface="Times New Roman" panose="02020603050405020304" pitchFamily="18" charset="0"/>
                <a:cs typeface="B Nazanin" panose="00000400000000000000" pitchFamily="2" charset="-78"/>
              </a:rPr>
              <a:t> </a:t>
            </a:r>
            <a:r>
              <a:rPr lang="fa-IR" sz="3200" dirty="0">
                <a:cs typeface="B Nazanin" panose="00000400000000000000" pitchFamily="2" charset="-78"/>
              </a:rPr>
              <a:t>تعيين ابزارها و روشهاي مورد استفاده به منظور " </a:t>
            </a:r>
            <a:r>
              <a:rPr lang="fa-IR" sz="3200" dirty="0" smtClean="0">
                <a:cs typeface="B Nazanin" panose="00000400000000000000" pitchFamily="2" charset="-78"/>
              </a:rPr>
              <a:t>شنيدن </a:t>
            </a:r>
            <a:r>
              <a:rPr lang="fa-IR" sz="3200" dirty="0">
                <a:cs typeface="B Nazanin" panose="00000400000000000000" pitchFamily="2" charset="-78"/>
              </a:rPr>
              <a:t>صداي مشتريان " ميباشد. </a:t>
            </a:r>
            <a:endParaRPr lang="en-US" sz="3200" dirty="0">
              <a:cs typeface="B Nazanin" panose="00000400000000000000" pitchFamily="2" charset="-78"/>
            </a:endParaRPr>
          </a:p>
        </p:txBody>
      </p:sp>
    </p:spTree>
    <p:extLst>
      <p:ext uri="{BB962C8B-B14F-4D97-AF65-F5344CB8AC3E}">
        <p14:creationId xmlns:p14="http://schemas.microsoft.com/office/powerpoint/2010/main" val="5629378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16</a:t>
            </a:fld>
            <a:endParaRPr lang="en-US" noProof="0" dirty="0"/>
          </a:p>
        </p:txBody>
      </p:sp>
      <p:sp>
        <p:nvSpPr>
          <p:cNvPr id="4" name="Content Placeholder 3"/>
          <p:cNvSpPr>
            <a:spLocks noGrp="1"/>
          </p:cNvSpPr>
          <p:nvPr>
            <p:ph idx="1"/>
          </p:nvPr>
        </p:nvSpPr>
        <p:spPr>
          <a:xfrm>
            <a:off x="444500" y="1896016"/>
            <a:ext cx="11215235" cy="4351338"/>
          </a:xfrm>
        </p:spPr>
        <p:txBody>
          <a:bodyPr/>
          <a:lstStyle/>
          <a:p>
            <a:pPr marL="0" indent="0" algn="just" rtl="1">
              <a:lnSpc>
                <a:spcPct val="150000"/>
              </a:lnSpc>
              <a:buNone/>
            </a:pPr>
            <a:r>
              <a:rPr lang="fa-IR" dirty="0">
                <a:cs typeface="B Nazanin" panose="00000400000000000000" pitchFamily="2" charset="-78"/>
              </a:rPr>
              <a:t>سومين مرحله از </a:t>
            </a:r>
            <a:r>
              <a:rPr lang="fa-IR" dirty="0" smtClean="0">
                <a:cs typeface="B Nazanin" panose="00000400000000000000" pitchFamily="2" charset="-78"/>
              </a:rPr>
              <a:t>پروژه </a:t>
            </a:r>
            <a:r>
              <a:rPr lang="en-US" dirty="0" smtClean="0">
                <a:latin typeface="Times New Roman" panose="02020603050405020304" pitchFamily="18" charset="0"/>
                <a:cs typeface="B Nazanin" panose="00000400000000000000" pitchFamily="2" charset="-78"/>
              </a:rPr>
              <a:t>QFD</a:t>
            </a:r>
            <a:r>
              <a:rPr lang="fa-IR" dirty="0" smtClean="0">
                <a:latin typeface="Times New Roman" panose="02020603050405020304" pitchFamily="18" charset="0"/>
                <a:cs typeface="B Nazanin" panose="00000400000000000000" pitchFamily="2" charset="-78"/>
              </a:rPr>
              <a:t> پس از دریافت </a:t>
            </a:r>
            <a:r>
              <a:rPr lang="fa-IR" dirty="0" smtClean="0">
                <a:cs typeface="B Nazanin" panose="00000400000000000000" pitchFamily="2" charset="-78"/>
              </a:rPr>
              <a:t>خواسته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مشتري شروع شده و با ارزيابي و تحليل آنها خاتمه مييابد.</a:t>
            </a:r>
          </a:p>
          <a:p>
            <a:pPr marL="0" indent="0" algn="just" rtl="1">
              <a:lnSpc>
                <a:spcPct val="150000"/>
              </a:lnSpc>
              <a:buNone/>
            </a:pPr>
            <a:r>
              <a:rPr lang="fa-IR" dirty="0">
                <a:cs typeface="B Nazanin" panose="00000400000000000000" pitchFamily="2" charset="-78"/>
              </a:rPr>
              <a:t>آن چه مسلم است </a:t>
            </a:r>
            <a:r>
              <a:rPr lang="fa-IR" dirty="0" smtClean="0">
                <a:cs typeface="B Nazanin" panose="00000400000000000000" pitchFamily="2" charset="-78"/>
              </a:rPr>
              <a:t>خواسته هاي </a:t>
            </a:r>
            <a:r>
              <a:rPr lang="fa-IR" dirty="0">
                <a:cs typeface="B Nazanin" panose="00000400000000000000" pitchFamily="2" charset="-78"/>
              </a:rPr>
              <a:t>خام مشتريان بدون انجام </a:t>
            </a:r>
            <a:r>
              <a:rPr lang="fa-IR" dirty="0" smtClean="0">
                <a:cs typeface="B Nazanin" panose="00000400000000000000" pitchFamily="2" charset="-78"/>
              </a:rPr>
              <a:t>هيچگونه تحليل </a:t>
            </a:r>
            <a:r>
              <a:rPr lang="fa-IR" dirty="0">
                <a:cs typeface="B Nazanin" panose="00000400000000000000" pitchFamily="2" charset="-78"/>
              </a:rPr>
              <a:t>و بررسي روي آنها، كمك چنداني به سازمان نميكند. براي </a:t>
            </a:r>
            <a:r>
              <a:rPr lang="fa-IR" dirty="0" smtClean="0">
                <a:cs typeface="B Nazanin" panose="00000400000000000000" pitchFamily="2" charset="-78"/>
              </a:rPr>
              <a:t>رفع اين </a:t>
            </a:r>
            <a:r>
              <a:rPr lang="fa-IR" dirty="0">
                <a:cs typeface="B Nazanin" panose="00000400000000000000" pitchFamily="2" charset="-78"/>
              </a:rPr>
              <a:t>مشكل و </a:t>
            </a:r>
            <a:r>
              <a:rPr lang="fa-IR" dirty="0" smtClean="0">
                <a:cs typeface="B Nazanin" panose="00000400000000000000" pitchFamily="2" charset="-78"/>
              </a:rPr>
              <a:t>طبقه بندي اولويت بندي </a:t>
            </a:r>
            <a:r>
              <a:rPr lang="fa-IR" dirty="0">
                <a:cs typeface="B Nazanin" panose="00000400000000000000" pitchFamily="2" charset="-78"/>
              </a:rPr>
              <a:t>و تحليل </a:t>
            </a:r>
            <a:r>
              <a:rPr lang="fa-IR" dirty="0" smtClean="0">
                <a:cs typeface="B Nazanin" panose="00000400000000000000" pitchFamily="2" charset="-78"/>
              </a:rPr>
              <a:t>خواسته هاي مشتريان ابزارهاي </a:t>
            </a:r>
            <a:r>
              <a:rPr lang="fa-IR" dirty="0">
                <a:cs typeface="B Nazanin" panose="00000400000000000000" pitchFamily="2" charset="-78"/>
              </a:rPr>
              <a:t>مختلفي وجود دارد كه از جمله مهمترين آنها ميتوان به </a:t>
            </a:r>
            <a:r>
              <a:rPr lang="fa-IR" dirty="0" smtClean="0">
                <a:cs typeface="B Nazanin" panose="00000400000000000000" pitchFamily="2" charset="-78"/>
              </a:rPr>
              <a:t>مواردي چون </a:t>
            </a:r>
            <a:r>
              <a:rPr lang="fa-IR" dirty="0">
                <a:cs typeface="B Nazanin" panose="00000400000000000000" pitchFamily="2" charset="-78"/>
              </a:rPr>
              <a:t>نمودار وابستگي بين عوامل، نمودار درختي، مدل كانو، جدول </a:t>
            </a:r>
            <a:r>
              <a:rPr lang="fa-IR" dirty="0" smtClean="0">
                <a:cs typeface="B Nazanin" panose="00000400000000000000" pitchFamily="2" charset="-78"/>
              </a:rPr>
              <a:t>صداي مشتري </a:t>
            </a:r>
            <a:r>
              <a:rPr lang="fa-IR" dirty="0">
                <a:cs typeface="B Nazanin" panose="00000400000000000000" pitchFamily="2" charset="-78"/>
              </a:rPr>
              <a:t>و …، اشاره نمود.</a:t>
            </a:r>
            <a:r>
              <a:rPr lang="fa-IR" dirty="0" smtClean="0">
                <a:cs typeface="B Nazanin" panose="00000400000000000000" pitchFamily="2" charset="-78"/>
              </a:rPr>
              <a:t> </a:t>
            </a:r>
            <a:endParaRPr lang="en-US" dirty="0">
              <a:cs typeface="B Nazanin" panose="00000400000000000000" pitchFamily="2" charset="-78"/>
            </a:endParaRPr>
          </a:p>
        </p:txBody>
      </p:sp>
    </p:spTree>
    <p:extLst>
      <p:ext uri="{BB962C8B-B14F-4D97-AF65-F5344CB8AC3E}">
        <p14:creationId xmlns:p14="http://schemas.microsoft.com/office/powerpoint/2010/main" val="258315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17</a:t>
            </a:fld>
            <a:endParaRPr lang="en-US" noProof="0" dirty="0"/>
          </a:p>
        </p:txBody>
      </p:sp>
      <p:sp>
        <p:nvSpPr>
          <p:cNvPr id="4" name="Content Placeholder 3"/>
          <p:cNvSpPr>
            <a:spLocks noGrp="1"/>
          </p:cNvSpPr>
          <p:nvPr>
            <p:ph idx="1"/>
          </p:nvPr>
        </p:nvSpPr>
        <p:spPr>
          <a:xfrm>
            <a:off x="443365" y="1739564"/>
            <a:ext cx="11215235" cy="4351338"/>
          </a:xfrm>
        </p:spPr>
        <p:txBody>
          <a:bodyPr>
            <a:normAutofit fontScale="92500" lnSpcReduction="20000"/>
          </a:bodyPr>
          <a:lstStyle/>
          <a:p>
            <a:pPr marL="0" indent="0" algn="just" rtl="1">
              <a:lnSpc>
                <a:spcPct val="160000"/>
              </a:lnSpc>
              <a:buNone/>
            </a:pPr>
            <a:r>
              <a:rPr lang="fa-IR" dirty="0">
                <a:cs typeface="B Nazanin" panose="00000400000000000000" pitchFamily="2" charset="-78"/>
              </a:rPr>
              <a:t>چهارمين مرحله </a:t>
            </a:r>
            <a:r>
              <a:rPr lang="fa-IR" dirty="0" smtClean="0">
                <a:cs typeface="B Nazanin" panose="00000400000000000000" pitchFamily="2" charset="-78"/>
              </a:rPr>
              <a:t>پروژه </a:t>
            </a:r>
            <a:r>
              <a:rPr lang="en-US" dirty="0" smtClean="0">
                <a:latin typeface="Times New Roman" panose="02020603050405020304" pitchFamily="18" charset="0"/>
                <a:cs typeface="B Nazanin" panose="00000400000000000000" pitchFamily="2" charset="-78"/>
              </a:rPr>
              <a:t>QFD</a:t>
            </a:r>
            <a:r>
              <a:rPr lang="fa-IR" dirty="0" smtClean="0">
                <a:latin typeface="Times New Roman" panose="02020603050405020304" pitchFamily="18" charset="0"/>
                <a:cs typeface="B Nazanin" panose="00000400000000000000" pitchFamily="2" charset="-78"/>
              </a:rPr>
              <a:t> </a:t>
            </a:r>
            <a:r>
              <a:rPr lang="fa-IR" dirty="0">
                <a:cs typeface="B Nazanin" panose="00000400000000000000" pitchFamily="2" charset="-78"/>
              </a:rPr>
              <a:t>به تعيين </a:t>
            </a:r>
            <a:r>
              <a:rPr lang="fa-IR" dirty="0" smtClean="0">
                <a:cs typeface="B Nazanin" panose="00000400000000000000" pitchFamily="2" charset="-78"/>
              </a:rPr>
              <a:t>مسئوليت هاي </a:t>
            </a:r>
            <a:r>
              <a:rPr lang="fa-IR" dirty="0">
                <a:cs typeface="B Nazanin" panose="00000400000000000000" pitchFamily="2" charset="-78"/>
              </a:rPr>
              <a:t>واحدهاي </a:t>
            </a:r>
            <a:r>
              <a:rPr lang="fa-IR" dirty="0" smtClean="0">
                <a:cs typeface="B Nazanin" panose="00000400000000000000" pitchFamily="2" charset="-78"/>
              </a:rPr>
              <a:t>مختلف </a:t>
            </a:r>
            <a:r>
              <a:rPr lang="fa-IR" dirty="0">
                <a:cs typeface="B Nazanin" panose="00000400000000000000" pitchFamily="2" charset="-78"/>
              </a:rPr>
              <a:t>در ارتباط با هر يك از مراحل پروژه </a:t>
            </a:r>
            <a:r>
              <a:rPr lang="fa-IR" dirty="0" smtClean="0">
                <a:cs typeface="B Nazanin" panose="00000400000000000000" pitchFamily="2" charset="-78"/>
              </a:rPr>
              <a:t>مي پردازد</a:t>
            </a:r>
            <a:r>
              <a:rPr lang="fa-IR" dirty="0">
                <a:cs typeface="B Nazanin" panose="00000400000000000000" pitchFamily="2" charset="-78"/>
              </a:rPr>
              <a:t>. مهمترين اين </a:t>
            </a:r>
            <a:r>
              <a:rPr lang="fa-IR" dirty="0" smtClean="0">
                <a:cs typeface="B Nazanin" panose="00000400000000000000" pitchFamily="2" charset="-78"/>
              </a:rPr>
              <a:t>مسئوليت ها عبارتند </a:t>
            </a:r>
            <a:r>
              <a:rPr lang="fa-IR" dirty="0">
                <a:cs typeface="B Nazanin" panose="00000400000000000000" pitchFamily="2" charset="-78"/>
              </a:rPr>
              <a:t>از</a:t>
            </a:r>
            <a:r>
              <a:rPr lang="fa-IR" dirty="0" smtClean="0">
                <a:cs typeface="B Nazanin" panose="00000400000000000000" pitchFamily="2" charset="-78"/>
              </a:rPr>
              <a:t>:</a:t>
            </a:r>
          </a:p>
          <a:p>
            <a:pPr marL="0" indent="0" algn="just" rtl="1">
              <a:buNone/>
            </a:pPr>
            <a:endParaRPr lang="fa-IR" dirty="0" smtClean="0">
              <a:cs typeface="B Nazanin" panose="00000400000000000000" pitchFamily="2" charset="-78"/>
            </a:endParaRPr>
          </a:p>
          <a:p>
            <a:pPr marL="0" indent="0" algn="just" rtl="1">
              <a:lnSpc>
                <a:spcPct val="150000"/>
              </a:lnSpc>
              <a:buClr>
                <a:schemeClr val="bg1"/>
              </a:buClr>
              <a:buNone/>
            </a:pPr>
            <a:r>
              <a:rPr lang="fa-IR" dirty="0" smtClean="0">
                <a:cs typeface="B Nazanin" panose="00000400000000000000" pitchFamily="2" charset="-78"/>
              </a:rPr>
              <a:t>1) دريافت خواسته ها (گوش دادن به صداي مشتريان)</a:t>
            </a:r>
          </a:p>
          <a:p>
            <a:pPr marL="0" indent="0" algn="just" rtl="1">
              <a:lnSpc>
                <a:spcPct val="150000"/>
              </a:lnSpc>
              <a:buClr>
                <a:schemeClr val="bg1"/>
              </a:buClr>
              <a:buNone/>
            </a:pPr>
            <a:r>
              <a:rPr lang="fa-IR" dirty="0" smtClean="0">
                <a:cs typeface="B Nazanin" panose="00000400000000000000" pitchFamily="2" charset="-78"/>
              </a:rPr>
              <a:t>2) بررسي و اطمينان ازصحت داده ها</a:t>
            </a:r>
          </a:p>
          <a:p>
            <a:pPr marL="0" indent="0" algn="just" rtl="1">
              <a:lnSpc>
                <a:spcPct val="150000"/>
              </a:lnSpc>
              <a:buClr>
                <a:schemeClr val="bg1"/>
              </a:buClr>
              <a:buNone/>
            </a:pPr>
            <a:r>
              <a:rPr lang="fa-IR" dirty="0" smtClean="0">
                <a:cs typeface="B Nazanin" panose="00000400000000000000" pitchFamily="2" charset="-78"/>
              </a:rPr>
              <a:t>3) بررسي و تحليل داده ها </a:t>
            </a:r>
          </a:p>
          <a:p>
            <a:pPr marL="0" indent="0" algn="just" rtl="1">
              <a:lnSpc>
                <a:spcPct val="150000"/>
              </a:lnSpc>
              <a:buClr>
                <a:schemeClr val="bg1"/>
              </a:buClr>
              <a:buNone/>
            </a:pPr>
            <a:r>
              <a:rPr lang="fa-IR" dirty="0" smtClean="0">
                <a:cs typeface="B Nazanin" panose="00000400000000000000" pitchFamily="2" charset="-78"/>
              </a:rPr>
              <a:t>4) روزآوري داده هاي جمع آوري شده</a:t>
            </a:r>
            <a:endParaRPr lang="en-US" dirty="0">
              <a:cs typeface="B Nazanin" panose="00000400000000000000" pitchFamily="2" charset="-78"/>
            </a:endParaRPr>
          </a:p>
        </p:txBody>
      </p:sp>
    </p:spTree>
    <p:extLst>
      <p:ext uri="{BB962C8B-B14F-4D97-AF65-F5344CB8AC3E}">
        <p14:creationId xmlns:p14="http://schemas.microsoft.com/office/powerpoint/2010/main" val="2685091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9" y="3200400"/>
            <a:ext cx="7551057" cy="1027355"/>
          </a:xfrm>
        </p:spPr>
        <p:txBody>
          <a:bodyPr>
            <a:noAutofit/>
          </a:bodyPr>
          <a:lstStyle/>
          <a:p>
            <a:pPr algn="r" rtl="1"/>
            <a:r>
              <a:rPr lang="fa-IR" sz="6600" dirty="0" smtClean="0">
                <a:cs typeface="B Titr" panose="00000700000000000000" pitchFamily="2" charset="-78"/>
              </a:rPr>
              <a:t>تحلیل سلسله مراتبی</a:t>
            </a:r>
            <a:endParaRPr lang="en-US" sz="6600" dirty="0">
              <a:cs typeface="B Titr" panose="00000700000000000000" pitchFamily="2" charset="-78"/>
            </a:endParaRP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18</a:t>
            </a:fld>
            <a:endParaRPr lang="en-US" noProof="0" dirty="0"/>
          </a:p>
        </p:txBody>
      </p:sp>
      <p:sp>
        <p:nvSpPr>
          <p:cNvPr id="4" name="Rectangle 3"/>
          <p:cNvSpPr/>
          <p:nvPr/>
        </p:nvSpPr>
        <p:spPr>
          <a:xfrm>
            <a:off x="172123" y="5031743"/>
            <a:ext cx="6809589" cy="523220"/>
          </a:xfrm>
          <a:prstGeom prst="rect">
            <a:avLst/>
          </a:prstGeom>
        </p:spPr>
        <p:txBody>
          <a:bodyPr wrap="square">
            <a:spAutoFit/>
          </a:bodyPr>
          <a:lstStyle/>
          <a:p>
            <a:r>
              <a:rPr lang="en-US" sz="2800" dirty="0">
                <a:solidFill>
                  <a:schemeClr val="bg1"/>
                </a:solidFill>
                <a:latin typeface="Times New Roman" panose="02020603050405020304" pitchFamily="18" charset="0"/>
                <a:cs typeface="Times New Roman" panose="02020603050405020304" pitchFamily="18" charset="0"/>
              </a:rPr>
              <a:t>Analytic Hierarchy Process </a:t>
            </a:r>
            <a:r>
              <a:rPr lang="en-US" sz="2800" dirty="0" smtClean="0">
                <a:solidFill>
                  <a:schemeClr val="bg1"/>
                </a:solidFill>
                <a:latin typeface="Times New Roman" panose="02020603050405020304" pitchFamily="18" charset="0"/>
                <a:cs typeface="Times New Roman" panose="02020603050405020304" pitchFamily="18" charset="0"/>
              </a:rPr>
              <a:t>(AHP)</a:t>
            </a:r>
            <a:endParaRPr lang="en-US"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7664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19</a:t>
            </a:fld>
            <a:endParaRPr lang="en-US" noProof="0" dirty="0"/>
          </a:p>
        </p:txBody>
      </p:sp>
      <p:sp>
        <p:nvSpPr>
          <p:cNvPr id="5" name="Content Placeholder 4"/>
          <p:cNvSpPr>
            <a:spLocks noGrp="1"/>
          </p:cNvSpPr>
          <p:nvPr>
            <p:ph idx="1"/>
          </p:nvPr>
        </p:nvSpPr>
        <p:spPr/>
        <p:txBody>
          <a:bodyPr>
            <a:normAutofit fontScale="92500"/>
          </a:bodyPr>
          <a:lstStyle/>
          <a:p>
            <a:pPr marL="0" indent="0" algn="just" rtl="1">
              <a:lnSpc>
                <a:spcPct val="150000"/>
              </a:lnSpc>
              <a:buNone/>
            </a:pPr>
            <a:r>
              <a:rPr lang="fa-IR" dirty="0">
                <a:cs typeface="B Nazanin" panose="00000400000000000000" pitchFamily="2" charset="-78"/>
              </a:rPr>
              <a:t>"فرآيند تحليل سلسله مراتبي 2 " يكي از روشهاي" </a:t>
            </a:r>
            <a:r>
              <a:rPr lang="fa-IR" dirty="0" smtClean="0">
                <a:cs typeface="B Nazanin" panose="00000400000000000000" pitchFamily="2" charset="-78"/>
              </a:rPr>
              <a:t>تصميم</a:t>
            </a:r>
            <a:r>
              <a:rPr lang="en-US" dirty="0" smtClean="0">
                <a:cs typeface="B Nazanin" panose="00000400000000000000" pitchFamily="2" charset="-78"/>
              </a:rPr>
              <a:t> </a:t>
            </a:r>
            <a:r>
              <a:rPr lang="fa-IR" dirty="0" smtClean="0">
                <a:cs typeface="B Nazanin" panose="00000400000000000000" pitchFamily="2" charset="-78"/>
              </a:rPr>
              <a:t>گيري</a:t>
            </a:r>
            <a:r>
              <a:rPr lang="en-US" dirty="0" smtClean="0">
                <a:cs typeface="B Nazanin" panose="00000400000000000000" pitchFamily="2" charset="-78"/>
              </a:rPr>
              <a:t> </a:t>
            </a:r>
            <a:r>
              <a:rPr lang="fa-IR" dirty="0" smtClean="0">
                <a:cs typeface="B Nazanin" panose="00000400000000000000" pitchFamily="2" charset="-78"/>
              </a:rPr>
              <a:t>چندمعياره </a:t>
            </a:r>
            <a:r>
              <a:rPr lang="fa-IR" dirty="0">
                <a:cs typeface="B Nazanin" panose="00000400000000000000" pitchFamily="2" charset="-78"/>
              </a:rPr>
              <a:t>3 " است كه به منظور </a:t>
            </a:r>
            <a:r>
              <a:rPr lang="fa-IR" dirty="0" smtClean="0">
                <a:cs typeface="B Nazanin" panose="00000400000000000000" pitchFamily="2" charset="-78"/>
              </a:rPr>
              <a:t>تصميم</a:t>
            </a:r>
            <a:r>
              <a:rPr lang="en-US" dirty="0" smtClean="0">
                <a:cs typeface="B Nazanin" panose="00000400000000000000" pitchFamily="2" charset="-78"/>
              </a:rPr>
              <a:t> </a:t>
            </a:r>
            <a:r>
              <a:rPr lang="fa-IR" dirty="0" smtClean="0">
                <a:cs typeface="B Nazanin" panose="00000400000000000000" pitchFamily="2" charset="-78"/>
              </a:rPr>
              <a:t>گيري </a:t>
            </a:r>
            <a:r>
              <a:rPr lang="fa-IR" dirty="0">
                <a:cs typeface="B Nazanin" panose="00000400000000000000" pitchFamily="2" charset="-78"/>
              </a:rPr>
              <a:t>و انتخاب يك گزينه </a:t>
            </a:r>
            <a:r>
              <a:rPr lang="fa-IR" dirty="0" smtClean="0">
                <a:cs typeface="B Nazanin" panose="00000400000000000000" pitchFamily="2" charset="-78"/>
              </a:rPr>
              <a:t>ازميان گزينه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متعدد تصميم، با توجه به </a:t>
            </a:r>
            <a:r>
              <a:rPr lang="fa-IR" dirty="0" smtClean="0">
                <a:cs typeface="B Nazanin" panose="00000400000000000000" pitchFamily="2" charset="-78"/>
              </a:rPr>
              <a:t>شاخص</a:t>
            </a:r>
            <a:r>
              <a:rPr lang="en-US" dirty="0" smtClean="0">
                <a:cs typeface="B Nazanin" panose="00000400000000000000" pitchFamily="2" charset="-78"/>
              </a:rPr>
              <a:t> </a:t>
            </a:r>
            <a:r>
              <a:rPr lang="fa-IR" dirty="0" smtClean="0">
                <a:cs typeface="B Nazanin" panose="00000400000000000000" pitchFamily="2" charset="-78"/>
              </a:rPr>
              <a:t>هايي </a:t>
            </a:r>
            <a:r>
              <a:rPr lang="fa-IR" dirty="0">
                <a:cs typeface="B Nazanin" panose="00000400000000000000" pitchFamily="2" charset="-78"/>
              </a:rPr>
              <a:t>كه </a:t>
            </a:r>
            <a:r>
              <a:rPr lang="fa-IR" dirty="0" smtClean="0">
                <a:cs typeface="B Nazanin" panose="00000400000000000000" pitchFamily="2" charset="-78"/>
              </a:rPr>
              <a:t>تصميم</a:t>
            </a:r>
            <a:r>
              <a:rPr lang="en-US" dirty="0" smtClean="0">
                <a:cs typeface="B Nazanin" panose="00000400000000000000" pitchFamily="2" charset="-78"/>
              </a:rPr>
              <a:t> </a:t>
            </a:r>
            <a:r>
              <a:rPr lang="fa-IR" dirty="0" smtClean="0">
                <a:cs typeface="B Nazanin" panose="00000400000000000000" pitchFamily="2" charset="-78"/>
              </a:rPr>
              <a:t>گيرنده </a:t>
            </a:r>
            <a:r>
              <a:rPr lang="fa-IR" dirty="0">
                <a:cs typeface="B Nazanin" panose="00000400000000000000" pitchFamily="2" charset="-78"/>
              </a:rPr>
              <a:t>تعيين ميكند، به كار </a:t>
            </a:r>
            <a:r>
              <a:rPr lang="fa-IR" dirty="0" smtClean="0">
                <a:cs typeface="B Nazanin" panose="00000400000000000000" pitchFamily="2" charset="-78"/>
              </a:rPr>
              <a:t>ميرود</a:t>
            </a:r>
            <a:r>
              <a:rPr lang="en-US" dirty="0" smtClean="0">
                <a:cs typeface="B Nazanin" panose="00000400000000000000" pitchFamily="2" charset="-78"/>
              </a:rPr>
              <a:t>.</a:t>
            </a:r>
            <a:r>
              <a:rPr lang="fa-IR" dirty="0" smtClean="0">
                <a:cs typeface="B Nazanin" panose="00000400000000000000" pitchFamily="2" charset="-78"/>
              </a:rPr>
              <a:t>اين </a:t>
            </a:r>
            <a:r>
              <a:rPr lang="fa-IR" dirty="0">
                <a:cs typeface="B Nazanin" panose="00000400000000000000" pitchFamily="2" charset="-78"/>
              </a:rPr>
              <a:t>روش درسال 1980 </a:t>
            </a:r>
            <a:r>
              <a:rPr lang="fa-IR" dirty="0" smtClean="0">
                <a:cs typeface="B Nazanin" panose="00000400000000000000" pitchFamily="2" charset="-78"/>
              </a:rPr>
              <a:t>به</a:t>
            </a:r>
            <a:r>
              <a:rPr lang="en-US" dirty="0" smtClean="0">
                <a:cs typeface="B Nazanin" panose="00000400000000000000" pitchFamily="2" charset="-78"/>
              </a:rPr>
              <a:t> </a:t>
            </a:r>
            <a:r>
              <a:rPr lang="fa-IR" dirty="0" smtClean="0">
                <a:cs typeface="B Nazanin" panose="00000400000000000000" pitchFamily="2" charset="-78"/>
              </a:rPr>
              <a:t>همت </a:t>
            </a:r>
            <a:r>
              <a:rPr lang="fa-IR" dirty="0">
                <a:cs typeface="B Nazanin" panose="00000400000000000000" pitchFamily="2" charset="-78"/>
              </a:rPr>
              <a:t>توماس ساعتي ابداع وارائه گرديد. فرآيند تحليل سلسله </a:t>
            </a:r>
            <a:r>
              <a:rPr lang="fa-IR" dirty="0" smtClean="0">
                <a:cs typeface="B Nazanin" panose="00000400000000000000" pitchFamily="2" charset="-78"/>
              </a:rPr>
              <a:t>مراتبي</a:t>
            </a:r>
            <a:r>
              <a:rPr lang="en-US" dirty="0" smtClean="0">
                <a:cs typeface="B Nazanin" panose="00000400000000000000" pitchFamily="2" charset="-78"/>
              </a:rPr>
              <a:t> </a:t>
            </a:r>
            <a:r>
              <a:rPr lang="fa-IR" dirty="0" smtClean="0">
                <a:cs typeface="B Nazanin" panose="00000400000000000000" pitchFamily="2" charset="-78"/>
              </a:rPr>
              <a:t>منعكس </a:t>
            </a:r>
            <a:r>
              <a:rPr lang="fa-IR" dirty="0">
                <a:cs typeface="B Nazanin" panose="00000400000000000000" pitchFamily="2" charset="-78"/>
              </a:rPr>
              <a:t>كننده رفتار طبيعي و تفكر انساني است. اين تكنيك، </a:t>
            </a:r>
            <a:r>
              <a:rPr lang="fa-IR" dirty="0" smtClean="0">
                <a:cs typeface="B Nazanin" panose="00000400000000000000" pitchFamily="2" charset="-78"/>
              </a:rPr>
              <a:t>مسائل</a:t>
            </a:r>
            <a:r>
              <a:rPr lang="en-US" dirty="0" smtClean="0">
                <a:cs typeface="B Nazanin" panose="00000400000000000000" pitchFamily="2" charset="-78"/>
              </a:rPr>
              <a:t> </a:t>
            </a:r>
            <a:r>
              <a:rPr lang="fa-IR" dirty="0" smtClean="0">
                <a:cs typeface="B Nazanin" panose="00000400000000000000" pitchFamily="2" charset="-78"/>
              </a:rPr>
              <a:t>پيچيده </a:t>
            </a:r>
            <a:r>
              <a:rPr lang="fa-IR" dirty="0">
                <a:cs typeface="B Nazanin" panose="00000400000000000000" pitchFamily="2" charset="-78"/>
              </a:rPr>
              <a:t>را بر اساس آثار متقابل آنها مورد بررسي قرار ميدهد و آنها را </a:t>
            </a:r>
            <a:r>
              <a:rPr lang="fa-IR" dirty="0" smtClean="0">
                <a:cs typeface="B Nazanin" panose="00000400000000000000" pitchFamily="2" charset="-78"/>
              </a:rPr>
              <a:t>به</a:t>
            </a:r>
            <a:r>
              <a:rPr lang="en-US" dirty="0" smtClean="0">
                <a:cs typeface="B Nazanin" panose="00000400000000000000" pitchFamily="2" charset="-78"/>
              </a:rPr>
              <a:t> </a:t>
            </a:r>
            <a:r>
              <a:rPr lang="fa-IR" dirty="0" smtClean="0">
                <a:cs typeface="B Nazanin" panose="00000400000000000000" pitchFamily="2" charset="-78"/>
              </a:rPr>
              <a:t>شكلي </a:t>
            </a:r>
            <a:r>
              <a:rPr lang="fa-IR" dirty="0">
                <a:cs typeface="B Nazanin" panose="00000400000000000000" pitchFamily="2" charset="-78"/>
              </a:rPr>
              <a:t>ساده تبديل كرده، به حل آن </a:t>
            </a:r>
            <a:r>
              <a:rPr lang="fa-IR" dirty="0" smtClean="0">
                <a:cs typeface="B Nazanin" panose="00000400000000000000" pitchFamily="2" charset="-78"/>
              </a:rPr>
              <a:t>ميپردازد</a:t>
            </a:r>
            <a:r>
              <a:rPr lang="en-US" dirty="0" smtClean="0">
                <a:cs typeface="B Nazanin" panose="00000400000000000000" pitchFamily="2" charset="-78"/>
              </a:rPr>
              <a:t> .</a:t>
            </a:r>
            <a:r>
              <a:rPr lang="fa-IR" dirty="0" smtClean="0">
                <a:cs typeface="B Nazanin" panose="00000400000000000000" pitchFamily="2" charset="-78"/>
              </a:rPr>
              <a:t>ساعتي </a:t>
            </a:r>
            <a:r>
              <a:rPr lang="fa-IR" dirty="0">
                <a:cs typeface="B Nazanin" panose="00000400000000000000" pitchFamily="2" charset="-78"/>
              </a:rPr>
              <a:t>استفاده از فرآيند تحليل سلسله مراتبي را براي تعريف </a:t>
            </a:r>
            <a:r>
              <a:rPr lang="fa-IR" dirty="0" smtClean="0">
                <a:cs typeface="B Nazanin" panose="00000400000000000000" pitchFamily="2" charset="-78"/>
              </a:rPr>
              <a:t>اهميت</a:t>
            </a:r>
            <a:r>
              <a:rPr lang="en-US" dirty="0" smtClean="0">
                <a:cs typeface="B Nazanin" panose="00000400000000000000" pitchFamily="2" charset="-78"/>
              </a:rPr>
              <a:t> </a:t>
            </a:r>
            <a:r>
              <a:rPr lang="fa-IR" dirty="0" smtClean="0">
                <a:cs typeface="B Nazanin" panose="00000400000000000000" pitchFamily="2" charset="-78"/>
              </a:rPr>
              <a:t>نسبي </a:t>
            </a:r>
            <a:r>
              <a:rPr lang="fa-IR" dirty="0">
                <a:cs typeface="B Nazanin" panose="00000400000000000000" pitchFamily="2" charset="-78"/>
              </a:rPr>
              <a:t>نيازمنديهاي مشتريان پيشنهاد نمود در واقع با استفاده از </a:t>
            </a:r>
            <a:r>
              <a:rPr lang="fa-IR" dirty="0" smtClean="0">
                <a:cs typeface="B Nazanin" panose="00000400000000000000" pitchFamily="2" charset="-78"/>
              </a:rPr>
              <a:t>اين</a:t>
            </a:r>
            <a:r>
              <a:rPr lang="en-US" dirty="0" smtClean="0">
                <a:cs typeface="B Nazanin" panose="00000400000000000000" pitchFamily="2" charset="-78"/>
              </a:rPr>
              <a:t> </a:t>
            </a:r>
            <a:r>
              <a:rPr lang="fa-IR" dirty="0" smtClean="0">
                <a:cs typeface="B Nazanin" panose="00000400000000000000" pitchFamily="2" charset="-78"/>
              </a:rPr>
              <a:t>روش</a:t>
            </a:r>
            <a:r>
              <a:rPr lang="fa-IR" dirty="0">
                <a:cs typeface="B Nazanin" panose="00000400000000000000" pitchFamily="2" charset="-78"/>
              </a:rPr>
              <a:t>، ارجحيت نيازهاي مشتريان بدست آورده </a:t>
            </a:r>
            <a:r>
              <a:rPr lang="fa-IR" dirty="0" smtClean="0">
                <a:cs typeface="B Nazanin" panose="00000400000000000000" pitchFamily="2" charset="-78"/>
              </a:rPr>
              <a:t>شد</a:t>
            </a:r>
            <a:r>
              <a:rPr lang="en-US" dirty="0" smtClean="0">
                <a:cs typeface="B Nazanin" panose="00000400000000000000" pitchFamily="2" charset="-78"/>
              </a:rPr>
              <a:t>.</a:t>
            </a:r>
          </a:p>
          <a:p>
            <a:pPr marL="0" indent="0" algn="just" rtl="1">
              <a:lnSpc>
                <a:spcPct val="150000"/>
              </a:lnSpc>
              <a:buNone/>
            </a:pPr>
            <a:endParaRPr lang="en-US" dirty="0">
              <a:cs typeface="B Nazanin" panose="00000400000000000000" pitchFamily="2" charset="-78"/>
            </a:endParaRPr>
          </a:p>
        </p:txBody>
      </p:sp>
    </p:spTree>
    <p:extLst>
      <p:ext uri="{BB962C8B-B14F-4D97-AF65-F5344CB8AC3E}">
        <p14:creationId xmlns:p14="http://schemas.microsoft.com/office/powerpoint/2010/main" val="35629478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pnu\فایل ها\word nama\1124.png"/>
          <p:cNvPicPr/>
          <p:nvPr/>
        </p:nvPicPr>
        <p:blipFill>
          <a:blip r:embed="rId2">
            <a:biLevel thresh="50000"/>
            <a:extLst>
              <a:ext uri="{28A0092B-C50C-407E-A947-70E740481C1C}">
                <a14:useLocalDpi xmlns:a14="http://schemas.microsoft.com/office/drawing/2010/main" val="0"/>
              </a:ext>
            </a:extLst>
          </a:blip>
          <a:srcRect/>
          <a:stretch>
            <a:fillRect/>
          </a:stretch>
        </p:blipFill>
        <p:spPr bwMode="auto">
          <a:xfrm>
            <a:off x="740372" y="484095"/>
            <a:ext cx="2551468" cy="2345166"/>
          </a:xfrm>
          <a:prstGeom prst="rect">
            <a:avLst/>
          </a:prstGeom>
          <a:noFill/>
          <a:ln>
            <a:noFill/>
          </a:ln>
        </p:spPr>
      </p:pic>
      <p:pic>
        <p:nvPicPr>
          <p:cNvPr id="9" name="Picture 8"/>
          <p:cNvPicPr>
            <a:picLocks noChangeAspect="1"/>
          </p:cNvPicPr>
          <p:nvPr/>
        </p:nvPicPr>
        <p:blipFill>
          <a:blip r:embed="rId3"/>
          <a:stretch>
            <a:fillRect/>
          </a:stretch>
        </p:blipFill>
        <p:spPr>
          <a:xfrm>
            <a:off x="3602909" y="1163559"/>
            <a:ext cx="8407113" cy="5499069"/>
          </a:xfrm>
          <a:prstGeom prst="rect">
            <a:avLst/>
          </a:prstGeom>
        </p:spPr>
      </p:pic>
    </p:spTree>
    <p:extLst>
      <p:ext uri="{BB962C8B-B14F-4D97-AF65-F5344CB8AC3E}">
        <p14:creationId xmlns:p14="http://schemas.microsoft.com/office/powerpoint/2010/main" val="32426385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20</a:t>
            </a:fld>
            <a:endParaRPr lang="en-US" noProof="0" dirty="0"/>
          </a:p>
        </p:txBody>
      </p:sp>
      <p:sp>
        <p:nvSpPr>
          <p:cNvPr id="4" name="Content Placeholder 3"/>
          <p:cNvSpPr>
            <a:spLocks noGrp="1"/>
          </p:cNvSpPr>
          <p:nvPr>
            <p:ph idx="1"/>
          </p:nvPr>
        </p:nvSpPr>
        <p:spPr>
          <a:xfrm>
            <a:off x="240165" y="1521096"/>
            <a:ext cx="11215235" cy="4351338"/>
          </a:xfrm>
        </p:spPr>
        <p:txBody>
          <a:bodyPr>
            <a:noAutofit/>
          </a:bodyPr>
          <a:lstStyle/>
          <a:p>
            <a:pPr marL="0" indent="0" algn="just" rtl="1">
              <a:lnSpc>
                <a:spcPct val="150000"/>
              </a:lnSpc>
              <a:buNone/>
            </a:pPr>
            <a:r>
              <a:rPr lang="fa-IR" sz="2300" dirty="0">
                <a:latin typeface="Times New Roman" panose="02020603050405020304" pitchFamily="18" charset="0"/>
                <a:cs typeface="B Nazanin" panose="00000400000000000000" pitchFamily="2" charset="-78"/>
              </a:rPr>
              <a:t>در سالهاي اخير پژوهشهاي مختلفي درباره مباحث مربوط به </a:t>
            </a:r>
            <a:r>
              <a:rPr lang="fa-IR" sz="2300" dirty="0" smtClean="0">
                <a:latin typeface="Times New Roman" panose="02020603050405020304" pitchFamily="18" charset="0"/>
                <a:cs typeface="B Nazanin" panose="00000400000000000000" pitchFamily="2" charset="-78"/>
              </a:rPr>
              <a:t>خانه</a:t>
            </a:r>
            <a:r>
              <a:rPr lang="en-US" sz="2300" dirty="0" smtClean="0">
                <a:latin typeface="Times New Roman" panose="02020603050405020304" pitchFamily="18" charset="0"/>
                <a:cs typeface="B Nazanin" panose="00000400000000000000" pitchFamily="2" charset="-78"/>
              </a:rPr>
              <a:t> </a:t>
            </a:r>
            <a:r>
              <a:rPr lang="fa-IR" sz="2300" dirty="0" smtClean="0">
                <a:latin typeface="Times New Roman" panose="02020603050405020304" pitchFamily="18" charset="0"/>
                <a:cs typeface="B Nazanin" panose="00000400000000000000" pitchFamily="2" charset="-78"/>
              </a:rPr>
              <a:t>كيفيت </a:t>
            </a:r>
            <a:r>
              <a:rPr lang="fa-IR" sz="2300" dirty="0">
                <a:latin typeface="Times New Roman" panose="02020603050405020304" pitchFamily="18" charset="0"/>
                <a:cs typeface="B Nazanin" panose="00000400000000000000" pitchFamily="2" charset="-78"/>
              </a:rPr>
              <a:t>انجام شده است كه بيشتر بر شناسايي نياز مشتري </a:t>
            </a:r>
            <a:r>
              <a:rPr lang="fa-IR" sz="2300" dirty="0" smtClean="0">
                <a:latin typeface="Times New Roman" panose="02020603050405020304" pitchFamily="18" charset="0"/>
                <a:cs typeface="B Nazanin" panose="00000400000000000000" pitchFamily="2" charset="-78"/>
              </a:rPr>
              <a:t>متمركز</a:t>
            </a:r>
            <a:r>
              <a:rPr lang="en-US" sz="2300" dirty="0">
                <a:latin typeface="Times New Roman" panose="02020603050405020304" pitchFamily="18" charset="0"/>
                <a:cs typeface="B Nazanin" panose="00000400000000000000" pitchFamily="2" charset="-78"/>
              </a:rPr>
              <a:t> </a:t>
            </a:r>
            <a:r>
              <a:rPr lang="fa-IR" sz="2300" dirty="0" smtClean="0">
                <a:latin typeface="Times New Roman" panose="02020603050405020304" pitchFamily="18" charset="0"/>
                <a:cs typeface="B Nazanin" panose="00000400000000000000" pitchFamily="2" charset="-78"/>
              </a:rPr>
              <a:t>بوده</a:t>
            </a:r>
            <a:r>
              <a:rPr lang="en-US" sz="2300" dirty="0" smtClean="0">
                <a:latin typeface="Times New Roman" panose="02020603050405020304" pitchFamily="18" charset="0"/>
                <a:cs typeface="B Nazanin" panose="00000400000000000000" pitchFamily="2" charset="-78"/>
              </a:rPr>
              <a:t> </a:t>
            </a:r>
            <a:r>
              <a:rPr lang="fa-IR" sz="2300" dirty="0" smtClean="0">
                <a:latin typeface="Times New Roman" panose="02020603050405020304" pitchFamily="18" charset="0"/>
                <a:cs typeface="B Nazanin" panose="00000400000000000000" pitchFamily="2" charset="-78"/>
              </a:rPr>
              <a:t>اند</a:t>
            </a:r>
            <a:r>
              <a:rPr lang="fa-IR" sz="2300" dirty="0">
                <a:latin typeface="Times New Roman" panose="02020603050405020304" pitchFamily="18" charset="0"/>
                <a:cs typeface="B Nazanin" panose="00000400000000000000" pitchFamily="2" charset="-78"/>
              </a:rPr>
              <a:t>، بعضي نيز سعي </a:t>
            </a:r>
            <a:r>
              <a:rPr lang="fa-IR" sz="2300" dirty="0" smtClean="0">
                <a:latin typeface="Times New Roman" panose="02020603050405020304" pitchFamily="18" charset="0"/>
                <a:cs typeface="B Nazanin" panose="00000400000000000000" pitchFamily="2" charset="-78"/>
              </a:rPr>
              <a:t>كرده</a:t>
            </a:r>
            <a:r>
              <a:rPr lang="en-US" sz="2300" dirty="0" smtClean="0">
                <a:latin typeface="Times New Roman" panose="02020603050405020304" pitchFamily="18" charset="0"/>
                <a:cs typeface="B Nazanin" panose="00000400000000000000" pitchFamily="2" charset="-78"/>
              </a:rPr>
              <a:t> </a:t>
            </a:r>
            <a:r>
              <a:rPr lang="fa-IR" sz="2300" dirty="0" smtClean="0">
                <a:latin typeface="Times New Roman" panose="02020603050405020304" pitchFamily="18" charset="0"/>
                <a:cs typeface="B Nazanin" panose="00000400000000000000" pitchFamily="2" charset="-78"/>
              </a:rPr>
              <a:t>اند مدل</a:t>
            </a:r>
            <a:r>
              <a:rPr lang="en-US" sz="2300" dirty="0" smtClean="0">
                <a:latin typeface="Times New Roman" panose="02020603050405020304" pitchFamily="18" charset="0"/>
                <a:cs typeface="B Nazanin" panose="00000400000000000000" pitchFamily="2" charset="-78"/>
              </a:rPr>
              <a:t>QFD</a:t>
            </a:r>
            <a:r>
              <a:rPr lang="fa-IR" sz="2300" dirty="0" smtClean="0">
                <a:latin typeface="Times New Roman" panose="02020603050405020304" pitchFamily="18" charset="0"/>
                <a:cs typeface="B Nazanin" panose="00000400000000000000" pitchFamily="2" charset="-78"/>
              </a:rPr>
              <a:t> </a:t>
            </a:r>
            <a:r>
              <a:rPr lang="fa-IR" sz="2300" dirty="0">
                <a:latin typeface="Times New Roman" panose="02020603050405020304" pitchFamily="18" charset="0"/>
                <a:cs typeface="B Nazanin" panose="00000400000000000000" pitchFamily="2" charset="-78"/>
              </a:rPr>
              <a:t>را بهبود بخشند و مثلا </a:t>
            </a:r>
            <a:r>
              <a:rPr lang="fa-IR" sz="2300" dirty="0" smtClean="0">
                <a:latin typeface="Times New Roman" panose="02020603050405020304" pitchFamily="18" charset="0"/>
                <a:cs typeface="B Nazanin" panose="00000400000000000000" pitchFamily="2" charset="-78"/>
              </a:rPr>
              <a:t>مدل 3 ماتريسي </a:t>
            </a:r>
            <a:r>
              <a:rPr lang="fa-IR" sz="2300" dirty="0">
                <a:latin typeface="Times New Roman" panose="02020603050405020304" pitchFamily="18" charset="0"/>
                <a:cs typeface="B Nazanin" panose="00000400000000000000" pitchFamily="2" charset="-78"/>
              </a:rPr>
              <a:t>آن را ارائه </a:t>
            </a:r>
            <a:r>
              <a:rPr lang="fa-IR" sz="2300" dirty="0" smtClean="0">
                <a:latin typeface="Times New Roman" panose="02020603050405020304" pitchFamily="18" charset="0"/>
                <a:cs typeface="B Nazanin" panose="00000400000000000000" pitchFamily="2" charset="-78"/>
              </a:rPr>
              <a:t>دهند. در فرایند استفاده از </a:t>
            </a:r>
            <a:r>
              <a:rPr lang="en-US" sz="2300" dirty="0" smtClean="0">
                <a:latin typeface="Times New Roman" panose="02020603050405020304" pitchFamily="18" charset="0"/>
                <a:cs typeface="B Nazanin" panose="00000400000000000000" pitchFamily="2" charset="-78"/>
              </a:rPr>
              <a:t>AHP</a:t>
            </a:r>
            <a:r>
              <a:rPr lang="fa-IR" sz="2300" dirty="0" smtClean="0">
                <a:latin typeface="Times New Roman" panose="02020603050405020304" pitchFamily="18" charset="0"/>
                <a:cs typeface="B Nazanin" panose="00000400000000000000" pitchFamily="2" charset="-78"/>
              </a:rPr>
              <a:t> در روش </a:t>
            </a:r>
            <a:r>
              <a:rPr lang="en-US" sz="2300" dirty="0" smtClean="0">
                <a:latin typeface="Times New Roman" panose="02020603050405020304" pitchFamily="18" charset="0"/>
                <a:cs typeface="B Nazanin" panose="00000400000000000000" pitchFamily="2" charset="-78"/>
              </a:rPr>
              <a:t>QFD</a:t>
            </a:r>
            <a:r>
              <a:rPr lang="fa-IR" sz="2300" dirty="0" smtClean="0">
                <a:latin typeface="Times New Roman" panose="02020603050405020304" pitchFamily="18" charset="0"/>
                <a:cs typeface="B Nazanin" panose="00000400000000000000" pitchFamily="2" charset="-78"/>
              </a:rPr>
              <a:t> در بعضی مقالات صرفا از </a:t>
            </a:r>
            <a:r>
              <a:rPr lang="en-US" sz="2300" dirty="0" smtClean="0">
                <a:latin typeface="Times New Roman" panose="02020603050405020304" pitchFamily="18" charset="0"/>
                <a:cs typeface="B Nazanin" panose="00000400000000000000" pitchFamily="2" charset="-78"/>
              </a:rPr>
              <a:t>AHP</a:t>
            </a:r>
            <a:r>
              <a:rPr lang="fa-IR" sz="2300" dirty="0" smtClean="0">
                <a:latin typeface="Times New Roman" panose="02020603050405020304" pitchFamily="18" charset="0"/>
                <a:cs typeface="B Nazanin" panose="00000400000000000000" pitchFamily="2" charset="-78"/>
              </a:rPr>
              <a:t> برای محاسبه اوزان خواسته های مشتریان استفاده شده است.</a:t>
            </a:r>
          </a:p>
          <a:p>
            <a:pPr marL="0" indent="0" algn="just" rtl="1">
              <a:lnSpc>
                <a:spcPct val="150000"/>
              </a:lnSpc>
              <a:buNone/>
            </a:pPr>
            <a:r>
              <a:rPr lang="fa-IR" sz="2300" dirty="0" smtClean="0">
                <a:latin typeface="Times New Roman" panose="02020603050405020304" pitchFamily="18" charset="0"/>
                <a:cs typeface="B Nazanin" panose="00000400000000000000" pitchFamily="2" charset="-78"/>
              </a:rPr>
              <a:t>برخي مقالات نيز از رويكرد تلفيقي</a:t>
            </a:r>
            <a:r>
              <a:rPr lang="en-US" sz="2300" dirty="0" smtClean="0">
                <a:latin typeface="Times New Roman" panose="02020603050405020304" pitchFamily="18" charset="0"/>
                <a:cs typeface="B Nazanin" panose="00000400000000000000" pitchFamily="2" charset="-78"/>
              </a:rPr>
              <a:t>AHP </a:t>
            </a:r>
            <a:r>
              <a:rPr lang="fa-IR" sz="2300" dirty="0" smtClean="0">
                <a:latin typeface="Times New Roman" panose="02020603050405020304" pitchFamily="18" charset="0"/>
                <a:cs typeface="B Nazanin" panose="00000400000000000000" pitchFamily="2" charset="-78"/>
              </a:rPr>
              <a:t> و </a:t>
            </a:r>
            <a:r>
              <a:rPr lang="en-US" sz="2300" dirty="0" smtClean="0">
                <a:latin typeface="Times New Roman" panose="02020603050405020304" pitchFamily="18" charset="0"/>
                <a:cs typeface="B Nazanin" panose="00000400000000000000" pitchFamily="2" charset="-78"/>
              </a:rPr>
              <a:t>QFD</a:t>
            </a:r>
            <a:r>
              <a:rPr lang="fa-IR" sz="2300" dirty="0" smtClean="0">
                <a:latin typeface="Times New Roman" panose="02020603050405020304" pitchFamily="18" charset="0"/>
                <a:cs typeface="B Nazanin" panose="00000400000000000000" pitchFamily="2" charset="-78"/>
              </a:rPr>
              <a:t> استفاده كرده اند. در مقاله اي از تركيب روش</a:t>
            </a:r>
            <a:r>
              <a:rPr lang="en-US" sz="2300" dirty="0" smtClean="0">
                <a:latin typeface="Times New Roman" panose="02020603050405020304" pitchFamily="18" charset="0"/>
                <a:cs typeface="B Nazanin" panose="00000400000000000000" pitchFamily="2" charset="-78"/>
              </a:rPr>
              <a:t>ANP </a:t>
            </a:r>
            <a:r>
              <a:rPr lang="fa-IR" sz="2300" dirty="0" smtClean="0">
                <a:latin typeface="Times New Roman" panose="02020603050405020304" pitchFamily="18" charset="0"/>
                <a:cs typeface="B Nazanin" panose="00000400000000000000" pitchFamily="2" charset="-78"/>
              </a:rPr>
              <a:t> با </a:t>
            </a:r>
            <a:r>
              <a:rPr lang="en-US" sz="2300" dirty="0" smtClean="0">
                <a:latin typeface="Times New Roman" panose="02020603050405020304" pitchFamily="18" charset="0"/>
                <a:cs typeface="B Nazanin" panose="00000400000000000000" pitchFamily="2" charset="-78"/>
              </a:rPr>
              <a:t>QFD</a:t>
            </a:r>
            <a:r>
              <a:rPr lang="fa-IR" sz="2300" dirty="0" smtClean="0">
                <a:latin typeface="Times New Roman" panose="02020603050405020304" pitchFamily="18" charset="0"/>
                <a:cs typeface="B Nazanin" panose="00000400000000000000" pitchFamily="2" charset="-78"/>
              </a:rPr>
              <a:t> در صنعت حمل ونقل </a:t>
            </a:r>
            <a:r>
              <a:rPr lang="fa-IR" sz="2300" dirty="0">
                <a:latin typeface="Times New Roman" panose="02020603050405020304" pitchFamily="18" charset="0"/>
                <a:cs typeface="B Nazanin" panose="00000400000000000000" pitchFamily="2" charset="-78"/>
              </a:rPr>
              <a:t>استفاده شده است. در آن نتيجه گرفته شده كه استفاده اين روش </a:t>
            </a:r>
            <a:r>
              <a:rPr lang="fa-IR" sz="2300" dirty="0" smtClean="0">
                <a:latin typeface="Times New Roman" panose="02020603050405020304" pitchFamily="18" charset="0"/>
                <a:cs typeface="B Nazanin" panose="00000400000000000000" pitchFamily="2" charset="-78"/>
              </a:rPr>
              <a:t>براي رضايت </a:t>
            </a:r>
            <a:r>
              <a:rPr lang="fa-IR" sz="2300" dirty="0">
                <a:latin typeface="Times New Roman" panose="02020603050405020304" pitchFamily="18" charset="0"/>
                <a:cs typeface="B Nazanin" panose="00000400000000000000" pitchFamily="2" charset="-78"/>
              </a:rPr>
              <a:t>مشتري و حفظ محيط زيست مفيد </a:t>
            </a:r>
            <a:r>
              <a:rPr lang="fa-IR" sz="2300" dirty="0" smtClean="0">
                <a:latin typeface="Times New Roman" panose="02020603050405020304" pitchFamily="18" charset="0"/>
                <a:cs typeface="B Nazanin" panose="00000400000000000000" pitchFamily="2" charset="-78"/>
              </a:rPr>
              <a:t>مي باشد.</a:t>
            </a:r>
            <a:r>
              <a:rPr lang="en-US" sz="2300" dirty="0" smtClean="0">
                <a:latin typeface="Times New Roman" panose="02020603050405020304" pitchFamily="18" charset="0"/>
                <a:cs typeface="B Nazanin" panose="00000400000000000000" pitchFamily="2" charset="-78"/>
              </a:rPr>
              <a:t> </a:t>
            </a:r>
            <a:r>
              <a:rPr lang="fa-IR" sz="2300" dirty="0" smtClean="0">
                <a:latin typeface="Times New Roman" panose="02020603050405020304" pitchFamily="18" charset="0"/>
                <a:cs typeface="B Nazanin" panose="00000400000000000000" pitchFamily="2" charset="-78"/>
              </a:rPr>
              <a:t>در </a:t>
            </a:r>
            <a:r>
              <a:rPr lang="fa-IR" sz="2300" dirty="0">
                <a:latin typeface="Times New Roman" panose="02020603050405020304" pitchFamily="18" charset="0"/>
                <a:cs typeface="B Nazanin" panose="00000400000000000000" pitchFamily="2" charset="-78"/>
              </a:rPr>
              <a:t>پژوهش ديگري به عنوان "استفاده از روش</a:t>
            </a:r>
            <a:r>
              <a:rPr lang="en-US" sz="2300" dirty="0">
                <a:latin typeface="Times New Roman" panose="02020603050405020304" pitchFamily="18" charset="0"/>
                <a:cs typeface="B Nazanin" panose="00000400000000000000" pitchFamily="2" charset="-78"/>
              </a:rPr>
              <a:t>QFD-AHP</a:t>
            </a:r>
            <a:r>
              <a:rPr lang="fa-IR" sz="2300" dirty="0">
                <a:latin typeface="Times New Roman" panose="02020603050405020304" pitchFamily="18" charset="0"/>
                <a:cs typeface="B Nazanin" panose="00000400000000000000" pitchFamily="2" charset="-78"/>
              </a:rPr>
              <a:t> جهت انتخاب تأمين كننده مناسب" به استخراج متغيرها و ارائه مدلي جهت انتخاب تأمين كننده مناسب پرداخته شده است.</a:t>
            </a:r>
            <a:endParaRPr lang="en-US" sz="2300" dirty="0">
              <a:latin typeface="Times New Roman" panose="02020603050405020304" pitchFamily="18" charset="0"/>
              <a:cs typeface="B Nazanin" panose="00000400000000000000" pitchFamily="2" charset="-78"/>
            </a:endParaRPr>
          </a:p>
          <a:p>
            <a:pPr marL="0" indent="0" algn="just" rtl="1">
              <a:lnSpc>
                <a:spcPct val="150000"/>
              </a:lnSpc>
              <a:buNone/>
            </a:pPr>
            <a:endParaRPr lang="en-US" sz="2300"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1607867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6600" dirty="0">
                <a:cs typeface="B Titr" panose="00000700000000000000" pitchFamily="2" charset="-78"/>
              </a:rPr>
              <a:t>روش شناسی تحقیق</a:t>
            </a:r>
            <a:endParaRPr lang="en-US" sz="6600"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21</a:t>
            </a:fld>
            <a:endParaRPr lang="en-US" noProof="0" dirty="0"/>
          </a:p>
        </p:txBody>
      </p:sp>
    </p:spTree>
    <p:extLst>
      <p:ext uri="{BB962C8B-B14F-4D97-AF65-F5344CB8AC3E}">
        <p14:creationId xmlns:p14="http://schemas.microsoft.com/office/powerpoint/2010/main" val="2036283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22</a:t>
            </a:fld>
            <a:endParaRPr lang="en-US" noProof="0" dirty="0"/>
          </a:p>
        </p:txBody>
      </p:sp>
      <p:sp>
        <p:nvSpPr>
          <p:cNvPr id="4" name="Content Placeholder 3"/>
          <p:cNvSpPr>
            <a:spLocks noGrp="1"/>
          </p:cNvSpPr>
          <p:nvPr>
            <p:ph idx="1"/>
          </p:nvPr>
        </p:nvSpPr>
        <p:spPr>
          <a:xfrm>
            <a:off x="240165" y="1575008"/>
            <a:ext cx="11507186" cy="4351338"/>
          </a:xfrm>
        </p:spPr>
        <p:txBody>
          <a:bodyPr>
            <a:noAutofit/>
          </a:bodyPr>
          <a:lstStyle/>
          <a:p>
            <a:pPr marL="0" indent="0" algn="just" rtl="1">
              <a:lnSpc>
                <a:spcPct val="100000"/>
              </a:lnSpc>
              <a:buNone/>
            </a:pPr>
            <a:r>
              <a:rPr lang="fa-IR" sz="3200" dirty="0" smtClean="0">
                <a:cs typeface="B Nazanin" panose="00000400000000000000" pitchFamily="2" charset="-78"/>
              </a:rPr>
              <a:t>پژوهش حاضر از منظر هدف كاربردي و از نظر روش، توصيفي- پيمايشي مي باشد. در ابتدا تيم گسترش عملكرد كيفيت كه شامل سه نفر از افراد با </a:t>
            </a:r>
            <a:r>
              <a:rPr lang="ar-SA" sz="3200" dirty="0">
                <a:cs typeface="B Nazanin" panose="00000400000000000000" pitchFamily="2" charset="-78"/>
              </a:rPr>
              <a:t>سابقه شركت و آشنا با بحث </a:t>
            </a:r>
            <a:r>
              <a:rPr lang="en-US" sz="3200" dirty="0" smtClean="0">
                <a:latin typeface="Times New Roman" panose="02020603050405020304" pitchFamily="18" charset="0"/>
                <a:cs typeface="Times New Roman" panose="02020603050405020304" pitchFamily="18" charset="0"/>
              </a:rPr>
              <a:t>QFD</a:t>
            </a:r>
            <a:r>
              <a:rPr lang="fa-IR" sz="3200" dirty="0" smtClean="0">
                <a:cs typeface="B Nazanin" panose="00000400000000000000" pitchFamily="2" charset="-78"/>
              </a:rPr>
              <a:t> </a:t>
            </a:r>
            <a:r>
              <a:rPr lang="ar-SA" sz="3200" dirty="0" smtClean="0">
                <a:cs typeface="B Nazanin" panose="00000400000000000000" pitchFamily="2" charset="-78"/>
              </a:rPr>
              <a:t>بودند</a:t>
            </a:r>
            <a:r>
              <a:rPr lang="ar-SA" sz="3200" dirty="0">
                <a:cs typeface="B Nazanin" panose="00000400000000000000" pitchFamily="2" charset="-78"/>
              </a:rPr>
              <a:t>، به جهت آشنايي با خواسته هاي مشتريان، توسط مصاحبه با ده نفر از مشتريان و با استفاده از تجارب گذشته خود سيزده عامل مورد توجه مشتريان را مورد مطالعه قراردادند</a:t>
            </a:r>
            <a:r>
              <a:rPr lang="en-US" sz="3200" dirty="0">
                <a:cs typeface="B Nazanin" panose="00000400000000000000" pitchFamily="2" charset="-78"/>
              </a:rPr>
              <a:t>. </a:t>
            </a:r>
            <a:r>
              <a:rPr lang="ar-SA" sz="3200" dirty="0">
                <a:cs typeface="B Nazanin" panose="00000400000000000000" pitchFamily="2" charset="-78"/>
              </a:rPr>
              <a:t>با عنايت به تهيه پرسشنامه جهت بررسي </a:t>
            </a:r>
            <a:r>
              <a:rPr lang="ar-SA" sz="3200" dirty="0" smtClean="0">
                <a:cs typeface="B Nazanin" panose="00000400000000000000" pitchFamily="2" charset="-78"/>
              </a:rPr>
              <a:t>دقيق</a:t>
            </a:r>
            <a:r>
              <a:rPr lang="en-US" sz="3200" dirty="0" smtClean="0">
                <a:cs typeface="B Nazanin" panose="00000400000000000000" pitchFamily="2" charset="-78"/>
              </a:rPr>
              <a:t> </a:t>
            </a:r>
            <a:r>
              <a:rPr lang="ar-SA" sz="3200" dirty="0" smtClean="0">
                <a:cs typeface="B Nazanin" panose="00000400000000000000" pitchFamily="2" charset="-78"/>
              </a:rPr>
              <a:t>تر</a:t>
            </a:r>
            <a:r>
              <a:rPr lang="en-US" sz="3200" dirty="0" smtClean="0">
                <a:cs typeface="B Nazanin" panose="00000400000000000000" pitchFamily="2" charset="-78"/>
              </a:rPr>
              <a:t> </a:t>
            </a:r>
            <a:r>
              <a:rPr lang="fa-IR" sz="3200" dirty="0" smtClean="0">
                <a:cs typeface="B Nazanin" panose="00000400000000000000" pitchFamily="2" charset="-78"/>
              </a:rPr>
              <a:t>13 </a:t>
            </a:r>
            <a:r>
              <a:rPr lang="ar-SA" sz="3200" dirty="0" smtClean="0">
                <a:cs typeface="B Nazanin" panose="00000400000000000000" pitchFamily="2" charset="-78"/>
              </a:rPr>
              <a:t>عامل</a:t>
            </a:r>
            <a:r>
              <a:rPr lang="ar-SA" sz="3200" dirty="0">
                <a:cs typeface="B Nazanin" panose="00000400000000000000" pitchFamily="2" charset="-78"/>
              </a:rPr>
              <a:t>، از يك نمونه جهت توزيع پرسشنامه ها استفاده شد</a:t>
            </a:r>
            <a:r>
              <a:rPr lang="en-US" sz="3200" dirty="0">
                <a:cs typeface="B Nazanin" panose="00000400000000000000" pitchFamily="2" charset="-78"/>
              </a:rPr>
              <a:t>. </a:t>
            </a:r>
            <a:r>
              <a:rPr lang="ar-SA" sz="3200" dirty="0">
                <a:cs typeface="B Nazanin" panose="00000400000000000000" pitchFamily="2" charset="-78"/>
              </a:rPr>
              <a:t>جامعه آماري جهت بررسي عوامل موثر بر رضايت مشتريان، جامعه نامحدود مشتريان شركت انتخاب شده كه بر اساس رابطه تعيين حجم نمونه نامحدود، اين ميزان در سطح </a:t>
            </a:r>
            <a:r>
              <a:rPr lang="ar-SA" sz="3200" dirty="0" smtClean="0">
                <a:cs typeface="B Nazanin" panose="00000400000000000000" pitchFamily="2" charset="-78"/>
              </a:rPr>
              <a:t>اطمينان</a:t>
            </a:r>
            <a:r>
              <a:rPr lang="fa-IR" sz="3200" dirty="0" smtClean="0">
                <a:cs typeface="B Nazanin" panose="00000400000000000000" pitchFamily="2" charset="-78"/>
              </a:rPr>
              <a:t>95 %</a:t>
            </a:r>
            <a:r>
              <a:rPr lang="en-US" sz="3200" dirty="0" smtClean="0">
                <a:cs typeface="B Nazanin" panose="00000400000000000000" pitchFamily="2" charset="-78"/>
              </a:rPr>
              <a:t> </a:t>
            </a:r>
            <a:r>
              <a:rPr lang="fa-IR" sz="3200" dirty="0" smtClean="0">
                <a:cs typeface="B Nazanin" panose="00000400000000000000" pitchFamily="2" charset="-78"/>
              </a:rPr>
              <a:t> </a:t>
            </a:r>
            <a:r>
              <a:rPr lang="ar-SA" sz="3200" dirty="0" smtClean="0">
                <a:cs typeface="B Nazanin" panose="00000400000000000000" pitchFamily="2" charset="-78"/>
              </a:rPr>
              <a:t>و </a:t>
            </a:r>
            <a:r>
              <a:rPr lang="ar-SA" sz="3200" dirty="0">
                <a:cs typeface="B Nazanin" panose="00000400000000000000" pitchFamily="2" charset="-78"/>
              </a:rPr>
              <a:t>دقت </a:t>
            </a:r>
            <a:r>
              <a:rPr lang="fa-IR" sz="3200" dirty="0" smtClean="0">
                <a:cs typeface="B Nazanin" panose="00000400000000000000" pitchFamily="2" charset="-78"/>
              </a:rPr>
              <a:t>0.1</a:t>
            </a:r>
            <a:r>
              <a:rPr lang="ar-SA" sz="3200" dirty="0" smtClean="0">
                <a:cs typeface="B Nazanin" panose="00000400000000000000" pitchFamily="2" charset="-78"/>
              </a:rPr>
              <a:t> </a:t>
            </a:r>
            <a:r>
              <a:rPr lang="ar-SA" sz="3200" dirty="0">
                <a:cs typeface="B Nazanin" panose="00000400000000000000" pitchFamily="2" charset="-78"/>
              </a:rPr>
              <a:t>، 96 نفر برآورد گرديد كه به روش تصادفي ،ساده انتخاب شده بودند</a:t>
            </a:r>
            <a:r>
              <a:rPr lang="en-US" sz="3200" dirty="0">
                <a:cs typeface="B Nazanin" panose="00000400000000000000" pitchFamily="2" charset="-78"/>
              </a:rPr>
              <a:t>. </a:t>
            </a:r>
          </a:p>
          <a:p>
            <a:pPr marL="0" indent="0" algn="just" rtl="1">
              <a:lnSpc>
                <a:spcPct val="100000"/>
              </a:lnSpc>
              <a:buNone/>
            </a:pPr>
            <a:endParaRPr lang="en-US" sz="3200" dirty="0">
              <a:cs typeface="B Nazanin" panose="00000400000000000000" pitchFamily="2" charset="-78"/>
            </a:endParaRPr>
          </a:p>
        </p:txBody>
      </p:sp>
    </p:spTree>
    <p:extLst>
      <p:ext uri="{BB962C8B-B14F-4D97-AF65-F5344CB8AC3E}">
        <p14:creationId xmlns:p14="http://schemas.microsoft.com/office/powerpoint/2010/main" val="13082653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23</a:t>
            </a:fld>
            <a:endParaRPr lang="en-US" noProof="0" dirty="0"/>
          </a:p>
        </p:txBody>
      </p:sp>
      <p:sp>
        <p:nvSpPr>
          <p:cNvPr id="4" name="Content Placeholder 3"/>
          <p:cNvSpPr>
            <a:spLocks noGrp="1"/>
          </p:cNvSpPr>
          <p:nvPr>
            <p:ph idx="1"/>
          </p:nvPr>
        </p:nvSpPr>
        <p:spPr>
          <a:xfrm>
            <a:off x="240165" y="1771837"/>
            <a:ext cx="11215235" cy="4351338"/>
          </a:xfrm>
        </p:spPr>
        <p:txBody>
          <a:bodyPr>
            <a:normAutofit lnSpcReduction="10000"/>
          </a:bodyPr>
          <a:lstStyle/>
          <a:p>
            <a:pPr marL="0" indent="0" algn="just" rtl="1">
              <a:lnSpc>
                <a:spcPct val="150000"/>
              </a:lnSpc>
              <a:buNone/>
            </a:pPr>
            <a:r>
              <a:rPr lang="ar-SA" sz="3200" dirty="0">
                <a:cs typeface="B Nazanin" panose="00000400000000000000" pitchFamily="2" charset="-78"/>
              </a:rPr>
              <a:t>مبناي پاسخ دهي طيف ليكرت پنج گزينه اي بوده و گزينه هاي در نظر گرفته شده براي هر سوال عبارتند از خيلي كم،كم، متوسط، زياد و خيلي زياد</a:t>
            </a:r>
            <a:r>
              <a:rPr lang="en-US" sz="3200" dirty="0">
                <a:cs typeface="B Nazanin" panose="00000400000000000000" pitchFamily="2" charset="-78"/>
              </a:rPr>
              <a:t>. </a:t>
            </a:r>
            <a:r>
              <a:rPr lang="ar-SA" sz="3200" dirty="0">
                <a:cs typeface="B Nazanin" panose="00000400000000000000" pitchFamily="2" charset="-78"/>
              </a:rPr>
              <a:t>همچنين از پاسخ دهندگان خواسته شد درابتداي پرسشنامه اطلاعاتي نظير سن، جنسيت، ميزان تحصيلات خود رامشخص نمايند</a:t>
            </a:r>
            <a:r>
              <a:rPr lang="en-US" sz="3200" dirty="0">
                <a:cs typeface="B Nazanin" panose="00000400000000000000" pitchFamily="2" charset="-78"/>
              </a:rPr>
              <a:t>. </a:t>
            </a:r>
            <a:r>
              <a:rPr lang="ar-SA" sz="3200" dirty="0">
                <a:cs typeface="B Nazanin" panose="00000400000000000000" pitchFamily="2" charset="-78"/>
              </a:rPr>
              <a:t>با توجه به اينكه پرسشنامه مورد استفاده در تحقيق براساس پيشينه پژوهش و همچنين بر اساس نظرات كارشناسان مربوطه طراحي شده است لذا از روايي محتوا برخورداربوده است</a:t>
            </a:r>
            <a:r>
              <a:rPr lang="en-US" sz="3200" dirty="0">
                <a:cs typeface="B Nazanin" panose="00000400000000000000" pitchFamily="2" charset="-78"/>
              </a:rPr>
              <a:t>. </a:t>
            </a:r>
          </a:p>
          <a:p>
            <a:pPr marL="0" indent="0" algn="just" rtl="1">
              <a:lnSpc>
                <a:spcPct val="150000"/>
              </a:lnSpc>
              <a:buNone/>
            </a:pPr>
            <a:endParaRPr lang="en-US" sz="3200" dirty="0">
              <a:cs typeface="B Nazanin" panose="00000400000000000000" pitchFamily="2" charset="-78"/>
            </a:endParaRPr>
          </a:p>
        </p:txBody>
      </p:sp>
    </p:spTree>
    <p:extLst>
      <p:ext uri="{BB962C8B-B14F-4D97-AF65-F5344CB8AC3E}">
        <p14:creationId xmlns:p14="http://schemas.microsoft.com/office/powerpoint/2010/main" val="4015059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24</a:t>
            </a:fld>
            <a:endParaRPr lang="en-US" noProof="0" dirty="0"/>
          </a:p>
        </p:txBody>
      </p:sp>
      <p:sp>
        <p:nvSpPr>
          <p:cNvPr id="4" name="Content Placeholder 3"/>
          <p:cNvSpPr>
            <a:spLocks noGrp="1"/>
          </p:cNvSpPr>
          <p:nvPr>
            <p:ph idx="1"/>
          </p:nvPr>
        </p:nvSpPr>
        <p:spPr>
          <a:xfrm>
            <a:off x="443365" y="1524289"/>
            <a:ext cx="11215235" cy="4351338"/>
          </a:xfrm>
        </p:spPr>
        <p:txBody>
          <a:bodyPr>
            <a:normAutofit lnSpcReduction="10000"/>
          </a:bodyPr>
          <a:lstStyle/>
          <a:p>
            <a:pPr marL="0" indent="0" algn="just" rtl="1">
              <a:lnSpc>
                <a:spcPct val="150000"/>
              </a:lnSpc>
              <a:buNone/>
            </a:pPr>
            <a:r>
              <a:rPr lang="ar-SA" sz="3200" dirty="0">
                <a:cs typeface="B Nazanin" panose="00000400000000000000" pitchFamily="2" charset="-78"/>
              </a:rPr>
              <a:t>به منظور تعيين پايايي پرسشنامه از ضريب آلفاي كرونباخ استفاده شد</a:t>
            </a:r>
            <a:r>
              <a:rPr lang="en-US" sz="3200" dirty="0">
                <a:cs typeface="B Nazanin" panose="00000400000000000000" pitchFamily="2" charset="-78"/>
              </a:rPr>
              <a:t>.</a:t>
            </a:r>
            <a:r>
              <a:rPr lang="ar-SA" sz="3200" dirty="0">
                <a:cs typeface="B Nazanin" panose="00000400000000000000" pitchFamily="2" charset="-78"/>
              </a:rPr>
              <a:t>ضريب آلفاي بدست آمده </a:t>
            </a:r>
            <a:r>
              <a:rPr lang="ar-SA" sz="3200" dirty="0" smtClean="0">
                <a:cs typeface="B Nazanin" panose="00000400000000000000" pitchFamily="2" charset="-78"/>
              </a:rPr>
              <a:t>برابر</a:t>
            </a:r>
            <a:r>
              <a:rPr lang="fa-IR" sz="3200" dirty="0" smtClean="0">
                <a:cs typeface="B Nazanin" panose="00000400000000000000" pitchFamily="2" charset="-78"/>
              </a:rPr>
              <a:t>0.763</a:t>
            </a:r>
            <a:r>
              <a:rPr lang="en-US" sz="3200" dirty="0" smtClean="0">
                <a:cs typeface="B Nazanin" panose="00000400000000000000" pitchFamily="2" charset="-78"/>
              </a:rPr>
              <a:t> </a:t>
            </a:r>
            <a:r>
              <a:rPr lang="ar-SA" sz="3200" dirty="0">
                <a:cs typeface="B Nazanin" panose="00000400000000000000" pitchFamily="2" charset="-78"/>
              </a:rPr>
              <a:t>كه مويد پايايي پرسشنامه بود</a:t>
            </a:r>
            <a:r>
              <a:rPr lang="en-US" sz="3200" dirty="0">
                <a:cs typeface="B Nazanin" panose="00000400000000000000" pitchFamily="2" charset="-78"/>
              </a:rPr>
              <a:t>. </a:t>
            </a:r>
            <a:r>
              <a:rPr lang="ar-SA" sz="3200" dirty="0">
                <a:cs typeface="B Nazanin" panose="00000400000000000000" pitchFamily="2" charset="-78"/>
              </a:rPr>
              <a:t>بررسي </a:t>
            </a:r>
            <a:r>
              <a:rPr lang="ar-SA" sz="3200" dirty="0" smtClean="0">
                <a:cs typeface="B Nazanin" panose="00000400000000000000" pitchFamily="2" charset="-78"/>
              </a:rPr>
              <a:t>ويژگي</a:t>
            </a:r>
            <a:r>
              <a:rPr lang="fa-IR" sz="3200" dirty="0" smtClean="0">
                <a:cs typeface="B Nazanin" panose="00000400000000000000" pitchFamily="2" charset="-78"/>
              </a:rPr>
              <a:t> </a:t>
            </a:r>
            <a:r>
              <a:rPr lang="ar-SA" sz="3200" dirty="0" smtClean="0">
                <a:cs typeface="B Nazanin" panose="00000400000000000000" pitchFamily="2" charset="-78"/>
              </a:rPr>
              <a:t>هاي </a:t>
            </a:r>
            <a:r>
              <a:rPr lang="ar-SA" sz="3200" dirty="0">
                <a:cs typeface="B Nazanin" panose="00000400000000000000" pitchFamily="2" charset="-78"/>
              </a:rPr>
              <a:t>جمعيت شناسي نشان داد </a:t>
            </a:r>
            <a:r>
              <a:rPr lang="ar-SA" sz="3200" dirty="0" smtClean="0">
                <a:cs typeface="B Nazanin" panose="00000400000000000000" pitchFamily="2" charset="-78"/>
              </a:rPr>
              <a:t>كه</a:t>
            </a:r>
            <a:r>
              <a:rPr lang="fa-IR" sz="3200" dirty="0" smtClean="0">
                <a:cs typeface="B Nazanin" panose="00000400000000000000" pitchFamily="2" charset="-78"/>
              </a:rPr>
              <a:t>70%</a:t>
            </a:r>
            <a:r>
              <a:rPr lang="en-US" sz="3200" dirty="0" smtClean="0">
                <a:cs typeface="B Nazanin" panose="00000400000000000000" pitchFamily="2" charset="-78"/>
              </a:rPr>
              <a:t> </a:t>
            </a:r>
            <a:r>
              <a:rPr lang="ar-SA" sz="3200" dirty="0" smtClean="0">
                <a:cs typeface="B Nazanin" panose="00000400000000000000" pitchFamily="2" charset="-78"/>
              </a:rPr>
              <a:t>افراد </a:t>
            </a:r>
            <a:r>
              <a:rPr lang="ar-SA" sz="3200" dirty="0">
                <a:cs typeface="B Nazanin" panose="00000400000000000000" pitchFamily="2" charset="-78"/>
              </a:rPr>
              <a:t>مرد و </a:t>
            </a:r>
            <a:r>
              <a:rPr lang="ar-SA" sz="3200" dirty="0" smtClean="0">
                <a:cs typeface="B Nazanin" panose="00000400000000000000" pitchFamily="2" charset="-78"/>
              </a:rPr>
              <a:t>30</a:t>
            </a:r>
            <a:r>
              <a:rPr lang="fa-IR" sz="3200" dirty="0">
                <a:cs typeface="B Nazanin" panose="00000400000000000000" pitchFamily="2" charset="-78"/>
              </a:rPr>
              <a:t> %</a:t>
            </a:r>
            <a:r>
              <a:rPr lang="ar-SA" sz="3200" dirty="0" smtClean="0">
                <a:cs typeface="B Nazanin" panose="00000400000000000000" pitchFamily="2" charset="-78"/>
              </a:rPr>
              <a:t> </a:t>
            </a:r>
            <a:r>
              <a:rPr lang="ar-SA" sz="3200" dirty="0">
                <a:cs typeface="B Nazanin" panose="00000400000000000000" pitchFamily="2" charset="-78"/>
              </a:rPr>
              <a:t>زن و </a:t>
            </a:r>
            <a:r>
              <a:rPr lang="ar-SA" sz="3200" dirty="0" smtClean="0">
                <a:cs typeface="B Nazanin" panose="00000400000000000000" pitchFamily="2" charset="-78"/>
              </a:rPr>
              <a:t>19</a:t>
            </a:r>
            <a:r>
              <a:rPr lang="fa-IR" sz="3200" dirty="0" smtClean="0">
                <a:cs typeface="B Nazanin" panose="00000400000000000000" pitchFamily="2" charset="-78"/>
              </a:rPr>
              <a:t>%</a:t>
            </a:r>
            <a:r>
              <a:rPr lang="en-US" sz="3200" dirty="0" smtClean="0">
                <a:cs typeface="B Nazanin" panose="00000400000000000000" pitchFamily="2" charset="-78"/>
              </a:rPr>
              <a:t> </a:t>
            </a:r>
            <a:r>
              <a:rPr lang="ar-SA" sz="3200" dirty="0">
                <a:cs typeface="B Nazanin" panose="00000400000000000000" pitchFamily="2" charset="-78"/>
              </a:rPr>
              <a:t>در گروه سني زير</a:t>
            </a:r>
            <a:r>
              <a:rPr lang="en-US" sz="3200" dirty="0">
                <a:cs typeface="B Nazanin" panose="00000400000000000000" pitchFamily="2" charset="-78"/>
              </a:rPr>
              <a:t> </a:t>
            </a:r>
            <a:r>
              <a:rPr lang="fa-IR" sz="3200" dirty="0" smtClean="0">
                <a:cs typeface="B Nazanin" panose="00000400000000000000" pitchFamily="2" charset="-78"/>
              </a:rPr>
              <a:t>25</a:t>
            </a:r>
            <a:r>
              <a:rPr lang="en-US" sz="3200" dirty="0" smtClean="0">
                <a:cs typeface="B Nazanin" panose="00000400000000000000" pitchFamily="2" charset="-78"/>
              </a:rPr>
              <a:t> </a:t>
            </a:r>
            <a:r>
              <a:rPr lang="ar-SA" sz="3200" dirty="0">
                <a:cs typeface="B Nazanin" panose="00000400000000000000" pitchFamily="2" charset="-78"/>
              </a:rPr>
              <a:t>سال ، </a:t>
            </a:r>
            <a:r>
              <a:rPr lang="ar-SA" sz="3200" dirty="0" smtClean="0">
                <a:cs typeface="B Nazanin" panose="00000400000000000000" pitchFamily="2" charset="-78"/>
              </a:rPr>
              <a:t>53</a:t>
            </a:r>
            <a:r>
              <a:rPr lang="fa-IR" sz="3200" dirty="0" smtClean="0">
                <a:cs typeface="B Nazanin" panose="00000400000000000000" pitchFamily="2" charset="-78"/>
              </a:rPr>
              <a:t>%</a:t>
            </a:r>
            <a:r>
              <a:rPr lang="en-US" sz="3200" dirty="0" smtClean="0">
                <a:cs typeface="B Nazanin" panose="00000400000000000000" pitchFamily="2" charset="-78"/>
              </a:rPr>
              <a:t> </a:t>
            </a:r>
            <a:r>
              <a:rPr lang="fa-IR" sz="3200" dirty="0" smtClean="0">
                <a:cs typeface="B Nazanin" panose="00000400000000000000" pitchFamily="2" charset="-78"/>
              </a:rPr>
              <a:t> </a:t>
            </a:r>
            <a:r>
              <a:rPr lang="ar-SA" sz="3200" dirty="0" smtClean="0">
                <a:cs typeface="B Nazanin" panose="00000400000000000000" pitchFamily="2" charset="-78"/>
              </a:rPr>
              <a:t>در </a:t>
            </a:r>
            <a:r>
              <a:rPr lang="ar-SA" sz="3200" dirty="0">
                <a:cs typeface="B Nazanin" panose="00000400000000000000" pitchFamily="2" charset="-78"/>
              </a:rPr>
              <a:t>گروه </a:t>
            </a:r>
            <a:r>
              <a:rPr lang="ar-SA" sz="3200" dirty="0" smtClean="0">
                <a:cs typeface="B Nazanin" panose="00000400000000000000" pitchFamily="2" charset="-78"/>
              </a:rPr>
              <a:t>سني</a:t>
            </a:r>
            <a:r>
              <a:rPr lang="en-US" sz="3200" dirty="0" smtClean="0">
                <a:cs typeface="B Nazanin" panose="00000400000000000000" pitchFamily="2" charset="-78"/>
              </a:rPr>
              <a:t> </a:t>
            </a:r>
            <a:r>
              <a:rPr lang="fa-IR" sz="3200" dirty="0" smtClean="0">
                <a:cs typeface="B Nazanin" panose="00000400000000000000" pitchFamily="2" charset="-78"/>
              </a:rPr>
              <a:t>25 </a:t>
            </a:r>
            <a:r>
              <a:rPr lang="ar-SA" sz="3200" dirty="0" smtClean="0">
                <a:cs typeface="B Nazanin" panose="00000400000000000000" pitchFamily="2" charset="-78"/>
              </a:rPr>
              <a:t>تا</a:t>
            </a:r>
            <a:r>
              <a:rPr lang="en-US" sz="3200" dirty="0" smtClean="0">
                <a:cs typeface="B Nazanin" panose="00000400000000000000" pitchFamily="2" charset="-78"/>
              </a:rPr>
              <a:t> </a:t>
            </a:r>
            <a:r>
              <a:rPr lang="fa-IR" sz="3200" dirty="0" smtClean="0">
                <a:cs typeface="B Nazanin" panose="00000400000000000000" pitchFamily="2" charset="-78"/>
              </a:rPr>
              <a:t>45</a:t>
            </a:r>
            <a:r>
              <a:rPr lang="en-US" sz="3200" dirty="0" smtClean="0">
                <a:cs typeface="B Nazanin" panose="00000400000000000000" pitchFamily="2" charset="-78"/>
              </a:rPr>
              <a:t> </a:t>
            </a:r>
            <a:r>
              <a:rPr lang="ar-SA" sz="3200" dirty="0" smtClean="0">
                <a:cs typeface="B Nazanin" panose="00000400000000000000" pitchFamily="2" charset="-78"/>
              </a:rPr>
              <a:t>سال و </a:t>
            </a:r>
            <a:r>
              <a:rPr lang="fa-IR" sz="3200" dirty="0" smtClean="0">
                <a:cs typeface="B Nazanin" panose="00000400000000000000" pitchFamily="2" charset="-78"/>
              </a:rPr>
              <a:t>28%</a:t>
            </a:r>
            <a:r>
              <a:rPr lang="en-US" sz="3200" dirty="0" smtClean="0">
                <a:cs typeface="B Nazanin" panose="00000400000000000000" pitchFamily="2" charset="-78"/>
              </a:rPr>
              <a:t> </a:t>
            </a:r>
            <a:r>
              <a:rPr lang="ar-SA" sz="3200" dirty="0" smtClean="0">
                <a:cs typeface="B Nazanin" panose="00000400000000000000" pitchFamily="2" charset="-78"/>
              </a:rPr>
              <a:t>بالاي</a:t>
            </a:r>
            <a:r>
              <a:rPr lang="en-US" sz="3200" dirty="0" smtClean="0">
                <a:cs typeface="B Nazanin" panose="00000400000000000000" pitchFamily="2" charset="-78"/>
              </a:rPr>
              <a:t> </a:t>
            </a:r>
            <a:r>
              <a:rPr lang="fa-IR" sz="3200" dirty="0" smtClean="0">
                <a:cs typeface="B Nazanin" panose="00000400000000000000" pitchFamily="2" charset="-78"/>
              </a:rPr>
              <a:t>45</a:t>
            </a:r>
            <a:r>
              <a:rPr lang="en-US" sz="3200" dirty="0" smtClean="0">
                <a:cs typeface="B Nazanin" panose="00000400000000000000" pitchFamily="2" charset="-78"/>
              </a:rPr>
              <a:t> </a:t>
            </a:r>
            <a:r>
              <a:rPr lang="ar-SA" sz="3200" dirty="0" smtClean="0">
                <a:cs typeface="B Nazanin" panose="00000400000000000000" pitchFamily="2" charset="-78"/>
              </a:rPr>
              <a:t>سال سن دارند. </a:t>
            </a:r>
            <a:r>
              <a:rPr lang="fa-IR" sz="3200" dirty="0" smtClean="0">
                <a:cs typeface="B Nazanin" panose="00000400000000000000" pitchFamily="2" charset="-78"/>
              </a:rPr>
              <a:t>47%</a:t>
            </a:r>
            <a:r>
              <a:rPr lang="en-US" sz="3200" dirty="0" smtClean="0">
                <a:cs typeface="B Nazanin" panose="00000400000000000000" pitchFamily="2" charset="-78"/>
              </a:rPr>
              <a:t> </a:t>
            </a:r>
            <a:r>
              <a:rPr lang="ar-SA" sz="3200" dirty="0" smtClean="0">
                <a:cs typeface="B Nazanin" panose="00000400000000000000" pitchFamily="2" charset="-78"/>
              </a:rPr>
              <a:t>افراد از تحصيلات كارشناسي برخوردار بوده </a:t>
            </a:r>
            <a:r>
              <a:rPr lang="fa-IR" sz="3200" dirty="0">
                <a:cs typeface="B Nazanin" panose="00000400000000000000" pitchFamily="2" charset="-78"/>
              </a:rPr>
              <a:t>و </a:t>
            </a:r>
            <a:r>
              <a:rPr lang="fa-IR" sz="3200" dirty="0" smtClean="0">
                <a:cs typeface="B Nazanin" panose="00000400000000000000" pitchFamily="2" charset="-78"/>
              </a:rPr>
              <a:t>13%</a:t>
            </a:r>
            <a:r>
              <a:rPr lang="en-US" sz="3200" dirty="0" smtClean="0">
                <a:cs typeface="B Nazanin" panose="00000400000000000000" pitchFamily="2" charset="-78"/>
              </a:rPr>
              <a:t> </a:t>
            </a:r>
            <a:r>
              <a:rPr lang="ar-SA" sz="3200" dirty="0" smtClean="0">
                <a:cs typeface="B Nazanin" panose="00000400000000000000" pitchFamily="2" charset="-78"/>
              </a:rPr>
              <a:t>داراي تحصيلات كارشناسي ارشد و دكترا بوده اند</a:t>
            </a:r>
            <a:r>
              <a:rPr lang="fa-IR" sz="3200" dirty="0" smtClean="0">
                <a:cs typeface="B Nazanin" panose="00000400000000000000" pitchFamily="2" charset="-78"/>
              </a:rPr>
              <a:t>40%</a:t>
            </a:r>
            <a:r>
              <a:rPr lang="en-US" sz="3200" dirty="0" smtClean="0">
                <a:cs typeface="B Nazanin" panose="00000400000000000000" pitchFamily="2" charset="-78"/>
              </a:rPr>
              <a:t> </a:t>
            </a:r>
            <a:r>
              <a:rPr lang="ar-SA" sz="3200" dirty="0" smtClean="0">
                <a:cs typeface="B Nazanin" panose="00000400000000000000" pitchFamily="2" charset="-78"/>
              </a:rPr>
              <a:t>افراد نيز داراي تحصيلات زير كارشناسي بوده اند</a:t>
            </a:r>
            <a:r>
              <a:rPr lang="en-US" sz="3200" dirty="0" smtClean="0">
                <a:cs typeface="B Nazanin" panose="00000400000000000000" pitchFamily="2" charset="-78"/>
              </a:rPr>
              <a:t>.</a:t>
            </a:r>
          </a:p>
          <a:p>
            <a:pPr marL="0" indent="0" algn="just" rtl="1">
              <a:lnSpc>
                <a:spcPct val="150000"/>
              </a:lnSpc>
              <a:buNone/>
            </a:pPr>
            <a:endParaRPr lang="en-US" sz="3200" dirty="0">
              <a:cs typeface="B Nazanin" panose="00000400000000000000" pitchFamily="2" charset="-78"/>
            </a:endParaRPr>
          </a:p>
        </p:txBody>
      </p:sp>
    </p:spTree>
    <p:extLst>
      <p:ext uri="{BB962C8B-B14F-4D97-AF65-F5344CB8AC3E}">
        <p14:creationId xmlns:p14="http://schemas.microsoft.com/office/powerpoint/2010/main" val="3648399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25</a:t>
            </a:fld>
            <a:endParaRPr lang="en-US" noProof="0" dirty="0"/>
          </a:p>
        </p:txBody>
      </p:sp>
      <p:sp>
        <p:nvSpPr>
          <p:cNvPr id="4" name="Content Placeholder 3"/>
          <p:cNvSpPr>
            <a:spLocks noGrp="1"/>
          </p:cNvSpPr>
          <p:nvPr>
            <p:ph idx="1"/>
          </p:nvPr>
        </p:nvSpPr>
        <p:spPr>
          <a:xfrm>
            <a:off x="300826" y="1266228"/>
            <a:ext cx="11565592" cy="4043527"/>
          </a:xfrm>
        </p:spPr>
        <p:txBody>
          <a:bodyPr>
            <a:noAutofit/>
          </a:bodyPr>
          <a:lstStyle/>
          <a:p>
            <a:pPr marL="0" indent="0" algn="just" rtl="1">
              <a:lnSpc>
                <a:spcPct val="150000"/>
              </a:lnSpc>
              <a:buNone/>
            </a:pPr>
            <a:endParaRPr lang="en-US" sz="3200" dirty="0" smtClean="0">
              <a:latin typeface="Times New Roman" panose="02020603050405020304" pitchFamily="18" charset="0"/>
              <a:cs typeface="B Nazanin" panose="00000400000000000000" pitchFamily="2" charset="-78"/>
            </a:endParaRPr>
          </a:p>
          <a:p>
            <a:pPr marL="0" indent="0" algn="just" rtl="1">
              <a:lnSpc>
                <a:spcPct val="200000"/>
              </a:lnSpc>
              <a:buNone/>
            </a:pPr>
            <a:r>
              <a:rPr lang="ar-SA" sz="3200" dirty="0" smtClean="0">
                <a:latin typeface="Times New Roman" panose="02020603050405020304" pitchFamily="18" charset="0"/>
                <a:cs typeface="B Nazanin" panose="00000400000000000000" pitchFamily="2" charset="-78"/>
              </a:rPr>
              <a:t>به </a:t>
            </a:r>
            <a:r>
              <a:rPr lang="ar-SA" sz="3200" dirty="0">
                <a:latin typeface="Times New Roman" panose="02020603050405020304" pitchFamily="18" charset="0"/>
                <a:cs typeface="B Nazanin" panose="00000400000000000000" pitchFamily="2" charset="-78"/>
              </a:rPr>
              <a:t>منظور بررسي </a:t>
            </a:r>
            <a:r>
              <a:rPr lang="ar-SA" sz="3200" dirty="0" smtClean="0">
                <a:latin typeface="Times New Roman" panose="02020603050405020304" pitchFamily="18" charset="0"/>
                <a:cs typeface="B Nazanin" panose="00000400000000000000" pitchFamily="2" charset="-78"/>
              </a:rPr>
              <a:t>دقيق</a:t>
            </a:r>
            <a:r>
              <a:rPr lang="fa-IR" sz="3200" dirty="0" smtClean="0">
                <a:latin typeface="Times New Roman" panose="02020603050405020304" pitchFamily="18" charset="0"/>
                <a:cs typeface="B Nazanin" panose="00000400000000000000" pitchFamily="2" charset="-78"/>
              </a:rPr>
              <a:t> </a:t>
            </a:r>
            <a:r>
              <a:rPr lang="ar-SA" sz="3200" dirty="0" smtClean="0">
                <a:latin typeface="Times New Roman" panose="02020603050405020304" pitchFamily="18" charset="0"/>
                <a:cs typeface="B Nazanin" panose="00000400000000000000" pitchFamily="2" charset="-78"/>
              </a:rPr>
              <a:t>تر </a:t>
            </a:r>
            <a:r>
              <a:rPr lang="ar-SA" sz="3200" dirty="0">
                <a:latin typeface="Times New Roman" panose="02020603050405020304" pitchFamily="18" charset="0"/>
                <a:cs typeface="B Nazanin" panose="00000400000000000000" pitchFamily="2" charset="-78"/>
              </a:rPr>
              <a:t>خواسته هاي مشتري، از </a:t>
            </a:r>
            <a:r>
              <a:rPr lang="ar-SA" sz="3200" dirty="0" smtClean="0">
                <a:latin typeface="Times New Roman" panose="02020603050405020304" pitchFamily="18" charset="0"/>
                <a:cs typeface="B Nazanin" panose="00000400000000000000" pitchFamily="2" charset="-78"/>
              </a:rPr>
              <a:t>آزمون</a:t>
            </a:r>
            <a:r>
              <a:rPr lang="en-US" sz="3200" dirty="0" smtClean="0">
                <a:latin typeface="Times New Roman" panose="02020603050405020304" pitchFamily="18" charset="0"/>
                <a:cs typeface="B Nazanin" panose="00000400000000000000" pitchFamily="2" charset="-78"/>
              </a:rPr>
              <a:t> T </a:t>
            </a:r>
            <a:r>
              <a:rPr lang="ar-SA" sz="3200" dirty="0" smtClean="0">
                <a:latin typeface="Times New Roman" panose="02020603050405020304" pitchFamily="18" charset="0"/>
                <a:cs typeface="B Nazanin" panose="00000400000000000000" pitchFamily="2" charset="-78"/>
              </a:rPr>
              <a:t>تك نمونه</a:t>
            </a:r>
            <a:r>
              <a:rPr lang="fa-IR" sz="3200" dirty="0" smtClean="0">
                <a:latin typeface="Times New Roman" panose="02020603050405020304" pitchFamily="18" charset="0"/>
                <a:cs typeface="B Nazanin" panose="00000400000000000000" pitchFamily="2" charset="-78"/>
              </a:rPr>
              <a:t> </a:t>
            </a:r>
            <a:r>
              <a:rPr lang="ar-SA" sz="3200" dirty="0" smtClean="0">
                <a:latin typeface="Times New Roman" panose="02020603050405020304" pitchFamily="18" charset="0"/>
                <a:cs typeface="B Nazanin" panose="00000400000000000000" pitchFamily="2" charset="-78"/>
              </a:rPr>
              <a:t>اي </a:t>
            </a:r>
            <a:r>
              <a:rPr lang="ar-SA" sz="3200" dirty="0">
                <a:latin typeface="Times New Roman" panose="02020603050405020304" pitchFamily="18" charset="0"/>
                <a:cs typeface="B Nazanin" panose="00000400000000000000" pitchFamily="2" charset="-78"/>
              </a:rPr>
              <a:t>در سطح اطمينان </a:t>
            </a:r>
            <a:r>
              <a:rPr lang="ar-SA" sz="3200" dirty="0" smtClean="0">
                <a:latin typeface="Times New Roman" panose="02020603050405020304" pitchFamily="18" charset="0"/>
                <a:cs typeface="B Nazanin" panose="00000400000000000000" pitchFamily="2" charset="-78"/>
              </a:rPr>
              <a:t>95%</a:t>
            </a:r>
            <a:r>
              <a:rPr lang="fa-IR" sz="3200" dirty="0" smtClean="0">
                <a:latin typeface="Times New Roman" panose="02020603050405020304" pitchFamily="18" charset="0"/>
                <a:cs typeface="B Nazanin" panose="00000400000000000000" pitchFamily="2" charset="-78"/>
              </a:rPr>
              <a:t> </a:t>
            </a:r>
            <a:r>
              <a:rPr lang="ar-SA" sz="3200" dirty="0" smtClean="0">
                <a:latin typeface="Times New Roman" panose="02020603050405020304" pitchFamily="18" charset="0"/>
                <a:cs typeface="B Nazanin" panose="00000400000000000000" pitchFamily="2" charset="-78"/>
              </a:rPr>
              <a:t>استفاده </a:t>
            </a:r>
            <a:r>
              <a:rPr lang="ar-SA" sz="3200" dirty="0">
                <a:latin typeface="Times New Roman" panose="02020603050405020304" pitchFamily="18" charset="0"/>
                <a:cs typeface="B Nazanin" panose="00000400000000000000" pitchFamily="2" charset="-78"/>
              </a:rPr>
              <a:t>شده است</a:t>
            </a:r>
            <a:r>
              <a:rPr lang="en-US" sz="3200" dirty="0">
                <a:latin typeface="Times New Roman" panose="02020603050405020304" pitchFamily="18" charset="0"/>
                <a:cs typeface="B Nazanin" panose="00000400000000000000" pitchFamily="2" charset="-78"/>
              </a:rPr>
              <a:t>. </a:t>
            </a:r>
            <a:r>
              <a:rPr lang="fa-IR" sz="3200" dirty="0" smtClean="0">
                <a:latin typeface="Times New Roman" panose="02020603050405020304" pitchFamily="18" charset="0"/>
                <a:cs typeface="B Nazanin" panose="00000400000000000000" pitchFamily="2" charset="-78"/>
              </a:rPr>
              <a:t> </a:t>
            </a:r>
            <a:r>
              <a:rPr lang="ar-SA" sz="3200" dirty="0" smtClean="0">
                <a:latin typeface="Times New Roman" panose="02020603050405020304" pitchFamily="18" charset="0"/>
                <a:cs typeface="B Nazanin" panose="00000400000000000000" pitchFamily="2" charset="-78"/>
              </a:rPr>
              <a:t>فرض </a:t>
            </a:r>
            <a:r>
              <a:rPr lang="ar-SA" sz="3200" dirty="0">
                <a:latin typeface="Times New Roman" panose="02020603050405020304" pitchFamily="18" charset="0"/>
                <a:cs typeface="B Nazanin" panose="00000400000000000000" pitchFamily="2" charset="-78"/>
              </a:rPr>
              <a:t>صفر مبني بركم اهميت بودن عامل </a:t>
            </a:r>
            <a:r>
              <a:rPr lang="ar-SA" sz="3200" dirty="0" smtClean="0">
                <a:latin typeface="Times New Roman" panose="02020603050405020304" pitchFamily="18" charset="0"/>
                <a:cs typeface="B Nazanin" panose="00000400000000000000" pitchFamily="2" charset="-78"/>
              </a:rPr>
              <a:t>مذكور</a:t>
            </a:r>
            <a:r>
              <a:rPr lang="fa-IR" sz="3200" dirty="0" smtClean="0">
                <a:latin typeface="Times New Roman" panose="02020603050405020304" pitchFamily="18" charset="0"/>
                <a:cs typeface="B Nazanin" panose="00000400000000000000" pitchFamily="2" charset="-78"/>
              </a:rPr>
              <a:t> </a:t>
            </a:r>
            <a:r>
              <a:rPr lang="ar-SA" sz="3200" dirty="0" smtClean="0">
                <a:latin typeface="Times New Roman" panose="02020603050405020304" pitchFamily="18" charset="0"/>
                <a:cs typeface="B Nazanin" panose="00000400000000000000" pitchFamily="2" charset="-78"/>
              </a:rPr>
              <a:t>مي </a:t>
            </a:r>
            <a:r>
              <a:rPr lang="ar-SA" sz="3200" dirty="0">
                <a:latin typeface="Times New Roman" panose="02020603050405020304" pitchFamily="18" charset="0"/>
                <a:cs typeface="B Nazanin" panose="00000400000000000000" pitchFamily="2" charset="-78"/>
              </a:rPr>
              <a:t>باشد(</a:t>
            </a:r>
            <a:r>
              <a:rPr lang="en-US" sz="3200" dirty="0">
                <a:latin typeface="Times New Roman" panose="02020603050405020304" pitchFamily="18" charset="0"/>
                <a:cs typeface="B Nazanin" panose="00000400000000000000" pitchFamily="2" charset="-78"/>
              </a:rPr>
              <a:t>μ≤3</a:t>
            </a:r>
            <a:r>
              <a:rPr lang="fa-IR" sz="3200" dirty="0">
                <a:latin typeface="Times New Roman" panose="02020603050405020304" pitchFamily="18" charset="0"/>
                <a:cs typeface="B Nazanin" panose="00000400000000000000" pitchFamily="2" charset="-78"/>
              </a:rPr>
              <a:t>)</a:t>
            </a:r>
            <a:r>
              <a:rPr lang="ar-SA" sz="3200" dirty="0">
                <a:latin typeface="Times New Roman" panose="02020603050405020304" pitchFamily="18" charset="0"/>
                <a:cs typeface="B Nazanin" panose="00000400000000000000" pitchFamily="2" charset="-78"/>
              </a:rPr>
              <a:t>. </a:t>
            </a:r>
            <a:endParaRPr lang="fa-IR" sz="3200" dirty="0" smtClean="0">
              <a:latin typeface="Times New Roman" panose="02020603050405020304" pitchFamily="18" charset="0"/>
              <a:cs typeface="B Nazanin" panose="00000400000000000000" pitchFamily="2" charset="-78"/>
            </a:endParaRPr>
          </a:p>
          <a:p>
            <a:pPr marL="0" indent="0" algn="just" rtl="1">
              <a:lnSpc>
                <a:spcPct val="150000"/>
              </a:lnSpc>
              <a:buNone/>
            </a:pPr>
            <a:endParaRPr lang="en-US" sz="3200" dirty="0" smtClean="0">
              <a:latin typeface="Times New Roman" panose="02020603050405020304" pitchFamily="18" charset="0"/>
              <a:cs typeface="B Nazanin" panose="00000400000000000000" pitchFamily="2" charset="-78"/>
            </a:endParaRPr>
          </a:p>
          <a:p>
            <a:pPr marL="0" indent="0" algn="just" rtl="1">
              <a:lnSpc>
                <a:spcPct val="150000"/>
              </a:lnSpc>
              <a:buNone/>
            </a:pPr>
            <a:r>
              <a:rPr lang="ar-SA" sz="3200" dirty="0" smtClean="0">
                <a:latin typeface="Times New Roman" panose="02020603050405020304" pitchFamily="18" charset="0"/>
                <a:cs typeface="B Nazanin" panose="00000400000000000000" pitchFamily="2" charset="-78"/>
              </a:rPr>
              <a:t>نتايج </a:t>
            </a:r>
            <a:r>
              <a:rPr lang="ar-SA" sz="3200" dirty="0">
                <a:latin typeface="Times New Roman" panose="02020603050405020304" pitchFamily="18" charset="0"/>
                <a:cs typeface="B Nazanin" panose="00000400000000000000" pitchFamily="2" charset="-78"/>
              </a:rPr>
              <a:t>حاصل از بررسي خواسته هاي مشتري، در جدول (1) نمایش داده شده است</a:t>
            </a:r>
            <a:r>
              <a:rPr lang="ar-SA" sz="3200" dirty="0" smtClean="0">
                <a:latin typeface="Times New Roman" panose="02020603050405020304" pitchFamily="18" charset="0"/>
                <a:cs typeface="B Nazanin" panose="00000400000000000000" pitchFamily="2" charset="-78"/>
              </a:rPr>
              <a:t>.</a:t>
            </a:r>
            <a:endParaRPr lang="en-US" sz="3200" dirty="0" smtClean="0">
              <a:latin typeface="Times New Roman" panose="02020603050405020304" pitchFamily="18" charset="0"/>
              <a:cs typeface="B Nazanin" panose="00000400000000000000" pitchFamily="2" charset="-78"/>
            </a:endParaRPr>
          </a:p>
          <a:p>
            <a:pPr marL="0" indent="0" algn="just" rtl="1">
              <a:lnSpc>
                <a:spcPct val="150000"/>
              </a:lnSpc>
              <a:buNone/>
            </a:pPr>
            <a:endParaRPr lang="en-US" sz="3200" dirty="0">
              <a:latin typeface="Times New Roman" panose="02020603050405020304" pitchFamily="18" charset="0"/>
              <a:cs typeface="B Nazanin" panose="00000400000000000000" pitchFamily="2" charset="-78"/>
            </a:endParaRPr>
          </a:p>
          <a:p>
            <a:pPr marL="0" indent="0" algn="just" rtl="1">
              <a:lnSpc>
                <a:spcPct val="150000"/>
              </a:lnSpc>
              <a:buNone/>
            </a:pPr>
            <a:endParaRPr lang="en-US" sz="3200"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4203675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26</a:t>
            </a:fld>
            <a:endParaRPr lang="en-US" noProof="0" dirty="0"/>
          </a:p>
        </p:txBody>
      </p:sp>
      <p:pic>
        <p:nvPicPr>
          <p:cNvPr id="5" name="Content Placeholder 4"/>
          <p:cNvPicPr>
            <a:picLocks noGrp="1" noChangeAspect="1"/>
          </p:cNvPicPr>
          <p:nvPr>
            <p:ph idx="4294967295"/>
          </p:nvPr>
        </p:nvPicPr>
        <p:blipFill>
          <a:blip r:embed="rId2"/>
          <a:stretch>
            <a:fillRect/>
          </a:stretch>
        </p:blipFill>
        <p:spPr>
          <a:xfrm>
            <a:off x="731520" y="558800"/>
            <a:ext cx="10315575" cy="5756275"/>
          </a:xfrm>
          <a:prstGeom prst="rect">
            <a:avLst/>
          </a:prstGeom>
        </p:spPr>
      </p:pic>
    </p:spTree>
    <p:extLst>
      <p:ext uri="{BB962C8B-B14F-4D97-AF65-F5344CB8AC3E}">
        <p14:creationId xmlns:p14="http://schemas.microsoft.com/office/powerpoint/2010/main" val="3681720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27</a:t>
            </a:fld>
            <a:endParaRPr lang="en-US" noProof="0" dirty="0"/>
          </a:p>
        </p:txBody>
      </p:sp>
      <p:sp>
        <p:nvSpPr>
          <p:cNvPr id="4" name="Content Placeholder 3"/>
          <p:cNvSpPr>
            <a:spLocks noGrp="1"/>
          </p:cNvSpPr>
          <p:nvPr>
            <p:ph idx="1"/>
          </p:nvPr>
        </p:nvSpPr>
        <p:spPr>
          <a:xfrm>
            <a:off x="443365" y="1675018"/>
            <a:ext cx="11215235" cy="4351338"/>
          </a:xfrm>
        </p:spPr>
        <p:txBody>
          <a:bodyPr>
            <a:normAutofit/>
          </a:bodyPr>
          <a:lstStyle/>
          <a:p>
            <a:pPr marL="0" indent="0" algn="just" rtl="1">
              <a:lnSpc>
                <a:spcPct val="100000"/>
              </a:lnSpc>
              <a:buNone/>
            </a:pPr>
            <a:r>
              <a:rPr lang="fa-IR" sz="3200" dirty="0">
                <a:cs typeface="B Nazanin" panose="00000400000000000000" pitchFamily="2" charset="-78"/>
              </a:rPr>
              <a:t>با توجه به جدول فوق غير از </a:t>
            </a:r>
            <a:r>
              <a:rPr lang="fa-IR" sz="3200" dirty="0" smtClean="0">
                <a:cs typeface="B Nazanin" panose="00000400000000000000" pitchFamily="2" charset="-78"/>
              </a:rPr>
              <a:t>عوامل 3 ، 6 ، 12 ، مابقی </a:t>
            </a:r>
            <a:r>
              <a:rPr lang="fa-IR" sz="3200" dirty="0">
                <a:cs typeface="B Nazanin" panose="00000400000000000000" pitchFamily="2" charset="-78"/>
              </a:rPr>
              <a:t>جزء </a:t>
            </a:r>
            <a:r>
              <a:rPr lang="fa-IR" sz="3200" dirty="0" smtClean="0">
                <a:cs typeface="B Nazanin" panose="00000400000000000000" pitchFamily="2" charset="-78"/>
              </a:rPr>
              <a:t>خواسته هاي </a:t>
            </a:r>
            <a:r>
              <a:rPr lang="fa-IR" sz="3200" dirty="0">
                <a:cs typeface="B Nazanin" panose="00000400000000000000" pitchFamily="2" charset="-78"/>
              </a:rPr>
              <a:t>مشتريان محسوب شدند. با مشخص شدن صداي </a:t>
            </a:r>
            <a:r>
              <a:rPr lang="fa-IR" sz="3200" dirty="0" smtClean="0">
                <a:cs typeface="B Nazanin" panose="00000400000000000000" pitchFamily="2" charset="-78"/>
              </a:rPr>
              <a:t>مشتريان </a:t>
            </a:r>
            <a:r>
              <a:rPr lang="en-US" sz="3200" dirty="0" smtClean="0">
                <a:latin typeface="Times New Roman" panose="02020603050405020304" pitchFamily="18" charset="0"/>
                <a:cs typeface="B Nazanin" panose="00000400000000000000" pitchFamily="2" charset="-78"/>
              </a:rPr>
              <a:t>(</a:t>
            </a:r>
            <a:r>
              <a:rPr lang="en-US" sz="3200" dirty="0" err="1" smtClean="0">
                <a:latin typeface="Times New Roman" panose="02020603050405020304" pitchFamily="18" charset="0"/>
                <a:cs typeface="B Nazanin" panose="00000400000000000000" pitchFamily="2" charset="-78"/>
              </a:rPr>
              <a:t>Ci</a:t>
            </a:r>
            <a:r>
              <a:rPr lang="en-US" sz="3200" dirty="0" smtClean="0">
                <a:latin typeface="Times New Roman" panose="02020603050405020304" pitchFamily="18" charset="0"/>
                <a:cs typeface="B Nazanin" panose="00000400000000000000" pitchFamily="2" charset="-78"/>
              </a:rPr>
              <a:t>)</a:t>
            </a:r>
            <a:r>
              <a:rPr lang="fa-IR" sz="3200" dirty="0" smtClean="0">
                <a:latin typeface="Times New Roman" panose="02020603050405020304" pitchFamily="18" charset="0"/>
                <a:cs typeface="B Nazanin" panose="00000400000000000000" pitchFamily="2" charset="-78"/>
              </a:rPr>
              <a:t> ها توسط </a:t>
            </a:r>
            <a:r>
              <a:rPr lang="fa-IR" sz="3200" dirty="0" smtClean="0">
                <a:cs typeface="B Nazanin" panose="00000400000000000000" pitchFamily="2" charset="-78"/>
              </a:rPr>
              <a:t>توزيع </a:t>
            </a:r>
            <a:r>
              <a:rPr lang="fa-IR" sz="3200" dirty="0">
                <a:cs typeface="B Nazanin" panose="00000400000000000000" pitchFamily="2" charset="-78"/>
              </a:rPr>
              <a:t>پرسشنامه، به جهت ورود به </a:t>
            </a:r>
            <a:r>
              <a:rPr lang="fa-IR" sz="3200" dirty="0" smtClean="0">
                <a:cs typeface="B Nazanin" panose="00000400000000000000" pitchFamily="2" charset="-78"/>
              </a:rPr>
              <a:t>جدول</a:t>
            </a:r>
            <a:r>
              <a:rPr lang="en-US" sz="3200" dirty="0">
                <a:latin typeface="Times New Roman" panose="02020603050405020304" pitchFamily="18" charset="0"/>
                <a:cs typeface="B Nazanin" panose="00000400000000000000" pitchFamily="2" charset="-78"/>
              </a:rPr>
              <a:t> </a:t>
            </a:r>
            <a:r>
              <a:rPr lang="en-US" sz="3200" dirty="0" smtClean="0">
                <a:latin typeface="Times New Roman" panose="02020603050405020304" pitchFamily="18" charset="0"/>
                <a:cs typeface="B Nazanin" panose="00000400000000000000" pitchFamily="2" charset="-78"/>
              </a:rPr>
              <a:t>QFD</a:t>
            </a:r>
            <a:r>
              <a:rPr lang="fa-IR" sz="3200" dirty="0" smtClean="0">
                <a:latin typeface="Times New Roman" panose="02020603050405020304" pitchFamily="18" charset="0"/>
                <a:cs typeface="B Nazanin" panose="00000400000000000000" pitchFamily="2" charset="-78"/>
              </a:rPr>
              <a:t> نیاز به وزن دهی به این </a:t>
            </a:r>
            <a:r>
              <a:rPr lang="fa-IR" sz="3200" dirty="0" smtClean="0">
                <a:cs typeface="B Nazanin" panose="00000400000000000000" pitchFamily="2" charset="-78"/>
              </a:rPr>
              <a:t>خواسته ها </a:t>
            </a:r>
            <a:r>
              <a:rPr lang="fa-IR" sz="3200" dirty="0">
                <a:cs typeface="B Nazanin" panose="00000400000000000000" pitchFamily="2" charset="-78"/>
              </a:rPr>
              <a:t>توسط روش تحليل سلسله مراتبي بود. به اين منظور 10 نفر از</a:t>
            </a:r>
            <a:r>
              <a:rPr lang="en-US" sz="3200" dirty="0" smtClean="0">
                <a:cs typeface="B Nazanin" panose="00000400000000000000" pitchFamily="2" charset="-78"/>
              </a:rPr>
              <a:t> </a:t>
            </a:r>
            <a:r>
              <a:rPr lang="fa-IR" sz="3200" dirty="0">
                <a:cs typeface="B Nazanin" panose="00000400000000000000" pitchFamily="2" charset="-78"/>
              </a:rPr>
              <a:t>مشتريان انتخاب شده و پرسشنامه مقايسات زوجي ميان آنها توزيع شد.</a:t>
            </a:r>
          </a:p>
          <a:p>
            <a:pPr marL="0" indent="0" algn="just" rtl="1">
              <a:lnSpc>
                <a:spcPct val="100000"/>
              </a:lnSpc>
              <a:buNone/>
            </a:pPr>
            <a:r>
              <a:rPr lang="fa-IR" sz="3200" dirty="0">
                <a:cs typeface="B Nazanin" panose="00000400000000000000" pitchFamily="2" charset="-78"/>
              </a:rPr>
              <a:t>پس از تكميل </a:t>
            </a:r>
            <a:r>
              <a:rPr lang="fa-IR" sz="3200" dirty="0" smtClean="0">
                <a:cs typeface="B Nazanin" panose="00000400000000000000" pitchFamily="2" charset="-78"/>
              </a:rPr>
              <a:t>پرسشنامه ها</a:t>
            </a:r>
            <a:r>
              <a:rPr lang="fa-IR" sz="3200" dirty="0">
                <a:cs typeface="B Nazanin" panose="00000400000000000000" pitchFamily="2" charset="-78"/>
              </a:rPr>
              <a:t>، بعد از </a:t>
            </a:r>
            <a:r>
              <a:rPr lang="fa-IR" sz="3200" dirty="0" smtClean="0">
                <a:cs typeface="B Nazanin" panose="00000400000000000000" pitchFamily="2" charset="-78"/>
              </a:rPr>
              <a:t>ميانگين گيري </a:t>
            </a:r>
            <a:r>
              <a:rPr lang="fa-IR" sz="3200" dirty="0">
                <a:cs typeface="B Nazanin" panose="00000400000000000000" pitchFamily="2" charset="-78"/>
              </a:rPr>
              <a:t>هندسي، به محاسبه </a:t>
            </a:r>
            <a:r>
              <a:rPr lang="fa-IR" sz="3200" dirty="0" smtClean="0">
                <a:cs typeface="B Nazanin" panose="00000400000000000000" pitchFamily="2" charset="-78"/>
              </a:rPr>
              <a:t>نرخ</a:t>
            </a:r>
            <a:r>
              <a:rPr lang="fa-IR" sz="3200" dirty="0">
                <a:cs typeface="B Nazanin" panose="00000400000000000000" pitchFamily="2" charset="-78"/>
              </a:rPr>
              <a:t> ناسازگاري پرداخته شد. با توجه به اينكه نرخ ناسازگاري كمتر </a:t>
            </a:r>
            <a:r>
              <a:rPr lang="fa-IR" sz="3200" dirty="0" smtClean="0">
                <a:cs typeface="B Nazanin" panose="00000400000000000000" pitchFamily="2" charset="-78"/>
              </a:rPr>
              <a:t>از 0.1 </a:t>
            </a:r>
            <a:r>
              <a:rPr lang="fa-IR" sz="3200" dirty="0">
                <a:cs typeface="B Nazanin" panose="00000400000000000000" pitchFamily="2" charset="-78"/>
              </a:rPr>
              <a:t>بدست آمد، نتايج قابل قبول بودند. وزن </a:t>
            </a:r>
            <a:r>
              <a:rPr lang="fa-IR" sz="3200" dirty="0" smtClean="0">
                <a:cs typeface="B Nazanin" panose="00000400000000000000" pitchFamily="2" charset="-78"/>
              </a:rPr>
              <a:t>خواسته ها </a:t>
            </a:r>
            <a:r>
              <a:rPr lang="fa-IR" sz="3200" dirty="0">
                <a:cs typeface="B Nazanin" panose="00000400000000000000" pitchFamily="2" charset="-78"/>
              </a:rPr>
              <a:t>مطابق </a:t>
            </a:r>
            <a:r>
              <a:rPr lang="fa-IR" sz="3200" dirty="0" smtClean="0">
                <a:cs typeface="B Nazanin" panose="00000400000000000000" pitchFamily="2" charset="-78"/>
              </a:rPr>
              <a:t>جدول (2) بدست آمد:</a:t>
            </a:r>
            <a:endParaRPr lang="en-US" sz="3200"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332609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63D6C4-4840-40CC-AC84-17E24B3B7BDE}" type="slidenum">
              <a:rPr lang="en-US" noProof="0" smtClean="0"/>
              <a:pPr/>
              <a:t>28</a:t>
            </a:fld>
            <a:endParaRPr lang="en-US" noProof="0" dirty="0"/>
          </a:p>
        </p:txBody>
      </p:sp>
      <p:pic>
        <p:nvPicPr>
          <p:cNvPr id="3" name="Picture 2"/>
          <p:cNvPicPr>
            <a:picLocks noChangeAspect="1"/>
          </p:cNvPicPr>
          <p:nvPr/>
        </p:nvPicPr>
        <p:blipFill>
          <a:blip r:embed="rId2"/>
          <a:stretch>
            <a:fillRect/>
          </a:stretch>
        </p:blipFill>
        <p:spPr>
          <a:xfrm>
            <a:off x="1269999" y="560639"/>
            <a:ext cx="9652001" cy="5736721"/>
          </a:xfrm>
          <a:prstGeom prst="rect">
            <a:avLst/>
          </a:prstGeom>
        </p:spPr>
      </p:pic>
    </p:spTree>
    <p:extLst>
      <p:ext uri="{BB962C8B-B14F-4D97-AF65-F5344CB8AC3E}">
        <p14:creationId xmlns:p14="http://schemas.microsoft.com/office/powerpoint/2010/main" val="1035479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366" y="307934"/>
            <a:ext cx="11214100" cy="991041"/>
          </a:xfrm>
        </p:spPr>
        <p:txBody>
          <a:bodyPr/>
          <a:lstStyle/>
          <a:p>
            <a:pPr algn="r" rtl="1"/>
            <a:r>
              <a:rPr lang="fa-IR" b="0" dirty="0">
                <a:cs typeface="B Nazanin" panose="00000400000000000000" pitchFamily="2" charset="-78"/>
              </a:rPr>
              <a:t>جهت </a:t>
            </a:r>
            <a:r>
              <a:rPr lang="fa-IR" b="0" dirty="0" smtClean="0">
                <a:cs typeface="B Nazanin" panose="00000400000000000000" pitchFamily="2" charset="-78"/>
              </a:rPr>
              <a:t>پياده سازي خواسته هاي </a:t>
            </a:r>
            <a:r>
              <a:rPr lang="fa-IR" b="0" dirty="0">
                <a:cs typeface="B Nazanin" panose="00000400000000000000" pitchFamily="2" charset="-78"/>
              </a:rPr>
              <a:t>مشتريان در </a:t>
            </a:r>
            <a:r>
              <a:rPr lang="en-US" b="0" dirty="0" smtClean="0">
                <a:latin typeface="Times New Roman" panose="02020603050405020304" pitchFamily="18" charset="0"/>
                <a:cs typeface="Times New Roman" panose="02020603050405020304" pitchFamily="18" charset="0"/>
              </a:rPr>
              <a:t>QFD</a:t>
            </a:r>
            <a:r>
              <a:rPr lang="fa-IR" b="0" dirty="0" smtClean="0">
                <a:cs typeface="B Nazanin" panose="00000400000000000000" pitchFamily="2" charset="-78"/>
              </a:rPr>
              <a:t> </a:t>
            </a:r>
            <a:r>
              <a:rPr lang="en-US" b="0" dirty="0" smtClean="0">
                <a:cs typeface="B Nazanin" panose="00000400000000000000" pitchFamily="2" charset="-78"/>
              </a:rPr>
              <a:t> </a:t>
            </a:r>
            <a:r>
              <a:rPr lang="fa-IR" b="0" dirty="0">
                <a:cs typeface="B Nazanin" panose="00000400000000000000" pitchFamily="2" charset="-78"/>
              </a:rPr>
              <a:t>الزامات مدنظر </a:t>
            </a:r>
            <a:r>
              <a:rPr lang="fa-IR" b="0" dirty="0" smtClean="0">
                <a:cs typeface="B Nazanin" panose="00000400000000000000" pitchFamily="2" charset="-78"/>
              </a:rPr>
              <a:t>تيم محصول </a:t>
            </a:r>
            <a:r>
              <a:rPr lang="fa-IR" b="0" dirty="0">
                <a:cs typeface="B Nazanin" panose="00000400000000000000" pitchFamily="2" charset="-78"/>
              </a:rPr>
              <a:t>به صورت زير قابل بيان است:</a:t>
            </a:r>
            <a:endParaRPr lang="en-US" dirty="0">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29</a:t>
            </a:fld>
            <a:endParaRPr lang="en-US" noProof="0" dirty="0"/>
          </a:p>
        </p:txBody>
      </p:sp>
      <p:sp>
        <p:nvSpPr>
          <p:cNvPr id="4" name="Text Placeholder 3"/>
          <p:cNvSpPr>
            <a:spLocks noGrp="1"/>
          </p:cNvSpPr>
          <p:nvPr>
            <p:ph type="body" sz="half" idx="2"/>
          </p:nvPr>
        </p:nvSpPr>
        <p:spPr>
          <a:xfrm>
            <a:off x="161365" y="1444649"/>
            <a:ext cx="4453665" cy="4579079"/>
          </a:xfrm>
        </p:spPr>
        <p:txBody>
          <a:bodyPr>
            <a:normAutofit/>
          </a:bodyPr>
          <a:lstStyle/>
          <a:p>
            <a:pPr algn="just" rtl="1">
              <a:lnSpc>
                <a:spcPct val="150000"/>
              </a:lnSpc>
            </a:pPr>
            <a:r>
              <a:rPr lang="fa-IR" sz="2800" dirty="0">
                <a:cs typeface="B Nazanin" panose="00000400000000000000" pitchFamily="2" charset="-78"/>
              </a:rPr>
              <a:t>در بخش بعدي، </a:t>
            </a:r>
            <a:r>
              <a:rPr lang="fa-IR" sz="2800" dirty="0" smtClean="0">
                <a:cs typeface="B Nazanin" panose="00000400000000000000" pitchFamily="2" charset="-78"/>
              </a:rPr>
              <a:t>تيم </a:t>
            </a:r>
            <a:r>
              <a:rPr lang="en-US" sz="2800" dirty="0">
                <a:latin typeface="Times New Roman" panose="02020603050405020304" pitchFamily="18" charset="0"/>
                <a:cs typeface="B Nazanin" panose="00000400000000000000" pitchFamily="2" charset="-78"/>
              </a:rPr>
              <a:t>QFD</a:t>
            </a:r>
            <a:r>
              <a:rPr lang="fa-IR" sz="2800" dirty="0" smtClean="0">
                <a:cs typeface="B Nazanin" panose="00000400000000000000" pitchFamily="2" charset="-78"/>
              </a:rPr>
              <a:t> الزامات </a:t>
            </a:r>
            <a:r>
              <a:rPr lang="fa-IR" sz="2800" dirty="0">
                <a:cs typeface="B Nazanin" panose="00000400000000000000" pitchFamily="2" charset="-78"/>
              </a:rPr>
              <a:t>فني را كه مرتبط با هر كدام </a:t>
            </a:r>
            <a:r>
              <a:rPr lang="fa-IR" sz="2800" dirty="0" smtClean="0">
                <a:cs typeface="B Nazanin" panose="00000400000000000000" pitchFamily="2" charset="-78"/>
              </a:rPr>
              <a:t>از</a:t>
            </a:r>
            <a:r>
              <a:rPr lang="fa-IR" sz="2800" dirty="0">
                <a:cs typeface="B Nazanin" panose="00000400000000000000" pitchFamily="2" charset="-78"/>
              </a:rPr>
              <a:t> </a:t>
            </a:r>
            <a:r>
              <a:rPr lang="fa-IR" sz="2800" dirty="0" smtClean="0">
                <a:cs typeface="B Nazanin" panose="00000400000000000000" pitchFamily="2" charset="-78"/>
              </a:rPr>
              <a:t>خواسته</a:t>
            </a:r>
            <a:r>
              <a:rPr lang="en-US" sz="2800" dirty="0" smtClean="0">
                <a:cs typeface="B Nazanin" panose="00000400000000000000" pitchFamily="2" charset="-78"/>
              </a:rPr>
              <a:t> </a:t>
            </a:r>
            <a:r>
              <a:rPr lang="fa-IR" sz="2800" dirty="0" smtClean="0">
                <a:cs typeface="B Nazanin" panose="00000400000000000000" pitchFamily="2" charset="-78"/>
              </a:rPr>
              <a:t>هاي </a:t>
            </a:r>
            <a:r>
              <a:rPr lang="fa-IR" sz="2800" dirty="0">
                <a:cs typeface="B Nazanin" panose="00000400000000000000" pitchFamily="2" charset="-78"/>
              </a:rPr>
              <a:t>مشتريان بودند تعيين كردند. در هر خواسته، الزامات </a:t>
            </a:r>
            <a:r>
              <a:rPr lang="fa-IR" sz="2800" dirty="0" smtClean="0">
                <a:cs typeface="B Nazanin" panose="00000400000000000000" pitchFamily="2" charset="-78"/>
              </a:rPr>
              <a:t>مربوطه</a:t>
            </a:r>
            <a:r>
              <a:rPr lang="fa-IR" sz="2800" dirty="0">
                <a:cs typeface="B Nazanin" panose="00000400000000000000" pitchFamily="2" charset="-78"/>
              </a:rPr>
              <a:t> با استفاده از روش سلسله مراتبي وزندهي شدند كه نرخ ناسازگاري </a:t>
            </a:r>
            <a:r>
              <a:rPr lang="fa-IR" sz="2800" dirty="0" smtClean="0">
                <a:cs typeface="B Nazanin" panose="00000400000000000000" pitchFamily="2" charset="-78"/>
              </a:rPr>
              <a:t>آنها 0.1بود.</a:t>
            </a:r>
          </a:p>
        </p:txBody>
      </p:sp>
      <p:pic>
        <p:nvPicPr>
          <p:cNvPr id="6" name="Content Placeholder 5"/>
          <p:cNvPicPr>
            <a:picLocks noGrp="1" noChangeAspect="1"/>
          </p:cNvPicPr>
          <p:nvPr>
            <p:ph idx="1"/>
          </p:nvPr>
        </p:nvPicPr>
        <p:blipFill>
          <a:blip r:embed="rId2"/>
          <a:stretch>
            <a:fillRect/>
          </a:stretch>
        </p:blipFill>
        <p:spPr>
          <a:xfrm>
            <a:off x="4966493" y="1603199"/>
            <a:ext cx="5974034" cy="4420529"/>
          </a:xfrm>
          <a:prstGeom prst="rect">
            <a:avLst/>
          </a:prstGeom>
        </p:spPr>
      </p:pic>
    </p:spTree>
    <p:extLst>
      <p:ext uri="{BB962C8B-B14F-4D97-AF65-F5344CB8AC3E}">
        <p14:creationId xmlns:p14="http://schemas.microsoft.com/office/powerpoint/2010/main" val="15924276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718658"/>
          </a:xfrm>
        </p:spPr>
        <p:txBody>
          <a:bodyPr/>
          <a:lstStyle/>
          <a:p>
            <a:pPr algn="r" rtl="1"/>
            <a:r>
              <a:rPr lang="fa-IR" sz="4400" dirty="0" smtClean="0">
                <a:cs typeface="B Titr" panose="00000700000000000000" pitchFamily="2" charset="-78"/>
              </a:rPr>
              <a:t>چکیده</a:t>
            </a:r>
            <a:endParaRPr lang="en-US" sz="4400" dirty="0">
              <a:cs typeface="B Titr" panose="00000700000000000000" pitchFamily="2" charset="-78"/>
            </a:endParaRP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a:t>
            </a:fld>
            <a:endParaRPr lang="en-US" noProof="0" dirty="0"/>
          </a:p>
        </p:txBody>
      </p:sp>
      <p:sp>
        <p:nvSpPr>
          <p:cNvPr id="4" name="Content Placeholder 3"/>
          <p:cNvSpPr>
            <a:spLocks noGrp="1"/>
          </p:cNvSpPr>
          <p:nvPr>
            <p:ph idx="1"/>
          </p:nvPr>
        </p:nvSpPr>
        <p:spPr>
          <a:xfrm>
            <a:off x="240165" y="1521096"/>
            <a:ext cx="11215235" cy="4351338"/>
          </a:xfrm>
        </p:spPr>
        <p:txBody>
          <a:bodyPr>
            <a:noAutofit/>
          </a:bodyPr>
          <a:lstStyle/>
          <a:p>
            <a:pPr marL="0" indent="0" algn="just" rtl="1">
              <a:lnSpc>
                <a:spcPct val="150000"/>
              </a:lnSpc>
              <a:buNone/>
            </a:pPr>
            <a:r>
              <a:rPr lang="fa-IR" sz="2000" dirty="0">
                <a:cs typeface="B Nazanin" panose="00000400000000000000" pitchFamily="2" charset="-78"/>
              </a:rPr>
              <a:t>امروزه، اينترنت به عنوان يك ابزار سريع و ارزان ارتباطي، ابعاد مختلف زندگي بشر را دچار دگرگوني كرده است. آمار نشان ميدهد كه طي چند سال اخيرتعداد استفاده كنندگان از شبكه اينترنت در كشورهاي مختلف، گسترش فوق العاده اي يافته است. در اين ميان، شركتهاي ارائه دهنده سرويسهاي اينترنت به دنبال يافتن نيازهاي اصلي مشتريان خود بوده اند. يكي از راهكارهاي اصلي براي شنيدن صداي مشتريان استفاده از رويكرد گسترش عملكرد كيفيت ميباشد. </a:t>
            </a:r>
          </a:p>
          <a:p>
            <a:pPr marL="0" indent="0" algn="just" rtl="1">
              <a:lnSpc>
                <a:spcPct val="150000"/>
              </a:lnSpc>
              <a:buNone/>
            </a:pPr>
            <a:r>
              <a:rPr lang="fa-IR" sz="2000" dirty="0">
                <a:cs typeface="B Nazanin" panose="00000400000000000000" pitchFamily="2" charset="-78"/>
              </a:rPr>
              <a:t>پژوهش حاضر در يكي از شركتهاي ارائه دهنده سرويسهاي اينترنت در ايران صورت گرفته است. در مسير پژوهش، ابتدا نيازهاي مشتريان شناسايي شده و با استفاده از روش تحليل سلسله مراتبي و نظم و جامعيتي كه در رويكرد گسترش عملكرد كيقيت وجود دارد، اين نيازها در محصول كه در واقع همان خدمات اينترنتي هستند، </a:t>
            </a:r>
            <a:r>
              <a:rPr lang="fa-IR" sz="2000" dirty="0" smtClean="0">
                <a:cs typeface="B Nazanin" panose="00000400000000000000" pitchFamily="2" charset="-78"/>
              </a:rPr>
              <a:t>پياده</a:t>
            </a:r>
            <a:r>
              <a:rPr lang="en-US" sz="2000" dirty="0" smtClean="0">
                <a:cs typeface="B Nazanin" panose="00000400000000000000" pitchFamily="2" charset="-78"/>
              </a:rPr>
              <a:t> </a:t>
            </a:r>
            <a:r>
              <a:rPr lang="fa-IR" sz="2000" dirty="0" smtClean="0">
                <a:cs typeface="B Nazanin" panose="00000400000000000000" pitchFamily="2" charset="-78"/>
              </a:rPr>
              <a:t>سازي شده</a:t>
            </a:r>
            <a:r>
              <a:rPr lang="en-US" sz="2000" dirty="0" smtClean="0">
                <a:cs typeface="B Nazanin" panose="00000400000000000000" pitchFamily="2" charset="-78"/>
              </a:rPr>
              <a:t> </a:t>
            </a:r>
            <a:r>
              <a:rPr lang="fa-IR" sz="2000" dirty="0" smtClean="0">
                <a:cs typeface="B Nazanin" panose="00000400000000000000" pitchFamily="2" charset="-78"/>
              </a:rPr>
              <a:t>اند</a:t>
            </a:r>
            <a:r>
              <a:rPr lang="en-US" sz="2000" dirty="0" smtClean="0">
                <a:cs typeface="B Nazanin" panose="00000400000000000000" pitchFamily="2" charset="-78"/>
              </a:rPr>
              <a:t> </a:t>
            </a:r>
            <a:r>
              <a:rPr lang="fa-IR" sz="2000" dirty="0" smtClean="0">
                <a:cs typeface="B Nazanin" panose="00000400000000000000" pitchFamily="2" charset="-78"/>
              </a:rPr>
              <a:t>. </a:t>
            </a:r>
            <a:r>
              <a:rPr lang="fa-IR" sz="2000" dirty="0">
                <a:cs typeface="B Nazanin" panose="00000400000000000000" pitchFamily="2" charset="-78"/>
              </a:rPr>
              <a:t>نتايج تحقيق حاكي از اين است كه "قيمت مناسب خدمات ارائه شده"داراي بالاترين اهميت در نيازهاي مشتريان و "استفاده از كاركنان خبره، متخصص و با انگيزه" مهمترين الزامات فني جهت پياده سازي نيازهاي مشتريان هستند كه تمركزبيشتر روي آنها در حصول موفقيت نقش اساسي ايفا ميكنند شود.</a:t>
            </a:r>
            <a:endParaRPr lang="en-US" sz="2000" dirty="0">
              <a:cs typeface="B Nazanin" panose="00000400000000000000" pitchFamily="2" charset="-78"/>
            </a:endParaRPr>
          </a:p>
          <a:p>
            <a:pPr marL="0" indent="0" algn="just" rtl="1">
              <a:lnSpc>
                <a:spcPct val="150000"/>
              </a:lnSpc>
              <a:buNone/>
            </a:pPr>
            <a:endParaRPr lang="en-US" sz="2000" dirty="0">
              <a:cs typeface="B Nazanin" panose="00000400000000000000" pitchFamily="2" charset="-78"/>
            </a:endParaRPr>
          </a:p>
          <a:p>
            <a:pPr>
              <a:lnSpc>
                <a:spcPct val="150000"/>
              </a:lnSpc>
            </a:pPr>
            <a:endParaRPr lang="en-US" sz="2000" dirty="0">
              <a:cs typeface="B Nazanin" panose="00000400000000000000" pitchFamily="2" charset="-78"/>
            </a:endParaRPr>
          </a:p>
          <a:p>
            <a:pPr>
              <a:lnSpc>
                <a:spcPct val="150000"/>
              </a:lnSpc>
            </a:pPr>
            <a:endParaRPr lang="en-US" sz="2000" dirty="0">
              <a:cs typeface="B Nazanin" panose="00000400000000000000" pitchFamily="2" charset="-78"/>
            </a:endParaRPr>
          </a:p>
        </p:txBody>
      </p:sp>
    </p:spTree>
    <p:extLst>
      <p:ext uri="{BB962C8B-B14F-4D97-AF65-F5344CB8AC3E}">
        <p14:creationId xmlns:p14="http://schemas.microsoft.com/office/powerpoint/2010/main" val="42916422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365" y="575198"/>
            <a:ext cx="11357386" cy="1421928"/>
          </a:xfrm>
        </p:spPr>
        <p:txBody>
          <a:bodyPr/>
          <a:lstStyle/>
          <a:p>
            <a:pPr algn="r" rtl="1"/>
            <a:r>
              <a:rPr lang="fa-IR" b="0" dirty="0">
                <a:cs typeface="B Nazanin" panose="00000400000000000000" pitchFamily="2" charset="-78"/>
              </a:rPr>
              <a:t>كمتر از الزامات مربوط به هر خواسته به همراه اوزان مربوطه در ماتريس زير نمايش داده شده اند :</a:t>
            </a:r>
            <a:r>
              <a:rPr lang="en-US" b="0" dirty="0">
                <a:cs typeface="B Nazanin" panose="00000400000000000000" pitchFamily="2" charset="-78"/>
              </a:rPr>
              <a:t/>
            </a:r>
            <a:br>
              <a:rPr lang="en-US" b="0" dirty="0">
                <a:cs typeface="B Nazanin" panose="00000400000000000000" pitchFamily="2" charset="-78"/>
              </a:rPr>
            </a:br>
            <a:endParaRPr lang="en-US" b="0"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30</a:t>
            </a:fld>
            <a:endParaRPr lang="en-US" noProof="0" dirty="0"/>
          </a:p>
        </p:txBody>
      </p:sp>
      <p:pic>
        <p:nvPicPr>
          <p:cNvPr id="5" name="Content Placeholder 4"/>
          <p:cNvPicPr>
            <a:picLocks noGrp="1" noChangeAspect="1"/>
          </p:cNvPicPr>
          <p:nvPr>
            <p:ph idx="1"/>
          </p:nvPr>
        </p:nvPicPr>
        <p:blipFill>
          <a:blip r:embed="rId2"/>
          <a:stretch>
            <a:fillRect/>
          </a:stretch>
        </p:blipFill>
        <p:spPr>
          <a:xfrm>
            <a:off x="731520" y="1286162"/>
            <a:ext cx="9767943" cy="5346252"/>
          </a:xfrm>
          <a:prstGeom prst="rect">
            <a:avLst/>
          </a:prstGeom>
        </p:spPr>
      </p:pic>
    </p:spTree>
    <p:extLst>
      <p:ext uri="{BB962C8B-B14F-4D97-AF65-F5344CB8AC3E}">
        <p14:creationId xmlns:p14="http://schemas.microsoft.com/office/powerpoint/2010/main" val="37805707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31</a:t>
            </a:fld>
            <a:endParaRPr lang="en-US" noProof="0" dirty="0"/>
          </a:p>
        </p:txBody>
      </p:sp>
      <p:sp>
        <p:nvSpPr>
          <p:cNvPr id="4" name="Content Placeholder 3"/>
          <p:cNvSpPr>
            <a:spLocks noGrp="1"/>
          </p:cNvSpPr>
          <p:nvPr>
            <p:ph idx="1"/>
          </p:nvPr>
        </p:nvSpPr>
        <p:spPr>
          <a:xfrm>
            <a:off x="444500" y="1963737"/>
            <a:ext cx="11215235" cy="4351338"/>
          </a:xfrm>
        </p:spPr>
        <p:txBody>
          <a:bodyPr/>
          <a:lstStyle/>
          <a:p>
            <a:pPr marL="0" indent="0" algn="just" rtl="1">
              <a:lnSpc>
                <a:spcPct val="150000"/>
              </a:lnSpc>
              <a:buNone/>
            </a:pPr>
            <a:r>
              <a:rPr lang="fa-IR" dirty="0">
                <a:cs typeface="B Nazanin" panose="00000400000000000000" pitchFamily="2" charset="-78"/>
              </a:rPr>
              <a:t>نكته </a:t>
            </a:r>
            <a:r>
              <a:rPr lang="fa-IR" dirty="0" smtClean="0">
                <a:cs typeface="B Nazanin" panose="00000400000000000000" pitchFamily="2" charset="-78"/>
              </a:rPr>
              <a:t>قابل</a:t>
            </a:r>
            <a:r>
              <a:rPr lang="en-US" dirty="0" smtClean="0">
                <a:cs typeface="B Nazanin" panose="00000400000000000000" pitchFamily="2" charset="-78"/>
              </a:rPr>
              <a:t> </a:t>
            </a:r>
            <a:r>
              <a:rPr lang="fa-IR" dirty="0" smtClean="0">
                <a:cs typeface="B Nazanin" panose="00000400000000000000" pitchFamily="2" charset="-78"/>
              </a:rPr>
              <a:t>ذكر </a:t>
            </a:r>
            <a:r>
              <a:rPr lang="fa-IR" dirty="0">
                <a:cs typeface="B Nazanin" panose="00000400000000000000" pitchFamily="2" charset="-78"/>
              </a:rPr>
              <a:t>اينكه عدم وجود ارتباطي معقول بين يك مشخصه فني </a:t>
            </a:r>
            <a:r>
              <a:rPr lang="fa-IR" dirty="0" smtClean="0">
                <a:cs typeface="B Nazanin" panose="00000400000000000000" pitchFamily="2" charset="-78"/>
              </a:rPr>
              <a:t>با</a:t>
            </a:r>
            <a:r>
              <a:rPr lang="en-US" dirty="0" smtClean="0">
                <a:cs typeface="B Nazanin" panose="00000400000000000000" pitchFamily="2" charset="-78"/>
              </a:rPr>
              <a:t> </a:t>
            </a:r>
            <a:r>
              <a:rPr lang="fa-IR" dirty="0" smtClean="0">
                <a:cs typeface="B Nazanin" panose="00000400000000000000" pitchFamily="2" charset="-78"/>
              </a:rPr>
              <a:t>خواسته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كيفي مشتريان، بيانگر اين واقعيت است كه مشخصه </a:t>
            </a:r>
            <a:r>
              <a:rPr lang="fa-IR" dirty="0" smtClean="0">
                <a:cs typeface="B Nazanin" panose="00000400000000000000" pitchFamily="2" charset="-78"/>
              </a:rPr>
              <a:t>فني</a:t>
            </a:r>
            <a:r>
              <a:rPr lang="en-US" dirty="0" smtClean="0">
                <a:cs typeface="B Nazanin" panose="00000400000000000000" pitchFamily="2" charset="-78"/>
              </a:rPr>
              <a:t> </a:t>
            </a:r>
            <a:r>
              <a:rPr lang="fa-IR" dirty="0" smtClean="0">
                <a:cs typeface="B Nazanin" panose="00000400000000000000" pitchFamily="2" charset="-78"/>
              </a:rPr>
              <a:t>موردنظر </a:t>
            </a:r>
            <a:r>
              <a:rPr lang="fa-IR" dirty="0">
                <a:cs typeface="B Nazanin" panose="00000400000000000000" pitchFamily="2" charset="-78"/>
              </a:rPr>
              <a:t>زائد بوده و يا اينكه يك يا چند خواسته كيفي مشتري در </a:t>
            </a:r>
            <a:r>
              <a:rPr lang="fa-IR" dirty="0" smtClean="0">
                <a:cs typeface="B Nazanin" panose="00000400000000000000" pitchFamily="2" charset="-78"/>
              </a:rPr>
              <a:t>نظرگرفته </a:t>
            </a:r>
            <a:r>
              <a:rPr lang="fa-IR" dirty="0">
                <a:cs typeface="B Nazanin" panose="00000400000000000000" pitchFamily="2" charset="-78"/>
              </a:rPr>
              <a:t>نشده است. عدم وجود ارتباط بين يك خواسته مشتري </a:t>
            </a:r>
            <a:r>
              <a:rPr lang="fa-IR" dirty="0" smtClean="0">
                <a:cs typeface="B Nazanin" panose="00000400000000000000" pitchFamily="2" charset="-78"/>
              </a:rPr>
              <a:t>با</a:t>
            </a:r>
            <a:r>
              <a:rPr lang="en-US" dirty="0" smtClean="0">
                <a:cs typeface="B Nazanin" panose="00000400000000000000" pitchFamily="2" charset="-78"/>
              </a:rPr>
              <a:t> </a:t>
            </a:r>
            <a:r>
              <a:rPr lang="fa-IR" dirty="0" smtClean="0">
                <a:cs typeface="B Nazanin" panose="00000400000000000000" pitchFamily="2" charset="-78"/>
              </a:rPr>
              <a:t>مشخصه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فني محصول، حاكي از اين است كه تعدادي </a:t>
            </a:r>
            <a:r>
              <a:rPr lang="fa-IR" dirty="0" smtClean="0">
                <a:cs typeface="B Nazanin" panose="00000400000000000000" pitchFamily="2" charset="-78"/>
              </a:rPr>
              <a:t>از</a:t>
            </a:r>
            <a:r>
              <a:rPr lang="en-US" dirty="0" smtClean="0">
                <a:cs typeface="B Nazanin" panose="00000400000000000000" pitchFamily="2" charset="-78"/>
              </a:rPr>
              <a:t> </a:t>
            </a:r>
            <a:r>
              <a:rPr lang="fa-IR" dirty="0" smtClean="0">
                <a:cs typeface="B Nazanin" panose="00000400000000000000" pitchFamily="2" charset="-78"/>
              </a:rPr>
              <a:t>مشخصه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فني مهندسي لحاظ </a:t>
            </a:r>
            <a:r>
              <a:rPr lang="fa-IR" dirty="0" smtClean="0">
                <a:cs typeface="B Nazanin" panose="00000400000000000000" pitchFamily="2" charset="-78"/>
              </a:rPr>
              <a:t>نشده</a:t>
            </a:r>
            <a:r>
              <a:rPr lang="en-US" dirty="0" smtClean="0">
                <a:cs typeface="B Nazanin" panose="00000400000000000000" pitchFamily="2" charset="-78"/>
              </a:rPr>
              <a:t> </a:t>
            </a:r>
            <a:r>
              <a:rPr lang="fa-IR" dirty="0" smtClean="0">
                <a:cs typeface="B Nazanin" panose="00000400000000000000" pitchFamily="2" charset="-78"/>
              </a:rPr>
              <a:t>اند </a:t>
            </a:r>
            <a:r>
              <a:rPr lang="fa-IR" dirty="0">
                <a:cs typeface="B Nazanin" panose="00000400000000000000" pitchFamily="2" charset="-78"/>
              </a:rPr>
              <a:t>و لذا </a:t>
            </a:r>
            <a:r>
              <a:rPr lang="fa-IR" dirty="0" smtClean="0">
                <a:cs typeface="B Nazanin" panose="00000400000000000000" pitchFamily="2" charset="-78"/>
              </a:rPr>
              <a:t>ستون</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ماتريس </a:t>
            </a:r>
            <a:r>
              <a:rPr lang="fa-IR" dirty="0" smtClean="0">
                <a:cs typeface="B Nazanin" panose="00000400000000000000" pitchFamily="2" charset="-78"/>
              </a:rPr>
              <a:t>بايد</a:t>
            </a:r>
            <a:r>
              <a:rPr lang="en-US" dirty="0" smtClean="0">
                <a:cs typeface="B Nazanin" panose="00000400000000000000" pitchFamily="2" charset="-78"/>
              </a:rPr>
              <a:t> </a:t>
            </a:r>
            <a:r>
              <a:rPr lang="fa-IR" dirty="0" smtClean="0">
                <a:cs typeface="B Nazanin" panose="00000400000000000000" pitchFamily="2" charset="-78"/>
              </a:rPr>
              <a:t>توسعه </a:t>
            </a:r>
            <a:r>
              <a:rPr lang="fa-IR" dirty="0">
                <a:cs typeface="B Nazanin" panose="00000400000000000000" pitchFamily="2" charset="-78"/>
              </a:rPr>
              <a:t>پيداكرده و تكميل </a:t>
            </a:r>
            <a:r>
              <a:rPr lang="fa-IR" dirty="0" smtClean="0">
                <a:cs typeface="B Nazanin" panose="00000400000000000000" pitchFamily="2" charset="-78"/>
              </a:rPr>
              <a:t>شوند</a:t>
            </a:r>
            <a:r>
              <a:rPr lang="en-US" dirty="0">
                <a:cs typeface="B Nazanin" panose="00000400000000000000" pitchFamily="2" charset="-78"/>
              </a:rPr>
              <a:t>.</a:t>
            </a:r>
          </a:p>
        </p:txBody>
      </p:sp>
    </p:spTree>
    <p:extLst>
      <p:ext uri="{BB962C8B-B14F-4D97-AF65-F5344CB8AC3E}">
        <p14:creationId xmlns:p14="http://schemas.microsoft.com/office/powerpoint/2010/main" val="7278661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32</a:t>
            </a:fld>
            <a:endParaRPr lang="en-US" noProof="0" dirty="0"/>
          </a:p>
        </p:txBody>
      </p:sp>
      <p:sp>
        <p:nvSpPr>
          <p:cNvPr id="4" name="Content Placeholder 3"/>
          <p:cNvSpPr>
            <a:spLocks noGrp="1"/>
          </p:cNvSpPr>
          <p:nvPr>
            <p:ph idx="1"/>
          </p:nvPr>
        </p:nvSpPr>
        <p:spPr>
          <a:xfrm>
            <a:off x="426028" y="1585168"/>
            <a:ext cx="11305309" cy="4351338"/>
          </a:xfrm>
        </p:spPr>
        <p:txBody>
          <a:bodyPr>
            <a:normAutofit fontScale="85000" lnSpcReduction="10000"/>
          </a:bodyPr>
          <a:lstStyle/>
          <a:p>
            <a:pPr marL="0" indent="0" algn="just" rtl="1">
              <a:lnSpc>
                <a:spcPct val="120000"/>
              </a:lnSpc>
              <a:buNone/>
            </a:pPr>
            <a:r>
              <a:rPr lang="fa-IR" dirty="0">
                <a:latin typeface="Times New Roman" panose="02020603050405020304" pitchFamily="18" charset="0"/>
                <a:cs typeface="B Nazanin" panose="00000400000000000000" pitchFamily="2" charset="-78"/>
              </a:rPr>
              <a:t>در مرحله بعد </a:t>
            </a:r>
            <a:r>
              <a:rPr lang="fa-IR" dirty="0" smtClean="0">
                <a:latin typeface="Times New Roman" panose="02020603050405020304" pitchFamily="18" charset="0"/>
                <a:cs typeface="B Nazanin" panose="00000400000000000000" pitchFamily="2" charset="-78"/>
              </a:rPr>
              <a:t>به</a:t>
            </a:r>
            <a:r>
              <a:rPr lang="en-US" dirty="0" smtClean="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منظور </a:t>
            </a:r>
            <a:r>
              <a:rPr lang="fa-IR" dirty="0">
                <a:latin typeface="Times New Roman" panose="02020603050405020304" pitchFamily="18" charset="0"/>
                <a:cs typeface="B Nazanin" panose="00000400000000000000" pitchFamily="2" charset="-78"/>
              </a:rPr>
              <a:t>واردكردن اعداد فوق در </a:t>
            </a:r>
            <a:r>
              <a:rPr lang="fa-IR" dirty="0" smtClean="0">
                <a:latin typeface="Times New Roman" panose="02020603050405020304" pitchFamily="18" charset="0"/>
                <a:cs typeface="B Nazanin" panose="00000400000000000000" pitchFamily="2" charset="-78"/>
              </a:rPr>
              <a:t>جدول </a:t>
            </a:r>
            <a:r>
              <a:rPr lang="en-US" dirty="0" smtClean="0">
                <a:latin typeface="Times New Roman" panose="02020603050405020304" pitchFamily="18" charset="0"/>
                <a:cs typeface="B Nazanin" panose="00000400000000000000" pitchFamily="2" charset="-78"/>
              </a:rPr>
              <a:t>QDF</a:t>
            </a:r>
            <a:r>
              <a:rPr lang="fa-IR" dirty="0" smtClean="0">
                <a:latin typeface="Times New Roman" panose="02020603050405020304" pitchFamily="18" charset="0"/>
                <a:cs typeface="B Nazanin" panose="00000400000000000000" pitchFamily="2" charset="-78"/>
              </a:rPr>
              <a:t> از روش ارائه </a:t>
            </a:r>
            <a:r>
              <a:rPr lang="fa-IR" dirty="0">
                <a:latin typeface="Times New Roman" panose="02020603050405020304" pitchFamily="18" charset="0"/>
                <a:cs typeface="B Nazanin" panose="00000400000000000000" pitchFamily="2" charset="-78"/>
              </a:rPr>
              <a:t>شده در مقاله خاتمي و مزروعي در سال 1390 استفاده شد. با </a:t>
            </a:r>
            <a:r>
              <a:rPr lang="fa-IR" dirty="0" smtClean="0">
                <a:latin typeface="Times New Roman" panose="02020603050405020304" pitchFamily="18" charset="0"/>
                <a:cs typeface="B Nazanin" panose="00000400000000000000" pitchFamily="2" charset="-78"/>
              </a:rPr>
              <a:t>توجه به </a:t>
            </a:r>
            <a:r>
              <a:rPr lang="fa-IR" dirty="0">
                <a:latin typeface="Times New Roman" panose="02020603050405020304" pitchFamily="18" charset="0"/>
                <a:cs typeface="B Nazanin" panose="00000400000000000000" pitchFamily="2" charset="-78"/>
              </a:rPr>
              <a:t>ميزان اهميت ارتباطات ميان </a:t>
            </a:r>
            <a:r>
              <a:rPr lang="fa-IR" dirty="0" smtClean="0">
                <a:latin typeface="Times New Roman" panose="02020603050405020304" pitchFamily="18" charset="0"/>
                <a:cs typeface="B Nazanin" panose="00000400000000000000" pitchFamily="2" charset="-78"/>
              </a:rPr>
              <a:t>خواسته</a:t>
            </a:r>
            <a:r>
              <a:rPr lang="en-US" dirty="0" smtClean="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هاي </a:t>
            </a:r>
            <a:r>
              <a:rPr lang="fa-IR" dirty="0">
                <a:latin typeface="Times New Roman" panose="02020603050405020304" pitchFamily="18" charset="0"/>
                <a:cs typeface="B Nazanin" panose="00000400000000000000" pitchFamily="2" charset="-78"/>
              </a:rPr>
              <a:t>مشتريان و الزامات فني، </a:t>
            </a:r>
            <a:r>
              <a:rPr lang="fa-IR" dirty="0" smtClean="0">
                <a:latin typeface="Times New Roman" panose="02020603050405020304" pitchFamily="18" charset="0"/>
                <a:cs typeface="B Nazanin" panose="00000400000000000000" pitchFamily="2" charset="-78"/>
              </a:rPr>
              <a:t>در سطر </a:t>
            </a:r>
            <a:r>
              <a:rPr lang="fa-IR" dirty="0">
                <a:latin typeface="Times New Roman" panose="02020603050405020304" pitchFamily="18" charset="0"/>
                <a:cs typeface="B Nazanin" panose="00000400000000000000" pitchFamily="2" charset="-78"/>
              </a:rPr>
              <a:t>اول به استفاده از كاركنان خبره، متخصص و باانگيزه، عدد 9، </a:t>
            </a:r>
            <a:r>
              <a:rPr lang="fa-IR" dirty="0" smtClean="0">
                <a:latin typeface="Times New Roman" panose="02020603050405020304" pitchFamily="18" charset="0"/>
                <a:cs typeface="B Nazanin" panose="00000400000000000000" pitchFamily="2" charset="-78"/>
              </a:rPr>
              <a:t>در سطر </a:t>
            </a:r>
            <a:r>
              <a:rPr lang="fa-IR" dirty="0">
                <a:latin typeface="Times New Roman" panose="02020603050405020304" pitchFamily="18" charset="0"/>
                <a:cs typeface="B Nazanin" panose="00000400000000000000" pitchFamily="2" charset="-78"/>
              </a:rPr>
              <a:t>دوم به استفاده از كاركنان خبره، متخصص و باانگيزه، عدد 9، </a:t>
            </a:r>
            <a:r>
              <a:rPr lang="fa-IR" dirty="0" smtClean="0">
                <a:latin typeface="Times New Roman" panose="02020603050405020304" pitchFamily="18" charset="0"/>
                <a:cs typeface="B Nazanin" panose="00000400000000000000" pitchFamily="2" charset="-78"/>
              </a:rPr>
              <a:t>درسطر </a:t>
            </a:r>
            <a:r>
              <a:rPr lang="fa-IR" dirty="0">
                <a:latin typeface="Times New Roman" panose="02020603050405020304" pitchFamily="18" charset="0"/>
                <a:cs typeface="B Nazanin" panose="00000400000000000000" pitchFamily="2" charset="-78"/>
              </a:rPr>
              <a:t>سوم به ارتقاي صلاحيت، آگاهي و دانش كاركنان از طريق </a:t>
            </a:r>
            <a:r>
              <a:rPr lang="fa-IR" dirty="0" smtClean="0">
                <a:latin typeface="Times New Roman" panose="02020603050405020304" pitchFamily="18" charset="0"/>
                <a:cs typeface="B Nazanin" panose="00000400000000000000" pitchFamily="2" charset="-78"/>
              </a:rPr>
              <a:t>برگزاري كلاسهاي </a:t>
            </a:r>
            <a:r>
              <a:rPr lang="fa-IR" dirty="0">
                <a:latin typeface="Times New Roman" panose="02020603050405020304" pitchFamily="18" charset="0"/>
                <a:cs typeface="B Nazanin" panose="00000400000000000000" pitchFamily="2" charset="-78"/>
              </a:rPr>
              <a:t>آموزشي، عدد 5، در سطر چهارم به كاهش تعرفه خدمات </a:t>
            </a:r>
            <a:r>
              <a:rPr lang="fa-IR" dirty="0" smtClean="0">
                <a:latin typeface="Times New Roman" panose="02020603050405020304" pitchFamily="18" charset="0"/>
                <a:cs typeface="B Nazanin" panose="00000400000000000000" pitchFamily="2" charset="-78"/>
              </a:rPr>
              <a:t>در حد </a:t>
            </a:r>
            <a:r>
              <a:rPr lang="fa-IR" dirty="0">
                <a:latin typeface="Times New Roman" panose="02020603050405020304" pitchFamily="18" charset="0"/>
                <a:cs typeface="B Nazanin" panose="00000400000000000000" pitchFamily="2" charset="-78"/>
              </a:rPr>
              <a:t>متعارف و افزايش </a:t>
            </a:r>
            <a:r>
              <a:rPr lang="fa-IR" dirty="0" smtClean="0">
                <a:latin typeface="Times New Roman" panose="02020603050405020304" pitchFamily="18" charset="0"/>
                <a:cs typeface="B Nazanin" panose="00000400000000000000" pitchFamily="2" charset="-78"/>
              </a:rPr>
              <a:t>طرح</a:t>
            </a:r>
            <a:r>
              <a:rPr lang="en-US" dirty="0" smtClean="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هاي </a:t>
            </a:r>
            <a:r>
              <a:rPr lang="fa-IR" dirty="0">
                <a:latin typeface="Times New Roman" panose="02020603050405020304" pitchFamily="18" charset="0"/>
                <a:cs typeface="B Nazanin" panose="00000400000000000000" pitchFamily="2" charset="-78"/>
              </a:rPr>
              <a:t>تشويقي، عدد 9، در سطر پنجم </a:t>
            </a:r>
            <a:r>
              <a:rPr lang="fa-IR" dirty="0" smtClean="0">
                <a:latin typeface="Times New Roman" panose="02020603050405020304" pitchFamily="18" charset="0"/>
                <a:cs typeface="B Nazanin" panose="00000400000000000000" pitchFamily="2" charset="-78"/>
              </a:rPr>
              <a:t>به ارتقاي </a:t>
            </a:r>
            <a:r>
              <a:rPr lang="fa-IR" dirty="0">
                <a:latin typeface="Times New Roman" panose="02020603050405020304" pitchFamily="18" charset="0"/>
                <a:cs typeface="B Nazanin" panose="00000400000000000000" pitchFamily="2" charset="-78"/>
              </a:rPr>
              <a:t>صلاحيت، آگاهي و دانش كاركنان از طريق برگزاري </a:t>
            </a:r>
            <a:r>
              <a:rPr lang="fa-IR" dirty="0" smtClean="0">
                <a:latin typeface="Times New Roman" panose="02020603050405020304" pitchFamily="18" charset="0"/>
                <a:cs typeface="B Nazanin" panose="00000400000000000000" pitchFamily="2" charset="-78"/>
              </a:rPr>
              <a:t>كلاس</a:t>
            </a:r>
            <a:r>
              <a:rPr lang="en-US" dirty="0" smtClean="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هاي </a:t>
            </a:r>
            <a:r>
              <a:rPr lang="fa-IR" dirty="0" smtClean="0">
                <a:latin typeface="Times New Roman" panose="02020603050405020304" pitchFamily="18" charset="0"/>
                <a:cs typeface="B Nazanin" panose="00000400000000000000" pitchFamily="2" charset="-78"/>
              </a:rPr>
              <a:t>آموزشي</a:t>
            </a:r>
            <a:r>
              <a:rPr lang="fa-IR" dirty="0">
                <a:latin typeface="Times New Roman" panose="02020603050405020304" pitchFamily="18" charset="0"/>
                <a:cs typeface="B Nazanin" panose="00000400000000000000" pitchFamily="2" charset="-78"/>
              </a:rPr>
              <a:t>، عدد 5، در سطر ششم به استفاده از كاركنان خبره،متخصص </a:t>
            </a:r>
            <a:r>
              <a:rPr lang="fa-IR" dirty="0" smtClean="0">
                <a:latin typeface="Times New Roman" panose="02020603050405020304" pitchFamily="18" charset="0"/>
                <a:cs typeface="B Nazanin" panose="00000400000000000000" pitchFamily="2" charset="-78"/>
              </a:rPr>
              <a:t>و </a:t>
            </a:r>
            <a:r>
              <a:rPr lang="fa-IR" dirty="0" smtClean="0">
                <a:latin typeface="Times New Roman" panose="02020603050405020304" pitchFamily="18" charset="0"/>
                <a:cs typeface="B Nazanin" panose="00000400000000000000" pitchFamily="2" charset="-78"/>
              </a:rPr>
              <a:t>با</a:t>
            </a:r>
            <a:r>
              <a:rPr lang="en-US" dirty="0" smtClean="0">
                <a:latin typeface="Times New Roman" panose="02020603050405020304" pitchFamily="18" charset="0"/>
                <a:cs typeface="B Nazanin" panose="00000400000000000000" pitchFamily="2" charset="-78"/>
              </a:rPr>
              <a:t> </a:t>
            </a:r>
            <a:r>
              <a:rPr lang="fa-IR" dirty="0" smtClean="0">
                <a:latin typeface="Times New Roman" panose="02020603050405020304" pitchFamily="18" charset="0"/>
                <a:cs typeface="B Nazanin" panose="00000400000000000000" pitchFamily="2" charset="-78"/>
              </a:rPr>
              <a:t>انگيزه</a:t>
            </a:r>
            <a:r>
              <a:rPr lang="fa-IR" dirty="0">
                <a:latin typeface="Times New Roman" panose="02020603050405020304" pitchFamily="18" charset="0"/>
                <a:cs typeface="B Nazanin" panose="00000400000000000000" pitchFamily="2" charset="-78"/>
              </a:rPr>
              <a:t>، عدد 5، در سطر هفتم به استفاده از سيستم هوشمند </a:t>
            </a:r>
            <a:r>
              <a:rPr lang="fa-IR" dirty="0" smtClean="0">
                <a:latin typeface="Times New Roman" panose="02020603050405020304" pitchFamily="18" charset="0"/>
                <a:cs typeface="B Nazanin" panose="00000400000000000000" pitchFamily="2" charset="-78"/>
              </a:rPr>
              <a:t>پشتيباني فني</a:t>
            </a:r>
            <a:r>
              <a:rPr lang="fa-IR" dirty="0">
                <a:latin typeface="Times New Roman" panose="02020603050405020304" pitchFamily="18" charset="0"/>
                <a:cs typeface="B Nazanin" panose="00000400000000000000" pitchFamily="2" charset="-78"/>
              </a:rPr>
              <a:t>، عدد 5، در سطر هشتم به مكانيابي مناسب جغرافيايي </a:t>
            </a:r>
            <a:r>
              <a:rPr lang="fa-IR" dirty="0" smtClean="0">
                <a:latin typeface="Times New Roman" panose="02020603050405020304" pitchFamily="18" charset="0"/>
                <a:cs typeface="B Nazanin" panose="00000400000000000000" pitchFamily="2" charset="-78"/>
              </a:rPr>
              <a:t>جهت اعطاي </a:t>
            </a:r>
            <a:r>
              <a:rPr lang="fa-IR" dirty="0">
                <a:latin typeface="Times New Roman" panose="02020603050405020304" pitchFamily="18" charset="0"/>
                <a:cs typeface="B Nazanin" panose="00000400000000000000" pitchFamily="2" charset="-78"/>
              </a:rPr>
              <a:t>نمايندگي به منظور سهولت در دسترسي، عدد 7، در سطر نهم </a:t>
            </a:r>
            <a:r>
              <a:rPr lang="fa-IR" dirty="0" smtClean="0">
                <a:latin typeface="Times New Roman" panose="02020603050405020304" pitchFamily="18" charset="0"/>
                <a:cs typeface="B Nazanin" panose="00000400000000000000" pitchFamily="2" charset="-78"/>
              </a:rPr>
              <a:t>به مكانيابي </a:t>
            </a:r>
            <a:r>
              <a:rPr lang="fa-IR" dirty="0">
                <a:latin typeface="Times New Roman" panose="02020603050405020304" pitchFamily="18" charset="0"/>
                <a:cs typeface="B Nazanin" panose="00000400000000000000" pitchFamily="2" charset="-78"/>
              </a:rPr>
              <a:t>مناسب جغرافيايي جهت اعطاي نمايندگي </a:t>
            </a:r>
            <a:r>
              <a:rPr lang="fa-IR" dirty="0" smtClean="0">
                <a:latin typeface="Times New Roman" panose="02020603050405020304" pitchFamily="18" charset="0"/>
                <a:cs typeface="B Nazanin" panose="00000400000000000000" pitchFamily="2" charset="-78"/>
              </a:rPr>
              <a:t>به منظور </a:t>
            </a:r>
            <a:r>
              <a:rPr lang="fa-IR" dirty="0">
                <a:latin typeface="Times New Roman" panose="02020603050405020304" pitchFamily="18" charset="0"/>
                <a:cs typeface="B Nazanin" panose="00000400000000000000" pitchFamily="2" charset="-78"/>
              </a:rPr>
              <a:t>سهولت </a:t>
            </a:r>
            <a:r>
              <a:rPr lang="fa-IR" dirty="0" smtClean="0">
                <a:latin typeface="Times New Roman" panose="02020603050405020304" pitchFamily="18" charset="0"/>
                <a:cs typeface="B Nazanin" panose="00000400000000000000" pitchFamily="2" charset="-78"/>
              </a:rPr>
              <a:t>دردسترسي</a:t>
            </a:r>
            <a:r>
              <a:rPr lang="fa-IR" dirty="0">
                <a:latin typeface="Times New Roman" panose="02020603050405020304" pitchFamily="18" charset="0"/>
                <a:cs typeface="B Nazanin" panose="00000400000000000000" pitchFamily="2" charset="-78"/>
              </a:rPr>
              <a:t>، عدد 9 و در سطر دهم به ارتقاي صلاحيت، آگاهي و </a:t>
            </a:r>
            <a:r>
              <a:rPr lang="fa-IR" dirty="0" smtClean="0">
                <a:latin typeface="Times New Roman" panose="02020603050405020304" pitchFamily="18" charset="0"/>
                <a:cs typeface="B Nazanin" panose="00000400000000000000" pitchFamily="2" charset="-78"/>
              </a:rPr>
              <a:t>دانش كاركنان </a:t>
            </a:r>
            <a:r>
              <a:rPr lang="fa-IR" dirty="0">
                <a:latin typeface="Times New Roman" panose="02020603050405020304" pitchFamily="18" charset="0"/>
                <a:cs typeface="B Nazanin" panose="00000400000000000000" pitchFamily="2" charset="-78"/>
              </a:rPr>
              <a:t>از طريق برگزاري كلاسهاي آموزشي عدد 5 تخصيص داده </a:t>
            </a:r>
            <a:r>
              <a:rPr lang="fa-IR" dirty="0" smtClean="0">
                <a:latin typeface="Times New Roman" panose="02020603050405020304" pitchFamily="18" charset="0"/>
                <a:cs typeface="B Nazanin" panose="00000400000000000000" pitchFamily="2" charset="-78"/>
              </a:rPr>
              <a:t>شد و </a:t>
            </a:r>
            <a:r>
              <a:rPr lang="fa-IR" dirty="0">
                <a:latin typeface="Times New Roman" panose="02020603050405020304" pitchFamily="18" charset="0"/>
                <a:cs typeface="B Nazanin" panose="00000400000000000000" pitchFamily="2" charset="-78"/>
              </a:rPr>
              <a:t>خانه كيفيت به صورت شكل </a:t>
            </a:r>
            <a:r>
              <a:rPr lang="fa-IR" dirty="0" smtClean="0">
                <a:latin typeface="Times New Roman" panose="02020603050405020304" pitchFamily="18" charset="0"/>
                <a:cs typeface="B Nazanin" panose="00000400000000000000" pitchFamily="2" charset="-78"/>
              </a:rPr>
              <a:t>(1</a:t>
            </a:r>
            <a:r>
              <a:rPr lang="fa-IR" dirty="0">
                <a:latin typeface="Times New Roman" panose="02020603050405020304" pitchFamily="18" charset="0"/>
                <a:cs typeface="B Nazanin" panose="00000400000000000000" pitchFamily="2" charset="-78"/>
              </a:rPr>
              <a:t>) تكميل گرديد:</a:t>
            </a:r>
            <a:endParaRPr lang="en-US"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41805979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63D6C4-4840-40CC-AC84-17E24B3B7BDE}" type="slidenum">
              <a:rPr lang="en-US" noProof="0" smtClean="0"/>
              <a:pPr/>
              <a:t>33</a:t>
            </a:fld>
            <a:endParaRPr lang="en-US" noProof="0" dirty="0"/>
          </a:p>
        </p:txBody>
      </p:sp>
      <p:pic>
        <p:nvPicPr>
          <p:cNvPr id="3" name="Picture 2"/>
          <p:cNvPicPr>
            <a:picLocks noChangeAspect="1"/>
          </p:cNvPicPr>
          <p:nvPr/>
        </p:nvPicPr>
        <p:blipFill>
          <a:blip r:embed="rId2"/>
          <a:stretch>
            <a:fillRect/>
          </a:stretch>
        </p:blipFill>
        <p:spPr>
          <a:xfrm>
            <a:off x="978946" y="160631"/>
            <a:ext cx="10273254" cy="6596351"/>
          </a:xfrm>
          <a:prstGeom prst="rect">
            <a:avLst/>
          </a:prstGeom>
        </p:spPr>
      </p:pic>
      <p:sp>
        <p:nvSpPr>
          <p:cNvPr id="4" name="Rectangle 3"/>
          <p:cNvSpPr/>
          <p:nvPr/>
        </p:nvSpPr>
        <p:spPr>
          <a:xfrm>
            <a:off x="3880333" y="1329426"/>
            <a:ext cx="1129553" cy="570155"/>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solidFill>
                  <a:schemeClr val="tx1">
                    <a:lumMod val="65000"/>
                    <a:lumOff val="35000"/>
                  </a:schemeClr>
                </a:solidFill>
                <a:cs typeface="B Lotus" panose="00000400000000000000" pitchFamily="2" charset="-78"/>
              </a:rPr>
              <a:t>مشخصات فنی</a:t>
            </a:r>
            <a:endParaRPr lang="en-US" sz="1400" dirty="0">
              <a:solidFill>
                <a:schemeClr val="tx1">
                  <a:lumMod val="65000"/>
                  <a:lumOff val="35000"/>
                </a:schemeClr>
              </a:solidFill>
              <a:cs typeface="B Lotus" panose="00000400000000000000" pitchFamily="2" charset="-78"/>
            </a:endParaRPr>
          </a:p>
        </p:txBody>
      </p:sp>
    </p:spTree>
    <p:extLst>
      <p:ext uri="{BB962C8B-B14F-4D97-AF65-F5344CB8AC3E}">
        <p14:creationId xmlns:p14="http://schemas.microsoft.com/office/powerpoint/2010/main" val="27797799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6600" dirty="0" smtClean="0">
                <a:cs typeface="B Titr" panose="00000700000000000000" pitchFamily="2" charset="-78"/>
              </a:rPr>
              <a:t>نتیجه گیری</a:t>
            </a:r>
            <a:endParaRPr lang="en-US" sz="6600" dirty="0">
              <a:cs typeface="B Titr" panose="00000700000000000000" pitchFamily="2" charset="-78"/>
            </a:endParaRP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34</a:t>
            </a:fld>
            <a:endParaRPr lang="en-US" noProof="0" dirty="0"/>
          </a:p>
        </p:txBody>
      </p:sp>
    </p:spTree>
    <p:extLst>
      <p:ext uri="{BB962C8B-B14F-4D97-AF65-F5344CB8AC3E}">
        <p14:creationId xmlns:p14="http://schemas.microsoft.com/office/powerpoint/2010/main" val="30779913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35</a:t>
            </a:fld>
            <a:endParaRPr lang="en-US" noProof="0" dirty="0"/>
          </a:p>
        </p:txBody>
      </p:sp>
      <p:sp>
        <p:nvSpPr>
          <p:cNvPr id="4" name="Content Placeholder 3"/>
          <p:cNvSpPr>
            <a:spLocks noGrp="1"/>
          </p:cNvSpPr>
          <p:nvPr>
            <p:ph idx="1"/>
          </p:nvPr>
        </p:nvSpPr>
        <p:spPr/>
        <p:txBody>
          <a:bodyPr>
            <a:normAutofit/>
          </a:bodyPr>
          <a:lstStyle/>
          <a:p>
            <a:pPr marL="0" indent="0" algn="just" rtl="1">
              <a:lnSpc>
                <a:spcPct val="100000"/>
              </a:lnSpc>
              <a:buNone/>
            </a:pPr>
            <a:r>
              <a:rPr lang="fa-IR" dirty="0">
                <a:cs typeface="B Nazanin" panose="00000400000000000000" pitchFamily="2" charset="-78"/>
              </a:rPr>
              <a:t>در تشكيل ماتريس خانه كيفيت، جهت </a:t>
            </a:r>
            <a:r>
              <a:rPr lang="fa-IR" dirty="0" smtClean="0">
                <a:cs typeface="B Nazanin" panose="00000400000000000000" pitchFamily="2" charset="-78"/>
              </a:rPr>
              <a:t>اولويت</a:t>
            </a:r>
            <a:r>
              <a:rPr lang="en-US" dirty="0" smtClean="0">
                <a:cs typeface="B Nazanin" panose="00000400000000000000" pitchFamily="2" charset="-78"/>
              </a:rPr>
              <a:t> </a:t>
            </a:r>
            <a:r>
              <a:rPr lang="fa-IR" dirty="0" smtClean="0">
                <a:cs typeface="B Nazanin" panose="00000400000000000000" pitchFamily="2" charset="-78"/>
              </a:rPr>
              <a:t>بندي </a:t>
            </a:r>
            <a:r>
              <a:rPr lang="fa-IR" dirty="0">
                <a:cs typeface="B Nazanin" panose="00000400000000000000" pitchFamily="2" charset="-78"/>
              </a:rPr>
              <a:t>خواسته </a:t>
            </a:r>
            <a:r>
              <a:rPr lang="fa-IR" dirty="0" smtClean="0">
                <a:cs typeface="B Nazanin" panose="00000400000000000000" pitchFamily="2" charset="-78"/>
              </a:rPr>
              <a:t>مشتريان از </a:t>
            </a:r>
            <a:r>
              <a:rPr lang="fa-IR" dirty="0">
                <a:cs typeface="B Nazanin" panose="00000400000000000000" pitchFamily="2" charset="-78"/>
              </a:rPr>
              <a:t>روش تحليل سلسله مراتبي استفاده شد كه سبب ميگردد </a:t>
            </a:r>
            <a:r>
              <a:rPr lang="fa-IR" dirty="0" smtClean="0">
                <a:cs typeface="B Nazanin" panose="00000400000000000000" pitchFamily="2" charset="-78"/>
              </a:rPr>
              <a:t>اوزان دقيق تر </a:t>
            </a:r>
            <a:r>
              <a:rPr lang="fa-IR" dirty="0">
                <a:cs typeface="B Nazanin" panose="00000400000000000000" pitchFamily="2" charset="-78"/>
              </a:rPr>
              <a:t>باشند. در خصوص اعداد داخل جدول نيز چون از </a:t>
            </a:r>
            <a:r>
              <a:rPr lang="fa-IR" dirty="0" smtClean="0">
                <a:cs typeface="B Nazanin" panose="00000400000000000000" pitchFamily="2" charset="-78"/>
              </a:rPr>
              <a:t>تركيب روشهاي </a:t>
            </a:r>
            <a:r>
              <a:rPr lang="fa-IR" dirty="0">
                <a:cs typeface="B Nazanin" panose="00000400000000000000" pitchFamily="2" charset="-78"/>
              </a:rPr>
              <a:t>عددي و نظري استفاده شد، انتظار </a:t>
            </a:r>
            <a:r>
              <a:rPr lang="fa-IR" dirty="0" smtClean="0">
                <a:cs typeface="B Nazanin" panose="00000400000000000000" pitchFamily="2" charset="-78"/>
              </a:rPr>
              <a:t>ميرود </a:t>
            </a:r>
            <a:r>
              <a:rPr lang="fa-IR" dirty="0">
                <a:cs typeface="B Nazanin" panose="00000400000000000000" pitchFamily="2" charset="-78"/>
              </a:rPr>
              <a:t>الزامات فني به </a:t>
            </a:r>
            <a:r>
              <a:rPr lang="fa-IR" dirty="0" smtClean="0">
                <a:cs typeface="B Nazanin" panose="00000400000000000000" pitchFamily="2" charset="-78"/>
              </a:rPr>
              <a:t>نحوی مؤثرتري </a:t>
            </a:r>
            <a:r>
              <a:rPr lang="fa-IR" dirty="0">
                <a:cs typeface="B Nazanin" panose="00000400000000000000" pitchFamily="2" charset="-78"/>
              </a:rPr>
              <a:t>در محصول </a:t>
            </a:r>
            <a:r>
              <a:rPr lang="fa-IR" dirty="0" smtClean="0">
                <a:cs typeface="B Nazanin" panose="00000400000000000000" pitchFamily="2" charset="-78"/>
              </a:rPr>
              <a:t>پياده</a:t>
            </a:r>
            <a:r>
              <a:rPr lang="en-US" dirty="0" smtClean="0">
                <a:cs typeface="B Nazanin" panose="00000400000000000000" pitchFamily="2" charset="-78"/>
              </a:rPr>
              <a:t> </a:t>
            </a:r>
            <a:r>
              <a:rPr lang="fa-IR" dirty="0" smtClean="0">
                <a:cs typeface="B Nazanin" panose="00000400000000000000" pitchFamily="2" charset="-78"/>
              </a:rPr>
              <a:t>سازي </a:t>
            </a:r>
            <a:r>
              <a:rPr lang="fa-IR" dirty="0">
                <a:cs typeface="B Nazanin" panose="00000400000000000000" pitchFamily="2" charset="-78"/>
              </a:rPr>
              <a:t>شوند. همانطور كه از ماتريس </a:t>
            </a:r>
            <a:r>
              <a:rPr lang="fa-IR" dirty="0" smtClean="0">
                <a:cs typeface="B Nazanin" panose="00000400000000000000" pitchFamily="2" charset="-78"/>
              </a:rPr>
              <a:t>خانه كيفيت </a:t>
            </a:r>
            <a:r>
              <a:rPr lang="fa-IR" dirty="0">
                <a:cs typeface="B Nazanin" panose="00000400000000000000" pitchFamily="2" charset="-78"/>
              </a:rPr>
              <a:t>ملاحظه ميگردد، قيمت مناسب خدمات ارائه شده، ارائه </a:t>
            </a:r>
            <a:r>
              <a:rPr lang="fa-IR" dirty="0" smtClean="0">
                <a:cs typeface="B Nazanin" panose="00000400000000000000" pitchFamily="2" charset="-78"/>
              </a:rPr>
              <a:t>خدمات به </a:t>
            </a:r>
            <a:r>
              <a:rPr lang="fa-IR" dirty="0">
                <a:cs typeface="B Nazanin" panose="00000400000000000000" pitchFamily="2" charset="-78"/>
              </a:rPr>
              <a:t>شكل سريع و صحيح به مشتركين و دسترسي به خدمات شركت </a:t>
            </a:r>
            <a:r>
              <a:rPr lang="fa-IR" dirty="0" smtClean="0">
                <a:cs typeface="B Nazanin" panose="00000400000000000000" pitchFamily="2" charset="-78"/>
              </a:rPr>
              <a:t>از</a:t>
            </a:r>
            <a:r>
              <a:rPr lang="fa-IR" dirty="0">
                <a:cs typeface="B Nazanin" panose="00000400000000000000" pitchFamily="2" charset="-78"/>
              </a:rPr>
              <a:t>طريق اينترنت در </a:t>
            </a:r>
            <a:r>
              <a:rPr lang="fa-IR" dirty="0" smtClean="0">
                <a:cs typeface="B Nazanin" panose="00000400000000000000" pitchFamily="2" charset="-78"/>
              </a:rPr>
              <a:t>خواسته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مشتريان داراي </a:t>
            </a:r>
            <a:r>
              <a:rPr lang="fa-IR" dirty="0" smtClean="0">
                <a:cs typeface="B Nazanin" panose="00000400000000000000" pitchFamily="2" charset="-78"/>
              </a:rPr>
              <a:t>اولويت</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بالاتري </a:t>
            </a:r>
            <a:r>
              <a:rPr lang="fa-IR" dirty="0" smtClean="0">
                <a:cs typeface="B Nazanin" panose="00000400000000000000" pitchFamily="2" charset="-78"/>
              </a:rPr>
              <a:t>بودند كه </a:t>
            </a:r>
            <a:r>
              <a:rPr lang="fa-IR" dirty="0">
                <a:cs typeface="B Nazanin" panose="00000400000000000000" pitchFamily="2" charset="-78"/>
              </a:rPr>
              <a:t>لزوم توجه بيشتر به آنها را ميرساند. در خصوص الزامات فني </a:t>
            </a:r>
            <a:r>
              <a:rPr lang="fa-IR" dirty="0" smtClean="0">
                <a:cs typeface="B Nazanin" panose="00000400000000000000" pitchFamily="2" charset="-78"/>
              </a:rPr>
              <a:t>نيز</a:t>
            </a:r>
            <a:r>
              <a:rPr lang="fa-IR" dirty="0" smtClean="0">
                <a:cs typeface="B Nazanin" panose="00000400000000000000" pitchFamily="2" charset="-78"/>
              </a:rPr>
              <a:t>،</a:t>
            </a:r>
            <a:r>
              <a:rPr lang="en-US" dirty="0" smtClean="0">
                <a:cs typeface="B Nazanin" panose="00000400000000000000" pitchFamily="2" charset="-78"/>
              </a:rPr>
              <a:t> </a:t>
            </a:r>
            <a:r>
              <a:rPr lang="fa-IR" dirty="0" smtClean="0">
                <a:cs typeface="B Nazanin" panose="00000400000000000000" pitchFamily="2" charset="-78"/>
              </a:rPr>
              <a:t>استفاده </a:t>
            </a:r>
            <a:r>
              <a:rPr lang="fa-IR" dirty="0">
                <a:cs typeface="B Nazanin" panose="00000400000000000000" pitchFamily="2" charset="-78"/>
              </a:rPr>
              <a:t>از كاركنان خبره، متخصص و باانگيزه، ارتقاي صلاحيت، آگاهي </a:t>
            </a:r>
            <a:r>
              <a:rPr lang="fa-IR" dirty="0" smtClean="0">
                <a:cs typeface="B Nazanin" panose="00000400000000000000" pitchFamily="2" charset="-78"/>
              </a:rPr>
              <a:t>و دانش </a:t>
            </a:r>
            <a:r>
              <a:rPr lang="fa-IR" dirty="0">
                <a:cs typeface="B Nazanin" panose="00000400000000000000" pitchFamily="2" charset="-78"/>
              </a:rPr>
              <a:t>كاركنان از طريق برگزاري كلاسهاي آموزشي و مجهز </a:t>
            </a:r>
            <a:r>
              <a:rPr lang="fa-IR" dirty="0" smtClean="0">
                <a:cs typeface="B Nazanin" panose="00000400000000000000" pitchFamily="2" charset="-78"/>
              </a:rPr>
              <a:t>بودن شركت </a:t>
            </a:r>
            <a:r>
              <a:rPr lang="fa-IR" dirty="0" smtClean="0">
                <a:cs typeface="B Nazanin" panose="00000400000000000000" pitchFamily="2" charset="-78"/>
              </a:rPr>
              <a:t>ارائه</a:t>
            </a:r>
            <a:r>
              <a:rPr lang="en-US" dirty="0" smtClean="0">
                <a:cs typeface="B Nazanin" panose="00000400000000000000" pitchFamily="2" charset="-78"/>
              </a:rPr>
              <a:t> </a:t>
            </a:r>
            <a:r>
              <a:rPr lang="fa-IR" dirty="0" smtClean="0">
                <a:cs typeface="B Nazanin" panose="00000400000000000000" pitchFamily="2" charset="-78"/>
              </a:rPr>
              <a:t>دهنده </a:t>
            </a:r>
            <a:r>
              <a:rPr lang="fa-IR" dirty="0">
                <a:cs typeface="B Nazanin" panose="00000400000000000000" pitchFamily="2" charset="-78"/>
              </a:rPr>
              <a:t>خدمات به يك سايت </a:t>
            </a:r>
            <a:r>
              <a:rPr lang="fa-IR" dirty="0" smtClean="0">
                <a:cs typeface="B Nazanin" panose="00000400000000000000" pitchFamily="2" charset="-78"/>
              </a:rPr>
              <a:t>به</a:t>
            </a:r>
            <a:r>
              <a:rPr lang="en-US" dirty="0" smtClean="0">
                <a:cs typeface="B Nazanin" panose="00000400000000000000" pitchFamily="2" charset="-78"/>
              </a:rPr>
              <a:t> </a:t>
            </a:r>
            <a:r>
              <a:rPr lang="fa-IR" dirty="0" smtClean="0">
                <a:cs typeface="B Nazanin" panose="00000400000000000000" pitchFamily="2" charset="-78"/>
              </a:rPr>
              <a:t>روز </a:t>
            </a:r>
            <a:r>
              <a:rPr lang="fa-IR" dirty="0">
                <a:cs typeface="B Nazanin" panose="00000400000000000000" pitchFamily="2" charset="-78"/>
              </a:rPr>
              <a:t>و قوي به جهت وزن </a:t>
            </a:r>
            <a:r>
              <a:rPr lang="fa-IR" dirty="0" smtClean="0">
                <a:cs typeface="B Nazanin" panose="00000400000000000000" pitchFamily="2" charset="-78"/>
              </a:rPr>
              <a:t>بالاي آنها </a:t>
            </a:r>
            <a:r>
              <a:rPr lang="fa-IR" dirty="0">
                <a:cs typeface="B Nazanin" panose="00000400000000000000" pitchFamily="2" charset="-78"/>
              </a:rPr>
              <a:t>داراي اهميت بيشتري هستند.</a:t>
            </a:r>
            <a:endParaRPr lang="en-US" dirty="0">
              <a:cs typeface="B Nazanin" panose="00000400000000000000" pitchFamily="2" charset="-78"/>
            </a:endParaRPr>
          </a:p>
        </p:txBody>
      </p:sp>
    </p:spTree>
    <p:extLst>
      <p:ext uri="{BB962C8B-B14F-4D97-AF65-F5344CB8AC3E}">
        <p14:creationId xmlns:p14="http://schemas.microsoft.com/office/powerpoint/2010/main" val="3931643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36</a:t>
            </a:fld>
            <a:endParaRPr lang="en-US" noProof="0" dirty="0"/>
          </a:p>
        </p:txBody>
      </p:sp>
      <p:sp>
        <p:nvSpPr>
          <p:cNvPr id="4" name="Content Placeholder 3"/>
          <p:cNvSpPr>
            <a:spLocks noGrp="1"/>
          </p:cNvSpPr>
          <p:nvPr>
            <p:ph idx="1"/>
          </p:nvPr>
        </p:nvSpPr>
        <p:spPr>
          <a:xfrm>
            <a:off x="367696" y="1596291"/>
            <a:ext cx="11290904" cy="4351338"/>
          </a:xfrm>
        </p:spPr>
        <p:txBody>
          <a:bodyPr>
            <a:normAutofit lnSpcReduction="10000"/>
          </a:bodyPr>
          <a:lstStyle/>
          <a:p>
            <a:pPr marL="0" indent="0" algn="just" rtl="1">
              <a:lnSpc>
                <a:spcPct val="150000"/>
              </a:lnSpc>
              <a:buNone/>
            </a:pPr>
            <a:r>
              <a:rPr lang="fa-IR" dirty="0">
                <a:cs typeface="B Nazanin" panose="00000400000000000000" pitchFamily="2" charset="-78"/>
              </a:rPr>
              <a:t>با توجه به اينكه قيمت مناسب خدمات در اولويت اول براي مشتريان </a:t>
            </a:r>
            <a:r>
              <a:rPr lang="fa-IR" dirty="0" smtClean="0">
                <a:cs typeface="B Nazanin" panose="00000400000000000000" pitchFamily="2" charset="-78"/>
              </a:rPr>
              <a:t>قرار گرفته</a:t>
            </a:r>
            <a:r>
              <a:rPr lang="fa-IR" dirty="0">
                <a:cs typeface="B Nazanin" panose="00000400000000000000" pitchFamily="2" charset="-78"/>
              </a:rPr>
              <a:t>، اقدام جهت كاهش قيمت در حد متعارف كه به ساير </a:t>
            </a:r>
            <a:r>
              <a:rPr lang="fa-IR" dirty="0" smtClean="0">
                <a:cs typeface="B Nazanin" panose="00000400000000000000" pitchFamily="2" charset="-78"/>
              </a:rPr>
              <a:t>خواسته ها </a:t>
            </a:r>
            <a:r>
              <a:rPr lang="fa-IR" dirty="0" smtClean="0">
                <a:cs typeface="B Nazanin" panose="00000400000000000000" pitchFamily="2" charset="-78"/>
              </a:rPr>
              <a:t>لطمه</a:t>
            </a:r>
            <a:r>
              <a:rPr lang="en-US" dirty="0" smtClean="0">
                <a:cs typeface="B Nazanin" panose="00000400000000000000" pitchFamily="2" charset="-78"/>
              </a:rPr>
              <a:t> </a:t>
            </a:r>
            <a:r>
              <a:rPr lang="fa-IR" dirty="0" smtClean="0">
                <a:cs typeface="B Nazanin" panose="00000400000000000000" pitchFamily="2" charset="-78"/>
              </a:rPr>
              <a:t>اي </a:t>
            </a:r>
            <a:r>
              <a:rPr lang="fa-IR" dirty="0">
                <a:cs typeface="B Nazanin" panose="00000400000000000000" pitchFamily="2" charset="-78"/>
              </a:rPr>
              <a:t>وارد نكند، ميتواند يكي از رويكردهاي سازمان جهت </a:t>
            </a:r>
            <a:r>
              <a:rPr lang="fa-IR" dirty="0" smtClean="0">
                <a:cs typeface="B Nazanin" panose="00000400000000000000" pitchFamily="2" charset="-78"/>
              </a:rPr>
              <a:t>جذب مشتري </a:t>
            </a:r>
            <a:r>
              <a:rPr lang="fa-IR" dirty="0">
                <a:cs typeface="B Nazanin" panose="00000400000000000000" pitchFamily="2" charset="-78"/>
              </a:rPr>
              <a:t>بيشتر </a:t>
            </a:r>
            <a:r>
              <a:rPr lang="fa-IR" dirty="0" smtClean="0">
                <a:cs typeface="B Nazanin" panose="00000400000000000000" pitchFamily="2" charset="-78"/>
              </a:rPr>
              <a:t>باشد. در </a:t>
            </a:r>
            <a:r>
              <a:rPr lang="fa-IR" dirty="0">
                <a:cs typeface="B Nazanin" panose="00000400000000000000" pitchFamily="2" charset="-78"/>
              </a:rPr>
              <a:t>خصوص الزامات فني نيز ارائه خدمات به شكل سريع و صحيح و </a:t>
            </a:r>
            <a:r>
              <a:rPr lang="fa-IR" dirty="0" smtClean="0">
                <a:cs typeface="B Nazanin" panose="00000400000000000000" pitchFamily="2" charset="-78"/>
              </a:rPr>
              <a:t>نيز دسترسي </a:t>
            </a:r>
            <a:r>
              <a:rPr lang="fa-IR" dirty="0">
                <a:cs typeface="B Nazanin" panose="00000400000000000000" pitchFamily="2" charset="-78"/>
              </a:rPr>
              <a:t>به خدمات شركت از طريق اينترنت ميتواند در </a:t>
            </a:r>
            <a:r>
              <a:rPr lang="fa-IR" dirty="0" smtClean="0">
                <a:cs typeface="B Nazanin" panose="00000400000000000000" pitchFamily="2" charset="-78"/>
              </a:rPr>
              <a:t>محصول پياده سازي </a:t>
            </a:r>
            <a:r>
              <a:rPr lang="fa-IR" dirty="0">
                <a:cs typeface="B Nazanin" panose="00000400000000000000" pitchFamily="2" charset="-78"/>
              </a:rPr>
              <a:t>شده و سبب تأمين خواسته مشتريان </a:t>
            </a:r>
            <a:r>
              <a:rPr lang="fa-IR" dirty="0" smtClean="0">
                <a:cs typeface="B Nazanin" panose="00000400000000000000" pitchFamily="2" charset="-78"/>
              </a:rPr>
              <a:t>گردد. الزام </a:t>
            </a:r>
            <a:r>
              <a:rPr lang="fa-IR" dirty="0">
                <a:cs typeface="B Nazanin" panose="00000400000000000000" pitchFamily="2" charset="-78"/>
              </a:rPr>
              <a:t>استفاده از كاركنان خبره، متخصص و </a:t>
            </a:r>
            <a:r>
              <a:rPr lang="fa-IR" dirty="0" smtClean="0">
                <a:cs typeface="B Nazanin" panose="00000400000000000000" pitchFamily="2" charset="-78"/>
              </a:rPr>
              <a:t>با</a:t>
            </a:r>
            <a:r>
              <a:rPr lang="en-US" dirty="0" smtClean="0">
                <a:cs typeface="B Nazanin" panose="00000400000000000000" pitchFamily="2" charset="-78"/>
              </a:rPr>
              <a:t> </a:t>
            </a:r>
            <a:r>
              <a:rPr lang="fa-IR" dirty="0" smtClean="0">
                <a:cs typeface="B Nazanin" panose="00000400000000000000" pitchFamily="2" charset="-78"/>
              </a:rPr>
              <a:t>انگيزه </a:t>
            </a:r>
            <a:r>
              <a:rPr lang="fa-IR" dirty="0">
                <a:cs typeface="B Nazanin" panose="00000400000000000000" pitchFamily="2" charset="-78"/>
              </a:rPr>
              <a:t>با توجه به اينكه </a:t>
            </a:r>
            <a:r>
              <a:rPr lang="fa-IR" dirty="0" smtClean="0">
                <a:cs typeface="B Nazanin" panose="00000400000000000000" pitchFamily="2" charset="-78"/>
              </a:rPr>
              <a:t>نقش فراواني </a:t>
            </a:r>
            <a:r>
              <a:rPr lang="fa-IR" dirty="0">
                <a:cs typeface="B Nazanin" panose="00000400000000000000" pitchFamily="2" charset="-78"/>
              </a:rPr>
              <a:t>در رضايت مشتريان دارد بايد </a:t>
            </a:r>
            <a:r>
              <a:rPr lang="fa-IR" dirty="0" smtClean="0">
                <a:cs typeface="B Nazanin" panose="00000400000000000000" pitchFamily="2" charset="-78"/>
              </a:rPr>
              <a:t>به عنوان </a:t>
            </a:r>
            <a:r>
              <a:rPr lang="fa-IR" dirty="0">
                <a:cs typeface="B Nazanin" panose="00000400000000000000" pitchFamily="2" charset="-78"/>
              </a:rPr>
              <a:t>مهمترين الزام </a:t>
            </a:r>
            <a:r>
              <a:rPr lang="fa-IR" dirty="0" smtClean="0">
                <a:cs typeface="B Nazanin" panose="00000400000000000000" pitchFamily="2" charset="-78"/>
              </a:rPr>
              <a:t>مدنظر قرارگرفته </a:t>
            </a:r>
            <a:r>
              <a:rPr lang="fa-IR" dirty="0">
                <a:cs typeface="B Nazanin" panose="00000400000000000000" pitchFamily="2" charset="-78"/>
              </a:rPr>
              <a:t>و تا حد ممكن تقويت شود.</a:t>
            </a:r>
            <a:endParaRPr lang="en-US" dirty="0">
              <a:cs typeface="B Nazanin" panose="00000400000000000000" pitchFamily="2" charset="-78"/>
            </a:endParaRPr>
          </a:p>
        </p:txBody>
      </p:sp>
    </p:spTree>
    <p:extLst>
      <p:ext uri="{BB962C8B-B14F-4D97-AF65-F5344CB8AC3E}">
        <p14:creationId xmlns:p14="http://schemas.microsoft.com/office/powerpoint/2010/main" val="9490593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37</a:t>
            </a:fld>
            <a:endParaRPr lang="en-US" noProof="0" dirty="0"/>
          </a:p>
        </p:txBody>
      </p:sp>
      <p:sp>
        <p:nvSpPr>
          <p:cNvPr id="4" name="Content Placeholder 3"/>
          <p:cNvSpPr>
            <a:spLocks noGrp="1"/>
          </p:cNvSpPr>
          <p:nvPr>
            <p:ph idx="1"/>
          </p:nvPr>
        </p:nvSpPr>
        <p:spPr>
          <a:xfrm>
            <a:off x="357303" y="1664260"/>
            <a:ext cx="11301297" cy="4237776"/>
          </a:xfrm>
        </p:spPr>
        <p:txBody>
          <a:bodyPr>
            <a:normAutofit fontScale="92500" lnSpcReduction="10000"/>
          </a:bodyPr>
          <a:lstStyle/>
          <a:p>
            <a:pPr marL="0" indent="0" algn="just" rtl="1">
              <a:lnSpc>
                <a:spcPct val="150000"/>
              </a:lnSpc>
              <a:buNone/>
            </a:pPr>
            <a:r>
              <a:rPr lang="fa-IR" dirty="0">
                <a:cs typeface="B Nazanin" panose="00000400000000000000" pitchFamily="2" charset="-78"/>
              </a:rPr>
              <a:t>در سقف خانه كيفيت نيز دو الزام استفاده از كاركنان خبره، متخصص </a:t>
            </a:r>
            <a:r>
              <a:rPr lang="fa-IR" dirty="0" smtClean="0">
                <a:cs typeface="B Nazanin" panose="00000400000000000000" pitchFamily="2" charset="-78"/>
              </a:rPr>
              <a:t>و باانگيزه </a:t>
            </a:r>
            <a:r>
              <a:rPr lang="fa-IR" dirty="0">
                <a:cs typeface="B Nazanin" panose="00000400000000000000" pitchFamily="2" charset="-78"/>
              </a:rPr>
              <a:t>و ارتقاي صلاحيت، آگاهي و دانش كاركنان از طريق </a:t>
            </a:r>
            <a:r>
              <a:rPr lang="fa-IR" dirty="0" smtClean="0">
                <a:cs typeface="B Nazanin" panose="00000400000000000000" pitchFamily="2" charset="-78"/>
              </a:rPr>
              <a:t>برگزاري كلاسهاي </a:t>
            </a:r>
            <a:r>
              <a:rPr lang="fa-IR" dirty="0">
                <a:cs typeface="B Nazanin" panose="00000400000000000000" pitchFamily="2" charset="-78"/>
              </a:rPr>
              <a:t>آموزشي باهم رابطه قوي دارند. از جانب ديگر هر دو مورد </a:t>
            </a:r>
            <a:r>
              <a:rPr lang="fa-IR" dirty="0" smtClean="0">
                <a:cs typeface="B Nazanin" panose="00000400000000000000" pitchFamily="2" charset="-78"/>
              </a:rPr>
              <a:t>نيز در </a:t>
            </a:r>
            <a:r>
              <a:rPr lang="fa-IR" dirty="0" smtClean="0">
                <a:cs typeface="B Nazanin" panose="00000400000000000000" pitchFamily="2" charset="-78"/>
              </a:rPr>
              <a:t>رتبه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اول و دوم الزامات فني </a:t>
            </a:r>
            <a:r>
              <a:rPr lang="fa-IR" dirty="0" smtClean="0">
                <a:cs typeface="B Nazanin" panose="00000400000000000000" pitchFamily="2" charset="-78"/>
              </a:rPr>
              <a:t>قرارگرفته</a:t>
            </a:r>
            <a:r>
              <a:rPr lang="en-US" dirty="0" smtClean="0">
                <a:cs typeface="B Nazanin" panose="00000400000000000000" pitchFamily="2" charset="-78"/>
              </a:rPr>
              <a:t> </a:t>
            </a:r>
            <a:r>
              <a:rPr lang="fa-IR" dirty="0" smtClean="0">
                <a:cs typeface="B Nazanin" panose="00000400000000000000" pitchFamily="2" charset="-78"/>
              </a:rPr>
              <a:t>اند</a:t>
            </a:r>
            <a:r>
              <a:rPr lang="fa-IR" dirty="0">
                <a:cs typeface="B Nazanin" panose="00000400000000000000" pitchFamily="2" charset="-78"/>
              </a:rPr>
              <a:t>. با برگزاري </a:t>
            </a:r>
            <a:r>
              <a:rPr lang="fa-IR" dirty="0" smtClean="0">
                <a:cs typeface="B Nazanin" panose="00000400000000000000" pitchFamily="2" charset="-78"/>
              </a:rPr>
              <a:t>كلاسهاي آموزشي </a:t>
            </a:r>
            <a:r>
              <a:rPr lang="fa-IR" dirty="0">
                <a:cs typeface="B Nazanin" panose="00000400000000000000" pitchFamily="2" charset="-78"/>
              </a:rPr>
              <a:t>به صورت ماهيانه و استفاده از مدرسين درون سازماني و </a:t>
            </a:r>
            <a:r>
              <a:rPr lang="fa-IR" dirty="0" smtClean="0">
                <a:cs typeface="B Nazanin" panose="00000400000000000000" pitchFamily="2" charset="-78"/>
              </a:rPr>
              <a:t>برون سازماني </a:t>
            </a:r>
            <a:r>
              <a:rPr lang="fa-IR" dirty="0">
                <a:cs typeface="B Nazanin" panose="00000400000000000000" pitchFamily="2" charset="-78"/>
              </a:rPr>
              <a:t>و پرداختن به موضوعاتي نظير خدمات فني بروز، </a:t>
            </a:r>
            <a:r>
              <a:rPr lang="fa-IR" dirty="0" smtClean="0">
                <a:cs typeface="B Nazanin" panose="00000400000000000000" pitchFamily="2" charset="-78"/>
              </a:rPr>
              <a:t>مهارت</a:t>
            </a:r>
            <a:r>
              <a:rPr lang="en-US" dirty="0" smtClean="0">
                <a:cs typeface="B Nazanin" panose="00000400000000000000" pitchFamily="2" charset="-78"/>
              </a:rPr>
              <a:t> </a:t>
            </a:r>
            <a:r>
              <a:rPr lang="fa-IR" dirty="0" smtClean="0">
                <a:cs typeface="B Nazanin" panose="00000400000000000000" pitchFamily="2" charset="-78"/>
              </a:rPr>
              <a:t>هاي </a:t>
            </a:r>
            <a:r>
              <a:rPr lang="fa-IR" dirty="0" smtClean="0">
                <a:cs typeface="B Nazanin" panose="00000400000000000000" pitchFamily="2" charset="-78"/>
              </a:rPr>
              <a:t>ارتباط </a:t>
            </a:r>
            <a:r>
              <a:rPr lang="fa-IR" dirty="0">
                <a:cs typeface="B Nazanin" panose="00000400000000000000" pitchFamily="2" charset="-78"/>
              </a:rPr>
              <a:t>با مشتري، ميتواند در افزايش توانمندي كاركنان بسيار </a:t>
            </a:r>
            <a:r>
              <a:rPr lang="fa-IR" dirty="0" smtClean="0">
                <a:cs typeface="B Nazanin" panose="00000400000000000000" pitchFamily="2" charset="-78"/>
              </a:rPr>
              <a:t>مفيد باشد.</a:t>
            </a:r>
          </a:p>
          <a:p>
            <a:pPr marL="0" indent="0" algn="just" rtl="1">
              <a:lnSpc>
                <a:spcPct val="150000"/>
              </a:lnSpc>
              <a:buNone/>
            </a:pPr>
            <a:r>
              <a:rPr lang="fa-IR" dirty="0">
                <a:cs typeface="B Nazanin" panose="00000400000000000000" pitchFamily="2" charset="-78"/>
              </a:rPr>
              <a:t>در صورت وجود محل مناسب جهت استراحت كاركنان، در </a:t>
            </a:r>
            <a:r>
              <a:rPr lang="fa-IR" dirty="0" smtClean="0">
                <a:cs typeface="B Nazanin" panose="00000400000000000000" pitchFamily="2" charset="-78"/>
              </a:rPr>
              <a:t>صورت ضرورت </a:t>
            </a:r>
            <a:r>
              <a:rPr lang="fa-IR" dirty="0">
                <a:cs typeface="B Nazanin" panose="00000400000000000000" pitchFamily="2" charset="-78"/>
              </a:rPr>
              <a:t>ميتوان به سرعت كارشناس مربوطه را به محل </a:t>
            </a:r>
            <a:r>
              <a:rPr lang="fa-IR" dirty="0" smtClean="0">
                <a:cs typeface="B Nazanin" panose="00000400000000000000" pitchFamily="2" charset="-78"/>
              </a:rPr>
              <a:t>مورد</a:t>
            </a:r>
            <a:r>
              <a:rPr lang="en-US" dirty="0" smtClean="0">
                <a:cs typeface="B Nazanin" panose="00000400000000000000" pitchFamily="2" charset="-78"/>
              </a:rPr>
              <a:t> </a:t>
            </a:r>
            <a:r>
              <a:rPr lang="fa-IR" dirty="0" smtClean="0">
                <a:cs typeface="B Nazanin" panose="00000400000000000000" pitchFamily="2" charset="-78"/>
              </a:rPr>
              <a:t>نظر </a:t>
            </a:r>
            <a:r>
              <a:rPr lang="fa-IR" dirty="0">
                <a:cs typeface="B Nazanin" panose="00000400000000000000" pitchFamily="2" charset="-78"/>
              </a:rPr>
              <a:t>اعزام </a:t>
            </a:r>
            <a:r>
              <a:rPr lang="fa-IR" dirty="0" smtClean="0">
                <a:cs typeface="B Nazanin" panose="00000400000000000000" pitchFamily="2" charset="-78"/>
              </a:rPr>
              <a:t>و مشكل </a:t>
            </a:r>
            <a:r>
              <a:rPr lang="fa-IR" dirty="0">
                <a:cs typeface="B Nazanin" panose="00000400000000000000" pitchFamily="2" charset="-78"/>
              </a:rPr>
              <a:t>را مرتفع نمود. اين مورد </a:t>
            </a:r>
            <a:r>
              <a:rPr lang="fa-IR" dirty="0" smtClean="0">
                <a:cs typeface="B Nazanin" panose="00000400000000000000" pitchFamily="2" charset="-78"/>
              </a:rPr>
              <a:t>به خودي خود </a:t>
            </a:r>
            <a:r>
              <a:rPr lang="fa-IR" dirty="0">
                <a:cs typeface="B Nazanin" panose="00000400000000000000" pitchFamily="2" charset="-78"/>
              </a:rPr>
              <a:t>ميتواند سبب مزيت </a:t>
            </a:r>
            <a:r>
              <a:rPr lang="fa-IR" dirty="0" smtClean="0">
                <a:cs typeface="B Nazanin" panose="00000400000000000000" pitchFamily="2" charset="-78"/>
              </a:rPr>
              <a:t>براي سازمان </a:t>
            </a:r>
            <a:r>
              <a:rPr lang="fa-IR" dirty="0">
                <a:cs typeface="B Nazanin" panose="00000400000000000000" pitchFamily="2" charset="-78"/>
              </a:rPr>
              <a:t>شود.</a:t>
            </a:r>
            <a:endParaRPr lang="en-US" dirty="0">
              <a:cs typeface="B Nazanin" panose="00000400000000000000" pitchFamily="2" charset="-78"/>
            </a:endParaRPr>
          </a:p>
          <a:p>
            <a:pPr marL="0" indent="0" algn="just" rtl="1">
              <a:lnSpc>
                <a:spcPct val="150000"/>
              </a:lnSpc>
              <a:buNone/>
            </a:pPr>
            <a:endParaRPr lang="en-US" dirty="0">
              <a:cs typeface="B Nazanin" panose="00000400000000000000" pitchFamily="2" charset="-78"/>
            </a:endParaRPr>
          </a:p>
        </p:txBody>
      </p:sp>
    </p:spTree>
    <p:extLst>
      <p:ext uri="{BB962C8B-B14F-4D97-AF65-F5344CB8AC3E}">
        <p14:creationId xmlns:p14="http://schemas.microsoft.com/office/powerpoint/2010/main" val="32400598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38</a:t>
            </a:fld>
            <a:endParaRPr lang="en-US" noProof="0" dirty="0"/>
          </a:p>
        </p:txBody>
      </p:sp>
      <p:sp>
        <p:nvSpPr>
          <p:cNvPr id="2" name="Title 1"/>
          <p:cNvSpPr>
            <a:spLocks noGrp="1"/>
          </p:cNvSpPr>
          <p:nvPr>
            <p:ph type="title" idx="4294967295"/>
          </p:nvPr>
        </p:nvSpPr>
        <p:spPr>
          <a:xfrm>
            <a:off x="344245" y="0"/>
            <a:ext cx="11596688" cy="1865312"/>
          </a:xfrm>
        </p:spPr>
        <p:txBody>
          <a:bodyPr>
            <a:noAutofit/>
          </a:bodyPr>
          <a:lstStyle/>
          <a:p>
            <a:pPr algn="just" rtl="1"/>
            <a:r>
              <a:rPr lang="fa-IR" sz="2800" b="1" dirty="0">
                <a:solidFill>
                  <a:schemeClr val="bg1"/>
                </a:solidFill>
                <a:cs typeface="B Nazanin" panose="00000400000000000000" pitchFamily="2" charset="-78"/>
              </a:rPr>
              <a:t>علاوه بر پيشنهاداتي كه در بالا، به ترتيب اولويت بندي خواسته هاي مشتريان مطرح شد، پيشنهادات اجرايي ديگر جهت </a:t>
            </a:r>
            <a:r>
              <a:rPr lang="fa-IR" sz="2800" b="1" dirty="0" smtClean="0">
                <a:solidFill>
                  <a:schemeClr val="bg1"/>
                </a:solidFill>
                <a:cs typeface="B Nazanin" panose="00000400000000000000" pitchFamily="2" charset="-78"/>
              </a:rPr>
              <a:t>برآورده سازي </a:t>
            </a:r>
            <a:r>
              <a:rPr lang="fa-IR" sz="2800" b="1" dirty="0">
                <a:solidFill>
                  <a:schemeClr val="bg1"/>
                </a:solidFill>
                <a:cs typeface="B Nazanin" panose="00000400000000000000" pitchFamily="2" charset="-78"/>
              </a:rPr>
              <a:t>نظرمشتريان به شرح زير قابل بيان است:</a:t>
            </a:r>
            <a:r>
              <a:rPr lang="en-US" sz="2800" b="1" dirty="0">
                <a:solidFill>
                  <a:schemeClr val="bg1"/>
                </a:solidFill>
                <a:cs typeface="B Nazanin" panose="00000400000000000000" pitchFamily="2" charset="-78"/>
              </a:rPr>
              <a:t/>
            </a:r>
            <a:br>
              <a:rPr lang="en-US" sz="2800" b="1" dirty="0">
                <a:solidFill>
                  <a:schemeClr val="bg1"/>
                </a:solidFill>
                <a:cs typeface="B Nazanin" panose="00000400000000000000" pitchFamily="2" charset="-78"/>
              </a:rPr>
            </a:br>
            <a:endParaRPr lang="en-US" sz="2800" b="1" dirty="0">
              <a:solidFill>
                <a:schemeClr val="bg1"/>
              </a:solidFill>
              <a:cs typeface="B Nazanin" panose="00000400000000000000" pitchFamily="2" charset="-78"/>
            </a:endParaRPr>
          </a:p>
        </p:txBody>
      </p:sp>
      <p:graphicFrame>
        <p:nvGraphicFramePr>
          <p:cNvPr id="15" name="Content Placeholder 14"/>
          <p:cNvGraphicFramePr>
            <a:graphicFrameLocks noGrp="1"/>
          </p:cNvGraphicFramePr>
          <p:nvPr>
            <p:ph idx="4294967295"/>
            <p:extLst>
              <p:ext uri="{D42A27DB-BD31-4B8C-83A1-F6EECF244321}">
                <p14:modId xmlns:p14="http://schemas.microsoft.com/office/powerpoint/2010/main" val="1538199688"/>
              </p:ext>
            </p:extLst>
          </p:nvPr>
        </p:nvGraphicFramePr>
        <p:xfrm>
          <a:off x="623944" y="1408804"/>
          <a:ext cx="11215688" cy="4895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38178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2BE5BF-9922-45FB-8F3F-4446D40A051B}"/>
              </a:ext>
            </a:extLst>
          </p:cNvPr>
          <p:cNvSpPr>
            <a:spLocks noGrp="1"/>
          </p:cNvSpPr>
          <p:nvPr>
            <p:ph type="ctrTitle"/>
          </p:nvPr>
        </p:nvSpPr>
        <p:spPr>
          <a:xfrm>
            <a:off x="3708400" y="3162808"/>
            <a:ext cx="8483600" cy="1243584"/>
          </a:xfrm>
        </p:spPr>
        <p:txBody>
          <a:bodyPr/>
          <a:lstStyle/>
          <a:p>
            <a:r>
              <a:rPr lang="en-US" sz="11500" b="0" dirty="0">
                <a:latin typeface="Times New Roman" panose="02020603050405020304" pitchFamily="18" charset="0"/>
                <a:cs typeface="Times New Roman" panose="02020603050405020304" pitchFamily="18" charset="0"/>
              </a:rPr>
              <a:t>Thank </a:t>
            </a:r>
            <a:r>
              <a:rPr lang="en-US" sz="11500" b="0" dirty="0" smtClean="0">
                <a:latin typeface="Times New Roman" panose="02020603050405020304" pitchFamily="18" charset="0"/>
                <a:cs typeface="Times New Roman" panose="02020603050405020304" pitchFamily="18" charset="0"/>
              </a:rPr>
              <a:t>You</a:t>
            </a:r>
            <a:endParaRPr lang="en-GB" sz="115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77186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6600" dirty="0" smtClean="0">
                <a:cs typeface="B Titr" panose="00000700000000000000" pitchFamily="2" charset="-78"/>
              </a:rPr>
              <a:t>مقدمه</a:t>
            </a:r>
            <a:endParaRPr lang="en-US" sz="6600" dirty="0">
              <a:cs typeface="B Titr" panose="00000700000000000000" pitchFamily="2" charset="-78"/>
            </a:endParaRPr>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a:t>
            </a:fld>
            <a:endParaRPr lang="en-US" noProof="0" dirty="0"/>
          </a:p>
        </p:txBody>
      </p:sp>
    </p:spTree>
    <p:extLst>
      <p:ext uri="{BB962C8B-B14F-4D97-AF65-F5344CB8AC3E}">
        <p14:creationId xmlns:p14="http://schemas.microsoft.com/office/powerpoint/2010/main" val="2159683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5</a:t>
            </a:fld>
            <a:endParaRPr lang="en-US" noProof="0" dirty="0"/>
          </a:p>
        </p:txBody>
      </p:sp>
      <p:sp>
        <p:nvSpPr>
          <p:cNvPr id="5" name="Content Placeholder 4"/>
          <p:cNvSpPr>
            <a:spLocks noGrp="1"/>
          </p:cNvSpPr>
          <p:nvPr>
            <p:ph idx="1"/>
          </p:nvPr>
        </p:nvSpPr>
        <p:spPr>
          <a:xfrm>
            <a:off x="335789" y="1438349"/>
            <a:ext cx="11215235" cy="4351338"/>
          </a:xfrm>
        </p:spPr>
        <p:txBody>
          <a:bodyPr>
            <a:noAutofit/>
          </a:bodyPr>
          <a:lstStyle/>
          <a:p>
            <a:pPr marL="0" indent="0" algn="just" rtl="1">
              <a:lnSpc>
                <a:spcPct val="150000"/>
              </a:lnSpc>
              <a:buNone/>
            </a:pPr>
            <a:r>
              <a:rPr lang="fa-IR" sz="2300" dirty="0">
                <a:cs typeface="B Nazanin" panose="00000400000000000000" pitchFamily="2" charset="-78"/>
              </a:rPr>
              <a:t>امروزه فناوري اطلاعات به مدد فناوري ارتباطات فراگير شده و جهان </a:t>
            </a:r>
            <a:r>
              <a:rPr lang="fa-IR" sz="2300" dirty="0" smtClean="0">
                <a:cs typeface="B Nazanin" panose="00000400000000000000" pitchFamily="2" charset="-78"/>
              </a:rPr>
              <a:t>را</a:t>
            </a:r>
            <a:r>
              <a:rPr lang="en-US" sz="2300" dirty="0" smtClean="0">
                <a:cs typeface="B Nazanin" panose="00000400000000000000" pitchFamily="2" charset="-78"/>
              </a:rPr>
              <a:t> </a:t>
            </a:r>
            <a:r>
              <a:rPr lang="fa-IR" sz="2300" dirty="0" smtClean="0">
                <a:cs typeface="B Nazanin" panose="00000400000000000000" pitchFamily="2" charset="-78"/>
              </a:rPr>
              <a:t>دگرگون </a:t>
            </a:r>
            <a:r>
              <a:rPr lang="fa-IR" sz="2300" dirty="0">
                <a:cs typeface="B Nazanin" panose="00000400000000000000" pitchFamily="2" charset="-78"/>
              </a:rPr>
              <a:t>ساخته است. گسترش ارتباطات و تكنولوژي </a:t>
            </a:r>
            <a:r>
              <a:rPr lang="fa-IR" sz="2300" dirty="0" smtClean="0">
                <a:cs typeface="B Nazanin" panose="00000400000000000000" pitchFamily="2" charset="-78"/>
              </a:rPr>
              <a:t>رايانه</a:t>
            </a:r>
            <a:r>
              <a:rPr lang="en-US" sz="2300" dirty="0" smtClean="0">
                <a:cs typeface="B Nazanin" panose="00000400000000000000" pitchFamily="2" charset="-78"/>
              </a:rPr>
              <a:t> </a:t>
            </a:r>
            <a:r>
              <a:rPr lang="fa-IR" sz="2300" dirty="0" smtClean="0">
                <a:cs typeface="B Nazanin" panose="00000400000000000000" pitchFamily="2" charset="-78"/>
              </a:rPr>
              <a:t>اي </a:t>
            </a:r>
            <a:r>
              <a:rPr lang="fa-IR" sz="2300" dirty="0">
                <a:cs typeface="B Nazanin" panose="00000400000000000000" pitchFamily="2" charset="-78"/>
              </a:rPr>
              <a:t>با </a:t>
            </a:r>
            <a:r>
              <a:rPr lang="fa-IR" sz="2300" dirty="0" smtClean="0">
                <a:cs typeface="B Nazanin" panose="00000400000000000000" pitchFamily="2" charset="-78"/>
              </a:rPr>
              <a:t>همگرايي</a:t>
            </a:r>
            <a:r>
              <a:rPr lang="en-US" sz="2300" dirty="0" smtClean="0">
                <a:cs typeface="B Nazanin" panose="00000400000000000000" pitchFamily="2" charset="-78"/>
              </a:rPr>
              <a:t> </a:t>
            </a:r>
            <a:r>
              <a:rPr lang="fa-IR" sz="2300" dirty="0" smtClean="0">
                <a:cs typeface="B Nazanin" panose="00000400000000000000" pitchFamily="2" charset="-78"/>
              </a:rPr>
              <a:t>و </a:t>
            </a:r>
            <a:r>
              <a:rPr lang="fa-IR" sz="2300" dirty="0">
                <a:cs typeface="B Nazanin" panose="00000400000000000000" pitchFamily="2" charset="-78"/>
              </a:rPr>
              <a:t>وحدت با سرعت در حال پيشرفت بوده و جامعه اطلاعاتي حاصل </a:t>
            </a:r>
            <a:r>
              <a:rPr lang="fa-IR" sz="2300" dirty="0" smtClean="0">
                <a:cs typeface="B Nazanin" panose="00000400000000000000" pitchFamily="2" charset="-78"/>
              </a:rPr>
              <a:t>اين</a:t>
            </a:r>
            <a:r>
              <a:rPr lang="en-US" sz="2300" dirty="0" smtClean="0">
                <a:cs typeface="B Nazanin" panose="00000400000000000000" pitchFamily="2" charset="-78"/>
              </a:rPr>
              <a:t> </a:t>
            </a:r>
            <a:r>
              <a:rPr lang="fa-IR" sz="2300" dirty="0" smtClean="0">
                <a:cs typeface="B Nazanin" panose="00000400000000000000" pitchFamily="2" charset="-78"/>
              </a:rPr>
              <a:t>همراهي است</a:t>
            </a:r>
            <a:r>
              <a:rPr lang="en-US" sz="2300" dirty="0" smtClean="0">
                <a:cs typeface="B Nazanin" panose="00000400000000000000" pitchFamily="2" charset="-78"/>
              </a:rPr>
              <a:t>.</a:t>
            </a:r>
            <a:r>
              <a:rPr lang="fa-IR" sz="2300" dirty="0" smtClean="0">
                <a:cs typeface="B Nazanin" panose="00000400000000000000" pitchFamily="2" charset="-78"/>
              </a:rPr>
              <a:t>مهمترين </a:t>
            </a:r>
            <a:r>
              <a:rPr lang="fa-IR" sz="2300" dirty="0">
                <a:cs typeface="B Nazanin" panose="00000400000000000000" pitchFamily="2" charset="-78"/>
              </a:rPr>
              <a:t>تغييراتي كه اين فناوري در جهان </a:t>
            </a:r>
            <a:r>
              <a:rPr lang="fa-IR" sz="2300" dirty="0" smtClean="0">
                <a:cs typeface="B Nazanin" panose="00000400000000000000" pitchFamily="2" charset="-78"/>
              </a:rPr>
              <a:t>بوجود</a:t>
            </a:r>
            <a:r>
              <a:rPr lang="en-US" sz="2300" dirty="0" smtClean="0">
                <a:cs typeface="B Nazanin" panose="00000400000000000000" pitchFamily="2" charset="-78"/>
              </a:rPr>
              <a:t> </a:t>
            </a:r>
            <a:r>
              <a:rPr lang="fa-IR" sz="2300" dirty="0" smtClean="0">
                <a:cs typeface="B Nazanin" panose="00000400000000000000" pitchFamily="2" charset="-78"/>
              </a:rPr>
              <a:t>آورده</a:t>
            </a:r>
            <a:r>
              <a:rPr lang="fa-IR" sz="2300" dirty="0">
                <a:cs typeface="B Nazanin" panose="00000400000000000000" pitchFamily="2" charset="-78"/>
              </a:rPr>
              <a:t>، در يك عبارت خلاصه شده است و آن "تبديل جهان به </a:t>
            </a:r>
            <a:r>
              <a:rPr lang="fa-IR" sz="2300" dirty="0" smtClean="0">
                <a:cs typeface="B Nazanin" panose="00000400000000000000" pitchFamily="2" charset="-78"/>
              </a:rPr>
              <a:t>يك</a:t>
            </a:r>
            <a:r>
              <a:rPr lang="en-US" sz="2300" dirty="0" smtClean="0">
                <a:cs typeface="B Nazanin" panose="00000400000000000000" pitchFamily="2" charset="-78"/>
              </a:rPr>
              <a:t> </a:t>
            </a:r>
            <a:r>
              <a:rPr lang="fa-IR" sz="2300" dirty="0" smtClean="0">
                <a:cs typeface="B Nazanin" panose="00000400000000000000" pitchFamily="2" charset="-78"/>
              </a:rPr>
              <a:t>دهكده </a:t>
            </a:r>
            <a:r>
              <a:rPr lang="fa-IR" sz="2300" dirty="0">
                <a:cs typeface="B Nazanin" panose="00000400000000000000" pitchFamily="2" charset="-78"/>
              </a:rPr>
              <a:t>جهاني" </a:t>
            </a:r>
            <a:r>
              <a:rPr lang="fa-IR" sz="2300" dirty="0" smtClean="0">
                <a:cs typeface="B Nazanin" panose="00000400000000000000" pitchFamily="2" charset="-78"/>
              </a:rPr>
              <a:t>است.</a:t>
            </a:r>
          </a:p>
          <a:p>
            <a:pPr marL="0" indent="0" algn="just" rtl="1">
              <a:lnSpc>
                <a:spcPct val="150000"/>
              </a:lnSpc>
              <a:buNone/>
            </a:pPr>
            <a:r>
              <a:rPr lang="fa-IR" sz="2300" dirty="0" smtClean="0">
                <a:cs typeface="B Nazanin" panose="00000400000000000000" pitchFamily="2" charset="-78"/>
              </a:rPr>
              <a:t>مردم </a:t>
            </a:r>
            <a:r>
              <a:rPr lang="fa-IR" sz="2300" dirty="0">
                <a:cs typeface="B Nazanin" panose="00000400000000000000" pitchFamily="2" charset="-78"/>
              </a:rPr>
              <a:t>نقاط مختلف در كشورهاي سراسر </a:t>
            </a:r>
            <a:r>
              <a:rPr lang="fa-IR" sz="2300" dirty="0" smtClean="0">
                <a:cs typeface="B Nazanin" panose="00000400000000000000" pitchFamily="2" charset="-78"/>
              </a:rPr>
              <a:t>كره</a:t>
            </a:r>
            <a:r>
              <a:rPr lang="en-US" sz="2300" dirty="0" smtClean="0">
                <a:cs typeface="B Nazanin" panose="00000400000000000000" pitchFamily="2" charset="-78"/>
              </a:rPr>
              <a:t> </a:t>
            </a:r>
            <a:r>
              <a:rPr lang="fa-IR" sz="2300" dirty="0" smtClean="0">
                <a:cs typeface="B Nazanin" panose="00000400000000000000" pitchFamily="2" charset="-78"/>
              </a:rPr>
              <a:t>زمين </a:t>
            </a:r>
            <a:r>
              <a:rPr lang="fa-IR" sz="2300" dirty="0">
                <a:cs typeface="B Nazanin" panose="00000400000000000000" pitchFamily="2" charset="-78"/>
              </a:rPr>
              <a:t>به مثابه ساكنان يك دهكده امكان برقراري ارتباط با يكديگر </a:t>
            </a:r>
            <a:r>
              <a:rPr lang="fa-IR" sz="2300" dirty="0" smtClean="0">
                <a:cs typeface="B Nazanin" panose="00000400000000000000" pitchFamily="2" charset="-78"/>
              </a:rPr>
              <a:t>و</a:t>
            </a:r>
            <a:r>
              <a:rPr lang="en-US" sz="2300" dirty="0" smtClean="0">
                <a:cs typeface="B Nazanin" panose="00000400000000000000" pitchFamily="2" charset="-78"/>
              </a:rPr>
              <a:t> </a:t>
            </a:r>
            <a:r>
              <a:rPr lang="fa-IR" sz="2300" dirty="0" smtClean="0">
                <a:cs typeface="B Nazanin" panose="00000400000000000000" pitchFamily="2" charset="-78"/>
              </a:rPr>
              <a:t>اطلاع </a:t>
            </a:r>
            <a:r>
              <a:rPr lang="fa-IR" sz="2300" dirty="0">
                <a:cs typeface="B Nazanin" panose="00000400000000000000" pitchFamily="2" charset="-78"/>
              </a:rPr>
              <a:t>از اخبار و رويدادهاي جهاني را </a:t>
            </a:r>
            <a:r>
              <a:rPr lang="fa-IR" sz="2300" dirty="0" smtClean="0">
                <a:cs typeface="B Nazanin" panose="00000400000000000000" pitchFamily="2" charset="-78"/>
              </a:rPr>
              <a:t>دارند در </a:t>
            </a:r>
            <a:r>
              <a:rPr lang="fa-IR" sz="2300" dirty="0">
                <a:cs typeface="B Nazanin" panose="00000400000000000000" pitchFamily="2" charset="-78"/>
              </a:rPr>
              <a:t>اين راستا، ظهور اينترنت به عنوان يك ابزار سريع و ارزان </a:t>
            </a:r>
            <a:r>
              <a:rPr lang="fa-IR" sz="2300" dirty="0" smtClean="0">
                <a:cs typeface="B Nazanin" panose="00000400000000000000" pitchFamily="2" charset="-78"/>
              </a:rPr>
              <a:t>ارتباطي</a:t>
            </a:r>
            <a:r>
              <a:rPr lang="en-US" sz="2300" dirty="0" smtClean="0">
                <a:cs typeface="B Nazanin" panose="00000400000000000000" pitchFamily="2" charset="-78"/>
              </a:rPr>
              <a:t> </a:t>
            </a:r>
            <a:r>
              <a:rPr lang="fa-IR" sz="2300" dirty="0" smtClean="0">
                <a:cs typeface="B Nazanin" panose="00000400000000000000" pitchFamily="2" charset="-78"/>
              </a:rPr>
              <a:t>عرصه هاي </a:t>
            </a:r>
            <a:r>
              <a:rPr lang="fa-IR" sz="2300" dirty="0">
                <a:cs typeface="B Nazanin" panose="00000400000000000000" pitchFamily="2" charset="-78"/>
              </a:rPr>
              <a:t>مختلف زندگي بشر را دچار تحول كرده و از بسياري </a:t>
            </a:r>
            <a:r>
              <a:rPr lang="fa-IR" sz="2300" dirty="0" smtClean="0">
                <a:cs typeface="B Nazanin" panose="00000400000000000000" pitchFamily="2" charset="-78"/>
              </a:rPr>
              <a:t>جهات</a:t>
            </a:r>
            <a:r>
              <a:rPr lang="en-US" sz="2300" dirty="0" smtClean="0">
                <a:cs typeface="B Nazanin" panose="00000400000000000000" pitchFamily="2" charset="-78"/>
              </a:rPr>
              <a:t> </a:t>
            </a:r>
            <a:r>
              <a:rPr lang="fa-IR" sz="2300" dirty="0" smtClean="0">
                <a:cs typeface="B Nazanin" panose="00000400000000000000" pitchFamily="2" charset="-78"/>
              </a:rPr>
              <a:t>معنا </a:t>
            </a:r>
            <a:r>
              <a:rPr lang="fa-IR" sz="2300" dirty="0">
                <a:cs typeface="B Nazanin" panose="00000400000000000000" pitchFamily="2" charset="-78"/>
              </a:rPr>
              <a:t>و مفهوم جديدي به ابعاد آن بخشيده </a:t>
            </a:r>
            <a:r>
              <a:rPr lang="fa-IR" sz="2300" dirty="0" smtClean="0">
                <a:cs typeface="B Nazanin" panose="00000400000000000000" pitchFamily="2" charset="-78"/>
              </a:rPr>
              <a:t>است</a:t>
            </a:r>
            <a:r>
              <a:rPr lang="en-US" sz="2300" dirty="0" smtClean="0">
                <a:cs typeface="B Nazanin" panose="00000400000000000000" pitchFamily="2" charset="-78"/>
              </a:rPr>
              <a:t>.</a:t>
            </a:r>
            <a:r>
              <a:rPr lang="fa-IR" sz="2300" dirty="0" smtClean="0">
                <a:cs typeface="B Nazanin" panose="00000400000000000000" pitchFamily="2" charset="-78"/>
              </a:rPr>
              <a:t>امروزه </a:t>
            </a:r>
            <a:r>
              <a:rPr lang="fa-IR" sz="2300" dirty="0">
                <a:cs typeface="B Nazanin" panose="00000400000000000000" pitchFamily="2" charset="-78"/>
              </a:rPr>
              <a:t>نقش اينترنت در زندگي اجتماعي و در </a:t>
            </a:r>
            <a:r>
              <a:rPr lang="fa-IR" sz="2300" dirty="0" smtClean="0">
                <a:cs typeface="B Nazanin" panose="00000400000000000000" pitchFamily="2" charset="-78"/>
              </a:rPr>
              <a:t>عرصه هاي </a:t>
            </a:r>
            <a:r>
              <a:rPr lang="fa-IR" sz="2300" dirty="0">
                <a:cs typeface="B Nazanin" panose="00000400000000000000" pitchFamily="2" charset="-78"/>
              </a:rPr>
              <a:t>علمي و </a:t>
            </a:r>
            <a:r>
              <a:rPr lang="fa-IR" sz="2300" dirty="0" smtClean="0">
                <a:cs typeface="B Nazanin" panose="00000400000000000000" pitchFamily="2" charset="-78"/>
              </a:rPr>
              <a:t>فني، انكارناپذير بوده و در برنامه ريزي هاي توسعه اجتماعي، فرهنگي و اقتصادي</a:t>
            </a:r>
            <a:r>
              <a:rPr lang="en-US" sz="2300" dirty="0" smtClean="0">
                <a:cs typeface="B Nazanin" panose="00000400000000000000" pitchFamily="2" charset="-78"/>
              </a:rPr>
              <a:t> </a:t>
            </a:r>
            <a:r>
              <a:rPr lang="fa-IR" sz="2300" dirty="0" smtClean="0">
                <a:cs typeface="B Nazanin" panose="00000400000000000000" pitchFamily="2" charset="-78"/>
              </a:rPr>
              <a:t>جايگاه ويژه</a:t>
            </a:r>
            <a:r>
              <a:rPr lang="en-US" sz="2300" dirty="0" smtClean="0">
                <a:cs typeface="B Nazanin" panose="00000400000000000000" pitchFamily="2" charset="-78"/>
              </a:rPr>
              <a:t> </a:t>
            </a:r>
            <a:r>
              <a:rPr lang="fa-IR" sz="2300" dirty="0" smtClean="0">
                <a:cs typeface="B Nazanin" panose="00000400000000000000" pitchFamily="2" charset="-78"/>
              </a:rPr>
              <a:t>اي </a:t>
            </a:r>
            <a:r>
              <a:rPr lang="fa-IR" sz="2300" dirty="0">
                <a:cs typeface="B Nazanin" panose="00000400000000000000" pitchFamily="2" charset="-78"/>
              </a:rPr>
              <a:t>به فناوري اطلاعات و ارتباطات داده </a:t>
            </a:r>
            <a:r>
              <a:rPr lang="fa-IR" sz="2300" dirty="0" smtClean="0">
                <a:cs typeface="B Nazanin" panose="00000400000000000000" pitchFamily="2" charset="-78"/>
              </a:rPr>
              <a:t>مي شود.</a:t>
            </a:r>
            <a:endParaRPr lang="en-US" sz="2300" dirty="0">
              <a:cs typeface="B Nazanin" panose="00000400000000000000" pitchFamily="2" charset="-78"/>
            </a:endParaRPr>
          </a:p>
        </p:txBody>
      </p:sp>
    </p:spTree>
    <p:extLst>
      <p:ext uri="{BB962C8B-B14F-4D97-AF65-F5344CB8AC3E}">
        <p14:creationId xmlns:p14="http://schemas.microsoft.com/office/powerpoint/2010/main" val="3537642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6</a:t>
            </a:fld>
            <a:endParaRPr lang="en-US" noProof="0" dirty="0"/>
          </a:p>
        </p:txBody>
      </p:sp>
      <p:sp>
        <p:nvSpPr>
          <p:cNvPr id="4" name="Content Placeholder 3"/>
          <p:cNvSpPr>
            <a:spLocks noGrp="1"/>
          </p:cNvSpPr>
          <p:nvPr>
            <p:ph idx="1"/>
          </p:nvPr>
        </p:nvSpPr>
        <p:spPr>
          <a:xfrm>
            <a:off x="336984" y="1521096"/>
            <a:ext cx="11215235" cy="4351338"/>
          </a:xfrm>
        </p:spPr>
        <p:txBody>
          <a:bodyPr>
            <a:normAutofit fontScale="92500" lnSpcReduction="20000"/>
          </a:bodyPr>
          <a:lstStyle/>
          <a:p>
            <a:pPr marL="0" indent="0" algn="just" rtl="1">
              <a:lnSpc>
                <a:spcPct val="150000"/>
              </a:lnSpc>
              <a:buNone/>
            </a:pPr>
            <a:r>
              <a:rPr lang="fa-IR" dirty="0">
                <a:cs typeface="B Nazanin" panose="00000400000000000000" pitchFamily="2" charset="-78"/>
              </a:rPr>
              <a:t>بايد توجه داشت كه در عصر فرا رقابتي امروز، جلب رضايت مشتريان </a:t>
            </a:r>
            <a:r>
              <a:rPr lang="fa-IR" dirty="0" smtClean="0">
                <a:cs typeface="B Nazanin" panose="00000400000000000000" pitchFamily="2" charset="-78"/>
              </a:rPr>
              <a:t>و ايجاد </a:t>
            </a:r>
            <a:r>
              <a:rPr lang="fa-IR" dirty="0">
                <a:cs typeface="B Nazanin" panose="00000400000000000000" pitchFamily="2" charset="-78"/>
              </a:rPr>
              <a:t>وفاداري در آنها حرف اول را در موفقيت </a:t>
            </a:r>
            <a:r>
              <a:rPr lang="fa-IR" dirty="0" smtClean="0">
                <a:cs typeface="B Nazanin" panose="00000400000000000000" pitchFamily="2" charset="-78"/>
              </a:rPr>
              <a:t>سازمان</a:t>
            </a:r>
            <a:r>
              <a:rPr lang="en-US" dirty="0" smtClean="0">
                <a:cs typeface="B Nazanin" panose="00000400000000000000" pitchFamily="2" charset="-78"/>
              </a:rPr>
              <a:t> </a:t>
            </a:r>
            <a:r>
              <a:rPr lang="fa-IR" dirty="0" smtClean="0">
                <a:cs typeface="B Nazanin" panose="00000400000000000000" pitchFamily="2" charset="-78"/>
              </a:rPr>
              <a:t>ها </a:t>
            </a:r>
            <a:r>
              <a:rPr lang="fa-IR" dirty="0">
                <a:cs typeface="B Nazanin" panose="00000400000000000000" pitchFamily="2" charset="-78"/>
              </a:rPr>
              <a:t>ميزند. </a:t>
            </a:r>
            <a:r>
              <a:rPr lang="fa-IR" dirty="0" smtClean="0">
                <a:cs typeface="B Nazanin" panose="00000400000000000000" pitchFamily="2" charset="-78"/>
              </a:rPr>
              <a:t>مديران با به كارگيري </a:t>
            </a:r>
            <a:r>
              <a:rPr lang="fa-IR" dirty="0">
                <a:cs typeface="B Nazanin" panose="00000400000000000000" pitchFamily="2" charset="-78"/>
              </a:rPr>
              <a:t>جديدترين روشهاي بازاريابي در زمينه مشتري مداري </a:t>
            </a:r>
            <a:r>
              <a:rPr lang="fa-IR" dirty="0" smtClean="0">
                <a:cs typeface="B Nazanin" panose="00000400000000000000" pitchFamily="2" charset="-78"/>
              </a:rPr>
              <a:t>و كسب </a:t>
            </a:r>
            <a:r>
              <a:rPr lang="fa-IR" dirty="0">
                <a:cs typeface="B Nazanin" panose="00000400000000000000" pitchFamily="2" charset="-78"/>
              </a:rPr>
              <a:t>رضايت مشتري در پي موفقيت سازمان ميباشند. به دلايلي </a:t>
            </a:r>
            <a:r>
              <a:rPr lang="fa-IR" dirty="0" smtClean="0">
                <a:cs typeface="B Nazanin" panose="00000400000000000000" pitchFamily="2" charset="-78"/>
              </a:rPr>
              <a:t>ازجمله پرهزينه </a:t>
            </a:r>
            <a:r>
              <a:rPr lang="fa-IR" dirty="0">
                <a:cs typeface="B Nazanin" panose="00000400000000000000" pitchFamily="2" charset="-78"/>
              </a:rPr>
              <a:t>بودن، زمانبر بودن، </a:t>
            </a:r>
            <a:r>
              <a:rPr lang="fa-IR" dirty="0" smtClean="0">
                <a:cs typeface="B Nazanin" panose="00000400000000000000" pitchFamily="2" charset="-78"/>
              </a:rPr>
              <a:t>تحريم</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مختلف اقتصادي و ... </a:t>
            </a:r>
            <a:r>
              <a:rPr lang="fa-IR" dirty="0" smtClean="0">
                <a:cs typeface="B Nazanin" panose="00000400000000000000" pitchFamily="2" charset="-78"/>
              </a:rPr>
              <a:t>رساندن كيفيت </a:t>
            </a:r>
            <a:r>
              <a:rPr lang="fa-IR" dirty="0">
                <a:cs typeface="B Nazanin" panose="00000400000000000000" pitchFamily="2" charset="-78"/>
              </a:rPr>
              <a:t>به استاندارهاي </a:t>
            </a:r>
            <a:r>
              <a:rPr lang="fa-IR" dirty="0" smtClean="0">
                <a:cs typeface="B Nazanin" panose="00000400000000000000" pitchFamily="2" charset="-78"/>
              </a:rPr>
              <a:t>بين المللي </a:t>
            </a:r>
            <a:r>
              <a:rPr lang="fa-IR" dirty="0">
                <a:cs typeface="B Nazanin" panose="00000400000000000000" pitchFamily="2" charset="-78"/>
              </a:rPr>
              <a:t>رؤيايي بيش نيست. با درك اين </a:t>
            </a:r>
            <a:r>
              <a:rPr lang="fa-IR" dirty="0" smtClean="0">
                <a:cs typeface="B Nazanin" panose="00000400000000000000" pitchFamily="2" charset="-78"/>
              </a:rPr>
              <a:t>اوضاع در </a:t>
            </a:r>
            <a:r>
              <a:rPr lang="fa-IR" dirty="0">
                <a:cs typeface="B Nazanin" panose="00000400000000000000" pitchFamily="2" charset="-78"/>
              </a:rPr>
              <a:t>سالهاي اخير شركتهاي فناوري اطلاعات پي به اهميت ارتباط </a:t>
            </a:r>
            <a:r>
              <a:rPr lang="fa-IR" dirty="0" smtClean="0">
                <a:cs typeface="B Nazanin" panose="00000400000000000000" pitchFamily="2" charset="-78"/>
              </a:rPr>
              <a:t>با مشتريان </a:t>
            </a:r>
            <a:r>
              <a:rPr lang="fa-IR" dirty="0">
                <a:cs typeface="B Nazanin" panose="00000400000000000000" pitchFamily="2" charset="-78"/>
              </a:rPr>
              <a:t>برده و اقدام به ايجاد بخش مديريت ارتباط با مشتري </a:t>
            </a:r>
            <a:r>
              <a:rPr lang="fa-IR" dirty="0" smtClean="0">
                <a:cs typeface="B Nazanin" panose="00000400000000000000" pitchFamily="2" charset="-78"/>
              </a:rPr>
              <a:t>درساختارشان نموده</a:t>
            </a:r>
            <a:r>
              <a:rPr lang="en-US" dirty="0" smtClean="0">
                <a:cs typeface="B Nazanin" panose="00000400000000000000" pitchFamily="2" charset="-78"/>
              </a:rPr>
              <a:t> </a:t>
            </a:r>
            <a:r>
              <a:rPr lang="fa-IR" dirty="0" smtClean="0">
                <a:cs typeface="B Nazanin" panose="00000400000000000000" pitchFamily="2" charset="-78"/>
              </a:rPr>
              <a:t>اند</a:t>
            </a:r>
            <a:r>
              <a:rPr lang="fa-IR" dirty="0">
                <a:cs typeface="B Nazanin" panose="00000400000000000000" pitchFamily="2" charset="-78"/>
              </a:rPr>
              <a:t>. </a:t>
            </a:r>
            <a:r>
              <a:rPr lang="fa-IR" dirty="0" smtClean="0">
                <a:cs typeface="B Nazanin" panose="00000400000000000000" pitchFamily="2" charset="-78"/>
              </a:rPr>
              <a:t>همگن سازي سليقه ها</a:t>
            </a:r>
            <a:r>
              <a:rPr lang="fa-IR" dirty="0">
                <a:cs typeface="B Nazanin" panose="00000400000000000000" pitchFamily="2" charset="-78"/>
              </a:rPr>
              <a:t>، نزديكي خواستها و </a:t>
            </a:r>
            <a:r>
              <a:rPr lang="fa-IR" dirty="0" smtClean="0">
                <a:cs typeface="B Nazanin" panose="00000400000000000000" pitchFamily="2" charset="-78"/>
              </a:rPr>
              <a:t>انتظارات افراد </a:t>
            </a:r>
            <a:r>
              <a:rPr lang="fa-IR" dirty="0">
                <a:cs typeface="B Nazanin" panose="00000400000000000000" pitchFamily="2" charset="-78"/>
              </a:rPr>
              <a:t>دستيابي سريع به </a:t>
            </a:r>
            <a:r>
              <a:rPr lang="fa-IR" dirty="0" smtClean="0">
                <a:cs typeface="B Nazanin" panose="00000400000000000000" pitchFamily="2" charset="-78"/>
              </a:rPr>
              <a:t>يافته</a:t>
            </a:r>
            <a:r>
              <a:rPr lang="en-US" dirty="0" smtClean="0">
                <a:cs typeface="B Nazanin" panose="00000400000000000000" pitchFamily="2" charset="-78"/>
              </a:rPr>
              <a:t> </a:t>
            </a:r>
            <a:r>
              <a:rPr lang="fa-IR" dirty="0" smtClean="0">
                <a:cs typeface="B Nazanin" panose="00000400000000000000" pitchFamily="2" charset="-78"/>
              </a:rPr>
              <a:t>هاي </a:t>
            </a:r>
            <a:r>
              <a:rPr lang="fa-IR" dirty="0">
                <a:cs typeface="B Nazanin" panose="00000400000000000000" pitchFamily="2" charset="-78"/>
              </a:rPr>
              <a:t>علمي جديد، كاهش </a:t>
            </a:r>
            <a:r>
              <a:rPr lang="fa-IR" dirty="0" smtClean="0">
                <a:cs typeface="B Nazanin" panose="00000400000000000000" pitchFamily="2" charset="-78"/>
              </a:rPr>
              <a:t>هزينه هاي</a:t>
            </a:r>
            <a:r>
              <a:rPr lang="fa-IR" dirty="0">
                <a:cs typeface="B Nazanin" panose="00000400000000000000" pitchFamily="2" charset="-78"/>
              </a:rPr>
              <a:t> </a:t>
            </a:r>
            <a:r>
              <a:rPr lang="fa-IR" dirty="0" smtClean="0">
                <a:cs typeface="B Nazanin" panose="00000400000000000000" pitchFamily="2" charset="-78"/>
              </a:rPr>
              <a:t>ارتباطي</a:t>
            </a:r>
            <a:r>
              <a:rPr lang="fa-IR" dirty="0">
                <a:cs typeface="B Nazanin" panose="00000400000000000000" pitchFamily="2" charset="-78"/>
              </a:rPr>
              <a:t>، آزادي در تبادل اطلاعات، افزايش ميزان آگاهي عمومي و ...، </a:t>
            </a:r>
            <a:r>
              <a:rPr lang="fa-IR" dirty="0" smtClean="0">
                <a:cs typeface="B Nazanin" panose="00000400000000000000" pitchFamily="2" charset="-78"/>
              </a:rPr>
              <a:t>از مزاياي </a:t>
            </a:r>
            <a:r>
              <a:rPr lang="fa-IR" dirty="0">
                <a:cs typeface="B Nazanin" panose="00000400000000000000" pitchFamily="2" charset="-78"/>
              </a:rPr>
              <a:t>عمده و كاركردهاي قابل توجه استفاده از خدمات اينترنتي </a:t>
            </a:r>
            <a:r>
              <a:rPr lang="fa-IR" dirty="0" smtClean="0">
                <a:cs typeface="B Nazanin" panose="00000400000000000000" pitchFamily="2" charset="-78"/>
              </a:rPr>
              <a:t>بشمارمي روند.</a:t>
            </a:r>
            <a:endParaRPr lang="en-US" dirty="0">
              <a:cs typeface="B Nazanin" panose="00000400000000000000" pitchFamily="2" charset="-78"/>
            </a:endParaRPr>
          </a:p>
        </p:txBody>
      </p:sp>
    </p:spTree>
    <p:extLst>
      <p:ext uri="{BB962C8B-B14F-4D97-AF65-F5344CB8AC3E}">
        <p14:creationId xmlns:p14="http://schemas.microsoft.com/office/powerpoint/2010/main" val="2696970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7</a:t>
            </a:fld>
            <a:endParaRPr lang="en-US" noProof="0" dirty="0"/>
          </a:p>
        </p:txBody>
      </p:sp>
      <p:sp>
        <p:nvSpPr>
          <p:cNvPr id="4" name="Content Placeholder 3"/>
          <p:cNvSpPr>
            <a:spLocks noGrp="1"/>
          </p:cNvSpPr>
          <p:nvPr>
            <p:ph idx="1"/>
          </p:nvPr>
        </p:nvSpPr>
        <p:spPr>
          <a:xfrm>
            <a:off x="530621" y="1373804"/>
            <a:ext cx="11215235" cy="4351338"/>
          </a:xfrm>
        </p:spPr>
        <p:txBody>
          <a:bodyPr>
            <a:normAutofit fontScale="92500" lnSpcReduction="20000"/>
          </a:bodyPr>
          <a:lstStyle/>
          <a:p>
            <a:pPr marL="0" indent="0" algn="just" rtl="1">
              <a:lnSpc>
                <a:spcPct val="150000"/>
              </a:lnSpc>
              <a:buNone/>
            </a:pPr>
            <a:r>
              <a:rPr lang="fa-IR" dirty="0">
                <a:cs typeface="B Nazanin" panose="00000400000000000000" pitchFamily="2" charset="-78"/>
              </a:rPr>
              <a:t>از جانب ديگر، موضوع رضايت مشتري به عنوان يكي از الزامات </a:t>
            </a:r>
            <a:r>
              <a:rPr lang="fa-IR" dirty="0" smtClean="0">
                <a:cs typeface="B Nazanin" panose="00000400000000000000" pitchFamily="2" charset="-78"/>
              </a:rPr>
              <a:t>اصلي مديريت </a:t>
            </a:r>
            <a:r>
              <a:rPr lang="fa-IR" dirty="0">
                <a:cs typeface="B Nazanin" panose="00000400000000000000" pitchFamily="2" charset="-78"/>
              </a:rPr>
              <a:t>كيفيت، در كليه مؤسسات و </a:t>
            </a:r>
            <a:r>
              <a:rPr lang="fa-IR" dirty="0" smtClean="0">
                <a:cs typeface="B Nazanin" panose="00000400000000000000" pitchFamily="2" charset="-78"/>
              </a:rPr>
              <a:t>بنگاه هاي </a:t>
            </a:r>
            <a:r>
              <a:rPr lang="fa-IR" dirty="0">
                <a:cs typeface="B Nazanin" panose="00000400000000000000" pitchFamily="2" charset="-78"/>
              </a:rPr>
              <a:t>كسب وكار ميباشد. </a:t>
            </a:r>
            <a:r>
              <a:rPr lang="fa-IR" dirty="0" smtClean="0">
                <a:cs typeface="B Nazanin" panose="00000400000000000000" pitchFamily="2" charset="-78"/>
              </a:rPr>
              <a:t>تلاش فراواني </a:t>
            </a:r>
            <a:r>
              <a:rPr lang="fa-IR" dirty="0">
                <a:cs typeface="B Nazanin" panose="00000400000000000000" pitchFamily="2" charset="-78"/>
              </a:rPr>
              <a:t>كه امروزه در جهت ارتقاي ابزارهاي مديريت كيفيت و </a:t>
            </a:r>
            <a:r>
              <a:rPr lang="fa-IR" dirty="0" smtClean="0">
                <a:cs typeface="B Nazanin" panose="00000400000000000000" pitchFamily="2" charset="-78"/>
              </a:rPr>
              <a:t>گسترش فرهنگ مشتري</a:t>
            </a:r>
            <a:r>
              <a:rPr lang="en-US" dirty="0" smtClean="0">
                <a:cs typeface="B Nazanin" panose="00000400000000000000" pitchFamily="2" charset="-78"/>
              </a:rPr>
              <a:t> </a:t>
            </a:r>
            <a:r>
              <a:rPr lang="fa-IR" dirty="0" smtClean="0">
                <a:cs typeface="B Nazanin" panose="00000400000000000000" pitchFamily="2" charset="-78"/>
              </a:rPr>
              <a:t>گرايي </a:t>
            </a:r>
            <a:r>
              <a:rPr lang="fa-IR" dirty="0">
                <a:cs typeface="B Nazanin" panose="00000400000000000000" pitchFamily="2" charset="-78"/>
              </a:rPr>
              <a:t>توسط محققان، كارشناسان و مديران </a:t>
            </a:r>
            <a:r>
              <a:rPr lang="fa-IR" dirty="0" smtClean="0">
                <a:cs typeface="B Nazanin" panose="00000400000000000000" pitchFamily="2" charset="-78"/>
              </a:rPr>
              <a:t>سازمان</a:t>
            </a:r>
            <a:r>
              <a:rPr lang="en-US" dirty="0" smtClean="0">
                <a:cs typeface="B Nazanin" panose="00000400000000000000" pitchFamily="2" charset="-78"/>
              </a:rPr>
              <a:t> </a:t>
            </a:r>
            <a:r>
              <a:rPr lang="fa-IR" dirty="0" smtClean="0">
                <a:cs typeface="B Nazanin" panose="00000400000000000000" pitchFamily="2" charset="-78"/>
              </a:rPr>
              <a:t>ها صورت </a:t>
            </a:r>
            <a:r>
              <a:rPr lang="fa-IR" dirty="0">
                <a:cs typeface="B Nazanin" panose="00000400000000000000" pitchFamily="2" charset="-78"/>
              </a:rPr>
              <a:t>ميگيرد همه </a:t>
            </a:r>
            <a:r>
              <a:rPr lang="fa-IR" dirty="0" smtClean="0">
                <a:cs typeface="B Nazanin" panose="00000400000000000000" pitchFamily="2" charset="-78"/>
              </a:rPr>
              <a:t>نشان</a:t>
            </a:r>
            <a:r>
              <a:rPr lang="en-US" dirty="0" smtClean="0">
                <a:cs typeface="B Nazanin" panose="00000400000000000000" pitchFamily="2" charset="-78"/>
              </a:rPr>
              <a:t> </a:t>
            </a:r>
            <a:r>
              <a:rPr lang="fa-IR" dirty="0" smtClean="0">
                <a:cs typeface="B Nazanin" panose="00000400000000000000" pitchFamily="2" charset="-78"/>
              </a:rPr>
              <a:t>دهندة </a:t>
            </a:r>
            <a:r>
              <a:rPr lang="fa-IR" dirty="0">
                <a:cs typeface="B Nazanin" panose="00000400000000000000" pitchFamily="2" charset="-78"/>
              </a:rPr>
              <a:t>آن است كه اكنون توجه به </a:t>
            </a:r>
            <a:r>
              <a:rPr lang="fa-IR" dirty="0" smtClean="0">
                <a:cs typeface="B Nazanin" panose="00000400000000000000" pitchFamily="2" charset="-78"/>
              </a:rPr>
              <a:t>خواسته هاي مشتري </a:t>
            </a:r>
            <a:r>
              <a:rPr lang="fa-IR" dirty="0">
                <a:cs typeface="B Nazanin" panose="00000400000000000000" pitchFamily="2" charset="-78"/>
              </a:rPr>
              <a:t>به باور همگان از مهمترين فاكتورها در تعيين موفقيت </a:t>
            </a:r>
            <a:r>
              <a:rPr lang="fa-IR" dirty="0" smtClean="0">
                <a:cs typeface="B Nazanin" panose="00000400000000000000" pitchFamily="2" charset="-78"/>
              </a:rPr>
              <a:t>سازمان</a:t>
            </a:r>
            <a:r>
              <a:rPr lang="en-US" dirty="0" smtClean="0">
                <a:cs typeface="B Nazanin" panose="00000400000000000000" pitchFamily="2" charset="-78"/>
              </a:rPr>
              <a:t> </a:t>
            </a:r>
            <a:r>
              <a:rPr lang="fa-IR" dirty="0" smtClean="0">
                <a:cs typeface="B Nazanin" panose="00000400000000000000" pitchFamily="2" charset="-78"/>
              </a:rPr>
              <a:t>ها و </a:t>
            </a:r>
            <a:r>
              <a:rPr lang="fa-IR" dirty="0">
                <a:cs typeface="B Nazanin" panose="00000400000000000000" pitchFamily="2" charset="-78"/>
              </a:rPr>
              <a:t>بهبود سودآوري به شمار </a:t>
            </a:r>
            <a:r>
              <a:rPr lang="fa-IR" dirty="0" smtClean="0">
                <a:cs typeface="B Nazanin" panose="00000400000000000000" pitchFamily="2" charset="-78"/>
              </a:rPr>
              <a:t>مي آيد.</a:t>
            </a:r>
          </a:p>
          <a:p>
            <a:pPr marL="0" indent="0" algn="just" rtl="1">
              <a:lnSpc>
                <a:spcPct val="150000"/>
              </a:lnSpc>
              <a:buNone/>
            </a:pPr>
            <a:r>
              <a:rPr lang="fa-IR" dirty="0" smtClean="0">
                <a:cs typeface="B Nazanin" panose="00000400000000000000" pitchFamily="2" charset="-78"/>
              </a:rPr>
              <a:t>به طور </a:t>
            </a:r>
            <a:r>
              <a:rPr lang="fa-IR" dirty="0">
                <a:cs typeface="B Nazanin" panose="00000400000000000000" pitchFamily="2" charset="-78"/>
              </a:rPr>
              <a:t>ساده ميتوان گفت، رضايت مشتري همان ارزيابي مشتريان است </a:t>
            </a:r>
            <a:r>
              <a:rPr lang="fa-IR" dirty="0" smtClean="0">
                <a:cs typeface="B Nazanin" panose="00000400000000000000" pitchFamily="2" charset="-78"/>
              </a:rPr>
              <a:t>از تجربه </a:t>
            </a:r>
            <a:r>
              <a:rPr lang="fa-IR" dirty="0">
                <a:cs typeface="B Nazanin" panose="00000400000000000000" pitchFamily="2" charset="-78"/>
              </a:rPr>
              <a:t>خريد و مصرفشان از يك محصول، خدمت، برند، يا </a:t>
            </a:r>
            <a:r>
              <a:rPr lang="fa-IR" dirty="0" smtClean="0">
                <a:cs typeface="B Nazanin" panose="00000400000000000000" pitchFamily="2" charset="-78"/>
              </a:rPr>
              <a:t>شركت </a:t>
            </a:r>
            <a:r>
              <a:rPr lang="fa-IR" dirty="0">
                <a:cs typeface="B Nazanin" panose="00000400000000000000" pitchFamily="2" charset="-78"/>
              </a:rPr>
              <a:t>بر مبناي مطالعه رفتار مشتريان اثبات شده است كه توجه به </a:t>
            </a:r>
            <a:r>
              <a:rPr lang="fa-IR" dirty="0" smtClean="0">
                <a:cs typeface="B Nazanin" panose="00000400000000000000" pitchFamily="2" charset="-78"/>
              </a:rPr>
              <a:t>خواست مشتري </a:t>
            </a:r>
            <a:r>
              <a:rPr lang="fa-IR" dirty="0">
                <a:cs typeface="B Nazanin" panose="00000400000000000000" pitchFamily="2" charset="-78"/>
              </a:rPr>
              <a:t>و رفع آنها در محصول به تدريج سبب ايجاد حس وفاداري </a:t>
            </a:r>
            <a:r>
              <a:rPr lang="fa-IR" dirty="0" smtClean="0">
                <a:cs typeface="B Nazanin" panose="00000400000000000000" pitchFamily="2" charset="-78"/>
              </a:rPr>
              <a:t>و اعتماد </a:t>
            </a:r>
            <a:r>
              <a:rPr lang="fa-IR" dirty="0">
                <a:cs typeface="B Nazanin" panose="00000400000000000000" pitchFamily="2" charset="-78"/>
              </a:rPr>
              <a:t>به سازمان در مشتري خواهد </a:t>
            </a:r>
            <a:r>
              <a:rPr lang="fa-IR" dirty="0" smtClean="0">
                <a:cs typeface="B Nazanin" panose="00000400000000000000" pitchFamily="2" charset="-78"/>
              </a:rPr>
              <a:t>شد.</a:t>
            </a:r>
            <a:endParaRPr lang="en-US" dirty="0">
              <a:cs typeface="B Nazanin" panose="00000400000000000000" pitchFamily="2" charset="-78"/>
            </a:endParaRPr>
          </a:p>
        </p:txBody>
      </p:sp>
    </p:spTree>
    <p:extLst>
      <p:ext uri="{BB962C8B-B14F-4D97-AF65-F5344CB8AC3E}">
        <p14:creationId xmlns:p14="http://schemas.microsoft.com/office/powerpoint/2010/main" val="2611897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8</a:t>
            </a:fld>
            <a:endParaRPr lang="en-US" noProof="0" dirty="0"/>
          </a:p>
        </p:txBody>
      </p:sp>
      <p:sp>
        <p:nvSpPr>
          <p:cNvPr id="4" name="Content Placeholder 3"/>
          <p:cNvSpPr>
            <a:spLocks noGrp="1"/>
          </p:cNvSpPr>
          <p:nvPr>
            <p:ph idx="1"/>
          </p:nvPr>
        </p:nvSpPr>
        <p:spPr>
          <a:xfrm>
            <a:off x="443365" y="1664260"/>
            <a:ext cx="11215235" cy="4351338"/>
          </a:xfrm>
        </p:spPr>
        <p:txBody>
          <a:bodyPr>
            <a:normAutofit fontScale="92500"/>
          </a:bodyPr>
          <a:lstStyle/>
          <a:p>
            <a:pPr marL="0" indent="0" algn="just" rtl="1">
              <a:lnSpc>
                <a:spcPct val="150000"/>
              </a:lnSpc>
              <a:buNone/>
            </a:pPr>
            <a:r>
              <a:rPr lang="fa-IR" dirty="0">
                <a:cs typeface="B Nazanin" panose="00000400000000000000" pitchFamily="2" charset="-78"/>
              </a:rPr>
              <a:t>يك مشتري وفادار علاوه بر آنكه بارها و بارها جهت خريد </a:t>
            </a:r>
            <a:r>
              <a:rPr lang="fa-IR" dirty="0" smtClean="0">
                <a:cs typeface="B Nazanin" panose="00000400000000000000" pitchFamily="2" charset="-78"/>
              </a:rPr>
              <a:t>مجدد محصولات </a:t>
            </a:r>
            <a:r>
              <a:rPr lang="fa-IR" dirty="0">
                <a:cs typeface="B Nazanin" panose="00000400000000000000" pitchFamily="2" charset="-78"/>
              </a:rPr>
              <a:t>و يا استفاده از خدمات به سازمان مورد علاقه خويش </a:t>
            </a:r>
            <a:r>
              <a:rPr lang="fa-IR" dirty="0" smtClean="0">
                <a:cs typeface="B Nazanin" panose="00000400000000000000" pitchFamily="2" charset="-78"/>
              </a:rPr>
              <a:t>رجوع ميكند</a:t>
            </a:r>
            <a:r>
              <a:rPr lang="fa-IR" dirty="0">
                <a:cs typeface="B Nazanin" panose="00000400000000000000" pitchFamily="2" charset="-78"/>
              </a:rPr>
              <a:t>، به عنوان يك عامل مضاعف در زمينة تبليغ محصولات و </a:t>
            </a:r>
            <a:r>
              <a:rPr lang="fa-IR" dirty="0" smtClean="0">
                <a:cs typeface="B Nazanin" panose="00000400000000000000" pitchFamily="2" charset="-78"/>
              </a:rPr>
              <a:t>خدمات سازمان</a:t>
            </a:r>
            <a:r>
              <a:rPr lang="fa-IR" dirty="0">
                <a:cs typeface="B Nazanin" panose="00000400000000000000" pitchFamily="2" charset="-78"/>
              </a:rPr>
              <a:t>، از طريق توصيه و سفارش به خويشاوندان، دوستان و يا </a:t>
            </a:r>
            <a:r>
              <a:rPr lang="fa-IR" dirty="0" smtClean="0">
                <a:cs typeface="B Nazanin" panose="00000400000000000000" pitchFamily="2" charset="-78"/>
              </a:rPr>
              <a:t>ساير مردم </a:t>
            </a:r>
            <a:r>
              <a:rPr lang="fa-IR" dirty="0">
                <a:cs typeface="B Nazanin" panose="00000400000000000000" pitchFamily="2" charset="-78"/>
              </a:rPr>
              <a:t>نقشي حائز اهميت در ارتقاي ميزان سودآوري و بهبود </a:t>
            </a:r>
            <a:r>
              <a:rPr lang="fa-IR" dirty="0" smtClean="0">
                <a:cs typeface="B Nazanin" panose="00000400000000000000" pitchFamily="2" charset="-78"/>
              </a:rPr>
              <a:t>تصوير سازمان </a:t>
            </a:r>
            <a:r>
              <a:rPr lang="fa-IR" dirty="0">
                <a:cs typeface="B Nazanin" panose="00000400000000000000" pitchFamily="2" charset="-78"/>
              </a:rPr>
              <a:t>در دل مشتريان بالقوه ايفا </a:t>
            </a:r>
            <a:r>
              <a:rPr lang="fa-IR" dirty="0" smtClean="0">
                <a:cs typeface="B Nazanin" panose="00000400000000000000" pitchFamily="2" charset="-78"/>
              </a:rPr>
              <a:t>مينمايد.ضرورت </a:t>
            </a:r>
            <a:r>
              <a:rPr lang="fa-IR" dirty="0">
                <a:cs typeface="B Nazanin" panose="00000400000000000000" pitchFamily="2" charset="-78"/>
              </a:rPr>
              <a:t>تامين نيازها </a:t>
            </a:r>
            <a:r>
              <a:rPr lang="fa-IR" dirty="0" smtClean="0">
                <a:cs typeface="B Nazanin" panose="00000400000000000000" pitchFamily="2" charset="-78"/>
              </a:rPr>
              <a:t>وانتظارات </a:t>
            </a:r>
            <a:r>
              <a:rPr lang="fa-IR" dirty="0">
                <a:cs typeface="B Nazanin" panose="00000400000000000000" pitchFamily="2" charset="-78"/>
              </a:rPr>
              <a:t>مشتري، نيازهايي دارد كه تأمين آن را از طريق مراجعه </a:t>
            </a:r>
            <a:r>
              <a:rPr lang="fa-IR" dirty="0" smtClean="0">
                <a:cs typeface="B Nazanin" panose="00000400000000000000" pitchFamily="2" charset="-78"/>
              </a:rPr>
              <a:t>به سازمان</a:t>
            </a:r>
            <a:r>
              <a:rPr lang="en-US" dirty="0" smtClean="0">
                <a:cs typeface="B Nazanin" panose="00000400000000000000" pitchFamily="2" charset="-78"/>
              </a:rPr>
              <a:t> </a:t>
            </a:r>
            <a:r>
              <a:rPr lang="fa-IR" dirty="0" smtClean="0">
                <a:cs typeface="B Nazanin" panose="00000400000000000000" pitchFamily="2" charset="-78"/>
              </a:rPr>
              <a:t>ها </a:t>
            </a:r>
            <a:r>
              <a:rPr lang="fa-IR" dirty="0">
                <a:cs typeface="B Nazanin" panose="00000400000000000000" pitchFamily="2" charset="-78"/>
              </a:rPr>
              <a:t>و موسسات عرضه كننده كالا و خدمات دنبال ميكند و </a:t>
            </a:r>
            <a:r>
              <a:rPr lang="fa-IR" dirty="0" smtClean="0">
                <a:cs typeface="B Nazanin" panose="00000400000000000000" pitchFamily="2" charset="-78"/>
              </a:rPr>
              <a:t>در تعامل </a:t>
            </a:r>
            <a:r>
              <a:rPr lang="fa-IR" dirty="0">
                <a:cs typeface="B Nazanin" panose="00000400000000000000" pitchFamily="2" charset="-78"/>
              </a:rPr>
              <a:t>با مشتري به عنوان يك ضرورت به آنها توجه </a:t>
            </a:r>
            <a:r>
              <a:rPr lang="fa-IR" dirty="0" smtClean="0">
                <a:cs typeface="B Nazanin" panose="00000400000000000000" pitchFamily="2" charset="-78"/>
              </a:rPr>
              <a:t>شود.يكي از روشها </a:t>
            </a:r>
            <a:r>
              <a:rPr lang="fa-IR" dirty="0">
                <a:cs typeface="B Nazanin" panose="00000400000000000000" pitchFamily="2" charset="-78"/>
              </a:rPr>
              <a:t>جهت </a:t>
            </a:r>
            <a:r>
              <a:rPr lang="fa-IR" dirty="0" smtClean="0">
                <a:cs typeface="B Nazanin" panose="00000400000000000000" pitchFamily="2" charset="-78"/>
              </a:rPr>
              <a:t>پياده سازي خواسته ها </a:t>
            </a:r>
            <a:r>
              <a:rPr lang="fa-IR" dirty="0">
                <a:cs typeface="B Nazanin" panose="00000400000000000000" pitchFamily="2" charset="-78"/>
              </a:rPr>
              <a:t>و نيازهاي مشتريان در </a:t>
            </a:r>
            <a:r>
              <a:rPr lang="fa-IR" dirty="0" smtClean="0">
                <a:cs typeface="B Nazanin" panose="00000400000000000000" pitchFamily="2" charset="-78"/>
              </a:rPr>
              <a:t>محصول، كاربرد </a:t>
            </a:r>
            <a:r>
              <a:rPr lang="fa-IR" dirty="0">
                <a:cs typeface="B Nazanin" panose="00000400000000000000" pitchFamily="2" charset="-78"/>
              </a:rPr>
              <a:t>روش "گسترش عملكرد كيفيت 1 " است</a:t>
            </a:r>
            <a:endParaRPr lang="en-US" dirty="0">
              <a:cs typeface="B Nazanin" panose="00000400000000000000" pitchFamily="2" charset="-78"/>
            </a:endParaRPr>
          </a:p>
        </p:txBody>
      </p:sp>
    </p:spTree>
    <p:extLst>
      <p:ext uri="{BB962C8B-B14F-4D97-AF65-F5344CB8AC3E}">
        <p14:creationId xmlns:p14="http://schemas.microsoft.com/office/powerpoint/2010/main" val="48396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263D6C4-4840-40CC-AC84-17E24B3B7BDE}" type="slidenum">
              <a:rPr lang="en-US" noProof="0" smtClean="0"/>
              <a:pPr/>
              <a:t>9</a:t>
            </a:fld>
            <a:endParaRPr lang="en-US" noProof="0" dirty="0"/>
          </a:p>
        </p:txBody>
      </p:sp>
      <p:sp>
        <p:nvSpPr>
          <p:cNvPr id="4" name="Content Placeholder 3"/>
          <p:cNvSpPr>
            <a:spLocks noGrp="1"/>
          </p:cNvSpPr>
          <p:nvPr>
            <p:ph idx="1"/>
          </p:nvPr>
        </p:nvSpPr>
        <p:spPr>
          <a:xfrm>
            <a:off x="443365" y="1535169"/>
            <a:ext cx="11215235" cy="4351338"/>
          </a:xfrm>
        </p:spPr>
        <p:txBody>
          <a:bodyPr>
            <a:normAutofit fontScale="92500" lnSpcReduction="10000"/>
          </a:bodyPr>
          <a:lstStyle/>
          <a:p>
            <a:pPr marL="0" indent="0" algn="just" rtl="1">
              <a:lnSpc>
                <a:spcPct val="150000"/>
              </a:lnSpc>
              <a:buNone/>
            </a:pPr>
            <a:r>
              <a:rPr lang="fa-IR" dirty="0">
                <a:cs typeface="B Nazanin" panose="00000400000000000000" pitchFamily="2" charset="-78"/>
              </a:rPr>
              <a:t>لازم به ذكر است، حوزه فناوري اطلاعات در ايران با توجه </a:t>
            </a:r>
            <a:r>
              <a:rPr lang="fa-IR" dirty="0" smtClean="0">
                <a:cs typeface="B Nazanin" panose="00000400000000000000" pitchFamily="2" charset="-78"/>
              </a:rPr>
              <a:t>به محدوديتهاي </a:t>
            </a:r>
            <a:r>
              <a:rPr lang="fa-IR" dirty="0">
                <a:cs typeface="B Nazanin" panose="00000400000000000000" pitchFamily="2" charset="-78"/>
              </a:rPr>
              <a:t>قانوني، تكنولوژيكي و زيرساختي، چندان نميتواند </a:t>
            </a:r>
            <a:r>
              <a:rPr lang="fa-IR" dirty="0" smtClean="0">
                <a:cs typeface="B Nazanin" panose="00000400000000000000" pitchFamily="2" charset="-78"/>
              </a:rPr>
              <a:t>در بخشهاي </a:t>
            </a:r>
            <a:r>
              <a:rPr lang="fa-IR" dirty="0">
                <a:cs typeface="B Nazanin" panose="00000400000000000000" pitchFamily="2" charset="-78"/>
              </a:rPr>
              <a:t>مختلف تنوع و كبفيت ويژهاي داشته باشد، اما در </a:t>
            </a:r>
            <a:r>
              <a:rPr lang="fa-IR" dirty="0" smtClean="0">
                <a:cs typeface="B Nazanin" panose="00000400000000000000" pitchFamily="2" charset="-78"/>
              </a:rPr>
              <a:t>بخش مديريت </a:t>
            </a:r>
            <a:r>
              <a:rPr lang="fa-IR" dirty="0">
                <a:cs typeface="B Nazanin" panose="00000400000000000000" pitchFamily="2" charset="-78"/>
              </a:rPr>
              <a:t>ارتباط با مشتري و خدمات پس از فروش ميتواند </a:t>
            </a:r>
            <a:r>
              <a:rPr lang="fa-IR" dirty="0" smtClean="0">
                <a:cs typeface="B Nazanin" panose="00000400000000000000" pitchFamily="2" charset="-78"/>
              </a:rPr>
              <a:t>كارهاي بسياري </a:t>
            </a:r>
            <a:r>
              <a:rPr lang="fa-IR" dirty="0">
                <a:cs typeface="B Nazanin" panose="00000400000000000000" pitchFamily="2" charset="-78"/>
              </a:rPr>
              <a:t>صورت گيرد كه اهميت اين مورد را مسئولين بخش دولتي </a:t>
            </a:r>
            <a:r>
              <a:rPr lang="fa-IR" dirty="0" smtClean="0">
                <a:cs typeface="B Nazanin" panose="00000400000000000000" pitchFamily="2" charset="-78"/>
              </a:rPr>
              <a:t>و مديران </a:t>
            </a:r>
            <a:r>
              <a:rPr lang="fa-IR" dirty="0">
                <a:cs typeface="B Nazanin" panose="00000400000000000000" pitchFamily="2" charset="-78"/>
              </a:rPr>
              <a:t>بخش خصوصي </a:t>
            </a:r>
            <a:r>
              <a:rPr lang="fa-IR" dirty="0" smtClean="0">
                <a:cs typeface="B Nazanin" panose="00000400000000000000" pitchFamily="2" charset="-78"/>
              </a:rPr>
              <a:t>دريافته اند.</a:t>
            </a:r>
          </a:p>
          <a:p>
            <a:pPr marL="0" indent="0" algn="just" rtl="1">
              <a:lnSpc>
                <a:spcPct val="150000"/>
              </a:lnSpc>
              <a:buNone/>
            </a:pPr>
            <a:r>
              <a:rPr lang="fa-IR" dirty="0">
                <a:cs typeface="B Nazanin" panose="00000400000000000000" pitchFamily="2" charset="-78"/>
              </a:rPr>
              <a:t>بر اساس مطالب فوق، اين پرسش پش روي شركت مورد مطالعه </a:t>
            </a:r>
            <a:r>
              <a:rPr lang="fa-IR" dirty="0" smtClean="0">
                <a:cs typeface="B Nazanin" panose="00000400000000000000" pitchFamily="2" charset="-78"/>
              </a:rPr>
              <a:t>اين تحقيق </a:t>
            </a:r>
            <a:r>
              <a:rPr lang="fa-IR" dirty="0">
                <a:cs typeface="B Nazanin" panose="00000400000000000000" pitchFamily="2" charset="-78"/>
              </a:rPr>
              <a:t>ميباشد كه عملكرد بخش مديريت ارتباط با مشتري شركت، </a:t>
            </a:r>
            <a:r>
              <a:rPr lang="fa-IR" dirty="0" smtClean="0">
                <a:cs typeface="B Nazanin" panose="00000400000000000000" pitchFamily="2" charset="-78"/>
              </a:rPr>
              <a:t>تا چه </a:t>
            </a:r>
            <a:r>
              <a:rPr lang="fa-IR" dirty="0">
                <a:cs typeface="B Nazanin" panose="00000400000000000000" pitchFamily="2" charset="-78"/>
              </a:rPr>
              <a:t>ميزان رضايت مشتريان را جلب كرده و چگوته ميتوان </a:t>
            </a:r>
            <a:r>
              <a:rPr lang="fa-IR" dirty="0" smtClean="0">
                <a:cs typeface="B Nazanin" panose="00000400000000000000" pitchFamily="2" charset="-78"/>
              </a:rPr>
              <a:t>خواسته ها و نيازهاي </a:t>
            </a:r>
            <a:r>
              <a:rPr lang="fa-IR" dirty="0">
                <a:cs typeface="B Nazanin" panose="00000400000000000000" pitchFamily="2" charset="-78"/>
              </a:rPr>
              <a:t>مشتريان را در خدمات اينترنتي كه توسط شركت ارائه </a:t>
            </a:r>
            <a:r>
              <a:rPr lang="fa-IR" dirty="0" smtClean="0">
                <a:cs typeface="B Nazanin" panose="00000400000000000000" pitchFamily="2" charset="-78"/>
              </a:rPr>
              <a:t>ميشود، پياده كرد.</a:t>
            </a:r>
          </a:p>
        </p:txBody>
      </p:sp>
    </p:spTree>
    <p:extLst>
      <p:ext uri="{BB962C8B-B14F-4D97-AF65-F5344CB8AC3E}">
        <p14:creationId xmlns:p14="http://schemas.microsoft.com/office/powerpoint/2010/main" val="19328799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FF0000"/>
      </a:dk2>
      <a:lt2>
        <a:srgbClr val="EBEBEB"/>
      </a:lt2>
      <a:accent1>
        <a:srgbClr val="FF0000"/>
      </a:accent1>
      <a:accent2>
        <a:srgbClr val="FF0000"/>
      </a:accent2>
      <a:accent3>
        <a:srgbClr val="AB9281"/>
      </a:accent3>
      <a:accent4>
        <a:srgbClr val="A18CD0"/>
      </a:accent4>
      <a:accent5>
        <a:srgbClr val="8EBBD2"/>
      </a:accent5>
      <a:accent6>
        <a:srgbClr val="ACC995"/>
      </a:accent6>
      <a:hlink>
        <a:srgbClr val="FFFFFF"/>
      </a:hlink>
      <a:folHlink>
        <a:srgbClr val="FF0000"/>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2.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757914-1161-4661-9696-421FD6935CDD}">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purl.org/dc/terms/"/>
    <ds:schemaRef ds:uri="http://www.w3.org/XML/1998/namespace"/>
    <ds:schemaRef ds:uri="http://purl.org/dc/dcmitype/"/>
    <ds:schemaRef ds:uri="http://schemas.openxmlformats.org/package/2006/metadata/core-properties"/>
    <ds:schemaRef ds:uri="16c05727-aa75-4e4a-9b5f-8a80a1165891"/>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0</TotalTime>
  <Words>3246</Words>
  <Application>Microsoft Office PowerPoint</Application>
  <PresentationFormat>Widescreen</PresentationFormat>
  <Paragraphs>104</Paragraphs>
  <Slides>39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39</vt:i4>
      </vt:variant>
    </vt:vector>
  </HeadingPairs>
  <TitlesOfParts>
    <vt:vector size="49" baseType="lpstr">
      <vt:lpstr>Arial</vt:lpstr>
      <vt:lpstr>B Lotus</vt:lpstr>
      <vt:lpstr>B Nazanin</vt:lpstr>
      <vt:lpstr>B Titr</vt:lpstr>
      <vt:lpstr>Calibri</vt:lpstr>
      <vt:lpstr>Tahoma</vt:lpstr>
      <vt:lpstr>Times New Roman</vt:lpstr>
      <vt:lpstr>Trade Gothic LT Pro</vt:lpstr>
      <vt:lpstr>Trebuchet MS</vt:lpstr>
      <vt:lpstr>Office Theme</vt:lpstr>
      <vt:lpstr>PowerPoint Presentation</vt:lpstr>
      <vt:lpstr>PowerPoint Presentation</vt:lpstr>
      <vt:lpstr>چکیده</vt:lpstr>
      <vt:lpstr>مقدمه</vt:lpstr>
      <vt:lpstr>PowerPoint Presentation</vt:lpstr>
      <vt:lpstr>PowerPoint Presentation</vt:lpstr>
      <vt:lpstr>PowerPoint Presentation</vt:lpstr>
      <vt:lpstr>PowerPoint Presentation</vt:lpstr>
      <vt:lpstr>PowerPoint Presentation</vt:lpstr>
      <vt:lpstr>PowerPoint Presentation</vt:lpstr>
      <vt:lpstr>گسترش عملکرد کیفیت</vt:lpstr>
      <vt:lpstr>PowerPoint Presentation</vt:lpstr>
      <vt:lpstr>PowerPoint Presentation</vt:lpstr>
      <vt:lpstr>PowerPoint Presentation</vt:lpstr>
      <vt:lpstr>PowerPoint Presentation</vt:lpstr>
      <vt:lpstr>PowerPoint Presentation</vt:lpstr>
      <vt:lpstr>PowerPoint Presentation</vt:lpstr>
      <vt:lpstr>تحلیل سلسله مراتبی</vt:lpstr>
      <vt:lpstr>PowerPoint Presentation</vt:lpstr>
      <vt:lpstr>PowerPoint Presentation</vt:lpstr>
      <vt:lpstr>روش شناسی تحقیق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جهت پياده سازي خواسته هاي مشتريان در QFD  الزامات مدنظر تيم محصول به صورت زير قابل بيان است:</vt:lpstr>
      <vt:lpstr>كمتر از الزامات مربوط به هر خواسته به همراه اوزان مربوطه در ماتريس زير نمايش داده شده اند : </vt:lpstr>
      <vt:lpstr>PowerPoint Presentation</vt:lpstr>
      <vt:lpstr>PowerPoint Presentation</vt:lpstr>
      <vt:lpstr>PowerPoint Presentation</vt:lpstr>
      <vt:lpstr>نتیجه گیری</vt:lpstr>
      <vt:lpstr>PowerPoint Presentation</vt:lpstr>
      <vt:lpstr>PowerPoint Presentation</vt:lpstr>
      <vt:lpstr>PowerPoint Presentation</vt:lpstr>
      <vt:lpstr>علاوه بر پيشنهاداتي كه در بالا، به ترتيب اولويت بندي خواسته هاي مشتريان مطرح شد، پيشنهادات اجرايي ديگر جهت برآورده سازي نظرمشتريان به شرح زير قابل بيان است: </vt:lpstr>
      <vt:lpstr>Thank You</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2020-11-19T08:11:21Z</dcterms:created>
  <dcterms:modified xsi:type="dcterms:W3CDTF">2021-01-16T07:11:50Z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