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AAF2646-B10A-48D7-9E32-36FBDB8B8269}" type="datetimeFigureOut">
              <a:rPr lang="en-US" smtClean="0"/>
              <a:t>5/25/2017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E83F29A-764C-4EB7-8F7A-D9A6DCF12DB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F2646-B10A-48D7-9E32-36FBDB8B8269}"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F29A-764C-4EB7-8F7A-D9A6DCF12D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AAF2646-B10A-48D7-9E32-36FBDB8B8269}"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3F29A-764C-4EB7-8F7A-D9A6DCF12D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AAF2646-B10A-48D7-9E32-36FBDB8B8269}" type="datetimeFigureOut">
              <a:rPr lang="en-US" smtClean="0"/>
              <a:t>5/25/2017</a:t>
            </a:fld>
            <a:endParaRPr lang="en-US"/>
          </a:p>
        </p:txBody>
      </p:sp>
      <p:sp>
        <p:nvSpPr>
          <p:cNvPr id="9" name="Slide Number Placeholder 8"/>
          <p:cNvSpPr>
            <a:spLocks noGrp="1"/>
          </p:cNvSpPr>
          <p:nvPr>
            <p:ph type="sldNum" sz="quarter" idx="15"/>
          </p:nvPr>
        </p:nvSpPr>
        <p:spPr/>
        <p:txBody>
          <a:bodyPr rtlCol="0"/>
          <a:lstStyle/>
          <a:p>
            <a:fld id="{FE83F29A-764C-4EB7-8F7A-D9A6DCF12DB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AAF2646-B10A-48D7-9E32-36FBDB8B8269}" type="datetimeFigureOut">
              <a:rPr lang="en-US" smtClean="0"/>
              <a:t>5/25/2017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E83F29A-764C-4EB7-8F7A-D9A6DCF12DB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AAF2646-B10A-48D7-9E32-36FBDB8B8269}"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3F29A-764C-4EB7-8F7A-D9A6DCF12DB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AAF2646-B10A-48D7-9E32-36FBDB8B8269}"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3F29A-764C-4EB7-8F7A-D9A6DCF12DB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AAF2646-B10A-48D7-9E32-36FBDB8B8269}" type="datetimeFigureOut">
              <a:rPr lang="en-US" smtClean="0"/>
              <a:t>5/25/2017</a:t>
            </a:fld>
            <a:endParaRPr lang="en-US"/>
          </a:p>
        </p:txBody>
      </p:sp>
      <p:sp>
        <p:nvSpPr>
          <p:cNvPr id="7" name="Slide Number Placeholder 6"/>
          <p:cNvSpPr>
            <a:spLocks noGrp="1"/>
          </p:cNvSpPr>
          <p:nvPr>
            <p:ph type="sldNum" sz="quarter" idx="11"/>
          </p:nvPr>
        </p:nvSpPr>
        <p:spPr/>
        <p:txBody>
          <a:bodyPr rtlCol="0"/>
          <a:lstStyle/>
          <a:p>
            <a:fld id="{FE83F29A-764C-4EB7-8F7A-D9A6DCF12DB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F2646-B10A-48D7-9E32-36FBDB8B8269}"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3F29A-764C-4EB7-8F7A-D9A6DCF12D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AAF2646-B10A-48D7-9E32-36FBDB8B8269}" type="datetimeFigureOut">
              <a:rPr lang="en-US" smtClean="0"/>
              <a:t>5/25/2017</a:t>
            </a:fld>
            <a:endParaRPr lang="en-US"/>
          </a:p>
        </p:txBody>
      </p:sp>
      <p:sp>
        <p:nvSpPr>
          <p:cNvPr id="22" name="Slide Number Placeholder 21"/>
          <p:cNvSpPr>
            <a:spLocks noGrp="1"/>
          </p:cNvSpPr>
          <p:nvPr>
            <p:ph type="sldNum" sz="quarter" idx="15"/>
          </p:nvPr>
        </p:nvSpPr>
        <p:spPr/>
        <p:txBody>
          <a:bodyPr rtlCol="0"/>
          <a:lstStyle/>
          <a:p>
            <a:fld id="{FE83F29A-764C-4EB7-8F7A-D9A6DCF12DB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AAF2646-B10A-48D7-9E32-36FBDB8B8269}" type="datetimeFigureOut">
              <a:rPr lang="en-US" smtClean="0"/>
              <a:t>5/25/2017</a:t>
            </a:fld>
            <a:endParaRPr lang="en-US"/>
          </a:p>
        </p:txBody>
      </p:sp>
      <p:sp>
        <p:nvSpPr>
          <p:cNvPr id="18" name="Slide Number Placeholder 17"/>
          <p:cNvSpPr>
            <a:spLocks noGrp="1"/>
          </p:cNvSpPr>
          <p:nvPr>
            <p:ph type="sldNum" sz="quarter" idx="11"/>
          </p:nvPr>
        </p:nvSpPr>
        <p:spPr/>
        <p:txBody>
          <a:bodyPr rtlCol="0"/>
          <a:lstStyle/>
          <a:p>
            <a:fld id="{FE83F29A-764C-4EB7-8F7A-D9A6DCF12DB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AAF2646-B10A-48D7-9E32-36FBDB8B8269}" type="datetimeFigureOut">
              <a:rPr lang="en-US" smtClean="0"/>
              <a:t>5/25/2017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E83F29A-764C-4EB7-8F7A-D9A6DCF12D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97152"/>
            <a:ext cx="8712968" cy="1894362"/>
          </a:xfrm>
        </p:spPr>
        <p:txBody>
          <a:bodyPr>
            <a:noAutofit/>
          </a:bodyPr>
          <a:lstStyle/>
          <a:p>
            <a:pPr algn="ctr" rtl="1">
              <a:lnSpc>
                <a:spcPct val="150000"/>
              </a:lnSpc>
              <a:spcAft>
                <a:spcPts val="1000"/>
              </a:spcAft>
            </a:pPr>
            <a:r>
              <a:rPr lang="fa-IR" sz="2000" dirty="0">
                <a:latin typeface="Times New Roman"/>
                <a:ea typeface="Times New Roman"/>
                <a:cs typeface="B Titr" pitchFamily="2" charset="-78"/>
              </a:rPr>
              <a:t>یک طرح تطبیقی حفاظت جریان زیاد برای شبکه های توزیع</a:t>
            </a:r>
            <a:r>
              <a:rPr lang="en-US" sz="2000" dirty="0">
                <a:latin typeface="Calibri"/>
                <a:ea typeface="Times New Roman"/>
                <a:cs typeface="B Lotus" pitchFamily="2" charset="-78"/>
              </a:rPr>
              <a:t/>
            </a:r>
            <a:br>
              <a:rPr lang="en-US" sz="2000" dirty="0">
                <a:latin typeface="Calibri"/>
                <a:ea typeface="Times New Roman"/>
                <a:cs typeface="B Lotus" pitchFamily="2" charset="-78"/>
              </a:rPr>
            </a:br>
            <a:r>
              <a:rPr lang="fa-IR" sz="2000" dirty="0">
                <a:latin typeface="Times New Roman"/>
                <a:ea typeface="Times New Roman"/>
                <a:cs typeface="B Lotus" pitchFamily="2" charset="-78"/>
              </a:rPr>
              <a:t>چکیده - شبکه های توزیع ، با افزایش نفوذ تولید پراکنده ( </a:t>
            </a:r>
            <a:r>
              <a:rPr lang="en-US" sz="2000" dirty="0">
                <a:latin typeface="Times New Roman"/>
                <a:ea typeface="Times New Roman"/>
                <a:cs typeface="B Lotus" pitchFamily="2" charset="-78"/>
              </a:rPr>
              <a:t>DG</a:t>
            </a:r>
            <a:r>
              <a:rPr lang="fa-IR" sz="2000" dirty="0">
                <a:latin typeface="Times New Roman"/>
                <a:ea typeface="Times New Roman"/>
                <a:cs typeface="B Lotus" pitchFamily="2" charset="-78"/>
              </a:rPr>
              <a:t> ) ، معرفی مدیریت فعال شبکه ( </a:t>
            </a:r>
            <a:r>
              <a:rPr lang="en-US" sz="2000" dirty="0">
                <a:latin typeface="Times New Roman"/>
                <a:ea typeface="Times New Roman"/>
                <a:cs typeface="B Lotus" pitchFamily="2" charset="-78"/>
              </a:rPr>
              <a:t>ANM</a:t>
            </a:r>
            <a:r>
              <a:rPr lang="fa-IR" sz="2000" dirty="0">
                <a:latin typeface="Times New Roman"/>
                <a:ea typeface="Times New Roman"/>
                <a:cs typeface="B Lotus" pitchFamily="2" charset="-78"/>
              </a:rPr>
              <a:t> ) ، و حالت های بالقوه عمل جزیره ای، به سوی چشم انداز شبکه های هوشمند در حال تحول هستند. این تغییرات سطح خطاها و مسیرهای جریان خطا را تحت تاثیر قرار می دهد و عملکرد صحیح سیستم حفاظت جریان زیاد اثبات شده است. در این مقاله یک سیستم حفاظت تطبیقی جریان زیاد نشان داده شده است </a:t>
            </a:r>
            <a:r>
              <a:rPr lang="fa-IR" sz="2000" dirty="0">
                <a:latin typeface="Calibri"/>
                <a:ea typeface="Times New Roman"/>
                <a:cs typeface="B Lotus" pitchFamily="2" charset="-78"/>
              </a:rPr>
              <a:t>​​</a:t>
            </a:r>
            <a:r>
              <a:rPr lang="fa-IR" sz="2000" dirty="0">
                <a:latin typeface="Times New Roman"/>
                <a:ea typeface="Times New Roman"/>
                <a:cs typeface="B Lotus" pitchFamily="2" charset="-78"/>
              </a:rPr>
              <a:t>که به طور خودکار تنظیمات حفاظتی تمام رله های جریان زیاد را در پاسخ به تاثیر </a:t>
            </a:r>
            <a:r>
              <a:rPr lang="en-US" sz="2000" dirty="0">
                <a:latin typeface="Times New Roman"/>
                <a:ea typeface="Times New Roman"/>
                <a:cs typeface="B Lotus" pitchFamily="2" charset="-78"/>
              </a:rPr>
              <a:t>DG</a:t>
            </a:r>
            <a:r>
              <a:rPr lang="fa-IR" sz="2000" dirty="0">
                <a:latin typeface="Times New Roman"/>
                <a:ea typeface="Times New Roman"/>
                <a:cs typeface="B Lotus" pitchFamily="2" charset="-78"/>
              </a:rPr>
              <a:t>، </a:t>
            </a:r>
            <a:r>
              <a:rPr lang="en-US" sz="2000" dirty="0">
                <a:latin typeface="Times New Roman"/>
                <a:ea typeface="Times New Roman"/>
                <a:cs typeface="B Lotus" pitchFamily="2" charset="-78"/>
              </a:rPr>
              <a:t>ANM</a:t>
            </a:r>
            <a:r>
              <a:rPr lang="en-US" sz="2000" dirty="0">
                <a:latin typeface="B Nazanin"/>
                <a:ea typeface="Times New Roman"/>
                <a:cs typeface="B Lotus" pitchFamily="2" charset="-78"/>
              </a:rPr>
              <a:t> </a:t>
            </a:r>
            <a:r>
              <a:rPr lang="fa-IR" sz="2000" dirty="0">
                <a:latin typeface="B Nazanin"/>
                <a:ea typeface="Times New Roman"/>
                <a:cs typeface="B Lotus" pitchFamily="2" charset="-78"/>
              </a:rPr>
              <a:t>، و عمل جزیره ای اصلاح می کند. توسعه این طرح با استفاده از دستگاه های حفاظت تجاری در دسترس صورت گرفته است ، به کار گیری بر اساس ارتباطات </a:t>
            </a:r>
            <a:r>
              <a:rPr lang="en-US" sz="2000" dirty="0">
                <a:latin typeface="Times New Roman"/>
                <a:ea typeface="Times New Roman"/>
                <a:cs typeface="B Lotus" pitchFamily="2" charset="-78"/>
              </a:rPr>
              <a:t>IEC61850</a:t>
            </a:r>
            <a:r>
              <a:rPr lang="fa-IR" sz="2000" dirty="0">
                <a:latin typeface="Times New Roman"/>
                <a:ea typeface="Times New Roman"/>
                <a:cs typeface="B Lotus" pitchFamily="2" charset="-78"/>
              </a:rPr>
              <a:t> - و با استفاده از یک آزمایشگاه شبیه سازی سخت افزار در حلقه تست شده و به اثبات رسیده است. یک مقایسه نظام مند از عملکرد طرح تطبیقی </a:t>
            </a:r>
            <a:r>
              <a:rPr lang="fa-IR" sz="2000" dirty="0">
                <a:latin typeface="Calibri"/>
                <a:ea typeface="Times New Roman"/>
                <a:cs typeface="B Lotus" pitchFamily="2" charset="-78"/>
              </a:rPr>
              <a:t>​​</a:t>
            </a:r>
            <a:r>
              <a:rPr lang="fa-IR" sz="2000" dirty="0">
                <a:latin typeface="Times New Roman"/>
                <a:ea typeface="Times New Roman"/>
                <a:cs typeface="B Lotus" pitchFamily="2" charset="-78"/>
              </a:rPr>
              <a:t>ارائه شده و در کنار آن از یک طرح جریان زیاد معمولی ارائه شده است. این مقایسه کاهش عملیات نادرست و کاهش متوسط </a:t>
            </a:r>
            <a:r>
              <a:rPr lang="fa-IR" sz="2000" dirty="0">
                <a:latin typeface="Calibri"/>
                <a:ea typeface="Times New Roman"/>
                <a:cs typeface="B Lotus" pitchFamily="2" charset="-78"/>
              </a:rPr>
              <a:t>​​</a:t>
            </a:r>
            <a:r>
              <a:rPr lang="fa-IR" sz="2000" dirty="0">
                <a:latin typeface="Times New Roman"/>
                <a:ea typeface="Times New Roman"/>
                <a:cs typeface="B Lotus" pitchFamily="2" charset="-78"/>
              </a:rPr>
              <a:t>زمان عمل که سیستم های تطبیقی </a:t>
            </a:r>
            <a:r>
              <a:rPr lang="fa-IR" sz="2000" dirty="0">
                <a:latin typeface="Calibri"/>
                <a:ea typeface="Times New Roman"/>
                <a:cs typeface="B Lotus" pitchFamily="2" charset="-78"/>
              </a:rPr>
              <a:t>​​</a:t>
            </a:r>
            <a:r>
              <a:rPr lang="fa-IR" sz="2000" dirty="0">
                <a:latin typeface="Times New Roman"/>
                <a:ea typeface="Times New Roman"/>
                <a:cs typeface="B Lotus" pitchFamily="2" charset="-78"/>
              </a:rPr>
              <a:t>ارائه می دهد را به صورت کمی بیان می کند.</a:t>
            </a:r>
            <a:r>
              <a:rPr lang="en-US" sz="2000" dirty="0">
                <a:latin typeface="Calibri"/>
                <a:ea typeface="Times New Roman"/>
                <a:cs typeface="B Lotus" pitchFamily="2" charset="-78"/>
              </a:rPr>
              <a:t/>
            </a:r>
            <a:br>
              <a:rPr lang="en-US" sz="2000" dirty="0">
                <a:latin typeface="Calibri"/>
                <a:ea typeface="Times New Roman"/>
                <a:cs typeface="B Lotus" pitchFamily="2" charset="-78"/>
              </a:rPr>
            </a:br>
            <a:r>
              <a:rPr lang="fa-IR" sz="2000" dirty="0">
                <a:latin typeface="Times New Roman"/>
                <a:ea typeface="Times New Roman"/>
                <a:cs typeface="B Lotus" pitchFamily="2" charset="-78"/>
              </a:rPr>
              <a:t>واژگان کلیدی: حفاظت تطبیقی</a:t>
            </a:r>
            <a:r>
              <a:rPr lang="fa-IR" sz="2000" dirty="0">
                <a:latin typeface="Calibri"/>
                <a:ea typeface="Times New Roman"/>
                <a:cs typeface="B Lotus" pitchFamily="2" charset="-78"/>
              </a:rPr>
              <a:t>​​</a:t>
            </a:r>
            <a:r>
              <a:rPr lang="fa-IR" sz="2000" dirty="0">
                <a:latin typeface="Times New Roman"/>
                <a:ea typeface="Times New Roman"/>
                <a:cs typeface="B Lotus" pitchFamily="2" charset="-78"/>
              </a:rPr>
              <a:t>، تولید پراکنده ( </a:t>
            </a:r>
            <a:r>
              <a:rPr lang="en-US" sz="2000" dirty="0">
                <a:latin typeface="Times New Roman"/>
                <a:ea typeface="Times New Roman"/>
                <a:cs typeface="B Lotus" pitchFamily="2" charset="-78"/>
              </a:rPr>
              <a:t>DG</a:t>
            </a:r>
            <a:r>
              <a:rPr lang="fa-IR" sz="2000" dirty="0">
                <a:latin typeface="Times New Roman"/>
                <a:ea typeface="Times New Roman"/>
                <a:cs typeface="B Lotus" pitchFamily="2" charset="-78"/>
              </a:rPr>
              <a:t> )، عملیات جزیره ای ، اتوماسیون شبکه، زمان حفاظت از جریان زیاد.</a:t>
            </a:r>
            <a:endParaRPr lang="en-US" sz="2000" dirty="0">
              <a:effectLst/>
              <a:latin typeface="Calibri"/>
              <a:ea typeface="Times New Roman"/>
              <a:cs typeface="B Lotus" pitchFamily="2" charset="-78"/>
            </a:endParaRPr>
          </a:p>
        </p:txBody>
      </p:sp>
    </p:spTree>
    <p:extLst>
      <p:ext uri="{BB962C8B-B14F-4D97-AF65-F5344CB8AC3E}">
        <p14:creationId xmlns:p14="http://schemas.microsoft.com/office/powerpoint/2010/main" val="34733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a:bodyPr>
          <a:lstStyle/>
          <a:p>
            <a:pPr algn="just" rtl="1">
              <a:lnSpc>
                <a:spcPct val="115000"/>
              </a:lnSpc>
              <a:spcAft>
                <a:spcPts val="1000"/>
              </a:spcAft>
            </a:pPr>
            <a:r>
              <a:rPr lang="fa-IR" dirty="0">
                <a:latin typeface="Times New Roman"/>
                <a:ea typeface="Times New Roman"/>
                <a:cs typeface="B Nazanin"/>
              </a:rPr>
              <a:t>لایه اجرایی که از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تشکیل شده ، داده های اندازه گیری را از </a:t>
            </a:r>
            <a:r>
              <a:rPr lang="en-US" sz="2000" dirty="0">
                <a:latin typeface="Times New Roman"/>
                <a:ea typeface="Times New Roman"/>
                <a:cs typeface="B Nazanin"/>
              </a:rPr>
              <a:t>CTs</a:t>
            </a:r>
            <a:r>
              <a:rPr lang="fa-IR" dirty="0">
                <a:latin typeface="Times New Roman"/>
                <a:ea typeface="Times New Roman"/>
                <a:cs typeface="B Nazanin"/>
              </a:rPr>
              <a:t> ( و در برخی موارد ، </a:t>
            </a:r>
            <a:r>
              <a:rPr lang="en-US" sz="2000" dirty="0">
                <a:latin typeface="Times New Roman"/>
                <a:ea typeface="Times New Roman"/>
                <a:cs typeface="B Nazanin"/>
              </a:rPr>
              <a:t>VTs</a:t>
            </a:r>
            <a:r>
              <a:rPr lang="fa-IR" dirty="0">
                <a:latin typeface="Times New Roman"/>
                <a:ea typeface="Times New Roman"/>
                <a:cs typeface="B Nazanin"/>
              </a:rPr>
              <a:t>) دریافت می کند و زمانی که خطاها ردیابی شوند، به قطع </a:t>
            </a:r>
            <a:r>
              <a:rPr lang="en-US" sz="2000" dirty="0">
                <a:latin typeface="Times New Roman"/>
                <a:ea typeface="Times New Roman"/>
                <a:cs typeface="B Nazanin"/>
              </a:rPr>
              <a:t>CB(s)</a:t>
            </a:r>
            <a:r>
              <a:rPr lang="en-US" dirty="0">
                <a:latin typeface="B Nazanin"/>
                <a:ea typeface="Times New Roman"/>
                <a:cs typeface="Arial"/>
              </a:rPr>
              <a:t> </a:t>
            </a:r>
            <a:r>
              <a:rPr lang="fa-IR" dirty="0">
                <a:latin typeface="B Nazanin"/>
                <a:ea typeface="Times New Roman"/>
                <a:cs typeface="Arial"/>
              </a:rPr>
              <a:t>می پردازد که باید توسط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ویژه ای ترخیص شود .</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لایه اجرایی یک لایه خودگردان است، که تصمیم های قطع در محل و با استفاده از داده های محلی و بدون هر گونه ارتباط با لایه های دیگر گرفته می شود. این به این معنی است که در صورت عدم ارتباط بین لایه اجرایی و لایه هماهنگی ،حفاظت از جریان زیاد موثر نیست. اگر تنظیمات آن از راه دور قابل تغییر بود، خطای لایه هماهنگی یا خطای لینک های ارتباطی بین این لایه ها امکان پذیر نبود. با این حال ، این موضوع با سیستم حفاظت از جریان زیاد سازش ندارد، بلکه بدان معنی است که تنظیمات حفاظت بهینه سازی می شوند تا زمانی که ارتباط مجددا برقرار شود .</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316273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fontScale="92500"/>
          </a:bodyPr>
          <a:lstStyle/>
          <a:p>
            <a:pPr algn="just" rtl="1">
              <a:lnSpc>
                <a:spcPct val="115000"/>
              </a:lnSpc>
              <a:spcAft>
                <a:spcPts val="1000"/>
              </a:spcAft>
            </a:pPr>
            <a:r>
              <a:rPr lang="fa-IR" dirty="0">
                <a:latin typeface="Times New Roman"/>
                <a:ea typeface="Times New Roman"/>
                <a:cs typeface="B Nazanin"/>
              </a:rPr>
              <a:t>به کار گیری سیستم حفاظت تطبیقی با مقدمه ای از قابلیت های پیشرفته به لایه هماهنگی تسهیل می شود، که شامل توابع اضافی است که در سیستم های حفاظت سنتی وجود نداشت. شکل . 2 الگوریتم های تطبیقی </a:t>
            </a:r>
            <a:r>
              <a:rPr lang="fa-IR" dirty="0">
                <a:latin typeface="Calibri"/>
                <a:ea typeface="Times New Roman"/>
              </a:rPr>
              <a:t>​​</a:t>
            </a:r>
            <a:r>
              <a:rPr lang="fa-IR" dirty="0">
                <a:latin typeface="Times New Roman"/>
                <a:ea typeface="Times New Roman"/>
                <a:cs typeface="B Nazanin"/>
              </a:rPr>
              <a:t>سیستم حفاظت از جریان زیاد توسعه یافته را نشان می دهد.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این الگوریتم همچنین با بلوک نظارت در لایه هماهنگی آغاز می شود که به تغییرات در شبکه واکنش نشان می دهد و یا توسط سیستم مدیریت انرژی که با پیکر بندی مجدد توپولوژی شبکه ، اتصال و قطع ارتباط </a:t>
            </a:r>
            <a:r>
              <a:rPr lang="en-US" sz="2000" dirty="0">
                <a:latin typeface="Times New Roman"/>
                <a:ea typeface="Times New Roman"/>
                <a:cs typeface="B Nazanin"/>
              </a:rPr>
              <a:t>DG</a:t>
            </a:r>
            <a:r>
              <a:rPr lang="fa-IR" dirty="0">
                <a:latin typeface="Times New Roman"/>
                <a:ea typeface="Times New Roman"/>
                <a:cs typeface="B Nazanin"/>
              </a:rPr>
              <a:t>، و تغییرات عمل جزیره ای/ اتصال به شبکه ارتباط برقرار می کند.</a:t>
            </a:r>
            <a:endParaRPr lang="en-US" sz="1800" dirty="0">
              <a:latin typeface="Calibri"/>
              <a:ea typeface="Times New Roman"/>
              <a:cs typeface="Arial"/>
            </a:endParaRPr>
          </a:p>
          <a:p>
            <a:r>
              <a:rPr lang="fa-IR" dirty="0">
                <a:latin typeface="Times New Roman"/>
                <a:ea typeface="Times New Roman"/>
                <a:cs typeface="B Nazanin"/>
              </a:rPr>
              <a:t>سیستم تطبیقی محافظتی با استفاده از روش متمرکز، که در آن تنظیم محاسبات و تغییر دستورات توسط یک واحد پردازش انجام می شود، به جای رویکرد بر اساس عامل، که به طور معمول شامل پردازش توزیع بار و تصمیم گیری است، اجرا می شود. دلایل تصویب این رویکرد متمرکز عبارتند از: پیاده سازی ساده تر در شبکه های توزیع واقعی که در آن بر کنترل در حال نظارت و داده (</a:t>
            </a:r>
            <a:r>
              <a:rPr lang="en-US" sz="2000" dirty="0">
                <a:latin typeface="Times New Roman"/>
                <a:ea typeface="Times New Roman"/>
                <a:cs typeface="B Nazanin"/>
              </a:rPr>
              <a:t>SCADA</a:t>
            </a:r>
            <a:r>
              <a:rPr lang="fa-IR" dirty="0">
                <a:latin typeface="Times New Roman"/>
                <a:ea typeface="Times New Roman"/>
                <a:cs typeface="B Nazanin"/>
              </a:rPr>
              <a:t>) تمرکز شده است، راه اندازی آسان تر، و اعتبار بخشی راه حل متمرکز هنگامی که آن با راه حل بر اساس عامل مقایسه شده است</a:t>
            </a:r>
            <a:endParaRPr lang="en-US" dirty="0"/>
          </a:p>
        </p:txBody>
      </p:sp>
    </p:spTree>
    <p:extLst>
      <p:ext uri="{BB962C8B-B14F-4D97-AF65-F5344CB8AC3E}">
        <p14:creationId xmlns:p14="http://schemas.microsoft.com/office/powerpoint/2010/main" val="909487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rtl="1">
              <a:lnSpc>
                <a:spcPct val="115000"/>
              </a:lnSpc>
              <a:spcAft>
                <a:spcPts val="1000"/>
              </a:spcAft>
            </a:pPr>
            <a:r>
              <a:rPr lang="fa-IR" b="1" dirty="0">
                <a:latin typeface="Times New Roman"/>
                <a:ea typeface="Times New Roman"/>
                <a:cs typeface="B Nazanin"/>
              </a:rPr>
              <a:t>محاسبه جریان خطا</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با توجه به تنظیمات شبکه واقعی و وضعیت اتصال </a:t>
            </a:r>
            <a:r>
              <a:rPr lang="en-US" sz="2000" dirty="0">
                <a:latin typeface="Times New Roman"/>
                <a:ea typeface="Times New Roman"/>
                <a:cs typeface="B Nazanin"/>
              </a:rPr>
              <a:t>DG</a:t>
            </a:r>
            <a:r>
              <a:rPr lang="fa-IR" dirty="0">
                <a:latin typeface="Times New Roman"/>
                <a:ea typeface="Times New Roman"/>
                <a:cs typeface="B Nazanin"/>
              </a:rPr>
              <a:t>، مجموعه ای از خطاها (معمولا در منبع و پایان ریموت هر بخش شبکه) برای محاسبه جریان خطای اندازه گیری شده توسط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برای هر سناریو خطا، شبیه سازی شده است. یک برنامه، که در پیتون 2.7 نوشته شده است[19]، و به قدرت ابزار محاسبه خطا </a:t>
            </a:r>
            <a:r>
              <a:rPr lang="en-US" sz="2000" dirty="0">
                <a:latin typeface="Times New Roman"/>
                <a:ea typeface="Times New Roman"/>
                <a:cs typeface="B Nazanin"/>
              </a:rPr>
              <a:t>IPSA</a:t>
            </a:r>
            <a:r>
              <a:rPr lang="fa-IR" dirty="0">
                <a:latin typeface="Times New Roman"/>
                <a:ea typeface="Times New Roman"/>
                <a:cs typeface="B Nazanin"/>
              </a:rPr>
              <a:t> [20] از طریق رابط برنامه کاربردی آن (</a:t>
            </a:r>
            <a:r>
              <a:rPr lang="en-US" sz="2000" dirty="0">
                <a:latin typeface="Times New Roman"/>
                <a:ea typeface="Times New Roman"/>
                <a:cs typeface="B Nazanin"/>
              </a:rPr>
              <a:t>API</a:t>
            </a:r>
            <a:r>
              <a:rPr lang="fa-IR" dirty="0">
                <a:latin typeface="Times New Roman"/>
                <a:ea typeface="Times New Roman"/>
                <a:cs typeface="B Nazanin"/>
              </a:rPr>
              <a:t>) دسترسی یافته، شبیه سازی خطا (از طریق آموزش </a:t>
            </a:r>
            <a:r>
              <a:rPr lang="en-US" sz="2000" dirty="0">
                <a:latin typeface="Times New Roman"/>
                <a:ea typeface="Times New Roman"/>
                <a:cs typeface="B Nazanin"/>
              </a:rPr>
              <a:t>IPSA</a:t>
            </a:r>
            <a:r>
              <a:rPr lang="en-US" dirty="0">
                <a:latin typeface="B Nazanin"/>
                <a:ea typeface="Times New Roman"/>
                <a:cs typeface="Arial"/>
              </a:rPr>
              <a:t> </a:t>
            </a:r>
            <a:r>
              <a:rPr lang="fa-IR" dirty="0">
                <a:latin typeface="B Nazanin"/>
                <a:ea typeface="Times New Roman"/>
                <a:cs typeface="Arial"/>
              </a:rPr>
              <a:t>برای اجرای شبیه سازی های مناسب) را امکان پذیر می سازد، و موجب ذخیره جریان خطایی می شود که توسط هر دستگاه حفاظت برای هر خطای شبیه سازی شده اندازه گیری شده است . این ها در یک ماتریس جریان خطای </a:t>
            </a:r>
            <a:r>
              <a:rPr lang="en-US" sz="2000" dirty="0">
                <a:latin typeface="Times New Roman"/>
                <a:ea typeface="Times New Roman"/>
                <a:cs typeface="B Nazanin"/>
              </a:rPr>
              <a:t>F</a:t>
            </a:r>
            <a:r>
              <a:rPr lang="en-US" dirty="0">
                <a:latin typeface="B Nazanin"/>
                <a:ea typeface="Times New Roman"/>
                <a:cs typeface="Arial"/>
              </a:rPr>
              <a:t> </a:t>
            </a:r>
            <a:r>
              <a:rPr lang="fa-IR" dirty="0">
                <a:latin typeface="B Nazanin"/>
                <a:ea typeface="Times New Roman"/>
                <a:cs typeface="Arial"/>
              </a:rPr>
              <a:t>ذخیره می شوند</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4260723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lnSpc>
                <a:spcPct val="115000"/>
              </a:lnSpc>
              <a:spcAft>
                <a:spcPts val="1000"/>
              </a:spcAft>
            </a:pPr>
            <a:endParaRPr lang="fa-IR" dirty="0">
              <a:latin typeface="Times New Roman"/>
              <a:ea typeface="Times New Roman"/>
              <a:cs typeface="B Nazanin"/>
            </a:endParaRPr>
          </a:p>
          <a:p>
            <a:pPr algn="just" rtl="1">
              <a:lnSpc>
                <a:spcPct val="115000"/>
              </a:lnSpc>
              <a:spcAft>
                <a:spcPts val="1000"/>
              </a:spcAft>
            </a:pPr>
            <a:r>
              <a:rPr lang="fa-IR" dirty="0">
                <a:latin typeface="Times New Roman"/>
                <a:ea typeface="Times New Roman"/>
                <a:cs typeface="B Nazanin"/>
              </a:rPr>
              <a:t>که در آن </a:t>
            </a:r>
            <a:r>
              <a:rPr lang="en-US" sz="2000" dirty="0">
                <a:latin typeface="Times New Roman"/>
                <a:ea typeface="Times New Roman"/>
                <a:cs typeface="B Nazanin"/>
              </a:rPr>
              <a:t>n</a:t>
            </a:r>
            <a:r>
              <a:rPr lang="fa-IR" dirty="0">
                <a:latin typeface="Times New Roman"/>
                <a:ea typeface="Times New Roman"/>
                <a:cs typeface="B Nazanin"/>
              </a:rPr>
              <a:t> تعداد دستگاه های حفاظتی و </a:t>
            </a:r>
            <a:r>
              <a:rPr lang="en-US" sz="2000" dirty="0">
                <a:latin typeface="Times New Roman"/>
                <a:ea typeface="Times New Roman"/>
                <a:cs typeface="B Nazanin"/>
              </a:rPr>
              <a:t>m</a:t>
            </a:r>
            <a:r>
              <a:rPr lang="fa-IR" dirty="0">
                <a:latin typeface="Times New Roman"/>
                <a:ea typeface="Times New Roman"/>
                <a:cs typeface="B Nazanin"/>
              </a:rPr>
              <a:t> تعداد خطاهای شبیه سازی شده است.</a:t>
            </a:r>
            <a:endParaRPr lang="en-US" sz="1800" dirty="0">
              <a:latin typeface="Calibri"/>
              <a:ea typeface="Times New Roman"/>
              <a:cs typeface="Arial"/>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29000"/>
            <a:ext cx="5811437" cy="155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40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16632"/>
            <a:ext cx="7467600" cy="6264696"/>
          </a:xfrm>
        </p:spPr>
        <p:txBody>
          <a:bodyPr>
            <a:normAutofit fontScale="92500"/>
          </a:bodyPr>
          <a:lstStyle/>
          <a:p>
            <a:pPr algn="just" rtl="1">
              <a:lnSpc>
                <a:spcPct val="115000"/>
              </a:lnSpc>
              <a:spcAft>
                <a:spcPts val="1000"/>
              </a:spcAft>
            </a:pPr>
            <a:r>
              <a:rPr lang="fa-IR" b="1" dirty="0">
                <a:latin typeface="Times New Roman"/>
                <a:ea typeface="Times New Roman"/>
                <a:cs typeface="B Nazanin"/>
              </a:rPr>
              <a:t>. محاسبه تنظیمات حفاظت جدید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تنظیمات حفاظت جدید با توجه به پیکربندی فعلی شبکه محاسبه شده است. همه تنظیمات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در حالت "پایین دست به بالادست" محاسبه شده است، که با ترانسفورماتورهای ولتاژ بالا (</a:t>
            </a:r>
            <a:r>
              <a:rPr lang="en-US" sz="2000" dirty="0">
                <a:latin typeface="Times New Roman"/>
                <a:ea typeface="Times New Roman"/>
                <a:cs typeface="B Nazanin"/>
              </a:rPr>
              <a:t>HV</a:t>
            </a:r>
            <a:r>
              <a:rPr lang="fa-IR" dirty="0">
                <a:latin typeface="Times New Roman"/>
                <a:ea typeface="Times New Roman"/>
                <a:cs typeface="B Nazanin"/>
              </a:rPr>
              <a:t>) / ولتاژ پایین (</a:t>
            </a:r>
            <a:r>
              <a:rPr lang="en-US" sz="2000" dirty="0">
                <a:latin typeface="Times New Roman"/>
                <a:ea typeface="Times New Roman"/>
                <a:cs typeface="B Nazanin"/>
              </a:rPr>
              <a:t>LV</a:t>
            </a:r>
            <a:r>
              <a:rPr lang="fa-IR" dirty="0">
                <a:latin typeface="Times New Roman"/>
                <a:ea typeface="Times New Roman"/>
                <a:cs typeface="B Nazanin"/>
              </a:rPr>
              <a:t>) با ویژگی زمان/فیوز جریان ثابت آغاز می شود.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این روش از روش معمول استفاده شده توسط اپراتورهای شبکه توزیع (</a:t>
            </a:r>
            <a:r>
              <a:rPr lang="en-US" sz="2000" dirty="0">
                <a:latin typeface="Times New Roman"/>
                <a:ea typeface="Times New Roman"/>
                <a:cs typeface="B Nazanin"/>
              </a:rPr>
              <a:t>DNOs</a:t>
            </a:r>
            <a:r>
              <a:rPr lang="fa-IR" dirty="0">
                <a:latin typeface="Times New Roman"/>
                <a:ea typeface="Times New Roman"/>
                <a:cs typeface="B Nazanin"/>
              </a:rPr>
              <a:t>) برای محاسبه تنظیمات حفاظت متفاوت است به این دلیل که </a:t>
            </a:r>
            <a:r>
              <a:rPr lang="en-US" sz="2000" dirty="0">
                <a:latin typeface="Times New Roman"/>
                <a:ea typeface="Times New Roman"/>
                <a:cs typeface="B Nazanin"/>
              </a:rPr>
              <a:t>DNOs</a:t>
            </a:r>
            <a:r>
              <a:rPr lang="en-US" dirty="0">
                <a:latin typeface="B Nazanin"/>
                <a:ea typeface="Times New Roman"/>
                <a:cs typeface="Arial"/>
              </a:rPr>
              <a:t> </a:t>
            </a:r>
            <a:r>
              <a:rPr lang="fa-IR" dirty="0">
                <a:latin typeface="B Nazanin"/>
                <a:ea typeface="Times New Roman"/>
                <a:cs typeface="Arial"/>
              </a:rPr>
              <a:t>به طور معمول محاسبه تنظیمات حفاظتی را از بالا دست شروع می کند، و حمایت را از بخش های ولتاژ بالا درجه بندی می کند و به سمت پایین دست حرکت می کند؛ و از یک مجموعه ای از تنظیمات محافظت می کند که به تمام تنظیمات شبکه های مختلف قابل اجرا است. دلیل این که روش محاسبه پایین دست به بالا دست به جای روش رایج </a:t>
            </a:r>
            <a:r>
              <a:rPr lang="en-US" sz="2000" dirty="0">
                <a:latin typeface="Times New Roman"/>
                <a:ea typeface="Times New Roman"/>
                <a:cs typeface="B Nazanin"/>
              </a:rPr>
              <a:t>DNO</a:t>
            </a:r>
            <a:r>
              <a:rPr lang="en-US" dirty="0">
                <a:latin typeface="B Nazanin"/>
                <a:ea typeface="Times New Roman"/>
                <a:cs typeface="Arial"/>
              </a:rPr>
              <a:t> </a:t>
            </a:r>
            <a:r>
              <a:rPr lang="fa-IR" dirty="0">
                <a:latin typeface="B Nazanin"/>
                <a:ea typeface="Times New Roman"/>
                <a:cs typeface="Arial"/>
              </a:rPr>
              <a:t>اتخاذ شده است این است که این روش زمان عمل حفاظت سیستم حفاظت </a:t>
            </a:r>
            <a:r>
              <a:rPr lang="en-US" sz="2000" dirty="0">
                <a:latin typeface="Times New Roman"/>
                <a:ea typeface="Times New Roman"/>
                <a:cs typeface="B Nazanin"/>
              </a:rPr>
              <a:t>OC</a:t>
            </a:r>
            <a:r>
              <a:rPr lang="en-US" dirty="0">
                <a:latin typeface="B Nazanin"/>
                <a:ea typeface="Times New Roman"/>
                <a:cs typeface="Arial"/>
              </a:rPr>
              <a:t> </a:t>
            </a:r>
            <a:r>
              <a:rPr lang="fa-IR" dirty="0">
                <a:latin typeface="B Nazanin"/>
                <a:ea typeface="Times New Roman"/>
                <a:cs typeface="Arial"/>
              </a:rPr>
              <a:t> را برای هر وضعیت شبکه و یا تنظیمات خاص به حداقل می رساند. </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2891578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lnSpc>
                <a:spcPct val="115000"/>
              </a:lnSpc>
              <a:spcAft>
                <a:spcPts val="1000"/>
              </a:spcAft>
            </a:pPr>
            <a:r>
              <a:rPr lang="fa-IR" b="1" dirty="0">
                <a:latin typeface="Times New Roman"/>
                <a:ea typeface="Times New Roman"/>
                <a:cs typeface="B Nazanin"/>
              </a:rPr>
              <a:t>محاسبه پاسخ سیستم حفاظت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پاسخ سیستم حفاظت نسبت به جریان خطای ماتریس </a:t>
            </a:r>
            <a:r>
              <a:rPr lang="en-US" sz="2000" dirty="0">
                <a:latin typeface="Times New Roman"/>
                <a:ea typeface="Times New Roman"/>
                <a:cs typeface="B Nazanin"/>
              </a:rPr>
              <a:t>F</a:t>
            </a:r>
            <a:r>
              <a:rPr lang="en-US" dirty="0">
                <a:latin typeface="B Nazanin"/>
                <a:ea typeface="Times New Roman"/>
                <a:cs typeface="Arial"/>
              </a:rPr>
              <a:t> </a:t>
            </a:r>
            <a:r>
              <a:rPr lang="fa-IR" dirty="0">
                <a:latin typeface="B Nazanin"/>
                <a:ea typeface="Times New Roman"/>
                <a:cs typeface="Arial"/>
              </a:rPr>
              <a:t>با استفاده از تنظیمات حفاظت غالب و تنظیمات حفاظت جدید پیشنهاد شده مطابق محاسبات بخش </a:t>
            </a:r>
            <a:r>
              <a:rPr lang="en-US" sz="2000" dirty="0">
                <a:latin typeface="Times New Roman"/>
                <a:ea typeface="Times New Roman"/>
                <a:cs typeface="B Nazanin"/>
              </a:rPr>
              <a:t>II-B</a:t>
            </a:r>
            <a:r>
              <a:rPr lang="en-US" dirty="0">
                <a:latin typeface="B Nazanin"/>
                <a:ea typeface="Times New Roman"/>
                <a:cs typeface="Arial"/>
              </a:rPr>
              <a:t> </a:t>
            </a:r>
            <a:r>
              <a:rPr lang="fa-IR" dirty="0">
                <a:latin typeface="B Nazanin"/>
                <a:ea typeface="Times New Roman"/>
                <a:cs typeface="Arial"/>
              </a:rPr>
              <a:t>محاسبه می شود. نتایج در زمان عمل ماتریس های </a:t>
            </a:r>
            <a:r>
              <a:rPr lang="en-US" sz="2000" dirty="0">
                <a:latin typeface="Times New Roman"/>
                <a:ea typeface="Times New Roman"/>
                <a:cs typeface="B Nazanin"/>
              </a:rPr>
              <a:t>T0</a:t>
            </a:r>
            <a:r>
              <a:rPr lang="fa-IR" dirty="0">
                <a:latin typeface="Times New Roman"/>
                <a:ea typeface="Times New Roman"/>
                <a:cs typeface="B Nazanin"/>
              </a:rPr>
              <a:t> و</a:t>
            </a:r>
            <a:r>
              <a:rPr lang="en-US" sz="2000" dirty="0">
                <a:latin typeface="Times New Roman"/>
                <a:ea typeface="Times New Roman"/>
                <a:cs typeface="B Nazanin"/>
              </a:rPr>
              <a:t> T1</a:t>
            </a:r>
            <a:r>
              <a:rPr lang="fa-IR" dirty="0">
                <a:latin typeface="Times New Roman"/>
                <a:ea typeface="Times New Roman"/>
                <a:cs typeface="B Nazanin"/>
              </a:rPr>
              <a:t> به ترتیب برای نشان دادن تنظیمات و تنظیمات جدید ذخیره می شوند</a:t>
            </a:r>
            <a:endParaRPr lang="en-US" sz="1800" dirty="0">
              <a:latin typeface="Calibri"/>
              <a:ea typeface="Times New Roman"/>
              <a:cs typeface="Arial"/>
            </a:endParaRPr>
          </a:p>
          <a:p>
            <a:pPr algn="r" rtl="1"/>
            <a:endParaRPr lang="en-US" dirty="0"/>
          </a:p>
        </p:txBody>
      </p:sp>
      <p:pic>
        <p:nvPicPr>
          <p:cNvPr id="4" name="Picture 3"/>
          <p:cNvPicPr/>
          <p:nvPr/>
        </p:nvPicPr>
        <p:blipFill>
          <a:blip r:embed="rId2"/>
          <a:srcRect/>
          <a:stretch>
            <a:fillRect/>
          </a:stretch>
        </p:blipFill>
        <p:spPr bwMode="auto">
          <a:xfrm>
            <a:off x="1979712" y="4077072"/>
            <a:ext cx="4896544" cy="1656184"/>
          </a:xfrm>
          <a:prstGeom prst="rect">
            <a:avLst/>
          </a:prstGeom>
          <a:noFill/>
          <a:ln w="9525">
            <a:noFill/>
            <a:miter lim="800000"/>
            <a:headEnd/>
            <a:tailEnd/>
          </a:ln>
        </p:spPr>
      </p:pic>
    </p:spTree>
    <p:extLst>
      <p:ext uri="{BB962C8B-B14F-4D97-AF65-F5344CB8AC3E}">
        <p14:creationId xmlns:p14="http://schemas.microsoft.com/office/powerpoint/2010/main" val="228798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7467600" cy="5997280"/>
          </a:xfrm>
        </p:spPr>
        <p:txBody>
          <a:bodyPr>
            <a:normAutofit fontScale="92500" lnSpcReduction="20000"/>
          </a:bodyPr>
          <a:lstStyle/>
          <a:p>
            <a:pPr algn="just" rtl="1">
              <a:lnSpc>
                <a:spcPct val="115000"/>
              </a:lnSpc>
              <a:spcAft>
                <a:spcPts val="1000"/>
              </a:spcAft>
            </a:pPr>
            <a:r>
              <a:rPr lang="fa-IR" dirty="0">
                <a:latin typeface="Times New Roman"/>
                <a:ea typeface="Times New Roman"/>
                <a:cs typeface="B Nazanin"/>
              </a:rPr>
              <a:t>که در آن </a:t>
            </a:r>
            <a:r>
              <a:rPr lang="en-US" sz="2000" dirty="0">
                <a:latin typeface="Times New Roman"/>
                <a:ea typeface="Times New Roman"/>
                <a:cs typeface="B Nazanin"/>
              </a:rPr>
              <a:t>n</a:t>
            </a:r>
            <a:r>
              <a:rPr lang="fa-IR" dirty="0">
                <a:latin typeface="Times New Roman"/>
                <a:ea typeface="Times New Roman"/>
                <a:cs typeface="B Nazanin"/>
              </a:rPr>
              <a:t> تعداد وسایل محافظتی در نظر گرفته شده و </a:t>
            </a:r>
            <a:r>
              <a:rPr lang="en-US" sz="2000" dirty="0">
                <a:latin typeface="Times New Roman"/>
                <a:ea typeface="Times New Roman"/>
                <a:cs typeface="B Nazanin"/>
              </a:rPr>
              <a:t>m</a:t>
            </a:r>
            <a:r>
              <a:rPr lang="fa-IR" dirty="0">
                <a:latin typeface="Times New Roman"/>
                <a:ea typeface="Times New Roman"/>
                <a:cs typeface="B Nazanin"/>
              </a:rPr>
              <a:t> تعداد خطاهای شبیه سازی شده است.</a:t>
            </a:r>
            <a:endParaRPr lang="en-US" sz="1800" dirty="0">
              <a:latin typeface="Calibri"/>
              <a:ea typeface="Times New Roman"/>
              <a:cs typeface="Arial"/>
            </a:endParaRPr>
          </a:p>
          <a:p>
            <a:pPr algn="just" rtl="1">
              <a:lnSpc>
                <a:spcPct val="115000"/>
              </a:lnSpc>
              <a:spcAft>
                <a:spcPts val="1000"/>
              </a:spcAft>
            </a:pPr>
            <a:r>
              <a:rPr lang="en-US" sz="2000" b="1" dirty="0">
                <a:latin typeface="Times New Roman"/>
                <a:ea typeface="Times New Roman"/>
                <a:cs typeface="B Nazanin"/>
              </a:rPr>
              <a:t>D</a:t>
            </a:r>
            <a:r>
              <a:rPr lang="fa-IR" b="1" dirty="0">
                <a:latin typeface="Times New Roman"/>
                <a:ea typeface="Times New Roman"/>
                <a:cs typeface="B Nazanin"/>
              </a:rPr>
              <a:t>. مقایسه عملکرد نسبی و تنظیم</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کاربرد پاسخ های تصمیم سیستم حفاظت (هم با تنظیمات غالب و هم تنظیمات جدید) برای به کارگیری تحلیل می شوند تا شاید بتوان از طریق اصلاح به بهبودی دست یافت. اگر تنظیمات حفاظتی جدید عملکرد را بهبود دهند، تصمیم جدید بر روی تنظیمات جدید اعمال می شود؛ در غیر این صورت، هیچ اقدام دیگری صورت نمی گیرد.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برای مقایسه پاسخ سیستم حفاظت </a:t>
            </a:r>
            <a:r>
              <a:rPr lang="en-US" sz="2000" dirty="0">
                <a:latin typeface="Times New Roman"/>
                <a:ea typeface="Times New Roman"/>
                <a:cs typeface="B Nazanin"/>
              </a:rPr>
              <a:t>T0</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T1</a:t>
            </a:r>
            <a:r>
              <a:rPr lang="fa-IR" dirty="0">
                <a:latin typeface="Times New Roman"/>
                <a:ea typeface="Times New Roman"/>
                <a:cs typeface="B Nazanin"/>
              </a:rPr>
              <a:t>، یک الگوریتم اختصاصی طراحی شده است (اجرا شده در پایتون 2.7) که به تجزیه و تحلیل هر دو ماتریس با اهداف زیر می پردازد:</a:t>
            </a:r>
            <a:endParaRPr lang="en-US" sz="1800" dirty="0">
              <a:latin typeface="Calibri"/>
              <a:ea typeface="Times New Roman"/>
              <a:cs typeface="Arial"/>
            </a:endParaRPr>
          </a:p>
          <a:p>
            <a:pPr algn="just" rtl="1">
              <a:lnSpc>
                <a:spcPct val="115000"/>
              </a:lnSpc>
              <a:spcAft>
                <a:spcPts val="0"/>
              </a:spcAft>
            </a:pPr>
            <a:r>
              <a:rPr lang="fa-IR" dirty="0">
                <a:latin typeface="Times New Roman"/>
                <a:ea typeface="Times New Roman"/>
                <a:cs typeface="B Nazanin"/>
              </a:rPr>
              <a:t>1) بررسی اینکه زمان بهره برداری از هر </a:t>
            </a:r>
            <a:r>
              <a:rPr lang="en-US" sz="2000" dirty="0">
                <a:latin typeface="Times New Roman"/>
                <a:ea typeface="Times New Roman"/>
                <a:cs typeface="B Nazanin"/>
              </a:rPr>
              <a:t>OCR</a:t>
            </a:r>
            <a:r>
              <a:rPr lang="en-US" dirty="0">
                <a:latin typeface="B Nazanin"/>
                <a:ea typeface="Times New Roman"/>
                <a:cs typeface="Arial"/>
              </a:rPr>
              <a:t> </a:t>
            </a:r>
            <a:r>
              <a:rPr lang="fa-IR" dirty="0">
                <a:latin typeface="B Nazanin"/>
                <a:ea typeface="Times New Roman"/>
                <a:cs typeface="Arial"/>
              </a:rPr>
              <a:t>در محدوده مشخص شده در خط مشی حفاظت است.</a:t>
            </a:r>
            <a:endParaRPr lang="en-US" sz="1800" dirty="0">
              <a:latin typeface="Calibri"/>
              <a:ea typeface="Times New Roman"/>
              <a:cs typeface="Arial"/>
            </a:endParaRPr>
          </a:p>
          <a:p>
            <a:pPr algn="just" rtl="1">
              <a:lnSpc>
                <a:spcPct val="115000"/>
              </a:lnSpc>
              <a:spcAft>
                <a:spcPts val="0"/>
              </a:spcAft>
            </a:pPr>
            <a:r>
              <a:rPr lang="fa-IR" dirty="0">
                <a:latin typeface="Times New Roman"/>
                <a:ea typeface="Times New Roman"/>
                <a:cs typeface="B Nazanin"/>
              </a:rPr>
              <a:t>2) بررسی حاشیه درجه بندی بین دستگاه های حفاظت؛</a:t>
            </a:r>
            <a:endParaRPr lang="en-US" sz="1800" dirty="0">
              <a:latin typeface="Calibri"/>
              <a:ea typeface="Times New Roman"/>
              <a:cs typeface="Arial"/>
            </a:endParaRPr>
          </a:p>
          <a:p>
            <a:pPr algn="just" rtl="1">
              <a:lnSpc>
                <a:spcPct val="115000"/>
              </a:lnSpc>
              <a:spcAft>
                <a:spcPts val="0"/>
              </a:spcAft>
            </a:pPr>
            <a:r>
              <a:rPr lang="fa-IR" dirty="0">
                <a:latin typeface="Times New Roman"/>
                <a:ea typeface="Times New Roman"/>
                <a:cs typeface="B Nazanin"/>
              </a:rPr>
              <a:t>3) محاسبه متوسط </a:t>
            </a:r>
            <a:r>
              <a:rPr lang="fa-IR" dirty="0">
                <a:latin typeface="Calibri"/>
                <a:ea typeface="Times New Roman"/>
              </a:rPr>
              <a:t>​​</a:t>
            </a:r>
            <a:r>
              <a:rPr lang="fa-IR" dirty="0">
                <a:latin typeface="Times New Roman"/>
                <a:ea typeface="Times New Roman"/>
                <a:cs typeface="B Nazanin"/>
              </a:rPr>
              <a:t>زمان عمل.</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2846618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104712"/>
            <a:ext cx="7467600" cy="4873752"/>
          </a:xfrm>
        </p:spPr>
        <p:txBody>
          <a:bodyPr/>
          <a:lstStyle/>
          <a:p>
            <a:pPr algn="just" rtl="1">
              <a:lnSpc>
                <a:spcPct val="115000"/>
              </a:lnSpc>
              <a:spcAft>
                <a:spcPts val="0"/>
              </a:spcAft>
            </a:pPr>
            <a:r>
              <a:rPr lang="fa-IR" dirty="0">
                <a:latin typeface="Times New Roman"/>
                <a:ea typeface="Times New Roman"/>
                <a:cs typeface="B Nazanin"/>
              </a:rPr>
              <a:t>به عنوان مثال، به یک مدار ساده در شکل. 3 توجه کنید، در مرحله 1 خطاهای 4 و 5 بررسی می شود، زمان بهره برداری از </a:t>
            </a:r>
            <a:r>
              <a:rPr lang="en-US" sz="2000" dirty="0">
                <a:latin typeface="Times New Roman"/>
                <a:ea typeface="Times New Roman"/>
                <a:cs typeface="B Nazanin"/>
              </a:rPr>
              <a:t>OCR C</a:t>
            </a:r>
            <a:r>
              <a:rPr lang="en-US" dirty="0">
                <a:latin typeface="B Nazanin"/>
                <a:ea typeface="Times New Roman"/>
                <a:cs typeface="Arial"/>
              </a:rPr>
              <a:t> </a:t>
            </a:r>
            <a:r>
              <a:rPr lang="fa-IR" dirty="0">
                <a:latin typeface="B Nazanin"/>
                <a:ea typeface="Times New Roman"/>
                <a:cs typeface="Arial"/>
              </a:rPr>
              <a:t>کمتر از حدود مشخص شده در نیاز های حفاظتی است (به عنوان مثال، یک محدودیت زمانی 1 ثانیه ای به طور معمول در برنامه های حفاظت از ابزار استفاده می شود). مرحله 2 به بررسی تفاوت زمان عمل بین </a:t>
            </a:r>
            <a:r>
              <a:rPr lang="en-US" sz="2000" dirty="0">
                <a:latin typeface="Times New Roman"/>
                <a:ea typeface="Times New Roman"/>
                <a:cs typeface="B Nazanin"/>
              </a:rPr>
              <a:t>OCR C</a:t>
            </a:r>
            <a:r>
              <a:rPr lang="en-US" dirty="0">
                <a:latin typeface="B Nazanin"/>
                <a:ea typeface="Times New Roman"/>
                <a:cs typeface="Arial"/>
              </a:rPr>
              <a:t> </a:t>
            </a:r>
            <a:r>
              <a:rPr lang="fa-IR" dirty="0">
                <a:latin typeface="B Nazanin"/>
                <a:ea typeface="Times New Roman"/>
                <a:cs typeface="Arial"/>
              </a:rPr>
              <a:t>می پردازد و اینکه حفاظت پشتیبان </a:t>
            </a:r>
            <a:r>
              <a:rPr lang="en-US" sz="2000" dirty="0">
                <a:latin typeface="Times New Roman"/>
                <a:ea typeface="Times New Roman"/>
                <a:cs typeface="B Nazanin"/>
              </a:rPr>
              <a:t>OCR B</a:t>
            </a:r>
            <a:r>
              <a:rPr lang="en-US" dirty="0">
                <a:latin typeface="B Nazanin"/>
                <a:ea typeface="Times New Roman"/>
                <a:cs typeface="Arial"/>
              </a:rPr>
              <a:t> </a:t>
            </a:r>
            <a:r>
              <a:rPr lang="fa-IR" dirty="0">
                <a:latin typeface="B Nazanin"/>
                <a:ea typeface="Times New Roman"/>
                <a:cs typeface="Arial"/>
              </a:rPr>
              <a:t>بیشتر از حداقل حاشیه درجه بندی مشخص شده در نیاز های حفاظتی است (یک حاشیه درجه بندی نمونه 0.3 ثانیه در حفاظت از ابزار معمولی).</a:t>
            </a:r>
            <a:endParaRPr lang="en-US" sz="1800" dirty="0">
              <a:latin typeface="Calibri"/>
              <a:ea typeface="Times New Roman"/>
              <a:cs typeface="Arial"/>
            </a:endParaRPr>
          </a:p>
          <a:p>
            <a:pPr algn="just" rtl="1">
              <a:lnSpc>
                <a:spcPct val="115000"/>
              </a:lnSpc>
              <a:spcAft>
                <a:spcPts val="0"/>
              </a:spcAft>
            </a:pPr>
            <a:r>
              <a:rPr lang="fa-IR" dirty="0">
                <a:latin typeface="Times New Roman"/>
                <a:ea typeface="Times New Roman"/>
                <a:cs typeface="B Nazanin"/>
              </a:rPr>
              <a:t>مراحل 1 و 2 برای یک سری از خطاهای شبیه سازی شده تکرار شده در مکان های مختلف (منبع و پایان ریموت هر بخش تغذیه) در شکل 3 نشان داده شده است. </a:t>
            </a:r>
            <a:endParaRPr lang="en-US" sz="1800" dirty="0">
              <a:latin typeface="Calibri"/>
              <a:ea typeface="Times New Roman"/>
              <a:cs typeface="Aria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869160"/>
            <a:ext cx="45243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81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60648"/>
            <a:ext cx="7467600" cy="4873752"/>
          </a:xfrm>
        </p:spPr>
        <p:txBody>
          <a:bodyPr/>
          <a:lstStyle/>
          <a:p>
            <a:pPr algn="just" rtl="1">
              <a:lnSpc>
                <a:spcPct val="115000"/>
              </a:lnSpc>
              <a:spcAft>
                <a:spcPts val="1000"/>
              </a:spcAft>
            </a:pPr>
            <a:r>
              <a:rPr lang="fa-IR" dirty="0">
                <a:latin typeface="Times New Roman"/>
                <a:ea typeface="Times New Roman"/>
                <a:cs typeface="B Nazanin"/>
              </a:rPr>
              <a:t>دو مرحله اول اولویت بالاتری نسبت به مرحله سوم دارند؛ بنابراین، اگر </a:t>
            </a:r>
            <a:r>
              <a:rPr lang="en-US" sz="2000" dirty="0">
                <a:latin typeface="Times New Roman"/>
                <a:ea typeface="Times New Roman"/>
                <a:cs typeface="B Nazanin"/>
              </a:rPr>
              <a:t>T1</a:t>
            </a:r>
            <a:r>
              <a:rPr lang="fa-IR" dirty="0">
                <a:latin typeface="Times New Roman"/>
                <a:ea typeface="Times New Roman"/>
                <a:cs typeface="B Nazanin"/>
              </a:rPr>
              <a:t> از این دو مرحله تأییدی عبور نکند، اما </a:t>
            </a:r>
            <a:r>
              <a:rPr lang="en-US" sz="2000" dirty="0">
                <a:latin typeface="Times New Roman"/>
                <a:ea typeface="Times New Roman"/>
                <a:cs typeface="B Nazanin"/>
              </a:rPr>
              <a:t>T0</a:t>
            </a:r>
            <a:r>
              <a:rPr lang="fa-IR" dirty="0">
                <a:latin typeface="Times New Roman"/>
                <a:ea typeface="Times New Roman"/>
                <a:cs typeface="B Nazanin"/>
              </a:rPr>
              <a:t> عبور کند، تنظیمات جدید ارائه شده بی نتیجه می ماند، در حالی که اگر </a:t>
            </a:r>
            <a:r>
              <a:rPr lang="en-US" sz="2000" dirty="0">
                <a:latin typeface="Times New Roman"/>
                <a:ea typeface="Times New Roman"/>
                <a:cs typeface="B Nazanin"/>
              </a:rPr>
              <a:t>T0</a:t>
            </a:r>
            <a:r>
              <a:rPr lang="en-US" dirty="0">
                <a:latin typeface="B Nazanin"/>
                <a:ea typeface="Times New Roman"/>
                <a:cs typeface="Arial"/>
              </a:rPr>
              <a:t> </a:t>
            </a:r>
            <a:r>
              <a:rPr lang="fa-IR" dirty="0">
                <a:latin typeface="B Nazanin"/>
                <a:ea typeface="Times New Roman"/>
                <a:cs typeface="Arial"/>
              </a:rPr>
              <a:t>از این دو مرحله تأیید رد نشود و </a:t>
            </a:r>
            <a:r>
              <a:rPr lang="en-US" sz="2000" dirty="0">
                <a:latin typeface="Times New Roman"/>
                <a:ea typeface="Times New Roman"/>
                <a:cs typeface="B Nazanin"/>
              </a:rPr>
              <a:t>T1</a:t>
            </a:r>
            <a:r>
              <a:rPr lang="fa-IR" dirty="0">
                <a:latin typeface="Times New Roman"/>
                <a:ea typeface="Times New Roman"/>
                <a:cs typeface="B Nazanin"/>
              </a:rPr>
              <a:t> عبور کند، تنظیمات پیشنهادی جدید ، بدون مرحله تأیید سوم به کار گرفته می شود.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اگر </a:t>
            </a:r>
            <a:r>
              <a:rPr lang="en-US" sz="2000" dirty="0">
                <a:latin typeface="Times New Roman"/>
                <a:ea typeface="Times New Roman"/>
                <a:cs typeface="B Nazanin"/>
              </a:rPr>
              <a:t>T0</a:t>
            </a:r>
            <a:r>
              <a:rPr lang="fa-IR" dirty="0">
                <a:latin typeface="Times New Roman"/>
                <a:ea typeface="Times New Roman"/>
                <a:cs typeface="B Nazanin"/>
              </a:rPr>
              <a:t>و </a:t>
            </a:r>
            <a:r>
              <a:rPr lang="en-US" sz="2000" dirty="0">
                <a:latin typeface="Times New Roman"/>
                <a:ea typeface="Times New Roman"/>
                <a:cs typeface="B Nazanin"/>
              </a:rPr>
              <a:t>T1</a:t>
            </a:r>
            <a:r>
              <a:rPr lang="fa-IR" dirty="0">
                <a:latin typeface="Times New Roman"/>
                <a:ea typeface="Times New Roman"/>
                <a:cs typeface="B Nazanin"/>
              </a:rPr>
              <a:t> از اولین و دومین مرحله تایید بگذرند، مرحله سوم ، مرحله مقایسه زمان متوسط </a:t>
            </a:r>
            <a:r>
              <a:rPr lang="fa-IR" dirty="0">
                <a:latin typeface="Calibri"/>
                <a:ea typeface="Times New Roman"/>
              </a:rPr>
              <a:t>​​</a:t>
            </a:r>
            <a:r>
              <a:rPr lang="fa-IR" dirty="0">
                <a:latin typeface="Times New Roman"/>
                <a:ea typeface="Times New Roman"/>
                <a:cs typeface="B Nazanin"/>
              </a:rPr>
              <a:t>عمل به دست آمده از</a:t>
            </a:r>
            <a:r>
              <a:rPr lang="fa-IR" sz="2000" dirty="0">
                <a:latin typeface="Calibri"/>
                <a:ea typeface="Times New Roman"/>
              </a:rPr>
              <a:t> </a:t>
            </a:r>
            <a:r>
              <a:rPr lang="en-US" sz="2000" dirty="0">
                <a:latin typeface="Times New Roman"/>
                <a:ea typeface="Times New Roman"/>
                <a:cs typeface="B Nazanin"/>
              </a:rPr>
              <a:t>T0</a:t>
            </a:r>
            <a:r>
              <a:rPr lang="fa-IR" dirty="0">
                <a:latin typeface="Times New Roman"/>
                <a:ea typeface="Times New Roman"/>
                <a:cs typeface="B Nazanin"/>
              </a:rPr>
              <a:t>و </a:t>
            </a:r>
            <a:r>
              <a:rPr lang="en-US" sz="2000" dirty="0">
                <a:latin typeface="Times New Roman"/>
                <a:ea typeface="Times New Roman"/>
                <a:cs typeface="B Nazanin"/>
              </a:rPr>
              <a:t>T1</a:t>
            </a:r>
            <a:r>
              <a:rPr lang="en-US" dirty="0">
                <a:latin typeface="B Nazanin"/>
                <a:ea typeface="Times New Roman"/>
                <a:cs typeface="Arial"/>
              </a:rPr>
              <a:t> </a:t>
            </a:r>
            <a:r>
              <a:rPr lang="fa-IR" dirty="0">
                <a:latin typeface="B Nazanin"/>
                <a:ea typeface="Times New Roman"/>
                <a:cs typeface="Arial"/>
              </a:rPr>
              <a:t>است : </a:t>
            </a:r>
            <a:endParaRPr lang="en-US" sz="1800" dirty="0">
              <a:latin typeface="Calibri"/>
              <a:ea typeface="Times New Roman"/>
              <a:cs typeface="Arial"/>
            </a:endParaRPr>
          </a:p>
          <a:p>
            <a:pPr algn="r" rtl="1"/>
            <a:endParaRPr lang="en-US" dirty="0"/>
          </a:p>
        </p:txBody>
      </p:sp>
      <p:pic>
        <p:nvPicPr>
          <p:cNvPr id="4" name="Picture 3"/>
          <p:cNvPicPr/>
          <p:nvPr/>
        </p:nvPicPr>
        <p:blipFill>
          <a:blip r:embed="rId2"/>
          <a:srcRect/>
          <a:stretch>
            <a:fillRect/>
          </a:stretch>
        </p:blipFill>
        <p:spPr bwMode="auto">
          <a:xfrm>
            <a:off x="1475656" y="4293096"/>
            <a:ext cx="4968552" cy="1584176"/>
          </a:xfrm>
          <a:prstGeom prst="rect">
            <a:avLst/>
          </a:prstGeom>
          <a:noFill/>
          <a:ln w="9525">
            <a:noFill/>
            <a:miter lim="800000"/>
            <a:headEnd/>
            <a:tailEnd/>
          </a:ln>
        </p:spPr>
      </p:pic>
    </p:spTree>
    <p:extLst>
      <p:ext uri="{BB962C8B-B14F-4D97-AF65-F5344CB8AC3E}">
        <p14:creationId xmlns:p14="http://schemas.microsoft.com/office/powerpoint/2010/main" val="8332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lnSpc>
                <a:spcPct val="115000"/>
              </a:lnSpc>
              <a:spcAft>
                <a:spcPts val="1000"/>
              </a:spcAft>
            </a:pPr>
            <a:r>
              <a:rPr lang="fa-IR" dirty="0">
                <a:latin typeface="Times New Roman"/>
                <a:ea typeface="Times New Roman"/>
                <a:cs typeface="B Nazanin"/>
              </a:rPr>
              <a:t>در نهایت، دو متوسط زمان عمل با استفاده از معادله (5) با هم مقایسه می شوند و اگر شرایط راضی کننده بود، تنظیمات محافظتی جدید به کار گرفته می شوند.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که در آن </a:t>
            </a:r>
            <a:r>
              <a:rPr lang="en-US" sz="2000" dirty="0">
                <a:latin typeface="Times New Roman"/>
                <a:ea typeface="Times New Roman"/>
                <a:cs typeface="B Nazanin"/>
              </a:rPr>
              <a:t>tm</a:t>
            </a:r>
            <a:r>
              <a:rPr lang="fa-IR" dirty="0">
                <a:latin typeface="Calibri"/>
                <a:ea typeface="Times New Roman"/>
              </a:rPr>
              <a:t>∆ </a:t>
            </a:r>
            <a:r>
              <a:rPr lang="fa-IR" dirty="0">
                <a:latin typeface="Times New Roman"/>
                <a:ea typeface="Times New Roman"/>
                <a:cs typeface="B Nazanin"/>
              </a:rPr>
              <a:t>حداقل تفاوت میانگین زمان ها کمتر از حدی است که تنظیمات جدید به کار گرفته نشوند چرا که مزایای تغییر تنظیمات حفاظتی در مقایسه با ریسک خطای روی داده در طول فرایند تغییر قابل چشم پوشی است.</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225088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a:bodyPr>
          <a:lstStyle/>
          <a:p>
            <a:pPr algn="just" rtl="1">
              <a:lnSpc>
                <a:spcPct val="115000"/>
              </a:lnSpc>
              <a:spcAft>
                <a:spcPts val="1000"/>
              </a:spcAft>
            </a:pPr>
            <a:r>
              <a:rPr lang="fa-IR" b="1" dirty="0">
                <a:latin typeface="Times New Roman"/>
                <a:ea typeface="Times New Roman"/>
                <a:cs typeface="B Nazanin"/>
              </a:rPr>
              <a:t>. مقدمه</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افزایش مداوم در نفوذ تولید پراکنده ( </a:t>
            </a:r>
            <a:r>
              <a:rPr lang="en-US" sz="2000" dirty="0">
                <a:latin typeface="Times New Roman"/>
                <a:ea typeface="Times New Roman"/>
                <a:cs typeface="B Nazanin"/>
              </a:rPr>
              <a:t>DG</a:t>
            </a:r>
            <a:r>
              <a:rPr lang="fa-IR" dirty="0">
                <a:latin typeface="Times New Roman"/>
                <a:ea typeface="Times New Roman"/>
                <a:cs typeface="B Nazanin"/>
              </a:rPr>
              <a:t> ) و اتخاذ راه حل های شبکه مدیریت فعال ( </a:t>
            </a:r>
            <a:r>
              <a:rPr lang="en-US" sz="2000" dirty="0">
                <a:latin typeface="Times New Roman"/>
                <a:ea typeface="Times New Roman"/>
                <a:cs typeface="B Nazanin"/>
              </a:rPr>
              <a:t>ANM</a:t>
            </a:r>
            <a:r>
              <a:rPr lang="fa-IR" dirty="0">
                <a:latin typeface="Times New Roman"/>
                <a:ea typeface="Times New Roman"/>
                <a:cs typeface="B Nazanin"/>
              </a:rPr>
              <a:t> ) در شبکه های توزیع در سراسر جهان با توجه به اثرات آن بر سطح خطا ها و مسیرهای جریان خطا یک چالش حفاظت از شبکه ایجاد می کند.</a:t>
            </a:r>
            <a:endParaRPr lang="en-US" sz="1800" dirty="0">
              <a:latin typeface="Calibri"/>
              <a:ea typeface="Times New Roman"/>
              <a:cs typeface="Arial"/>
            </a:endParaRPr>
          </a:p>
          <a:p>
            <a:pPr algn="r" rtl="1"/>
            <a:r>
              <a:rPr lang="en-US" sz="2000" dirty="0">
                <a:latin typeface="Times New Roman"/>
                <a:ea typeface="Times New Roman"/>
                <a:cs typeface="B Nazanin"/>
              </a:rPr>
              <a:t>DG</a:t>
            </a:r>
            <a:r>
              <a:rPr lang="en-US" dirty="0">
                <a:latin typeface="B Nazanin"/>
                <a:ea typeface="Times New Roman"/>
              </a:rPr>
              <a:t> </a:t>
            </a:r>
            <a:r>
              <a:rPr lang="fa-IR" dirty="0">
                <a:latin typeface="B Nazanin"/>
                <a:ea typeface="Times New Roman"/>
              </a:rPr>
              <a:t>یک منبع اضافی جریان خطا را معرفی می کند، که ممکن است سطح خطا ها در داخل شبکه را افزایش دهد ، در حالی که احتمالا تغییر در مقدار و جهت جریان خطای دیده شده توسط رله حفاظت خاص را هشدار می دهد. سهم یک واحد تولید واحد به طور معمول زیاد نیست، اما اثر مجموعه ای از بسیاری از واحد های تولیدی می تواند تاثیر قابل توجهی در جریان خطا داشته و بر بهره برداری از سیستم حفاظت از جریان زیاد نیز تاثیر گذارد </a:t>
            </a:r>
            <a:endParaRPr lang="en-US" dirty="0"/>
          </a:p>
        </p:txBody>
      </p:sp>
    </p:spTree>
    <p:extLst>
      <p:ext uri="{BB962C8B-B14F-4D97-AF65-F5344CB8AC3E}">
        <p14:creationId xmlns:p14="http://schemas.microsoft.com/office/powerpoint/2010/main" val="323378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88640"/>
            <a:ext cx="7467600" cy="6285312"/>
          </a:xfrm>
        </p:spPr>
        <p:txBody>
          <a:bodyPr>
            <a:normAutofit fontScale="77500" lnSpcReduction="20000"/>
          </a:bodyPr>
          <a:lstStyle/>
          <a:p>
            <a:pPr algn="just" rtl="1">
              <a:lnSpc>
                <a:spcPct val="115000"/>
              </a:lnSpc>
              <a:spcAft>
                <a:spcPts val="1000"/>
              </a:spcAft>
            </a:pPr>
            <a:r>
              <a:rPr lang="en-US" sz="2000" b="1" dirty="0">
                <a:latin typeface="Times New Roman"/>
                <a:ea typeface="Times New Roman"/>
                <a:cs typeface="B Nazanin"/>
              </a:rPr>
              <a:t>E</a:t>
            </a:r>
            <a:r>
              <a:rPr lang="fa-IR" b="1" dirty="0">
                <a:latin typeface="Times New Roman"/>
                <a:ea typeface="Times New Roman"/>
                <a:cs typeface="B Nazanin"/>
              </a:rPr>
              <a:t>. استفاده از تنظیمات حفاظتی و امنیتی جدید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آخرین مرحله از الگوریتم ارسال تنظیمات حفاظت جدید به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است. این مرحله با استفاده از ارتباطات </a:t>
            </a:r>
            <a:r>
              <a:rPr lang="en-US" sz="2000" dirty="0">
                <a:latin typeface="Times New Roman"/>
                <a:ea typeface="Times New Roman"/>
                <a:cs typeface="B Nazanin"/>
              </a:rPr>
              <a:t>IEC61850</a:t>
            </a:r>
            <a:r>
              <a:rPr lang="en-US" dirty="0">
                <a:latin typeface="B Nazanin"/>
                <a:ea typeface="Times New Roman"/>
                <a:cs typeface="Arial"/>
              </a:rPr>
              <a:t> </a:t>
            </a:r>
            <a:r>
              <a:rPr lang="fa-IR" dirty="0">
                <a:latin typeface="B Nazanin"/>
                <a:ea typeface="Times New Roman"/>
                <a:cs typeface="Arial"/>
              </a:rPr>
              <a:t>در دو مرحله صورت می گیرد. مرحله اول شامل ارسال تنظیمات است، در حالی که فاز دوم شامل خواندن تنظیمات به منظور کنترل این که آیا آنها به درستی استفاده شده اند،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یک رله حفاظت </a:t>
            </a:r>
            <a:r>
              <a:rPr lang="en-US" sz="2000" dirty="0">
                <a:latin typeface="Times New Roman"/>
                <a:ea typeface="Times New Roman"/>
                <a:cs typeface="B Nazanin"/>
              </a:rPr>
              <a:t>IEC61850</a:t>
            </a:r>
            <a:r>
              <a:rPr lang="fa-IR" dirty="0">
                <a:latin typeface="Times New Roman"/>
                <a:ea typeface="Times New Roman"/>
                <a:cs typeface="B Nazanin"/>
              </a:rPr>
              <a:t>-سازگار می تواند دو رویکرد را تسهیل بخشد که استفاده از تنظیمات حفاظت متغیر را تسهیل می سازد: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روش اول بر اساس به کار گیری گروه های تنظیمات حفاظتی است. به طور معمول، چهار یا تعداد بیشتری از گروه های تنظیمات محافظتی تعریف می شوند، و سیستم حفاظت تطبیقی </a:t>
            </a:r>
            <a:r>
              <a:rPr lang="fa-IR" dirty="0">
                <a:latin typeface="Calibri"/>
                <a:ea typeface="Times New Roman"/>
              </a:rPr>
              <a:t>​​</a:t>
            </a:r>
            <a:r>
              <a:rPr lang="fa-IR" dirty="0">
                <a:latin typeface="Times New Roman"/>
                <a:ea typeface="Times New Roman"/>
                <a:cs typeface="B Nazanin"/>
              </a:rPr>
              <a:t>می تواند گروهی را انتخاب کند که نزدیک ترین میزان تطابق با تنظیمات حفاظتی محاسبه شده را نشان می دهد.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روش دوم از گروه های تنظیمات حفاظتی از پیش تعریف شده استفاده نمی کند. هر تنظیمات حفاظتی خاص (به عنوان مثال ، بارگیری جریان، چند برابر کردن زمان و غیره ) برای اصلاح قابل دسترسی است ، و سیستم تطبیقی محافظتی </a:t>
            </a:r>
            <a:r>
              <a:rPr lang="fa-IR" dirty="0">
                <a:latin typeface="Calibri"/>
                <a:ea typeface="Times New Roman"/>
              </a:rPr>
              <a:t>​​</a:t>
            </a:r>
            <a:r>
              <a:rPr lang="fa-IR" dirty="0">
                <a:latin typeface="Times New Roman"/>
                <a:ea typeface="Times New Roman"/>
                <a:cs typeface="B Nazanin"/>
              </a:rPr>
              <a:t>می تواند تنظیمات حفاظتی محاسبه شده را به صورت فردی ایجاد کند.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روش اول دارای مزیت اجتناب از خطر اعمال تنظیمات حفاظتی اشتباه است که ممکن است منجر به قطعی نادرست و یا عدم بهره برداری از سیستم حفاظت در طول خطا شود در حالی که مزیت استفاده از روش دوم انعطاف پذیری بیشتر آن است.</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2894743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algn="just" rtl="1">
              <a:lnSpc>
                <a:spcPct val="115000"/>
              </a:lnSpc>
              <a:spcAft>
                <a:spcPts val="1000"/>
              </a:spcAft>
            </a:pPr>
            <a:r>
              <a:rPr lang="fa-IR" b="1" dirty="0">
                <a:latin typeface="Times New Roman"/>
                <a:ea typeface="Times New Roman"/>
                <a:cs typeface="B Nazanin"/>
              </a:rPr>
              <a:t>. توزیع مدل شبکه آزمایشی</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شبکه آزمایشی مورد استفاده در این مقاله یک شبکه توزیع روستایی هوایی 11 کیلو ولت، " شبکه </a:t>
            </a:r>
            <a:r>
              <a:rPr lang="en-US" sz="2000" dirty="0">
                <a:latin typeface="Times New Roman"/>
                <a:ea typeface="Times New Roman"/>
                <a:cs typeface="B Nazanin"/>
              </a:rPr>
              <a:t>OHA</a:t>
            </a:r>
            <a:r>
              <a:rPr lang="fa-IR" dirty="0">
                <a:latin typeface="Times New Roman"/>
                <a:ea typeface="Times New Roman"/>
                <a:cs typeface="B Nazanin"/>
              </a:rPr>
              <a:t> " همانند شبکه توزیع عمومی انگلستان</a:t>
            </a:r>
            <a:r>
              <a:rPr lang="en-US" sz="2000" dirty="0">
                <a:latin typeface="Times New Roman"/>
                <a:ea typeface="Times New Roman"/>
                <a:cs typeface="B Nazanin"/>
              </a:rPr>
              <a:t>UKGDS) </a:t>
            </a:r>
            <a:r>
              <a:rPr lang="fa-IR" dirty="0">
                <a:latin typeface="Times New Roman"/>
                <a:ea typeface="Times New Roman"/>
                <a:cs typeface="B Nazanin"/>
              </a:rPr>
              <a:t>) است [21]. شکل. 4 موقعیت شبکه که متشکل از سه تغذیه کننده اصلی و چند اسپور نسبتا طولانی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هر دو ترانسفورماتور 33/11-</a:t>
            </a:r>
            <a:r>
              <a:rPr lang="en-US" sz="2000" dirty="0">
                <a:latin typeface="Times New Roman"/>
                <a:ea typeface="Times New Roman"/>
                <a:cs typeface="B Nazanin"/>
              </a:rPr>
              <a:t>kV</a:t>
            </a:r>
            <a:r>
              <a:rPr lang="en-US" dirty="0">
                <a:latin typeface="B Nazanin"/>
                <a:ea typeface="Times New Roman"/>
                <a:cs typeface="Arial"/>
              </a:rPr>
              <a:t> </a:t>
            </a:r>
            <a:r>
              <a:rPr lang="fa-IR" dirty="0">
                <a:latin typeface="B Nazanin"/>
                <a:ea typeface="Times New Roman"/>
                <a:cs typeface="Arial"/>
              </a:rPr>
              <a:t>در 12 </a:t>
            </a:r>
            <a:r>
              <a:rPr lang="en-US" sz="2000" dirty="0">
                <a:latin typeface="Times New Roman"/>
                <a:ea typeface="Times New Roman"/>
                <a:cs typeface="B Nazanin"/>
              </a:rPr>
              <a:t>MVA</a:t>
            </a:r>
            <a:r>
              <a:rPr lang="fa-IR" dirty="0">
                <a:latin typeface="Times New Roman"/>
                <a:ea typeface="Times New Roman"/>
                <a:cs typeface="B Nazanin"/>
              </a:rPr>
              <a:t>، با 8.5</a:t>
            </a:r>
            <a:r>
              <a:rPr lang="fa-IR" dirty="0">
                <a:latin typeface="Calibri"/>
                <a:ea typeface="Times New Roman"/>
              </a:rPr>
              <a:t>٪</a:t>
            </a:r>
            <a:r>
              <a:rPr lang="fa-IR" dirty="0">
                <a:latin typeface="Times New Roman"/>
                <a:ea typeface="Times New Roman"/>
                <a:cs typeface="B Nazanin"/>
              </a:rPr>
              <a:t> در هر واحد راکتانس، پیکربندی دلتا-استار پیچ در پیچ، و اتصالات زمین در سمت 11 کیلو ولت درجه بندی شده اند. طول فیدرهای </a:t>
            </a:r>
            <a:r>
              <a:rPr lang="en-US" sz="2000" dirty="0">
                <a:latin typeface="Times New Roman"/>
                <a:ea typeface="Times New Roman"/>
                <a:cs typeface="B Nazanin"/>
              </a:rPr>
              <a:t>A</a:t>
            </a:r>
            <a:r>
              <a:rPr lang="fa-IR" dirty="0">
                <a:latin typeface="Times New Roman"/>
                <a:ea typeface="Times New Roman"/>
                <a:cs typeface="B Nazanin"/>
              </a:rPr>
              <a:t>، </a:t>
            </a:r>
            <a:r>
              <a:rPr lang="en-US" sz="2000" dirty="0">
                <a:latin typeface="Times New Roman"/>
                <a:ea typeface="Times New Roman"/>
                <a:cs typeface="B Nazanin"/>
              </a:rPr>
              <a:t>B</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C</a:t>
            </a:r>
            <a:r>
              <a:rPr lang="en-US" dirty="0">
                <a:latin typeface="B Nazanin"/>
                <a:ea typeface="Times New Roman"/>
                <a:cs typeface="Arial"/>
              </a:rPr>
              <a:t> </a:t>
            </a:r>
            <a:r>
              <a:rPr lang="fa-IR" dirty="0">
                <a:latin typeface="B Nazanin"/>
                <a:ea typeface="Times New Roman"/>
                <a:cs typeface="Arial"/>
              </a:rPr>
              <a:t>به ترتیب8.5، 3.5، و 2.2 کیلومتر بود. فیدر </a:t>
            </a:r>
            <a:r>
              <a:rPr lang="en-US" sz="2000" dirty="0">
                <a:latin typeface="Times New Roman"/>
                <a:ea typeface="Times New Roman"/>
                <a:cs typeface="B Nazanin"/>
              </a:rPr>
              <a:t>A</a:t>
            </a:r>
            <a:r>
              <a:rPr lang="en-US" dirty="0">
                <a:latin typeface="B Nazanin"/>
                <a:ea typeface="Times New Roman"/>
                <a:cs typeface="Arial"/>
              </a:rPr>
              <a:t> </a:t>
            </a:r>
            <a:r>
              <a:rPr lang="fa-IR" dirty="0">
                <a:latin typeface="B Nazanin"/>
                <a:ea typeface="Times New Roman"/>
                <a:cs typeface="Arial"/>
              </a:rPr>
              <a:t>در حدود </a:t>
            </a:r>
            <a:r>
              <a:rPr lang="fa-IR" sz="2000" dirty="0">
                <a:latin typeface="Calibri"/>
                <a:ea typeface="Times New Roman"/>
              </a:rPr>
              <a:t> </a:t>
            </a:r>
            <a:r>
              <a:rPr lang="en-US" sz="2000" dirty="0">
                <a:latin typeface="Times New Roman"/>
                <a:ea typeface="Times New Roman"/>
                <a:cs typeface="B Nazanin"/>
              </a:rPr>
              <a:t>A</a:t>
            </a:r>
            <a:r>
              <a:rPr lang="fa-IR" dirty="0">
                <a:latin typeface="Times New Roman"/>
                <a:ea typeface="Times New Roman"/>
                <a:cs typeface="B Nazanin"/>
              </a:rPr>
              <a:t> 400 </a:t>
            </a:r>
            <a:r>
              <a:rPr lang="en-US" sz="2000" dirty="0">
                <a:latin typeface="Times New Roman"/>
                <a:ea typeface="Times New Roman"/>
                <a:cs typeface="B Nazanin"/>
              </a:rPr>
              <a:t>(7.62 MVA)</a:t>
            </a:r>
            <a:r>
              <a:rPr lang="en-US" dirty="0">
                <a:latin typeface="B Nazanin"/>
                <a:ea typeface="Times New Roman"/>
                <a:cs typeface="Arial"/>
              </a:rPr>
              <a:t> </a:t>
            </a:r>
            <a:r>
              <a:rPr lang="fa-IR" dirty="0">
                <a:latin typeface="B Nazanin"/>
                <a:ea typeface="Times New Roman"/>
                <a:cs typeface="Arial"/>
              </a:rPr>
              <a:t>و فیدرهای </a:t>
            </a:r>
            <a:r>
              <a:rPr lang="en-US" sz="2000" dirty="0">
                <a:latin typeface="Times New Roman"/>
                <a:ea typeface="Times New Roman"/>
                <a:cs typeface="B Nazanin"/>
              </a:rPr>
              <a:t>B</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C</a:t>
            </a:r>
            <a:r>
              <a:rPr lang="en-US" dirty="0">
                <a:latin typeface="B Nazanin"/>
                <a:ea typeface="Times New Roman"/>
                <a:cs typeface="Arial"/>
              </a:rPr>
              <a:t> </a:t>
            </a:r>
            <a:r>
              <a:rPr lang="fa-IR" dirty="0">
                <a:latin typeface="B Nazanin"/>
                <a:ea typeface="Times New Roman"/>
                <a:cs typeface="Arial"/>
              </a:rPr>
              <a:t>هر دو</a:t>
            </a:r>
            <a:r>
              <a:rPr lang="en-US" sz="2000" dirty="0">
                <a:latin typeface="Times New Roman"/>
                <a:ea typeface="Times New Roman"/>
                <a:cs typeface="B Nazanin"/>
              </a:rPr>
              <a:t>A</a:t>
            </a:r>
            <a:r>
              <a:rPr lang="fa-IR" dirty="0">
                <a:latin typeface="Times New Roman"/>
                <a:ea typeface="Times New Roman"/>
                <a:cs typeface="B Nazanin"/>
              </a:rPr>
              <a:t> 250 (4.76 </a:t>
            </a:r>
            <a:r>
              <a:rPr lang="en-US" sz="2000" dirty="0">
                <a:latin typeface="Times New Roman"/>
                <a:ea typeface="Times New Roman"/>
                <a:cs typeface="B Nazanin"/>
              </a:rPr>
              <a:t>MVA</a:t>
            </a:r>
            <a:r>
              <a:rPr lang="fa-IR" dirty="0">
                <a:latin typeface="Times New Roman"/>
                <a:ea typeface="Times New Roman"/>
                <a:cs typeface="B Nazanin"/>
              </a:rPr>
              <a:t>) بودند.</a:t>
            </a:r>
            <a:endParaRPr lang="en-US" sz="1800" dirty="0">
              <a:latin typeface="Calibri"/>
              <a:ea typeface="Times New Roman"/>
              <a:cs typeface="Arial"/>
            </a:endParaRPr>
          </a:p>
          <a:p>
            <a:pPr>
              <a:spcAft>
                <a:spcPts val="0"/>
              </a:spcAft>
            </a:pPr>
            <a:r>
              <a:rPr lang="en-US" sz="1400" dirty="0">
                <a:latin typeface="Calibri"/>
                <a:ea typeface="Times New Roman"/>
                <a:cs typeface="Arial"/>
              </a:rPr>
              <a:t>spurs</a:t>
            </a:r>
          </a:p>
          <a:p>
            <a:endParaRPr lang="en-US" dirty="0"/>
          </a:p>
        </p:txBody>
      </p:sp>
    </p:spTree>
    <p:extLst>
      <p:ext uri="{BB962C8B-B14F-4D97-AF65-F5344CB8AC3E}">
        <p14:creationId xmlns:p14="http://schemas.microsoft.com/office/powerpoint/2010/main" val="1044038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332656"/>
            <a:ext cx="7467600" cy="5688632"/>
          </a:xfrm>
        </p:spPr>
        <p:txBody>
          <a:bodyPr/>
          <a:lstStyle/>
          <a:p>
            <a:pPr algn="just" rtl="1">
              <a:lnSpc>
                <a:spcPct val="115000"/>
              </a:lnSpc>
              <a:spcAft>
                <a:spcPts val="1000"/>
              </a:spcAft>
            </a:pPr>
            <a:r>
              <a:rPr lang="fa-IR" dirty="0">
                <a:latin typeface="Times New Roman"/>
                <a:ea typeface="Times New Roman"/>
                <a:cs typeface="B Nazanin"/>
              </a:rPr>
              <a:t>این سیستم حفاظتی برای نشان دادن دقیق شبکه های امروزی طراحی شده و به سیاست حفاظتی پایبند است که توسط یک اپراتور شبکه توزیع </a:t>
            </a:r>
            <a:r>
              <a:rPr lang="en-US" sz="2000" dirty="0">
                <a:latin typeface="Times New Roman"/>
                <a:ea typeface="Times New Roman"/>
                <a:cs typeface="B Nazanin"/>
              </a:rPr>
              <a:t>UK </a:t>
            </a:r>
            <a:r>
              <a:rPr lang="en-US" dirty="0">
                <a:latin typeface="B Nazanin"/>
                <a:ea typeface="Times New Roman"/>
                <a:cs typeface="Arial"/>
              </a:rPr>
              <a:t> </a:t>
            </a:r>
            <a:r>
              <a:rPr lang="fa-IR" dirty="0">
                <a:latin typeface="B Nazanin"/>
                <a:ea typeface="Times New Roman"/>
                <a:cs typeface="Arial"/>
              </a:rPr>
              <a:t>(</a:t>
            </a:r>
            <a:r>
              <a:rPr lang="en-US" sz="2000" dirty="0">
                <a:latin typeface="Times New Roman"/>
                <a:ea typeface="Times New Roman"/>
                <a:cs typeface="B Nazanin"/>
              </a:rPr>
              <a:t>DNO</a:t>
            </a:r>
            <a:r>
              <a:rPr lang="fa-IR" dirty="0">
                <a:latin typeface="Times New Roman"/>
                <a:ea typeface="Times New Roman"/>
                <a:cs typeface="B Nazanin"/>
              </a:rPr>
              <a:t>) عرضه می شود. همانطور که در شکل 4نشان داده شده است ، هر فیدر توسط یک قطع کننده مدار چندبخشی (</a:t>
            </a:r>
            <a:r>
              <a:rPr lang="en-US" sz="2000" dirty="0">
                <a:latin typeface="Times New Roman"/>
                <a:ea typeface="Times New Roman"/>
                <a:cs typeface="B Nazanin"/>
              </a:rPr>
              <a:t>CB</a:t>
            </a:r>
            <a:r>
              <a:rPr lang="fa-IR" dirty="0">
                <a:latin typeface="Times New Roman"/>
                <a:ea typeface="Times New Roman"/>
                <a:cs typeface="B Nazanin"/>
              </a:rPr>
              <a:t>) / بازبست در پایان منبع، و توسط بازبست اتوماتیک قطب سوار (</a:t>
            </a:r>
            <a:r>
              <a:rPr lang="en-US" sz="2000" dirty="0">
                <a:latin typeface="Times New Roman"/>
                <a:ea typeface="Times New Roman"/>
                <a:cs typeface="B Nazanin"/>
              </a:rPr>
              <a:t>PMAR</a:t>
            </a:r>
            <a:r>
              <a:rPr lang="fa-IR" dirty="0">
                <a:latin typeface="Times New Roman"/>
                <a:ea typeface="Times New Roman"/>
                <a:cs typeface="B Nazanin"/>
              </a:rPr>
              <a:t>) واقع در حدود 50</a:t>
            </a:r>
            <a:r>
              <a:rPr lang="fa-IR" dirty="0">
                <a:latin typeface="Calibri"/>
                <a:ea typeface="Times New Roman"/>
              </a:rPr>
              <a:t>٪</a:t>
            </a:r>
            <a:r>
              <a:rPr lang="fa-IR" dirty="0">
                <a:latin typeface="Times New Roman"/>
                <a:ea typeface="Times New Roman"/>
                <a:cs typeface="B Nazanin"/>
              </a:rPr>
              <a:t> در طول فیدر محافظت می شود. اسپورها از طریق یک بخش بخش کننده  و نه از طریق فیوز ، با توجه به روند غالب در </a:t>
            </a:r>
            <a:r>
              <a:rPr lang="en-US" sz="2000" dirty="0">
                <a:latin typeface="Times New Roman"/>
                <a:ea typeface="Times New Roman"/>
                <a:cs typeface="B Nazanin"/>
              </a:rPr>
              <a:t>DNOs</a:t>
            </a:r>
            <a:r>
              <a:rPr lang="en-US" dirty="0">
                <a:latin typeface="B Nazanin"/>
                <a:ea typeface="Times New Roman"/>
                <a:cs typeface="Arial"/>
              </a:rPr>
              <a:t> </a:t>
            </a:r>
            <a:r>
              <a:rPr lang="fa-IR" dirty="0">
                <a:latin typeface="B Nazanin"/>
                <a:ea typeface="Times New Roman"/>
                <a:cs typeface="Arial"/>
              </a:rPr>
              <a:t>برای جایگزین کردن فیوز با  بخش بخش کننده های اسپور در شبکه های توزیع مدرن و آینده ، به تغذیه اصلی متصل می شوند.</a:t>
            </a:r>
            <a:endParaRPr lang="en-US" sz="1800" dirty="0">
              <a:latin typeface="Calibri"/>
              <a:ea typeface="Times New Roman"/>
              <a:cs typeface="Arial"/>
            </a:endParaRPr>
          </a:p>
          <a:p>
            <a:pPr algn="r" rtl="1"/>
            <a:endParaRPr lang="en-US" dirty="0"/>
          </a:p>
        </p:txBody>
      </p:sp>
      <p:pic>
        <p:nvPicPr>
          <p:cNvPr id="4" name="Picture 3"/>
          <p:cNvPicPr/>
          <p:nvPr/>
        </p:nvPicPr>
        <p:blipFill>
          <a:blip r:embed="rId2"/>
          <a:srcRect/>
          <a:stretch>
            <a:fillRect/>
          </a:stretch>
        </p:blipFill>
        <p:spPr bwMode="auto">
          <a:xfrm>
            <a:off x="395536" y="4149080"/>
            <a:ext cx="4255016" cy="2218368"/>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4616838" y="4653136"/>
            <a:ext cx="4016762" cy="1988840"/>
          </a:xfrm>
          <a:prstGeom prst="rect">
            <a:avLst/>
          </a:prstGeom>
          <a:noFill/>
          <a:ln w="9525">
            <a:noFill/>
            <a:miter lim="800000"/>
            <a:headEnd/>
            <a:tailEnd/>
          </a:ln>
        </p:spPr>
      </p:pic>
    </p:spTree>
    <p:extLst>
      <p:ext uri="{BB962C8B-B14F-4D97-AF65-F5344CB8AC3E}">
        <p14:creationId xmlns:p14="http://schemas.microsoft.com/office/powerpoint/2010/main" val="856208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7467600" cy="6069288"/>
          </a:xfrm>
        </p:spPr>
        <p:txBody>
          <a:bodyPr>
            <a:normAutofit fontScale="77500" lnSpcReduction="20000"/>
          </a:bodyPr>
          <a:lstStyle/>
          <a:p>
            <a:pPr algn="just" rtl="1">
              <a:lnSpc>
                <a:spcPct val="115000"/>
              </a:lnSpc>
              <a:spcAft>
                <a:spcPts val="1000"/>
              </a:spcAft>
            </a:pPr>
            <a:r>
              <a:rPr lang="fa-IR" b="1" dirty="0">
                <a:latin typeface="Times New Roman"/>
                <a:ea typeface="Times New Roman"/>
                <a:cs typeface="B Nazanin"/>
              </a:rPr>
              <a:t>اجرا ی آزمایشگاهی و شبیه سازی</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راه حل حفاظت تطبیقی </a:t>
            </a:r>
            <a:r>
              <a:rPr lang="fa-IR" dirty="0">
                <a:latin typeface="Calibri"/>
                <a:ea typeface="Times New Roman"/>
              </a:rPr>
              <a:t>​​</a:t>
            </a:r>
            <a:r>
              <a:rPr lang="fa-IR" dirty="0">
                <a:latin typeface="Times New Roman"/>
                <a:ea typeface="Times New Roman"/>
                <a:cs typeface="B Nazanin"/>
              </a:rPr>
              <a:t>توسعه یافته اجرا شده در یک محیط آزمایشگاهی </a:t>
            </a:r>
            <a:r>
              <a:rPr lang="en-US" sz="2000" dirty="0">
                <a:latin typeface="Times New Roman"/>
                <a:ea typeface="Times New Roman"/>
                <a:cs typeface="B Nazanin"/>
              </a:rPr>
              <a:t>HIL</a:t>
            </a:r>
            <a:r>
              <a:rPr lang="en-US" dirty="0">
                <a:latin typeface="B Nazanin"/>
                <a:ea typeface="Times New Roman"/>
                <a:cs typeface="Arial"/>
              </a:rPr>
              <a:t> </a:t>
            </a:r>
            <a:r>
              <a:rPr lang="fa-IR" dirty="0">
                <a:latin typeface="B Nazanin"/>
                <a:ea typeface="Times New Roman"/>
                <a:cs typeface="Arial"/>
              </a:rPr>
              <a:t>،  به منظور بررسی اثربخشی آن و مقایسه عملکرد آن با یک سیستم حفاظت از جریان زیاد سنتی در شکل  5 نشان داده شده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شبیه ساز دیجیتال فوری ( </a:t>
            </a:r>
            <a:r>
              <a:rPr lang="en-US" sz="2000" dirty="0">
                <a:latin typeface="Times New Roman"/>
                <a:ea typeface="Times New Roman"/>
                <a:cs typeface="B Nazanin"/>
              </a:rPr>
              <a:t>RTDS</a:t>
            </a:r>
            <a:r>
              <a:rPr lang="fa-IR" dirty="0">
                <a:latin typeface="Times New Roman"/>
                <a:ea typeface="Times New Roman"/>
                <a:cs typeface="B Nazanin"/>
              </a:rPr>
              <a:t> ) برای شبیه سازی سریع رفتار سیستم اولیه در شرایط عادی و خطا استفاده شده است. جریان خروجی از </a:t>
            </a:r>
            <a:r>
              <a:rPr lang="en-US" sz="2000" dirty="0">
                <a:latin typeface="Times New Roman"/>
                <a:ea typeface="Times New Roman"/>
                <a:cs typeface="B Nazanin"/>
              </a:rPr>
              <a:t>CTs</a:t>
            </a:r>
            <a:r>
              <a:rPr lang="en-US" dirty="0">
                <a:latin typeface="B Nazanin"/>
                <a:ea typeface="Times New Roman"/>
                <a:cs typeface="Arial"/>
              </a:rPr>
              <a:t> </a:t>
            </a:r>
            <a:r>
              <a:rPr lang="fa-IR" dirty="0">
                <a:latin typeface="B Nazanin"/>
                <a:ea typeface="Times New Roman"/>
                <a:cs typeface="Arial"/>
              </a:rPr>
              <a:t>شبیه سازی شده با استفاده از تقویت کننده های </a:t>
            </a:r>
            <a:r>
              <a:rPr lang="en-US" sz="2000" dirty="0">
                <a:latin typeface="Times New Roman"/>
                <a:ea typeface="Times New Roman"/>
                <a:cs typeface="B Nazanin"/>
              </a:rPr>
              <a:t>slave</a:t>
            </a:r>
            <a:r>
              <a:rPr lang="en-US" dirty="0">
                <a:latin typeface="B Nazanin"/>
                <a:ea typeface="Times New Roman"/>
                <a:cs typeface="Arial"/>
              </a:rPr>
              <a:t> </a:t>
            </a:r>
            <a:r>
              <a:rPr lang="fa-IR" dirty="0">
                <a:latin typeface="B Nazanin"/>
                <a:ea typeface="Times New Roman"/>
                <a:cs typeface="Arial"/>
              </a:rPr>
              <a:t>برای تزریق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تقویت شده اند، که اگر آنها به یک شبکه توزیع واقعی متصل شوند عمل می کنند و در حضور خطا ، با استفاده از پیام </a:t>
            </a:r>
            <a:r>
              <a:rPr lang="fa-IR" sz="1800" dirty="0">
                <a:latin typeface="Calibri"/>
                <a:ea typeface="Times New Roman"/>
                <a:cs typeface="Arial"/>
              </a:rPr>
              <a:t> </a:t>
            </a:r>
            <a:r>
              <a:rPr lang="en-US" sz="2000" dirty="0">
                <a:latin typeface="Times New Roman"/>
                <a:ea typeface="Times New Roman"/>
                <a:cs typeface="B Nazanin"/>
              </a:rPr>
              <a:t>GOOSE</a:t>
            </a:r>
            <a:r>
              <a:rPr lang="en-US" dirty="0">
                <a:latin typeface="B Nazanin"/>
                <a:ea typeface="Times New Roman"/>
                <a:cs typeface="Arial"/>
              </a:rPr>
              <a:t> </a:t>
            </a:r>
            <a:r>
              <a:rPr lang="en-US" sz="2000" dirty="0">
                <a:latin typeface="Times New Roman"/>
                <a:ea typeface="Times New Roman"/>
                <a:cs typeface="B Nazanin"/>
              </a:rPr>
              <a:t>IEC 61850</a:t>
            </a:r>
            <a:r>
              <a:rPr lang="en-US" dirty="0">
                <a:latin typeface="B Nazanin"/>
                <a:ea typeface="Times New Roman"/>
                <a:cs typeface="Arial"/>
              </a:rPr>
              <a:t> </a:t>
            </a:r>
            <a:r>
              <a:rPr lang="fa-IR" dirty="0">
                <a:latin typeface="B Nazanin"/>
                <a:ea typeface="Times New Roman"/>
                <a:cs typeface="Arial"/>
              </a:rPr>
              <a:t>سیگنال قطع می فرستد. سیگنال های قطع توسط </a:t>
            </a:r>
            <a:r>
              <a:rPr lang="en-US" sz="2000" dirty="0">
                <a:latin typeface="Times New Roman"/>
                <a:ea typeface="Times New Roman"/>
                <a:cs typeface="B Nazanin"/>
              </a:rPr>
              <a:t>RTDS</a:t>
            </a:r>
            <a:r>
              <a:rPr lang="en-US" dirty="0">
                <a:latin typeface="B Nazanin"/>
                <a:ea typeface="Times New Roman"/>
                <a:cs typeface="Arial"/>
              </a:rPr>
              <a:t> </a:t>
            </a:r>
            <a:r>
              <a:rPr lang="fa-IR" dirty="0">
                <a:latin typeface="B Nazanin"/>
                <a:ea typeface="Times New Roman"/>
                <a:cs typeface="Arial"/>
              </a:rPr>
              <a:t>به عنوان ورودی شبیه سازی دریافت می شود، و حلقه شبیه سازی را می بندد.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یک </a:t>
            </a:r>
            <a:r>
              <a:rPr lang="en-US" sz="2000" dirty="0">
                <a:latin typeface="Times New Roman"/>
                <a:ea typeface="Times New Roman"/>
                <a:cs typeface="B Nazanin"/>
              </a:rPr>
              <a:t>DNP3</a:t>
            </a:r>
            <a:r>
              <a:rPr lang="en-US" dirty="0">
                <a:latin typeface="B Nazanin"/>
                <a:ea typeface="Times New Roman"/>
                <a:cs typeface="Arial"/>
              </a:rPr>
              <a:t> </a:t>
            </a:r>
            <a:r>
              <a:rPr lang="fa-IR" dirty="0">
                <a:latin typeface="B Nazanin"/>
                <a:ea typeface="Times New Roman"/>
                <a:cs typeface="Arial"/>
              </a:rPr>
              <a:t>نصب شده بر روی کامپیوتر فرعی در ایستگاه برای برقراری ارتباط با </a:t>
            </a:r>
            <a:r>
              <a:rPr lang="en-US" sz="2000" dirty="0">
                <a:latin typeface="Times New Roman"/>
                <a:ea typeface="Times New Roman"/>
                <a:cs typeface="B Nazanin"/>
              </a:rPr>
              <a:t>RTDS</a:t>
            </a:r>
            <a:r>
              <a:rPr lang="en-US" dirty="0">
                <a:latin typeface="B Nazanin"/>
                <a:ea typeface="Times New Roman"/>
                <a:cs typeface="Arial"/>
              </a:rPr>
              <a:t> </a:t>
            </a:r>
            <a:r>
              <a:rPr lang="fa-IR" dirty="0">
                <a:latin typeface="B Nazanin"/>
                <a:ea typeface="Times New Roman"/>
                <a:cs typeface="Arial"/>
              </a:rPr>
              <a:t>جهت جمع آوری اطلاعات دوره ای وضعیت </a:t>
            </a:r>
            <a:r>
              <a:rPr lang="en-US" sz="2000" dirty="0">
                <a:latin typeface="Times New Roman"/>
                <a:ea typeface="Times New Roman"/>
                <a:cs typeface="B Nazanin"/>
              </a:rPr>
              <a:t>CBs</a:t>
            </a:r>
            <a:r>
              <a:rPr lang="en-US" dirty="0">
                <a:latin typeface="B Nazanin"/>
                <a:ea typeface="Times New Roman"/>
                <a:cs typeface="Arial"/>
              </a:rPr>
              <a:t> </a:t>
            </a:r>
            <a:r>
              <a:rPr lang="fa-IR" dirty="0">
                <a:latin typeface="B Nazanin"/>
                <a:ea typeface="Times New Roman"/>
                <a:cs typeface="Arial"/>
              </a:rPr>
              <a:t>، </a:t>
            </a:r>
            <a:r>
              <a:rPr lang="en-US" sz="2000" dirty="0">
                <a:latin typeface="Times New Roman"/>
                <a:ea typeface="Times New Roman"/>
                <a:cs typeface="B Nazanin"/>
              </a:rPr>
              <a:t>PMARs</a:t>
            </a:r>
            <a:r>
              <a:rPr lang="en-US" dirty="0">
                <a:latin typeface="B Nazanin"/>
                <a:ea typeface="Times New Roman"/>
                <a:cs typeface="Arial"/>
              </a:rPr>
              <a:t> </a:t>
            </a:r>
            <a:r>
              <a:rPr lang="fa-IR" dirty="0">
                <a:latin typeface="B Nazanin"/>
                <a:ea typeface="Times New Roman"/>
                <a:cs typeface="Arial"/>
              </a:rPr>
              <a:t>، سوئیچ های شبکه، و غیره استفاده شده است. این اطلاعات سپس توسط </a:t>
            </a:r>
            <a:r>
              <a:rPr lang="fa-IR" dirty="0">
                <a:latin typeface="Calibri"/>
                <a:ea typeface="Times New Roman"/>
              </a:rPr>
              <a:t>​​</a:t>
            </a:r>
            <a:r>
              <a:rPr lang="fa-IR" dirty="0">
                <a:latin typeface="Times New Roman"/>
                <a:ea typeface="Times New Roman"/>
                <a:cs typeface="B Nazanin"/>
              </a:rPr>
              <a:t>نرم افزار حفاظت تطبیقی از جریان زیاد نصب شده در کامپیوتر جایگزین در ایستگاه برای نظارت بر شبکه و تشخیص تغییراتی که شروع الگوریتم تطبیقی </a:t>
            </a:r>
            <a:r>
              <a:rPr lang="fa-IR" dirty="0">
                <a:latin typeface="Calibri"/>
                <a:ea typeface="Times New Roman"/>
              </a:rPr>
              <a:t>​​</a:t>
            </a:r>
            <a:r>
              <a:rPr lang="fa-IR" dirty="0">
                <a:latin typeface="Times New Roman"/>
                <a:ea typeface="Times New Roman"/>
                <a:cs typeface="B Nazanin"/>
              </a:rPr>
              <a:t>نشان داده شده در شکل . 2 استفاده می شود.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هنگامی که نرم افزار حفاظت تطبیقی </a:t>
            </a:r>
            <a:r>
              <a:rPr lang="fa-IR" dirty="0">
                <a:latin typeface="Calibri"/>
                <a:ea typeface="Times New Roman"/>
              </a:rPr>
              <a:t>​​</a:t>
            </a:r>
            <a:r>
              <a:rPr lang="fa-IR" dirty="0">
                <a:latin typeface="Times New Roman"/>
                <a:ea typeface="Times New Roman"/>
                <a:cs typeface="B Nazanin"/>
              </a:rPr>
              <a:t> برای تغییر تنظیمات حفاظتی یک یا چند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لازم باشد، این با استفاده از </a:t>
            </a:r>
            <a:r>
              <a:rPr lang="en-US" sz="2000" dirty="0">
                <a:latin typeface="Times New Roman"/>
                <a:ea typeface="Times New Roman"/>
                <a:cs typeface="B Nazanin"/>
              </a:rPr>
              <a:t>IEC61850 - 8</a:t>
            </a:r>
            <a:r>
              <a:rPr lang="en-US" dirty="0">
                <a:latin typeface="B Nazanin"/>
                <a:ea typeface="Times New Roman"/>
                <a:cs typeface="Arial"/>
              </a:rPr>
              <a:t> </a:t>
            </a:r>
            <a:r>
              <a:rPr lang="fa-IR" dirty="0">
                <a:latin typeface="B Nazanin"/>
                <a:ea typeface="Times New Roman"/>
                <a:cs typeface="Arial"/>
              </a:rPr>
              <a:t>نصب شده در کامپیوتر  فرعی در ایستگاه برای برقراری ارتباط با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به دست می آید.</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3148933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just" rtl="1">
              <a:lnSpc>
                <a:spcPct val="115000"/>
              </a:lnSpc>
              <a:spcAft>
                <a:spcPts val="1000"/>
              </a:spcAft>
            </a:pPr>
            <a:r>
              <a:rPr lang="fa-IR" dirty="0">
                <a:latin typeface="Times New Roman"/>
                <a:ea typeface="Times New Roman"/>
                <a:cs typeface="B Nazanin"/>
              </a:rPr>
              <a:t>به منظور نشان دادن اثر بخشی </a:t>
            </a:r>
            <a:r>
              <a:rPr lang="fa-IR" dirty="0">
                <a:latin typeface="Calibri"/>
                <a:ea typeface="Times New Roman"/>
              </a:rPr>
              <a:t>​​</a:t>
            </a:r>
            <a:r>
              <a:rPr lang="fa-IR" dirty="0">
                <a:latin typeface="Times New Roman"/>
                <a:ea typeface="Times New Roman"/>
                <a:cs typeface="B Nazanin"/>
              </a:rPr>
              <a:t>سیستم حفاظت تطبیقی جریان زیاد توسعه یافته، تعدادی از سناریوهای شبیه سازی شده است (رجوع کنید به جدول </a:t>
            </a:r>
            <a:r>
              <a:rPr lang="en-US" sz="2000" dirty="0">
                <a:latin typeface="Times New Roman"/>
                <a:ea typeface="Times New Roman"/>
                <a:cs typeface="B Nazanin"/>
              </a:rPr>
              <a:t>I</a:t>
            </a:r>
            <a:r>
              <a:rPr lang="fa-IR" dirty="0">
                <a:latin typeface="Times New Roman"/>
                <a:ea typeface="Times New Roman"/>
                <a:cs typeface="B Nazanin"/>
              </a:rPr>
              <a:t>).</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سازگاری سیستم حفاظتی با اعمال تغییرات مختلف برای پیکربندی شبکه شبیه سازی شده است. پس از هر تغییر، مجموعه ای از خطاهای از پیش تعریف شده به منظور بررسی عملکرد سیستم حفاظتی شبیه سازی شده است.</a:t>
            </a:r>
            <a:endParaRPr lang="en-US" sz="1800" dirty="0">
              <a:latin typeface="Calibri"/>
              <a:ea typeface="Times New Roman"/>
              <a:cs typeface="Arial"/>
            </a:endParaRPr>
          </a:p>
          <a:p>
            <a:endParaRPr lang="en-US" dirty="0"/>
          </a:p>
        </p:txBody>
      </p:sp>
      <p:pic>
        <p:nvPicPr>
          <p:cNvPr id="4" name="Picture 3"/>
          <p:cNvPicPr/>
          <p:nvPr/>
        </p:nvPicPr>
        <p:blipFill>
          <a:blip r:embed="rId2"/>
          <a:srcRect/>
          <a:stretch>
            <a:fillRect/>
          </a:stretch>
        </p:blipFill>
        <p:spPr bwMode="auto">
          <a:xfrm>
            <a:off x="37073" y="3933056"/>
            <a:ext cx="3310792" cy="2780928"/>
          </a:xfrm>
          <a:prstGeom prst="rect">
            <a:avLst/>
          </a:prstGeom>
          <a:noFill/>
          <a:ln w="9525">
            <a:noFill/>
            <a:miter lim="800000"/>
            <a:headEnd/>
            <a:tailEnd/>
          </a:ln>
        </p:spPr>
      </p:pic>
    </p:spTree>
    <p:extLst>
      <p:ext uri="{BB962C8B-B14F-4D97-AF65-F5344CB8AC3E}">
        <p14:creationId xmlns:p14="http://schemas.microsoft.com/office/powerpoint/2010/main" val="313200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4704"/>
            <a:ext cx="7467600" cy="5709248"/>
          </a:xfrm>
        </p:spPr>
        <p:txBody>
          <a:bodyPr>
            <a:normAutofit fontScale="92500" lnSpcReduction="10000"/>
          </a:bodyPr>
          <a:lstStyle/>
          <a:p>
            <a:pPr algn="just" rtl="1">
              <a:lnSpc>
                <a:spcPct val="115000"/>
              </a:lnSpc>
              <a:spcAft>
                <a:spcPts val="1000"/>
              </a:spcAft>
            </a:pPr>
            <a:r>
              <a:rPr lang="fa-IR" b="1" dirty="0">
                <a:latin typeface="Times New Roman"/>
                <a:ea typeface="Times New Roman"/>
                <a:cs typeface="B Nazanin"/>
              </a:rPr>
              <a:t>حالات شبکه</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حالات خلاصه شده در جدول </a:t>
            </a:r>
            <a:r>
              <a:rPr lang="en-US" sz="2000" dirty="0">
                <a:latin typeface="Times New Roman"/>
                <a:ea typeface="Times New Roman"/>
                <a:cs typeface="B Nazanin"/>
              </a:rPr>
              <a:t>I</a:t>
            </a:r>
            <a:r>
              <a:rPr lang="en-US" dirty="0">
                <a:latin typeface="B Nazanin"/>
                <a:ea typeface="Times New Roman"/>
                <a:cs typeface="Arial"/>
              </a:rPr>
              <a:t> </a:t>
            </a:r>
            <a:r>
              <a:rPr lang="fa-IR" dirty="0">
                <a:latin typeface="B Nazanin"/>
                <a:ea typeface="Times New Roman"/>
                <a:cs typeface="Arial"/>
              </a:rPr>
              <a:t>تولید شده اند تا محرک های زیر را برای سیستم حفاظتی تطبیقی جریان زیاد در بر بگیرند:</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تغییر در سطح خطا با توجه به تغییرات سطح خطا در 33 کیلو ولت و تعداد ترانسفورماتورهای در حال کار در پست توزیع 33/11-</a:t>
            </a:r>
            <a:r>
              <a:rPr lang="en-US" sz="2000" dirty="0">
                <a:latin typeface="Times New Roman"/>
                <a:ea typeface="Times New Roman"/>
                <a:cs typeface="B Nazanin"/>
              </a:rPr>
              <a:t>kV</a:t>
            </a:r>
            <a:r>
              <a:rPr lang="fa-IR" dirty="0">
                <a:latin typeface="Times New Roman"/>
                <a:ea typeface="Times New Roman"/>
                <a:cs typeface="B Nazanin"/>
              </a:rPr>
              <a:t>، به طور معمول، هر دو ترانسفورماتور در حال کار هستند، اما، در برخی از موارد، یکی ممکن است قطع باشد.</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عملیات جزیره ای در شبکه 11 کیلو ولت، که اگر واحدهای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مناسب در حال کار باشند، ممکن است مناسب باشد؛</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تغییر توپولوژی شبکه توزیع11 کیلو ولت ، که در صورت لزوم می تواند با تغییر نقاطی که معمولا باز هستند (</a:t>
            </a:r>
            <a:r>
              <a:rPr lang="en-US" sz="2000" dirty="0">
                <a:latin typeface="Times New Roman"/>
                <a:ea typeface="Times New Roman"/>
                <a:cs typeface="B Nazanin"/>
              </a:rPr>
              <a:t>NOP</a:t>
            </a:r>
            <a:r>
              <a:rPr lang="fa-IR" dirty="0">
                <a:latin typeface="Times New Roman"/>
                <a:ea typeface="Times New Roman"/>
                <a:cs typeface="B Nazanin"/>
              </a:rPr>
              <a:t>) تغییر کنند</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واحدهای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اتصال / قطع ارتباط. </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1201762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260648"/>
            <a:ext cx="7467600" cy="4873752"/>
          </a:xfrm>
        </p:spPr>
        <p:txBody>
          <a:bodyPr>
            <a:normAutofit lnSpcReduction="10000"/>
          </a:bodyPr>
          <a:lstStyle/>
          <a:p>
            <a:pPr algn="just" rtl="1">
              <a:lnSpc>
                <a:spcPct val="115000"/>
              </a:lnSpc>
              <a:spcAft>
                <a:spcPts val="1000"/>
              </a:spcAft>
            </a:pPr>
            <a:r>
              <a:rPr lang="fa-IR" b="1" dirty="0">
                <a:latin typeface="Times New Roman"/>
                <a:ea typeface="Times New Roman"/>
                <a:cs typeface="B Nazanin"/>
              </a:rPr>
              <a:t>شبیه سازی خطا</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به منظور بررسی پاسخ سیستم حفاظت تطبیقی جریان زیاد</a:t>
            </a:r>
            <a:r>
              <a:rPr lang="fa-IR" dirty="0">
                <a:latin typeface="Calibri"/>
                <a:ea typeface="Times New Roman"/>
              </a:rPr>
              <a:t>​​</a:t>
            </a:r>
            <a:r>
              <a:rPr lang="fa-IR" dirty="0">
                <a:latin typeface="Times New Roman"/>
                <a:ea typeface="Times New Roman"/>
                <a:cs typeface="B Nazanin"/>
              </a:rPr>
              <a:t>، مجموعه ای از خطا های از پیش تعریف شده برای هر سناریو شبکه ، در 12 محل خطا های مختلف ، همانطور که در شکل 6 نشان داده شده ، شبیه سازی شده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خطاهای شبیه سازی شده در هر مکان عبارتند از:</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11 خطای فاز به زمین با یک مقاومت خطای بین 0 و 10 (0 ، 1، 2، و غیره)؛</a:t>
            </a:r>
            <a:endParaRPr lang="en-US" sz="1800" dirty="0">
              <a:latin typeface="Calibri"/>
              <a:ea typeface="Times New Roman"/>
              <a:cs typeface="Arial"/>
            </a:endParaRPr>
          </a:p>
          <a:p>
            <a:pPr algn="just" rtl="1">
              <a:lnSpc>
                <a:spcPct val="115000"/>
              </a:lnSpc>
              <a:spcAft>
                <a:spcPts val="1000"/>
              </a:spcAft>
            </a:pPr>
            <a:r>
              <a:rPr lang="fa-IR" dirty="0">
                <a:latin typeface="Calibri"/>
                <a:ea typeface="Times New Roman"/>
              </a:rPr>
              <a:t>•</a:t>
            </a:r>
            <a:r>
              <a:rPr lang="fa-IR" dirty="0">
                <a:latin typeface="Times New Roman"/>
                <a:ea typeface="Times New Roman"/>
                <a:cs typeface="B Nazanin"/>
              </a:rPr>
              <a:t> 11 خطای فاز به زمین با مقاومت خطای بین 0 و 100 (0 ، 10، 20 ، و غیره ) . تمام خطاها برای آزمایش سیستم سنتی حفاظت از جریان زیاد و سیستم تطبیقی حفاظت از جریان زیاد دو بار </a:t>
            </a:r>
            <a:r>
              <a:rPr lang="fa-IR" dirty="0">
                <a:latin typeface="Calibri"/>
                <a:ea typeface="Times New Roman"/>
              </a:rPr>
              <a:t>​​</a:t>
            </a:r>
            <a:r>
              <a:rPr lang="fa-IR" dirty="0">
                <a:latin typeface="Times New Roman"/>
                <a:ea typeface="Times New Roman"/>
                <a:cs typeface="B Nazanin"/>
              </a:rPr>
              <a:t>شبیه سازی شده است.</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4155321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7467600" cy="6213304"/>
          </a:xfrm>
        </p:spPr>
        <p:txBody>
          <a:bodyPr>
            <a:normAutofit/>
          </a:bodyPr>
          <a:lstStyle/>
          <a:p>
            <a:pPr algn="just" rtl="1">
              <a:lnSpc>
                <a:spcPct val="115000"/>
              </a:lnSpc>
              <a:spcAft>
                <a:spcPts val="1000"/>
              </a:spcAft>
            </a:pPr>
            <a:r>
              <a:rPr lang="en-US" sz="2000" b="1" dirty="0">
                <a:latin typeface="Times New Roman"/>
                <a:ea typeface="Times New Roman"/>
                <a:cs typeface="B Nazanin"/>
              </a:rPr>
              <a:t>-V</a:t>
            </a:r>
            <a:r>
              <a:rPr lang="fa-IR" b="1" dirty="0">
                <a:latin typeface="Times New Roman"/>
                <a:ea typeface="Times New Roman"/>
                <a:cs typeface="B Nazanin"/>
              </a:rPr>
              <a:t>نتایج شبیه سازی</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پاسخ طرح تطبیقی سیستم حفاظتی و سیستم حفاظت از جریان زیاد معمولی با تنظیمات حفاظتی ثابت برای خطاهای فاز به فاز و فاز به زمین در بخش </a:t>
            </a:r>
            <a:r>
              <a:rPr lang="en-US" sz="2000" dirty="0">
                <a:latin typeface="Times New Roman"/>
                <a:ea typeface="Times New Roman"/>
                <a:cs typeface="B Nazanin"/>
              </a:rPr>
              <a:t>IV- B</a:t>
            </a:r>
            <a:r>
              <a:rPr lang="en-US" dirty="0">
                <a:latin typeface="B Nazanin"/>
                <a:ea typeface="Times New Roman"/>
                <a:cs typeface="Arial"/>
              </a:rPr>
              <a:t> </a:t>
            </a:r>
            <a:r>
              <a:rPr lang="fa-IR" dirty="0">
                <a:latin typeface="B Nazanin"/>
                <a:ea typeface="Times New Roman"/>
                <a:cs typeface="Arial"/>
              </a:rPr>
              <a:t>ثبت شده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شکل . 7 زمان عمل اندازه گیری شه در سیستم های حفاظت از جریان زیاد معمولی و تطبیقی برای همه 2112 خطای فاز شبیه سازی شده را نشان می دهد. پاسخ ها با توجه به زمان قطع از طولانی ترین دستور شروع شد . برای 456 خطای طولانی اول، بهره برداری از حفاظت جریان زیاد تطبیقی </a:t>
            </a:r>
            <a:r>
              <a:rPr lang="fa-IR" dirty="0">
                <a:latin typeface="Calibri"/>
                <a:ea typeface="Times New Roman"/>
              </a:rPr>
              <a:t>​​</a:t>
            </a:r>
            <a:r>
              <a:rPr lang="fa-IR" dirty="0">
                <a:latin typeface="Times New Roman"/>
                <a:ea typeface="Times New Roman"/>
                <a:cs typeface="B Nazanin"/>
              </a:rPr>
              <a:t>سریع تر از سیستم حفاظت از جریان زیاد </a:t>
            </a:r>
            <a:r>
              <a:rPr lang="en-US" sz="2000" dirty="0">
                <a:latin typeface="Times New Roman"/>
                <a:ea typeface="Times New Roman"/>
                <a:cs typeface="B Nazanin"/>
              </a:rPr>
              <a:t>IDMT</a:t>
            </a:r>
            <a:r>
              <a:rPr lang="en-US" dirty="0">
                <a:latin typeface="B Nazanin"/>
                <a:ea typeface="Times New Roman"/>
                <a:cs typeface="Arial"/>
              </a:rPr>
              <a:t> </a:t>
            </a:r>
            <a:r>
              <a:rPr lang="fa-IR" dirty="0">
                <a:latin typeface="B Nazanin"/>
                <a:ea typeface="Times New Roman"/>
                <a:cs typeface="Arial"/>
              </a:rPr>
              <a:t>مرسوم است، که تعداد زمان های عمل بیش از 1 ثانیه را از 7.15 </a:t>
            </a:r>
            <a:r>
              <a:rPr lang="fa-IR" dirty="0">
                <a:latin typeface="Calibri"/>
                <a:ea typeface="Times New Roman"/>
              </a:rPr>
              <a:t>٪</a:t>
            </a:r>
            <a:r>
              <a:rPr lang="fa-IR" dirty="0">
                <a:latin typeface="Times New Roman"/>
                <a:ea typeface="Times New Roman"/>
                <a:cs typeface="B Nazanin"/>
              </a:rPr>
              <a:t> به 1.81</a:t>
            </a:r>
            <a:r>
              <a:rPr lang="fa-IR" dirty="0">
                <a:latin typeface="Calibri"/>
                <a:ea typeface="Times New Roman"/>
              </a:rPr>
              <a:t>٪</a:t>
            </a:r>
            <a:r>
              <a:rPr lang="fa-IR" dirty="0">
                <a:latin typeface="Times New Roman"/>
                <a:ea typeface="Times New Roman"/>
                <a:cs typeface="B Nazanin"/>
              </a:rPr>
              <a:t> از تعداد کل خطای شبیه سازی شده کاهش داد.</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236971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0" y="3813175"/>
            <a:ext cx="3961047" cy="3044825"/>
          </a:xfrm>
          <a:prstGeom prst="rect">
            <a:avLst/>
          </a:prstGeom>
          <a:noFill/>
          <a:ln w="9525">
            <a:noFill/>
            <a:miter lim="800000"/>
            <a:headEnd/>
            <a:tailEnd/>
          </a:ln>
        </p:spPr>
      </p:pic>
      <p:sp>
        <p:nvSpPr>
          <p:cNvPr id="5" name="Rectangle 4"/>
          <p:cNvSpPr/>
          <p:nvPr/>
        </p:nvSpPr>
        <p:spPr>
          <a:xfrm>
            <a:off x="323528" y="-294446"/>
            <a:ext cx="8316416" cy="4043158"/>
          </a:xfrm>
          <a:prstGeom prst="rect">
            <a:avLst/>
          </a:prstGeom>
        </p:spPr>
        <p:txBody>
          <a:bodyPr wrap="square">
            <a:spAutoFit/>
          </a:bodyPr>
          <a:lstStyle/>
          <a:p>
            <a:pPr algn="just" rtl="1">
              <a:lnSpc>
                <a:spcPct val="115000"/>
              </a:lnSpc>
              <a:spcAft>
                <a:spcPts val="1000"/>
              </a:spcAft>
            </a:pPr>
            <a:r>
              <a:rPr lang="fa-IR" dirty="0" smtClean="0">
                <a:effectLst/>
                <a:latin typeface="Times New Roman"/>
                <a:ea typeface="Times New Roman"/>
                <a:cs typeface="B Nazanin"/>
              </a:rPr>
              <a:t>برای همه خطاهای دیگر، هیچ تفاوت قابل ملاحظه در زمان قطع وجود ندارد ، چرا که زمان تاخیر ویژگی های </a:t>
            </a:r>
            <a:r>
              <a:rPr lang="en-US" sz="1600" dirty="0" smtClean="0">
                <a:effectLst/>
                <a:latin typeface="Times New Roman"/>
                <a:ea typeface="Times New Roman"/>
                <a:cs typeface="B Nazanin"/>
              </a:rPr>
              <a:t>DTL</a:t>
            </a:r>
            <a:r>
              <a:rPr lang="en-US" dirty="0" smtClean="0">
                <a:effectLst/>
                <a:latin typeface="B Nazanin"/>
                <a:ea typeface="Times New Roman"/>
                <a:cs typeface="Arial"/>
              </a:rPr>
              <a:t> </a:t>
            </a:r>
            <a:r>
              <a:rPr lang="fa-IR" dirty="0" smtClean="0">
                <a:effectLst/>
                <a:latin typeface="B Nazanin"/>
                <a:ea typeface="Times New Roman"/>
                <a:cs typeface="Arial"/>
              </a:rPr>
              <a:t>یکسان هستند. تنها استثنا برای سناریو خطای بین 1214 و 1388 است، که در آن سیستم حفاظت از جریان زیاد تطبیقی </a:t>
            </a:r>
            <a:r>
              <a:rPr lang="fa-IR" dirty="0">
                <a:latin typeface="Calibri"/>
                <a:ea typeface="Times New Roman"/>
              </a:rPr>
              <a:t>​​</a:t>
            </a:r>
            <a:r>
              <a:rPr lang="fa-IR" dirty="0" smtClean="0">
                <a:effectLst/>
                <a:latin typeface="Times New Roman"/>
                <a:ea typeface="Times New Roman"/>
                <a:cs typeface="B Nazanin"/>
              </a:rPr>
              <a:t>زمان قطع کند تری دارد . این به خاطر اصلاح تنظیمات حفاظت از جریان زیاد </a:t>
            </a:r>
            <a:r>
              <a:rPr lang="en-US" sz="1600" dirty="0" smtClean="0">
                <a:effectLst/>
                <a:latin typeface="Times New Roman"/>
                <a:ea typeface="Times New Roman"/>
                <a:cs typeface="B Nazanin"/>
              </a:rPr>
              <a:t>DTL</a:t>
            </a:r>
            <a:r>
              <a:rPr lang="en-US" dirty="0" smtClean="0">
                <a:effectLst/>
                <a:latin typeface="B Nazanin"/>
                <a:ea typeface="Times New Roman"/>
                <a:cs typeface="Arial"/>
              </a:rPr>
              <a:t> </a:t>
            </a:r>
            <a:r>
              <a:rPr lang="fa-IR" dirty="0" smtClean="0">
                <a:effectLst/>
                <a:latin typeface="B Nazanin"/>
                <a:ea typeface="Times New Roman"/>
                <a:cs typeface="Arial"/>
              </a:rPr>
              <a:t>برای تضمین هماهنگی صحیح بین </a:t>
            </a:r>
            <a:r>
              <a:rPr lang="en-US" sz="1600" dirty="0" smtClean="0">
                <a:effectLst/>
                <a:latin typeface="Times New Roman"/>
                <a:ea typeface="Times New Roman"/>
                <a:cs typeface="B Nazanin"/>
              </a:rPr>
              <a:t>OCRs</a:t>
            </a:r>
            <a:r>
              <a:rPr lang="en-US" dirty="0" smtClean="0">
                <a:effectLst/>
                <a:latin typeface="B Nazanin"/>
                <a:ea typeface="Times New Roman"/>
                <a:cs typeface="Arial"/>
              </a:rPr>
              <a:t> </a:t>
            </a:r>
            <a:r>
              <a:rPr lang="fa-IR" dirty="0" smtClean="0">
                <a:effectLst/>
                <a:latin typeface="B Nazanin"/>
                <a:ea typeface="Times New Roman"/>
                <a:cs typeface="Arial"/>
              </a:rPr>
              <a:t>برای زمانی که توپولوژی شبکه تغییر کند، می باشد .</a:t>
            </a:r>
            <a:endParaRPr lang="en-US" sz="1400" dirty="0" smtClean="0">
              <a:effectLst/>
              <a:latin typeface="Calibri"/>
              <a:ea typeface="Times New Roman"/>
              <a:cs typeface="Arial"/>
            </a:endParaRPr>
          </a:p>
          <a:p>
            <a:pPr algn="just" rtl="1">
              <a:lnSpc>
                <a:spcPct val="115000"/>
              </a:lnSpc>
              <a:spcAft>
                <a:spcPts val="1000"/>
              </a:spcAft>
            </a:pPr>
            <a:r>
              <a:rPr lang="fa-IR" dirty="0" smtClean="0">
                <a:effectLst/>
                <a:latin typeface="Times New Roman"/>
                <a:ea typeface="Times New Roman"/>
                <a:cs typeface="B Nazanin"/>
              </a:rPr>
              <a:t>شکل 8 زمان کارکرد سیستم حفاظت از جریان زیاد معمولی و تطبیقی </a:t>
            </a:r>
            <a:r>
              <a:rPr lang="fa-IR" dirty="0">
                <a:latin typeface="Calibri"/>
                <a:ea typeface="Times New Roman"/>
              </a:rPr>
              <a:t>​​</a:t>
            </a:r>
            <a:r>
              <a:rPr lang="fa-IR" dirty="0" smtClean="0">
                <a:effectLst/>
                <a:latin typeface="Times New Roman"/>
                <a:ea typeface="Times New Roman"/>
                <a:cs typeface="B Nazanin"/>
              </a:rPr>
              <a:t>برای 2112 خطای زمین شبیه سازی شده ،که با توجه به زمان قطع و شروع از طولانی ترین پاسخ دستور اندازه گیری شده است را نشان می دهد . توجه داشته باشید که با نتایج خطای فاز ، بهره برداری از سیستم حفاظت تطبیقی </a:t>
            </a:r>
            <a:r>
              <a:rPr lang="fa-IR" dirty="0">
                <a:latin typeface="Calibri"/>
                <a:ea typeface="Times New Roman"/>
              </a:rPr>
              <a:t>​​</a:t>
            </a:r>
            <a:r>
              <a:rPr lang="fa-IR" dirty="0" smtClean="0">
                <a:effectLst/>
                <a:latin typeface="Times New Roman"/>
                <a:ea typeface="Times New Roman"/>
                <a:cs typeface="B Nazanin"/>
              </a:rPr>
              <a:t> برای برخی از خطاها آهسته تر است، که برای اطمینان از هماهنگی صحیح بین </a:t>
            </a:r>
            <a:r>
              <a:rPr lang="en-US" sz="1600" dirty="0" smtClean="0">
                <a:effectLst/>
                <a:latin typeface="Times New Roman"/>
                <a:ea typeface="Times New Roman"/>
                <a:cs typeface="B Nazanin"/>
              </a:rPr>
              <a:t>OCRs</a:t>
            </a:r>
            <a:r>
              <a:rPr lang="en-US" dirty="0" smtClean="0">
                <a:effectLst/>
                <a:latin typeface="B Nazanin"/>
                <a:ea typeface="Times New Roman"/>
                <a:cs typeface="Arial"/>
              </a:rPr>
              <a:t> </a:t>
            </a:r>
            <a:r>
              <a:rPr lang="fa-IR" dirty="0" smtClean="0">
                <a:effectLst/>
                <a:latin typeface="B Nazanin"/>
                <a:ea typeface="Times New Roman"/>
                <a:cs typeface="Arial"/>
              </a:rPr>
              <a:t>به عنوان تغییرات توپولوژی شبکه، لازم است . افزایش زمان عمل قابل توجه نیست و تا زمانی که حداکثر زمان عمل 0.572 ثانیه باشد، مشکل در نظر گرفته نمی شود. از نتایج به دست آمده ، روشن است که حفاظت تطبیقی </a:t>
            </a:r>
            <a:r>
              <a:rPr lang="fa-IR" dirty="0">
                <a:latin typeface="Calibri"/>
                <a:ea typeface="Times New Roman"/>
              </a:rPr>
              <a:t>​​</a:t>
            </a:r>
            <a:r>
              <a:rPr lang="fa-IR" dirty="0" smtClean="0">
                <a:effectLst/>
                <a:latin typeface="Times New Roman"/>
                <a:ea typeface="Times New Roman"/>
                <a:cs typeface="B Nazanin"/>
              </a:rPr>
              <a:t>می تواند در برخی موارد برای خطای فاز و زمین به صورت حاشیه ای آهسته تر عمل کند. با این وجود، هنگامی که با اصلاح تنظیمات و افزایش زمان پاسخ به برخی از خطا های شبیه سازی شده از مشکلات هماهنگی اجتناب می شود، بهبود کلی عملکرد بدست می آید. </a:t>
            </a:r>
            <a:endParaRPr lang="en-US" sz="1400" dirty="0">
              <a:effectLst/>
              <a:latin typeface="Calibri"/>
              <a:ea typeface="Times New Roman"/>
              <a:cs typeface="Arial"/>
            </a:endParaRPr>
          </a:p>
        </p:txBody>
      </p:sp>
    </p:spTree>
    <p:extLst>
      <p:ext uri="{BB962C8B-B14F-4D97-AF65-F5344CB8AC3E}">
        <p14:creationId xmlns:p14="http://schemas.microsoft.com/office/powerpoint/2010/main" val="1609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457200" y="2037196"/>
            <a:ext cx="7467600" cy="3999632"/>
          </a:xfrm>
          <a:prstGeom prst="rect">
            <a:avLst/>
          </a:prstGeom>
          <a:noFill/>
          <a:ln w="9525">
            <a:noFill/>
            <a:miter lim="800000"/>
            <a:headEnd/>
            <a:tailEnd/>
          </a:ln>
        </p:spPr>
      </p:pic>
    </p:spTree>
    <p:extLst>
      <p:ext uri="{BB962C8B-B14F-4D97-AF65-F5344CB8AC3E}">
        <p14:creationId xmlns:p14="http://schemas.microsoft.com/office/powerpoint/2010/main" val="216712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467600" cy="5925272"/>
          </a:xfrm>
        </p:spPr>
        <p:txBody>
          <a:bodyPr/>
          <a:lstStyle/>
          <a:p>
            <a:pPr algn="r" rtl="1">
              <a:lnSpc>
                <a:spcPct val="115000"/>
              </a:lnSpc>
              <a:spcAft>
                <a:spcPts val="1000"/>
              </a:spcAft>
            </a:pPr>
            <a:r>
              <a:rPr lang="fa-IR" dirty="0">
                <a:latin typeface="Times New Roman"/>
                <a:ea typeface="Times New Roman"/>
                <a:cs typeface="B Nazanin"/>
              </a:rPr>
              <a:t>راه حل های </a:t>
            </a:r>
            <a:r>
              <a:rPr lang="en-US" sz="2000" dirty="0">
                <a:latin typeface="Times New Roman"/>
                <a:ea typeface="Times New Roman"/>
                <a:cs typeface="B Nazanin"/>
              </a:rPr>
              <a:t>ANM</a:t>
            </a:r>
            <a:r>
              <a:rPr lang="en-US" dirty="0">
                <a:latin typeface="B Nazanin"/>
                <a:ea typeface="Times New Roman"/>
                <a:cs typeface="Arial"/>
              </a:rPr>
              <a:t> </a:t>
            </a:r>
            <a:r>
              <a:rPr lang="fa-IR" dirty="0">
                <a:latin typeface="B Nazanin"/>
                <a:ea typeface="Times New Roman"/>
                <a:cs typeface="Arial"/>
              </a:rPr>
              <a:t>، که جهت مدیریت </a:t>
            </a:r>
            <a:r>
              <a:rPr lang="en-US" sz="2000" dirty="0">
                <a:latin typeface="Times New Roman"/>
                <a:ea typeface="Times New Roman"/>
                <a:cs typeface="B Nazanin"/>
              </a:rPr>
              <a:t>DG</a:t>
            </a:r>
            <a:r>
              <a:rPr lang="fa-IR" dirty="0">
                <a:latin typeface="Times New Roman"/>
                <a:ea typeface="Times New Roman"/>
                <a:cs typeface="B Nazanin"/>
              </a:rPr>
              <a:t>، ذخیره انرژی ، بار ، قطع کننده مدار (</a:t>
            </a:r>
            <a:r>
              <a:rPr lang="en-US" sz="2000" dirty="0">
                <a:latin typeface="Times New Roman"/>
                <a:ea typeface="Times New Roman"/>
                <a:cs typeface="B Nazanin"/>
              </a:rPr>
              <a:t>CBs</a:t>
            </a:r>
            <a:r>
              <a:rPr lang="fa-IR" dirty="0">
                <a:latin typeface="Times New Roman"/>
                <a:ea typeface="Times New Roman"/>
                <a:cs typeface="B Nazanin"/>
              </a:rPr>
              <a:t>) ، و سوئیچ ها معرفی شده اند، اجازه می دهند که کنترل ولتاژ، مدیریت توان-جریان ، مدیریت سمت تقاضا ، ترمیم خودکار ، و به حداقل رساندن از دست دادن قدرت سیستم، نیز بر سطح خطا و مسیر جریان خطا تاثیر گذارند [ 2 ].</a:t>
            </a:r>
            <a:endParaRPr lang="en-US" sz="1800" dirty="0">
              <a:latin typeface="Calibri"/>
              <a:ea typeface="Times New Roman"/>
              <a:cs typeface="Arial"/>
            </a:endParaRPr>
          </a:p>
          <a:p>
            <a:pPr algn="r"/>
            <a:r>
              <a:rPr lang="fa-IR" dirty="0">
                <a:latin typeface="Times New Roman"/>
                <a:ea typeface="Times New Roman"/>
                <a:cs typeface="B Nazanin"/>
              </a:rPr>
              <a:t>علاوه بر این، با افزایش نفوذ </a:t>
            </a:r>
            <a:r>
              <a:rPr lang="en-US" sz="2000" dirty="0">
                <a:latin typeface="Times New Roman"/>
                <a:ea typeface="Times New Roman"/>
                <a:cs typeface="B Nazanin"/>
              </a:rPr>
              <a:t>DG</a:t>
            </a:r>
            <a:r>
              <a:rPr lang="en-US" dirty="0">
                <a:latin typeface="B Nazanin"/>
                <a:ea typeface="Times New Roman"/>
              </a:rPr>
              <a:t> </a:t>
            </a:r>
            <a:r>
              <a:rPr lang="fa-IR" dirty="0">
                <a:latin typeface="B Nazanin"/>
                <a:ea typeface="Times New Roman"/>
              </a:rPr>
              <a:t>، عملیات جزیره ای در بخش های خاصی از شبکه توزیع ممکن است مفید واقع شود و موجب افزایش قابلیت اطمینان منبع تغذیه برای مشتریان باشد [3]. با این حال، تغییر بین حالت های جزیره ای و حالت های متصل به شبکه عملیات موجب ایجاد دو سناریو با سطح خطای بسیار متفاوت می شود </a:t>
            </a:r>
            <a:endParaRPr lang="en-US" dirty="0"/>
          </a:p>
        </p:txBody>
      </p:sp>
    </p:spTree>
    <p:extLst>
      <p:ext uri="{BB962C8B-B14F-4D97-AF65-F5344CB8AC3E}">
        <p14:creationId xmlns:p14="http://schemas.microsoft.com/office/powerpoint/2010/main" val="878461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683568" y="20782"/>
            <a:ext cx="7467600" cy="2008918"/>
          </a:xfrm>
          <a:prstGeom prst="rect">
            <a:avLst/>
          </a:prstGeom>
          <a:noFill/>
          <a:ln w="9525">
            <a:noFill/>
            <a:miter lim="800000"/>
            <a:headEnd/>
            <a:tailEnd/>
          </a:ln>
        </p:spPr>
      </p:pic>
      <p:sp>
        <p:nvSpPr>
          <p:cNvPr id="5" name="Rectangle 4"/>
          <p:cNvSpPr/>
          <p:nvPr/>
        </p:nvSpPr>
        <p:spPr>
          <a:xfrm>
            <a:off x="179512" y="2791903"/>
            <a:ext cx="8604448" cy="1366528"/>
          </a:xfrm>
          <a:prstGeom prst="rect">
            <a:avLst/>
          </a:prstGeom>
        </p:spPr>
        <p:txBody>
          <a:bodyPr wrap="square">
            <a:spAutoFit/>
          </a:bodyPr>
          <a:lstStyle/>
          <a:p>
            <a:pPr algn="just" rtl="1">
              <a:lnSpc>
                <a:spcPct val="115000"/>
              </a:lnSpc>
              <a:spcAft>
                <a:spcPts val="1000"/>
              </a:spcAft>
            </a:pPr>
            <a:r>
              <a:rPr lang="fa-IR" dirty="0" smtClean="0">
                <a:effectLst/>
                <a:latin typeface="Times New Roman"/>
                <a:ea typeface="Times New Roman"/>
                <a:cs typeface="B Nazanin"/>
              </a:rPr>
              <a:t>تجزیه و تحلیل نتایج نشان داد که سیستم حفاظت از جریان زیاد تطبیقی </a:t>
            </a:r>
            <a:r>
              <a:rPr lang="fa-IR" dirty="0">
                <a:latin typeface="Calibri"/>
                <a:ea typeface="Times New Roman"/>
              </a:rPr>
              <a:t>​</a:t>
            </a:r>
            <a:r>
              <a:rPr lang="fa-IR" dirty="0" smtClean="0">
                <a:effectLst/>
                <a:latin typeface="Times New Roman"/>
                <a:ea typeface="Times New Roman"/>
                <a:cs typeface="B Nazanin"/>
              </a:rPr>
              <a:t>، قابلیت انتخاب و حساسیت را نسبت به سیستم های حفاظت از جریان زیاد متداول بهبود بخشیده است، به عنوان مثال، برای زمانی که توپولوژی شبکه تغییر می کند. این سرویس همچنین با حمایت رابط </a:t>
            </a:r>
            <a:r>
              <a:rPr lang="en-US" sz="1600" dirty="0" smtClean="0">
                <a:effectLst/>
                <a:latin typeface="Times New Roman"/>
                <a:ea typeface="Times New Roman"/>
                <a:cs typeface="B Nazanin"/>
              </a:rPr>
              <a:t>DG</a:t>
            </a:r>
            <a:r>
              <a:rPr lang="en-US" dirty="0" smtClean="0">
                <a:effectLst/>
                <a:latin typeface="B Nazanin"/>
                <a:ea typeface="Times New Roman"/>
                <a:cs typeface="Arial"/>
              </a:rPr>
              <a:t> </a:t>
            </a:r>
            <a:r>
              <a:rPr lang="fa-IR" dirty="0" smtClean="0">
                <a:effectLst/>
                <a:latin typeface="B Nazanin"/>
                <a:ea typeface="Times New Roman"/>
                <a:cs typeface="Arial"/>
              </a:rPr>
              <a:t>هماهنگی بهتری نسبت به حفاظت از جریان زیاد معمولی فراهم می کند. موارد انتخاب شده برای نشان دادن برخی از این مزایا ارائه خواهد شد. </a:t>
            </a:r>
            <a:endParaRPr lang="en-US" sz="1400" dirty="0">
              <a:effectLst/>
              <a:latin typeface="Calibri"/>
              <a:ea typeface="Times New Roman"/>
              <a:cs typeface="Arial"/>
            </a:endParaRPr>
          </a:p>
        </p:txBody>
      </p:sp>
    </p:spTree>
    <p:extLst>
      <p:ext uri="{BB962C8B-B14F-4D97-AF65-F5344CB8AC3E}">
        <p14:creationId xmlns:p14="http://schemas.microsoft.com/office/powerpoint/2010/main" val="3378325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8147248" cy="6213304"/>
          </a:xfrm>
        </p:spPr>
        <p:txBody>
          <a:bodyPr>
            <a:normAutofit fontScale="77500" lnSpcReduction="20000"/>
          </a:bodyPr>
          <a:lstStyle/>
          <a:p>
            <a:pPr algn="just" rtl="1">
              <a:lnSpc>
                <a:spcPct val="115000"/>
              </a:lnSpc>
              <a:spcAft>
                <a:spcPts val="1000"/>
              </a:spcAft>
            </a:pPr>
            <a:r>
              <a:rPr lang="fa-IR" b="1" dirty="0">
                <a:latin typeface="Times New Roman"/>
                <a:ea typeface="Times New Roman"/>
                <a:cs typeface="B Nazanin"/>
              </a:rPr>
              <a:t>تاثیر اتوماسیون شبکه</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با توجه به سناریوهای 1 و 3 در جدول </a:t>
            </a:r>
            <a:r>
              <a:rPr lang="en-US" sz="2000" dirty="0">
                <a:latin typeface="Times New Roman"/>
                <a:ea typeface="Times New Roman"/>
                <a:cs typeface="B Nazanin"/>
              </a:rPr>
              <a:t>I</a:t>
            </a:r>
            <a:r>
              <a:rPr lang="fa-IR" dirty="0">
                <a:latin typeface="Times New Roman"/>
                <a:ea typeface="Times New Roman"/>
                <a:cs typeface="B Nazanin"/>
              </a:rPr>
              <a:t>، زمانی که شبکه از یک سناریو به دیگری سوئیچ  می شود، سیستم حفاظت از جریان زیاد تطبیقی تنظیمات محافظت را برای سناریو های جدید </a:t>
            </a:r>
            <a:r>
              <a:rPr lang="fa-IR" dirty="0">
                <a:latin typeface="Calibri"/>
                <a:ea typeface="Times New Roman"/>
              </a:rPr>
              <a:t>​​</a:t>
            </a:r>
            <a:r>
              <a:rPr lang="fa-IR" dirty="0">
                <a:latin typeface="Times New Roman"/>
                <a:ea typeface="Times New Roman"/>
                <a:cs typeface="B Nazanin"/>
              </a:rPr>
              <a:t>محاسبه می کند و آنها را به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اعمال می کند. جداول </a:t>
            </a:r>
            <a:r>
              <a:rPr lang="en-US" sz="2000" dirty="0">
                <a:latin typeface="Times New Roman"/>
                <a:ea typeface="Times New Roman"/>
                <a:cs typeface="B Nazanin"/>
              </a:rPr>
              <a:t>II</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III</a:t>
            </a:r>
            <a:r>
              <a:rPr lang="en-US" dirty="0">
                <a:latin typeface="B Nazanin"/>
                <a:ea typeface="Times New Roman"/>
                <a:cs typeface="Arial"/>
              </a:rPr>
              <a:t> </a:t>
            </a:r>
            <a:r>
              <a:rPr lang="fa-IR" dirty="0">
                <a:latin typeface="B Nazanin"/>
                <a:ea typeface="Times New Roman"/>
                <a:cs typeface="Arial"/>
              </a:rPr>
              <a:t>گزارش تنظیمات حفاظت خودکار محاسبه شده  برای دو سناریو را نشان می دهند.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تفاوت بین سناریو 1 و سناریو 3 تغییر در پیکربندی شبکه است، که این واقعیت وجود دارد که </a:t>
            </a:r>
            <a:r>
              <a:rPr lang="en-US" sz="2000" dirty="0">
                <a:latin typeface="Times New Roman"/>
                <a:ea typeface="Times New Roman"/>
                <a:cs typeface="B Nazanin"/>
              </a:rPr>
              <a:t>NOP</a:t>
            </a:r>
            <a:r>
              <a:rPr lang="en-US" dirty="0">
                <a:latin typeface="B Nazanin"/>
                <a:ea typeface="Times New Roman"/>
                <a:cs typeface="Arial"/>
              </a:rPr>
              <a:t> </a:t>
            </a:r>
            <a:r>
              <a:rPr lang="fa-IR" dirty="0">
                <a:latin typeface="B Nazanin"/>
                <a:ea typeface="Times New Roman"/>
                <a:cs typeface="Arial"/>
              </a:rPr>
              <a:t>از </a:t>
            </a:r>
            <a:r>
              <a:rPr lang="en-US" sz="2000" dirty="0">
                <a:latin typeface="Times New Roman"/>
                <a:ea typeface="Times New Roman"/>
                <a:cs typeface="B Nazanin"/>
              </a:rPr>
              <a:t>S3</a:t>
            </a:r>
            <a:r>
              <a:rPr lang="en-US" dirty="0">
                <a:latin typeface="B Nazanin"/>
                <a:ea typeface="Times New Roman"/>
                <a:cs typeface="Arial"/>
              </a:rPr>
              <a:t> </a:t>
            </a:r>
            <a:r>
              <a:rPr lang="fa-IR" dirty="0">
                <a:latin typeface="B Nazanin"/>
                <a:ea typeface="Times New Roman"/>
                <a:cs typeface="Arial"/>
              </a:rPr>
              <a:t>به </a:t>
            </a:r>
            <a:r>
              <a:rPr lang="en-US" sz="2000" dirty="0">
                <a:latin typeface="Times New Roman"/>
                <a:ea typeface="Times New Roman"/>
                <a:cs typeface="B Nazanin"/>
              </a:rPr>
              <a:t>S4</a:t>
            </a:r>
            <a:r>
              <a:rPr lang="en-US" dirty="0">
                <a:latin typeface="B Nazanin"/>
                <a:ea typeface="Times New Roman"/>
                <a:cs typeface="Arial"/>
              </a:rPr>
              <a:t> </a:t>
            </a:r>
            <a:r>
              <a:rPr lang="fa-IR" dirty="0">
                <a:latin typeface="B Nazanin"/>
                <a:ea typeface="Times New Roman"/>
                <a:cs typeface="Arial"/>
              </a:rPr>
              <a:t>تغییر می کند. تغییر توپولوژی شبکه مقدار فعلی خطا و مسیر را در مورد خطاهای فیدر </a:t>
            </a:r>
            <a:r>
              <a:rPr lang="en-US" sz="2000" dirty="0">
                <a:latin typeface="Times New Roman"/>
                <a:ea typeface="Times New Roman"/>
                <a:cs typeface="B Nazanin"/>
              </a:rPr>
              <a:t>A</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B</a:t>
            </a:r>
            <a:r>
              <a:rPr lang="en-US" dirty="0">
                <a:latin typeface="B Nazanin"/>
                <a:ea typeface="Times New Roman"/>
                <a:cs typeface="Arial"/>
              </a:rPr>
              <a:t> </a:t>
            </a:r>
            <a:r>
              <a:rPr lang="fa-IR" dirty="0">
                <a:latin typeface="B Nazanin"/>
                <a:ea typeface="Times New Roman"/>
                <a:cs typeface="Arial"/>
              </a:rPr>
              <a:t>تحت تاثیر قرار می دهد. تنظیمات حفاظتی جدید نیز همانطور که با مقایسه جداول </a:t>
            </a:r>
            <a:r>
              <a:rPr lang="en-US" sz="2000" dirty="0">
                <a:latin typeface="Times New Roman"/>
                <a:ea typeface="Times New Roman"/>
                <a:cs typeface="B Nazanin"/>
              </a:rPr>
              <a:t>II</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III</a:t>
            </a:r>
            <a:r>
              <a:rPr lang="fa-IR" dirty="0">
                <a:latin typeface="Times New Roman"/>
                <a:ea typeface="Times New Roman"/>
                <a:cs typeface="B Nazanin"/>
              </a:rPr>
              <a:t> مشخص است، برای </a:t>
            </a:r>
            <a:r>
              <a:rPr lang="en-US" sz="2000" dirty="0">
                <a:latin typeface="Times New Roman"/>
                <a:ea typeface="Times New Roman"/>
                <a:cs typeface="B Nazanin"/>
              </a:rPr>
              <a:t>OCRs AR-A</a:t>
            </a:r>
            <a:r>
              <a:rPr lang="fa-IR" dirty="0">
                <a:latin typeface="Times New Roman"/>
                <a:ea typeface="Times New Roman"/>
                <a:cs typeface="B Nazanin"/>
              </a:rPr>
              <a:t>، </a:t>
            </a:r>
            <a:r>
              <a:rPr lang="en-US" sz="2000" dirty="0">
                <a:latin typeface="Times New Roman"/>
                <a:ea typeface="Times New Roman"/>
                <a:cs typeface="B Nazanin"/>
              </a:rPr>
              <a:t>PMAR-A</a:t>
            </a:r>
            <a:r>
              <a:rPr lang="fa-IR" dirty="0">
                <a:latin typeface="Times New Roman"/>
                <a:ea typeface="Times New Roman"/>
                <a:cs typeface="B Nazanin"/>
              </a:rPr>
              <a:t>، </a:t>
            </a:r>
            <a:r>
              <a:rPr lang="en-US" sz="2000" dirty="0">
                <a:latin typeface="Times New Roman"/>
                <a:ea typeface="Times New Roman"/>
                <a:cs typeface="B Nazanin"/>
              </a:rPr>
              <a:t>AR-B</a:t>
            </a:r>
            <a:r>
              <a:rPr lang="fa-IR" dirty="0">
                <a:latin typeface="Times New Roman"/>
                <a:ea typeface="Times New Roman"/>
                <a:cs typeface="B Nazanin"/>
              </a:rPr>
              <a:t>، و </a:t>
            </a:r>
            <a:r>
              <a:rPr lang="en-US" sz="2000" dirty="0">
                <a:latin typeface="Times New Roman"/>
                <a:ea typeface="Times New Roman"/>
                <a:cs typeface="B Nazanin"/>
              </a:rPr>
              <a:t>PMAR-B</a:t>
            </a:r>
            <a:r>
              <a:rPr lang="fa-IR" dirty="0">
                <a:latin typeface="Times New Roman"/>
                <a:ea typeface="Times New Roman"/>
                <a:cs typeface="B Nazanin"/>
              </a:rPr>
              <a:t> متفاوت هستند. اعداد با حروف درشت نشان می دهد که تنظیمات محافظت تغییر یافته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بدون سیستم حفاظتی تطبیقی </a:t>
            </a:r>
            <a:r>
              <a:rPr lang="fa-IR" dirty="0">
                <a:latin typeface="Calibri"/>
                <a:ea typeface="Times New Roman"/>
              </a:rPr>
              <a:t>​​</a:t>
            </a:r>
            <a:r>
              <a:rPr lang="fa-IR" dirty="0">
                <a:latin typeface="Times New Roman"/>
                <a:ea typeface="Times New Roman"/>
                <a:cs typeface="B Nazanin"/>
              </a:rPr>
              <a:t>توسعه یافته ، با استفاده از تنظیمات حفاظتی ثابت، سرعت عمل و انتخاب صحیح سیستم حفاظت از جریان زیاد تحت تاثیر قرار می گیرد. به عنوان مثال، یک خطای 0 فاز به فاز بین </a:t>
            </a:r>
            <a:r>
              <a:rPr lang="en-US" sz="2000" dirty="0">
                <a:latin typeface="Times New Roman"/>
                <a:ea typeface="Times New Roman"/>
                <a:cs typeface="B Nazanin"/>
              </a:rPr>
              <a:t>PMAR -B</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S4</a:t>
            </a:r>
            <a:r>
              <a:rPr lang="fa-IR" dirty="0">
                <a:latin typeface="Times New Roman"/>
                <a:ea typeface="Times New Roman"/>
                <a:cs typeface="B Nazanin"/>
              </a:rPr>
              <a:t> ( خطای 6 در شکل 6 ) همانطور که در شکل 9 نشان داده شده است، باعث بهره برداری از </a:t>
            </a:r>
            <a:r>
              <a:rPr lang="en-US" sz="2000" dirty="0">
                <a:latin typeface="Times New Roman"/>
                <a:ea typeface="Times New Roman"/>
                <a:cs typeface="B Nazanin"/>
              </a:rPr>
              <a:t>PMAR -A</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PMAR -B</a:t>
            </a:r>
            <a:r>
              <a:rPr lang="en-US" dirty="0">
                <a:latin typeface="B Nazanin"/>
                <a:ea typeface="Times New Roman"/>
                <a:cs typeface="Arial"/>
              </a:rPr>
              <a:t> </a:t>
            </a:r>
            <a:r>
              <a:rPr lang="fa-IR" dirty="0">
                <a:latin typeface="B Nazanin"/>
                <a:ea typeface="Times New Roman"/>
                <a:cs typeface="Arial"/>
              </a:rPr>
              <a:t>می شود ، که باعث قطع ارتباط غیر ضروری از تمام بارهای متصل بین </a:t>
            </a:r>
            <a:r>
              <a:rPr lang="en-US" sz="2000" dirty="0">
                <a:latin typeface="Times New Roman"/>
                <a:ea typeface="Times New Roman"/>
                <a:cs typeface="B Nazanin"/>
              </a:rPr>
              <a:t>PMAR -A</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PMAR -B</a:t>
            </a:r>
            <a:r>
              <a:rPr lang="en-US" dirty="0">
                <a:latin typeface="B Nazanin"/>
                <a:ea typeface="Times New Roman"/>
                <a:cs typeface="Arial"/>
              </a:rPr>
              <a:t> </a:t>
            </a:r>
            <a:r>
              <a:rPr lang="fa-IR" dirty="0">
                <a:latin typeface="B Nazanin"/>
                <a:ea typeface="Times New Roman"/>
                <a:cs typeface="Arial"/>
              </a:rPr>
              <a:t>می گردد. با سیستم تطبیقی، مشکل عدم هماهنگی بین </a:t>
            </a:r>
            <a:r>
              <a:rPr lang="en-US" sz="2000" dirty="0">
                <a:latin typeface="Times New Roman"/>
                <a:ea typeface="Times New Roman"/>
                <a:cs typeface="B Nazanin"/>
              </a:rPr>
              <a:t>PMAR -A</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PMAR -B</a:t>
            </a:r>
            <a:r>
              <a:rPr lang="en-US" dirty="0">
                <a:latin typeface="B Nazanin"/>
                <a:ea typeface="Times New Roman"/>
                <a:cs typeface="Arial"/>
              </a:rPr>
              <a:t> </a:t>
            </a:r>
            <a:r>
              <a:rPr lang="fa-IR" dirty="0">
                <a:latin typeface="B Nazanin"/>
                <a:ea typeface="Times New Roman"/>
                <a:cs typeface="Arial"/>
              </a:rPr>
              <a:t>در این مثال خاص ، همانطور که در شکل 10 نشان داده شده ، حل شده است .</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با در نظر گرفتن کل خطاهای شبیه سازی شده ، روشن است که موارد قطع نادرست از 4.72 </a:t>
            </a:r>
            <a:r>
              <a:rPr lang="fa-IR" dirty="0">
                <a:latin typeface="Calibri"/>
                <a:ea typeface="Times New Roman"/>
              </a:rPr>
              <a:t>٪</a:t>
            </a:r>
            <a:r>
              <a:rPr lang="fa-IR" dirty="0">
                <a:latin typeface="Times New Roman"/>
                <a:ea typeface="Times New Roman"/>
                <a:cs typeface="B Nazanin"/>
              </a:rPr>
              <a:t> به 1.61</a:t>
            </a:r>
            <a:r>
              <a:rPr lang="fa-IR" dirty="0">
                <a:latin typeface="Calibri"/>
                <a:ea typeface="Times New Roman"/>
              </a:rPr>
              <a:t>٪</a:t>
            </a:r>
            <a:r>
              <a:rPr lang="fa-IR" dirty="0">
                <a:latin typeface="Times New Roman"/>
                <a:ea typeface="Times New Roman"/>
                <a:cs typeface="B Nazanin"/>
              </a:rPr>
              <a:t> کاهش یافته است ( بهبود امنیت ).</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69381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rtl="1">
              <a:lnSpc>
                <a:spcPct val="115000"/>
              </a:lnSpc>
              <a:spcAft>
                <a:spcPts val="1000"/>
              </a:spcAft>
            </a:pPr>
            <a:r>
              <a:rPr lang="en-US" sz="2000" dirty="0">
                <a:latin typeface="Times New Roman"/>
                <a:ea typeface="Times New Roman"/>
                <a:cs typeface="B Nazanin"/>
              </a:rPr>
              <a:t> </a:t>
            </a:r>
            <a:endParaRPr lang="en-US" sz="1800" dirty="0">
              <a:latin typeface="Calibri"/>
              <a:ea typeface="Times New Roman"/>
              <a:cs typeface="Arial"/>
            </a:endParaRPr>
          </a:p>
          <a:p>
            <a:pPr algn="just" rtl="1">
              <a:lnSpc>
                <a:spcPct val="115000"/>
              </a:lnSpc>
              <a:spcAft>
                <a:spcPts val="1000"/>
              </a:spcAft>
            </a:pPr>
            <a:r>
              <a:rPr lang="en-US" sz="2000" b="1" dirty="0">
                <a:latin typeface="Times New Roman"/>
                <a:ea typeface="Times New Roman"/>
                <a:cs typeface="B Nazanin"/>
              </a:rPr>
              <a:t>B</a:t>
            </a:r>
            <a:r>
              <a:rPr lang="fa-IR" b="1" dirty="0">
                <a:latin typeface="Times New Roman"/>
                <a:ea typeface="Times New Roman"/>
                <a:cs typeface="B Nazanin"/>
              </a:rPr>
              <a:t>. تاثیر </a:t>
            </a:r>
            <a:r>
              <a:rPr lang="en-US" sz="2000" b="1" dirty="0">
                <a:latin typeface="Times New Roman"/>
                <a:ea typeface="Times New Roman"/>
                <a:cs typeface="B Nazanin"/>
              </a:rPr>
              <a:t>DG</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سناریوی 5 در جدول </a:t>
            </a:r>
            <a:r>
              <a:rPr lang="en-US" sz="2000" dirty="0">
                <a:latin typeface="Times New Roman"/>
                <a:ea typeface="Times New Roman"/>
                <a:cs typeface="B Nazanin"/>
              </a:rPr>
              <a:t>I</a:t>
            </a:r>
            <a:r>
              <a:rPr lang="en-US" dirty="0">
                <a:latin typeface="B Nazanin"/>
                <a:ea typeface="Times New Roman"/>
                <a:cs typeface="Arial"/>
              </a:rPr>
              <a:t> </a:t>
            </a:r>
            <a:r>
              <a:rPr lang="fa-IR" dirty="0">
                <a:latin typeface="B Nazanin"/>
                <a:ea typeface="Times New Roman"/>
                <a:cs typeface="Arial"/>
              </a:rPr>
              <a:t>را در نظر بگیرید.</a:t>
            </a:r>
            <a:r>
              <a:rPr lang="en-US" sz="2000" dirty="0">
                <a:latin typeface="Times New Roman"/>
                <a:ea typeface="Times New Roman"/>
                <a:cs typeface="B Nazanin"/>
              </a:rPr>
              <a:t> DG1</a:t>
            </a:r>
            <a:r>
              <a:rPr lang="fa-IR" dirty="0">
                <a:latin typeface="Times New Roman"/>
                <a:ea typeface="Times New Roman"/>
                <a:cs typeface="B Nazanin"/>
              </a:rPr>
              <a:t>، </a:t>
            </a:r>
            <a:r>
              <a:rPr lang="en-US" sz="2000" dirty="0">
                <a:latin typeface="Times New Roman"/>
                <a:ea typeface="Times New Roman"/>
                <a:cs typeface="B Nazanin"/>
              </a:rPr>
              <a:t>DG2 </a:t>
            </a:r>
            <a:r>
              <a:rPr lang="fa-IR" dirty="0">
                <a:latin typeface="Times New Roman"/>
                <a:ea typeface="Times New Roman"/>
                <a:cs typeface="B Nazanin"/>
              </a:rPr>
              <a:t>، </a:t>
            </a:r>
            <a:r>
              <a:rPr lang="en-US" sz="2000" dirty="0">
                <a:latin typeface="Times New Roman"/>
                <a:ea typeface="Times New Roman"/>
                <a:cs typeface="B Nazanin"/>
              </a:rPr>
              <a:t>DG3</a:t>
            </a:r>
            <a:r>
              <a:rPr lang="en-US" dirty="0">
                <a:latin typeface="B Nazanin"/>
                <a:ea typeface="Times New Roman"/>
                <a:cs typeface="Arial"/>
              </a:rPr>
              <a:t> </a:t>
            </a:r>
            <a:r>
              <a:rPr lang="fa-IR" dirty="0">
                <a:latin typeface="B Nazanin"/>
                <a:ea typeface="Times New Roman"/>
                <a:cs typeface="Arial"/>
              </a:rPr>
              <a:t>، و </a:t>
            </a:r>
            <a:r>
              <a:rPr lang="en-US" sz="2000" dirty="0">
                <a:latin typeface="Times New Roman"/>
                <a:ea typeface="Times New Roman"/>
                <a:cs typeface="B Nazanin"/>
              </a:rPr>
              <a:t>DG4</a:t>
            </a:r>
            <a:r>
              <a:rPr lang="en-US" dirty="0">
                <a:latin typeface="B Nazanin"/>
                <a:ea typeface="Times New Roman"/>
                <a:cs typeface="Arial"/>
              </a:rPr>
              <a:t> </a:t>
            </a:r>
            <a:r>
              <a:rPr lang="fa-IR" dirty="0">
                <a:latin typeface="B Nazanin"/>
                <a:ea typeface="Times New Roman"/>
                <a:cs typeface="Arial"/>
              </a:rPr>
              <a:t>به شبکه متصل هستند. حضور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سطح خطا را افزایش می دهد ، اندازه و مسیرهای جریان خطا را تغییر می دهد، و ، در نتیجه ، ممکن است موجب قطعی نادرست شود و بر هماهنگی بین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نیز تاثیر بگذارد.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 </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1251976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1"/>
          </p:nvPr>
        </p:nvPicPr>
        <p:blipFill>
          <a:blip r:embed="rId2"/>
          <a:srcRect/>
          <a:stretch>
            <a:fillRect/>
          </a:stretch>
        </p:blipFill>
        <p:spPr bwMode="auto">
          <a:xfrm>
            <a:off x="899592" y="332656"/>
            <a:ext cx="3091558" cy="4873625"/>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5" y="188641"/>
            <a:ext cx="44679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3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7467600" cy="5637240"/>
          </a:xfrm>
        </p:spPr>
        <p:txBody>
          <a:bodyPr>
            <a:normAutofit fontScale="85000" lnSpcReduction="20000"/>
          </a:bodyPr>
          <a:lstStyle/>
          <a:p>
            <a:pPr algn="just" rtl="1">
              <a:lnSpc>
                <a:spcPct val="115000"/>
              </a:lnSpc>
              <a:spcAft>
                <a:spcPts val="1000"/>
              </a:spcAft>
            </a:pPr>
            <a:r>
              <a:rPr lang="fa-IR" dirty="0">
                <a:latin typeface="Times New Roman"/>
                <a:ea typeface="Times New Roman"/>
                <a:cs typeface="B Nazanin"/>
              </a:rPr>
              <a:t>یک مثال از قطعی نادرست زمانی است که، در سناریوی 5 ، یک اشکال در فیدر </a:t>
            </a:r>
            <a:r>
              <a:rPr lang="en-US" sz="2000" dirty="0">
                <a:latin typeface="Times New Roman"/>
                <a:ea typeface="Times New Roman"/>
                <a:cs typeface="B Nazanin"/>
              </a:rPr>
              <a:t>B</a:t>
            </a:r>
            <a:r>
              <a:rPr lang="fa-IR" dirty="0">
                <a:latin typeface="Times New Roman"/>
                <a:ea typeface="Times New Roman"/>
                <a:cs typeface="B Nazanin"/>
              </a:rPr>
              <a:t> ( خطای 4 ) وجود دارد و </a:t>
            </a:r>
            <a:r>
              <a:rPr lang="en-US" sz="2000" dirty="0">
                <a:latin typeface="Times New Roman"/>
                <a:ea typeface="Times New Roman"/>
                <a:cs typeface="B Nazanin"/>
              </a:rPr>
              <a:t>AR -A</a:t>
            </a:r>
            <a:r>
              <a:rPr lang="en-US" dirty="0">
                <a:latin typeface="B Nazanin"/>
                <a:ea typeface="Times New Roman"/>
                <a:cs typeface="Arial"/>
              </a:rPr>
              <a:t> </a:t>
            </a:r>
            <a:r>
              <a:rPr lang="fa-IR" dirty="0">
                <a:latin typeface="B Nazanin"/>
                <a:ea typeface="Times New Roman"/>
                <a:cs typeface="Arial"/>
              </a:rPr>
              <a:t>به طور همزمان با </a:t>
            </a:r>
            <a:r>
              <a:rPr lang="en-US" sz="2000" dirty="0">
                <a:latin typeface="Times New Roman"/>
                <a:ea typeface="Times New Roman"/>
                <a:cs typeface="B Nazanin"/>
              </a:rPr>
              <a:t>AR- B</a:t>
            </a:r>
            <a:r>
              <a:rPr lang="en-US" dirty="0">
                <a:latin typeface="B Nazanin"/>
                <a:ea typeface="Times New Roman"/>
                <a:cs typeface="Arial"/>
              </a:rPr>
              <a:t> </a:t>
            </a:r>
            <a:r>
              <a:rPr lang="fa-IR" dirty="0">
                <a:latin typeface="B Nazanin"/>
                <a:ea typeface="Times New Roman"/>
                <a:cs typeface="Arial"/>
              </a:rPr>
              <a:t>قطع می شود. این به خاطر سهم جریان خطا از </a:t>
            </a:r>
            <a:r>
              <a:rPr lang="en-US" sz="2000" dirty="0">
                <a:latin typeface="Times New Roman"/>
                <a:ea typeface="Times New Roman"/>
                <a:cs typeface="B Nazanin"/>
              </a:rPr>
              <a:t>DG1</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DG2</a:t>
            </a:r>
            <a:r>
              <a:rPr lang="en-US" dirty="0">
                <a:latin typeface="B Nazanin"/>
                <a:ea typeface="Times New Roman"/>
                <a:cs typeface="Arial"/>
              </a:rPr>
              <a:t> </a:t>
            </a:r>
            <a:r>
              <a:rPr lang="fa-IR" dirty="0">
                <a:latin typeface="B Nazanin"/>
                <a:ea typeface="Times New Roman"/>
                <a:cs typeface="Arial"/>
              </a:rPr>
              <a:t>به خطای 5 است و این وضعیت زمانی رخ می دهد که </a:t>
            </a:r>
            <a:r>
              <a:rPr lang="en-US" sz="2000" dirty="0">
                <a:latin typeface="Times New Roman"/>
                <a:ea typeface="Times New Roman"/>
                <a:cs typeface="B Nazanin"/>
              </a:rPr>
              <a:t>DNOs</a:t>
            </a:r>
            <a:r>
              <a:rPr lang="en-US" dirty="0">
                <a:latin typeface="B Nazanin"/>
                <a:ea typeface="Times New Roman"/>
                <a:cs typeface="Arial"/>
              </a:rPr>
              <a:t> </a:t>
            </a:r>
            <a:r>
              <a:rPr lang="fa-IR" dirty="0">
                <a:latin typeface="B Nazanin"/>
                <a:ea typeface="Times New Roman"/>
                <a:cs typeface="Arial"/>
              </a:rPr>
              <a:t>به جای حفاظت از جریان زیاد</a:t>
            </a:r>
            <a:r>
              <a:rPr lang="en-US" sz="2000" dirty="0">
                <a:latin typeface="Times New Roman"/>
                <a:ea typeface="Times New Roman"/>
                <a:cs typeface="B Nazanin"/>
              </a:rPr>
              <a:t> IDMT</a:t>
            </a:r>
            <a:r>
              <a:rPr lang="en-US" dirty="0">
                <a:latin typeface="B Nazanin"/>
                <a:ea typeface="Times New Roman"/>
                <a:cs typeface="Arial"/>
              </a:rPr>
              <a:t> </a:t>
            </a:r>
            <a:r>
              <a:rPr lang="fa-IR" dirty="0">
                <a:latin typeface="B Nazanin"/>
                <a:ea typeface="Times New Roman"/>
                <a:cs typeface="Arial"/>
              </a:rPr>
              <a:t>با </a:t>
            </a:r>
            <a:r>
              <a:rPr lang="en-US" sz="2000" dirty="0">
                <a:latin typeface="Times New Roman"/>
                <a:ea typeface="Times New Roman"/>
                <a:cs typeface="B Nazanin"/>
              </a:rPr>
              <a:t>DTL</a:t>
            </a:r>
            <a:r>
              <a:rPr lang="fa-IR" dirty="0">
                <a:latin typeface="Times New Roman"/>
                <a:ea typeface="Times New Roman"/>
                <a:cs typeface="B Nazanin"/>
              </a:rPr>
              <a:t> سازگار شود. برای غلبه بر این موضوع، تنظیمات محافظتی محاسبه شده توسط نرم افزار حفاظت از جریان زیاد و ارائه شده در جدول </a:t>
            </a:r>
            <a:r>
              <a:rPr lang="en-US" sz="2000" dirty="0">
                <a:latin typeface="Times New Roman"/>
                <a:ea typeface="Times New Roman"/>
                <a:cs typeface="B Nazanin"/>
              </a:rPr>
              <a:t>II -IV</a:t>
            </a:r>
            <a:r>
              <a:rPr lang="en-US" dirty="0">
                <a:latin typeface="B Nazanin"/>
                <a:ea typeface="Times New Roman"/>
                <a:cs typeface="Arial"/>
              </a:rPr>
              <a:t> </a:t>
            </a:r>
            <a:r>
              <a:rPr lang="fa-IR" dirty="0">
                <a:latin typeface="B Nazanin"/>
                <a:ea typeface="Times New Roman"/>
                <a:cs typeface="Arial"/>
              </a:rPr>
              <a:t>بر اساس حفاظت از جریان زیاد </a:t>
            </a:r>
            <a:r>
              <a:rPr lang="en-US" sz="2000" dirty="0">
                <a:latin typeface="Times New Roman"/>
                <a:ea typeface="Times New Roman"/>
                <a:cs typeface="B Nazanin"/>
              </a:rPr>
              <a:t>IDMT</a:t>
            </a:r>
            <a:r>
              <a:rPr lang="en-US" dirty="0">
                <a:latin typeface="B Nazanin"/>
                <a:ea typeface="Times New Roman"/>
                <a:cs typeface="Arial"/>
              </a:rPr>
              <a:t> </a:t>
            </a:r>
            <a:r>
              <a:rPr lang="fa-IR" dirty="0">
                <a:latin typeface="B Nazanin"/>
                <a:ea typeface="Times New Roman"/>
                <a:cs typeface="Arial"/>
              </a:rPr>
              <a:t>به علاوه حفاظت از جریان زیاد </a:t>
            </a:r>
            <a:r>
              <a:rPr lang="en-US" sz="2000" dirty="0">
                <a:latin typeface="Times New Roman"/>
                <a:ea typeface="Times New Roman"/>
                <a:cs typeface="B Nazanin"/>
              </a:rPr>
              <a:t>DTL</a:t>
            </a:r>
            <a:r>
              <a:rPr lang="en-US" dirty="0">
                <a:latin typeface="B Nazanin"/>
                <a:ea typeface="Times New Roman"/>
                <a:cs typeface="Arial"/>
              </a:rPr>
              <a:t> </a:t>
            </a:r>
            <a:r>
              <a:rPr lang="fa-IR" dirty="0">
                <a:latin typeface="B Nazanin"/>
                <a:ea typeface="Times New Roman"/>
                <a:cs typeface="Arial"/>
              </a:rPr>
              <a:t>برای جریان خطای نسبتا بالاتر انجام شده است. جریان </a:t>
            </a:r>
            <a:r>
              <a:rPr lang="en-US" sz="2000" dirty="0">
                <a:latin typeface="Times New Roman"/>
                <a:ea typeface="Times New Roman"/>
                <a:cs typeface="B Nazanin"/>
              </a:rPr>
              <a:t>DTL</a:t>
            </a:r>
            <a:r>
              <a:rPr lang="en-US" dirty="0">
                <a:latin typeface="B Nazanin"/>
                <a:ea typeface="Times New Roman"/>
                <a:cs typeface="Arial"/>
              </a:rPr>
              <a:t> </a:t>
            </a:r>
            <a:r>
              <a:rPr lang="fa-IR" dirty="0">
                <a:latin typeface="B Nazanin"/>
                <a:ea typeface="Times New Roman"/>
                <a:cs typeface="Arial"/>
              </a:rPr>
              <a:t>بهبود یافته برای حفاظت بر روی هر فیدر بالاتر از کل سهم جریان خطای </a:t>
            </a:r>
            <a:r>
              <a:rPr lang="en-US" sz="2000" dirty="0">
                <a:latin typeface="Times New Roman"/>
                <a:ea typeface="Times New Roman"/>
                <a:cs typeface="B Nazanin"/>
              </a:rPr>
              <a:t>DGS</a:t>
            </a:r>
            <a:r>
              <a:rPr lang="en-US" dirty="0">
                <a:latin typeface="B Nazanin"/>
                <a:ea typeface="Times New Roman"/>
                <a:cs typeface="Arial"/>
              </a:rPr>
              <a:t> </a:t>
            </a:r>
            <a:r>
              <a:rPr lang="fa-IR" dirty="0">
                <a:latin typeface="B Nazanin"/>
                <a:ea typeface="Times New Roman"/>
                <a:cs typeface="Arial"/>
              </a:rPr>
              <a:t>بر روی فیدر حفاظت شده نسبت به فیدرهای قرار گرفته در مجاور است .</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مثال دیگری از قطعی نادرست قطع نادرست اضافه بار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است. این مورد در حفاظت جریان زیاد سنتی و زمانی اتفاق می افتد که توپولوژی شبکه تغییر می کند و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یک جریان بار ایجاد می کند که بالاتر از جریان قطع </a:t>
            </a:r>
            <a:r>
              <a:rPr lang="en-US" sz="2000" dirty="0">
                <a:latin typeface="Times New Roman"/>
                <a:ea typeface="Times New Roman"/>
                <a:cs typeface="B Nazanin"/>
              </a:rPr>
              <a:t>OCR</a:t>
            </a:r>
            <a:r>
              <a:rPr lang="en-US" dirty="0">
                <a:latin typeface="B Nazanin"/>
                <a:ea typeface="Times New Roman"/>
                <a:cs typeface="Arial"/>
              </a:rPr>
              <a:t> </a:t>
            </a:r>
            <a:r>
              <a:rPr lang="fa-IR" dirty="0">
                <a:latin typeface="B Nazanin"/>
                <a:ea typeface="Times New Roman"/>
                <a:cs typeface="Arial"/>
              </a:rPr>
              <a:t>قرار می گیرد. به عنوان مثال ، در صورتی که شبکه به سناریو 8 سوئیچ شود، تمام واحدهای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به فیدر 1 متصل می شوند و با تنظیمات حفاظت ثابت ممکن است قطعی نادرست </a:t>
            </a:r>
            <a:r>
              <a:rPr lang="en-US" sz="2000" dirty="0">
                <a:latin typeface="Times New Roman"/>
                <a:ea typeface="Times New Roman"/>
                <a:cs typeface="B Nazanin"/>
              </a:rPr>
              <a:t>PMAR -A</a:t>
            </a:r>
            <a:r>
              <a:rPr lang="en-US" dirty="0">
                <a:latin typeface="B Nazanin"/>
                <a:ea typeface="Times New Roman"/>
                <a:cs typeface="Arial"/>
              </a:rPr>
              <a:t> </a:t>
            </a:r>
            <a:r>
              <a:rPr lang="fa-IR" dirty="0">
                <a:latin typeface="B Nazanin"/>
                <a:ea typeface="Times New Roman"/>
                <a:cs typeface="Arial"/>
              </a:rPr>
              <a:t>رخ دهد. با تطابق خودکار تنظیمات حفاظت ( در محدوده حرارتی شبکه ) ، که جریان بهبود یافته را از </a:t>
            </a:r>
            <a:r>
              <a:rPr lang="en-US" sz="2000" dirty="0">
                <a:latin typeface="Times New Roman"/>
                <a:ea typeface="Times New Roman"/>
                <a:cs typeface="B Nazanin"/>
              </a:rPr>
              <a:t>PMAR -A</a:t>
            </a:r>
            <a:r>
              <a:rPr lang="en-US" dirty="0">
                <a:latin typeface="B Nazanin"/>
                <a:ea typeface="Times New Roman"/>
                <a:cs typeface="Arial"/>
              </a:rPr>
              <a:t> </a:t>
            </a:r>
            <a:r>
              <a:rPr lang="fa-IR" dirty="0">
                <a:latin typeface="B Nazanin"/>
                <a:ea typeface="Times New Roman"/>
                <a:cs typeface="Arial"/>
              </a:rPr>
              <a:t>به میزان بالاتر حداکثر تولید </a:t>
            </a:r>
            <a:r>
              <a:rPr lang="en-US" sz="2000" dirty="0">
                <a:latin typeface="Times New Roman"/>
                <a:ea typeface="Times New Roman"/>
                <a:cs typeface="B Nazanin"/>
              </a:rPr>
              <a:t>DG2 </a:t>
            </a:r>
            <a:r>
              <a:rPr lang="fa-IR" dirty="0">
                <a:latin typeface="Times New Roman"/>
                <a:ea typeface="Times New Roman"/>
                <a:cs typeface="B Nazanin"/>
              </a:rPr>
              <a:t>، </a:t>
            </a:r>
            <a:r>
              <a:rPr lang="en-US" sz="2000" dirty="0">
                <a:latin typeface="Times New Roman"/>
                <a:ea typeface="Times New Roman"/>
                <a:cs typeface="B Nazanin"/>
              </a:rPr>
              <a:t>DG3</a:t>
            </a:r>
            <a:r>
              <a:rPr lang="en-US" dirty="0">
                <a:latin typeface="B Nazanin"/>
                <a:ea typeface="Times New Roman"/>
                <a:cs typeface="Arial"/>
              </a:rPr>
              <a:t> </a:t>
            </a:r>
            <a:r>
              <a:rPr lang="fa-IR" dirty="0">
                <a:latin typeface="B Nazanin"/>
                <a:ea typeface="Times New Roman"/>
                <a:cs typeface="Arial"/>
              </a:rPr>
              <a:t>، و </a:t>
            </a:r>
            <a:r>
              <a:rPr lang="en-US" sz="2000" dirty="0">
                <a:latin typeface="Times New Roman"/>
                <a:ea typeface="Times New Roman"/>
                <a:cs typeface="B Nazanin"/>
              </a:rPr>
              <a:t>DG4</a:t>
            </a:r>
            <a:r>
              <a:rPr lang="en-US" dirty="0">
                <a:latin typeface="B Nazanin"/>
                <a:ea typeface="Times New Roman"/>
                <a:cs typeface="Arial"/>
              </a:rPr>
              <a:t> </a:t>
            </a:r>
            <a:r>
              <a:rPr lang="fa-IR" dirty="0">
                <a:latin typeface="B Nazanin"/>
                <a:ea typeface="Times New Roman"/>
                <a:cs typeface="Arial"/>
              </a:rPr>
              <a:t>افزایش می دهد، ممکن است بر مشکل قطعی نادرست غلبه شود.</a:t>
            </a:r>
            <a:endParaRPr lang="en-US" sz="1800" dirty="0">
              <a:latin typeface="Calibri"/>
              <a:ea typeface="Times New Roman"/>
              <a:cs typeface="Arial"/>
            </a:endParaRPr>
          </a:p>
          <a:p>
            <a:pPr algn="r" rtl="1"/>
            <a:endParaRPr lang="en-US" dirty="0"/>
          </a:p>
        </p:txBody>
      </p:sp>
    </p:spTree>
    <p:extLst>
      <p:ext uri="{BB962C8B-B14F-4D97-AF65-F5344CB8AC3E}">
        <p14:creationId xmlns:p14="http://schemas.microsoft.com/office/powerpoint/2010/main" val="4148071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6632"/>
            <a:ext cx="7467600" cy="6357320"/>
          </a:xfrm>
        </p:spPr>
        <p:txBody>
          <a:bodyPr>
            <a:normAutofit fontScale="77500" lnSpcReduction="20000"/>
          </a:bodyPr>
          <a:lstStyle/>
          <a:p>
            <a:pPr algn="just" rtl="1">
              <a:lnSpc>
                <a:spcPct val="115000"/>
              </a:lnSpc>
              <a:spcAft>
                <a:spcPts val="1000"/>
              </a:spcAft>
            </a:pPr>
            <a:r>
              <a:rPr lang="fa-IR" b="1" dirty="0">
                <a:latin typeface="Times New Roman"/>
                <a:ea typeface="Times New Roman"/>
                <a:cs typeface="B Nazanin"/>
              </a:rPr>
              <a:t>. تاثیر عملیات جزیره ای</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با توجه به موردی که شبکه از حالت اتصال به حالت عملیات جزیره ای تغییر می کند ، سطح خطا به طور قابل توجهی تغییر می کند. به عنوان مثال، از حالات 1-10 در جدول </a:t>
            </a:r>
            <a:r>
              <a:rPr lang="en-US" sz="2000" dirty="0">
                <a:latin typeface="Times New Roman"/>
                <a:ea typeface="Times New Roman"/>
                <a:cs typeface="B Nazanin"/>
              </a:rPr>
              <a:t>I</a:t>
            </a:r>
            <a:r>
              <a:rPr lang="fa-IR" dirty="0">
                <a:latin typeface="Times New Roman"/>
                <a:ea typeface="Times New Roman"/>
                <a:cs typeface="B Nazanin"/>
              </a:rPr>
              <a:t>، سطح خطا در باسبار 11 کیلو ولت از 6.8 به 1.7 کیلو آمپر کاهش می یابد، که بر سرعت و حساسیت حفاظت تاثیر می گذارد، و به طور بالقوه منجر به کاهش سرعت و یا حتی عدم عملکرد در طول یک خطا می گردد. این ممکن است به علت قطع رابط محافظت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منجر به قطع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تامین شبکه منجر شود.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قابلیت اعتماد محفاظت از سیستم را می توان در این مورد از طریق انطباق مناسب تنظیمات بهبود داد. به عنوان مثال، برای یک خطای پایین دست </a:t>
            </a:r>
            <a:r>
              <a:rPr lang="en-US" sz="2000" dirty="0">
                <a:latin typeface="Times New Roman"/>
                <a:ea typeface="Times New Roman"/>
                <a:cs typeface="B Nazanin"/>
              </a:rPr>
              <a:t>PMAR -B</a:t>
            </a:r>
            <a:r>
              <a:rPr lang="en-US" dirty="0">
                <a:latin typeface="B Nazanin"/>
                <a:ea typeface="Times New Roman"/>
                <a:cs typeface="Arial"/>
              </a:rPr>
              <a:t> </a:t>
            </a:r>
            <a:r>
              <a:rPr lang="fa-IR" dirty="0">
                <a:latin typeface="B Nazanin"/>
                <a:ea typeface="Times New Roman"/>
                <a:cs typeface="Arial"/>
              </a:rPr>
              <a:t>، خطای 8 ، در سناریوی 10 ، همانطور که در شکل 11 نشان داده شده است، سیستم حفاظت از جریان زیاد استاندارد بیش از حد کند است، و در نتیجه، رابط محافظ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قبل از اینکه سیستم حفاظت از جریان زیاد منطقه خطا را ایزوله کند، قطع می شود. در شبیه سازی، رابط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با حفاظت با استفاده از تنظیمات تعریف شده در </a:t>
            </a:r>
            <a:r>
              <a:rPr lang="en-US" sz="2000" dirty="0">
                <a:latin typeface="Times New Roman"/>
                <a:ea typeface="Times New Roman"/>
                <a:cs typeface="B Nazanin"/>
              </a:rPr>
              <a:t>G59 / 2</a:t>
            </a:r>
            <a:r>
              <a:rPr lang="en-US" dirty="0">
                <a:latin typeface="B Nazanin"/>
                <a:ea typeface="Times New Roman"/>
                <a:cs typeface="Arial"/>
              </a:rPr>
              <a:t> </a:t>
            </a:r>
            <a:r>
              <a:rPr lang="fa-IR" dirty="0">
                <a:latin typeface="B Nazanin"/>
                <a:ea typeface="Times New Roman"/>
                <a:cs typeface="Arial"/>
              </a:rPr>
              <a:t>پیکربندی شده است [22]. شکل11 نشان می دهد که حفاظت تحت ولتاژ واحدهای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را بعد از 0.5 ثانیه قطع می کند.</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شبیه سازی خطای مشابه، اما با سیستم تطبیقی حفاظت از جریان زیاد </a:t>
            </a:r>
            <a:r>
              <a:rPr lang="fa-IR" dirty="0">
                <a:latin typeface="Calibri"/>
                <a:ea typeface="Times New Roman"/>
              </a:rPr>
              <a:t>​​</a:t>
            </a:r>
            <a:r>
              <a:rPr lang="fa-IR" dirty="0">
                <a:latin typeface="Times New Roman"/>
                <a:ea typeface="Times New Roman"/>
                <a:cs typeface="B Nazanin"/>
              </a:rPr>
              <a:t>توسعه یافته ( که تنظیمات حفاظتی را مطابق با مقادیر گزارش شده در جدول </a:t>
            </a:r>
            <a:r>
              <a:rPr lang="en-US" sz="2000" dirty="0">
                <a:latin typeface="Times New Roman"/>
                <a:ea typeface="Times New Roman"/>
                <a:cs typeface="B Nazanin"/>
              </a:rPr>
              <a:t>IV</a:t>
            </a:r>
            <a:r>
              <a:rPr lang="en-US" dirty="0">
                <a:latin typeface="B Nazanin"/>
                <a:ea typeface="Times New Roman"/>
                <a:cs typeface="Arial"/>
              </a:rPr>
              <a:t> </a:t>
            </a:r>
            <a:r>
              <a:rPr lang="fa-IR" dirty="0">
                <a:latin typeface="B Nazanin"/>
                <a:ea typeface="Times New Roman"/>
                <a:cs typeface="Arial"/>
              </a:rPr>
              <a:t>به سرعت پس از تغییر پیکربندی شبکه تغییر می دهد ) ، عملیات حفاظت از جریان زیاد همانطور که در شکل 11 نشان داده شده ، سریع تر است . با حفاظت سریعتر از جریان زیاد ، افت ولتاژ مدت زمان کوتاه تری خواهد داشت ( همانطور که در شکل 12 نشان داده شده است ) و </a:t>
            </a:r>
            <a:r>
              <a:rPr lang="en-US" sz="2000" dirty="0">
                <a:latin typeface="Times New Roman"/>
                <a:ea typeface="Times New Roman"/>
                <a:cs typeface="B Nazanin"/>
              </a:rPr>
              <a:t>DG1 </a:t>
            </a:r>
            <a:r>
              <a:rPr lang="fa-IR" dirty="0">
                <a:latin typeface="Times New Roman"/>
                <a:ea typeface="Times New Roman"/>
                <a:cs typeface="B Nazanin"/>
              </a:rPr>
              <a:t>، </a:t>
            </a:r>
            <a:r>
              <a:rPr lang="en-US" sz="2000" dirty="0">
                <a:latin typeface="Times New Roman"/>
                <a:ea typeface="Times New Roman"/>
                <a:cs typeface="B Nazanin"/>
              </a:rPr>
              <a:t>DG2</a:t>
            </a:r>
            <a:r>
              <a:rPr lang="en-US" dirty="0">
                <a:latin typeface="B Nazanin"/>
                <a:ea typeface="Times New Roman"/>
                <a:cs typeface="Arial"/>
              </a:rPr>
              <a:t> </a:t>
            </a:r>
            <a:r>
              <a:rPr lang="fa-IR" dirty="0">
                <a:latin typeface="B Nazanin"/>
                <a:ea typeface="Times New Roman"/>
                <a:cs typeface="Arial"/>
              </a:rPr>
              <a:t>، و </a:t>
            </a:r>
            <a:r>
              <a:rPr lang="en-US" sz="2000" dirty="0">
                <a:latin typeface="Times New Roman"/>
                <a:ea typeface="Times New Roman"/>
                <a:cs typeface="B Nazanin"/>
              </a:rPr>
              <a:t>DG3</a:t>
            </a:r>
            <a:r>
              <a:rPr lang="en-US" dirty="0">
                <a:latin typeface="B Nazanin"/>
                <a:ea typeface="Times New Roman"/>
                <a:cs typeface="Arial"/>
              </a:rPr>
              <a:t> </a:t>
            </a:r>
            <a:r>
              <a:rPr lang="fa-IR" dirty="0">
                <a:latin typeface="B Nazanin"/>
                <a:ea typeface="Times New Roman"/>
                <a:cs typeface="Arial"/>
              </a:rPr>
              <a:t>قطع نمی شوند، و همچنان به عرضه بار ادامه می دهند.</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148748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6632"/>
            <a:ext cx="8219256" cy="6357320"/>
          </a:xfrm>
        </p:spPr>
        <p:txBody>
          <a:bodyPr>
            <a:normAutofit fontScale="85000" lnSpcReduction="10000"/>
          </a:bodyPr>
          <a:lstStyle/>
          <a:p>
            <a:pPr algn="just" rtl="1">
              <a:lnSpc>
                <a:spcPct val="115000"/>
              </a:lnSpc>
              <a:spcAft>
                <a:spcPts val="1000"/>
              </a:spcAft>
            </a:pPr>
            <a:r>
              <a:rPr lang="fa-IR" b="1" dirty="0">
                <a:latin typeface="Times New Roman"/>
                <a:ea typeface="Times New Roman"/>
                <a:cs typeface="B Nazanin"/>
              </a:rPr>
              <a:t>. نتیجه گیری</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روشن است که طرح های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و </a:t>
            </a:r>
            <a:r>
              <a:rPr lang="en-US" sz="2000" dirty="0">
                <a:latin typeface="Times New Roman"/>
                <a:ea typeface="Times New Roman"/>
                <a:cs typeface="B Nazanin"/>
              </a:rPr>
              <a:t>ANM</a:t>
            </a:r>
            <a:r>
              <a:rPr lang="en-US" dirty="0">
                <a:latin typeface="B Nazanin"/>
                <a:ea typeface="Times New Roman"/>
                <a:cs typeface="Arial"/>
              </a:rPr>
              <a:t> </a:t>
            </a:r>
            <a:r>
              <a:rPr lang="fa-IR" dirty="0">
                <a:latin typeface="B Nazanin"/>
                <a:ea typeface="Times New Roman"/>
                <a:cs typeface="Arial"/>
              </a:rPr>
              <a:t>گسترده معرفی شده و پتانسیل عملیات جزیره ای شبکه ها در آینده با حفاظت شبکه های موجود به چالش قابل توجهی بر خواهند خورد. در این مقاله نشان داده شده است که چگونه یک طرح حفاظت تطبیقی </a:t>
            </a:r>
            <a:r>
              <a:rPr lang="fa-IR" dirty="0">
                <a:latin typeface="Calibri"/>
                <a:ea typeface="Times New Roman"/>
              </a:rPr>
              <a:t>​​</a:t>
            </a:r>
            <a:r>
              <a:rPr lang="fa-IR" dirty="0">
                <a:latin typeface="Times New Roman"/>
                <a:ea typeface="Times New Roman"/>
                <a:cs typeface="B Nazanin"/>
              </a:rPr>
              <a:t>می تواند بسیاری از این مشکلات را مرتفع کند و اجرای آن با استفاده از یک مدل واقعی از یک شبکه توزیع واقعی با طرح های سخت افزاری و ارتباطی در دسترس نشان داده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سیستم تطبیقی نوین حفاظت از جریان زیاد </a:t>
            </a:r>
            <a:r>
              <a:rPr lang="fa-IR" dirty="0">
                <a:latin typeface="Calibri"/>
                <a:ea typeface="Times New Roman"/>
              </a:rPr>
              <a:t>​​</a:t>
            </a:r>
            <a:r>
              <a:rPr lang="fa-IR" dirty="0">
                <a:latin typeface="Times New Roman"/>
                <a:ea typeface="Times New Roman"/>
                <a:cs typeface="B Nazanin"/>
              </a:rPr>
              <a:t>ارائه شده در این مقاله در الگوریتم آن قرار دارد، که از سایر راه حل های حفاظت تطبیقی </a:t>
            </a:r>
            <a:r>
              <a:rPr lang="fa-IR" dirty="0">
                <a:latin typeface="Calibri"/>
                <a:ea typeface="Times New Roman"/>
              </a:rPr>
              <a:t>​​</a:t>
            </a:r>
            <a:r>
              <a:rPr lang="fa-IR" dirty="0">
                <a:latin typeface="Times New Roman"/>
                <a:ea typeface="Times New Roman"/>
                <a:cs typeface="B Nazanin"/>
              </a:rPr>
              <a:t>معرفی شده در مطالعات دیگر از نظر انعطاف پذیری بالاتر و پوشش جامع تمام عوارضی که ممکن است رفتار حفاظت را تحت تاثیر قرار دهد، متفاوت است. این الگوریتم به صورت جزئی ، با تمرکز بر روش محاسبه تنظیمات حفاظت و ارزیابی پاسخ سیستم حفاظتی توضیح داده شده است.</a:t>
            </a:r>
            <a:endParaRPr lang="en-US" sz="1800" dirty="0">
              <a:latin typeface="Calibri"/>
              <a:ea typeface="Times New Roman"/>
              <a:cs typeface="Arial"/>
            </a:endParaRPr>
          </a:p>
          <a:p>
            <a:pPr algn="just" rtl="1">
              <a:lnSpc>
                <a:spcPct val="115000"/>
              </a:lnSpc>
              <a:spcAft>
                <a:spcPts val="1000"/>
              </a:spcAft>
            </a:pPr>
            <a:r>
              <a:rPr lang="fa-IR" dirty="0">
                <a:latin typeface="Times New Roman"/>
                <a:ea typeface="Times New Roman"/>
                <a:cs typeface="B Nazanin"/>
              </a:rPr>
              <a:t>راه حل حفاظت تطبیقی </a:t>
            </a:r>
            <a:r>
              <a:rPr lang="fa-IR" dirty="0">
                <a:latin typeface="Calibri"/>
                <a:ea typeface="Times New Roman"/>
              </a:rPr>
              <a:t>​​</a:t>
            </a:r>
            <a:r>
              <a:rPr lang="fa-IR" dirty="0">
                <a:latin typeface="Times New Roman"/>
                <a:ea typeface="Times New Roman"/>
                <a:cs typeface="B Nazanin"/>
              </a:rPr>
              <a:t>ارائه شده در این مطالعه با توجه به راه حل های دیگر ارائه شده در سایر مطالعات از انعطاف پذیری بیشتری برخوردار است، که تا حد زیادی بر مبنای تنظیمات حفاظت از پیش محاسبه شده و گروه های تنظیمات عمل می کند . با تنظیمات از پیش محاسبه شده از طریق محاسبه سریع تنظیمات حفاظتی بهینه و به کار گیری آن ها  پس از تایید اثر گذاری آن ها با استفاده از ارزیابی عملکرد مبتنی بر مدل ، به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در زمان تغییر وضعیت شبکه می توان بر محدودیت های استفاده از گروه های تنظیمی غلبه کرد.</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233115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68760"/>
            <a:ext cx="7467600" cy="5205192"/>
          </a:xfrm>
        </p:spPr>
        <p:txBody>
          <a:bodyPr/>
          <a:lstStyle/>
          <a:p>
            <a:pPr algn="just" rtl="1">
              <a:lnSpc>
                <a:spcPct val="115000"/>
              </a:lnSpc>
              <a:spcAft>
                <a:spcPts val="1000"/>
              </a:spcAft>
            </a:pPr>
            <a:r>
              <a:rPr lang="fa-IR" dirty="0">
                <a:latin typeface="Times New Roman"/>
                <a:ea typeface="Times New Roman"/>
                <a:cs typeface="B Nazanin"/>
              </a:rPr>
              <a:t>ترکیب </a:t>
            </a:r>
            <a:r>
              <a:rPr lang="en-US" sz="2000" dirty="0">
                <a:latin typeface="Times New Roman"/>
                <a:ea typeface="Times New Roman"/>
                <a:cs typeface="B Nazanin"/>
              </a:rPr>
              <a:t>DG</a:t>
            </a:r>
            <a:r>
              <a:rPr lang="fa-IR" dirty="0">
                <a:latin typeface="Times New Roman"/>
                <a:ea typeface="Times New Roman"/>
                <a:cs typeface="B Nazanin"/>
              </a:rPr>
              <a:t>، </a:t>
            </a:r>
            <a:r>
              <a:rPr lang="en-US" sz="2000" dirty="0">
                <a:latin typeface="Times New Roman"/>
                <a:ea typeface="Times New Roman"/>
                <a:cs typeface="B Nazanin"/>
              </a:rPr>
              <a:t>ANM</a:t>
            </a:r>
            <a:r>
              <a:rPr lang="fa-IR" dirty="0">
                <a:latin typeface="Times New Roman"/>
                <a:ea typeface="Times New Roman"/>
                <a:cs typeface="B Nazanin"/>
              </a:rPr>
              <a:t>، و پتانسیل برای نتایج عمل جزیره ای در شرایط شبکه جایی هستند که در آن سطوح خطا و مسیرهای جریان خطا از طریق اخلال در عملکرد رله جریان زیاد (</a:t>
            </a:r>
            <a:r>
              <a:rPr lang="en-US" sz="2000" dirty="0">
                <a:latin typeface="Times New Roman"/>
                <a:ea typeface="Times New Roman"/>
                <a:cs typeface="B Nazanin"/>
              </a:rPr>
              <a:t>OCRs</a:t>
            </a:r>
            <a:r>
              <a:rPr lang="fa-IR" dirty="0">
                <a:latin typeface="Times New Roman"/>
                <a:ea typeface="Times New Roman"/>
                <a:cs typeface="B Nazanin"/>
              </a:rPr>
              <a:t>) تغییر می کند. نویسندگان [1]، [5] - [8] نشان دادند که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بر حساسیت و زمان عمل </a:t>
            </a:r>
            <a:r>
              <a:rPr lang="en-US" sz="2000" dirty="0">
                <a:latin typeface="Times New Roman"/>
                <a:ea typeface="Times New Roman"/>
                <a:cs typeface="B Nazanin"/>
              </a:rPr>
              <a:t>OCRs</a:t>
            </a:r>
            <a:r>
              <a:rPr lang="en-US" dirty="0">
                <a:latin typeface="B Nazanin"/>
                <a:ea typeface="Times New Roman"/>
                <a:cs typeface="Arial"/>
              </a:rPr>
              <a:t> </a:t>
            </a:r>
            <a:r>
              <a:rPr lang="fa-IR" dirty="0">
                <a:latin typeface="B Nazanin"/>
                <a:ea typeface="Times New Roman"/>
                <a:cs typeface="Arial"/>
              </a:rPr>
              <a:t>تاثیر می گذارد در حالی که نویسندگان [9] ثابت کردند که تغییر در توپولوژی (مکان) شبکه موجب هماهنگی صحیح بین </a:t>
            </a:r>
            <a:r>
              <a:rPr lang="en-US" sz="2000" dirty="0">
                <a:latin typeface="Times New Roman"/>
                <a:ea typeface="Times New Roman"/>
                <a:cs typeface="B Nazanin"/>
              </a:rPr>
              <a:t>OCRs</a:t>
            </a:r>
            <a:r>
              <a:rPr lang="fa-IR" dirty="0">
                <a:latin typeface="Times New Roman"/>
                <a:ea typeface="Times New Roman"/>
                <a:cs typeface="B Nazanin"/>
              </a:rPr>
              <a:t> می شود. تاثیر عمل جزیره ای در پژوهش های [4] و [10] مورد تجزیه و تحلیل قرار گرفته است ، و در آن نویسندگان مقدار کاهش سطح خطا در طول عملیات جزیره را مورد بررسی قرار دادند و ثابت کردند که این باعث می شود که زمان عمل آهسته  تر شود و مانع عمل </a:t>
            </a:r>
            <a:r>
              <a:rPr lang="en-US" sz="2000" dirty="0">
                <a:latin typeface="Times New Roman"/>
                <a:ea typeface="Times New Roman"/>
                <a:cs typeface="B Nazanin"/>
              </a:rPr>
              <a:t>OCRs</a:t>
            </a:r>
            <a:r>
              <a:rPr lang="fa-IR" dirty="0">
                <a:latin typeface="Times New Roman"/>
                <a:ea typeface="Times New Roman"/>
                <a:cs typeface="B Nazanin"/>
              </a:rPr>
              <a:t> گردد.</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139423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lgn="just" rtl="1">
              <a:lnSpc>
                <a:spcPct val="115000"/>
              </a:lnSpc>
              <a:spcAft>
                <a:spcPts val="1000"/>
              </a:spcAft>
            </a:pPr>
            <a:r>
              <a:rPr lang="fa-IR" dirty="0">
                <a:latin typeface="Times New Roman"/>
                <a:ea typeface="Times New Roman"/>
                <a:cs typeface="B Nazanin"/>
              </a:rPr>
              <a:t>راه حل های تاثیر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در رفرنس [ 11 ] ارائه شده است که در آن نویسنده اتخاذ روش حفاظت از راه دور را نشان می دهد ، در پژوهش های [ 12 ] - [ 14 ] نویسندگان پیشنهاد استفاده از محدود کننده جریان خطا ( </a:t>
            </a:r>
            <a:r>
              <a:rPr lang="en-US" sz="2000" dirty="0">
                <a:latin typeface="Times New Roman"/>
                <a:ea typeface="Times New Roman"/>
                <a:cs typeface="B Nazanin"/>
              </a:rPr>
              <a:t>FCLs</a:t>
            </a:r>
            <a:r>
              <a:rPr lang="fa-IR" dirty="0">
                <a:latin typeface="Times New Roman"/>
                <a:ea typeface="Times New Roman"/>
                <a:cs typeface="B Nazanin"/>
              </a:rPr>
              <a:t> ) را داده اند، و در مطالعات [ 14 ] - [ 16 ] نویسندگان با استفاده از حفاظت تطبیقی را پیشنهاد کرده اند </a:t>
            </a:r>
            <a:r>
              <a:rPr lang="fa-IR" dirty="0">
                <a:latin typeface="Calibri"/>
                <a:ea typeface="Times New Roman"/>
              </a:rPr>
              <a:t>​​</a:t>
            </a:r>
            <a:r>
              <a:rPr lang="fa-IR" dirty="0">
                <a:latin typeface="Times New Roman"/>
                <a:ea typeface="Times New Roman"/>
                <a:cs typeface="B Nazanin"/>
              </a:rPr>
              <a:t>. نویسندگان [ 14 ] و [ 15 ] استفاده از مجموعه ای از تنظیمات </a:t>
            </a:r>
            <a:r>
              <a:rPr lang="fa-IR" dirty="0">
                <a:latin typeface="Calibri"/>
                <a:ea typeface="Times New Roman"/>
              </a:rPr>
              <a:t>–</a:t>
            </a:r>
            <a:r>
              <a:rPr lang="fa-IR" dirty="0">
                <a:latin typeface="Times New Roman"/>
                <a:ea typeface="Times New Roman"/>
                <a:cs typeface="B Nazanin"/>
              </a:rPr>
              <a:t> یکی برای حفاظت از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متصل و یکی برای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ای که به شبکه متصل نیست - را پیشنهاد کرده اند ، در حالی که نویسندگان در رفرنس [ 16 ] طرحی را پیشنهاد کرده اند که در آن تنظیمات رله های حفاظتی جریان زیاد به سرعت بر اساس سطح خطا و وضعیت اتصال </a:t>
            </a:r>
            <a:r>
              <a:rPr lang="en-US" sz="2000" dirty="0">
                <a:latin typeface="Times New Roman"/>
                <a:ea typeface="Times New Roman"/>
                <a:cs typeface="B Nazanin"/>
              </a:rPr>
              <a:t>DG</a:t>
            </a:r>
            <a:r>
              <a:rPr lang="en-US" dirty="0">
                <a:latin typeface="B Nazanin"/>
                <a:ea typeface="Times New Roman"/>
                <a:cs typeface="Arial"/>
              </a:rPr>
              <a:t> </a:t>
            </a:r>
            <a:r>
              <a:rPr lang="fa-IR" dirty="0">
                <a:latin typeface="B Nazanin"/>
                <a:ea typeface="Times New Roman"/>
                <a:cs typeface="Arial"/>
              </a:rPr>
              <a:t>اصلاح شده اند. یک راه حل برای عملیات جزیره در رفرنس [ 10 ] و [ 17 ] ارائه شده ، که در آن نویسندگان نشان می دهند که چگونه یک طرح تطبیقی </a:t>
            </a:r>
            <a:r>
              <a:rPr lang="fa-IR" dirty="0">
                <a:latin typeface="Calibri"/>
                <a:ea typeface="Times New Roman"/>
              </a:rPr>
              <a:t>​​</a:t>
            </a:r>
            <a:r>
              <a:rPr lang="fa-IR" dirty="0">
                <a:latin typeface="Times New Roman"/>
                <a:ea typeface="Times New Roman"/>
                <a:cs typeface="B Nazanin"/>
              </a:rPr>
              <a:t>ساده حفاظت از جریان زیاد با دو گروه تنظیمی - یکی برای شبکه متصل و یکی برای حالت عمل جزیره ای- ممکن است مشکل را حل کند . به نظر می رسد که ، هنوز ، هیچ راه حلی برای مقابله با تاثیر سیستم های </a:t>
            </a:r>
            <a:r>
              <a:rPr lang="en-US" sz="2000" dirty="0">
                <a:latin typeface="Times New Roman"/>
                <a:ea typeface="Times New Roman"/>
                <a:cs typeface="B Nazanin"/>
              </a:rPr>
              <a:t>ANM</a:t>
            </a:r>
            <a:r>
              <a:rPr lang="en-US" dirty="0">
                <a:latin typeface="B Nazanin"/>
                <a:ea typeface="Times New Roman"/>
                <a:cs typeface="Arial"/>
              </a:rPr>
              <a:t> </a:t>
            </a:r>
            <a:r>
              <a:rPr lang="fa-IR" dirty="0">
                <a:latin typeface="B Nazanin"/>
                <a:ea typeface="Times New Roman"/>
                <a:cs typeface="Arial"/>
              </a:rPr>
              <a:t>بر حفاظت از شبکه مطرح نشده است.</a:t>
            </a:r>
            <a:endParaRPr lang="en-US" sz="1800" dirty="0">
              <a:latin typeface="Calibri"/>
              <a:ea typeface="Times New Roman"/>
              <a:cs typeface="Arial"/>
            </a:endParaRPr>
          </a:p>
          <a:p>
            <a:endParaRPr lang="en-US" dirty="0"/>
          </a:p>
        </p:txBody>
      </p:sp>
    </p:spTree>
    <p:extLst>
      <p:ext uri="{BB962C8B-B14F-4D97-AF65-F5344CB8AC3E}">
        <p14:creationId xmlns:p14="http://schemas.microsoft.com/office/powerpoint/2010/main" val="301040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32656"/>
            <a:ext cx="7467600" cy="6141296"/>
          </a:xfrm>
        </p:spPr>
        <p:txBody>
          <a:bodyPr>
            <a:normAutofit fontScale="92500" lnSpcReduction="10000"/>
          </a:bodyPr>
          <a:lstStyle/>
          <a:p>
            <a:pPr algn="r" rtl="1">
              <a:lnSpc>
                <a:spcPct val="115000"/>
              </a:lnSpc>
              <a:spcAft>
                <a:spcPts val="1000"/>
              </a:spcAft>
            </a:pPr>
            <a:r>
              <a:rPr lang="fa-IR" dirty="0">
                <a:latin typeface="Times New Roman"/>
                <a:ea typeface="Times New Roman"/>
                <a:cs typeface="B Nazanin"/>
              </a:rPr>
              <a:t>به نظر می رسد تمام سیستم های حفاظت از جریان زیاد تطبیقی </a:t>
            </a:r>
            <a:r>
              <a:rPr lang="fa-IR" dirty="0">
                <a:latin typeface="Calibri"/>
                <a:ea typeface="Times New Roman"/>
              </a:rPr>
              <a:t>​​</a:t>
            </a:r>
            <a:r>
              <a:rPr lang="fa-IR" dirty="0">
                <a:latin typeface="Times New Roman"/>
                <a:ea typeface="Times New Roman"/>
                <a:cs typeface="B Nazanin"/>
              </a:rPr>
              <a:t>ارائه شده در مطالعات بر روی راه حلی برای مشکل عملکرد حفاظتی خاص متمرکز شده است و نسبت به سایر جنبه های شبکه های آینده که ممکن است بر عملکرد تاثیر گذارد، بی اعتنا بوده است. بنابراین، این طرح ها تا حدودی محدود است، بنابراین در آینده ، این احتمال وجود دارد که </a:t>
            </a:r>
            <a:r>
              <a:rPr lang="en-US" sz="2000" dirty="0">
                <a:latin typeface="Times New Roman"/>
                <a:ea typeface="Times New Roman"/>
                <a:cs typeface="B Nazanin"/>
              </a:rPr>
              <a:t>DG</a:t>
            </a:r>
            <a:r>
              <a:rPr lang="fa-IR" dirty="0">
                <a:latin typeface="Times New Roman"/>
                <a:ea typeface="Times New Roman"/>
                <a:cs typeface="B Nazanin"/>
              </a:rPr>
              <a:t>، </a:t>
            </a:r>
            <a:r>
              <a:rPr lang="en-US" sz="2000" dirty="0">
                <a:latin typeface="Times New Roman"/>
                <a:ea typeface="Times New Roman"/>
                <a:cs typeface="B Nazanin"/>
              </a:rPr>
              <a:t>ANM</a:t>
            </a:r>
            <a:r>
              <a:rPr lang="en-US" dirty="0">
                <a:latin typeface="B Nazanin"/>
                <a:ea typeface="Times New Roman"/>
                <a:cs typeface="Arial"/>
              </a:rPr>
              <a:t> </a:t>
            </a:r>
            <a:r>
              <a:rPr lang="fa-IR" dirty="0">
                <a:latin typeface="B Nazanin"/>
                <a:ea typeface="Times New Roman"/>
                <a:cs typeface="Arial"/>
              </a:rPr>
              <a:t>، و بهره برداری جزیره ای همه عواملی باشند که بر محافظت تاثیر بگذارند.</a:t>
            </a:r>
            <a:endParaRPr lang="en-US" sz="1800" dirty="0">
              <a:latin typeface="Calibri"/>
              <a:ea typeface="Times New Roman"/>
              <a:cs typeface="Arial"/>
            </a:endParaRPr>
          </a:p>
          <a:p>
            <a:pPr algn="r" rtl="1"/>
            <a:r>
              <a:rPr lang="fa-IR" dirty="0">
                <a:latin typeface="Times New Roman"/>
                <a:ea typeface="Times New Roman"/>
                <a:cs typeface="B Nazanin"/>
              </a:rPr>
              <a:t>بر این اساس، این مقاله یک طرح تطبیقی حفاظت از جریان زیاد را ارائه می دهد که در آن به همه این مسائل به طور همزمان توجه شده است. مشکل اصلی در مسیر توسعه یک راه حل برای مجموع مشکلات ناشی از </a:t>
            </a:r>
            <a:r>
              <a:rPr lang="en-US" sz="2000" dirty="0">
                <a:latin typeface="Times New Roman"/>
                <a:ea typeface="Times New Roman"/>
                <a:cs typeface="B Nazanin"/>
              </a:rPr>
              <a:t>DG</a:t>
            </a:r>
            <a:r>
              <a:rPr lang="fa-IR" dirty="0">
                <a:latin typeface="Times New Roman"/>
                <a:ea typeface="Times New Roman"/>
                <a:cs typeface="B Nazanin"/>
              </a:rPr>
              <a:t>، </a:t>
            </a:r>
            <a:r>
              <a:rPr lang="en-US" sz="2000" dirty="0">
                <a:latin typeface="Times New Roman"/>
                <a:ea typeface="Times New Roman"/>
                <a:cs typeface="B Nazanin"/>
              </a:rPr>
              <a:t>ANM</a:t>
            </a:r>
            <a:r>
              <a:rPr lang="fa-IR" dirty="0">
                <a:latin typeface="Times New Roman"/>
                <a:ea typeface="Times New Roman"/>
                <a:cs typeface="B Nazanin"/>
              </a:rPr>
              <a:t>، و عمل جزیره ای این است که تعداد شرایط شبکه احتمالی بسیار بزرگ است و تنظیمات حفاظتی از پیش محاسبه شده و ایجاد تعدادی گروه های قابل کنترل از راه دور برای تمام موقعیت های بالقوه امکان پذیر نیست. بنابراین، راه حل پیشنهادی در این مطالعه از گروه های تنظیمات پیش محاسبه شده استفاده نمی کند بلکه تنظیمات محافظتی بهینه ای ایجاد می کند و آنها را در هر زمان که یک تغییر قابل توجهی در شبکه وجود داشته باشد و یا از لحاظ اتصال </a:t>
            </a:r>
            <a:r>
              <a:rPr lang="en-US" sz="2000" dirty="0">
                <a:latin typeface="Times New Roman"/>
                <a:ea typeface="Times New Roman"/>
                <a:cs typeface="B Nazanin"/>
              </a:rPr>
              <a:t>DG</a:t>
            </a:r>
            <a:r>
              <a:rPr lang="fa-IR" dirty="0">
                <a:latin typeface="Times New Roman"/>
                <a:ea typeface="Times New Roman"/>
                <a:cs typeface="B Nazanin"/>
              </a:rPr>
              <a:t>، وضعیت اتصال به شبکه/وضعیت جزیره ای و یا تغییرات پیاده سازی شده توسط سیستم </a:t>
            </a:r>
            <a:r>
              <a:rPr lang="en-US" sz="2000" dirty="0">
                <a:latin typeface="Times New Roman"/>
                <a:ea typeface="Times New Roman"/>
                <a:cs typeface="B Nazanin"/>
              </a:rPr>
              <a:t>ANM</a:t>
            </a:r>
            <a:r>
              <a:rPr lang="fa-IR" dirty="0">
                <a:latin typeface="Times New Roman"/>
                <a:ea typeface="Times New Roman"/>
                <a:cs typeface="B Nazanin"/>
              </a:rPr>
              <a:t>، به طور مستقیم به رله ها اعمال می کند</a:t>
            </a:r>
            <a:endParaRPr lang="en-US" dirty="0"/>
          </a:p>
        </p:txBody>
      </p:sp>
    </p:spTree>
    <p:extLst>
      <p:ext uri="{BB962C8B-B14F-4D97-AF65-F5344CB8AC3E}">
        <p14:creationId xmlns:p14="http://schemas.microsoft.com/office/powerpoint/2010/main" val="1089902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445224"/>
            <a:ext cx="6840760" cy="1143000"/>
          </a:xfrm>
        </p:spPr>
        <p:txBody>
          <a:bodyPr>
            <a:noAutofit/>
          </a:bodyPr>
          <a:lstStyle/>
          <a:p>
            <a:pPr algn="just" rtl="1">
              <a:lnSpc>
                <a:spcPct val="115000"/>
              </a:lnSpc>
              <a:spcAft>
                <a:spcPts val="1000"/>
              </a:spcAft>
            </a:pPr>
            <a:r>
              <a:rPr lang="fa-IR" sz="2000" dirty="0">
                <a:latin typeface="Times New Roman"/>
                <a:ea typeface="Times New Roman"/>
                <a:cs typeface="B Nazanin"/>
              </a:rPr>
              <a:t>ساختار مقاله به شرح زیر است. بخش </a:t>
            </a:r>
            <a:r>
              <a:rPr lang="en-US" sz="2000" dirty="0">
                <a:latin typeface="Times New Roman"/>
                <a:ea typeface="Times New Roman"/>
                <a:cs typeface="B Nazanin"/>
              </a:rPr>
              <a:t>II</a:t>
            </a:r>
            <a:r>
              <a:rPr lang="en-US" sz="2000" dirty="0">
                <a:latin typeface="B Nazanin"/>
                <a:ea typeface="Times New Roman"/>
                <a:cs typeface="Arial"/>
              </a:rPr>
              <a:t> </a:t>
            </a:r>
            <a:r>
              <a:rPr lang="fa-IR" sz="2000" dirty="0">
                <a:latin typeface="B Nazanin"/>
                <a:ea typeface="Times New Roman"/>
                <a:cs typeface="Arial"/>
              </a:rPr>
              <a:t>به توصیف سیستم پیشنهادی تطبیقی حفاظت از جریان زیاد ، معماری آن، و الگوریتم آن پرداخته است. بخش </a:t>
            </a:r>
            <a:r>
              <a:rPr lang="en-US" sz="2000" dirty="0">
                <a:latin typeface="Times New Roman"/>
                <a:ea typeface="Times New Roman"/>
                <a:cs typeface="B Nazanin"/>
              </a:rPr>
              <a:t>III</a:t>
            </a:r>
            <a:r>
              <a:rPr lang="en-US" sz="2000" dirty="0">
                <a:latin typeface="B Nazanin"/>
                <a:ea typeface="Times New Roman"/>
                <a:cs typeface="Arial"/>
              </a:rPr>
              <a:t> </a:t>
            </a:r>
            <a:r>
              <a:rPr lang="fa-IR" sz="2000" dirty="0">
                <a:latin typeface="B Nazanin"/>
                <a:ea typeface="Times New Roman"/>
                <a:cs typeface="Arial"/>
              </a:rPr>
              <a:t>ارائه شبکه توزیع مورد آزمون را نشان می دهد، و بخش </a:t>
            </a:r>
            <a:r>
              <a:rPr lang="en-US" sz="2000" dirty="0">
                <a:latin typeface="Times New Roman"/>
                <a:ea typeface="Times New Roman"/>
                <a:cs typeface="B Nazanin"/>
              </a:rPr>
              <a:t>IV</a:t>
            </a:r>
            <a:r>
              <a:rPr lang="en-US" sz="2000" dirty="0">
                <a:latin typeface="B Nazanin"/>
                <a:ea typeface="Times New Roman"/>
                <a:cs typeface="Arial"/>
              </a:rPr>
              <a:t> </a:t>
            </a:r>
            <a:r>
              <a:rPr lang="fa-IR" sz="2000" dirty="0">
                <a:latin typeface="B Nazanin"/>
                <a:ea typeface="Times New Roman"/>
                <a:cs typeface="Arial"/>
              </a:rPr>
              <a:t>محیط شبیه سازی سخت افزاری در حلقه (</a:t>
            </a:r>
            <a:r>
              <a:rPr lang="en-US" sz="2000" dirty="0">
                <a:latin typeface="Times New Roman"/>
                <a:ea typeface="Times New Roman"/>
                <a:cs typeface="B Nazanin"/>
              </a:rPr>
              <a:t>HIL</a:t>
            </a:r>
            <a:r>
              <a:rPr lang="fa-IR" sz="2000" dirty="0">
                <a:latin typeface="Times New Roman"/>
                <a:ea typeface="Times New Roman"/>
                <a:cs typeface="B Nazanin"/>
              </a:rPr>
              <a:t>) مورد استفاده برای تست راه حل پیشنهاد شده را نشان می دهد. در نهایت، بخش </a:t>
            </a:r>
            <a:r>
              <a:rPr lang="en-US" sz="2000" dirty="0">
                <a:latin typeface="Times New Roman"/>
                <a:ea typeface="Times New Roman"/>
                <a:cs typeface="B Nazanin"/>
              </a:rPr>
              <a:t>V</a:t>
            </a:r>
            <a:r>
              <a:rPr lang="en-US" sz="2000" dirty="0">
                <a:latin typeface="B Nazanin"/>
                <a:ea typeface="Times New Roman"/>
                <a:cs typeface="Arial"/>
              </a:rPr>
              <a:t> </a:t>
            </a:r>
            <a:r>
              <a:rPr lang="fa-IR" sz="2000" dirty="0">
                <a:latin typeface="B Nazanin"/>
                <a:ea typeface="Times New Roman"/>
                <a:cs typeface="Arial"/>
              </a:rPr>
              <a:t>از طریق مقایسه، کمّی کردن پیشرفت، از نظر قابلیت اعتماد و اطمینان، امنیت، و متوسط </a:t>
            </a:r>
            <a:r>
              <a:rPr lang="fa-IR" sz="2000" dirty="0">
                <a:latin typeface="Calibri"/>
                <a:ea typeface="Times New Roman"/>
              </a:rPr>
              <a:t>​​</a:t>
            </a:r>
            <a:r>
              <a:rPr lang="fa-IR" sz="2000" dirty="0">
                <a:latin typeface="Times New Roman"/>
                <a:ea typeface="Times New Roman"/>
                <a:cs typeface="B Nazanin"/>
              </a:rPr>
              <a:t>زمان عمل، ارائه شده توسط سیستم تطبیقی </a:t>
            </a:r>
            <a:r>
              <a:rPr lang="fa-IR" sz="2000" dirty="0">
                <a:latin typeface="Calibri"/>
                <a:ea typeface="Times New Roman"/>
              </a:rPr>
              <a:t>​​</a:t>
            </a:r>
            <a:r>
              <a:rPr lang="fa-IR" sz="2000" dirty="0">
                <a:latin typeface="Times New Roman"/>
                <a:ea typeface="Times New Roman"/>
                <a:cs typeface="B Nazanin"/>
              </a:rPr>
              <a:t>نسبت به یک سیستم سنتی به ارائه نتایج شبیه سازی پرداخته است.</a:t>
            </a:r>
            <a:r>
              <a:rPr lang="en-US" sz="2000" dirty="0">
                <a:latin typeface="Calibri"/>
                <a:ea typeface="Times New Roman"/>
                <a:cs typeface="Arial"/>
              </a:rPr>
              <a:t/>
            </a:r>
            <a:br>
              <a:rPr lang="en-US" sz="2000" dirty="0">
                <a:latin typeface="Calibri"/>
                <a:ea typeface="Times New Roman"/>
                <a:cs typeface="Arial"/>
              </a:rPr>
            </a:br>
            <a:endParaRPr lang="en-US" sz="2000" dirty="0"/>
          </a:p>
        </p:txBody>
      </p:sp>
      <p:pic>
        <p:nvPicPr>
          <p:cNvPr id="4" name="Content Placeholder 3"/>
          <p:cNvPicPr>
            <a:picLocks noGrp="1"/>
          </p:cNvPicPr>
          <p:nvPr>
            <p:ph sz="quarter" idx="1"/>
          </p:nvPr>
        </p:nvPicPr>
        <p:blipFill>
          <a:blip r:embed="rId2"/>
          <a:srcRect/>
          <a:stretch>
            <a:fillRect/>
          </a:stretch>
        </p:blipFill>
        <p:spPr bwMode="auto">
          <a:xfrm>
            <a:off x="1403648" y="1"/>
            <a:ext cx="4752528" cy="3573015"/>
          </a:xfrm>
          <a:prstGeom prst="rect">
            <a:avLst/>
          </a:prstGeom>
          <a:noFill/>
          <a:ln w="9525">
            <a:noFill/>
            <a:miter lim="800000"/>
            <a:headEnd/>
            <a:tailEnd/>
          </a:ln>
        </p:spPr>
      </p:pic>
    </p:spTree>
    <p:extLst>
      <p:ext uri="{BB962C8B-B14F-4D97-AF65-F5344CB8AC3E}">
        <p14:creationId xmlns:p14="http://schemas.microsoft.com/office/powerpoint/2010/main" val="427215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332656"/>
            <a:ext cx="7467600" cy="5832648"/>
          </a:xfrm>
        </p:spPr>
        <p:txBody>
          <a:bodyPr>
            <a:normAutofit lnSpcReduction="10000"/>
          </a:bodyPr>
          <a:lstStyle/>
          <a:p>
            <a:pPr algn="just" rtl="1">
              <a:lnSpc>
                <a:spcPct val="115000"/>
              </a:lnSpc>
              <a:spcAft>
                <a:spcPts val="1000"/>
              </a:spcAft>
            </a:pPr>
            <a:r>
              <a:rPr lang="ar-SA" b="1" dirty="0">
                <a:latin typeface="Times New Roman"/>
                <a:ea typeface="Times New Roman"/>
                <a:cs typeface="B Nazanin"/>
              </a:rPr>
              <a:t>سیستم تطبیقی </a:t>
            </a:r>
            <a:r>
              <a:rPr lang="ar-SA" b="1" dirty="0">
                <a:latin typeface="Calibri"/>
                <a:ea typeface="Times New Roman"/>
              </a:rPr>
              <a:t>​​</a:t>
            </a:r>
            <a:r>
              <a:rPr lang="ar-SA" b="1" dirty="0">
                <a:latin typeface="Times New Roman"/>
                <a:ea typeface="Times New Roman"/>
                <a:cs typeface="B Nazanin"/>
              </a:rPr>
              <a:t>حفاظت از جریان زیاد</a:t>
            </a:r>
            <a:endParaRPr lang="en-US" sz="1800" dirty="0">
              <a:latin typeface="Calibri"/>
              <a:ea typeface="Times New Roman"/>
              <a:cs typeface="Arial"/>
            </a:endParaRPr>
          </a:p>
          <a:p>
            <a:pPr algn="just" rtl="1">
              <a:lnSpc>
                <a:spcPct val="115000"/>
              </a:lnSpc>
              <a:spcAft>
                <a:spcPts val="1000"/>
              </a:spcAft>
            </a:pPr>
            <a:r>
              <a:rPr lang="ar-SA" dirty="0">
                <a:latin typeface="Times New Roman"/>
                <a:ea typeface="Times New Roman"/>
                <a:cs typeface="B Nazanin"/>
              </a:rPr>
              <a:t>سیستم تطبیقی حفاظت از جریان زیاد توسعه داده شده </a:t>
            </a:r>
            <a:r>
              <a:rPr lang="ar-SA" dirty="0">
                <a:latin typeface="Calibri"/>
                <a:ea typeface="Times New Roman"/>
              </a:rPr>
              <a:t>​​</a:t>
            </a:r>
            <a:r>
              <a:rPr lang="ar-SA" dirty="0">
                <a:latin typeface="Times New Roman"/>
                <a:ea typeface="Times New Roman"/>
                <a:cs typeface="B Nazanin"/>
              </a:rPr>
              <a:t>با استفاده از معماری سه لایه در شکل 1 نشان داده شده است. جدایی از لایه های عملکردی با توجه به نوع داده های استفاده شده و زمان پاسخ مورد نیاز برای هر گروه عملکردی صورت می گیرد [ 18 ].</a:t>
            </a:r>
            <a:endParaRPr lang="en-US" sz="1800" dirty="0">
              <a:latin typeface="Calibri"/>
              <a:ea typeface="Times New Roman"/>
              <a:cs typeface="Arial"/>
            </a:endParaRPr>
          </a:p>
          <a:p>
            <a:pPr algn="just" rtl="1">
              <a:lnSpc>
                <a:spcPct val="115000"/>
              </a:lnSpc>
              <a:spcAft>
                <a:spcPts val="1000"/>
              </a:spcAft>
            </a:pPr>
            <a:r>
              <a:rPr lang="ar-SA" dirty="0">
                <a:latin typeface="Times New Roman"/>
                <a:ea typeface="Times New Roman"/>
                <a:cs typeface="B Nazanin"/>
              </a:rPr>
              <a:t>سیستم اولیه در پای نمودار ، و شامل خطوط ، ترانسفورماتور، </a:t>
            </a:r>
            <a:r>
              <a:rPr lang="en-US" sz="2000" dirty="0">
                <a:latin typeface="Times New Roman"/>
                <a:ea typeface="Times New Roman"/>
                <a:cs typeface="B Nazanin"/>
              </a:rPr>
              <a:t>DG</a:t>
            </a:r>
            <a:r>
              <a:rPr lang="ar-SA" dirty="0">
                <a:latin typeface="Times New Roman"/>
                <a:ea typeface="Times New Roman"/>
                <a:cs typeface="B Nazanin"/>
              </a:rPr>
              <a:t>، قطع کننده مدار (</a:t>
            </a:r>
            <a:r>
              <a:rPr lang="en-US" sz="2000" dirty="0">
                <a:latin typeface="Times New Roman"/>
                <a:ea typeface="Times New Roman"/>
                <a:cs typeface="B Nazanin"/>
              </a:rPr>
              <a:t>CBs</a:t>
            </a:r>
            <a:r>
              <a:rPr lang="ar-SA" dirty="0">
                <a:latin typeface="Times New Roman"/>
                <a:ea typeface="Times New Roman"/>
                <a:cs typeface="B Nazanin"/>
              </a:rPr>
              <a:t>) ، سوئیچ مدار (</a:t>
            </a:r>
            <a:r>
              <a:rPr lang="en-US" sz="2000" dirty="0">
                <a:latin typeface="Times New Roman"/>
                <a:ea typeface="Times New Roman"/>
                <a:cs typeface="B Nazanin"/>
              </a:rPr>
              <a:t>CSs</a:t>
            </a:r>
            <a:r>
              <a:rPr lang="ar-SA" dirty="0">
                <a:latin typeface="Times New Roman"/>
                <a:ea typeface="Times New Roman"/>
                <a:cs typeface="B Nazanin"/>
              </a:rPr>
              <a:t>) ، ترانسفورماتور جریان (</a:t>
            </a:r>
            <a:r>
              <a:rPr lang="en-US" sz="2000" dirty="0">
                <a:latin typeface="Times New Roman"/>
                <a:ea typeface="Times New Roman"/>
                <a:cs typeface="B Nazanin"/>
              </a:rPr>
              <a:t>CTs</a:t>
            </a:r>
            <a:r>
              <a:rPr lang="ar-SA" dirty="0">
                <a:latin typeface="Times New Roman"/>
                <a:ea typeface="Times New Roman"/>
                <a:cs typeface="B Nazanin"/>
              </a:rPr>
              <a:t>) ، ترانسفورماتور ولتاژ (</a:t>
            </a:r>
            <a:r>
              <a:rPr lang="en-US" sz="2000" dirty="0">
                <a:latin typeface="Times New Roman"/>
                <a:ea typeface="Times New Roman"/>
                <a:cs typeface="B Nazanin"/>
              </a:rPr>
              <a:t>VTs</a:t>
            </a:r>
            <a:r>
              <a:rPr lang="ar-SA" dirty="0">
                <a:latin typeface="Times New Roman"/>
                <a:ea typeface="Times New Roman"/>
                <a:cs typeface="B Nazanin"/>
              </a:rPr>
              <a:t>) ، و غیره است. به طور مستقیم در بالای این بخش لایه اجرایی قرار دارد، که شامل دستگاه های هوشمند الکترونیکی ( دست ساز ) نصب شده در شبکه (به عنوان مثال ، </a:t>
            </a:r>
            <a:r>
              <a:rPr lang="en-US" sz="2000" dirty="0">
                <a:latin typeface="Times New Roman"/>
                <a:ea typeface="Times New Roman"/>
                <a:cs typeface="B Nazanin"/>
              </a:rPr>
              <a:t>OCRs</a:t>
            </a:r>
            <a:r>
              <a:rPr lang="ar-SA" dirty="0">
                <a:latin typeface="Times New Roman"/>
                <a:ea typeface="Times New Roman"/>
                <a:cs typeface="B Nazanin"/>
              </a:rPr>
              <a:t> )است . رابط بین دو لایه اول شامل ارتباطات سخت سیم پیچی شده برای ارائه داده های اندازیه گیری و فرمان های قطع و یا روند ارتباطات </a:t>
            </a:r>
            <a:r>
              <a:rPr lang="fa-IR" dirty="0">
                <a:latin typeface="Times New Roman"/>
                <a:ea typeface="Times New Roman"/>
                <a:cs typeface="B Nazanin"/>
              </a:rPr>
              <a:t>باس </a:t>
            </a:r>
            <a:r>
              <a:rPr lang="en-US" sz="2000" dirty="0">
                <a:latin typeface="Times New Roman"/>
                <a:ea typeface="Times New Roman"/>
                <a:cs typeface="B Nazanin"/>
              </a:rPr>
              <a:t>IEC 61850</a:t>
            </a:r>
            <a:r>
              <a:rPr lang="en-US" dirty="0">
                <a:latin typeface="B Nazanin"/>
                <a:ea typeface="Times New Roman"/>
                <a:cs typeface="Arial"/>
              </a:rPr>
              <a:t> </a:t>
            </a:r>
            <a:r>
              <a:rPr lang="ar-SA" dirty="0">
                <a:latin typeface="B Nazanin"/>
                <a:ea typeface="Times New Roman"/>
                <a:cs typeface="Arial"/>
              </a:rPr>
              <a:t>است.</a:t>
            </a:r>
            <a:endParaRPr lang="en-US" sz="1800" dirty="0">
              <a:latin typeface="Calibri"/>
              <a:ea typeface="Times New Roman"/>
              <a:cs typeface="Arial"/>
            </a:endParaRPr>
          </a:p>
          <a:p>
            <a:pPr>
              <a:spcAft>
                <a:spcPts val="0"/>
              </a:spcAft>
            </a:pPr>
            <a:r>
              <a:rPr lang="en-US" sz="1400" dirty="0">
                <a:latin typeface="Calibri"/>
                <a:ea typeface="Times New Roman"/>
                <a:cs typeface="Arial"/>
              </a:rPr>
              <a:t>bus communication</a:t>
            </a:r>
          </a:p>
          <a:p>
            <a:endParaRPr lang="en-US" dirty="0"/>
          </a:p>
        </p:txBody>
      </p:sp>
    </p:spTree>
    <p:extLst>
      <p:ext uri="{BB962C8B-B14F-4D97-AF65-F5344CB8AC3E}">
        <p14:creationId xmlns:p14="http://schemas.microsoft.com/office/powerpoint/2010/main" val="394179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3789040"/>
            <a:ext cx="7467600" cy="2764904"/>
          </a:xfrm>
        </p:spPr>
        <p:txBody>
          <a:bodyPr>
            <a:normAutofit fontScale="92500"/>
          </a:bodyPr>
          <a:lstStyle/>
          <a:p>
            <a:pPr algn="just" rtl="1">
              <a:lnSpc>
                <a:spcPct val="115000"/>
              </a:lnSpc>
              <a:spcAft>
                <a:spcPts val="1000"/>
              </a:spcAft>
            </a:pPr>
            <a:r>
              <a:rPr lang="ar-SA" dirty="0">
                <a:latin typeface="Times New Roman"/>
                <a:ea typeface="Times New Roman"/>
                <a:cs typeface="B Nazanin"/>
              </a:rPr>
              <a:t>لایه اجرایی به لایه هماهنگی، که مسئول نظارت و هماهنگی </a:t>
            </a:r>
            <a:r>
              <a:rPr lang="en-US" sz="2000" dirty="0">
                <a:latin typeface="Times New Roman"/>
                <a:ea typeface="Times New Roman"/>
                <a:cs typeface="B Nazanin"/>
              </a:rPr>
              <a:t>IEDs</a:t>
            </a:r>
            <a:r>
              <a:rPr lang="ar-SA" dirty="0">
                <a:latin typeface="Times New Roman"/>
                <a:ea typeface="Times New Roman"/>
                <a:cs typeface="B Nazanin"/>
              </a:rPr>
              <a:t> است، متصل می شوند. در نهایت، در بالا، یک لایه مدیریت انرژی وجود دارد، که به طور کلی مسئول مدیریت شبکه و ارتباط با لایه هماهنگی برای رسیدن به هماهنگی بین حفاظت از جریان زیاد تطبیقی </a:t>
            </a:r>
            <a:r>
              <a:rPr lang="ar-SA" dirty="0">
                <a:latin typeface="Calibri"/>
                <a:ea typeface="Times New Roman"/>
              </a:rPr>
              <a:t>​​</a:t>
            </a:r>
            <a:r>
              <a:rPr lang="ar-SA" dirty="0">
                <a:latin typeface="Times New Roman"/>
                <a:ea typeface="Times New Roman"/>
                <a:cs typeface="B Nazanin"/>
              </a:rPr>
              <a:t>و </a:t>
            </a:r>
            <a:r>
              <a:rPr lang="en-US" sz="2000" dirty="0">
                <a:latin typeface="Times New Roman"/>
                <a:ea typeface="Times New Roman"/>
                <a:cs typeface="B Nazanin"/>
              </a:rPr>
              <a:t>ANM</a:t>
            </a:r>
            <a:r>
              <a:rPr lang="en-US" dirty="0">
                <a:latin typeface="B Nazanin"/>
                <a:ea typeface="Times New Roman"/>
                <a:cs typeface="Arial"/>
              </a:rPr>
              <a:t> </a:t>
            </a:r>
            <a:r>
              <a:rPr lang="ar-SA" dirty="0">
                <a:latin typeface="B Nazanin"/>
                <a:ea typeface="Times New Roman"/>
                <a:cs typeface="Arial"/>
              </a:rPr>
              <a:t>است. رابط بین بخش اجرایی ، هماهنگی، و لایه های مدیریت بر اساس پروتکل های ارتباطی، مانند </a:t>
            </a:r>
            <a:r>
              <a:rPr lang="en-US" sz="2000" dirty="0">
                <a:latin typeface="Times New Roman"/>
                <a:ea typeface="Times New Roman"/>
                <a:cs typeface="B Nazanin"/>
              </a:rPr>
              <a:t>DNP3 </a:t>
            </a:r>
            <a:r>
              <a:rPr lang="ar-SA" dirty="0">
                <a:latin typeface="Times New Roman"/>
                <a:ea typeface="Times New Roman"/>
                <a:cs typeface="B Nazanin"/>
              </a:rPr>
              <a:t>، </a:t>
            </a:r>
            <a:r>
              <a:rPr lang="en-US" sz="2000" dirty="0">
                <a:latin typeface="Times New Roman"/>
                <a:ea typeface="Times New Roman"/>
                <a:cs typeface="B Nazanin"/>
              </a:rPr>
              <a:t>Modbus</a:t>
            </a:r>
            <a:r>
              <a:rPr lang="en-US" dirty="0">
                <a:latin typeface="B Nazanin"/>
                <a:ea typeface="Times New Roman"/>
                <a:cs typeface="Arial"/>
              </a:rPr>
              <a:t> </a:t>
            </a:r>
            <a:r>
              <a:rPr lang="ar-SA" dirty="0">
                <a:latin typeface="B Nazanin"/>
                <a:ea typeface="Times New Roman"/>
                <a:cs typeface="Arial"/>
              </a:rPr>
              <a:t>، </a:t>
            </a:r>
            <a:r>
              <a:rPr lang="en-US" sz="2000" dirty="0">
                <a:latin typeface="Times New Roman"/>
                <a:ea typeface="Times New Roman"/>
                <a:cs typeface="B Nazanin"/>
              </a:rPr>
              <a:t>IEC60870 -5- 103</a:t>
            </a:r>
            <a:r>
              <a:rPr lang="ar-SA" dirty="0">
                <a:latin typeface="Times New Roman"/>
                <a:ea typeface="Times New Roman"/>
                <a:cs typeface="B Nazanin"/>
              </a:rPr>
              <a:t>، و </a:t>
            </a:r>
            <a:r>
              <a:rPr lang="en-US" sz="2000" dirty="0">
                <a:latin typeface="Times New Roman"/>
                <a:ea typeface="Times New Roman"/>
                <a:cs typeface="B Nazanin"/>
              </a:rPr>
              <a:t>IEC61850</a:t>
            </a:r>
            <a:r>
              <a:rPr lang="en-US" dirty="0">
                <a:latin typeface="B Nazanin"/>
                <a:ea typeface="Times New Roman"/>
                <a:cs typeface="Arial"/>
              </a:rPr>
              <a:t> </a:t>
            </a:r>
            <a:r>
              <a:rPr lang="ar-SA" dirty="0">
                <a:latin typeface="B Nazanin"/>
                <a:ea typeface="Times New Roman"/>
                <a:cs typeface="Arial"/>
              </a:rPr>
              <a:t>است.</a:t>
            </a:r>
            <a:endParaRPr lang="en-US" sz="1800" dirty="0">
              <a:latin typeface="Calibri"/>
              <a:ea typeface="Times New Roman"/>
              <a:cs typeface="Arial"/>
            </a:endParaRP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76672"/>
            <a:ext cx="4162980"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92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143</TotalTime>
  <Words>5335</Words>
  <Application>Microsoft Office PowerPoint</Application>
  <PresentationFormat>On-screen Show (4:3)</PresentationFormat>
  <Paragraphs>97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یک طرح تطبیقی حفاظت جریان زیاد برای شبکه های توزیع چکیده - شبکه های توزیع ، با افزایش نفوذ تولید پراکنده ( DG ) ، معرفی مدیریت فعال شبکه ( ANM ) ، و حالت های بالقوه عمل جزیره ای، به سوی چشم انداز شبکه های هوشمند در حال تحول هستند. این تغییرات سطح خطاها و مسیرهای جریان خطا را تحت تاثیر قرار می دهد و عملکرد صحیح سیستم حفاظت جریان زیاد اثبات شده است. در این مقاله یک سیستم حفاظت تطبیقی جریان زیاد نشان داده شده است ​​که به طور خودکار تنظیمات حفاظتی تمام رله های جریان زیاد را در پاسخ به تاثیر DG، ANM ، و عمل جزیره ای اصلاح می کند. توسعه این طرح با استفاده از دستگاه های حفاظت تجاری در دسترس صورت گرفته است ، به کار گیری بر اساس ارتباطات IEC61850 - و با استفاده از یک آزمایشگاه شبیه سازی سخت افزار در حلقه تست شده و به اثبات رسیده است. یک مقایسه نظام مند از عملکرد طرح تطبیقی ​​ارائه شده و در کنار آن از یک طرح جریان زیاد معمولی ارائه شده است. این مقایسه کاهش عملیات نادرست و کاهش متوسط ​​زمان عمل که سیستم های تطبیقی ​​ارائه می دهد را به صورت کمی بیان می کند. واژگان کلیدی: حفاظت تطبیقی​​، تولید پراکنده ( DG )، عملیات جزیره ای ، اتوماسیون شبکه، زمان حفاظت از جریان زیاد.</vt:lpstr>
      <vt:lpstr>PowerPoint Presentation</vt:lpstr>
      <vt:lpstr>PowerPoint Presentation</vt:lpstr>
      <vt:lpstr>PowerPoint Presentation</vt:lpstr>
      <vt:lpstr>PowerPoint Presentation</vt:lpstr>
      <vt:lpstr>PowerPoint Presentation</vt:lpstr>
      <vt:lpstr>ساختار مقاله به شرح زیر است. بخش II به توصیف سیستم پیشنهادی تطبیقی حفاظت از جریان زیاد ، معماری آن، و الگوریتم آن پرداخته است. بخش III ارائه شبکه توزیع مورد آزمون را نشان می دهد، و بخش IV محیط شبیه سازی سخت افزاری در حلقه (HIL) مورد استفاده برای تست راه حل پیشنهاد شده را نشان می دهد. در نهایت، بخش V از طریق مقایسه، کمّی کردن پیشرفت، از نظر قابلیت اعتماد و اطمینان، امنیت، و متوسط ​​زمان عمل، ارائه شده توسط سیستم تطبیقی ​​نسبت به یک سیستم سنتی به ارائه نتایج شبیه سازی پرداخته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یک طرح تطبیقی حفاظت جریان زیاد برای شبکه های توزیع چکیده - شبکه های توزیع ، با افزایش نفوذ تولید پراکنده ( DG ) ، معرفی مدیریت فعال شبکه ( ANM ) ، و حالت های بالقوه عمل جزیره ای، به سوی چشم انداز شبکه های هوشمند در حال تحول هستند. این تغییرات سطح خطاها و مسیرهای جریان خطا را تحت تاثیر قرار می دهد و عملکرد صحیح سیستم حفاظت جریان زیاد اثبات شده است. در این مقاله یک سیستم حفاظت تطبیقی جریان زیاد نشان داده شده است ​​که به طور خودکار تنظیمات حفاظتی تمام رله های جریان زیاد را در پاسخ به تاثیر DG، ANM ، و عمل جزیره ای اصلاح می کند. توسعه این طرح با استفاده از دستگاه های حفاظت تجاری در دسترس صورت گرفته است ، به کار گیری بر اساس ارتباطات IEC61850 - و با استفاده از یک آزمایشگاه شبیه سازی سخت افزار در حلقه تست شده و به اثبات رسیده است. یک مقایسه نظام مند از عملکرد طرح تطبیقی ​​ارائه شده و در کنار آن از یک طرح جریان زیاد معمولی ارائه شده است. این مقایسه کاهش عملیات نادرست و کاهش متوسط ​​زمان عمل که سیستم های تطبیقی ​​ارائه می دهد را به صورت کمی بیان می کند. واژگان کلیدی: حفاظت تطبیقی​​، تولید پراکنده ( DG )، عملیات جزیره ای ، اتوماسیون شبکه، زمان حفاظت از جریان زیاد.</dc:title>
  <dc:creator>MRT Pack 20 DVDs</dc:creator>
  <cp:lastModifiedBy>MRT Pack 20 DVDs</cp:lastModifiedBy>
  <cp:revision>4</cp:revision>
  <dcterms:created xsi:type="dcterms:W3CDTF">2017-05-25T05:06:01Z</dcterms:created>
  <dcterms:modified xsi:type="dcterms:W3CDTF">2017-05-25T07:29:04Z</dcterms:modified>
</cp:coreProperties>
</file>