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1"/>
  </p:sldMasterIdLst>
  <p:sldIdLst>
    <p:sldId id="256" r:id="rId2"/>
    <p:sldId id="274" r:id="rId3"/>
    <p:sldId id="257" r:id="rId4"/>
    <p:sldId id="259" r:id="rId5"/>
    <p:sldId id="260" r:id="rId6"/>
    <p:sldId id="262" r:id="rId7"/>
    <p:sldId id="261" r:id="rId8"/>
    <p:sldId id="263" r:id="rId9"/>
    <p:sldId id="275" r:id="rId10"/>
    <p:sldId id="258" r:id="rId11"/>
    <p:sldId id="264" r:id="rId12"/>
    <p:sldId id="265" r:id="rId13"/>
    <p:sldId id="266" r:id="rId14"/>
    <p:sldId id="267" r:id="rId15"/>
    <p:sldId id="268" r:id="rId16"/>
    <p:sldId id="270" r:id="rId17"/>
    <p:sldId id="271" r:id="rId18"/>
    <p:sldId id="272" r:id="rId19"/>
    <p:sldId id="273"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75" d="100"/>
          <a:sy n="75" d="100"/>
        </p:scale>
        <p:origin x="2532" y="9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12/15/2022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2152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12/15/2022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69685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12/15/2022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79659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12/15/2022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3393797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12/15/2022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490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12/15/2022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11114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12/15/2022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28376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12/15/2022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46446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t>12/15/2022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75374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32ABBEA6-7C60-4B02-AE87-00D78D8422AF}" type="datetimeFigureOut">
              <a:rPr lang="en-US" smtClean="0"/>
              <a:t>12/15/2022</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6403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12/15/2022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80574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t>12/15/2022</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494119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238" y="2469341"/>
            <a:ext cx="7543800" cy="3566160"/>
          </a:xfrm>
        </p:spPr>
        <p:txBody>
          <a:bodyPr>
            <a:noAutofit/>
          </a:bodyPr>
          <a:lstStyle/>
          <a:p>
            <a:pPr algn="ctr" rtl="1"/>
            <a:r>
              <a:rPr lang="fa-IR" sz="3200" dirty="0" smtClean="0">
                <a:cs typeface="B Titr" panose="00000700000000000000" pitchFamily="2" charset="-78"/>
              </a:rPr>
              <a:t>بسمه تعالی </a:t>
            </a:r>
            <a:br>
              <a:rPr lang="fa-IR" sz="3200" dirty="0" smtClean="0">
                <a:cs typeface="B Titr" panose="00000700000000000000" pitchFamily="2" charset="-78"/>
              </a:rPr>
            </a:br>
            <a:r>
              <a:rPr lang="fa-IR" sz="3200" dirty="0">
                <a:cs typeface="B Titr" panose="00000700000000000000" pitchFamily="2" charset="-78"/>
              </a:rPr>
              <a:t/>
            </a:r>
            <a:br>
              <a:rPr lang="fa-IR" sz="3200" dirty="0">
                <a:cs typeface="B Titr" panose="00000700000000000000" pitchFamily="2" charset="-78"/>
              </a:rPr>
            </a:br>
            <a:r>
              <a:rPr lang="fa-IR" sz="3200" dirty="0" smtClean="0">
                <a:cs typeface="B Titr" panose="00000700000000000000" pitchFamily="2" charset="-78"/>
              </a:rPr>
              <a:t>دانشگاه آزاد اسلامی واحد سیرجان</a:t>
            </a:r>
            <a:br>
              <a:rPr lang="fa-IR" sz="3200" dirty="0" smtClean="0">
                <a:cs typeface="B Titr" panose="00000700000000000000" pitchFamily="2" charset="-78"/>
              </a:rPr>
            </a:br>
            <a:r>
              <a:rPr lang="fa-IR" sz="3200" dirty="0">
                <a:cs typeface="B Titr" panose="00000700000000000000" pitchFamily="2" charset="-78"/>
              </a:rPr>
              <a:t/>
            </a:r>
            <a:br>
              <a:rPr lang="fa-IR" sz="3200" dirty="0">
                <a:cs typeface="B Titr" panose="00000700000000000000" pitchFamily="2" charset="-78"/>
              </a:rPr>
            </a:br>
            <a:r>
              <a:rPr lang="fa-IR" sz="3200" dirty="0" smtClean="0">
                <a:cs typeface="B Titr" panose="00000700000000000000" pitchFamily="2" charset="-78"/>
              </a:rPr>
              <a:t>کیسه صفرا و عملکرد آن</a:t>
            </a:r>
            <a:br>
              <a:rPr lang="fa-IR" sz="3200" dirty="0" smtClean="0">
                <a:cs typeface="B Titr" panose="00000700000000000000" pitchFamily="2" charset="-78"/>
              </a:rPr>
            </a:br>
            <a:r>
              <a:rPr lang="fa-IR" sz="3200" dirty="0">
                <a:cs typeface="B Titr" panose="00000700000000000000" pitchFamily="2" charset="-78"/>
              </a:rPr>
              <a:t/>
            </a:r>
            <a:br>
              <a:rPr lang="fa-IR" sz="3200" dirty="0">
                <a:cs typeface="B Titr" panose="00000700000000000000" pitchFamily="2" charset="-78"/>
              </a:rPr>
            </a:br>
            <a:r>
              <a:rPr lang="fa-IR" sz="3200" dirty="0" smtClean="0">
                <a:cs typeface="B Titr" panose="00000700000000000000" pitchFamily="2" charset="-78"/>
              </a:rPr>
              <a:t>استاد:</a:t>
            </a:r>
            <a:br>
              <a:rPr lang="fa-IR" sz="3200" dirty="0" smtClean="0">
                <a:cs typeface="B Titr" panose="00000700000000000000" pitchFamily="2" charset="-78"/>
              </a:rPr>
            </a:br>
            <a:r>
              <a:rPr lang="fa-IR" sz="3200" dirty="0" smtClean="0">
                <a:cs typeface="B Titr" panose="00000700000000000000" pitchFamily="2" charset="-78"/>
              </a:rPr>
              <a:t>دکتر مهدیه خوشگفتار</a:t>
            </a:r>
            <a:br>
              <a:rPr lang="fa-IR" sz="3200" dirty="0" smtClean="0">
                <a:cs typeface="B Titr" panose="00000700000000000000" pitchFamily="2" charset="-78"/>
              </a:rPr>
            </a:br>
            <a:r>
              <a:rPr lang="fa-IR" sz="3200" dirty="0">
                <a:cs typeface="B Titr" panose="00000700000000000000" pitchFamily="2" charset="-78"/>
              </a:rPr>
              <a:t/>
            </a:r>
            <a:br>
              <a:rPr lang="fa-IR" sz="3200" dirty="0">
                <a:cs typeface="B Titr" panose="00000700000000000000" pitchFamily="2" charset="-78"/>
              </a:rPr>
            </a:br>
            <a:r>
              <a:rPr lang="fa-IR" sz="3200" dirty="0" smtClean="0">
                <a:cs typeface="B Titr" panose="00000700000000000000" pitchFamily="2" charset="-78"/>
              </a:rPr>
              <a:t>دانشجو:</a:t>
            </a:r>
            <a:br>
              <a:rPr lang="fa-IR" sz="3200" dirty="0" smtClean="0">
                <a:cs typeface="B Titr" panose="00000700000000000000" pitchFamily="2" charset="-78"/>
              </a:rPr>
            </a:br>
            <a:r>
              <a:rPr lang="fa-IR" sz="3200" dirty="0" smtClean="0">
                <a:cs typeface="B Titr" panose="00000700000000000000" pitchFamily="2" charset="-78"/>
              </a:rPr>
              <a:t>هدیه موسی پور</a:t>
            </a:r>
            <a:br>
              <a:rPr lang="fa-IR" sz="3200" dirty="0" smtClean="0">
                <a:cs typeface="B Titr" panose="00000700000000000000" pitchFamily="2" charset="-78"/>
              </a:rPr>
            </a:br>
            <a:r>
              <a:rPr lang="fa-IR" sz="3200" dirty="0">
                <a:cs typeface="B Titr" panose="00000700000000000000" pitchFamily="2" charset="-78"/>
              </a:rPr>
              <a:t/>
            </a:r>
            <a:br>
              <a:rPr lang="fa-IR" sz="3200" dirty="0">
                <a:cs typeface="B Titr" panose="00000700000000000000" pitchFamily="2" charset="-78"/>
              </a:rPr>
            </a:br>
            <a:r>
              <a:rPr lang="fa-IR" sz="2400" dirty="0" smtClean="0">
                <a:cs typeface="B Titr" panose="00000700000000000000" pitchFamily="2" charset="-78"/>
              </a:rPr>
              <a:t>زمستان 1401</a:t>
            </a:r>
            <a:endParaRPr lang="en-US" sz="2400" dirty="0">
              <a:cs typeface="B Titr" panose="00000700000000000000" pitchFamily="2" charset="-78"/>
            </a:endParaRPr>
          </a:p>
        </p:txBody>
      </p:sp>
    </p:spTree>
    <p:extLst>
      <p:ext uri="{BB962C8B-B14F-4D97-AF65-F5344CB8AC3E}">
        <p14:creationId xmlns:p14="http://schemas.microsoft.com/office/powerpoint/2010/main" val="2757789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584200" y="524668"/>
            <a:ext cx="8229600" cy="582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r" rtl="1"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r" rtl="1"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r" rtl="1"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r" rtl="1"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r" rtl="1"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73050" marR="0" lvl="0" indent="-273050" algn="r" defTabSz="914400" rtl="1" eaLnBrk="1" fontAlgn="base" latinLnBrk="0" hangingPunct="1">
              <a:lnSpc>
                <a:spcPct val="90000"/>
              </a:lnSpc>
              <a:spcBef>
                <a:spcPct val="20000"/>
              </a:spcBef>
              <a:spcAft>
                <a:spcPct val="0"/>
              </a:spcAft>
              <a:buClr>
                <a:srgbClr val="0BD0D9"/>
              </a:buClr>
              <a:buSzPct val="95000"/>
              <a:buFontTx/>
              <a:buNone/>
              <a:tabLst/>
              <a:defRPr/>
            </a:pPr>
            <a:r>
              <a:rPr kumimoji="0" lang="fa-IR" sz="3600" b="1" i="0" u="none" strike="noStrike" kern="1200" cap="none" spc="0" normalizeH="0" baseline="0" noProof="0" dirty="0" smtClean="0">
                <a:ln>
                  <a:noFill/>
                </a:ln>
                <a:solidFill>
                  <a:sysClr val="windowText" lastClr="000000"/>
                </a:solidFill>
                <a:effectLst/>
                <a:uLnTx/>
                <a:uFillTx/>
                <a:latin typeface="Constantia"/>
                <a:cs typeface="Nazanin" panose="00000400000000000000" pitchFamily="2" charset="-78"/>
              </a:rPr>
              <a:t>آناتومي :</a:t>
            </a:r>
          </a:p>
          <a:p>
            <a:pPr marL="273050" marR="0" lvl="0" indent="-273050" algn="r" defTabSz="914400" rtl="1" eaLnBrk="1" fontAlgn="base" latinLnBrk="0" hangingPunct="1">
              <a:lnSpc>
                <a:spcPct val="90000"/>
              </a:lnSpc>
              <a:spcBef>
                <a:spcPct val="20000"/>
              </a:spcBef>
              <a:spcAft>
                <a:spcPct val="0"/>
              </a:spcAft>
              <a:buClr>
                <a:srgbClr val="0BD0D9"/>
              </a:buClr>
              <a:buSzPct val="95000"/>
              <a:buFont typeface="Wingdings" panose="05000000000000000000" pitchFamily="2" charset="2"/>
              <a:buChar char="v"/>
              <a:tabLst/>
              <a:defRPr/>
            </a:pPr>
            <a:r>
              <a:rPr kumimoji="0" lang="fa-IR" sz="2800" b="0" i="0" u="none" strike="noStrike" kern="1200" cap="none" spc="0" normalizeH="0" baseline="0" noProof="0" dirty="0" smtClean="0">
                <a:ln>
                  <a:noFill/>
                </a:ln>
                <a:solidFill>
                  <a:sysClr val="windowText" lastClr="000000"/>
                </a:solidFill>
                <a:effectLst/>
                <a:uLnTx/>
                <a:uFillTx/>
                <a:latin typeface="Constantia"/>
                <a:cs typeface="Nazanin" panose="00000400000000000000" pitchFamily="2" charset="-78"/>
              </a:rPr>
              <a:t>طول 10-7 سانتي متر </a:t>
            </a:r>
          </a:p>
          <a:p>
            <a:pPr marL="273050" marR="0" lvl="0" indent="-273050" algn="r" defTabSz="914400" rtl="1" eaLnBrk="1" fontAlgn="base" latinLnBrk="0" hangingPunct="1">
              <a:lnSpc>
                <a:spcPct val="90000"/>
              </a:lnSpc>
              <a:spcBef>
                <a:spcPct val="20000"/>
              </a:spcBef>
              <a:spcAft>
                <a:spcPct val="0"/>
              </a:spcAft>
              <a:buClr>
                <a:srgbClr val="0BD0D9"/>
              </a:buClr>
              <a:buSzPct val="95000"/>
              <a:buFont typeface="Wingdings" panose="05000000000000000000" pitchFamily="2" charset="2"/>
              <a:buChar char="v"/>
              <a:tabLst/>
              <a:defRPr/>
            </a:pPr>
            <a:r>
              <a:rPr kumimoji="0" lang="fa-IR" sz="2800" b="0" i="0" u="none" strike="noStrike" kern="1200" cap="none" spc="0" normalizeH="0" baseline="0" noProof="0" dirty="0" smtClean="0">
                <a:ln>
                  <a:noFill/>
                </a:ln>
                <a:solidFill>
                  <a:sysClr val="windowText" lastClr="000000"/>
                </a:solidFill>
                <a:effectLst/>
                <a:uLnTx/>
                <a:uFillTx/>
                <a:latin typeface="Constantia"/>
                <a:cs typeface="Nazanin" panose="00000400000000000000" pitchFamily="2" charset="-78"/>
              </a:rPr>
              <a:t>حجم </a:t>
            </a:r>
            <a:r>
              <a:rPr kumimoji="0" lang="en-US" sz="2800" b="0" i="0" u="none" strike="noStrike" kern="1200" cap="none" spc="0" normalizeH="0" baseline="0" noProof="0" dirty="0" smtClean="0">
                <a:ln>
                  <a:noFill/>
                </a:ln>
                <a:solidFill>
                  <a:sysClr val="windowText" lastClr="000000"/>
                </a:solidFill>
                <a:effectLst/>
                <a:uLnTx/>
                <a:uFillTx/>
                <a:latin typeface="Constantia"/>
                <a:cs typeface="Nazanin" panose="00000400000000000000" pitchFamily="2" charset="-78"/>
              </a:rPr>
              <a:t>cc</a:t>
            </a:r>
            <a:r>
              <a:rPr kumimoji="0" lang="fa-IR" sz="2800" b="0" i="0" u="none" strike="noStrike" kern="1200" cap="none" spc="0" normalizeH="0" baseline="0" noProof="0" dirty="0" smtClean="0">
                <a:ln>
                  <a:noFill/>
                </a:ln>
                <a:solidFill>
                  <a:sysClr val="windowText" lastClr="000000"/>
                </a:solidFill>
                <a:effectLst/>
                <a:uLnTx/>
                <a:uFillTx/>
                <a:latin typeface="Constantia"/>
                <a:cs typeface="Nazanin" panose="00000400000000000000" pitchFamily="2" charset="-78"/>
              </a:rPr>
              <a:t> 50-30 ( تا </a:t>
            </a:r>
            <a:r>
              <a:rPr kumimoji="0" lang="en-US" sz="2800" b="0" i="0" u="none" strike="noStrike" kern="1200" cap="none" spc="0" normalizeH="0" baseline="0" noProof="0" dirty="0" smtClean="0">
                <a:ln>
                  <a:noFill/>
                </a:ln>
                <a:solidFill>
                  <a:sysClr val="windowText" lastClr="000000"/>
                </a:solidFill>
                <a:effectLst/>
                <a:uLnTx/>
                <a:uFillTx/>
                <a:latin typeface="Constantia"/>
                <a:cs typeface="Nazanin" panose="00000400000000000000" pitchFamily="2" charset="-78"/>
              </a:rPr>
              <a:t>cc</a:t>
            </a:r>
            <a:r>
              <a:rPr kumimoji="0" lang="fa-IR" sz="2800" b="0" i="0" u="none" strike="noStrike" kern="1200" cap="none" spc="0" normalizeH="0" baseline="0" noProof="0" dirty="0" smtClean="0">
                <a:ln>
                  <a:noFill/>
                </a:ln>
                <a:solidFill>
                  <a:sysClr val="windowText" lastClr="000000"/>
                </a:solidFill>
                <a:effectLst/>
                <a:uLnTx/>
                <a:uFillTx/>
                <a:latin typeface="Constantia"/>
                <a:cs typeface="Nazanin" panose="00000400000000000000" pitchFamily="2" charset="-78"/>
              </a:rPr>
              <a:t> 300) </a:t>
            </a:r>
          </a:p>
          <a:p>
            <a:pPr marL="273050" marR="0" lvl="0" indent="-273050" algn="r" defTabSz="914400" rtl="1" eaLnBrk="1" fontAlgn="base" latinLnBrk="0" hangingPunct="1">
              <a:lnSpc>
                <a:spcPct val="90000"/>
              </a:lnSpc>
              <a:spcBef>
                <a:spcPct val="20000"/>
              </a:spcBef>
              <a:spcAft>
                <a:spcPct val="0"/>
              </a:spcAft>
              <a:buClr>
                <a:srgbClr val="0BD0D9"/>
              </a:buClr>
              <a:buSzPct val="95000"/>
              <a:buFont typeface="Wingdings" panose="05000000000000000000" pitchFamily="2" charset="2"/>
              <a:buChar char="v"/>
              <a:tabLst/>
              <a:defRPr/>
            </a:pPr>
            <a:r>
              <a:rPr kumimoji="0" lang="fa-IR" sz="2800" b="0" i="0" u="none" strike="noStrike" kern="1200" cap="none" spc="0" normalizeH="0" baseline="0" noProof="0" dirty="0" smtClean="0">
                <a:ln>
                  <a:noFill/>
                </a:ln>
                <a:solidFill>
                  <a:sysClr val="windowText" lastClr="000000"/>
                </a:solidFill>
                <a:effectLst/>
                <a:uLnTx/>
                <a:uFillTx/>
                <a:latin typeface="Constantia"/>
                <a:cs typeface="Nazanin" panose="00000400000000000000" pitchFamily="2" charset="-78"/>
              </a:rPr>
              <a:t>بين لوب راست و چپ قرار دارد </a:t>
            </a:r>
          </a:p>
          <a:p>
            <a:pPr marL="273050" marR="0" lvl="0" indent="-273050" algn="r" defTabSz="914400" rtl="1" eaLnBrk="1" fontAlgn="base" latinLnBrk="0" hangingPunct="1">
              <a:lnSpc>
                <a:spcPct val="90000"/>
              </a:lnSpc>
              <a:spcBef>
                <a:spcPct val="20000"/>
              </a:spcBef>
              <a:spcAft>
                <a:spcPct val="0"/>
              </a:spcAft>
              <a:buClr>
                <a:srgbClr val="0BD0D9"/>
              </a:buClr>
              <a:buSzPct val="95000"/>
              <a:buFont typeface="Wingdings" panose="05000000000000000000" pitchFamily="2" charset="2"/>
              <a:buChar char="v"/>
              <a:tabLst/>
              <a:defRPr/>
            </a:pPr>
            <a:r>
              <a:rPr kumimoji="0" lang="fa-IR" sz="2800" b="0" i="0" u="none" strike="noStrike" kern="1200" cap="none" spc="0" normalizeH="0" baseline="0" noProof="0" dirty="0" smtClean="0">
                <a:ln>
                  <a:noFill/>
                </a:ln>
                <a:solidFill>
                  <a:sysClr val="windowText" lastClr="000000"/>
                </a:solidFill>
                <a:effectLst/>
                <a:uLnTx/>
                <a:uFillTx/>
                <a:latin typeface="Constantia"/>
                <a:cs typeface="Nazanin" panose="00000400000000000000" pitchFamily="2" charset="-78"/>
              </a:rPr>
              <a:t>فوندوس –تنه –انفانديبولوم  -گردن </a:t>
            </a:r>
          </a:p>
          <a:p>
            <a:pPr marL="273050" marR="0" lvl="0" indent="-273050" algn="r" defTabSz="914400" rtl="1" eaLnBrk="1" fontAlgn="base" latinLnBrk="0" hangingPunct="1">
              <a:lnSpc>
                <a:spcPct val="90000"/>
              </a:lnSpc>
              <a:spcBef>
                <a:spcPct val="20000"/>
              </a:spcBef>
              <a:spcAft>
                <a:spcPct val="0"/>
              </a:spcAft>
              <a:buClr>
                <a:srgbClr val="0BD0D9"/>
              </a:buClr>
              <a:buSzPct val="95000"/>
              <a:buFont typeface="Wingdings" panose="05000000000000000000" pitchFamily="2" charset="2"/>
              <a:buChar char="v"/>
              <a:tabLst/>
              <a:defRPr/>
            </a:pPr>
            <a:r>
              <a:rPr kumimoji="0" lang="fa-IR" sz="2800" b="0" i="0" u="none" strike="noStrike" kern="1200" cap="none" spc="0" normalizeH="0" baseline="0" noProof="0" dirty="0" smtClean="0">
                <a:ln>
                  <a:noFill/>
                </a:ln>
                <a:solidFill>
                  <a:sysClr val="windowText" lastClr="000000"/>
                </a:solidFill>
                <a:effectLst/>
                <a:uLnTx/>
                <a:uFillTx/>
                <a:latin typeface="Constantia"/>
                <a:cs typeface="Nazanin" panose="00000400000000000000" pitchFamily="2" charset="-78"/>
              </a:rPr>
              <a:t>شريان –سيستيك آرتري (شاخه هپاتيك آرتري راست90%)</a:t>
            </a:r>
          </a:p>
          <a:p>
            <a:pPr marL="273050" marR="0" lvl="0" indent="-273050" algn="r" defTabSz="914400" rtl="1" eaLnBrk="1" fontAlgn="base" latinLnBrk="0" hangingPunct="1">
              <a:lnSpc>
                <a:spcPct val="90000"/>
              </a:lnSpc>
              <a:spcBef>
                <a:spcPct val="20000"/>
              </a:spcBef>
              <a:spcAft>
                <a:spcPct val="0"/>
              </a:spcAft>
              <a:buClr>
                <a:srgbClr val="0BD0D9"/>
              </a:buClr>
              <a:buSzPct val="95000"/>
              <a:buFont typeface="Wingdings" panose="05000000000000000000" pitchFamily="2" charset="2"/>
              <a:buChar char="v"/>
              <a:tabLst/>
              <a:defRPr/>
            </a:pPr>
            <a:r>
              <a:rPr kumimoji="0" lang="fa-IR" sz="2800" b="0" i="0" u="none" strike="noStrike" kern="1200" cap="none" spc="0" normalizeH="0" baseline="0" noProof="0" dirty="0" smtClean="0">
                <a:ln>
                  <a:noFill/>
                </a:ln>
                <a:solidFill>
                  <a:sysClr val="windowText" lastClr="000000"/>
                </a:solidFill>
                <a:effectLst/>
                <a:uLnTx/>
                <a:uFillTx/>
                <a:latin typeface="Constantia"/>
                <a:cs typeface="Nazanin" panose="00000400000000000000" pitchFamily="2" charset="-78"/>
              </a:rPr>
              <a:t>مثلث كالوت </a:t>
            </a:r>
          </a:p>
          <a:p>
            <a:pPr marL="273050" marR="0" lvl="0" indent="-273050" algn="r" defTabSz="914400" rtl="1" eaLnBrk="1" fontAlgn="base" latinLnBrk="0" hangingPunct="1">
              <a:lnSpc>
                <a:spcPct val="90000"/>
              </a:lnSpc>
              <a:spcBef>
                <a:spcPct val="20000"/>
              </a:spcBef>
              <a:spcAft>
                <a:spcPct val="0"/>
              </a:spcAft>
              <a:buClr>
                <a:srgbClr val="0BD0D9"/>
              </a:buClr>
              <a:buSzPct val="95000"/>
              <a:buFontTx/>
              <a:buNone/>
              <a:tabLst/>
              <a:defRPr/>
            </a:pPr>
            <a:r>
              <a:rPr kumimoji="0" lang="fa-IR" sz="2800" b="0" i="0" u="none" strike="noStrike" kern="1200" cap="none" spc="0" normalizeH="0" baseline="0" noProof="0" dirty="0" smtClean="0">
                <a:ln>
                  <a:noFill/>
                </a:ln>
                <a:solidFill>
                  <a:sysClr val="windowText" lastClr="000000"/>
                </a:solidFill>
                <a:effectLst/>
                <a:uLnTx/>
                <a:uFillTx/>
                <a:latin typeface="Constantia"/>
                <a:cs typeface="Nazanin" panose="00000400000000000000" pitchFamily="2" charset="-78"/>
              </a:rPr>
              <a:t>عصب : واگ و سمپاتيك </a:t>
            </a:r>
            <a:r>
              <a:rPr kumimoji="0" lang="en-US" sz="2800" b="0" i="0" u="none" strike="noStrike" kern="1200" cap="none" spc="0" normalizeH="0" baseline="0" noProof="0" dirty="0" smtClean="0">
                <a:ln>
                  <a:noFill/>
                </a:ln>
                <a:solidFill>
                  <a:sysClr val="windowText" lastClr="000000"/>
                </a:solidFill>
                <a:effectLst/>
                <a:uLnTx/>
                <a:uFillTx/>
                <a:latin typeface="Constantia"/>
                <a:cs typeface="Nazanin" panose="00000400000000000000" pitchFamily="2" charset="-78"/>
              </a:rPr>
              <a:t>T8-T9</a:t>
            </a:r>
            <a:r>
              <a:rPr kumimoji="0" lang="fa-IR" sz="2800" b="0" i="0" u="none" strike="noStrike" kern="1200" cap="none" spc="0" normalizeH="0" baseline="0" noProof="0" dirty="0" smtClean="0">
                <a:ln>
                  <a:noFill/>
                </a:ln>
                <a:solidFill>
                  <a:sysClr val="windowText" lastClr="000000"/>
                </a:solidFill>
                <a:effectLst/>
                <a:uLnTx/>
                <a:uFillTx/>
                <a:latin typeface="Constantia"/>
                <a:cs typeface="Nazanin" panose="00000400000000000000" pitchFamily="2" charset="-78"/>
              </a:rPr>
              <a:t> (سلياك) </a:t>
            </a:r>
          </a:p>
          <a:p>
            <a:pPr marL="273050" marR="0" lvl="0" indent="-273050" algn="r" defTabSz="914400" rtl="1" eaLnBrk="1" fontAlgn="base" latinLnBrk="0" hangingPunct="1">
              <a:lnSpc>
                <a:spcPct val="90000"/>
              </a:lnSpc>
              <a:spcBef>
                <a:spcPct val="20000"/>
              </a:spcBef>
              <a:spcAft>
                <a:spcPct val="0"/>
              </a:spcAft>
              <a:buClr>
                <a:srgbClr val="0BD0D9"/>
              </a:buClr>
              <a:buSzPct val="95000"/>
              <a:buFontTx/>
              <a:buNone/>
              <a:tabLst/>
              <a:defRPr/>
            </a:pPr>
            <a:r>
              <a:rPr kumimoji="0" lang="en-US" sz="2800" b="0" i="0" u="none" strike="noStrike" kern="1200" cap="none" spc="0" normalizeH="0" baseline="0" noProof="0" dirty="0" smtClean="0">
                <a:ln>
                  <a:noFill/>
                </a:ln>
                <a:solidFill>
                  <a:sysClr val="windowText" lastClr="000000"/>
                </a:solidFill>
                <a:effectLst/>
                <a:uLnTx/>
                <a:uFillTx/>
                <a:latin typeface="Constantia"/>
                <a:cs typeface="Nazanin" panose="00000400000000000000" pitchFamily="2" charset="-78"/>
              </a:rPr>
              <a:t>Bile duct</a:t>
            </a:r>
            <a:r>
              <a:rPr kumimoji="0" lang="fa-IR" sz="2800" b="0" i="0" u="none" strike="noStrike" kern="1200" cap="none" spc="0" normalizeH="0" baseline="0" noProof="0" dirty="0" smtClean="0">
                <a:ln>
                  <a:noFill/>
                </a:ln>
                <a:solidFill>
                  <a:sysClr val="windowText" lastClr="000000"/>
                </a:solidFill>
                <a:effectLst/>
                <a:uLnTx/>
                <a:uFillTx/>
                <a:latin typeface="Constantia"/>
                <a:cs typeface="Nazanin" panose="00000400000000000000" pitchFamily="2" charset="-78"/>
              </a:rPr>
              <a:t> : طول </a:t>
            </a:r>
            <a:r>
              <a:rPr kumimoji="0" lang="en-US" sz="2800" b="0" i="0" u="none" strike="noStrike" kern="1200" cap="none" spc="0" normalizeH="0" baseline="0" noProof="0" dirty="0" smtClean="0">
                <a:ln>
                  <a:noFill/>
                </a:ln>
                <a:solidFill>
                  <a:sysClr val="windowText" lastClr="000000"/>
                </a:solidFill>
                <a:effectLst/>
                <a:uLnTx/>
                <a:uFillTx/>
                <a:latin typeface="Constantia"/>
                <a:cs typeface="Nazanin" panose="00000400000000000000" pitchFamily="2" charset="-78"/>
              </a:rPr>
              <a:t>CHD</a:t>
            </a:r>
            <a:r>
              <a:rPr kumimoji="0" lang="fa-IR" sz="2800" b="0" i="0" u="none" strike="noStrike" kern="1200" cap="none" spc="0" normalizeH="0" baseline="0" noProof="0" dirty="0" smtClean="0">
                <a:ln>
                  <a:noFill/>
                </a:ln>
                <a:solidFill>
                  <a:sysClr val="windowText" lastClr="000000"/>
                </a:solidFill>
                <a:effectLst/>
                <a:uLnTx/>
                <a:uFillTx/>
                <a:latin typeface="Constantia"/>
                <a:cs typeface="Nazanin" panose="00000400000000000000" pitchFamily="2" charset="-78"/>
              </a:rPr>
              <a:t> 4-1 </a:t>
            </a:r>
            <a:r>
              <a:rPr kumimoji="0" lang="en-US" sz="2800" b="0" i="0" u="none" strike="noStrike" kern="1200" cap="none" spc="0" normalizeH="0" baseline="0" noProof="0" dirty="0" smtClean="0">
                <a:ln>
                  <a:noFill/>
                </a:ln>
                <a:solidFill>
                  <a:sysClr val="windowText" lastClr="000000"/>
                </a:solidFill>
                <a:effectLst/>
                <a:uLnTx/>
                <a:uFillTx/>
                <a:latin typeface="Constantia"/>
                <a:cs typeface="Nazanin" panose="00000400000000000000" pitchFamily="2" charset="-78"/>
              </a:rPr>
              <a:t>cm</a:t>
            </a:r>
            <a:r>
              <a:rPr kumimoji="0" lang="fa-IR" sz="2800" b="0" i="0" u="none" strike="noStrike" kern="1200" cap="none" spc="0" normalizeH="0" baseline="0" noProof="0" dirty="0" smtClean="0">
                <a:ln>
                  <a:noFill/>
                </a:ln>
                <a:solidFill>
                  <a:sysClr val="windowText" lastClr="000000"/>
                </a:solidFill>
                <a:effectLst/>
                <a:uLnTx/>
                <a:uFillTx/>
                <a:latin typeface="Constantia"/>
                <a:cs typeface="Nazanin" panose="00000400000000000000" pitchFamily="2" charset="-78"/>
              </a:rPr>
              <a:t> </a:t>
            </a:r>
          </a:p>
          <a:p>
            <a:pPr marL="273050" marR="0" lvl="0" indent="-273050" algn="r" defTabSz="914400" rtl="1" eaLnBrk="1" fontAlgn="base" latinLnBrk="0" hangingPunct="1">
              <a:lnSpc>
                <a:spcPct val="90000"/>
              </a:lnSpc>
              <a:spcBef>
                <a:spcPct val="20000"/>
              </a:spcBef>
              <a:spcAft>
                <a:spcPct val="0"/>
              </a:spcAft>
              <a:buClr>
                <a:srgbClr val="0BD0D9"/>
              </a:buClr>
              <a:buSzPct val="95000"/>
              <a:buFontTx/>
              <a:buNone/>
              <a:tabLst/>
              <a:defRPr/>
            </a:pPr>
            <a:r>
              <a:rPr kumimoji="0" lang="fa-IR" sz="2800" b="0" i="0" u="none" strike="noStrike" kern="1200" cap="none" spc="0" normalizeH="0" baseline="0" noProof="0" dirty="0" smtClean="0">
                <a:ln>
                  <a:noFill/>
                </a:ln>
                <a:solidFill>
                  <a:sysClr val="windowText" lastClr="000000"/>
                </a:solidFill>
                <a:effectLst/>
                <a:uLnTx/>
                <a:uFillTx/>
                <a:latin typeface="Constantia"/>
                <a:cs typeface="Nazanin" panose="00000400000000000000" pitchFamily="2" charset="-78"/>
              </a:rPr>
              <a:t>طول </a:t>
            </a:r>
            <a:r>
              <a:rPr kumimoji="0" lang="en-US" sz="2800" b="0" i="0" u="none" strike="noStrike" kern="1200" cap="none" spc="0" normalizeH="0" baseline="0" noProof="0" dirty="0" smtClean="0">
                <a:ln>
                  <a:noFill/>
                </a:ln>
                <a:solidFill>
                  <a:sysClr val="windowText" lastClr="000000"/>
                </a:solidFill>
                <a:effectLst/>
                <a:uLnTx/>
                <a:uFillTx/>
                <a:latin typeface="Constantia"/>
                <a:cs typeface="Nazanin" panose="00000400000000000000" pitchFamily="2" charset="-78"/>
              </a:rPr>
              <a:t>CBD</a:t>
            </a:r>
            <a:r>
              <a:rPr kumimoji="0" lang="fa-IR" sz="2800" b="0" i="0" u="none" strike="noStrike" kern="1200" cap="none" spc="0" normalizeH="0" baseline="0" noProof="0" dirty="0" smtClean="0">
                <a:ln>
                  <a:noFill/>
                </a:ln>
                <a:solidFill>
                  <a:sysClr val="windowText" lastClr="000000"/>
                </a:solidFill>
                <a:effectLst/>
                <a:uLnTx/>
                <a:uFillTx/>
                <a:latin typeface="Constantia"/>
                <a:cs typeface="Nazanin" panose="00000400000000000000" pitchFamily="2" charset="-78"/>
              </a:rPr>
              <a:t> 11-7 </a:t>
            </a:r>
            <a:r>
              <a:rPr kumimoji="0" lang="en-US" sz="2800" b="0" i="0" u="none" strike="noStrike" kern="1200" cap="none" spc="0" normalizeH="0" baseline="0" noProof="0" dirty="0" smtClean="0">
                <a:ln>
                  <a:noFill/>
                </a:ln>
                <a:solidFill>
                  <a:sysClr val="windowText" lastClr="000000"/>
                </a:solidFill>
                <a:effectLst/>
                <a:uLnTx/>
                <a:uFillTx/>
                <a:latin typeface="Constantia"/>
                <a:cs typeface="Nazanin" panose="00000400000000000000" pitchFamily="2" charset="-78"/>
              </a:rPr>
              <a:t>cm</a:t>
            </a:r>
            <a:r>
              <a:rPr kumimoji="0" lang="fa-IR" sz="2800" b="0" i="0" u="none" strike="noStrike" kern="1200" cap="none" spc="0" normalizeH="0" baseline="0" noProof="0" dirty="0" smtClean="0">
                <a:ln>
                  <a:noFill/>
                </a:ln>
                <a:solidFill>
                  <a:sysClr val="windowText" lastClr="000000"/>
                </a:solidFill>
                <a:effectLst/>
                <a:uLnTx/>
                <a:uFillTx/>
                <a:latin typeface="Constantia"/>
                <a:cs typeface="Nazanin" panose="00000400000000000000" pitchFamily="2" charset="-78"/>
              </a:rPr>
              <a:t> و قطر 10-8 </a:t>
            </a:r>
            <a:r>
              <a:rPr kumimoji="0" lang="en-US" sz="2800" b="0" i="0" u="none" strike="noStrike" kern="1200" cap="none" spc="0" normalizeH="0" baseline="0" noProof="0" dirty="0" smtClean="0">
                <a:ln>
                  <a:noFill/>
                </a:ln>
                <a:solidFill>
                  <a:sysClr val="windowText" lastClr="000000"/>
                </a:solidFill>
                <a:effectLst/>
                <a:uLnTx/>
                <a:uFillTx/>
                <a:latin typeface="Constantia"/>
                <a:cs typeface="Nazanin" panose="00000400000000000000" pitchFamily="2" charset="-78"/>
              </a:rPr>
              <a:t>mm</a:t>
            </a:r>
            <a:r>
              <a:rPr kumimoji="0" lang="fa-IR" sz="2800" b="0" i="0" u="none" strike="noStrike" kern="1200" cap="none" spc="0" normalizeH="0" baseline="0" noProof="0" dirty="0" smtClean="0">
                <a:ln>
                  <a:noFill/>
                </a:ln>
                <a:solidFill>
                  <a:sysClr val="windowText" lastClr="000000"/>
                </a:solidFill>
                <a:effectLst/>
                <a:uLnTx/>
                <a:uFillTx/>
                <a:latin typeface="Constantia"/>
                <a:cs typeface="Nazanin" panose="00000400000000000000" pitchFamily="2" charset="-78"/>
              </a:rPr>
              <a:t> (اسفنكتر</a:t>
            </a:r>
            <a:r>
              <a:rPr kumimoji="0" lang="en-US" sz="2800" b="0" i="0" u="none" strike="noStrike" kern="1200" cap="none" spc="0" normalizeH="0" baseline="0" noProof="0" dirty="0" err="1" smtClean="0">
                <a:ln>
                  <a:noFill/>
                </a:ln>
                <a:solidFill>
                  <a:sysClr val="windowText" lastClr="000000"/>
                </a:solidFill>
                <a:effectLst/>
                <a:uLnTx/>
                <a:uFillTx/>
                <a:latin typeface="Constantia"/>
                <a:cs typeface="Nazanin" panose="00000400000000000000" pitchFamily="2" charset="-78"/>
              </a:rPr>
              <a:t>oddi</a:t>
            </a:r>
            <a:r>
              <a:rPr kumimoji="0" lang="fa-IR" sz="2800" b="0" i="0" u="none" strike="noStrike" kern="1200" cap="none" spc="0" normalizeH="0" baseline="0" noProof="0" dirty="0" smtClean="0">
                <a:ln>
                  <a:noFill/>
                </a:ln>
                <a:solidFill>
                  <a:sysClr val="windowText" lastClr="000000"/>
                </a:solidFill>
                <a:effectLst/>
                <a:uLnTx/>
                <a:uFillTx/>
                <a:latin typeface="Constantia"/>
                <a:cs typeface="Nazanin" panose="00000400000000000000" pitchFamily="2" charset="-78"/>
              </a:rPr>
              <a:t> ،آمپول واتر ، پاتكراتيك ، رترودئودنال ، سوپرا دئودنال ) </a:t>
            </a:r>
          </a:p>
          <a:p>
            <a:pPr marL="273050" marR="0" lvl="0" indent="-273050" algn="r" defTabSz="914400" rtl="1" eaLnBrk="1" fontAlgn="base" latinLnBrk="0" hangingPunct="1">
              <a:lnSpc>
                <a:spcPct val="90000"/>
              </a:lnSpc>
              <a:spcBef>
                <a:spcPct val="20000"/>
              </a:spcBef>
              <a:spcAft>
                <a:spcPct val="0"/>
              </a:spcAft>
              <a:buClr>
                <a:srgbClr val="0BD0D9"/>
              </a:buClr>
              <a:buSzPct val="95000"/>
              <a:buFont typeface="Wingdings 2" panose="05020102010507070707" pitchFamily="18" charset="2"/>
              <a:buChar char=""/>
              <a:tabLst/>
              <a:defRPr/>
            </a:pPr>
            <a:endParaRPr kumimoji="0" lang="fa-IR" sz="2800" b="0" i="0" u="none" strike="noStrike" kern="1200" cap="none" spc="0" normalizeH="0" baseline="0" noProof="0" dirty="0" smtClean="0">
              <a:ln>
                <a:noFill/>
              </a:ln>
              <a:solidFill>
                <a:sysClr val="windowText" lastClr="000000"/>
              </a:solidFill>
              <a:effectLst/>
              <a:uLnTx/>
              <a:uFillTx/>
              <a:latin typeface="Constantia"/>
              <a:cs typeface="Nazanin" panose="00000400000000000000" pitchFamily="2" charset="-78"/>
            </a:endParaRPr>
          </a:p>
          <a:p>
            <a:pPr marL="273050" marR="0" lvl="0" indent="-273050" algn="r" defTabSz="914400" rtl="1" eaLnBrk="1" fontAlgn="base" latinLnBrk="0" hangingPunct="1">
              <a:lnSpc>
                <a:spcPct val="90000"/>
              </a:lnSpc>
              <a:spcBef>
                <a:spcPct val="20000"/>
              </a:spcBef>
              <a:spcAft>
                <a:spcPct val="0"/>
              </a:spcAft>
              <a:buClr>
                <a:srgbClr val="0BD0D9"/>
              </a:buClr>
              <a:buSzPct val="95000"/>
              <a:buFont typeface="Wingdings 2" panose="05020102010507070707" pitchFamily="18" charset="2"/>
              <a:buChar char=""/>
              <a:tabLst/>
              <a:defRPr/>
            </a:pPr>
            <a:endParaRPr kumimoji="0" lang="en-US" sz="2800" b="0" i="0" u="none" strike="noStrike" kern="1200" cap="none" spc="0" normalizeH="0" baseline="0" noProof="0" dirty="0" smtClean="0">
              <a:ln>
                <a:noFill/>
              </a:ln>
              <a:solidFill>
                <a:sysClr val="windowText" lastClr="000000"/>
              </a:solidFill>
              <a:effectLst/>
              <a:uLnTx/>
              <a:uFillTx/>
              <a:latin typeface="Constantia"/>
              <a:cs typeface="Nazanin" panose="00000400000000000000" pitchFamily="2" charset="-78"/>
            </a:endParaRPr>
          </a:p>
        </p:txBody>
      </p:sp>
    </p:spTree>
    <p:extLst>
      <p:ext uri="{BB962C8B-B14F-4D97-AF65-F5344CB8AC3E}">
        <p14:creationId xmlns:p14="http://schemas.microsoft.com/office/powerpoint/2010/main" val="2917748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Rose\Desktop\Docu00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5200" y="1092201"/>
            <a:ext cx="4617815"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6056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457200" y="304800"/>
            <a:ext cx="8229600" cy="582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r" rtl="1"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r" rtl="1"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r" rtl="1"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r" rtl="1"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r" rtl="1"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defTabSz="914400" eaLnBrk="1" hangingPunct="1">
              <a:buFontTx/>
              <a:buNone/>
            </a:pPr>
            <a:endParaRPr lang="fa-IR" sz="4000" b="1" dirty="0" smtClean="0">
              <a:cs typeface="Nazanin" panose="00000400000000000000" pitchFamily="2" charset="-78"/>
            </a:endParaRPr>
          </a:p>
          <a:p>
            <a:pPr defTabSz="914400" eaLnBrk="1" hangingPunct="1">
              <a:buFontTx/>
              <a:buNone/>
            </a:pPr>
            <a:r>
              <a:rPr lang="fa-IR" sz="4000" b="1" dirty="0" smtClean="0">
                <a:cs typeface="Nazanin" panose="00000400000000000000" pitchFamily="2" charset="-78"/>
              </a:rPr>
              <a:t>آنومالي :</a:t>
            </a:r>
          </a:p>
          <a:p>
            <a:pPr defTabSz="914400" eaLnBrk="1" hangingPunct="1">
              <a:buFont typeface="Wingdings" panose="05000000000000000000" pitchFamily="2" charset="2"/>
              <a:buChar char="v"/>
            </a:pPr>
            <a:r>
              <a:rPr lang="fa-IR" sz="3600" dirty="0" smtClean="0">
                <a:cs typeface="Nazanin" panose="00000400000000000000" pitchFamily="2" charset="-78"/>
              </a:rPr>
              <a:t>دوپليكاسيون ، اينتراهپاتيك </a:t>
            </a:r>
          </a:p>
          <a:p>
            <a:pPr defTabSz="914400" eaLnBrk="1" hangingPunct="1">
              <a:buFont typeface="Wingdings" panose="05000000000000000000" pitchFamily="2" charset="2"/>
              <a:buChar char="v"/>
            </a:pPr>
            <a:r>
              <a:rPr lang="fa-IR" sz="3600" dirty="0" smtClean="0">
                <a:cs typeface="Nazanin" panose="00000400000000000000" pitchFamily="2" charset="-78"/>
              </a:rPr>
              <a:t>فقدان مادرزادي كيسه صفرا (خيلي نادر)</a:t>
            </a:r>
          </a:p>
          <a:p>
            <a:pPr defTabSz="914400" eaLnBrk="1" hangingPunct="1">
              <a:buFont typeface="Wingdings" panose="05000000000000000000" pitchFamily="2" charset="2"/>
              <a:buChar char="v"/>
            </a:pPr>
            <a:r>
              <a:rPr lang="fa-IR" sz="3600" dirty="0" smtClean="0">
                <a:cs typeface="Nazanin" panose="00000400000000000000" pitchFamily="2" charset="-78"/>
              </a:rPr>
              <a:t>مجراي لوشكا</a:t>
            </a:r>
          </a:p>
          <a:p>
            <a:pPr defTabSz="914400" eaLnBrk="1" hangingPunct="1">
              <a:buFont typeface="Wingdings" panose="05000000000000000000" pitchFamily="2" charset="2"/>
              <a:buChar char="v"/>
            </a:pPr>
            <a:r>
              <a:rPr lang="fa-IR" sz="3600" dirty="0" smtClean="0">
                <a:cs typeface="Nazanin" panose="00000400000000000000" pitchFamily="2" charset="-78"/>
              </a:rPr>
              <a:t>آنومالي شريان هپاتيك و سيستيك تا 50%  موارد</a:t>
            </a:r>
          </a:p>
          <a:p>
            <a:pPr defTabSz="914400" eaLnBrk="1" hangingPunct="1"/>
            <a:endParaRPr lang="fa-IR" sz="3600" dirty="0" smtClean="0">
              <a:cs typeface="Nazanin" panose="00000400000000000000" pitchFamily="2" charset="-78"/>
            </a:endParaRPr>
          </a:p>
          <a:p>
            <a:pPr defTabSz="914400" eaLnBrk="1" hangingPunct="1"/>
            <a:endParaRPr lang="fa-IR" sz="3600" dirty="0" smtClean="0">
              <a:cs typeface="Nazanin" panose="00000400000000000000" pitchFamily="2" charset="-78"/>
            </a:endParaRPr>
          </a:p>
          <a:p>
            <a:pPr defTabSz="914400" eaLnBrk="1" hangingPunct="1"/>
            <a:endParaRPr lang="fa-IR" sz="3600" dirty="0" smtClean="0">
              <a:cs typeface="Nazanin" panose="00000400000000000000" pitchFamily="2" charset="-78"/>
            </a:endParaRPr>
          </a:p>
          <a:p>
            <a:pPr defTabSz="914400" eaLnBrk="1" hangingPunct="1"/>
            <a:endParaRPr lang="en-US" sz="3600" dirty="0" smtClean="0">
              <a:cs typeface="Nazanin" panose="00000400000000000000" pitchFamily="2" charset="-78"/>
            </a:endParaRPr>
          </a:p>
        </p:txBody>
      </p:sp>
    </p:spTree>
    <p:extLst>
      <p:ext uri="{BB962C8B-B14F-4D97-AF65-F5344CB8AC3E}">
        <p14:creationId xmlns:p14="http://schemas.microsoft.com/office/powerpoint/2010/main" val="230245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bwMode="auto">
          <a:xfrm>
            <a:off x="419100" y="469900"/>
            <a:ext cx="8229600" cy="582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r" rtl="1"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r" rtl="1"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r" rtl="1"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r" rtl="1"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r" rtl="1"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ctr" defTabSz="914400" eaLnBrk="1" hangingPunct="1">
              <a:lnSpc>
                <a:spcPct val="90000"/>
              </a:lnSpc>
              <a:buFontTx/>
              <a:buNone/>
            </a:pPr>
            <a:r>
              <a:rPr lang="en-US" sz="4000" b="1" dirty="0" smtClean="0">
                <a:solidFill>
                  <a:srgbClr val="006600"/>
                </a:solidFill>
                <a:cs typeface="Nazanin" panose="00000400000000000000" pitchFamily="2" charset="-78"/>
              </a:rPr>
              <a:t>Gall bladder</a:t>
            </a:r>
            <a:endParaRPr lang="fa-IR" sz="4000" b="1" dirty="0" smtClean="0">
              <a:solidFill>
                <a:srgbClr val="006600"/>
              </a:solidFill>
              <a:cs typeface="Nazanin" panose="00000400000000000000" pitchFamily="2" charset="-78"/>
            </a:endParaRPr>
          </a:p>
          <a:p>
            <a:pPr defTabSz="914400" eaLnBrk="1" hangingPunct="1">
              <a:lnSpc>
                <a:spcPct val="90000"/>
              </a:lnSpc>
              <a:buFontTx/>
              <a:buNone/>
            </a:pPr>
            <a:r>
              <a:rPr lang="fa-IR" sz="3600" b="1" dirty="0" smtClean="0">
                <a:cs typeface="Nazanin" panose="00000400000000000000" pitchFamily="2" charset="-78"/>
              </a:rPr>
              <a:t>فيزيولوژي :</a:t>
            </a:r>
            <a:r>
              <a:rPr lang="fa-IR" dirty="0" smtClean="0">
                <a:cs typeface="Nazanin" panose="00000400000000000000" pitchFamily="2" charset="-78"/>
              </a:rPr>
              <a:t> </a:t>
            </a:r>
          </a:p>
          <a:p>
            <a:pPr defTabSz="914400" eaLnBrk="1" hangingPunct="1">
              <a:lnSpc>
                <a:spcPct val="90000"/>
              </a:lnSpc>
              <a:buFontTx/>
              <a:buNone/>
            </a:pPr>
            <a:r>
              <a:rPr lang="fa-IR" sz="2400" dirty="0" smtClean="0">
                <a:cs typeface="Nazanin" panose="00000400000000000000" pitchFamily="2" charset="-78"/>
              </a:rPr>
              <a:t>ترشح روزانه صفرا  </a:t>
            </a:r>
            <a:r>
              <a:rPr lang="en-US" sz="2400" dirty="0" smtClean="0">
                <a:cs typeface="Nazanin" panose="00000400000000000000" pitchFamily="2" charset="-78"/>
              </a:rPr>
              <a:t>cc</a:t>
            </a:r>
            <a:r>
              <a:rPr lang="fa-IR" sz="2400" dirty="0" smtClean="0">
                <a:cs typeface="Nazanin" panose="00000400000000000000" pitchFamily="2" charset="-78"/>
              </a:rPr>
              <a:t> 1000-500 روزانه در كبد         مجاري صفراوي       كيسه صفرا و ذخيره سازي          تخليه در روده </a:t>
            </a:r>
          </a:p>
          <a:p>
            <a:pPr defTabSz="914400" eaLnBrk="1" hangingPunct="1">
              <a:lnSpc>
                <a:spcPct val="90000"/>
              </a:lnSpc>
              <a:buFontTx/>
              <a:buNone/>
            </a:pPr>
            <a:r>
              <a:rPr lang="fa-IR" sz="2400" dirty="0" smtClean="0">
                <a:cs typeface="Nazanin" panose="00000400000000000000" pitchFamily="2" charset="-78"/>
              </a:rPr>
              <a:t>تحريك واگ : افزايش ترشح صفرا </a:t>
            </a:r>
          </a:p>
          <a:p>
            <a:pPr defTabSz="914400" eaLnBrk="1" hangingPunct="1">
              <a:lnSpc>
                <a:spcPct val="90000"/>
              </a:lnSpc>
              <a:buFontTx/>
              <a:buNone/>
            </a:pPr>
            <a:r>
              <a:rPr lang="en-US" sz="2400" dirty="0" smtClean="0">
                <a:cs typeface="Nazanin" panose="00000400000000000000" pitchFamily="2" charset="-78"/>
              </a:rPr>
              <a:t>HCL</a:t>
            </a:r>
            <a:r>
              <a:rPr lang="fa-IR" sz="2400" dirty="0" smtClean="0">
                <a:cs typeface="Nazanin" panose="00000400000000000000" pitchFamily="2" charset="-78"/>
              </a:rPr>
              <a:t> : افزايش ترشح صفرا </a:t>
            </a:r>
          </a:p>
          <a:p>
            <a:pPr defTabSz="914400" eaLnBrk="1" hangingPunct="1">
              <a:lnSpc>
                <a:spcPct val="90000"/>
              </a:lnSpc>
              <a:buFontTx/>
              <a:buNone/>
            </a:pPr>
            <a:r>
              <a:rPr lang="fa-IR" sz="2400" b="1" dirty="0" smtClean="0">
                <a:cs typeface="Nazanin" panose="00000400000000000000" pitchFamily="2" charset="-78"/>
              </a:rPr>
              <a:t>محتويات صفرا</a:t>
            </a:r>
            <a:r>
              <a:rPr lang="fa-IR" sz="2400" dirty="0" smtClean="0">
                <a:cs typeface="Nazanin" panose="00000400000000000000" pitchFamily="2" charset="-78"/>
              </a:rPr>
              <a:t> : آب الكتروليت (</a:t>
            </a:r>
            <a:r>
              <a:rPr lang="en-US" sz="2400" dirty="0" smtClean="0">
                <a:cs typeface="Nazanin" panose="00000400000000000000" pitchFamily="2" charset="-78"/>
              </a:rPr>
              <a:t>Na-K-</a:t>
            </a:r>
            <a:r>
              <a:rPr lang="en-US" sz="2400" dirty="0" err="1" smtClean="0">
                <a:cs typeface="Nazanin" panose="00000400000000000000" pitchFamily="2" charset="-78"/>
              </a:rPr>
              <a:t>Ca</a:t>
            </a:r>
            <a:r>
              <a:rPr lang="en-US" sz="2400" dirty="0" smtClean="0">
                <a:cs typeface="Nazanin" panose="00000400000000000000" pitchFamily="2" charset="-78"/>
              </a:rPr>
              <a:t>-</a:t>
            </a:r>
            <a:r>
              <a:rPr lang="en-US" sz="2400" dirty="0" err="1" smtClean="0">
                <a:cs typeface="Nazanin" panose="00000400000000000000" pitchFamily="2" charset="-78"/>
              </a:rPr>
              <a:t>Cl</a:t>
            </a:r>
            <a:r>
              <a:rPr lang="fa-IR" sz="2400" dirty="0" smtClean="0">
                <a:cs typeface="Nazanin" panose="00000400000000000000" pitchFamily="2" charset="-78"/>
              </a:rPr>
              <a:t> )، نمك صفراوي، پروتئين، ليپيد، پيگمان صفراوي  </a:t>
            </a:r>
          </a:p>
          <a:p>
            <a:pPr defTabSz="914400" eaLnBrk="1" hangingPunct="1">
              <a:lnSpc>
                <a:spcPct val="90000"/>
              </a:lnSpc>
              <a:buFontTx/>
              <a:buNone/>
            </a:pPr>
            <a:r>
              <a:rPr lang="en-US" sz="2400" dirty="0" smtClean="0">
                <a:cs typeface="Nazanin" panose="00000400000000000000" pitchFamily="2" charset="-78"/>
              </a:rPr>
              <a:t>PH</a:t>
            </a:r>
            <a:r>
              <a:rPr lang="fa-IR" sz="2400" dirty="0" smtClean="0">
                <a:cs typeface="Nazanin" panose="00000400000000000000" pitchFamily="2" charset="-78"/>
              </a:rPr>
              <a:t> صفرا =خنثي يا قليايي  (با مصرف پروتيئن اسيدي مي شود ) </a:t>
            </a:r>
          </a:p>
          <a:p>
            <a:pPr defTabSz="914400" eaLnBrk="1" hangingPunct="1">
              <a:lnSpc>
                <a:spcPct val="90000"/>
              </a:lnSpc>
              <a:buFontTx/>
              <a:buNone/>
            </a:pPr>
            <a:r>
              <a:rPr lang="fa-IR" sz="2400" dirty="0" smtClean="0">
                <a:cs typeface="Nazanin" panose="00000400000000000000" pitchFamily="2" charset="-78"/>
              </a:rPr>
              <a:t>كلسترول در كبد              نمكهاي صفراوي اوليه – كولات و كنودزاكسي كوليك اسيد               كنژوگه –كمك به جذب چربي ها در روده –باز جذب در ايلئوم (80% )- ترشح در صفرا – 5% در مدفوع دفع مي شود -15% دكنژو گاسيون  و جذب در كولون </a:t>
            </a:r>
          </a:p>
          <a:p>
            <a:pPr defTabSz="914400" eaLnBrk="1" hangingPunct="1">
              <a:lnSpc>
                <a:spcPct val="90000"/>
              </a:lnSpc>
              <a:buFontTx/>
              <a:buNone/>
            </a:pPr>
            <a:r>
              <a:rPr lang="fa-IR" sz="2400" b="1" dirty="0" smtClean="0">
                <a:cs typeface="Nazanin" panose="00000400000000000000" pitchFamily="2" charset="-78"/>
              </a:rPr>
              <a:t>رنگ صفرا</a:t>
            </a:r>
            <a:r>
              <a:rPr lang="fa-IR" sz="2400" dirty="0" smtClean="0">
                <a:cs typeface="Nazanin" panose="00000400000000000000" pitchFamily="2" charset="-78"/>
              </a:rPr>
              <a:t> : وجود بيلي روبين  دي گلوكرونيد  100 برابر پلاسما  </a:t>
            </a:r>
          </a:p>
          <a:p>
            <a:pPr defTabSz="914400" eaLnBrk="1" hangingPunct="1">
              <a:lnSpc>
                <a:spcPct val="90000"/>
              </a:lnSpc>
            </a:pPr>
            <a:endParaRPr lang="fa-IR" sz="2400" dirty="0" smtClean="0">
              <a:cs typeface="Nazanin" panose="00000400000000000000" pitchFamily="2" charset="-78"/>
            </a:endParaRPr>
          </a:p>
          <a:p>
            <a:pPr defTabSz="914400" eaLnBrk="1" hangingPunct="1">
              <a:lnSpc>
                <a:spcPct val="90000"/>
              </a:lnSpc>
            </a:pPr>
            <a:endParaRPr lang="fa-IR" dirty="0" smtClean="0">
              <a:cs typeface="Nazanin" panose="00000400000000000000" pitchFamily="2" charset="-78"/>
            </a:endParaRPr>
          </a:p>
          <a:p>
            <a:pPr defTabSz="914400" eaLnBrk="1" hangingPunct="1">
              <a:lnSpc>
                <a:spcPct val="90000"/>
              </a:lnSpc>
            </a:pPr>
            <a:endParaRPr lang="fa-IR" dirty="0" smtClean="0">
              <a:cs typeface="Nazanin" panose="00000400000000000000" pitchFamily="2" charset="-78"/>
            </a:endParaRPr>
          </a:p>
          <a:p>
            <a:pPr defTabSz="914400" eaLnBrk="1" hangingPunct="1">
              <a:lnSpc>
                <a:spcPct val="90000"/>
              </a:lnSpc>
            </a:pPr>
            <a:endParaRPr lang="en-US" dirty="0" smtClean="0">
              <a:cs typeface="Nazanin" panose="00000400000000000000" pitchFamily="2" charset="-78"/>
            </a:endParaRPr>
          </a:p>
        </p:txBody>
      </p:sp>
      <p:sp>
        <p:nvSpPr>
          <p:cNvPr id="12" name="Line 4"/>
          <p:cNvSpPr>
            <a:spLocks noChangeShapeType="1"/>
          </p:cNvSpPr>
          <p:nvPr/>
        </p:nvSpPr>
        <p:spPr bwMode="auto">
          <a:xfrm flipH="1">
            <a:off x="5753100" y="2222500"/>
            <a:ext cx="609600" cy="0"/>
          </a:xfrm>
          <a:prstGeom prst="line">
            <a:avLst/>
          </a:prstGeom>
          <a:noFill/>
          <a:ln w="9525">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13" name="Line 5"/>
          <p:cNvSpPr>
            <a:spLocks noChangeShapeType="1"/>
          </p:cNvSpPr>
          <p:nvPr/>
        </p:nvSpPr>
        <p:spPr bwMode="auto">
          <a:xfrm flipH="1">
            <a:off x="3416300" y="1917700"/>
            <a:ext cx="533400" cy="0"/>
          </a:xfrm>
          <a:prstGeom prst="line">
            <a:avLst/>
          </a:prstGeom>
          <a:noFill/>
          <a:ln w="9525">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14" name="Line 6"/>
          <p:cNvSpPr>
            <a:spLocks noChangeShapeType="1"/>
          </p:cNvSpPr>
          <p:nvPr/>
        </p:nvSpPr>
        <p:spPr bwMode="auto">
          <a:xfrm flipH="1">
            <a:off x="6210300" y="4584700"/>
            <a:ext cx="685800" cy="0"/>
          </a:xfrm>
          <a:prstGeom prst="line">
            <a:avLst/>
          </a:prstGeom>
          <a:noFill/>
          <a:ln w="9525">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15" name="Line 7"/>
          <p:cNvSpPr>
            <a:spLocks noChangeShapeType="1"/>
          </p:cNvSpPr>
          <p:nvPr/>
        </p:nvSpPr>
        <p:spPr bwMode="auto">
          <a:xfrm flipH="1">
            <a:off x="8305800" y="4902200"/>
            <a:ext cx="457200" cy="0"/>
          </a:xfrm>
          <a:prstGeom prst="line">
            <a:avLst/>
          </a:prstGeom>
          <a:noFill/>
          <a:ln w="9525">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16" name="Line 8"/>
          <p:cNvSpPr>
            <a:spLocks noChangeShapeType="1"/>
          </p:cNvSpPr>
          <p:nvPr/>
        </p:nvSpPr>
        <p:spPr bwMode="auto">
          <a:xfrm flipH="1">
            <a:off x="1536700" y="1917700"/>
            <a:ext cx="304800" cy="0"/>
          </a:xfrm>
          <a:prstGeom prst="line">
            <a:avLst/>
          </a:prstGeom>
          <a:noFill/>
          <a:ln w="9525">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1098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9931" t="22593" r="13125" b="26173"/>
          <a:stretch/>
        </p:blipFill>
        <p:spPr>
          <a:xfrm>
            <a:off x="711200" y="1663700"/>
            <a:ext cx="7785100" cy="3940020"/>
          </a:xfrm>
          <a:prstGeom prst="rect">
            <a:avLst/>
          </a:prstGeom>
        </p:spPr>
      </p:pic>
    </p:spTree>
    <p:extLst>
      <p:ext uri="{BB962C8B-B14F-4D97-AF65-F5344CB8AC3E}">
        <p14:creationId xmlns:p14="http://schemas.microsoft.com/office/powerpoint/2010/main" val="4180982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914400"/>
            <a:ext cx="3733800" cy="5334000"/>
          </a:xfrm>
          <a:prstGeom prst="rect">
            <a:avLst/>
          </a:prstGeom>
          <a:noFill/>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4343400" y="1295400"/>
            <a:ext cx="4495800"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defTabSz="914400" eaLnBrk="1" fontAlgn="base" hangingPunct="1">
              <a:lnSpc>
                <a:spcPct val="90000"/>
              </a:lnSpc>
              <a:spcBef>
                <a:spcPct val="0"/>
              </a:spcBef>
              <a:spcAft>
                <a:spcPct val="0"/>
              </a:spcAft>
            </a:pPr>
            <a:r>
              <a:rPr lang="fa-IR" sz="2400" b="1" dirty="0" smtClean="0">
                <a:solidFill>
                  <a:prstClr val="black"/>
                </a:solidFill>
                <a:cs typeface="P Nazanin" pitchFamily="2" charset="-78"/>
              </a:rPr>
              <a:t>اسفنكتر اودي</a:t>
            </a:r>
            <a:r>
              <a:rPr lang="fa-IR" sz="2400" dirty="0" smtClean="0">
                <a:solidFill>
                  <a:prstClr val="black"/>
                </a:solidFill>
                <a:cs typeface="P Nazanin" pitchFamily="2" charset="-78"/>
              </a:rPr>
              <a:t> : </a:t>
            </a:r>
          </a:p>
          <a:p>
            <a:pPr algn="r" defTabSz="914400" eaLnBrk="1" fontAlgn="base" hangingPunct="1">
              <a:lnSpc>
                <a:spcPct val="90000"/>
              </a:lnSpc>
              <a:spcBef>
                <a:spcPct val="0"/>
              </a:spcBef>
              <a:spcAft>
                <a:spcPct val="0"/>
              </a:spcAft>
            </a:pPr>
            <a:r>
              <a:rPr lang="fa-IR" sz="2400" dirty="0" smtClean="0">
                <a:solidFill>
                  <a:prstClr val="black"/>
                </a:solidFill>
                <a:cs typeface="P Nazanin" pitchFamily="2" charset="-78"/>
              </a:rPr>
              <a:t>1-مانع ريفلاكس ترشحات دئودنوم به مجاري صفراوي </a:t>
            </a:r>
          </a:p>
          <a:p>
            <a:pPr algn="r" defTabSz="914400" eaLnBrk="1" fontAlgn="base" hangingPunct="1">
              <a:lnSpc>
                <a:spcPct val="90000"/>
              </a:lnSpc>
              <a:spcBef>
                <a:spcPct val="0"/>
              </a:spcBef>
              <a:spcAft>
                <a:spcPct val="0"/>
              </a:spcAft>
            </a:pPr>
            <a:r>
              <a:rPr lang="fa-IR" sz="2400" dirty="0" smtClean="0">
                <a:solidFill>
                  <a:prstClr val="black"/>
                </a:solidFill>
                <a:cs typeface="P Nazanin" pitchFamily="2" charset="-78"/>
              </a:rPr>
              <a:t>2-كنترل تخليه صفرا و پر كردن كيسه صفرا</a:t>
            </a:r>
            <a:endParaRPr lang="en-US" sz="2400" dirty="0" smtClean="0">
              <a:solidFill>
                <a:prstClr val="black"/>
              </a:solidFill>
              <a:cs typeface="P Nazanin" pitchFamily="2" charset="-78"/>
            </a:endParaRPr>
          </a:p>
          <a:p>
            <a:pPr algn="r" defTabSz="914400" eaLnBrk="1" fontAlgn="base" hangingPunct="1">
              <a:lnSpc>
                <a:spcPct val="90000"/>
              </a:lnSpc>
              <a:spcBef>
                <a:spcPct val="0"/>
              </a:spcBef>
              <a:spcAft>
                <a:spcPct val="0"/>
              </a:spcAft>
            </a:pPr>
            <a:r>
              <a:rPr lang="fa-IR" sz="2400" dirty="0" smtClean="0">
                <a:solidFill>
                  <a:prstClr val="black"/>
                </a:solidFill>
                <a:cs typeface="P Nazanin" pitchFamily="2" charset="-78"/>
              </a:rPr>
              <a:t>3-فشار در حال استراحت 13 میلی متر جیوه بالاتر از فشار دئودنو میباشد.طول آن 4 تا 6 میلی متر جیوه می باشد</a:t>
            </a:r>
          </a:p>
          <a:p>
            <a:pPr algn="r" defTabSz="914400" eaLnBrk="1" fontAlgn="base" hangingPunct="1">
              <a:lnSpc>
                <a:spcPct val="90000"/>
              </a:lnSpc>
              <a:spcBef>
                <a:spcPct val="0"/>
              </a:spcBef>
              <a:spcAft>
                <a:spcPct val="0"/>
              </a:spcAft>
            </a:pPr>
            <a:r>
              <a:rPr lang="fa-IR" sz="2400" dirty="0" smtClean="0">
                <a:solidFill>
                  <a:prstClr val="black"/>
                </a:solidFill>
                <a:cs typeface="P Nazanin" pitchFamily="2" charset="-78"/>
              </a:rPr>
              <a:t>4-کوله سیستو کینین باعث كاهش فشار اودي مي شود .</a:t>
            </a:r>
            <a:endParaRPr lang="en-US" sz="2400" dirty="0" smtClean="0">
              <a:solidFill>
                <a:prstClr val="black"/>
              </a:solidFill>
              <a:cs typeface="P Nazanin" pitchFamily="2" charset="-78"/>
            </a:endParaRPr>
          </a:p>
        </p:txBody>
      </p:sp>
    </p:spTree>
    <p:extLst>
      <p:ext uri="{BB962C8B-B14F-4D97-AF65-F5344CB8AC3E}">
        <p14:creationId xmlns:p14="http://schemas.microsoft.com/office/powerpoint/2010/main" val="2659947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704850"/>
            <a:ext cx="8229600" cy="285750"/>
          </a:xfrm>
        </p:spPr>
        <p:txBody>
          <a:bodyPr>
            <a:normAutofit fontScale="90000"/>
          </a:bodyPr>
          <a:lstStyle/>
          <a:p>
            <a:endParaRPr lang="en-US" smtClean="0"/>
          </a:p>
        </p:txBody>
      </p:sp>
      <p:pic>
        <p:nvPicPr>
          <p:cNvPr id="143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4267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724400" y="1295400"/>
            <a:ext cx="4419600" cy="4430713"/>
          </a:xfrm>
          <a:noFill/>
        </p:spPr>
      </p:pic>
    </p:spTree>
    <p:extLst>
      <p:ext uri="{BB962C8B-B14F-4D97-AF65-F5344CB8AC3E}">
        <p14:creationId xmlns:p14="http://schemas.microsoft.com/office/powerpoint/2010/main" val="40268038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idx="1"/>
          </p:nvPr>
        </p:nvSpPr>
        <p:spPr>
          <a:xfrm>
            <a:off x="304800" y="1079500"/>
            <a:ext cx="8229600" cy="5668963"/>
          </a:xfrm>
        </p:spPr>
        <p:txBody>
          <a:bodyPr/>
          <a:lstStyle/>
          <a:p>
            <a:pPr algn="ctr" rtl="1" eaLnBrk="1" hangingPunct="1">
              <a:buFont typeface="Wingdings" panose="05000000000000000000" pitchFamily="2" charset="2"/>
              <a:buNone/>
            </a:pPr>
            <a:r>
              <a:rPr lang="en-US" sz="4000" b="1" dirty="0" smtClean="0">
                <a:solidFill>
                  <a:srgbClr val="FF0066"/>
                </a:solidFill>
                <a:latin typeface="Times New Roman" panose="02020603050405020304" pitchFamily="18" charset="0"/>
                <a:cs typeface="Times New Roman" panose="02020603050405020304" pitchFamily="18" charset="0"/>
              </a:rPr>
              <a:t>Diagnostic study</a:t>
            </a:r>
            <a:r>
              <a:rPr lang="en-US" sz="4000" b="1" dirty="0" smtClean="0">
                <a:latin typeface="Times New Roman" panose="02020603050405020304" pitchFamily="18" charset="0"/>
                <a:cs typeface="Times New Roman" panose="02020603050405020304" pitchFamily="18" charset="0"/>
              </a:rPr>
              <a:t> </a:t>
            </a:r>
            <a:r>
              <a:rPr lang="fa-IR" sz="4000" b="1" dirty="0" smtClean="0">
                <a:latin typeface="Times New Roman" panose="02020603050405020304" pitchFamily="18" charset="0"/>
                <a:cs typeface="Times New Roman" panose="02020603050405020304" pitchFamily="18" charset="0"/>
              </a:rPr>
              <a:t> </a:t>
            </a:r>
          </a:p>
          <a:p>
            <a:pPr algn="r" rtl="1" eaLnBrk="1" hangingPunct="1">
              <a:buFont typeface="Wingdings" panose="05000000000000000000" pitchFamily="2" charset="2"/>
              <a:buChar char="v"/>
            </a:pPr>
            <a:r>
              <a:rPr lang="en-US" dirty="0" smtClean="0">
                <a:latin typeface="Times New Roman" panose="02020603050405020304" pitchFamily="18" charset="0"/>
                <a:cs typeface="Times New Roman" panose="02020603050405020304" pitchFamily="18" charset="0"/>
              </a:rPr>
              <a:t>Blood test (LFT &amp; CBC)</a:t>
            </a:r>
            <a:r>
              <a:rPr lang="fa-IR" dirty="0" smtClean="0">
                <a:latin typeface="Times New Roman" panose="02020603050405020304" pitchFamily="18" charset="0"/>
                <a:cs typeface="Times New Roman" panose="02020603050405020304" pitchFamily="18" charset="0"/>
              </a:rPr>
              <a:t> </a:t>
            </a:r>
          </a:p>
          <a:p>
            <a:pPr algn="r" rtl="1" eaLnBrk="1" hangingPunct="1">
              <a:buFont typeface="Wingdings" panose="05000000000000000000" pitchFamily="2" charset="2"/>
              <a:buChar char="v"/>
            </a:pPr>
            <a:r>
              <a:rPr lang="en-US" dirty="0" smtClean="0">
                <a:latin typeface="Times New Roman" panose="02020603050405020304" pitchFamily="18" charset="0"/>
                <a:cs typeface="Times New Roman" panose="02020603050405020304" pitchFamily="18" charset="0"/>
              </a:rPr>
              <a:t>Ultrasound </a:t>
            </a:r>
          </a:p>
          <a:p>
            <a:pPr algn="r" rtl="1" eaLnBrk="1" hangingPunct="1">
              <a:buFont typeface="Wingdings" panose="05000000000000000000" pitchFamily="2" charset="2"/>
              <a:buChar char="v"/>
            </a:pPr>
            <a:r>
              <a:rPr lang="en-US" dirty="0" smtClean="0">
                <a:latin typeface="Times New Roman" panose="02020603050405020304" pitchFamily="18" charset="0"/>
                <a:cs typeface="Times New Roman" panose="02020603050405020304" pitchFamily="18" charset="0"/>
              </a:rPr>
              <a:t>OCG</a:t>
            </a:r>
          </a:p>
          <a:p>
            <a:pPr algn="r" rtl="1" eaLnBrk="1" hangingPunct="1">
              <a:buFont typeface="Wingdings" panose="05000000000000000000" pitchFamily="2" charset="2"/>
              <a:buChar char="v"/>
            </a:pPr>
            <a:r>
              <a:rPr lang="fa-IR" dirty="0" smtClean="0">
                <a:latin typeface="Times New Roman" panose="02020603050405020304" pitchFamily="18" charset="0"/>
                <a:cs typeface="Times New Roman" panose="02020603050405020304" pitchFamily="18" charset="0"/>
              </a:rPr>
              <a:t>(</a:t>
            </a:r>
            <a:r>
              <a:rPr lang="fa-IR" dirty="0" smtClean="0">
                <a:latin typeface="Times New Roman" panose="02020603050405020304" pitchFamily="18" charset="0"/>
                <a:cs typeface="Nazanin" panose="00000400000000000000" pitchFamily="2" charset="-78"/>
              </a:rPr>
              <a:t>حساسيت و  اختصاصي</a:t>
            </a:r>
            <a:r>
              <a:rPr lang="en-US" dirty="0" smtClean="0">
                <a:latin typeface="Times New Roman" panose="02020603050405020304" pitchFamily="18" charset="0"/>
                <a:cs typeface="Times New Roman" panose="02020603050405020304" pitchFamily="18" charset="0"/>
              </a:rPr>
              <a:t> HIDA </a:t>
            </a:r>
            <a:r>
              <a:rPr lang="en-US" dirty="0" err="1" smtClean="0">
                <a:latin typeface="Times New Roman" panose="02020603050405020304" pitchFamily="18" charset="0"/>
                <a:cs typeface="Times New Roman" panose="02020603050405020304" pitchFamily="18" charset="0"/>
              </a:rPr>
              <a:t>scaning</a:t>
            </a:r>
            <a:r>
              <a:rPr lang="en-US" dirty="0" smtClean="0">
                <a:latin typeface="Times New Roman" panose="02020603050405020304" pitchFamily="18" charset="0"/>
                <a:cs typeface="Times New Roman" panose="02020603050405020304" pitchFamily="18" charset="0"/>
              </a:rPr>
              <a:t> (95%</a:t>
            </a:r>
            <a:endParaRPr lang="fa-IR" dirty="0" smtClean="0">
              <a:latin typeface="Times New Roman" panose="02020603050405020304" pitchFamily="18" charset="0"/>
              <a:cs typeface="Times New Roman" panose="02020603050405020304" pitchFamily="18" charset="0"/>
            </a:endParaRPr>
          </a:p>
          <a:p>
            <a:pPr algn="r" rtl="1" eaLnBrk="1" hangingPunct="1">
              <a:buFont typeface="Wingdings" panose="05000000000000000000" pitchFamily="2" charset="2"/>
              <a:buChar char="v"/>
            </a:pPr>
            <a:r>
              <a:rPr lang="en-US" dirty="0" smtClean="0">
                <a:latin typeface="Times New Roman" panose="02020603050405020304" pitchFamily="18" charset="0"/>
                <a:cs typeface="Times New Roman" panose="02020603050405020304" pitchFamily="18" charset="0"/>
              </a:rPr>
              <a:t>CT scan</a:t>
            </a:r>
          </a:p>
          <a:p>
            <a:pPr algn="r" rtl="1" eaLnBrk="1" hangingPunct="1">
              <a:buFont typeface="Wingdings" panose="05000000000000000000" pitchFamily="2" charset="2"/>
              <a:buChar char="v"/>
            </a:pPr>
            <a:r>
              <a:rPr lang="en-US" dirty="0" smtClean="0">
                <a:latin typeface="Times New Roman" panose="02020603050405020304" pitchFamily="18" charset="0"/>
                <a:cs typeface="Times New Roman" panose="02020603050405020304" pitchFamily="18" charset="0"/>
              </a:rPr>
              <a:t>PTC</a:t>
            </a:r>
          </a:p>
          <a:p>
            <a:pPr algn="r" rtl="1" eaLnBrk="1" hangingPunct="1">
              <a:buFont typeface="Wingdings" panose="05000000000000000000" pitchFamily="2" charset="2"/>
              <a:buChar char="v"/>
            </a:pPr>
            <a:r>
              <a:rPr lang="en-US" dirty="0" smtClean="0">
                <a:latin typeface="Times New Roman" panose="02020603050405020304" pitchFamily="18" charset="0"/>
                <a:cs typeface="Times New Roman" panose="02020603050405020304" pitchFamily="18" charset="0"/>
              </a:rPr>
              <a:t>ERCP</a:t>
            </a:r>
          </a:p>
          <a:p>
            <a:pPr algn="r" rtl="1" eaLnBrk="1" hangingPunct="1">
              <a:buFont typeface="Wingdings" panose="05000000000000000000" pitchFamily="2" charset="2"/>
              <a:buChar char="v"/>
            </a:pPr>
            <a:r>
              <a:rPr lang="fa-IR" dirty="0" smtClean="0">
                <a:latin typeface="Times New Roman" panose="02020603050405020304" pitchFamily="18" charset="0"/>
                <a:cs typeface="Times New Roman" panose="02020603050405020304" pitchFamily="18" charset="0"/>
              </a:rPr>
              <a:t>(</a:t>
            </a:r>
            <a:r>
              <a:rPr lang="fa-IR" dirty="0" smtClean="0">
                <a:latin typeface="Times New Roman" panose="02020603050405020304" pitchFamily="18" charset="0"/>
                <a:cs typeface="Nazanin" panose="00000400000000000000" pitchFamily="2" charset="-78"/>
              </a:rPr>
              <a:t>حساسيت و اختصاصي</a:t>
            </a:r>
            <a:r>
              <a:rPr lang="fa-I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MRCP (95-89%</a:t>
            </a:r>
          </a:p>
        </p:txBody>
      </p:sp>
    </p:spTree>
    <p:extLst>
      <p:ext uri="{BB962C8B-B14F-4D97-AF65-F5344CB8AC3E}">
        <p14:creationId xmlns:p14="http://schemas.microsoft.com/office/powerpoint/2010/main" val="1308866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idx="4294967295"/>
          </p:nvPr>
        </p:nvSpPr>
        <p:spPr>
          <a:xfrm>
            <a:off x="127000" y="838200"/>
            <a:ext cx="8686800" cy="6477000"/>
          </a:xfrm>
        </p:spPr>
        <p:txBody>
          <a:bodyPr>
            <a:normAutofit/>
          </a:bodyPr>
          <a:lstStyle/>
          <a:p>
            <a:pPr algn="r" rtl="1" eaLnBrk="1" hangingPunct="1">
              <a:lnSpc>
                <a:spcPct val="100000"/>
              </a:lnSpc>
              <a:buFontTx/>
              <a:buNone/>
            </a:pPr>
            <a:r>
              <a:rPr lang="fa-IR" sz="2400" dirty="0" smtClean="0">
                <a:cs typeface="Nazanin" panose="00000400000000000000" pitchFamily="2" charset="-78"/>
              </a:rPr>
              <a:t>عدم </a:t>
            </a:r>
            <a:r>
              <a:rPr lang="fa-IR" sz="2400" dirty="0" smtClean="0">
                <a:cs typeface="Nazanin" panose="00000400000000000000" pitchFamily="2" charset="-78"/>
              </a:rPr>
              <a:t>تعادل و تغليظ مواد محلول صفرا  (بيليروبين ، نمك صفراوي ، فسفوليپيد ، كلسترول) </a:t>
            </a:r>
          </a:p>
          <a:p>
            <a:pPr algn="r" rtl="1" eaLnBrk="1" hangingPunct="1">
              <a:lnSpc>
                <a:spcPct val="100000"/>
              </a:lnSpc>
              <a:buFontTx/>
              <a:buNone/>
            </a:pPr>
            <a:r>
              <a:rPr lang="fa-IR" sz="2400" dirty="0" smtClean="0">
                <a:cs typeface="Nazanin" panose="00000400000000000000" pitchFamily="2" charset="-78"/>
              </a:rPr>
              <a:t>انواع : </a:t>
            </a:r>
          </a:p>
          <a:p>
            <a:pPr algn="r" rtl="1" eaLnBrk="1" hangingPunct="1">
              <a:lnSpc>
                <a:spcPct val="100000"/>
              </a:lnSpc>
              <a:buFontTx/>
              <a:buNone/>
            </a:pPr>
            <a:r>
              <a:rPr lang="fa-IR" sz="2400" dirty="0" smtClean="0">
                <a:cs typeface="Nazanin" panose="00000400000000000000" pitchFamily="2" charset="-78"/>
              </a:rPr>
              <a:t>1-سنگهاي كلسترولي 80% </a:t>
            </a:r>
          </a:p>
          <a:p>
            <a:pPr algn="r" rtl="1" eaLnBrk="1" hangingPunct="1">
              <a:lnSpc>
                <a:spcPct val="100000"/>
              </a:lnSpc>
              <a:buFontTx/>
              <a:buNone/>
            </a:pPr>
            <a:r>
              <a:rPr lang="fa-IR" sz="2400" dirty="0" smtClean="0">
                <a:cs typeface="Nazanin" panose="00000400000000000000" pitchFamily="2" charset="-78"/>
              </a:rPr>
              <a:t>2-سنگهاي پيگماني (قهوه اي-سياه)20-15% </a:t>
            </a:r>
          </a:p>
          <a:p>
            <a:pPr algn="r" rtl="1" eaLnBrk="1" hangingPunct="1">
              <a:lnSpc>
                <a:spcPct val="100000"/>
              </a:lnSpc>
              <a:buFontTx/>
              <a:buNone/>
            </a:pPr>
            <a:r>
              <a:rPr lang="fa-IR" sz="2400" b="1" dirty="0" smtClean="0">
                <a:cs typeface="Nazanin" panose="00000400000000000000" pitchFamily="2" charset="-78"/>
              </a:rPr>
              <a:t>سنگهاي كلسترولي : </a:t>
            </a:r>
          </a:p>
          <a:p>
            <a:pPr algn="r" rtl="1" eaLnBrk="1" hangingPunct="1">
              <a:lnSpc>
                <a:spcPct val="100000"/>
              </a:lnSpc>
              <a:buFontTx/>
              <a:buNone/>
            </a:pPr>
            <a:r>
              <a:rPr lang="fa-IR" sz="2400" dirty="0" smtClean="0">
                <a:cs typeface="Nazanin" panose="00000400000000000000" pitchFamily="2" charset="-78"/>
              </a:rPr>
              <a:t>مولتيپل رنگ سفيد مايل به زرد،سبز تا مشكي ، اندازه هاي مختلف اغلب راديولوسنت (</a:t>
            </a:r>
            <a:r>
              <a:rPr lang="en-US" sz="2400" dirty="0" smtClean="0">
                <a:cs typeface="Nazanin" panose="00000400000000000000" pitchFamily="2" charset="-78"/>
              </a:rPr>
              <a:t>&gt;</a:t>
            </a:r>
            <a:r>
              <a:rPr lang="fa-IR" sz="2400" dirty="0" smtClean="0">
                <a:cs typeface="Nazanin" panose="00000400000000000000" pitchFamily="2" charset="-78"/>
              </a:rPr>
              <a:t> 10% اوپك هستند . )</a:t>
            </a:r>
          </a:p>
          <a:p>
            <a:pPr algn="r" rtl="1" eaLnBrk="1" hangingPunct="1">
              <a:lnSpc>
                <a:spcPct val="100000"/>
              </a:lnSpc>
              <a:buFontTx/>
              <a:buNone/>
            </a:pPr>
            <a:r>
              <a:rPr lang="fa-IR" sz="2400" dirty="0" smtClean="0">
                <a:cs typeface="Nazanin" panose="00000400000000000000" pitchFamily="2" charset="-78"/>
              </a:rPr>
              <a:t>فوق اشباع شدن كلسترول در صفرا و به هم خوردن مثلث غلظت كلسترول نمك صفراوي و فسفوليپيد (ليسيتين) بيشترين علت مي باشد .</a:t>
            </a:r>
          </a:p>
          <a:p>
            <a:pPr algn="r" rtl="1" eaLnBrk="1" hangingPunct="1">
              <a:lnSpc>
                <a:spcPct val="100000"/>
              </a:lnSpc>
              <a:buFontTx/>
              <a:buNone/>
            </a:pPr>
            <a:r>
              <a:rPr lang="fa-IR" sz="2400" dirty="0" smtClean="0">
                <a:cs typeface="Nazanin" panose="00000400000000000000" pitchFamily="2" charset="-78"/>
              </a:rPr>
              <a:t>كاهش ترشح فسفوليپيد يا نمك صفراوي هم موثر است .</a:t>
            </a:r>
          </a:p>
          <a:p>
            <a:pPr algn="r" rtl="1" eaLnBrk="1" hangingPunct="1">
              <a:lnSpc>
                <a:spcPct val="100000"/>
              </a:lnSpc>
              <a:buFontTx/>
              <a:buNone/>
            </a:pPr>
            <a:endParaRPr lang="fa-IR" sz="2400" dirty="0" smtClean="0">
              <a:cs typeface="Nazanin" panose="00000400000000000000" pitchFamily="2" charset="-78"/>
            </a:endParaRPr>
          </a:p>
          <a:p>
            <a:pPr algn="r" rtl="1" eaLnBrk="1" hangingPunct="1">
              <a:lnSpc>
                <a:spcPct val="100000"/>
              </a:lnSpc>
              <a:buFontTx/>
              <a:buNone/>
            </a:pPr>
            <a:endParaRPr lang="fa-IR" sz="2400" dirty="0" smtClean="0">
              <a:cs typeface="Nazanin" panose="00000400000000000000" pitchFamily="2" charset="-78"/>
            </a:endParaRPr>
          </a:p>
          <a:p>
            <a:pPr algn="r" rtl="1" eaLnBrk="1" hangingPunct="1">
              <a:lnSpc>
                <a:spcPct val="100000"/>
              </a:lnSpc>
            </a:pPr>
            <a:endParaRPr lang="en-US" sz="2400" dirty="0" smtClean="0">
              <a:cs typeface="Nazanin" panose="00000400000000000000" pitchFamily="2" charset="-78"/>
            </a:endParaRPr>
          </a:p>
        </p:txBody>
      </p:sp>
    </p:spTree>
    <p:extLst>
      <p:ext uri="{BB962C8B-B14F-4D97-AF65-F5344CB8AC3E}">
        <p14:creationId xmlns:p14="http://schemas.microsoft.com/office/powerpoint/2010/main" val="28346859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idx="4294967295"/>
          </p:nvPr>
        </p:nvSpPr>
        <p:spPr>
          <a:xfrm>
            <a:off x="127000" y="838200"/>
            <a:ext cx="8686800" cy="6477000"/>
          </a:xfrm>
        </p:spPr>
        <p:txBody>
          <a:bodyPr>
            <a:normAutofit/>
          </a:bodyPr>
          <a:lstStyle/>
          <a:p>
            <a:pPr algn="r" rtl="1">
              <a:lnSpc>
                <a:spcPct val="100000"/>
              </a:lnSpc>
              <a:buNone/>
            </a:pPr>
            <a:r>
              <a:rPr lang="fa-IR" sz="2800" b="1" dirty="0">
                <a:cs typeface="Nazanin" panose="00000400000000000000" pitchFamily="2" charset="-78"/>
              </a:rPr>
              <a:t>سنگهاي پيگماني :</a:t>
            </a:r>
          </a:p>
          <a:p>
            <a:pPr algn="r" rtl="1">
              <a:lnSpc>
                <a:spcPct val="100000"/>
              </a:lnSpc>
              <a:buNone/>
            </a:pPr>
            <a:r>
              <a:rPr lang="fa-IR" sz="2800" dirty="0">
                <a:cs typeface="Nazanin" panose="00000400000000000000" pitchFamily="2" charset="-78"/>
              </a:rPr>
              <a:t>رنگ تيره دارند  (به علت كلسيم بيليروبينات )</a:t>
            </a:r>
          </a:p>
          <a:p>
            <a:pPr algn="r" rtl="1">
              <a:lnSpc>
                <a:spcPct val="100000"/>
              </a:lnSpc>
              <a:buNone/>
            </a:pPr>
            <a:r>
              <a:rPr lang="fa-IR" sz="2800" dirty="0">
                <a:cs typeface="Nazanin" panose="00000400000000000000" pitchFamily="2" charset="-78"/>
              </a:rPr>
              <a:t>سنگ سياه به علت فوق اشباح شدن به علت كلسيم بيليروبينات و كربنات فسفات ، ثانويه به هموليز (سيكل سل ، اسفروسيتوز ، سيروز )</a:t>
            </a:r>
          </a:p>
          <a:p>
            <a:pPr algn="r" rtl="1">
              <a:lnSpc>
                <a:spcPct val="100000"/>
              </a:lnSpc>
              <a:buNone/>
            </a:pPr>
            <a:r>
              <a:rPr lang="fa-IR" sz="2800" dirty="0">
                <a:cs typeface="Nazanin" panose="00000400000000000000" pitchFamily="2" charset="-78"/>
              </a:rPr>
              <a:t>سنگ قهوه اي به علت عفونت ها (</a:t>
            </a:r>
            <a:r>
              <a:rPr lang="en-US" sz="2800" dirty="0" err="1">
                <a:cs typeface="Nazanin" panose="00000400000000000000" pitchFamily="2" charset="-78"/>
              </a:rPr>
              <a:t>Ecoli</a:t>
            </a:r>
            <a:r>
              <a:rPr lang="fa-IR" sz="2800" dirty="0">
                <a:cs typeface="Nazanin" panose="00000400000000000000" pitchFamily="2" charset="-78"/>
              </a:rPr>
              <a:t> ) (ترشح گلوكرونيداز ) قطر زير </a:t>
            </a:r>
            <a:r>
              <a:rPr lang="en-US" sz="2800" dirty="0">
                <a:cs typeface="Nazanin" panose="00000400000000000000" pitchFamily="2" charset="-78"/>
              </a:rPr>
              <a:t>cm</a:t>
            </a:r>
            <a:r>
              <a:rPr lang="fa-IR" sz="2800" dirty="0">
                <a:cs typeface="Nazanin" panose="00000400000000000000" pitchFamily="2" charset="-78"/>
              </a:rPr>
              <a:t> 1 ، سنگ نرم  قهوه اي مايل به زرد</a:t>
            </a:r>
          </a:p>
        </p:txBody>
      </p:sp>
    </p:spTree>
    <p:extLst>
      <p:ext uri="{BB962C8B-B14F-4D97-AF65-F5344CB8AC3E}">
        <p14:creationId xmlns:p14="http://schemas.microsoft.com/office/powerpoint/2010/main" val="8187566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5038" y="-1577848"/>
            <a:ext cx="7543800" cy="3566160"/>
          </a:xfrm>
        </p:spPr>
        <p:txBody>
          <a:bodyPr>
            <a:normAutofit/>
          </a:bodyPr>
          <a:lstStyle/>
          <a:p>
            <a:pPr algn="ctr"/>
            <a:r>
              <a:rPr lang="fa-IR" sz="6600" dirty="0" smtClean="0">
                <a:cs typeface="B Titr" panose="00000700000000000000" pitchFamily="2" charset="-78"/>
              </a:rPr>
              <a:t>کیسه صفرا و عملکرد آن</a:t>
            </a:r>
            <a:endParaRPr lang="en-US" sz="6600" dirty="0">
              <a:cs typeface="B Titr" panose="00000700000000000000" pitchFamily="2" charset="-78"/>
            </a:endParaRPr>
          </a:p>
        </p:txBody>
      </p:sp>
      <p:sp>
        <p:nvSpPr>
          <p:cNvPr id="3" name="Subtitle 2"/>
          <p:cNvSpPr>
            <a:spLocks noGrp="1"/>
          </p:cNvSpPr>
          <p:nvPr>
            <p:ph type="subTitle" idx="1"/>
          </p:nvPr>
        </p:nvSpPr>
        <p:spPr/>
        <p:txBody>
          <a:bodyPr/>
          <a:lstStyle/>
          <a:p>
            <a:endParaRPr lang="en-US"/>
          </a:p>
        </p:txBody>
      </p:sp>
      <p:pic>
        <p:nvPicPr>
          <p:cNvPr id="2050" name="Picture 2" descr="کیسه صفرا و بیماری‌های رایج ان"/>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4268" y="2370137"/>
            <a:ext cx="4625340" cy="3469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065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571500" y="1328737"/>
            <a:ext cx="8229600" cy="582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r" rtl="1"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r" rtl="1"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r" rtl="1"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r" rtl="1"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r" rtl="1"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lvl="0" indent="-6350" algn="just" defTabSz="914400" eaLnBrk="1" hangingPunct="1">
              <a:lnSpc>
                <a:spcPct val="90000"/>
              </a:lnSpc>
              <a:buNone/>
            </a:pPr>
            <a:r>
              <a:rPr lang="fa-IR" b="1" dirty="0" smtClean="0">
                <a:latin typeface="Constantia"/>
                <a:cs typeface="Nazanin" panose="00000400000000000000" pitchFamily="2" charset="-78"/>
              </a:rPr>
              <a:t>کیسه صفرا</a:t>
            </a:r>
            <a:r>
              <a:rPr lang="fa-IR" b="1" dirty="0">
                <a:latin typeface="Constantia"/>
                <a:cs typeface="Nazanin" panose="00000400000000000000" pitchFamily="2" charset="-78"/>
              </a:rPr>
              <a:t>، یک کیسه توخالی است. البته درون آن خالی نیست. در این کیسه مایعی سبز رنگ و تلخی به نام صفرا وجود دارد. اجازه دهید کمی خودمانی‌تر این اندام را معرفی کنیم. شاید برای شما هم پیش آمده باشد که به هر دلیلی شدیدا ترسیده باشید. گاهی اوقات شدت ترس به‌حدی است که اصطلاحا می‌گوییم «زهره‌ام ترکید» یا «زهره‌ ترک شدم». این زهره همان کیسه صفرا است.</a:t>
            </a:r>
          </a:p>
          <a:p>
            <a:pPr lvl="0" indent="-6350" algn="just" defTabSz="914400" eaLnBrk="1" hangingPunct="1">
              <a:lnSpc>
                <a:spcPct val="90000"/>
              </a:lnSpc>
              <a:buNone/>
            </a:pPr>
            <a:r>
              <a:rPr lang="fa-IR" b="1" dirty="0" smtClean="0">
                <a:latin typeface="Constantia"/>
                <a:cs typeface="Nazanin" panose="00000400000000000000" pitchFamily="2" charset="-78"/>
              </a:rPr>
              <a:t>این </a:t>
            </a:r>
            <a:r>
              <a:rPr lang="fa-IR" b="1" dirty="0">
                <a:latin typeface="Constantia"/>
                <a:cs typeface="Nazanin" panose="00000400000000000000" pitchFamily="2" charset="-78"/>
              </a:rPr>
              <a:t>کیسه به عنوان بخشی از سیستم گوارشی بدن به‌شمار می‌رود. برخی تصور می‌کنند، مایع صفرا توسط این عضو تولید می‌شود؛ اما باید بدانید این کیسه محلی برای نگهداری و ذخیره صفرای اضافی است. این مایع توسط کبد تولید و از طریق مجراهای صفراوی به سمت کیسه صفرا هدایت می‌شود. سیستم گوارش از این مایع برای هضم چربی‌ها استفاده می‌کند. این عضو بدن چیزی حدود ۱۰ سانتیمتر طول دارد.</a:t>
            </a:r>
            <a:endParaRPr kumimoji="0" lang="en-US" sz="2800" b="0" i="0" u="none" strike="noStrike" kern="1200" cap="none" spc="0" normalizeH="0" baseline="0" noProof="0" dirty="0" smtClean="0">
              <a:ln>
                <a:noFill/>
              </a:ln>
              <a:effectLst/>
              <a:uLnTx/>
              <a:uFillTx/>
              <a:latin typeface="Constantia"/>
              <a:cs typeface="Nazanin" panose="00000400000000000000" pitchFamily="2" charset="-78"/>
            </a:endParaRPr>
          </a:p>
        </p:txBody>
      </p:sp>
      <p:sp>
        <p:nvSpPr>
          <p:cNvPr id="4" name="Rectangle 3"/>
          <p:cNvSpPr/>
          <p:nvPr/>
        </p:nvSpPr>
        <p:spPr>
          <a:xfrm>
            <a:off x="3937000" y="490835"/>
            <a:ext cx="4572000" cy="1384995"/>
          </a:xfrm>
          <a:prstGeom prst="rect">
            <a:avLst/>
          </a:prstGeom>
        </p:spPr>
        <p:txBody>
          <a:bodyPr>
            <a:spAutoFit/>
          </a:bodyPr>
          <a:lstStyle/>
          <a:p>
            <a:pPr algn="r"/>
            <a:r>
              <a:rPr lang="fa-IR" sz="2800" b="1" dirty="0">
                <a:solidFill>
                  <a:srgbClr val="252525"/>
                </a:solidFill>
                <a:latin typeface="Dana"/>
                <a:cs typeface="B Titr" panose="00000700000000000000" pitchFamily="2" charset="-78"/>
              </a:rPr>
              <a:t>کیسه صفرا چیست؟</a:t>
            </a:r>
          </a:p>
          <a:p>
            <a:r>
              <a:rPr lang="fa-IR" sz="2800" dirty="0">
                <a:cs typeface="B Titr" panose="00000700000000000000" pitchFamily="2" charset="-78"/>
              </a:rPr>
              <a:t/>
            </a:r>
            <a:br>
              <a:rPr lang="fa-IR" sz="2800" dirty="0">
                <a:cs typeface="B Titr" panose="00000700000000000000" pitchFamily="2" charset="-78"/>
              </a:rPr>
            </a:br>
            <a:endParaRPr lang="en-US" sz="2800" dirty="0">
              <a:cs typeface="B Titr" panose="00000700000000000000" pitchFamily="2" charset="-78"/>
            </a:endParaRPr>
          </a:p>
        </p:txBody>
      </p:sp>
    </p:spTree>
    <p:extLst>
      <p:ext uri="{BB962C8B-B14F-4D97-AF65-F5344CB8AC3E}">
        <p14:creationId xmlns:p14="http://schemas.microsoft.com/office/powerpoint/2010/main" val="3163185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571500" y="1328737"/>
            <a:ext cx="8229600" cy="582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r" rtl="1"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r" rtl="1"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r" rtl="1"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r" rtl="1"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r" rtl="1"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lvl="0" indent="-6350" algn="just" defTabSz="914400" eaLnBrk="1" hangingPunct="1">
              <a:lnSpc>
                <a:spcPct val="90000"/>
              </a:lnSpc>
              <a:buNone/>
            </a:pPr>
            <a:r>
              <a:rPr lang="fa-IR" b="1" dirty="0">
                <a:latin typeface="Constantia"/>
                <a:cs typeface="Nazanin" panose="00000400000000000000" pitchFamily="2" charset="-78"/>
              </a:rPr>
              <a:t>کیسه صفرا اندامی است شبیه گلابی که در قسمت راست ناحیه شکمی و دقیقا زیر کبد قرار دارد. اگر بخواهیم محل آن را دقیق‌تر بگوییم، باید گفت در ناحیه یک چهارم بالایی و در قسمت راست شکمی است. این عضو صفرا را از کبد دریافت می‌کند و برای هضم چربی‌ها، مایع را به سمت روده باریک هدایت خواهد کرد. یک خبر خوب در مورد کیسه صفرا! این کیسه از آن دست اندام‌هایی است که خوشبختانه بدون آن هم می‌توان به طور طبیعی زندگی کرد.این موضوع برای آن دسته از افرادی مهم است که به هر دلیلی مجبور به خارج کردن این عضو از بدن هستند.</a:t>
            </a:r>
          </a:p>
          <a:p>
            <a:pPr lvl="0" indent="-6350" algn="just" defTabSz="914400" eaLnBrk="1" hangingPunct="1">
              <a:lnSpc>
                <a:spcPct val="90000"/>
              </a:lnSpc>
              <a:buNone/>
            </a:pPr>
            <a:endParaRPr kumimoji="0" lang="en-US" sz="2800" b="0" i="0" u="none" strike="noStrike" kern="1200" cap="none" spc="0" normalizeH="0" baseline="0" noProof="0" dirty="0" smtClean="0">
              <a:ln>
                <a:noFill/>
              </a:ln>
              <a:effectLst/>
              <a:uLnTx/>
              <a:uFillTx/>
              <a:latin typeface="Constantia"/>
              <a:cs typeface="Nazanin" panose="00000400000000000000" pitchFamily="2" charset="-78"/>
            </a:endParaRPr>
          </a:p>
        </p:txBody>
      </p:sp>
      <p:sp>
        <p:nvSpPr>
          <p:cNvPr id="4" name="Rectangle 3"/>
          <p:cNvSpPr/>
          <p:nvPr/>
        </p:nvSpPr>
        <p:spPr>
          <a:xfrm>
            <a:off x="3937000" y="490835"/>
            <a:ext cx="4572000" cy="1384995"/>
          </a:xfrm>
          <a:prstGeom prst="rect">
            <a:avLst/>
          </a:prstGeom>
        </p:spPr>
        <p:txBody>
          <a:bodyPr>
            <a:spAutoFit/>
          </a:bodyPr>
          <a:lstStyle/>
          <a:p>
            <a:pPr algn="r"/>
            <a:r>
              <a:rPr lang="fa-IR" sz="2800" b="1" dirty="0">
                <a:solidFill>
                  <a:srgbClr val="252525"/>
                </a:solidFill>
                <a:latin typeface="Dana"/>
                <a:cs typeface="B Titr" panose="00000700000000000000" pitchFamily="2" charset="-78"/>
              </a:rPr>
              <a:t>کیسه صفرا کجاست؟</a:t>
            </a:r>
          </a:p>
          <a:p>
            <a:r>
              <a:rPr lang="fa-IR" sz="2800" dirty="0">
                <a:cs typeface="B Titr" panose="00000700000000000000" pitchFamily="2" charset="-78"/>
              </a:rPr>
              <a:t/>
            </a:r>
            <a:br>
              <a:rPr lang="fa-IR" sz="2800" dirty="0">
                <a:cs typeface="B Titr" panose="00000700000000000000" pitchFamily="2" charset="-78"/>
              </a:rPr>
            </a:br>
            <a:endParaRPr lang="en-US" sz="2800" dirty="0">
              <a:cs typeface="B Titr" panose="00000700000000000000" pitchFamily="2" charset="-78"/>
            </a:endParaRPr>
          </a:p>
        </p:txBody>
      </p:sp>
    </p:spTree>
    <p:extLst>
      <p:ext uri="{BB962C8B-B14F-4D97-AF65-F5344CB8AC3E}">
        <p14:creationId xmlns:p14="http://schemas.microsoft.com/office/powerpoint/2010/main" val="1367469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571500" y="1328737"/>
            <a:ext cx="8229600" cy="582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r" rtl="1"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r" rtl="1"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r" rtl="1"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r" rtl="1"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r" rtl="1"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lvl="0" indent="-6350" algn="just" defTabSz="914400" eaLnBrk="1" hangingPunct="1">
              <a:lnSpc>
                <a:spcPct val="90000"/>
              </a:lnSpc>
              <a:buNone/>
            </a:pPr>
            <a:r>
              <a:rPr lang="fa-IR" b="1" dirty="0">
                <a:latin typeface="Constantia"/>
                <a:cs typeface="Nazanin" panose="00000400000000000000" pitchFamily="2" charset="-78"/>
              </a:rPr>
              <a:t>کیسه صفرا اندامی است شبیه گلابی که در قسمت راست ناحیه شکمی و دقیقا زیر کبد قرار دارد. اگر بخواهیم محل آن را دقیق‌تر بگوییم، باید گفت در ناحیه یک چهارم بالایی و در قسمت راست شکمی است. این عضو صفرا را از کبد دریافت می‌کند و برای هضم چربی‌ها، مایع را به سمت روده باریک هدایت خواهد کرد. یک خبر خوب در مورد کیسه صفرا! این کیسه از آن دست اندام‌هایی است که خوشبختانه بدون آن هم می‌توان به طور طبیعی زندگی کرد.این موضوع برای آن دسته از افرادی مهم است که به هر دلیلی مجبور به خارج کردن این عضو از بدن هستند.</a:t>
            </a:r>
          </a:p>
          <a:p>
            <a:pPr lvl="0" indent="-6350" algn="just" defTabSz="914400" eaLnBrk="1" hangingPunct="1">
              <a:lnSpc>
                <a:spcPct val="90000"/>
              </a:lnSpc>
              <a:buNone/>
            </a:pPr>
            <a:endParaRPr kumimoji="0" lang="en-US" sz="2800" b="0" i="0" u="none" strike="noStrike" kern="1200" cap="none" spc="0" normalizeH="0" baseline="0" noProof="0" dirty="0" smtClean="0">
              <a:ln>
                <a:noFill/>
              </a:ln>
              <a:effectLst/>
              <a:uLnTx/>
              <a:uFillTx/>
              <a:latin typeface="Constantia"/>
              <a:cs typeface="Nazanin" panose="00000400000000000000" pitchFamily="2" charset="-78"/>
            </a:endParaRPr>
          </a:p>
        </p:txBody>
      </p:sp>
      <p:sp>
        <p:nvSpPr>
          <p:cNvPr id="4" name="Rectangle 3"/>
          <p:cNvSpPr/>
          <p:nvPr/>
        </p:nvSpPr>
        <p:spPr>
          <a:xfrm>
            <a:off x="3937000" y="490835"/>
            <a:ext cx="4572000" cy="1384995"/>
          </a:xfrm>
          <a:prstGeom prst="rect">
            <a:avLst/>
          </a:prstGeom>
        </p:spPr>
        <p:txBody>
          <a:bodyPr>
            <a:spAutoFit/>
          </a:bodyPr>
          <a:lstStyle/>
          <a:p>
            <a:pPr algn="r"/>
            <a:r>
              <a:rPr lang="fa-IR" sz="2800" b="1" dirty="0">
                <a:solidFill>
                  <a:srgbClr val="252525"/>
                </a:solidFill>
                <a:latin typeface="Dana"/>
                <a:cs typeface="B Titr" panose="00000700000000000000" pitchFamily="2" charset="-78"/>
              </a:rPr>
              <a:t>کیسه صفرا کجاست؟</a:t>
            </a:r>
          </a:p>
          <a:p>
            <a:r>
              <a:rPr lang="fa-IR" sz="2800" dirty="0">
                <a:cs typeface="B Titr" panose="00000700000000000000" pitchFamily="2" charset="-78"/>
              </a:rPr>
              <a:t/>
            </a:r>
            <a:br>
              <a:rPr lang="fa-IR" sz="2800" dirty="0">
                <a:cs typeface="B Titr" panose="00000700000000000000" pitchFamily="2" charset="-78"/>
              </a:rPr>
            </a:br>
            <a:endParaRPr lang="en-US" sz="2800" dirty="0">
              <a:cs typeface="B Titr" panose="00000700000000000000" pitchFamily="2" charset="-78"/>
            </a:endParaRPr>
          </a:p>
        </p:txBody>
      </p:sp>
    </p:spTree>
    <p:extLst>
      <p:ext uri="{BB962C8B-B14F-4D97-AF65-F5344CB8AC3E}">
        <p14:creationId xmlns:p14="http://schemas.microsoft.com/office/powerpoint/2010/main" val="2894601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571500" y="1290637"/>
            <a:ext cx="8229600" cy="582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r" rtl="1"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r" rtl="1"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r" rtl="1"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r" rtl="1"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r" rtl="1"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lvl="0" indent="-6350" algn="just" defTabSz="914400" eaLnBrk="1" hangingPunct="1">
              <a:lnSpc>
                <a:spcPct val="90000"/>
              </a:lnSpc>
              <a:buNone/>
            </a:pPr>
            <a:r>
              <a:rPr lang="fa-IR" sz="2800" b="1" dirty="0">
                <a:latin typeface="Constantia"/>
                <a:cs typeface="Nazanin" panose="00000400000000000000" pitchFamily="2" charset="-78"/>
              </a:rPr>
              <a:t>کیسه صفرا در هفته نهم بارداری شکل می‌گیرد. در این دوران نطفه مرحله رویانی را پشت‌سر گذاشته است. البته اگر بخواهیم کمی دقیق‌تر شویم، شروع تشکیل این عضو به هفته چهارم بارداری باز می‌گردد. در طی هفته پنجم، سیستم صفراوی خارج کبدی قابل تشخیص است. سیستم صفراوی داخل کبدی نیز در طی هفته‌های نهم و دهم به راحتی شناسایی می‌شوند.</a:t>
            </a:r>
            <a:endParaRPr kumimoji="0" lang="en-US" sz="3200" b="0" i="0" u="none" strike="noStrike" kern="1200" cap="none" spc="0" normalizeH="0" baseline="0" noProof="0" dirty="0" smtClean="0">
              <a:ln>
                <a:noFill/>
              </a:ln>
              <a:effectLst/>
              <a:uLnTx/>
              <a:uFillTx/>
              <a:latin typeface="Constantia"/>
              <a:cs typeface="Nazanin" panose="00000400000000000000" pitchFamily="2" charset="-78"/>
            </a:endParaRPr>
          </a:p>
        </p:txBody>
      </p:sp>
      <p:sp>
        <p:nvSpPr>
          <p:cNvPr id="4" name="Rectangle 3"/>
          <p:cNvSpPr/>
          <p:nvPr/>
        </p:nvSpPr>
        <p:spPr>
          <a:xfrm>
            <a:off x="3937000" y="490835"/>
            <a:ext cx="4572000" cy="1384995"/>
          </a:xfrm>
          <a:prstGeom prst="rect">
            <a:avLst/>
          </a:prstGeom>
        </p:spPr>
        <p:txBody>
          <a:bodyPr>
            <a:spAutoFit/>
          </a:bodyPr>
          <a:lstStyle/>
          <a:p>
            <a:pPr algn="r"/>
            <a:r>
              <a:rPr lang="fa-IR" sz="2800" b="1" dirty="0">
                <a:solidFill>
                  <a:srgbClr val="252525"/>
                </a:solidFill>
                <a:latin typeface="Dana"/>
                <a:cs typeface="B Titr" panose="00000700000000000000" pitchFamily="2" charset="-78"/>
              </a:rPr>
              <a:t>شکل گیری کیسه صفرا</a:t>
            </a:r>
          </a:p>
          <a:p>
            <a:r>
              <a:rPr lang="fa-IR" sz="2800" dirty="0">
                <a:cs typeface="B Titr" panose="00000700000000000000" pitchFamily="2" charset="-78"/>
              </a:rPr>
              <a:t/>
            </a:r>
            <a:br>
              <a:rPr lang="fa-IR" sz="2800" dirty="0">
                <a:cs typeface="B Titr" panose="00000700000000000000" pitchFamily="2" charset="-78"/>
              </a:rPr>
            </a:br>
            <a:endParaRPr lang="en-US" sz="2800" dirty="0">
              <a:cs typeface="B Titr" panose="00000700000000000000" pitchFamily="2" charset="-78"/>
            </a:endParaRPr>
          </a:p>
        </p:txBody>
      </p:sp>
    </p:spTree>
    <p:extLst>
      <p:ext uri="{BB962C8B-B14F-4D97-AF65-F5344CB8AC3E}">
        <p14:creationId xmlns:p14="http://schemas.microsoft.com/office/powerpoint/2010/main" val="867116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571500" y="1290637"/>
            <a:ext cx="8229600" cy="582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r" rtl="1"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r" rtl="1"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r" rtl="1"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r" rtl="1"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r" rtl="1"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lvl="0" indent="-6350" algn="just" defTabSz="914400" eaLnBrk="1" hangingPunct="1">
              <a:lnSpc>
                <a:spcPct val="90000"/>
              </a:lnSpc>
              <a:buNone/>
            </a:pPr>
            <a:r>
              <a:rPr lang="fa-IR" sz="2800" b="1" dirty="0">
                <a:latin typeface="Constantia"/>
                <a:cs typeface="Nazanin" panose="00000400000000000000" pitchFamily="2" charset="-78"/>
              </a:rPr>
              <a:t>با معرفی این عضو حتما تا به الان متوجه وظیفه آن شده‌اید. اصلی‌ترین و مهم‌ترین وظیفه این اندام، ذخیره صفرای اضافی است که توسط کبد ترشح می‌شود. زمانی که غذا می‌خورید این اندام فشرده و منقبض می‌شود، به این ترتیب صفرا به دوازدهه (ابتدای روده باریک) هدایت شده و به هضم چربی‌ها کمک می‌کند</a:t>
            </a:r>
            <a:r>
              <a:rPr lang="fa-IR" sz="2800" b="1" dirty="0" smtClean="0">
                <a:latin typeface="Constantia"/>
                <a:cs typeface="Nazanin" panose="00000400000000000000" pitchFamily="2" charset="-78"/>
              </a:rPr>
              <a:t>.</a:t>
            </a:r>
            <a:endParaRPr lang="en-US" sz="2800" b="1" dirty="0" smtClean="0">
              <a:latin typeface="Constantia"/>
              <a:cs typeface="Nazanin" panose="00000400000000000000" pitchFamily="2" charset="-78"/>
            </a:endParaRPr>
          </a:p>
          <a:p>
            <a:pPr lvl="0" indent="-6350" algn="just" defTabSz="914400" eaLnBrk="1" hangingPunct="1">
              <a:lnSpc>
                <a:spcPct val="90000"/>
              </a:lnSpc>
              <a:buNone/>
            </a:pPr>
            <a:endParaRPr lang="fa-IR" sz="2800" b="1" dirty="0">
              <a:latin typeface="Constantia"/>
              <a:cs typeface="Nazanin" panose="00000400000000000000" pitchFamily="2" charset="-78"/>
            </a:endParaRPr>
          </a:p>
        </p:txBody>
      </p:sp>
      <p:sp>
        <p:nvSpPr>
          <p:cNvPr id="4" name="Rectangle 3"/>
          <p:cNvSpPr/>
          <p:nvPr/>
        </p:nvSpPr>
        <p:spPr>
          <a:xfrm>
            <a:off x="3937000" y="490835"/>
            <a:ext cx="4572000" cy="523220"/>
          </a:xfrm>
          <a:prstGeom prst="rect">
            <a:avLst/>
          </a:prstGeom>
        </p:spPr>
        <p:txBody>
          <a:bodyPr>
            <a:spAutoFit/>
          </a:bodyPr>
          <a:lstStyle/>
          <a:p>
            <a:pPr algn="r"/>
            <a:r>
              <a:rPr lang="fa-IR" sz="2800" b="1" dirty="0">
                <a:solidFill>
                  <a:srgbClr val="252525"/>
                </a:solidFill>
                <a:latin typeface="Dana"/>
                <a:cs typeface="B Titr" panose="00000700000000000000" pitchFamily="2" charset="-78"/>
              </a:rPr>
              <a:t>وظیفه کیسه صفرا</a:t>
            </a:r>
          </a:p>
        </p:txBody>
      </p:sp>
    </p:spTree>
    <p:extLst>
      <p:ext uri="{BB962C8B-B14F-4D97-AF65-F5344CB8AC3E}">
        <p14:creationId xmlns:p14="http://schemas.microsoft.com/office/powerpoint/2010/main" val="1549849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571500" y="1290637"/>
            <a:ext cx="8229600" cy="582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r" rtl="1"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r" rtl="1"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r" rtl="1"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r" rtl="1"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r" rtl="1"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lvl="0" indent="-6350" algn="just" defTabSz="914400" eaLnBrk="1" hangingPunct="1">
              <a:lnSpc>
                <a:spcPct val="90000"/>
              </a:lnSpc>
              <a:buNone/>
            </a:pPr>
            <a:r>
              <a:rPr lang="fa-IR" sz="2800" b="1" dirty="0" smtClean="0">
                <a:latin typeface="Constantia"/>
                <a:cs typeface="Nazanin" panose="00000400000000000000" pitchFamily="2" charset="-78"/>
              </a:rPr>
              <a:t>کیسه </a:t>
            </a:r>
            <a:r>
              <a:rPr lang="fa-IR" sz="2800" b="1" dirty="0">
                <a:latin typeface="Constantia"/>
                <a:cs typeface="Nazanin" panose="00000400000000000000" pitchFamily="2" charset="-78"/>
              </a:rPr>
              <a:t>صفرا دارای لایه‌های بافتی زیر است:</a:t>
            </a:r>
          </a:p>
          <a:p>
            <a:pPr lvl="0" indent="-6350" algn="just" defTabSz="914400" eaLnBrk="1" hangingPunct="1">
              <a:lnSpc>
                <a:spcPct val="90000"/>
              </a:lnSpc>
              <a:buNone/>
            </a:pPr>
            <a:r>
              <a:rPr lang="fa-IR" sz="2800" b="1" dirty="0">
                <a:latin typeface="Constantia"/>
                <a:cs typeface="Nazanin" panose="00000400000000000000" pitchFamily="2" charset="-78"/>
              </a:rPr>
              <a:t>اپیتلیوم (نوعی بافت پوششی)</a:t>
            </a:r>
          </a:p>
          <a:p>
            <a:pPr lvl="0" indent="-6350" algn="just" defTabSz="914400" eaLnBrk="1" hangingPunct="1">
              <a:lnSpc>
                <a:spcPct val="90000"/>
              </a:lnSpc>
              <a:buNone/>
            </a:pPr>
            <a:r>
              <a:rPr lang="fa-IR" sz="2800" b="1" dirty="0">
                <a:latin typeface="Constantia"/>
                <a:cs typeface="Nazanin" panose="00000400000000000000" pitchFamily="2" charset="-78"/>
              </a:rPr>
              <a:t>این بخش لایه‌ای نازک از سلول‌هاست که قسمت درونی کیسه را پوشش می‌دهد. این سلول‌ها به سلول‌های روده‌ای بسیار شبیه هستند، یعنی دارای رشته‌های دارازی به نام میکروویلی هستند. شاید بهتر باشد آنها را با نام پرز معرفی کنیم تا درک آن کمی ساده‌تر باشد. یکی از تفاوت‌های مهم اپیتلیوم صفرا با روده در این است که این بافت پوششی در کیسه صفرا برخلاف روده، سلول‌های جامی شکل ندارد. این سلول‌ها در قسمت‌های مختلف دستگاه گوارش وجود دارند.</a:t>
            </a:r>
            <a:endParaRPr lang="fa-IR" sz="2800" b="1" dirty="0">
              <a:latin typeface="Constantia"/>
              <a:cs typeface="Nazanin" panose="00000400000000000000" pitchFamily="2" charset="-78"/>
            </a:endParaRPr>
          </a:p>
        </p:txBody>
      </p:sp>
      <p:sp>
        <p:nvSpPr>
          <p:cNvPr id="4" name="Rectangle 3"/>
          <p:cNvSpPr/>
          <p:nvPr/>
        </p:nvSpPr>
        <p:spPr>
          <a:xfrm>
            <a:off x="3937000" y="490835"/>
            <a:ext cx="4572000" cy="523220"/>
          </a:xfrm>
          <a:prstGeom prst="rect">
            <a:avLst/>
          </a:prstGeom>
        </p:spPr>
        <p:txBody>
          <a:bodyPr>
            <a:spAutoFit/>
          </a:bodyPr>
          <a:lstStyle/>
          <a:p>
            <a:pPr algn="r"/>
            <a:r>
              <a:rPr lang="fa-IR" sz="2800" b="1" dirty="0">
                <a:solidFill>
                  <a:srgbClr val="252525"/>
                </a:solidFill>
                <a:latin typeface="Dana"/>
                <a:cs typeface="B Titr" panose="00000700000000000000" pitchFamily="2" charset="-78"/>
              </a:rPr>
              <a:t>بافت کیسه صفرا</a:t>
            </a:r>
          </a:p>
        </p:txBody>
      </p:sp>
    </p:spTree>
    <p:extLst>
      <p:ext uri="{BB962C8B-B14F-4D97-AF65-F5344CB8AC3E}">
        <p14:creationId xmlns:p14="http://schemas.microsoft.com/office/powerpoint/2010/main" val="622391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375" y="206375"/>
            <a:ext cx="5962650" cy="5962650"/>
          </a:xfrm>
          <a:prstGeom prst="rect">
            <a:avLst/>
          </a:prstGeom>
        </p:spPr>
      </p:pic>
    </p:spTree>
    <p:extLst>
      <p:ext uri="{BB962C8B-B14F-4D97-AF65-F5344CB8AC3E}">
        <p14:creationId xmlns:p14="http://schemas.microsoft.com/office/powerpoint/2010/main" val="2842713855"/>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86</TotalTime>
  <Words>1097</Words>
  <Application>Microsoft Office PowerPoint</Application>
  <PresentationFormat>On-screen Show (4:3)</PresentationFormat>
  <Paragraphs>77</Paragraphs>
  <Slides>19</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19</vt:i4>
      </vt:variant>
    </vt:vector>
  </HeadingPairs>
  <TitlesOfParts>
    <vt:vector size="31" baseType="lpstr">
      <vt:lpstr>Arial</vt:lpstr>
      <vt:lpstr>B Titr</vt:lpstr>
      <vt:lpstr>Calibri</vt:lpstr>
      <vt:lpstr>Calibri Light</vt:lpstr>
      <vt:lpstr>Constantia</vt:lpstr>
      <vt:lpstr>Dana</vt:lpstr>
      <vt:lpstr>Nazanin</vt:lpstr>
      <vt:lpstr>P Nazanin</vt:lpstr>
      <vt:lpstr>Times New Roman</vt:lpstr>
      <vt:lpstr>Wingdings</vt:lpstr>
      <vt:lpstr>Wingdings 2</vt:lpstr>
      <vt:lpstr>Retrospect</vt:lpstr>
      <vt:lpstr>بسمه تعالی   دانشگاه آزاد اسلامی واحد سیرجان  کیسه صفرا و عملکرد آن  استاد: دکتر مهدیه خوشگفتار  دانشجو: هدیه موسی پور  زمستان 1401</vt:lpstr>
      <vt:lpstr>کیسه صفرا و عملکرد آن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Moorche 30 DVDs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کیسه صفرا و عملکرد آن</dc:title>
  <dc:creator>MRT www.Win2Farsi.com</dc:creator>
  <cp:lastModifiedBy>MRT www.Win2Farsi.com</cp:lastModifiedBy>
  <cp:revision>4</cp:revision>
  <dcterms:created xsi:type="dcterms:W3CDTF">2022-12-15T14:57:59Z</dcterms:created>
  <dcterms:modified xsi:type="dcterms:W3CDTF">2022-12-15T16:24:04Z</dcterms:modified>
</cp:coreProperties>
</file>