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300" r:id="rId3"/>
    <p:sldId id="257" r:id="rId4"/>
    <p:sldId id="259" r:id="rId5"/>
    <p:sldId id="260" r:id="rId6"/>
    <p:sldId id="261" r:id="rId7"/>
    <p:sldId id="262" r:id="rId8"/>
    <p:sldId id="263" r:id="rId9"/>
    <p:sldId id="264" r:id="rId10"/>
    <p:sldId id="265" r:id="rId11"/>
    <p:sldId id="266" r:id="rId12"/>
    <p:sldId id="270" r:id="rId13"/>
    <p:sldId id="271" r:id="rId14"/>
    <p:sldId id="272" r:id="rId15"/>
    <p:sldId id="274" r:id="rId16"/>
    <p:sldId id="276" r:id="rId17"/>
    <p:sldId id="275" r:id="rId18"/>
    <p:sldId id="273" r:id="rId19"/>
    <p:sldId id="267" r:id="rId20"/>
    <p:sldId id="26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69"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1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7C3B957-43F7-4CE3-A2CA-F2784EE49C8A}" type="datetimeFigureOut">
              <a:rPr lang="en-US" smtClean="0"/>
              <a:t>11/27/2017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232F7E2-40DD-4ACB-8FDB-0C87CA8825E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0468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3B957-43F7-4CE3-A2CA-F2784EE49C8A}"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351702212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3B957-43F7-4CE3-A2CA-F2784EE49C8A}"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288184189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3B957-43F7-4CE3-A2CA-F2784EE49C8A}"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4244788054"/>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3B957-43F7-4CE3-A2CA-F2784EE49C8A}"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2F7E2-40DD-4ACB-8FDB-0C87CA8825E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761806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C3B957-43F7-4CE3-A2CA-F2784EE49C8A}"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370095166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C3B957-43F7-4CE3-A2CA-F2784EE49C8A}"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254820629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C3B957-43F7-4CE3-A2CA-F2784EE49C8A}"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35166357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3B957-43F7-4CE3-A2CA-F2784EE49C8A}"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310445537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3B957-43F7-4CE3-A2CA-F2784EE49C8A}"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304155852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3B957-43F7-4CE3-A2CA-F2784EE49C8A}"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2F7E2-40DD-4ACB-8FDB-0C87CA8825EE}" type="slidenum">
              <a:rPr lang="en-US" smtClean="0"/>
              <a:t>‹#›</a:t>
            </a:fld>
            <a:endParaRPr lang="en-US"/>
          </a:p>
        </p:txBody>
      </p:sp>
    </p:spTree>
    <p:extLst>
      <p:ext uri="{BB962C8B-B14F-4D97-AF65-F5344CB8AC3E}">
        <p14:creationId xmlns:p14="http://schemas.microsoft.com/office/powerpoint/2010/main" val="196571289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7C3B957-43F7-4CE3-A2CA-F2784EE49C8A}" type="datetimeFigureOut">
              <a:rPr lang="en-US" smtClean="0"/>
              <a:t>11/27/2017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232F7E2-40DD-4ACB-8FDB-0C87CA8825EE}" type="slidenum">
              <a:rPr lang="en-US" smtClean="0"/>
              <a:t>‹#›</a:t>
            </a:fld>
            <a:endParaRPr lang="en-US"/>
          </a:p>
        </p:txBody>
      </p:sp>
    </p:spTree>
    <p:extLst>
      <p:ext uri="{BB962C8B-B14F-4D97-AF65-F5344CB8AC3E}">
        <p14:creationId xmlns:p14="http://schemas.microsoft.com/office/powerpoint/2010/main" val="191123302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a.wikipedia.org/w/index.php?title=%DA%A9%D8%B1%D8%A7%D8%B3_%D8%A7%D8%B3%DA%A9%DB%8C&amp;action=edit&amp;redlink=1" TargetMode="External"/><Relationship Id="rId3" Type="http://schemas.openxmlformats.org/officeDocument/2006/relationships/hyperlink" Target="https://fa.wikipedia.org/wiki/%D8%A7%D9%84%D9%85%D9%BE%DB%8C%DA%A9_%D8%B2%D9%85%D8%B3%D8%AA%D8%A7%D9%86%DB%8C" TargetMode="External"/><Relationship Id="rId7" Type="http://schemas.openxmlformats.org/officeDocument/2006/relationships/hyperlink" Target="https://fa.wikipedia.org/wiki/%D8%A8%DB%8C%D8%A7%D8%AA%D9%84%D9%88%D9%86" TargetMode="External"/><Relationship Id="rId2" Type="http://schemas.openxmlformats.org/officeDocument/2006/relationships/hyperlink" Target="https://fa.wikipedia.org/wiki/%D8%B1%D9%88%DB%8C%D8%AF%D8%A7%D8%AF_%DA%86%D9%86%D8%AF%D9%88%D8%B1%D8%B2%D8%B4%DB%8C" TargetMode="External"/><Relationship Id="rId1" Type="http://schemas.openxmlformats.org/officeDocument/2006/relationships/slideLayout" Target="../slideLayouts/slideLayout2.xml"/><Relationship Id="rId6" Type="http://schemas.openxmlformats.org/officeDocument/2006/relationships/hyperlink" Target="https://fa.wikipedia.org/wiki/%D9%87%D8%A7%DA%A9%DB%8C_%D8%B1%D9%88%DB%8C_%DB%8C%D8%AE" TargetMode="External"/><Relationship Id="rId5" Type="http://schemas.openxmlformats.org/officeDocument/2006/relationships/hyperlink" Target="https://fa.wikipedia.org/wiki/%D8%A7%D8%B3%DA%A9%DB%8C_%D8%A2%D9%84%D9%BE%D8%A7%DB%8C%D9%86" TargetMode="External"/><Relationship Id="rId4" Type="http://schemas.openxmlformats.org/officeDocument/2006/relationships/hyperlink" Target="https://fa.wikipedia.org/wiki/%D8%B3%D9%88%D8%A6%D8%AF" TargetMode="Externa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s://fa.wikipedia.org/w/index.php?title=%DA%A9%D8%B1%D8%A7%D8%B3_%D8%A7%D8%B3%DA%A9%DB%8C&amp;action=edit&amp;redlink=1" TargetMode="External"/><Relationship Id="rId3" Type="http://schemas.openxmlformats.org/officeDocument/2006/relationships/hyperlink" Target="https://fa.wikipedia.org/wiki/%D8%A7%D9%84%D9%85%D9%BE%DB%8C%DA%A9_%D8%B2%D9%85%D8%B3%D8%AA%D8%A7%D9%86%DB%8C" TargetMode="External"/><Relationship Id="rId7" Type="http://schemas.openxmlformats.org/officeDocument/2006/relationships/hyperlink" Target="https://fa.wikipedia.org/wiki/%D8%A8%DB%8C%D8%A7%D8%AA%D9%84%D9%88%D9%86" TargetMode="External"/><Relationship Id="rId2" Type="http://schemas.openxmlformats.org/officeDocument/2006/relationships/hyperlink" Target="https://fa.wikipedia.org/wiki/%D8%B1%D9%88%DB%8C%D8%AF%D8%A7%D8%AF_%DA%86%D9%86%D8%AF%D9%88%D8%B1%D8%B2%D8%B4%DB%8C" TargetMode="External"/><Relationship Id="rId1" Type="http://schemas.openxmlformats.org/officeDocument/2006/relationships/slideLayout" Target="../slideLayouts/slideLayout2.xml"/><Relationship Id="rId6" Type="http://schemas.openxmlformats.org/officeDocument/2006/relationships/hyperlink" Target="https://fa.wikipedia.org/wiki/%D9%87%D8%A7%DA%A9%DB%8C_%D8%B1%D9%88%DB%8C_%DB%8C%D8%AE" TargetMode="External"/><Relationship Id="rId5" Type="http://schemas.openxmlformats.org/officeDocument/2006/relationships/hyperlink" Target="https://fa.wikipedia.org/wiki/%D8%A7%D8%B3%DA%A9%DB%8C_%D8%A2%D9%84%D9%BE%D8%A7%DB%8C%D9%86" TargetMode="External"/><Relationship Id="rId4" Type="http://schemas.openxmlformats.org/officeDocument/2006/relationships/hyperlink" Target="https://fa.wikipedia.org/wiki/%D8%B3%D9%88%D8%A6%D8%AF" TargetMode="Externa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hyperlink" Target="https://fa.wikipedia.org/w/index.php?title=%D8%A8%D8%A7%D8%B2%DB%8C%E2%80%8C%D9%87%D8%A7%DB%8C_%D9%BE%D8%A7%D8%B1%D8%A7%D9%84%D9%85%D9%BE%DB%8C%DA%A9_%D8%B2%D9%85%D8%B3%D8%AA%D8%A7%D9%86%DB%8C_%DB%B1%DB%B9%DB%B9%DB%B8&amp;action=edit&amp;redlink=1" TargetMode="External"/><Relationship Id="rId13" Type="http://schemas.openxmlformats.org/officeDocument/2006/relationships/hyperlink" Target="https://fa.wikipedia.org/w/index.php?title=%D8%A8%D8%A7%D8%B2%DB%8C%E2%80%8C%D9%87%D8%A7%DB%8C_%D9%BE%D8%A7%D8%B1%D8%A7%D9%84%D9%85%D9%BE%DB%8C%DA%A9_%D8%B2%D9%85%D8%B3%D8%AA%D8%A7%D9%86%DB%8C_%DB%B2%DB%B0%DB%B1%DB%B8&amp;action=edit&amp;redlink=1" TargetMode="External"/><Relationship Id="rId3" Type="http://schemas.openxmlformats.org/officeDocument/2006/relationships/hyperlink" Target="https://fa.wikipedia.org/w/index.php?title=%D8%A8%D8%A7%D8%B2%DB%8C%E2%80%8C%D9%87%D8%A7%DB%8C_%D9%BE%D8%A7%D8%B1%D8%A7%D9%84%D9%85%D9%BE%DB%8C%DA%A9_%D8%B2%D9%85%D8%B3%D8%AA%D8%A7%D9%86%DB%8C_%DB%B1%DB%B9%DB%B8%DB%B0&amp;action=edit&amp;redlink=1" TargetMode="External"/><Relationship Id="rId7" Type="http://schemas.openxmlformats.org/officeDocument/2006/relationships/hyperlink" Target="https://fa.wikipedia.org/w/index.php?title=%D8%A8%D8%A7%D8%B2%DB%8C%E2%80%8C%D9%87%D8%A7%DB%8C_%D9%BE%D8%A7%D8%B1%D8%A7%D9%84%D9%85%D9%BE%DB%8C%DA%A9_%D8%B2%D9%85%D8%B3%D8%AA%D8%A7%D9%86%DB%8C_%DB%B1%DB%B9%DB%B9%DB%B4&amp;action=edit&amp;redlink=1" TargetMode="External"/><Relationship Id="rId12" Type="http://schemas.openxmlformats.org/officeDocument/2006/relationships/hyperlink" Target="https://fa.wikipedia.org/wiki/%D8%A8%D8%A7%D8%B2%DB%8C%E2%80%8C%D9%87%D8%A7%DB%8C_%D9%BE%D8%A7%D8%B1%D8%A7%D9%84%D9%85%D9%BE%DB%8C%DA%A9_%D8%B2%D9%85%D8%B3%D8%AA%D8%A7%D9%86%DB%8C_%DB%B2%DB%B0%DB%B1%DB%B4" TargetMode="External"/><Relationship Id="rId2" Type="http://schemas.openxmlformats.org/officeDocument/2006/relationships/hyperlink" Target="https://fa.wikipedia.org/w/index.php?title=%D8%A8%D8%A7%D8%B2%DB%8C%E2%80%8C%D9%87%D8%A7%DB%8C_%D9%BE%D8%A7%D8%B1%D8%A7%D9%84%D9%85%D9%BE%DB%8C%DA%A9_%D8%B2%D9%85%D8%B3%D8%AA%D8%A7%D9%86%DB%8C_%DB%B1%DB%B9%DB%B7%DB%B6&amp;action=edit&amp;redlink=1" TargetMode="External"/><Relationship Id="rId1" Type="http://schemas.openxmlformats.org/officeDocument/2006/relationships/slideLayout" Target="../slideLayouts/slideLayout2.xml"/><Relationship Id="rId6" Type="http://schemas.openxmlformats.org/officeDocument/2006/relationships/hyperlink" Target="https://fa.wikipedia.org/w/index.php?title=%D8%A8%D8%A7%D8%B2%DB%8C%E2%80%8C%D9%87%D8%A7%DB%8C_%D9%BE%D8%A7%D8%B1%D8%A7%D9%84%D9%85%D9%BE%DB%8C%DA%A9_%D8%B2%D9%85%D8%B3%D8%AA%D8%A7%D9%86%DB%8C_%DB%B1%DB%B9%DB%B9%DB%B2&amp;action=edit&amp;redlink=1" TargetMode="External"/><Relationship Id="rId11" Type="http://schemas.openxmlformats.org/officeDocument/2006/relationships/hyperlink" Target="https://fa.wikipedia.org/wiki/%D8%A8%D8%A7%D8%B2%DB%8C%E2%80%8C%D9%87%D8%A7%DB%8C_%D9%BE%D8%A7%D8%B1%D8%A7%D9%84%D9%85%D9%BE%DB%8C%DA%A9_%D8%B2%D9%85%D8%B3%D8%AA%D8%A7%D9%86%DB%8C_%DB%B2%DB%B0%DB%B1%DB%B0" TargetMode="External"/><Relationship Id="rId5" Type="http://schemas.openxmlformats.org/officeDocument/2006/relationships/hyperlink" Target="https://fa.wikipedia.org/w/index.php?title=%D8%A8%D8%A7%D8%B2%DB%8C%E2%80%8C%D9%87%D8%A7%DB%8C_%D9%BE%D8%A7%D8%B1%D8%A7%D9%84%D9%85%D9%BE%DB%8C%DA%A9_%D8%B2%D9%85%D8%B3%D8%AA%D8%A7%D9%86%DB%8C_%DB%B1%DB%B9%DB%B8%DB%B8&amp;action=edit&amp;redlink=1" TargetMode="External"/><Relationship Id="rId10" Type="http://schemas.openxmlformats.org/officeDocument/2006/relationships/hyperlink" Target="https://fa.wikipedia.org/w/index.php?title=%D8%A8%D8%A7%D8%B2%DB%8C%E2%80%8C%D9%87%D8%A7%DB%8C_%D9%BE%D8%A7%D8%B1%D8%A7%D9%84%D9%85%D9%BE%DB%8C%DA%A9_%D8%B2%D9%85%D8%B3%D8%AA%D8%A7%D9%86%DB%8C_%DB%B2%DB%B0%DB%B0%DB%B6&amp;action=edit&amp;redlink=1" TargetMode="External"/><Relationship Id="rId4" Type="http://schemas.openxmlformats.org/officeDocument/2006/relationships/hyperlink" Target="https://fa.wikipedia.org/w/index.php?title=%D8%A8%D8%A7%D8%B2%DB%8C%E2%80%8C%D9%87%D8%A7%DB%8C_%D9%BE%D8%A7%D8%B1%D8%A7%D9%84%D9%85%D9%BE%DB%8C%DA%A9_%D8%B2%D9%85%D8%B3%D8%AA%D8%A7%D9%86%DB%8C_%DB%B1%DB%B9%DB%B8%DB%B4&amp;action=edit&amp;redlink=1" TargetMode="External"/><Relationship Id="rId9" Type="http://schemas.openxmlformats.org/officeDocument/2006/relationships/hyperlink" Target="https://fa.wikipedia.org/w/index.php?title=%D8%A8%D8%A7%D8%B2%DB%8C%E2%80%8C%D9%87%D8%A7%DB%8C_%D9%BE%D8%A7%D8%B1%D8%A7%D9%84%D9%85%D9%BE%DB%8C%DA%A9_%D8%B2%D9%85%D8%B3%D8%AA%D8%A7%D9%86%DB%8C_%DB%B2%DB%B0%DB%B0%DB%B2&amp;action=edit&amp;redlink=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fa.wikipedia.org/wiki/%D8%B1%D9%85" TargetMode="External"/><Relationship Id="rId3" Type="http://schemas.openxmlformats.org/officeDocument/2006/relationships/hyperlink" Target="https://fa.wikipedia.org/wiki/%D8%B1%D9%88%DB%8C%D8%AF%D8%A7%D8%AF_%DA%86%D9%86%D8%AF%D9%88%D8%B1%D8%B2%D8%B4%DB%8C" TargetMode="External"/><Relationship Id="rId7" Type="http://schemas.openxmlformats.org/officeDocument/2006/relationships/hyperlink" Target="https://fa.wikipedia.org/wiki/%D8%A2%D9%85%D9%BE%D9%88%D8%AA%D8%A7%D8%B3%DB%8C%D9%88%D9%86" TargetMode="External"/><Relationship Id="rId2" Type="http://schemas.openxmlformats.org/officeDocument/2006/relationships/hyperlink" Target="https://fa.wikipedia.org/wiki/%D8%B2%D8%A8%D8%A7%D9%86_%D8%A7%D9%86%DA%AF%D9%84%DB%8C%D8%B3%DB%8C" TargetMode="External"/><Relationship Id="rId1" Type="http://schemas.openxmlformats.org/officeDocument/2006/relationships/slideLayout" Target="../slideLayouts/slideLayout2.xml"/><Relationship Id="rId6" Type="http://schemas.openxmlformats.org/officeDocument/2006/relationships/hyperlink" Target="https://fa.wikipedia.org/wiki/%DA%A9%D9%85_%D8%A8%DB%8C%D9%86%D8%A7%DB%8C%DB%8C" TargetMode="External"/><Relationship Id="rId11" Type="http://schemas.openxmlformats.org/officeDocument/2006/relationships/image" Target="../media/image4.jpeg"/><Relationship Id="rId5" Type="http://schemas.openxmlformats.org/officeDocument/2006/relationships/hyperlink" Target="https://fa.wikipedia.org/wiki/%D9%81%D9%84%D8%AC_%D9%85%D8%BA%D8%B2%DB%8C" TargetMode="External"/><Relationship Id="rId10" Type="http://schemas.openxmlformats.org/officeDocument/2006/relationships/hyperlink" Target="https://fa.wikipedia.org/wiki/%DA%A9%D9%85%DB%8C%D8%AA%D9%87_%D8%A8%DB%8C%D9%86%E2%80%8C%D8%A7%D9%84%D9%85%D9%84%D9%84%DB%8C_%D9%BE%D8%A7%D8%B1%D8%A7%D9%84%D9%85%D9%BE%DB%8C%DA%A9" TargetMode="External"/><Relationship Id="rId4" Type="http://schemas.openxmlformats.org/officeDocument/2006/relationships/hyperlink" Target="https://fa.wikipedia.org/wiki/%D8%A8%DB%8C%D9%86%E2%80%8C%D8%A7%D9%84%D9%85%D9%84%D9%84%DB%8C" TargetMode="External"/><Relationship Id="rId9" Type="http://schemas.openxmlformats.org/officeDocument/2006/relationships/hyperlink" Target="https://fa.wikipedia.org/wiki/%D8%A7%DB%8C%D8%AA%D8%A7%D9%84%DB%8C%D8%A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hyperlink" Target="https://fa.wikipedia.org/wiki/%D8%AA%D9%88%D8%B1%D9%86%D8%AA%D9%88" TargetMode="External"/><Relationship Id="rId18" Type="http://schemas.openxmlformats.org/officeDocument/2006/relationships/hyperlink" Target="https://fa.wikipedia.org/wiki/%D8%A7%DB%8C%D8%A7%D9%84%D8%A7%D8%AA_%D9%85%D8%AA%D8%AD%D8%AF%D9%87_%D8%A2%D9%85%D8%B1%DB%8C%DA%A9%D8%A7" TargetMode="External"/><Relationship Id="rId26" Type="http://schemas.openxmlformats.org/officeDocument/2006/relationships/hyperlink" Target="https://fa.wikipedia.org/wiki/%D8%A2%D8%AA%D9%84%D8%A7%D9%86%D8%AA%D8%A7" TargetMode="External"/><Relationship Id="rId39" Type="http://schemas.openxmlformats.org/officeDocument/2006/relationships/hyperlink" Target="https://fa.wikipedia.org/wiki/%D8%B1%DB%8C%D9%88_%D8%AF%D9%88_%DA%98%D8%A7%D9%86%DB%8C%D8%B1%D9%88" TargetMode="External"/><Relationship Id="rId21" Type="http://schemas.openxmlformats.org/officeDocument/2006/relationships/hyperlink" Target="https://fa.wikipedia.org/wiki/%D8%B3%D8%A6%D9%88%D9%84" TargetMode="External"/><Relationship Id="rId34" Type="http://schemas.openxmlformats.org/officeDocument/2006/relationships/hyperlink" Target="https://fa.wikipedia.org/wiki/%D8%AC%D9%85%D9%87%D9%88%D8%B1%DB%8C_%D8%AE%D9%84%D9%82_%DA%86%DB%8C%D9%86" TargetMode="External"/><Relationship Id="rId42" Type="http://schemas.openxmlformats.org/officeDocument/2006/relationships/hyperlink" Target="https://fa.wikipedia.org/wiki/%DA%98%D8%A7%D9%BE%D9%86" TargetMode="External"/><Relationship Id="rId7" Type="http://schemas.openxmlformats.org/officeDocument/2006/relationships/hyperlink" Target="https://fa.wikipedia.org/wiki/%D8%AA%D9%88%DA%A9%DB%8C%D9%88" TargetMode="External"/><Relationship Id="rId2" Type="http://schemas.openxmlformats.org/officeDocument/2006/relationships/hyperlink" Target="https://fa.wikipedia.org/w/index.php?title=1960_Summer_Paralympics&amp;action=edit&amp;redlink=1" TargetMode="External"/><Relationship Id="rId16" Type="http://schemas.openxmlformats.org/officeDocument/2006/relationships/hyperlink" Target="https://fa.wikipedia.org/w/index.php?title=1984_Summer_Paralympics&amp;action=edit&amp;redlink=1" TargetMode="External"/><Relationship Id="rId20" Type="http://schemas.openxmlformats.org/officeDocument/2006/relationships/hyperlink" Target="https://fa.wikipedia.org/w/index.php?title=1988_Summer_Paralympics&amp;action=edit&amp;redlink=1" TargetMode="External"/><Relationship Id="rId29" Type="http://schemas.openxmlformats.org/officeDocument/2006/relationships/hyperlink" Target="https://fa.wikipedia.org/wiki/%D9%BE%D8%A7%D8%B1%D8%A7%D9%84%D9%85%D9%BE%DB%8C%DA%A9_%D8%AA%D8%A7%D8%A8%D8%B3%D8%AA%D8%A7%D9%86%DB%8C_%DB%B2%DB%B0%DB%B0%DB%B4" TargetMode="External"/><Relationship Id="rId41" Type="http://schemas.openxmlformats.org/officeDocument/2006/relationships/hyperlink" Target="https://fa.wikipedia.org/w/index.php?title=2020_Summer_Paralympics&amp;action=edit&amp;redlink=1" TargetMode="External"/><Relationship Id="rId1" Type="http://schemas.openxmlformats.org/officeDocument/2006/relationships/slideLayout" Target="../slideLayouts/slideLayout2.xml"/><Relationship Id="rId6" Type="http://schemas.openxmlformats.org/officeDocument/2006/relationships/hyperlink" Target="https://fa.wikipedia.org/w/index.php?title=1964_Summer_Paralympics&amp;action=edit&amp;redlink=1" TargetMode="External"/><Relationship Id="rId11" Type="http://schemas.openxmlformats.org/officeDocument/2006/relationships/hyperlink" Target="https://fa.wikipedia.org/wiki/%D9%87%D8%A7%DB%8C%D8%AF%D9%84%D8%A8%D8%B1%DA%AF" TargetMode="External"/><Relationship Id="rId24" Type="http://schemas.openxmlformats.org/officeDocument/2006/relationships/hyperlink" Target="https://fa.wikipedia.org/wiki/%D9%85%D8%A7%D8%AF%D8%B1%DB%8C%D8%AF" TargetMode="External"/><Relationship Id="rId32" Type="http://schemas.openxmlformats.org/officeDocument/2006/relationships/hyperlink" Target="https://fa.wikipedia.org/wiki/%D8%A8%D8%A7%D8%B2%DB%8C%E2%80%8C%D9%87%D8%A7%DB%8C_%D9%BE%D8%A7%D8%B1%D8%A7%D9%84%D9%85%D9%BE%DB%8C%DA%A9_%D8%AA%D8%A7%D8%A8%D8%B3%D8%AA%D8%A7%D9%86%DB%8C_%DB%B2%DB%B0%DB%B0%DB%B8" TargetMode="External"/><Relationship Id="rId37" Type="http://schemas.openxmlformats.org/officeDocument/2006/relationships/hyperlink" Target="https://fa.wikipedia.org/wiki/%D8%A8%D8%B1%DB%8C%D8%AA%D8%A7%D9%86%DB%8C%D8%A7" TargetMode="External"/><Relationship Id="rId40" Type="http://schemas.openxmlformats.org/officeDocument/2006/relationships/hyperlink" Target="https://fa.wikipedia.org/wiki/%D8%A8%D8%B1%D8%B2%DB%8C%D9%84" TargetMode="External"/><Relationship Id="rId5" Type="http://schemas.openxmlformats.org/officeDocument/2006/relationships/hyperlink" Target="https://fa.wikipedia.org/wiki/%D8%A8%D8%A7%D8%B2%DB%8C%E2%80%8C%D9%87%D8%A7%DB%8C_%D9%BE%D8%A7%D8%B1%D8%A7%D9%84%D9%85%D9%BE%DB%8C%DA%A9_%D8%AA%D8%A7%D8%A8%D8%B3%D8%AA%D8%A7%D9%86%DB%8C#cite_note-database-2" TargetMode="External"/><Relationship Id="rId15" Type="http://schemas.openxmlformats.org/officeDocument/2006/relationships/hyperlink" Target="https://fa.wikipedia.org/wiki/%D8%A2%D8%B1%D9%86%D9%87%D9%85" TargetMode="External"/><Relationship Id="rId23" Type="http://schemas.openxmlformats.org/officeDocument/2006/relationships/hyperlink" Target="https://fa.wikipedia.org/wiki/%D8%A8%D8%A7%D8%B1%D8%B3%D9%84%D9%88%D9%86" TargetMode="External"/><Relationship Id="rId28" Type="http://schemas.openxmlformats.org/officeDocument/2006/relationships/hyperlink" Target="https://fa.wikipedia.org/wiki/%D8%B3%DB%8C%D8%AF%D9%86%DB%8C" TargetMode="External"/><Relationship Id="rId36" Type="http://schemas.openxmlformats.org/officeDocument/2006/relationships/hyperlink" Target="https://fa.wikipedia.org/wiki/%D9%84%D9%86%D8%AF%D9%86" TargetMode="External"/><Relationship Id="rId10" Type="http://schemas.openxmlformats.org/officeDocument/2006/relationships/hyperlink" Target="https://fa.wikipedia.org/w/index.php?title=1972_Summer_Paralympics&amp;action=edit&amp;redlink=1" TargetMode="External"/><Relationship Id="rId19" Type="http://schemas.openxmlformats.org/officeDocument/2006/relationships/hyperlink" Target="https://fa.wikipedia.org/wiki/%D8%A7%DB%8C%D8%A7%D9%84%D8%AA_%D9%86%DB%8C%D9%88%DB%8C%D9%88%D8%B1%DA%A9" TargetMode="External"/><Relationship Id="rId31" Type="http://schemas.openxmlformats.org/officeDocument/2006/relationships/hyperlink" Target="https://fa.wikipedia.org/wiki/%DB%8C%D9%88%D9%86%D8%A7%D9%86" TargetMode="External"/><Relationship Id="rId44" Type="http://schemas.openxmlformats.org/officeDocument/2006/relationships/image" Target="../media/image25.png"/><Relationship Id="rId4" Type="http://schemas.openxmlformats.org/officeDocument/2006/relationships/hyperlink" Target="https://fa.wikipedia.org/wiki/%D8%A8%D8%A7%D8%B2%DB%8C%E2%80%8C%D9%87%D8%A7%DB%8C_%D9%BE%D8%A7%D8%B1%D8%A7%D9%84%D9%85%D9%BE%DB%8C%DA%A9_%D8%AA%D8%A7%D8%A8%D8%B3%D8%AA%D8%A7%D9%86%DB%8C#cite_note-past-1" TargetMode="External"/><Relationship Id="rId9" Type="http://schemas.openxmlformats.org/officeDocument/2006/relationships/hyperlink" Target="https://fa.wikipedia.org/wiki/%D8%AA%D9%84%E2%80%8C%D8%A2%D9%88%DB%8C%D9%88" TargetMode="External"/><Relationship Id="rId14" Type="http://schemas.openxmlformats.org/officeDocument/2006/relationships/hyperlink" Target="https://fa.wikipedia.org/w/index.php?title=1980_Summer_Paralympics&amp;action=edit&amp;redlink=1" TargetMode="External"/><Relationship Id="rId22" Type="http://schemas.openxmlformats.org/officeDocument/2006/relationships/hyperlink" Target="https://fa.wikipedia.org/w/index.php?title=1992_Summer_Paralympics&amp;action=edit&amp;redlink=1" TargetMode="External"/><Relationship Id="rId27" Type="http://schemas.openxmlformats.org/officeDocument/2006/relationships/hyperlink" Target="https://fa.wikipedia.org/w/index.php?title=2000_Summer_Paralympics&amp;action=edit&amp;redlink=1" TargetMode="External"/><Relationship Id="rId30" Type="http://schemas.openxmlformats.org/officeDocument/2006/relationships/hyperlink" Target="https://fa.wikipedia.org/wiki/%D8%A2%D8%AA%D9%86" TargetMode="External"/><Relationship Id="rId35" Type="http://schemas.openxmlformats.org/officeDocument/2006/relationships/hyperlink" Target="https://fa.wikipedia.org/wiki/%D8%A8%D8%A7%D8%B2%DB%8C%E2%80%8C%D9%87%D8%A7%DB%8C_%D9%BE%D8%A7%D8%B1%D8%A7%D9%84%D9%85%D9%BE%DB%8C%DA%A9_%D8%AA%D8%A7%D8%A8%D8%B3%D8%AA%D8%A7%D9%86%DB%8C_%DB%B2%DB%B0%DB%B1%DB%B2" TargetMode="External"/><Relationship Id="rId43" Type="http://schemas.openxmlformats.org/officeDocument/2006/relationships/hyperlink" Target="https://fa.wikipedia.org/wiki/%D8%A7%DB%8C%D8%AA%D8%A7%D9%84%DB%8C%D8%A7" TargetMode="External"/><Relationship Id="rId8" Type="http://schemas.openxmlformats.org/officeDocument/2006/relationships/hyperlink" Target="https://fa.wikipedia.org/w/index.php?title=1968_Summer_Paralympics&amp;action=edit&amp;redlink=1" TargetMode="External"/><Relationship Id="rId3" Type="http://schemas.openxmlformats.org/officeDocument/2006/relationships/hyperlink" Target="https://fa.wikipedia.org/wiki/%D8%B1%D9%85" TargetMode="External"/><Relationship Id="rId12" Type="http://schemas.openxmlformats.org/officeDocument/2006/relationships/hyperlink" Target="https://fa.wikipedia.org/w/index.php?title=1976_Summer_Paralympics&amp;action=edit&amp;redlink=1" TargetMode="External"/><Relationship Id="rId17" Type="http://schemas.openxmlformats.org/officeDocument/2006/relationships/hyperlink" Target="https://fa.wikipedia.org/wiki/%D8%A7%D8%B3%D8%AA%D9%88%DA%A9_%D9%85%D9%86%D8%AF%D9%88%DB%8C%D9%84" TargetMode="External"/><Relationship Id="rId25" Type="http://schemas.openxmlformats.org/officeDocument/2006/relationships/hyperlink" Target="https://fa.wikipedia.org/w/index.php?title=1996_Summer_Paralympics&amp;action=edit&amp;redlink=1" TargetMode="External"/><Relationship Id="rId33" Type="http://schemas.openxmlformats.org/officeDocument/2006/relationships/hyperlink" Target="https://fa.wikipedia.org/wiki/%D9%BE%DA%A9%D9%86" TargetMode="External"/><Relationship Id="rId38" Type="http://schemas.openxmlformats.org/officeDocument/2006/relationships/hyperlink" Target="https://fa.wikipedia.org/wiki/%D8%A8%D8%A7%D8%B2%DB%8C%E2%80%8C%D9%87%D8%A7%DB%8C_%D9%BE%D8%A7%D8%B1%D8%A7%D9%84%D9%85%D9%BE%DB%8C%DA%A9_%D8%AA%D8%A7%D8%A8%D8%B3%D8%AA%D8%A7%D9%86%DB%8C_%DB%B2%DB%B0%DB%B1%DB%B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8805" y="2435352"/>
            <a:ext cx="9418320" cy="4041648"/>
          </a:xfrm>
        </p:spPr>
        <p:txBody>
          <a:bodyPr>
            <a:noAutofit/>
          </a:bodyPr>
          <a:lstStyle/>
          <a:p>
            <a:pPr algn="ctr" rtl="1"/>
            <a:r>
              <a:rPr lang="fa-IR" sz="4000" dirty="0" smtClean="0">
                <a:cs typeface="B Titr" panose="00000700000000000000" pitchFamily="2" charset="-78"/>
              </a:rPr>
              <a:t>دانشگاه آزاد </a:t>
            </a:r>
            <a:br>
              <a:rPr lang="fa-IR" sz="4000" dirty="0" smtClean="0">
                <a:cs typeface="B Titr" panose="00000700000000000000" pitchFamily="2" charset="-78"/>
              </a:rPr>
            </a:br>
            <a:r>
              <a:rPr lang="fa-IR" sz="4000" dirty="0" smtClean="0">
                <a:cs typeface="B Titr" panose="00000700000000000000" pitchFamily="2" charset="-78"/>
              </a:rPr>
              <a:t/>
            </a:r>
            <a:br>
              <a:rPr lang="fa-IR" sz="4000" dirty="0" smtClean="0">
                <a:cs typeface="B Titr" panose="00000700000000000000" pitchFamily="2" charset="-78"/>
              </a:rPr>
            </a:br>
            <a:r>
              <a:rPr lang="fa-IR" sz="4000" dirty="0" smtClean="0">
                <a:cs typeface="B Titr" panose="00000700000000000000" pitchFamily="2" charset="-78"/>
              </a:rPr>
              <a:t>پارالمپیک </a:t>
            </a:r>
            <a:br>
              <a:rPr lang="fa-IR" sz="4000" dirty="0" smtClean="0">
                <a:cs typeface="B Titr" panose="00000700000000000000" pitchFamily="2" charset="-78"/>
              </a:rPr>
            </a:br>
            <a:r>
              <a:rPr lang="fa-IR" sz="4000" dirty="0" smtClean="0">
                <a:cs typeface="B Titr" panose="00000700000000000000" pitchFamily="2" charset="-78"/>
              </a:rPr>
              <a:t/>
            </a:r>
            <a:br>
              <a:rPr lang="fa-IR" sz="4000" dirty="0" smtClean="0">
                <a:cs typeface="B Titr" panose="00000700000000000000" pitchFamily="2" charset="-78"/>
              </a:rPr>
            </a:br>
            <a:r>
              <a:rPr lang="fa-IR" sz="4000" dirty="0" smtClean="0">
                <a:cs typeface="B Titr" panose="00000700000000000000" pitchFamily="2" charset="-78"/>
              </a:rPr>
              <a:t>استاد :</a:t>
            </a:r>
            <a:br>
              <a:rPr lang="fa-IR" sz="4000" dirty="0" smtClean="0">
                <a:cs typeface="B Titr" panose="00000700000000000000" pitchFamily="2" charset="-78"/>
              </a:rPr>
            </a:br>
            <a:r>
              <a:rPr lang="fa-IR" sz="4000" dirty="0" smtClean="0">
                <a:cs typeface="B Titr" panose="00000700000000000000" pitchFamily="2" charset="-78"/>
              </a:rPr>
              <a:t>سرکار خانم پسندی </a:t>
            </a:r>
            <a:br>
              <a:rPr lang="fa-IR" sz="4000" dirty="0" smtClean="0">
                <a:cs typeface="B Titr" panose="00000700000000000000" pitchFamily="2" charset="-78"/>
              </a:rPr>
            </a:br>
            <a:r>
              <a:rPr lang="fa-IR" sz="4000" dirty="0" smtClean="0">
                <a:cs typeface="B Titr" panose="00000700000000000000" pitchFamily="2" charset="-78"/>
              </a:rPr>
              <a:t/>
            </a:r>
            <a:br>
              <a:rPr lang="fa-IR" sz="4000" dirty="0" smtClean="0">
                <a:cs typeface="B Titr" panose="00000700000000000000" pitchFamily="2" charset="-78"/>
              </a:rPr>
            </a:br>
            <a:r>
              <a:rPr lang="fa-IR" sz="4000" dirty="0" smtClean="0">
                <a:cs typeface="B Titr" panose="00000700000000000000" pitchFamily="2" charset="-78"/>
              </a:rPr>
              <a:t>دانشجو:</a:t>
            </a:r>
            <a:br>
              <a:rPr lang="fa-IR" sz="4000" dirty="0" smtClean="0">
                <a:cs typeface="B Titr" panose="00000700000000000000" pitchFamily="2" charset="-78"/>
              </a:rPr>
            </a:br>
            <a:r>
              <a:rPr lang="fa-IR" sz="4000" dirty="0" smtClean="0">
                <a:cs typeface="B Titr" panose="00000700000000000000" pitchFamily="2" charset="-78"/>
              </a:rPr>
              <a:t>مهسا حسینی</a:t>
            </a:r>
            <a:br>
              <a:rPr lang="fa-IR" sz="4000" dirty="0" smtClean="0">
                <a:cs typeface="B Titr" panose="00000700000000000000" pitchFamily="2" charset="-78"/>
              </a:rPr>
            </a:br>
            <a:endParaRPr lang="en-US" sz="4000"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517632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2749" y="450760"/>
            <a:ext cx="7650051" cy="646331"/>
          </a:xfrm>
          <a:prstGeom prst="rect">
            <a:avLst/>
          </a:prstGeom>
          <a:noFill/>
        </p:spPr>
        <p:txBody>
          <a:bodyPr wrap="square" rtlCol="0">
            <a:spAutoFit/>
          </a:bodyPr>
          <a:lstStyle/>
          <a:p>
            <a:pPr algn="r"/>
            <a:r>
              <a:rPr lang="fa-IR" sz="3600" b="1" dirty="0" smtClean="0">
                <a:cs typeface="B Mitra" panose="00000400000000000000" pitchFamily="2" charset="-78"/>
              </a:rPr>
              <a:t>معرفی ورزش های زمستانی پارالمپیک</a:t>
            </a:r>
            <a:endParaRPr lang="ar-AE" sz="3600" b="1" dirty="0">
              <a:cs typeface="B Mitra" panose="00000400000000000000" pitchFamily="2" charset="-78"/>
            </a:endParaRPr>
          </a:p>
        </p:txBody>
      </p:sp>
      <p:sp>
        <p:nvSpPr>
          <p:cNvPr id="2" name="TextBox 1"/>
          <p:cNvSpPr txBox="1"/>
          <p:nvPr/>
        </p:nvSpPr>
        <p:spPr>
          <a:xfrm>
            <a:off x="3902299" y="1120462"/>
            <a:ext cx="6954592" cy="4562788"/>
          </a:xfrm>
          <a:prstGeom prst="rect">
            <a:avLst/>
          </a:prstGeom>
          <a:noFill/>
        </p:spPr>
        <p:txBody>
          <a:bodyPr wrap="square" rtlCol="0">
            <a:spAutoFit/>
          </a:bodyPr>
          <a:lstStyle/>
          <a:p>
            <a:pPr algn="just" rtl="1">
              <a:lnSpc>
                <a:spcPct val="150000"/>
              </a:lnSpc>
            </a:pPr>
            <a:r>
              <a:rPr lang="ar-AE" sz="2800" b="1" dirty="0">
                <a:cs typeface="B Mitra" panose="00000400000000000000" pitchFamily="2" charset="-78"/>
              </a:rPr>
              <a:t>بازی‌های پارالمپیک زمستانی</a:t>
            </a:r>
            <a:r>
              <a:rPr lang="ar-AE" sz="2800" dirty="0">
                <a:cs typeface="B Mitra" panose="00000400000000000000" pitchFamily="2" charset="-78"/>
              </a:rPr>
              <a:t> یک </a:t>
            </a:r>
            <a:r>
              <a:rPr lang="ar-AE" sz="2800" dirty="0">
                <a:cs typeface="B Mitra" panose="00000400000000000000" pitchFamily="2" charset="-78"/>
                <a:hlinkClick r:id="rId2" tooltip="رویداد چندورزشی"/>
              </a:rPr>
              <a:t>رویداد چندورزشی</a:t>
            </a:r>
            <a:r>
              <a:rPr lang="ar-AE" sz="2800" dirty="0">
                <a:cs typeface="B Mitra" panose="00000400000000000000" pitchFamily="2" charset="-78"/>
              </a:rPr>
              <a:t> برای معلولان فلج مغزی، قطع عضو و نابینایان است که هر چهار سال یکبار بلافاصله پس از پایان </a:t>
            </a:r>
            <a:r>
              <a:rPr lang="ar-AE" sz="2800" dirty="0">
                <a:cs typeface="B Mitra" panose="00000400000000000000" pitchFamily="2" charset="-78"/>
                <a:hlinkClick r:id="rId3" tooltip="المپیک زمستانی"/>
              </a:rPr>
              <a:t>المپیک زمستانی</a:t>
            </a:r>
            <a:r>
              <a:rPr lang="ar-AE" sz="2800" dirty="0">
                <a:cs typeface="B Mitra" panose="00000400000000000000" pitchFamily="2" charset="-78"/>
              </a:rPr>
              <a:t> در شهر میزبان </a:t>
            </a:r>
            <a:r>
              <a:rPr lang="ar-AE" sz="2800" dirty="0">
                <a:cs typeface="B Mitra" panose="00000400000000000000" pitchFamily="2" charset="-78"/>
                <a:hlinkClick r:id="rId3" tooltip="المپیک زمستانی"/>
              </a:rPr>
              <a:t>المپیک زمستانی</a:t>
            </a:r>
            <a:r>
              <a:rPr lang="ar-AE" sz="2800" dirty="0">
                <a:cs typeface="B Mitra" panose="00000400000000000000" pitchFamily="2" charset="-78"/>
              </a:rPr>
              <a:t> برگزار می‌گردد این مسابقات از سال ۱۹۷۶ تا کنون انجام می‌گردد. اولین دوره این رقابت‌ها در </a:t>
            </a:r>
            <a:r>
              <a:rPr lang="ar-AE" sz="2800" dirty="0">
                <a:cs typeface="B Mitra" panose="00000400000000000000" pitchFamily="2" charset="-78"/>
                <a:hlinkClick r:id="rId4" tooltip="سوئد"/>
              </a:rPr>
              <a:t>سوئد</a:t>
            </a:r>
            <a:r>
              <a:rPr lang="ar-AE" sz="2800" dirty="0">
                <a:cs typeface="B Mitra" panose="00000400000000000000" pitchFamily="2" charset="-78"/>
              </a:rPr>
              <a:t> برگزار گشت این مسابقات در ورزش‌های </a:t>
            </a:r>
            <a:r>
              <a:rPr lang="ar-AE" sz="2800" dirty="0">
                <a:cs typeface="B Mitra" panose="00000400000000000000" pitchFamily="2" charset="-78"/>
                <a:hlinkClick r:id="rId5" tooltip="اسکی آلپاین"/>
              </a:rPr>
              <a:t>اسکی آلپاین</a:t>
            </a:r>
            <a:r>
              <a:rPr lang="ar-AE" sz="2800" dirty="0">
                <a:cs typeface="B Mitra" panose="00000400000000000000" pitchFamily="2" charset="-78"/>
              </a:rPr>
              <a:t>، </a:t>
            </a:r>
            <a:r>
              <a:rPr lang="ar-AE" sz="2800" dirty="0">
                <a:cs typeface="B Mitra" panose="00000400000000000000" pitchFamily="2" charset="-78"/>
                <a:hlinkClick r:id="rId6" tooltip="هاکی روی یخ"/>
              </a:rPr>
              <a:t>هاکی روی یخ</a:t>
            </a:r>
            <a:r>
              <a:rPr lang="ar-AE" sz="2800" dirty="0">
                <a:cs typeface="B Mitra" panose="00000400000000000000" pitchFamily="2" charset="-78"/>
              </a:rPr>
              <a:t>، </a:t>
            </a:r>
            <a:r>
              <a:rPr lang="ar-AE" sz="2800" dirty="0">
                <a:cs typeface="B Mitra" panose="00000400000000000000" pitchFamily="2" charset="-78"/>
                <a:hlinkClick r:id="rId7" tooltip="بیاتلون"/>
              </a:rPr>
              <a:t>بیاتلون</a:t>
            </a:r>
            <a:r>
              <a:rPr lang="ar-AE" sz="2800" dirty="0">
                <a:cs typeface="B Mitra" panose="00000400000000000000" pitchFamily="2" charset="-78"/>
              </a:rPr>
              <a:t> و </a:t>
            </a:r>
            <a:r>
              <a:rPr lang="ar-AE" sz="2800" dirty="0">
                <a:cs typeface="B Mitra" panose="00000400000000000000" pitchFamily="2" charset="-78"/>
                <a:hlinkClick r:id="rId8" tooltip="کراس اسکی (صفحه وجود ندارد)"/>
              </a:rPr>
              <a:t>کراس اسکی</a:t>
            </a:r>
            <a:r>
              <a:rPr lang="ar-AE" sz="2800" dirty="0">
                <a:cs typeface="B Mitra" panose="00000400000000000000" pitchFamily="2" charset="-78"/>
              </a:rPr>
              <a:t> برگزار می‌گردد.</a:t>
            </a:r>
            <a:endParaRPr lang="en-US" sz="2800" b="1" dirty="0">
              <a:cs typeface="B Mitra" panose="00000400000000000000" pitchFamily="2" charset="-78"/>
            </a:endParaRPr>
          </a:p>
        </p:txBody>
      </p:sp>
      <p:pic>
        <p:nvPicPr>
          <p:cNvPr id="7170" name="Picture 2" descr="https://upload.wikimedia.org/wikipedia/commons/thumb/4/42/2010ParalympicsUnitedStatesVsJapanIceSledgeHockey.jpg/220px-2010ParalympicsUnitedStatesVsJapanIceSledgeHocke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223" y="2003939"/>
            <a:ext cx="3149412" cy="209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2154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2" name="TextBox 1"/>
          <p:cNvSpPr txBox="1"/>
          <p:nvPr/>
        </p:nvSpPr>
        <p:spPr>
          <a:xfrm>
            <a:off x="128789" y="1120462"/>
            <a:ext cx="10728102" cy="1815882"/>
          </a:xfrm>
          <a:prstGeom prst="rect">
            <a:avLst/>
          </a:prstGeom>
          <a:noFill/>
        </p:spPr>
        <p:txBody>
          <a:bodyPr wrap="square" rtlCol="0">
            <a:spAutoFit/>
          </a:bodyPr>
          <a:lstStyle/>
          <a:p>
            <a:pPr algn="just" rtl="1"/>
            <a:r>
              <a:rPr lang="ar-AE" sz="2800" b="1" dirty="0">
                <a:cs typeface="B Mitra" panose="00000400000000000000" pitchFamily="2" charset="-78"/>
              </a:rPr>
              <a:t>بازی‌های پارالمپیک زمستانی</a:t>
            </a:r>
            <a:r>
              <a:rPr lang="ar-AE" sz="2800" dirty="0">
                <a:cs typeface="B Mitra" panose="00000400000000000000" pitchFamily="2" charset="-78"/>
              </a:rPr>
              <a:t> یک </a:t>
            </a:r>
            <a:r>
              <a:rPr lang="ar-AE" sz="2800" dirty="0">
                <a:cs typeface="B Mitra" panose="00000400000000000000" pitchFamily="2" charset="-78"/>
                <a:hlinkClick r:id="rId2" tooltip="رویداد چندورزشی"/>
              </a:rPr>
              <a:t>رویداد چندورزشی</a:t>
            </a:r>
            <a:r>
              <a:rPr lang="ar-AE" sz="2800" dirty="0">
                <a:cs typeface="B Mitra" panose="00000400000000000000" pitchFamily="2" charset="-78"/>
              </a:rPr>
              <a:t> برای معلولان فلج مغزی، قطع عضو و نابینایان است که هر چهار سال یکبار بلافاصله پس از پایان </a:t>
            </a:r>
            <a:r>
              <a:rPr lang="ar-AE" sz="2800" dirty="0">
                <a:cs typeface="B Mitra" panose="00000400000000000000" pitchFamily="2" charset="-78"/>
                <a:hlinkClick r:id="rId3" tooltip="المپیک زمستانی"/>
              </a:rPr>
              <a:t>المپیک زمستانی</a:t>
            </a:r>
            <a:r>
              <a:rPr lang="ar-AE" sz="2800" dirty="0">
                <a:cs typeface="B Mitra" panose="00000400000000000000" pitchFamily="2" charset="-78"/>
              </a:rPr>
              <a:t> در شهر میزبان </a:t>
            </a:r>
            <a:r>
              <a:rPr lang="ar-AE" sz="2800" dirty="0">
                <a:cs typeface="B Mitra" panose="00000400000000000000" pitchFamily="2" charset="-78"/>
                <a:hlinkClick r:id="rId3" tooltip="المپیک زمستانی"/>
              </a:rPr>
              <a:t>المپیک زمستانی</a:t>
            </a:r>
            <a:r>
              <a:rPr lang="ar-AE" sz="2800" dirty="0">
                <a:cs typeface="B Mitra" panose="00000400000000000000" pitchFamily="2" charset="-78"/>
              </a:rPr>
              <a:t> برگزار می‌گردد این مسابقات از سال ۱۹۷۶ تا کنون انجام می‌گردد. اولین دوره این رقابت‌ها در </a:t>
            </a:r>
            <a:r>
              <a:rPr lang="ar-AE" sz="2800" dirty="0">
                <a:cs typeface="B Mitra" panose="00000400000000000000" pitchFamily="2" charset="-78"/>
                <a:hlinkClick r:id="rId4" tooltip="سوئد"/>
              </a:rPr>
              <a:t>سوئد</a:t>
            </a:r>
            <a:r>
              <a:rPr lang="ar-AE" sz="2800" dirty="0">
                <a:cs typeface="B Mitra" panose="00000400000000000000" pitchFamily="2" charset="-78"/>
              </a:rPr>
              <a:t> برگزار گشت این مسابقات در ورزش‌های </a:t>
            </a:r>
            <a:r>
              <a:rPr lang="ar-AE" sz="2800" dirty="0">
                <a:cs typeface="B Mitra" panose="00000400000000000000" pitchFamily="2" charset="-78"/>
                <a:hlinkClick r:id="rId5" tooltip="اسکی آلپاین"/>
              </a:rPr>
              <a:t>اسکی آلپاین</a:t>
            </a:r>
            <a:r>
              <a:rPr lang="ar-AE" sz="2800" dirty="0">
                <a:cs typeface="B Mitra" panose="00000400000000000000" pitchFamily="2" charset="-78"/>
              </a:rPr>
              <a:t>، </a:t>
            </a:r>
            <a:r>
              <a:rPr lang="ar-AE" sz="2800" dirty="0">
                <a:cs typeface="B Mitra" panose="00000400000000000000" pitchFamily="2" charset="-78"/>
                <a:hlinkClick r:id="rId6" tooltip="هاکی روی یخ"/>
              </a:rPr>
              <a:t>هاکی روی یخ</a:t>
            </a:r>
            <a:r>
              <a:rPr lang="ar-AE" sz="2800" dirty="0">
                <a:cs typeface="B Mitra" panose="00000400000000000000" pitchFamily="2" charset="-78"/>
              </a:rPr>
              <a:t>، </a:t>
            </a:r>
            <a:r>
              <a:rPr lang="ar-AE" sz="2800" dirty="0">
                <a:cs typeface="B Mitra" panose="00000400000000000000" pitchFamily="2" charset="-78"/>
                <a:hlinkClick r:id="rId7" tooltip="بیاتلون"/>
              </a:rPr>
              <a:t>بیاتلون</a:t>
            </a:r>
            <a:r>
              <a:rPr lang="ar-AE" sz="2800" dirty="0">
                <a:cs typeface="B Mitra" panose="00000400000000000000" pitchFamily="2" charset="-78"/>
              </a:rPr>
              <a:t> و </a:t>
            </a:r>
            <a:r>
              <a:rPr lang="ar-AE" sz="2800" dirty="0">
                <a:cs typeface="B Mitra" panose="00000400000000000000" pitchFamily="2" charset="-78"/>
                <a:hlinkClick r:id="rId8" tooltip="کراس اسکی (صفحه وجود ندارد)"/>
              </a:rPr>
              <a:t>کراس اسکی</a:t>
            </a:r>
            <a:r>
              <a:rPr lang="ar-AE" sz="2800" dirty="0">
                <a:cs typeface="B Mitra" panose="00000400000000000000" pitchFamily="2" charset="-78"/>
              </a:rPr>
              <a:t> برگزار می‌گردد.</a:t>
            </a:r>
            <a:endParaRPr lang="en-US" sz="2800" b="1" dirty="0">
              <a:cs typeface="B Mitra" panose="00000400000000000000" pitchFamily="2" charset="-78"/>
            </a:endParaRPr>
          </a:p>
        </p:txBody>
      </p:sp>
      <p:pic>
        <p:nvPicPr>
          <p:cNvPr id="7170" name="Picture 2" descr="https://upload.wikimedia.org/wikipedia/commons/thumb/4/42/2010ParalympicsUnitedStatesVsJapanIceSledgeHockey.jpg/220px-2010ParalympicsUnitedStatesVsJapanIceSledgeHocke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0907" y="3205795"/>
            <a:ext cx="4747833" cy="3150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4007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graphicFrame>
        <p:nvGraphicFramePr>
          <p:cNvPr id="4" name="Table 3"/>
          <p:cNvGraphicFramePr>
            <a:graphicFrameLocks noGrp="1"/>
          </p:cNvGraphicFramePr>
          <p:nvPr>
            <p:extLst>
              <p:ext uri="{D42A27DB-BD31-4B8C-83A1-F6EECF244321}">
                <p14:modId xmlns:p14="http://schemas.microsoft.com/office/powerpoint/2010/main" val="2142242276"/>
              </p:ext>
            </p:extLst>
          </p:nvPr>
        </p:nvGraphicFramePr>
        <p:xfrm>
          <a:off x="1223963" y="1459976"/>
          <a:ext cx="4211637" cy="4469226"/>
        </p:xfrm>
        <a:graphic>
          <a:graphicData uri="http://schemas.openxmlformats.org/drawingml/2006/table">
            <a:tbl>
              <a:tblPr/>
              <a:tblGrid>
                <a:gridCol w="2319337"/>
                <a:gridCol w="1892300"/>
              </a:tblGrid>
              <a:tr h="2963928">
                <a:tc>
                  <a:txBody>
                    <a:bodyPr/>
                    <a:lstStyle/>
                    <a:p>
                      <a:pPr algn="ctr"/>
                      <a:r>
                        <a:rPr lang="ar-AE" sz="2400" b="1" dirty="0">
                          <a:effectLst/>
                          <a:cs typeface="B Mitra" panose="00000400000000000000" pitchFamily="2" charset="-78"/>
                        </a:rPr>
                        <a:t>بازی‌های پارالمپیک زمستانی</a:t>
                      </a:r>
                    </a:p>
                  </a:txBody>
                  <a:tcPr marL="80106" marR="80106" marT="40053" marB="40053" anchor="ctr">
                    <a:lnL>
                      <a:noFill/>
                    </a:lnL>
                    <a:lnR>
                      <a:noFill/>
                    </a:lnR>
                    <a:lnT>
                      <a:noFill/>
                    </a:lnT>
                    <a:lnB>
                      <a:noFill/>
                    </a:lnB>
                    <a:solidFill>
                      <a:srgbClr val="BFD7FF"/>
                    </a:solidFill>
                  </a:tcPr>
                </a:tc>
                <a:tc>
                  <a:txBody>
                    <a:bodyPr/>
                    <a:lstStyle/>
                    <a:p>
                      <a:pPr algn="r">
                        <a:buFont typeface="Arial" panose="020B0604020202020204" pitchFamily="34" charset="0"/>
                        <a:buChar char="•"/>
                      </a:pPr>
                      <a:r>
                        <a:rPr lang="ar-AE" sz="2400" b="1" u="none" strike="noStrike" dirty="0">
                          <a:solidFill>
                            <a:srgbClr val="A55858"/>
                          </a:solidFill>
                          <a:effectLst/>
                          <a:cs typeface="B Mitra" panose="00000400000000000000" pitchFamily="2" charset="-78"/>
                          <a:hlinkClick r:id="rId2" tooltip="بازی‌های پارالمپیک زمستانی ۱۹۷۶ (صفحه وجود ندارد)"/>
                        </a:rPr>
                        <a:t>۱۹۷۶</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3" tooltip="بازی‌های پارالمپیک زمستانی ۱۹۸۰ (صفحه وجود ندارد)"/>
                        </a:rPr>
                        <a:t>۱۹۸۰</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4" tooltip="بازی‌های پارالمپیک زمستانی ۱۹۸۴ (صفحه وجود ندارد)"/>
                        </a:rPr>
                        <a:t>۱۹۸۴</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5" tooltip="بازی‌های پارالمپیک زمستانی ۱۹۸۸ (صفحه وجود ندارد)"/>
                        </a:rPr>
                        <a:t>۱۹۸۸</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6" tooltip="بازی‌های پارالمپیک زمستانی ۱۹۹۲ (صفحه وجود ندارد)"/>
                        </a:rPr>
                        <a:t>۱۹۹۲</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7" tooltip="بازی‌های پارالمپیک زمستانی ۱۹۹۴ (صفحه وجود ندارد)"/>
                        </a:rPr>
                        <a:t>۱۹۹۴</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8" tooltip="بازی‌های پارالمپیک زمستانی ۱۹۹۸ (صفحه وجود ندارد)"/>
                        </a:rPr>
                        <a:t>۱۹۹۸</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9" tooltip="بازی‌های پارالمپیک زمستانی ۲۰۰۲ (صفحه وجود ندارد)"/>
                        </a:rPr>
                        <a:t>۲۰۰۲</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A55858"/>
                          </a:solidFill>
                          <a:effectLst/>
                          <a:cs typeface="B Mitra" panose="00000400000000000000" pitchFamily="2" charset="-78"/>
                          <a:hlinkClick r:id="rId10" tooltip="بازی‌های پارالمپیک زمستانی ۲۰۰۶ (صفحه وجود ندارد)"/>
                        </a:rPr>
                        <a:t>۲۰۰۶</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u="none" strike="noStrike" dirty="0">
                          <a:solidFill>
                            <a:srgbClr val="0B0080"/>
                          </a:solidFill>
                          <a:effectLst/>
                          <a:cs typeface="B Mitra" panose="00000400000000000000" pitchFamily="2" charset="-78"/>
                          <a:hlinkClick r:id="rId11" tooltip="بازی‌های پارالمپیک زمستانی ۲۰۱۰"/>
                        </a:rPr>
                        <a:t>۲۰۱۰</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i="1" u="none" strike="noStrike" dirty="0">
                          <a:solidFill>
                            <a:srgbClr val="0B0080"/>
                          </a:solidFill>
                          <a:effectLst/>
                          <a:cs typeface="B Mitra" panose="00000400000000000000" pitchFamily="2" charset="-78"/>
                          <a:hlinkClick r:id="rId12" tooltip="بازی‌های پارالمپیک زمستانی ۲۰۱۴"/>
                        </a:rPr>
                        <a:t>۲۰۱۴</a:t>
                      </a:r>
                      <a:endParaRPr lang="ar-AE" sz="2400" b="1" dirty="0">
                        <a:effectLst/>
                        <a:cs typeface="B Mitra" panose="00000400000000000000" pitchFamily="2" charset="-78"/>
                      </a:endParaRPr>
                    </a:p>
                    <a:p>
                      <a:pPr algn="r">
                        <a:buFont typeface="Arial" panose="020B0604020202020204" pitchFamily="34" charset="0"/>
                        <a:buChar char="•"/>
                      </a:pPr>
                      <a:r>
                        <a:rPr lang="ar-AE" sz="2400" b="1" dirty="0">
                          <a:effectLst/>
                          <a:cs typeface="B Mitra" panose="00000400000000000000" pitchFamily="2" charset="-78"/>
                        </a:rPr>
                        <a:t> </a:t>
                      </a:r>
                      <a:r>
                        <a:rPr lang="ar-AE" sz="2400" b="1" i="1" u="none" strike="noStrike" dirty="0">
                          <a:solidFill>
                            <a:srgbClr val="A55858"/>
                          </a:solidFill>
                          <a:effectLst/>
                          <a:cs typeface="B Mitra" panose="00000400000000000000" pitchFamily="2" charset="-78"/>
                          <a:hlinkClick r:id="rId13" tooltip="بازی‌های پارالمپیک زمستانی ۲۰۱۸ (صفحه وجود ندارد)"/>
                        </a:rPr>
                        <a:t>۲۰۱۸</a:t>
                      </a:r>
                      <a:endParaRPr lang="ar-AE" sz="2400" b="1" dirty="0">
                        <a:effectLst/>
                        <a:cs typeface="B Mitra" panose="00000400000000000000" pitchFamily="2" charset="-78"/>
                      </a:endParaRPr>
                    </a:p>
                  </a:txBody>
                  <a:tcPr marL="80106" marR="80106" marT="40053" marB="40053" anchor="ctr">
                    <a:lnL>
                      <a:noFill/>
                    </a:lnL>
                    <a:lnR w="19050" cap="flat" cmpd="sng" algn="ctr">
                      <a:solidFill>
                        <a:srgbClr val="FDFDFD"/>
                      </a:solidFill>
                      <a:prstDash val="solid"/>
                      <a:round/>
                      <a:headEnd type="none" w="med" len="med"/>
                      <a:tailEnd type="none" w="med" len="med"/>
                    </a:lnR>
                    <a:lnT>
                      <a:noFill/>
                    </a:lnT>
                    <a:lnB>
                      <a:noFill/>
                    </a:lnB>
                    <a:solidFill>
                      <a:srgbClr val="F7F7F7"/>
                    </a:solidFill>
                  </a:tcPr>
                </a:tc>
              </a:tr>
            </a:tbl>
          </a:graphicData>
        </a:graphic>
      </p:graphicFrame>
      <p:sp>
        <p:nvSpPr>
          <p:cNvPr id="5" name="TextBox 4"/>
          <p:cNvSpPr txBox="1"/>
          <p:nvPr/>
        </p:nvSpPr>
        <p:spPr>
          <a:xfrm>
            <a:off x="7239000" y="1485900"/>
            <a:ext cx="3644900" cy="830997"/>
          </a:xfrm>
          <a:prstGeom prst="rect">
            <a:avLst/>
          </a:prstGeom>
          <a:noFill/>
        </p:spPr>
        <p:txBody>
          <a:bodyPr wrap="square" rtlCol="0">
            <a:spAutoFit/>
          </a:bodyPr>
          <a:lstStyle/>
          <a:p>
            <a:pPr algn="ctr"/>
            <a:r>
              <a:rPr lang="fa-IR" sz="2400" b="1" dirty="0" smtClean="0">
                <a:cs typeface="B Mitra" panose="00000400000000000000" pitchFamily="2" charset="-78"/>
              </a:rPr>
              <a:t>اولین دوره بازی های زمستانه پارالمپیک در سوئد برگزار شد</a:t>
            </a:r>
            <a:endParaRPr lang="en-US" sz="2400" b="1" dirty="0">
              <a:cs typeface="B Mitra" panose="00000400000000000000" pitchFamily="2" charset="-78"/>
            </a:endParaRPr>
          </a:p>
        </p:txBody>
      </p:sp>
    </p:spTree>
    <p:extLst>
      <p:ext uri="{BB962C8B-B14F-4D97-AF65-F5344CB8AC3E}">
        <p14:creationId xmlns:p14="http://schemas.microsoft.com/office/powerpoint/2010/main" val="3984922217"/>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2" name="TextBox 1"/>
          <p:cNvSpPr txBox="1"/>
          <p:nvPr/>
        </p:nvSpPr>
        <p:spPr>
          <a:xfrm>
            <a:off x="412125" y="1622737"/>
            <a:ext cx="10534918" cy="3046988"/>
          </a:xfrm>
          <a:prstGeom prst="rect">
            <a:avLst/>
          </a:prstGeom>
          <a:noFill/>
        </p:spPr>
        <p:txBody>
          <a:bodyPr wrap="square" rtlCol="0">
            <a:spAutoFit/>
          </a:bodyPr>
          <a:lstStyle/>
          <a:p>
            <a:pPr algn="just" rtl="1"/>
            <a:r>
              <a:rPr lang="fa-IR" sz="2400" dirty="0" smtClean="0">
                <a:cs typeface="B Mitra" panose="00000400000000000000" pitchFamily="2" charset="-78"/>
              </a:rPr>
              <a:t>ا</a:t>
            </a:r>
            <a:r>
              <a:rPr lang="ar-AE" sz="2400" dirty="0" smtClean="0">
                <a:cs typeface="B Mitra" panose="00000400000000000000" pitchFamily="2" charset="-78"/>
              </a:rPr>
              <a:t>ين </a:t>
            </a:r>
            <a:r>
              <a:rPr lang="ar-AE" sz="2400" dirty="0">
                <a:cs typeface="B Mitra" panose="00000400000000000000" pitchFamily="2" charset="-78"/>
              </a:rPr>
              <a:t>رشته مخصوص ورزشكاران پارالمپيكي متعلق به گروه هاي قطع عضو، ضايعات نخاعي، پوليو، نابينا و كم بينا كه داراي كلاسبندي 3-</a:t>
            </a:r>
            <a:r>
              <a:rPr lang="en-US" sz="2400" dirty="0">
                <a:cs typeface="B Mitra" panose="00000400000000000000" pitchFamily="2" charset="-78"/>
              </a:rPr>
              <a:t>B1 ، 12-LW1 ، CP </a:t>
            </a:r>
            <a:r>
              <a:rPr lang="ar-AE" sz="2400" dirty="0">
                <a:cs typeface="B Mitra" panose="00000400000000000000" pitchFamily="2" charset="-78"/>
              </a:rPr>
              <a:t>مي باشد است. مسابقات اين رشته به صورت انفرادي در دو بخش بانوان و آقايان برگزار مي شود، اين رشته تحت پوشش كميته بين المللي پارالمپيك (</a:t>
            </a:r>
            <a:r>
              <a:rPr lang="en-US" sz="2400" dirty="0">
                <a:cs typeface="B Mitra" panose="00000400000000000000" pitchFamily="2" charset="-78"/>
              </a:rPr>
              <a:t>IPC </a:t>
            </a:r>
            <a:r>
              <a:rPr lang="fa-IR" sz="2400" dirty="0" smtClean="0">
                <a:cs typeface="B Mitra" panose="00000400000000000000" pitchFamily="2" charset="-78"/>
              </a:rPr>
              <a:t>) </a:t>
            </a:r>
            <a:r>
              <a:rPr lang="ar-AE" sz="2400" dirty="0" smtClean="0">
                <a:cs typeface="B Mitra" panose="00000400000000000000" pitchFamily="2" charset="-78"/>
              </a:rPr>
              <a:t>است </a:t>
            </a:r>
            <a:r>
              <a:rPr lang="ar-AE" sz="2400" dirty="0">
                <a:cs typeface="B Mitra" panose="00000400000000000000" pitchFamily="2" charset="-78"/>
              </a:rPr>
              <a:t>كه در سال 1327 شمسي مطابق با 1948 ميلادي شروع به فعاليت كرده است</a:t>
            </a:r>
            <a:r>
              <a:rPr lang="ar-AE" sz="2400" dirty="0" smtClean="0">
                <a:cs typeface="B Mitra" panose="00000400000000000000" pitchFamily="2" charset="-78"/>
              </a:rPr>
              <a:t>.</a:t>
            </a:r>
            <a:endParaRPr lang="fa-IR" sz="2400" dirty="0" smtClean="0">
              <a:cs typeface="B Mitra" panose="00000400000000000000" pitchFamily="2" charset="-78"/>
            </a:endParaRPr>
          </a:p>
          <a:p>
            <a:pPr algn="just" rtl="1"/>
            <a:r>
              <a:rPr lang="ar-AE" sz="2400" dirty="0" smtClean="0">
                <a:cs typeface="B Mitra" panose="00000400000000000000" pitchFamily="2" charset="-78"/>
              </a:rPr>
              <a:t> </a:t>
            </a:r>
            <a:r>
              <a:rPr lang="ar-AE" sz="2400" dirty="0">
                <a:cs typeface="B Mitra" panose="00000400000000000000" pitchFamily="2" charset="-78"/>
              </a:rPr>
              <a:t>آغاز فعاليت اين رشته در ايران به سال 1377 بر مي گردد و در همين سال اولين برنامه برون مرزي با اعزام تيم ملي كشورمان به مسابقات پارالمپيك زمستاني ناگانو در ژاپن صورت گرفت. مسابقات اين ورزش در 4 .شود مي برگزار </a:t>
            </a:r>
            <a:r>
              <a:rPr lang="en-US" sz="2400" dirty="0">
                <a:cs typeface="B Mitra" panose="00000400000000000000" pitchFamily="2" charset="-78"/>
              </a:rPr>
              <a:t>Slalom </a:t>
            </a:r>
            <a:r>
              <a:rPr lang="ar-AE" sz="2400" dirty="0">
                <a:cs typeface="B Mitra" panose="00000400000000000000" pitchFamily="2" charset="-78"/>
              </a:rPr>
              <a:t>و </a:t>
            </a:r>
            <a:r>
              <a:rPr lang="en-US" sz="2400" dirty="0">
                <a:cs typeface="B Mitra" panose="00000400000000000000" pitchFamily="2" charset="-78"/>
              </a:rPr>
              <a:t>Giant Slalom ، Super-G ، Downhill </a:t>
            </a:r>
            <a:r>
              <a:rPr lang="ar-AE" sz="2400" dirty="0">
                <a:cs typeface="B Mitra" panose="00000400000000000000" pitchFamily="2" charset="-78"/>
              </a:rPr>
              <a:t>مادهي ورزشكار برنده در هر مسابقه ورزشكاري است كه بهترين امتياز را كسب كرده باشد. در حال حاضر تعداد محدودي از ورزشكاران دركشورمان فعال مي باشند.</a:t>
            </a:r>
            <a:endParaRPr lang="en-US" sz="2400" dirty="0">
              <a:cs typeface="B Mitra" panose="00000400000000000000" pitchFamily="2" charset="-78"/>
            </a:endParaRPr>
          </a:p>
        </p:txBody>
      </p:sp>
      <p:sp>
        <p:nvSpPr>
          <p:cNvPr id="3" name="TextBox 2"/>
          <p:cNvSpPr txBox="1"/>
          <p:nvPr/>
        </p:nvSpPr>
        <p:spPr>
          <a:xfrm>
            <a:off x="6748529" y="991674"/>
            <a:ext cx="4224270" cy="584775"/>
          </a:xfrm>
          <a:prstGeom prst="rect">
            <a:avLst/>
          </a:prstGeom>
          <a:noFill/>
        </p:spPr>
        <p:txBody>
          <a:bodyPr wrap="square" rtlCol="0">
            <a:spAutoFit/>
          </a:bodyPr>
          <a:lstStyle/>
          <a:p>
            <a:pPr algn="r"/>
            <a:r>
              <a:rPr lang="fa-IR" sz="3200" b="1" dirty="0" smtClean="0">
                <a:solidFill>
                  <a:srgbClr val="FF0000"/>
                </a:solidFill>
                <a:cs typeface="B Zar" panose="00000400000000000000" pitchFamily="2" charset="-78"/>
              </a:rPr>
              <a:t>اسکی آلپاین</a:t>
            </a:r>
            <a:endParaRPr lang="en-US" sz="3200" b="1" dirty="0">
              <a:solidFill>
                <a:srgbClr val="FF0000"/>
              </a:solidFill>
              <a:cs typeface="B Zar" panose="00000400000000000000" pitchFamily="2" charset="-78"/>
            </a:endParaRPr>
          </a:p>
        </p:txBody>
      </p:sp>
      <p:pic>
        <p:nvPicPr>
          <p:cNvPr id="6" name="Picture 5"/>
          <p:cNvPicPr>
            <a:picLocks noChangeAspect="1"/>
          </p:cNvPicPr>
          <p:nvPr/>
        </p:nvPicPr>
        <p:blipFill>
          <a:blip r:embed="rId2"/>
          <a:stretch>
            <a:fillRect/>
          </a:stretch>
        </p:blipFill>
        <p:spPr>
          <a:xfrm>
            <a:off x="159657" y="4721018"/>
            <a:ext cx="11050073" cy="2136982"/>
          </a:xfrm>
          <a:prstGeom prst="rect">
            <a:avLst/>
          </a:prstGeom>
        </p:spPr>
      </p:pic>
    </p:spTree>
    <p:extLst>
      <p:ext uri="{BB962C8B-B14F-4D97-AF65-F5344CB8AC3E}">
        <p14:creationId xmlns:p14="http://schemas.microsoft.com/office/powerpoint/2010/main" val="295661781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2" name="TextBox 1"/>
          <p:cNvSpPr txBox="1"/>
          <p:nvPr/>
        </p:nvSpPr>
        <p:spPr>
          <a:xfrm>
            <a:off x="412125" y="1622737"/>
            <a:ext cx="10534918" cy="2893100"/>
          </a:xfrm>
          <a:prstGeom prst="rect">
            <a:avLst/>
          </a:prstGeom>
          <a:noFill/>
        </p:spPr>
        <p:txBody>
          <a:bodyPr wrap="square" rtlCol="0">
            <a:spAutoFit/>
          </a:bodyPr>
          <a:lstStyle/>
          <a:p>
            <a:pPr algn="just" rtl="1"/>
            <a:r>
              <a:rPr lang="ar-AE" sz="2600" dirty="0">
                <a:cs typeface="B Mitra" panose="00000400000000000000" pitchFamily="2" charset="-78"/>
              </a:rPr>
              <a:t>اين رشته مخصوص ورزشكاران پارالمپيكي است كه در دو ماده و متعلق به گروه هاي قطع عضو، ضايعات نخاعي، پوليو، نابينا و كم بينا كه داراي كلاسبندي 9-</a:t>
            </a:r>
            <a:r>
              <a:rPr lang="en-US" sz="2600" dirty="0">
                <a:cs typeface="B Mitra" panose="00000400000000000000" pitchFamily="2" charset="-78"/>
              </a:rPr>
              <a:t>LW1 ، 7-L5 ، 5/11-5/L10 ، 3-B1 </a:t>
            </a:r>
            <a:r>
              <a:rPr lang="fa-IR" sz="2600" dirty="0" smtClean="0">
                <a:cs typeface="B Mitra" panose="00000400000000000000" pitchFamily="2" charset="-78"/>
              </a:rPr>
              <a:t> </a:t>
            </a:r>
            <a:r>
              <a:rPr lang="ar-AE" sz="2600" dirty="0" smtClean="0">
                <a:cs typeface="B Mitra" panose="00000400000000000000" pitchFamily="2" charset="-78"/>
              </a:rPr>
              <a:t>مي </a:t>
            </a:r>
            <a:r>
              <a:rPr lang="ar-AE" sz="2600" dirty="0">
                <a:cs typeface="B Mitra" panose="00000400000000000000" pitchFamily="2" charset="-78"/>
              </a:rPr>
              <a:t>باشد است. مسابقات اين دو رشته به صورت انفرادي و تيمي در دو بخش بانوان و آقايان برگزار ميشود. اسكي راهپيمايي تحت پوشش كميته بين المللي پارالمپيك (</a:t>
            </a:r>
            <a:r>
              <a:rPr lang="en-US" sz="2600" dirty="0">
                <a:cs typeface="B Mitra" panose="00000400000000000000" pitchFamily="2" charset="-78"/>
              </a:rPr>
              <a:t>IPC </a:t>
            </a:r>
            <a:r>
              <a:rPr lang="fa-IR" sz="2600" dirty="0" smtClean="0">
                <a:cs typeface="B Mitra" panose="00000400000000000000" pitchFamily="2" charset="-78"/>
              </a:rPr>
              <a:t>) </a:t>
            </a:r>
            <a:r>
              <a:rPr lang="ar-AE" sz="2600" dirty="0" smtClean="0">
                <a:cs typeface="B Mitra" panose="00000400000000000000" pitchFamily="2" charset="-78"/>
              </a:rPr>
              <a:t>است </a:t>
            </a:r>
            <a:r>
              <a:rPr lang="ar-AE" sz="2600" dirty="0">
                <a:cs typeface="B Mitra" panose="00000400000000000000" pitchFamily="2" charset="-78"/>
              </a:rPr>
              <a:t>كه در سال 1355 شمسي مطابق با 1976 ميلادي شروع به فعاليت كرده است</a:t>
            </a:r>
            <a:r>
              <a:rPr lang="ar-AE" sz="2600" dirty="0" smtClean="0">
                <a:cs typeface="B Mitra" panose="00000400000000000000" pitchFamily="2" charset="-78"/>
              </a:rPr>
              <a:t>.</a:t>
            </a:r>
            <a:r>
              <a:rPr lang="ar-AE" sz="2600" dirty="0">
                <a:cs typeface="B Mitra" panose="00000400000000000000" pitchFamily="2" charset="-78"/>
              </a:rPr>
              <a:t> در اين ورزش مسابقات در مسافت هاي كوتاه، متوسط و طولاني از 5/2 تا 20 كيلومتر يا با استفاده از تكنيك هاي كلاسيك و آزاد در مسابقات امدادي تيمي برگزار مي شود. ورزشكار و تيم برنده در هر مسابقه ورزشكار و يا تيمي است كه كمترين زمان كسب كرده باشد. اين رشته در كشورمان فعال </a:t>
            </a:r>
            <a:r>
              <a:rPr lang="ar-AE" sz="2600" dirty="0" smtClean="0">
                <a:cs typeface="B Mitra" panose="00000400000000000000" pitchFamily="2" charset="-78"/>
              </a:rPr>
              <a:t>نميباشد</a:t>
            </a:r>
            <a:r>
              <a:rPr lang="fa-IR" sz="2600" dirty="0" smtClean="0">
                <a:cs typeface="B Mitra" panose="00000400000000000000" pitchFamily="2" charset="-78"/>
              </a:rPr>
              <a:t>.</a:t>
            </a:r>
            <a:endParaRPr lang="en-US" sz="2600" dirty="0">
              <a:cs typeface="B Mitra" panose="00000400000000000000" pitchFamily="2" charset="-78"/>
            </a:endParaRPr>
          </a:p>
        </p:txBody>
      </p:sp>
      <p:sp>
        <p:nvSpPr>
          <p:cNvPr id="3" name="TextBox 2"/>
          <p:cNvSpPr txBox="1"/>
          <p:nvPr/>
        </p:nvSpPr>
        <p:spPr>
          <a:xfrm>
            <a:off x="6748529" y="991674"/>
            <a:ext cx="4224270" cy="584775"/>
          </a:xfrm>
          <a:prstGeom prst="rect">
            <a:avLst/>
          </a:prstGeom>
          <a:noFill/>
        </p:spPr>
        <p:txBody>
          <a:bodyPr wrap="square" rtlCol="0">
            <a:spAutoFit/>
          </a:bodyPr>
          <a:lstStyle/>
          <a:p>
            <a:pPr algn="r"/>
            <a:r>
              <a:rPr lang="fa-IR" sz="3200" b="1" dirty="0" smtClean="0">
                <a:solidFill>
                  <a:srgbClr val="FF0000"/>
                </a:solidFill>
                <a:cs typeface="B Zar" panose="00000400000000000000" pitchFamily="2" charset="-78"/>
              </a:rPr>
              <a:t>اسکی راهپیمایی</a:t>
            </a:r>
            <a:endParaRPr lang="en-US" sz="3200" b="1" dirty="0">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9793" y="4480581"/>
            <a:ext cx="11158420" cy="2377419"/>
          </a:xfrm>
          <a:prstGeom prst="rect">
            <a:avLst/>
          </a:prstGeom>
        </p:spPr>
      </p:pic>
    </p:spTree>
    <p:extLst>
      <p:ext uri="{BB962C8B-B14F-4D97-AF65-F5344CB8AC3E}">
        <p14:creationId xmlns:p14="http://schemas.microsoft.com/office/powerpoint/2010/main" val="204723896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2" name="TextBox 1"/>
          <p:cNvSpPr txBox="1"/>
          <p:nvPr/>
        </p:nvSpPr>
        <p:spPr>
          <a:xfrm>
            <a:off x="412125" y="1622737"/>
            <a:ext cx="10534918" cy="3539430"/>
          </a:xfrm>
          <a:prstGeom prst="rect">
            <a:avLst/>
          </a:prstGeom>
          <a:noFill/>
        </p:spPr>
        <p:txBody>
          <a:bodyPr wrap="square" rtlCol="0">
            <a:spAutoFit/>
          </a:bodyPr>
          <a:lstStyle/>
          <a:p>
            <a:pPr algn="just" rtl="1"/>
            <a:r>
              <a:rPr lang="ar-AE" sz="2800" dirty="0" smtClean="0">
                <a:cs typeface="B Mitra" panose="00000400000000000000" pitchFamily="2" charset="-78"/>
              </a:rPr>
              <a:t>اين رشته مخصوص ورزشكاران پارالمپيكي متعلق به گروه هاي قطع عضو، ضايعات نخاعي، جسمي - حركتي و فلج مغزي كه داراي كلاسبندي حداقل معلوليت (</a:t>
            </a:r>
            <a:r>
              <a:rPr lang="en-US" sz="2800" dirty="0" smtClean="0">
                <a:cs typeface="B Mitra" panose="00000400000000000000" pitchFamily="2" charset="-78"/>
              </a:rPr>
              <a:t>MD (</a:t>
            </a:r>
            <a:r>
              <a:rPr lang="ar-AE" sz="2800" dirty="0" smtClean="0">
                <a:cs typeface="B Mitra" panose="00000400000000000000" pitchFamily="2" charset="-78"/>
              </a:rPr>
              <a:t>مي باشد است. مسابقات اين 3 رشته به صورت تيمي و مختلط (بانوان و آقايان در يك تيم) برگزار مي شود. اين رشته تحت پوشش فدراسيون جهاني </a:t>
            </a:r>
            <a:r>
              <a:rPr lang="en-US" sz="2800" dirty="0" smtClean="0">
                <a:cs typeface="B Mitra" panose="00000400000000000000" pitchFamily="2" charset="-78"/>
              </a:rPr>
              <a:t>WCF </a:t>
            </a:r>
            <a:r>
              <a:rPr lang="ar-AE" sz="2800" dirty="0" smtClean="0">
                <a:cs typeface="B Mitra" panose="00000400000000000000" pitchFamily="2" charset="-78"/>
              </a:rPr>
              <a:t>است كه در سال 1381 شمسي مطابق با 2002 ميلادي شروع به فعاليت كرده است. در اين ورزش بازيكنان يك گوي را روي صفحه اي از يخ به طرف مقابل مي لغزانند و تلاش ميكنند آن را تا حد امكان نزديك به مركز يك مجموعه از حلقه ها كه به آن خانه گفته مي شود متوقف نمايند و تيم حريف بايد مانع رسيدن به اين هدف شود. تيم برنده در هر مسابقه تيمي است كه بيشترين امتياز را كسب كرده باشد. اين رشته در كشور ما فعال نمي باشد. </a:t>
            </a:r>
            <a:endParaRPr lang="en-US" sz="2800" dirty="0">
              <a:cs typeface="B Mitra" panose="00000400000000000000" pitchFamily="2" charset="-78"/>
            </a:endParaRPr>
          </a:p>
        </p:txBody>
      </p:sp>
      <p:sp>
        <p:nvSpPr>
          <p:cNvPr id="3" name="TextBox 2"/>
          <p:cNvSpPr txBox="1"/>
          <p:nvPr/>
        </p:nvSpPr>
        <p:spPr>
          <a:xfrm>
            <a:off x="6748529" y="991674"/>
            <a:ext cx="4224270" cy="584775"/>
          </a:xfrm>
          <a:prstGeom prst="rect">
            <a:avLst/>
          </a:prstGeom>
          <a:noFill/>
        </p:spPr>
        <p:txBody>
          <a:bodyPr wrap="square" rtlCol="0">
            <a:spAutoFit/>
          </a:bodyPr>
          <a:lstStyle/>
          <a:p>
            <a:pPr algn="r"/>
            <a:r>
              <a:rPr lang="fa-IR" sz="3200" b="1" dirty="0" smtClean="0">
                <a:solidFill>
                  <a:srgbClr val="FF0000"/>
                </a:solidFill>
                <a:cs typeface="B Zar" panose="00000400000000000000" pitchFamily="2" charset="-78"/>
              </a:rPr>
              <a:t>کرلینگ با ویلچر</a:t>
            </a:r>
            <a:endParaRPr lang="en-US" sz="3200" b="1" dirty="0">
              <a:solidFill>
                <a:srgbClr val="FF0000"/>
              </a:solidFill>
              <a:cs typeface="B Zar" panose="00000400000000000000" pitchFamily="2" charset="-78"/>
            </a:endParaRPr>
          </a:p>
        </p:txBody>
      </p:sp>
    </p:spTree>
    <p:extLst>
      <p:ext uri="{BB962C8B-B14F-4D97-AF65-F5344CB8AC3E}">
        <p14:creationId xmlns:p14="http://schemas.microsoft.com/office/powerpoint/2010/main" val="92550393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2" name="TextBox 1"/>
          <p:cNvSpPr txBox="1"/>
          <p:nvPr/>
        </p:nvSpPr>
        <p:spPr>
          <a:xfrm>
            <a:off x="412125" y="1622737"/>
            <a:ext cx="10534918" cy="3539430"/>
          </a:xfrm>
          <a:prstGeom prst="rect">
            <a:avLst/>
          </a:prstGeom>
          <a:noFill/>
        </p:spPr>
        <p:txBody>
          <a:bodyPr wrap="square" rtlCol="0">
            <a:spAutoFit/>
          </a:bodyPr>
          <a:lstStyle/>
          <a:p>
            <a:pPr algn="just" rtl="1"/>
            <a:r>
              <a:rPr lang="ar-AE" sz="2800" dirty="0" smtClean="0">
                <a:cs typeface="B Mitra" panose="00000400000000000000" pitchFamily="2" charset="-78"/>
              </a:rPr>
              <a:t>اين رشته مخصوص ورزشكاران پارالمپيكي متعلق به گروه هاي قطع عضو، ضايعات نخاعي، جسمي - حركتي و فلج مغزي كه داراي كلاسبندي حداقل معلوليت (</a:t>
            </a:r>
            <a:r>
              <a:rPr lang="en-US" sz="2800" dirty="0" smtClean="0">
                <a:cs typeface="B Mitra" panose="00000400000000000000" pitchFamily="2" charset="-78"/>
              </a:rPr>
              <a:t>MD (</a:t>
            </a:r>
            <a:r>
              <a:rPr lang="ar-AE" sz="2800" dirty="0" smtClean="0">
                <a:cs typeface="B Mitra" panose="00000400000000000000" pitchFamily="2" charset="-78"/>
              </a:rPr>
              <a:t>مي باشد است. مسابقات اين 3 رشته به صورت تيمي و مختلط (بانوان و آقايان در يك تيم) برگزار مي شود. اين رشته تحت پوشش فدراسيون جهاني </a:t>
            </a:r>
            <a:r>
              <a:rPr lang="en-US" sz="2800" dirty="0" smtClean="0">
                <a:cs typeface="B Mitra" panose="00000400000000000000" pitchFamily="2" charset="-78"/>
              </a:rPr>
              <a:t>WCF </a:t>
            </a:r>
            <a:r>
              <a:rPr lang="ar-AE" sz="2800" dirty="0" smtClean="0">
                <a:cs typeface="B Mitra" panose="00000400000000000000" pitchFamily="2" charset="-78"/>
              </a:rPr>
              <a:t>است كه در سال 1381 شمسي مطابق با 2002 ميلادي شروع به فعاليت كرده است. در اين ورزش بازيكنان يك گوي را روي صفحه اي از يخ به طرف مقابل مي لغزانند و تلاش ميكنند آن را تا حد امكان نزديك به مركز يك مجموعه از حلقه ها كه به آن خانه گفته مي شود متوقف نمايند و تيم حريف بايد مانع رسيدن به اين هدف شود. تيم برنده در هر مسابقه تيمي است كه بيشترين امتياز را كسب كرده باشد. اين رشته در كشور ما فعال نمي باشد. </a:t>
            </a:r>
            <a:endParaRPr lang="en-US" sz="2800" dirty="0">
              <a:cs typeface="B Mitra" panose="00000400000000000000" pitchFamily="2" charset="-78"/>
            </a:endParaRPr>
          </a:p>
        </p:txBody>
      </p:sp>
      <p:sp>
        <p:nvSpPr>
          <p:cNvPr id="3" name="TextBox 2"/>
          <p:cNvSpPr txBox="1"/>
          <p:nvPr/>
        </p:nvSpPr>
        <p:spPr>
          <a:xfrm>
            <a:off x="6748529" y="991674"/>
            <a:ext cx="4224270" cy="584775"/>
          </a:xfrm>
          <a:prstGeom prst="rect">
            <a:avLst/>
          </a:prstGeom>
          <a:noFill/>
        </p:spPr>
        <p:txBody>
          <a:bodyPr wrap="square" rtlCol="0">
            <a:spAutoFit/>
          </a:bodyPr>
          <a:lstStyle/>
          <a:p>
            <a:pPr algn="r"/>
            <a:r>
              <a:rPr lang="fa-IR" sz="3200" b="1" dirty="0" smtClean="0">
                <a:solidFill>
                  <a:srgbClr val="FF0000"/>
                </a:solidFill>
                <a:cs typeface="B Zar" panose="00000400000000000000" pitchFamily="2" charset="-78"/>
              </a:rPr>
              <a:t>کرلینگ با ویلچر</a:t>
            </a:r>
            <a:endParaRPr lang="en-US" sz="3200" b="1" dirty="0">
              <a:solidFill>
                <a:srgbClr val="FF0000"/>
              </a:solidFill>
              <a:cs typeface="B Zar" panose="00000400000000000000" pitchFamily="2" charset="-78"/>
            </a:endParaRPr>
          </a:p>
        </p:txBody>
      </p:sp>
    </p:spTree>
    <p:extLst>
      <p:ext uri="{BB962C8B-B14F-4D97-AF65-F5344CB8AC3E}">
        <p14:creationId xmlns:p14="http://schemas.microsoft.com/office/powerpoint/2010/main" val="426869557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3" name="TextBox 2"/>
          <p:cNvSpPr txBox="1"/>
          <p:nvPr/>
        </p:nvSpPr>
        <p:spPr>
          <a:xfrm>
            <a:off x="6748529" y="991674"/>
            <a:ext cx="4224270" cy="584775"/>
          </a:xfrm>
          <a:prstGeom prst="rect">
            <a:avLst/>
          </a:prstGeom>
          <a:noFill/>
        </p:spPr>
        <p:txBody>
          <a:bodyPr wrap="square" rtlCol="0">
            <a:spAutoFit/>
          </a:bodyPr>
          <a:lstStyle/>
          <a:p>
            <a:pPr algn="r"/>
            <a:r>
              <a:rPr lang="fa-IR" sz="3200" b="1" dirty="0" smtClean="0">
                <a:solidFill>
                  <a:srgbClr val="FF0000"/>
                </a:solidFill>
                <a:cs typeface="B Zar" panose="00000400000000000000" pitchFamily="2" charset="-78"/>
              </a:rPr>
              <a:t>کرلینگ با ویلچر</a:t>
            </a:r>
            <a:endParaRPr lang="en-US" sz="3200" b="1" dirty="0">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79979" y="1992239"/>
            <a:ext cx="10405736" cy="4350503"/>
          </a:xfrm>
          <a:prstGeom prst="rect">
            <a:avLst/>
          </a:prstGeom>
        </p:spPr>
      </p:pic>
    </p:spTree>
    <p:extLst>
      <p:ext uri="{BB962C8B-B14F-4D97-AF65-F5344CB8AC3E}">
        <p14:creationId xmlns:p14="http://schemas.microsoft.com/office/powerpoint/2010/main" val="416917422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بازی‌های پارالمپیک زمستانی</a:t>
            </a:r>
          </a:p>
        </p:txBody>
      </p:sp>
      <p:sp>
        <p:nvSpPr>
          <p:cNvPr id="2" name="TextBox 1"/>
          <p:cNvSpPr txBox="1"/>
          <p:nvPr/>
        </p:nvSpPr>
        <p:spPr>
          <a:xfrm>
            <a:off x="412125" y="1622737"/>
            <a:ext cx="10534918" cy="2585323"/>
          </a:xfrm>
          <a:prstGeom prst="rect">
            <a:avLst/>
          </a:prstGeom>
          <a:noFill/>
        </p:spPr>
        <p:txBody>
          <a:bodyPr wrap="square" rtlCol="0">
            <a:spAutoFit/>
          </a:bodyPr>
          <a:lstStyle/>
          <a:p>
            <a:pPr algn="just" rtl="1"/>
            <a:r>
              <a:rPr lang="ar-AE" sz="2700" dirty="0">
                <a:cs typeface="B Mitra" panose="00000400000000000000" pitchFamily="2" charset="-78"/>
              </a:rPr>
              <a:t>اين رشته مخصوص ورزشكاران پارالمپيكي است كه متعلق به گروه هاي قطع عضو و نابينايان است. مسابقات اين رشته در دو بخش آقايان و بانوان برگزار مي گردد. اين رشته تحت پوشش كميته بين المللي پارالمپيك (</a:t>
            </a:r>
            <a:r>
              <a:rPr lang="en-US" sz="2700" dirty="0">
                <a:cs typeface="B Mitra" panose="00000400000000000000" pitchFamily="2" charset="-78"/>
              </a:rPr>
              <a:t>IPC </a:t>
            </a:r>
            <a:r>
              <a:rPr lang="fa-IR" sz="2700" dirty="0" smtClean="0">
                <a:cs typeface="B Mitra" panose="00000400000000000000" pitchFamily="2" charset="-78"/>
              </a:rPr>
              <a:t>) </a:t>
            </a:r>
            <a:r>
              <a:rPr lang="ar-AE" sz="2700" dirty="0" smtClean="0">
                <a:cs typeface="B Mitra" panose="00000400000000000000" pitchFamily="2" charset="-78"/>
              </a:rPr>
              <a:t>است </a:t>
            </a:r>
            <a:r>
              <a:rPr lang="ar-AE" sz="2700" dirty="0">
                <a:cs typeface="B Mitra" panose="00000400000000000000" pitchFamily="2" charset="-78"/>
              </a:rPr>
              <a:t>كه در سال 1373 شمسي مطابق با 1994 ميلادي شروع به فعاليت كرده است. در اين ورزش مسابقات در يك مسير 5/7 كيلومتري كه به سه مرحله 5/2 كيلومتري تقسيم شده برگزار مي شود كه بين هر 2 مرحله ورزشكار بايد به طرف 2 سيبل مستقر در فاصله 10 متري شليك نمايد. ورزشكار برنده در هر مسابقه ورزشكاري است كه كمترين زمان كسب كرده باشد. اين رشته در كشور ما فعال نمي باشد.</a:t>
            </a:r>
            <a:endParaRPr lang="en-US" sz="2700" dirty="0">
              <a:cs typeface="B Mitra" panose="00000400000000000000" pitchFamily="2" charset="-78"/>
            </a:endParaRPr>
          </a:p>
        </p:txBody>
      </p:sp>
      <p:sp>
        <p:nvSpPr>
          <p:cNvPr id="3" name="TextBox 2"/>
          <p:cNvSpPr txBox="1"/>
          <p:nvPr/>
        </p:nvSpPr>
        <p:spPr>
          <a:xfrm>
            <a:off x="6748529" y="991674"/>
            <a:ext cx="4224270" cy="584775"/>
          </a:xfrm>
          <a:prstGeom prst="rect">
            <a:avLst/>
          </a:prstGeom>
          <a:noFill/>
        </p:spPr>
        <p:txBody>
          <a:bodyPr wrap="square" rtlCol="0">
            <a:spAutoFit/>
          </a:bodyPr>
          <a:lstStyle/>
          <a:p>
            <a:pPr algn="r"/>
            <a:r>
              <a:rPr lang="fa-IR" sz="3200" b="1" dirty="0" smtClean="0">
                <a:solidFill>
                  <a:srgbClr val="FF0000"/>
                </a:solidFill>
                <a:cs typeface="B Zar" panose="00000400000000000000" pitchFamily="2" charset="-78"/>
              </a:rPr>
              <a:t>بیاتلون</a:t>
            </a:r>
            <a:endParaRPr lang="en-US" sz="3200" b="1" dirty="0">
              <a:solidFill>
                <a:srgbClr val="FF0000"/>
              </a:solidFill>
              <a:cs typeface="B Zar" panose="00000400000000000000" pitchFamily="2" charset="-78"/>
            </a:endParaRPr>
          </a:p>
        </p:txBody>
      </p:sp>
      <p:pic>
        <p:nvPicPr>
          <p:cNvPr id="6" name="Picture 5"/>
          <p:cNvPicPr>
            <a:picLocks noChangeAspect="1"/>
          </p:cNvPicPr>
          <p:nvPr/>
        </p:nvPicPr>
        <p:blipFill>
          <a:blip r:embed="rId2"/>
          <a:stretch>
            <a:fillRect/>
          </a:stretch>
        </p:blipFill>
        <p:spPr>
          <a:xfrm>
            <a:off x="0" y="4194629"/>
            <a:ext cx="12192000" cy="2663371"/>
          </a:xfrm>
          <a:prstGeom prst="rect">
            <a:avLst/>
          </a:prstGeom>
        </p:spPr>
      </p:pic>
    </p:spTree>
    <p:extLst>
      <p:ext uri="{BB962C8B-B14F-4D97-AF65-F5344CB8AC3E}">
        <p14:creationId xmlns:p14="http://schemas.microsoft.com/office/powerpoint/2010/main" val="2166868697"/>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a:t>
            </a:r>
            <a:r>
              <a:rPr lang="ar-SA" sz="3600" b="1" dirty="0">
                <a:cs typeface="B Mitra" panose="00000400000000000000" pitchFamily="2" charset="-78"/>
              </a:rPr>
              <a:t>زی‌های پارالمپیک تابستانی</a:t>
            </a:r>
            <a:endParaRPr lang="fa-IR" sz="3600" b="1" dirty="0">
              <a:cs typeface="B Mitra" panose="00000400000000000000" pitchFamily="2" charset="-78"/>
            </a:endParaRPr>
          </a:p>
        </p:txBody>
      </p:sp>
      <p:sp>
        <p:nvSpPr>
          <p:cNvPr id="2" name="TextBox 1"/>
          <p:cNvSpPr txBox="1"/>
          <p:nvPr/>
        </p:nvSpPr>
        <p:spPr>
          <a:xfrm>
            <a:off x="128789" y="1120462"/>
            <a:ext cx="10728102" cy="2677656"/>
          </a:xfrm>
          <a:prstGeom prst="rect">
            <a:avLst/>
          </a:prstGeom>
          <a:noFill/>
        </p:spPr>
        <p:txBody>
          <a:bodyPr wrap="square" rtlCol="0">
            <a:spAutoFit/>
          </a:bodyPr>
          <a:lstStyle/>
          <a:p>
            <a:pPr algn="r" rtl="1"/>
            <a:r>
              <a:rPr lang="fa-IR" sz="2800" b="1" dirty="0" smtClean="0">
                <a:cs typeface="B Mitra" panose="00000400000000000000" pitchFamily="2" charset="-78"/>
              </a:rPr>
              <a:t>با</a:t>
            </a:r>
            <a:r>
              <a:rPr lang="ar-SA" sz="2800" b="1" dirty="0" smtClean="0">
                <a:cs typeface="B Mitra" panose="00000400000000000000" pitchFamily="2" charset="-78"/>
              </a:rPr>
              <a:t>زی‌های </a:t>
            </a:r>
            <a:r>
              <a:rPr lang="ar-SA" sz="2800" b="1" dirty="0">
                <a:cs typeface="B Mitra" panose="00000400000000000000" pitchFamily="2" charset="-78"/>
              </a:rPr>
              <a:t>پارالمپیک تابستانی</a:t>
            </a:r>
            <a:r>
              <a:rPr lang="ar-SA" sz="2800" dirty="0">
                <a:cs typeface="B Mitra" panose="00000400000000000000" pitchFamily="2" charset="-78"/>
              </a:rPr>
              <a:t> (</a:t>
            </a:r>
            <a:r>
              <a:rPr lang="ar-SA" sz="2800" dirty="0">
                <a:cs typeface="B Mitra" panose="00000400000000000000" pitchFamily="2" charset="-78"/>
                <a:hlinkClick r:id="rId2" tooltip="زبان انگلیسی"/>
              </a:rPr>
              <a:t>انگلیسی</a:t>
            </a:r>
            <a:r>
              <a:rPr lang="en-US" sz="2800" dirty="0">
                <a:cs typeface="B Mitra" panose="00000400000000000000" pitchFamily="2" charset="-78"/>
              </a:rPr>
              <a:t>: Summer Paralympic Games</a:t>
            </a:r>
            <a:r>
              <a:rPr lang="ar-SA" sz="2800" dirty="0">
                <a:cs typeface="B Mitra" panose="00000400000000000000" pitchFamily="2" charset="-78"/>
              </a:rPr>
              <a:t>) یک </a:t>
            </a:r>
            <a:r>
              <a:rPr lang="ar-SA" sz="2800" dirty="0">
                <a:cs typeface="B Mitra" panose="00000400000000000000" pitchFamily="2" charset="-78"/>
                <a:hlinkClick r:id="rId3" tooltip="رویداد چندورزشی"/>
              </a:rPr>
              <a:t>رویداد چندورزشی</a:t>
            </a:r>
            <a:r>
              <a:rPr lang="en-US" sz="2800" dirty="0">
                <a:cs typeface="B Mitra" panose="00000400000000000000" pitchFamily="2" charset="-78"/>
              </a:rPr>
              <a:t> </a:t>
            </a:r>
            <a:r>
              <a:rPr lang="ar-SA" sz="2800" dirty="0">
                <a:cs typeface="B Mitra" panose="00000400000000000000" pitchFamily="2" charset="-78"/>
                <a:hlinkClick r:id="rId4" tooltip="بین‌المللی"/>
              </a:rPr>
              <a:t>بین‌المللی</a:t>
            </a:r>
            <a:r>
              <a:rPr lang="en-US" sz="2800" dirty="0">
                <a:cs typeface="B Mitra" panose="00000400000000000000" pitchFamily="2" charset="-78"/>
              </a:rPr>
              <a:t> </a:t>
            </a:r>
            <a:r>
              <a:rPr lang="ar-SA" sz="2800" dirty="0">
                <a:cs typeface="B Mitra" panose="00000400000000000000" pitchFamily="2" charset="-78"/>
              </a:rPr>
              <a:t>است که هر چهار سال یک بار برای ورزشکاران معلول همچون </a:t>
            </a:r>
            <a:r>
              <a:rPr lang="ar-SA" sz="2800" dirty="0">
                <a:cs typeface="B Mitra" panose="00000400000000000000" pitchFamily="2" charset="-78"/>
                <a:hlinkClick r:id="rId5" tooltip="فلج مغزی"/>
              </a:rPr>
              <a:t>فلج مغزی</a:t>
            </a:r>
            <a:r>
              <a:rPr lang="ar-SA" sz="2800" dirty="0">
                <a:cs typeface="B Mitra" panose="00000400000000000000" pitchFamily="2" charset="-78"/>
              </a:rPr>
              <a:t>، افراد </a:t>
            </a:r>
            <a:r>
              <a:rPr lang="ar-SA" sz="2800" dirty="0">
                <a:cs typeface="B Mitra" panose="00000400000000000000" pitchFamily="2" charset="-78"/>
                <a:hlinkClick r:id="rId6" tooltip="کم بینایی"/>
              </a:rPr>
              <a:t>کم بینا</a:t>
            </a:r>
            <a:r>
              <a:rPr lang="en-US" sz="2800" dirty="0">
                <a:cs typeface="B Mitra" panose="00000400000000000000" pitchFamily="2" charset="-78"/>
              </a:rPr>
              <a:t> </a:t>
            </a:r>
            <a:r>
              <a:rPr lang="ar-SA" sz="2800" dirty="0">
                <a:cs typeface="B Mitra" panose="00000400000000000000" pitchFamily="2" charset="-78"/>
              </a:rPr>
              <a:t>و </a:t>
            </a:r>
            <a:r>
              <a:rPr lang="ar-SA" sz="2800" dirty="0">
                <a:cs typeface="B Mitra" panose="00000400000000000000" pitchFamily="2" charset="-78"/>
                <a:hlinkClick r:id="rId7" tooltip="آمپوتاسیون"/>
              </a:rPr>
              <a:t>آمپوتاسیون</a:t>
            </a:r>
            <a:r>
              <a:rPr lang="en-US" sz="2800" dirty="0">
                <a:cs typeface="B Mitra" panose="00000400000000000000" pitchFamily="2" charset="-78"/>
              </a:rPr>
              <a:t> </a:t>
            </a:r>
            <a:r>
              <a:rPr lang="ar-SA" sz="2800" dirty="0">
                <a:cs typeface="B Mitra" panose="00000400000000000000" pitchFamily="2" charset="-78"/>
              </a:rPr>
              <a:t>برگزار می‌شود</a:t>
            </a:r>
            <a:r>
              <a:rPr lang="en-US" sz="2800" dirty="0">
                <a:cs typeface="B Mitra" panose="00000400000000000000" pitchFamily="2" charset="-78"/>
              </a:rPr>
              <a:t>.</a:t>
            </a:r>
          </a:p>
          <a:p>
            <a:pPr algn="r" rtl="1"/>
            <a:r>
              <a:rPr lang="ar-SA" sz="2800" dirty="0">
                <a:cs typeface="B Mitra" panose="00000400000000000000" pitchFamily="2" charset="-78"/>
              </a:rPr>
              <a:t>اولین دوره این مسابقات در سال </a:t>
            </a:r>
            <a:r>
              <a:rPr lang="fa-IR" sz="2800" dirty="0">
                <a:cs typeface="B Mitra" panose="00000400000000000000" pitchFamily="2" charset="-78"/>
              </a:rPr>
              <a:t>۱۹۶۰</a:t>
            </a:r>
            <a:r>
              <a:rPr lang="ar-SA" sz="2800" dirty="0">
                <a:cs typeface="B Mitra" panose="00000400000000000000" pitchFamily="2" charset="-78"/>
              </a:rPr>
              <a:t> در شهر </a:t>
            </a:r>
            <a:r>
              <a:rPr lang="ar-SA" sz="2800" dirty="0">
                <a:cs typeface="B Mitra" panose="00000400000000000000" pitchFamily="2" charset="-78"/>
                <a:hlinkClick r:id="rId8" tooltip="رم"/>
              </a:rPr>
              <a:t>رم</a:t>
            </a:r>
            <a:r>
              <a:rPr lang="ar-SA" sz="2800" dirty="0">
                <a:cs typeface="B Mitra" panose="00000400000000000000" pitchFamily="2" charset="-78"/>
              </a:rPr>
              <a:t>، </a:t>
            </a:r>
            <a:r>
              <a:rPr lang="ar-SA" sz="2800" dirty="0">
                <a:cs typeface="B Mitra" panose="00000400000000000000" pitchFamily="2" charset="-78"/>
                <a:hlinkClick r:id="rId9" tooltip="ایتالیا"/>
              </a:rPr>
              <a:t>ایتالیا</a:t>
            </a:r>
            <a:r>
              <a:rPr lang="en-US" sz="2800" dirty="0">
                <a:cs typeface="B Mitra" panose="00000400000000000000" pitchFamily="2" charset="-78"/>
              </a:rPr>
              <a:t> </a:t>
            </a:r>
            <a:r>
              <a:rPr lang="ar-SA" sz="2800" dirty="0">
                <a:cs typeface="B Mitra" panose="00000400000000000000" pitchFamily="2" charset="-78"/>
              </a:rPr>
              <a:t>زیر نظر </a:t>
            </a:r>
            <a:r>
              <a:rPr lang="ar-SA" sz="2800" dirty="0">
                <a:cs typeface="B Mitra" panose="00000400000000000000" pitchFamily="2" charset="-78"/>
                <a:hlinkClick r:id="rId10" tooltip="کمیته بین‌المللی پارالمپیک"/>
              </a:rPr>
              <a:t>کمیته بین‌المللی پارالمپیک</a:t>
            </a:r>
            <a:r>
              <a:rPr lang="en-US" sz="2800" dirty="0">
                <a:cs typeface="B Mitra" panose="00000400000000000000" pitchFamily="2" charset="-78"/>
              </a:rPr>
              <a:t> </a:t>
            </a:r>
            <a:r>
              <a:rPr lang="ar-SA" sz="2800" dirty="0">
                <a:cs typeface="B Mitra" panose="00000400000000000000" pitchFamily="2" charset="-78"/>
              </a:rPr>
              <a:t>برگزار شده است</a:t>
            </a:r>
            <a:r>
              <a:rPr lang="en-US" sz="2800" dirty="0">
                <a:cs typeface="B Mitra" panose="00000400000000000000" pitchFamily="2" charset="-78"/>
              </a:rPr>
              <a:t>.</a:t>
            </a:r>
          </a:p>
          <a:p>
            <a:pPr algn="r" rtl="1"/>
            <a:r>
              <a:rPr lang="en-US" sz="2800" dirty="0">
                <a:cs typeface="B Mitra" panose="00000400000000000000" pitchFamily="2" charset="-78"/>
              </a:rPr>
              <a:t> </a:t>
            </a:r>
          </a:p>
        </p:txBody>
      </p:sp>
      <p:pic>
        <p:nvPicPr>
          <p:cNvPr id="7170" name="Picture 2" descr="https://upload.wikimedia.org/wikipedia/commons/thumb/4/42/2010ParalympicsUnitedStatesVsJapanIceSledgeHockey.jpg/220px-2010ParalympicsUnitedStatesVsJapanIceSledgeHockey.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0907" y="3205795"/>
            <a:ext cx="4747833" cy="3150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1559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cs typeface="B Titr" panose="00000700000000000000" pitchFamily="2" charset="-78"/>
              </a:rPr>
              <a:t>پارالمپیک</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110336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a:t>
            </a:r>
            <a:r>
              <a:rPr lang="ar-SA" sz="3600" b="1" dirty="0">
                <a:cs typeface="B Mitra" panose="00000400000000000000" pitchFamily="2" charset="-78"/>
              </a:rPr>
              <a:t>زی‌های پارالمپیک تابستانی</a:t>
            </a:r>
            <a:endParaRPr lang="fa-IR" sz="3600" b="1"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940287638"/>
              </p:ext>
            </p:extLst>
          </p:nvPr>
        </p:nvGraphicFramePr>
        <p:xfrm>
          <a:off x="576149" y="1374819"/>
          <a:ext cx="3995852" cy="4875825"/>
        </p:xfrm>
        <a:graphic>
          <a:graphicData uri="http://schemas.openxmlformats.org/drawingml/2006/table">
            <a:tbl>
              <a:tblPr firstRow="1" firstCol="1" bandRow="1">
                <a:tableStyleId>{72833802-FEF1-4C79-8D5D-14CF1EAF98D9}</a:tableStyleId>
              </a:tblPr>
              <a:tblGrid>
                <a:gridCol w="1997926"/>
                <a:gridCol w="1997926"/>
              </a:tblGrid>
              <a:tr h="94902">
                <a:tc>
                  <a:txBody>
                    <a:bodyPr/>
                    <a:lstStyle/>
                    <a:p>
                      <a:endParaRPr lang="en-US" sz="800" b="1" dirty="0">
                        <a:cs typeface="B Mitra" panose="00000400000000000000" pitchFamily="2" charset="-78"/>
                      </a:endParaRPr>
                    </a:p>
                  </a:txBody>
                  <a:tcPr marL="0" marR="0" marT="0" marB="0"/>
                </a:tc>
                <a:tc>
                  <a:txBody>
                    <a:bodyPr/>
                    <a:lstStyle/>
                    <a:p>
                      <a:endParaRPr lang="en-US" sz="800" b="1">
                        <a:cs typeface="B Mitra" panose="00000400000000000000" pitchFamily="2" charset="-78"/>
                      </a:endParaRPr>
                    </a:p>
                  </a:txBody>
                  <a:tcPr marL="31949" marR="31949" marT="15975" marB="15975"/>
                </a:tc>
              </a:tr>
              <a:tr h="94902">
                <a:tc>
                  <a:txBody>
                    <a:bodyPr/>
                    <a:lstStyle/>
                    <a:p>
                      <a:pPr algn="ctr" rtl="1">
                        <a:lnSpc>
                          <a:spcPct val="107000"/>
                        </a:lnSpc>
                        <a:spcBef>
                          <a:spcPts val="1200"/>
                        </a:spcBef>
                        <a:spcAft>
                          <a:spcPts val="1200"/>
                        </a:spcAft>
                      </a:pPr>
                      <a:r>
                        <a:rPr lang="ar-SA" sz="1800" b="1">
                          <a:effectLst/>
                          <a:cs typeface="B Mitra" panose="00000400000000000000" pitchFamily="2" charset="-78"/>
                        </a:rPr>
                        <a:t>ورزش</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سال</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58508">
                <a:tc>
                  <a:txBody>
                    <a:bodyPr/>
                    <a:lstStyle/>
                    <a:p>
                      <a:pPr algn="ctr" rtl="1">
                        <a:lnSpc>
                          <a:spcPct val="107000"/>
                        </a:lnSpc>
                        <a:spcBef>
                          <a:spcPts val="1200"/>
                        </a:spcBef>
                        <a:spcAft>
                          <a:spcPts val="1200"/>
                        </a:spcAft>
                      </a:pPr>
                      <a:r>
                        <a:rPr lang="ar-SA" sz="1800" b="1" dirty="0">
                          <a:effectLst/>
                          <a:cs typeface="B Mitra" panose="00000400000000000000" pitchFamily="2" charset="-78"/>
                        </a:rPr>
                        <a:t>تیراندازی با کمان</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a:effectLst/>
                          <a:cs typeface="B Mitra" panose="00000400000000000000" pitchFamily="2" charset="-78"/>
                        </a:rPr>
                        <a:t>همه</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10080">
                <a:tc>
                  <a:txBody>
                    <a:bodyPr/>
                    <a:lstStyle/>
                    <a:p>
                      <a:pPr algn="ctr" rtl="1">
                        <a:lnSpc>
                          <a:spcPct val="107000"/>
                        </a:lnSpc>
                        <a:spcBef>
                          <a:spcPts val="1200"/>
                        </a:spcBef>
                        <a:spcAft>
                          <a:spcPts val="1200"/>
                        </a:spcAft>
                      </a:pPr>
                      <a:r>
                        <a:rPr lang="ar-SA" sz="1800" b="1">
                          <a:effectLst/>
                          <a:cs typeface="B Mitra" panose="00000400000000000000" pitchFamily="2" charset="-78"/>
                        </a:rPr>
                        <a:t>دو و میدانی</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همه</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10080">
                <a:tc>
                  <a:txBody>
                    <a:bodyPr/>
                    <a:lstStyle/>
                    <a:p>
                      <a:pPr algn="ctr" rtl="1">
                        <a:lnSpc>
                          <a:spcPct val="107000"/>
                        </a:lnSpc>
                        <a:spcBef>
                          <a:spcPts val="1200"/>
                        </a:spcBef>
                        <a:spcAft>
                          <a:spcPts val="1200"/>
                        </a:spcAft>
                      </a:pPr>
                      <a:r>
                        <a:rPr lang="ar-SA" sz="1800" b="1">
                          <a:effectLst/>
                          <a:cs typeface="B Mitra" panose="00000400000000000000" pitchFamily="2" charset="-78"/>
                        </a:rPr>
                        <a:t>بسکتبال آی‌دی</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fa-IR" sz="1800" b="1">
                          <a:effectLst/>
                          <a:cs typeface="B Mitra" panose="00000400000000000000" pitchFamily="2" charset="-78"/>
                        </a:rPr>
                        <a:t>۱۹۹۶</a:t>
                      </a:r>
                      <a:r>
                        <a:rPr lang="en-US" sz="1800" b="1">
                          <a:effectLst/>
                          <a:cs typeface="B Mitra" panose="00000400000000000000" pitchFamily="2" charset="-78"/>
                        </a:rPr>
                        <a:t>–</a:t>
                      </a:r>
                      <a:r>
                        <a:rPr lang="fa-IR" sz="1800" b="1">
                          <a:effectLst/>
                          <a:cs typeface="B Mitra" panose="00000400000000000000" pitchFamily="2" charset="-78"/>
                        </a:rPr>
                        <a:t>۲۰۰۰</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94902">
                <a:tc>
                  <a:txBody>
                    <a:bodyPr/>
                    <a:lstStyle/>
                    <a:p>
                      <a:pPr algn="ctr" rtl="1">
                        <a:lnSpc>
                          <a:spcPct val="107000"/>
                        </a:lnSpc>
                        <a:spcBef>
                          <a:spcPts val="1200"/>
                        </a:spcBef>
                        <a:spcAft>
                          <a:spcPts val="1200"/>
                        </a:spcAft>
                      </a:pPr>
                      <a:r>
                        <a:rPr lang="ar-SA" sz="1800" b="1">
                          <a:effectLst/>
                          <a:cs typeface="B Mitra" panose="00000400000000000000" pitchFamily="2" charset="-78"/>
                        </a:rPr>
                        <a:t>بوچیا</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۱۹۸۴</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10080">
                <a:tc>
                  <a:txBody>
                    <a:bodyPr/>
                    <a:lstStyle/>
                    <a:p>
                      <a:pPr algn="ctr" rtl="1">
                        <a:lnSpc>
                          <a:spcPct val="107000"/>
                        </a:lnSpc>
                        <a:spcBef>
                          <a:spcPts val="1200"/>
                        </a:spcBef>
                        <a:spcAft>
                          <a:spcPts val="1200"/>
                        </a:spcAft>
                      </a:pPr>
                      <a:r>
                        <a:rPr lang="ar-SA" sz="1800" b="1">
                          <a:effectLst/>
                          <a:cs typeface="B Mitra" panose="00000400000000000000" pitchFamily="2" charset="-78"/>
                        </a:rPr>
                        <a:t>دوچرخه‌سواری</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۱۹۸۸</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94902">
                <a:tc>
                  <a:txBody>
                    <a:bodyPr/>
                    <a:lstStyle/>
                    <a:p>
                      <a:pPr algn="ctr" rtl="1">
                        <a:lnSpc>
                          <a:spcPct val="107000"/>
                        </a:lnSpc>
                        <a:spcBef>
                          <a:spcPts val="1200"/>
                        </a:spcBef>
                        <a:spcAft>
                          <a:spcPts val="1200"/>
                        </a:spcAft>
                      </a:pPr>
                      <a:r>
                        <a:rPr lang="ar-SA" sz="1800" b="1">
                          <a:effectLst/>
                          <a:cs typeface="B Mitra" panose="00000400000000000000" pitchFamily="2" charset="-78"/>
                        </a:rPr>
                        <a:t>پاراکانو</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۲۰۱۶</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10080">
                <a:tc>
                  <a:txBody>
                    <a:bodyPr/>
                    <a:lstStyle/>
                    <a:p>
                      <a:pPr algn="ctr" rtl="1">
                        <a:lnSpc>
                          <a:spcPct val="107000"/>
                        </a:lnSpc>
                        <a:spcBef>
                          <a:spcPts val="1200"/>
                        </a:spcBef>
                        <a:spcAft>
                          <a:spcPts val="1200"/>
                        </a:spcAft>
                      </a:pPr>
                      <a:r>
                        <a:rPr lang="ar-SA" sz="1800" b="1">
                          <a:effectLst/>
                          <a:cs typeface="B Mitra" panose="00000400000000000000" pitchFamily="2" charset="-78"/>
                        </a:rPr>
                        <a:t>دارتچری</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fa-IR" sz="1800" b="1" dirty="0">
                          <a:effectLst/>
                          <a:cs typeface="B Mitra" panose="00000400000000000000" pitchFamily="2" charset="-78"/>
                        </a:rPr>
                        <a:t>۱۹۶۰</a:t>
                      </a:r>
                      <a:r>
                        <a:rPr lang="en-US" sz="1800" b="1" dirty="0">
                          <a:effectLst/>
                          <a:cs typeface="B Mitra" panose="00000400000000000000" pitchFamily="2" charset="-78"/>
                        </a:rPr>
                        <a:t>–</a:t>
                      </a:r>
                      <a:r>
                        <a:rPr lang="fa-IR" sz="1800" b="1" dirty="0">
                          <a:effectLst/>
                          <a:cs typeface="B Mitra" panose="00000400000000000000" pitchFamily="2" charset="-78"/>
                        </a:rPr>
                        <a:t>۱۹۸۰</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10080">
                <a:tc>
                  <a:txBody>
                    <a:bodyPr/>
                    <a:lstStyle/>
                    <a:p>
                      <a:pPr algn="ctr" rtl="1">
                        <a:lnSpc>
                          <a:spcPct val="107000"/>
                        </a:lnSpc>
                        <a:spcBef>
                          <a:spcPts val="1200"/>
                        </a:spcBef>
                        <a:spcAft>
                          <a:spcPts val="1200"/>
                        </a:spcAft>
                      </a:pPr>
                      <a:r>
                        <a:rPr lang="ar-SA" sz="1800" b="1">
                          <a:effectLst/>
                          <a:cs typeface="B Mitra" panose="00000400000000000000" pitchFamily="2" charset="-78"/>
                        </a:rPr>
                        <a:t>سوارکاری</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۱۹۹۶</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10080">
                <a:tc>
                  <a:txBody>
                    <a:bodyPr/>
                    <a:lstStyle/>
                    <a:p>
                      <a:pPr algn="ctr" rtl="1">
                        <a:lnSpc>
                          <a:spcPct val="107000"/>
                        </a:lnSpc>
                        <a:spcBef>
                          <a:spcPts val="1200"/>
                        </a:spcBef>
                        <a:spcAft>
                          <a:spcPts val="1200"/>
                        </a:spcAft>
                      </a:pPr>
                      <a:r>
                        <a:rPr lang="ar-SA" sz="1800" b="1">
                          <a:effectLst/>
                          <a:cs typeface="B Mitra" panose="00000400000000000000" pitchFamily="2" charset="-78"/>
                        </a:rPr>
                        <a:t>فوتبال پنج نفره</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۲۰۰۴</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158508">
                <a:tc>
                  <a:txBody>
                    <a:bodyPr/>
                    <a:lstStyle/>
                    <a:p>
                      <a:pPr algn="ctr" rtl="1">
                        <a:lnSpc>
                          <a:spcPct val="107000"/>
                        </a:lnSpc>
                        <a:spcBef>
                          <a:spcPts val="1200"/>
                        </a:spcBef>
                        <a:spcAft>
                          <a:spcPts val="1200"/>
                        </a:spcAft>
                      </a:pPr>
                      <a:r>
                        <a:rPr lang="ar-SA" sz="1800" b="1">
                          <a:effectLst/>
                          <a:cs typeface="B Mitra" panose="00000400000000000000" pitchFamily="2" charset="-78"/>
                        </a:rPr>
                        <a:t>فوتبال هفت نفره</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۱۹۸۴</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94902">
                <a:tc>
                  <a:txBody>
                    <a:bodyPr/>
                    <a:lstStyle/>
                    <a:p>
                      <a:pPr algn="ctr" rtl="1">
                        <a:lnSpc>
                          <a:spcPct val="107000"/>
                        </a:lnSpc>
                        <a:spcBef>
                          <a:spcPts val="1200"/>
                        </a:spcBef>
                        <a:spcAft>
                          <a:spcPts val="1200"/>
                        </a:spcAft>
                      </a:pPr>
                      <a:r>
                        <a:rPr lang="ar-SA" sz="1800" b="1">
                          <a:effectLst/>
                          <a:cs typeface="B Mitra" panose="00000400000000000000" pitchFamily="2" charset="-78"/>
                        </a:rPr>
                        <a:t>گلبال</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a:effectLst/>
                          <a:cs typeface="B Mitra" panose="00000400000000000000" pitchFamily="2" charset="-78"/>
                        </a:rPr>
                        <a:t>از </a:t>
                      </a:r>
                      <a:r>
                        <a:rPr lang="fa-IR" sz="1800" b="1">
                          <a:effectLst/>
                          <a:cs typeface="B Mitra" panose="00000400000000000000" pitchFamily="2" charset="-78"/>
                        </a:rPr>
                        <a:t>۱۹۷۶</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94902">
                <a:tc>
                  <a:txBody>
                    <a:bodyPr/>
                    <a:lstStyle/>
                    <a:p>
                      <a:pPr algn="ctr" rtl="1">
                        <a:lnSpc>
                          <a:spcPct val="107000"/>
                        </a:lnSpc>
                        <a:spcBef>
                          <a:spcPts val="1200"/>
                        </a:spcBef>
                        <a:spcAft>
                          <a:spcPts val="1200"/>
                        </a:spcAft>
                      </a:pPr>
                      <a:r>
                        <a:rPr lang="ar-SA" sz="1800" b="1">
                          <a:effectLst/>
                          <a:cs typeface="B Mitra" panose="00000400000000000000" pitchFamily="2" charset="-78"/>
                        </a:rPr>
                        <a:t>جودو</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a:effectLst/>
                          <a:cs typeface="B Mitra" panose="00000400000000000000" pitchFamily="2" charset="-78"/>
                        </a:rPr>
                        <a:t>از </a:t>
                      </a:r>
                      <a:r>
                        <a:rPr lang="fa-IR" sz="1800" b="1">
                          <a:effectLst/>
                          <a:cs typeface="B Mitra" panose="00000400000000000000" pitchFamily="2" charset="-78"/>
                        </a:rPr>
                        <a:t>۱۹۸۸</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310512">
                <a:tc>
                  <a:txBody>
                    <a:bodyPr/>
                    <a:lstStyle/>
                    <a:p>
                      <a:pPr algn="ctr" rtl="1">
                        <a:lnSpc>
                          <a:spcPct val="107000"/>
                        </a:lnSpc>
                        <a:spcBef>
                          <a:spcPts val="1200"/>
                        </a:spcBef>
                        <a:spcAft>
                          <a:spcPts val="1200"/>
                        </a:spcAft>
                      </a:pPr>
                      <a:r>
                        <a:rPr lang="ar-SA" sz="1800" b="1">
                          <a:effectLst/>
                          <a:cs typeface="B Mitra" panose="00000400000000000000" pitchFamily="2" charset="-78"/>
                        </a:rPr>
                        <a:t>لاون بولز</a:t>
                      </a:r>
                      <a:endParaRPr lang="en-US" sz="1800" b="1">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fa-IR" sz="1800" b="1" dirty="0">
                          <a:effectLst/>
                          <a:cs typeface="B Mitra" panose="00000400000000000000" pitchFamily="2" charset="-78"/>
                        </a:rPr>
                        <a:t>۱۹۶۸</a:t>
                      </a:r>
                      <a:r>
                        <a:rPr lang="en-US" sz="1800" b="1" dirty="0">
                          <a:effectLst/>
                          <a:cs typeface="B Mitra" panose="00000400000000000000" pitchFamily="2" charset="-78"/>
                        </a:rPr>
                        <a:t>–</a:t>
                      </a:r>
                      <a:r>
                        <a:rPr lang="fa-IR" sz="1800" b="1" dirty="0">
                          <a:effectLst/>
                          <a:cs typeface="B Mitra" panose="00000400000000000000" pitchFamily="2" charset="-78"/>
                        </a:rPr>
                        <a:t>۱۹۸۸</a:t>
                      </a:r>
                      <a:r>
                        <a:rPr lang="en-US" sz="1800" b="1" dirty="0">
                          <a:effectLst/>
                          <a:cs typeface="B Mitra" panose="00000400000000000000" pitchFamily="2" charset="-78"/>
                        </a:rPr>
                        <a:t>, </a:t>
                      </a:r>
                      <a:r>
                        <a:rPr lang="fa-IR" sz="1800" b="1" dirty="0">
                          <a:effectLst/>
                          <a:cs typeface="B Mitra" panose="00000400000000000000" pitchFamily="2" charset="-78"/>
                        </a:rPr>
                        <a:t>۱۹۹۶</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r h="206936">
                <a:tc>
                  <a:txBody>
                    <a:bodyPr/>
                    <a:lstStyle/>
                    <a:p>
                      <a:pPr algn="ctr" rtl="1">
                        <a:lnSpc>
                          <a:spcPct val="107000"/>
                        </a:lnSpc>
                        <a:spcBef>
                          <a:spcPts val="1200"/>
                        </a:spcBef>
                        <a:spcAft>
                          <a:spcPts val="1200"/>
                        </a:spcAft>
                      </a:pPr>
                      <a:r>
                        <a:rPr lang="ar-SA" sz="1800" b="1" dirty="0">
                          <a:effectLst/>
                          <a:cs typeface="B Mitra" panose="00000400000000000000" pitchFamily="2" charset="-78"/>
                        </a:rPr>
                        <a:t>پاراتریاتلون (</a:t>
                      </a:r>
                      <a:r>
                        <a:rPr lang="ar-SA" sz="1800" b="1" dirty="0" smtClean="0">
                          <a:effectLst/>
                          <a:cs typeface="B Mitra" panose="00000400000000000000" pitchFamily="2" charset="-78"/>
                        </a:rPr>
                        <a:t>سه‌گانه</a:t>
                      </a:r>
                      <a:r>
                        <a:rPr lang="fa-IR" sz="1800" b="1" dirty="0" smtClean="0">
                          <a:effectLst/>
                          <a:cs typeface="B Mitra" panose="00000400000000000000" pitchFamily="2" charset="-78"/>
                        </a:rPr>
                        <a:t>)</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c>
                  <a:txBody>
                    <a:bodyPr/>
                    <a:lstStyle/>
                    <a:p>
                      <a:pPr algn="ctr" rtl="1">
                        <a:lnSpc>
                          <a:spcPct val="107000"/>
                        </a:lnSpc>
                        <a:spcBef>
                          <a:spcPts val="1200"/>
                        </a:spcBef>
                        <a:spcAft>
                          <a:spcPts val="1200"/>
                        </a:spcAft>
                      </a:pPr>
                      <a:r>
                        <a:rPr lang="ar-SA" sz="1800" b="1" dirty="0">
                          <a:effectLst/>
                          <a:cs typeface="B Mitra" panose="00000400000000000000" pitchFamily="2" charset="-78"/>
                        </a:rPr>
                        <a:t>از </a:t>
                      </a:r>
                      <a:r>
                        <a:rPr lang="fa-IR" sz="1800" b="1" dirty="0">
                          <a:effectLst/>
                          <a:cs typeface="B Mitra" panose="00000400000000000000" pitchFamily="2" charset="-78"/>
                        </a:rPr>
                        <a:t>۲۰۱۶</a:t>
                      </a:r>
                      <a:endParaRPr lang="en-US" sz="1800" b="1"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74856409"/>
              </p:ext>
            </p:extLst>
          </p:nvPr>
        </p:nvGraphicFramePr>
        <p:xfrm>
          <a:off x="5416459" y="1398430"/>
          <a:ext cx="4281334" cy="4721955"/>
        </p:xfrm>
        <a:graphic>
          <a:graphicData uri="http://schemas.openxmlformats.org/drawingml/2006/table">
            <a:tbl>
              <a:tblPr firstRow="1" firstCol="1" bandRow="1">
                <a:tableStyleId>{72833802-FEF1-4C79-8D5D-14CF1EAF98D9}</a:tableStyleId>
              </a:tblPr>
              <a:tblGrid>
                <a:gridCol w="2140667"/>
                <a:gridCol w="2140667"/>
              </a:tblGrid>
              <a:tr h="94902">
                <a:tc>
                  <a:txBody>
                    <a:bodyPr/>
                    <a:lstStyle/>
                    <a:p>
                      <a:pPr algn="ctr" rtl="1">
                        <a:lnSpc>
                          <a:spcPct val="107000"/>
                        </a:lnSpc>
                        <a:spcBef>
                          <a:spcPts val="1200"/>
                        </a:spcBef>
                        <a:spcAft>
                          <a:spcPts val="1200"/>
                        </a:spcAft>
                      </a:pPr>
                      <a:r>
                        <a:rPr lang="ar-SA" sz="1800">
                          <a:effectLst/>
                          <a:cs typeface="B Mitra" panose="00000400000000000000" pitchFamily="2" charset="-78"/>
                        </a:rPr>
                        <a:t>ورزش</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سال</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پارولیفتینگ</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از </a:t>
                      </a:r>
                      <a:r>
                        <a:rPr lang="fa-IR" sz="1800" dirty="0">
                          <a:effectLst/>
                          <a:cs typeface="B Mitra" panose="00000400000000000000" pitchFamily="2" charset="-78"/>
                        </a:rPr>
                        <a:t>۱۹۸۴</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94902">
                <a:tc>
                  <a:txBody>
                    <a:bodyPr/>
                    <a:lstStyle/>
                    <a:p>
                      <a:pPr algn="ctr" rtl="1">
                        <a:lnSpc>
                          <a:spcPct val="107000"/>
                        </a:lnSpc>
                        <a:spcBef>
                          <a:spcPts val="1200"/>
                        </a:spcBef>
                        <a:spcAft>
                          <a:spcPts val="1200"/>
                        </a:spcAft>
                      </a:pPr>
                      <a:r>
                        <a:rPr lang="ar-SA" sz="1800" dirty="0">
                          <a:effectLst/>
                          <a:cs typeface="B Mitra" panose="00000400000000000000" pitchFamily="2" charset="-78"/>
                        </a:rPr>
                        <a:t>رویینگ</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از </a:t>
                      </a:r>
                      <a:r>
                        <a:rPr lang="fa-IR" sz="1800" dirty="0">
                          <a:effectLst/>
                          <a:cs typeface="B Mitra" panose="00000400000000000000" pitchFamily="2" charset="-78"/>
                        </a:rPr>
                        <a:t>۲۰۰۸</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قایقرانی بادبانی</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fa-IR" sz="1800" dirty="0">
                          <a:effectLst/>
                          <a:cs typeface="B Mitra" panose="00000400000000000000" pitchFamily="2" charset="-78"/>
                        </a:rPr>
                        <a:t>۱۹۹۶</a:t>
                      </a:r>
                      <a:r>
                        <a:rPr lang="en-US" sz="1800" dirty="0">
                          <a:effectLst/>
                          <a:cs typeface="B Mitra" panose="00000400000000000000" pitchFamily="2" charset="-78"/>
                        </a:rPr>
                        <a:t>, </a:t>
                      </a:r>
                      <a:r>
                        <a:rPr lang="ar-SA" sz="1800" dirty="0">
                          <a:effectLst/>
                          <a:cs typeface="B Mitra" panose="00000400000000000000" pitchFamily="2" charset="-78"/>
                        </a:rPr>
                        <a:t>از </a:t>
                      </a:r>
                      <a:r>
                        <a:rPr lang="fa-IR" sz="1800" dirty="0">
                          <a:effectLst/>
                          <a:cs typeface="B Mitra" panose="00000400000000000000" pitchFamily="2" charset="-78"/>
                        </a:rPr>
                        <a:t>۲۰۰۰</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تیراندازی</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از </a:t>
                      </a:r>
                      <a:r>
                        <a:rPr lang="fa-IR" sz="1800" dirty="0">
                          <a:effectLst/>
                          <a:cs typeface="B Mitra" panose="00000400000000000000" pitchFamily="2" charset="-78"/>
                        </a:rPr>
                        <a:t>۱۹۷۶</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206936">
                <a:tc>
                  <a:txBody>
                    <a:bodyPr/>
                    <a:lstStyle/>
                    <a:p>
                      <a:pPr algn="ctr" rtl="1">
                        <a:lnSpc>
                          <a:spcPct val="107000"/>
                        </a:lnSpc>
                        <a:spcBef>
                          <a:spcPts val="1200"/>
                        </a:spcBef>
                        <a:spcAft>
                          <a:spcPts val="1200"/>
                        </a:spcAft>
                      </a:pPr>
                      <a:r>
                        <a:rPr lang="ar-SA" sz="1800">
                          <a:effectLst/>
                          <a:cs typeface="B Mitra" panose="00000400000000000000" pitchFamily="2" charset="-78"/>
                        </a:rPr>
                        <a:t>اسنوکر</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fa-IR" sz="1800" dirty="0">
                          <a:effectLst/>
                          <a:cs typeface="B Mitra" panose="00000400000000000000" pitchFamily="2" charset="-78"/>
                        </a:rPr>
                        <a:t>۱۹۶۰</a:t>
                      </a:r>
                      <a:r>
                        <a:rPr lang="en-US" sz="1800" dirty="0">
                          <a:effectLst/>
                          <a:cs typeface="B Mitra" panose="00000400000000000000" pitchFamily="2" charset="-78"/>
                        </a:rPr>
                        <a:t>–</a:t>
                      </a:r>
                      <a:r>
                        <a:rPr lang="fa-IR" sz="1800" dirty="0">
                          <a:effectLst/>
                          <a:cs typeface="B Mitra" panose="00000400000000000000" pitchFamily="2" charset="-78"/>
                        </a:rPr>
                        <a:t>۱۹۷۶</a:t>
                      </a:r>
                      <a:r>
                        <a:rPr lang="en-US" sz="1800" dirty="0">
                          <a:effectLst/>
                          <a:cs typeface="B Mitra" panose="00000400000000000000" pitchFamily="2" charset="-78"/>
                        </a:rPr>
                        <a:t>, </a:t>
                      </a:r>
                      <a:r>
                        <a:rPr lang="fa-IR" sz="1800" dirty="0">
                          <a:effectLst/>
                          <a:cs typeface="B Mitra" panose="00000400000000000000" pitchFamily="2" charset="-78"/>
                        </a:rPr>
                        <a:t>۱۹۸۴</a:t>
                      </a:r>
                      <a:r>
                        <a:rPr lang="en-US" sz="1800" dirty="0">
                          <a:effectLst/>
                          <a:cs typeface="B Mitra" panose="00000400000000000000" pitchFamily="2" charset="-78"/>
                        </a:rPr>
                        <a:t>–</a:t>
                      </a:r>
                      <a:r>
                        <a:rPr lang="fa-IR" sz="1800" dirty="0">
                          <a:effectLst/>
                          <a:cs typeface="B Mitra" panose="00000400000000000000" pitchFamily="2" charset="-78"/>
                        </a:rPr>
                        <a:t>۱۹۸۸</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94902">
                <a:tc>
                  <a:txBody>
                    <a:bodyPr/>
                    <a:lstStyle/>
                    <a:p>
                      <a:pPr algn="ctr" rtl="1">
                        <a:lnSpc>
                          <a:spcPct val="107000"/>
                        </a:lnSpc>
                        <a:spcBef>
                          <a:spcPts val="1200"/>
                        </a:spcBef>
                        <a:spcAft>
                          <a:spcPts val="1200"/>
                        </a:spcAft>
                      </a:pPr>
                      <a:r>
                        <a:rPr lang="ar-SA" sz="1800">
                          <a:effectLst/>
                          <a:cs typeface="B Mitra" panose="00000400000000000000" pitchFamily="2" charset="-78"/>
                        </a:rPr>
                        <a:t>شنا</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a:effectLst/>
                          <a:cs typeface="B Mitra" panose="00000400000000000000" pitchFamily="2" charset="-78"/>
                        </a:rPr>
                        <a:t>همه</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94902">
                <a:tc>
                  <a:txBody>
                    <a:bodyPr/>
                    <a:lstStyle/>
                    <a:p>
                      <a:pPr algn="ctr" rtl="1">
                        <a:lnSpc>
                          <a:spcPct val="107000"/>
                        </a:lnSpc>
                        <a:spcBef>
                          <a:spcPts val="1200"/>
                        </a:spcBef>
                        <a:spcAft>
                          <a:spcPts val="1200"/>
                        </a:spcAft>
                      </a:pPr>
                      <a:r>
                        <a:rPr lang="ar-SA" sz="1800">
                          <a:effectLst/>
                          <a:cs typeface="B Mitra" panose="00000400000000000000" pitchFamily="2" charset="-78"/>
                        </a:rPr>
                        <a:t>شنا</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همه</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والیبال نشسته</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از </a:t>
                      </a:r>
                      <a:r>
                        <a:rPr lang="fa-IR" sz="1800" dirty="0">
                          <a:effectLst/>
                          <a:cs typeface="B Mitra" panose="00000400000000000000" pitchFamily="2" charset="-78"/>
                        </a:rPr>
                        <a:t>۱۹۷۶</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وزنه‌برداری</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fa-IR" sz="1800" dirty="0">
                          <a:effectLst/>
                          <a:cs typeface="B Mitra" panose="00000400000000000000" pitchFamily="2" charset="-78"/>
                        </a:rPr>
                        <a:t>۱۹۶۴</a:t>
                      </a:r>
                      <a:r>
                        <a:rPr lang="en-US" sz="1800" dirty="0">
                          <a:effectLst/>
                          <a:cs typeface="B Mitra" panose="00000400000000000000" pitchFamily="2" charset="-78"/>
                        </a:rPr>
                        <a:t>–</a:t>
                      </a:r>
                      <a:r>
                        <a:rPr lang="fa-IR" sz="1800" dirty="0">
                          <a:effectLst/>
                          <a:cs typeface="B Mitra" panose="00000400000000000000" pitchFamily="2" charset="-78"/>
                        </a:rPr>
                        <a:t>۱۹۹۲</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بسکتبال با ویلچر</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dirty="0">
                          <a:effectLst/>
                          <a:cs typeface="B Mitra" panose="00000400000000000000" pitchFamily="2" charset="-78"/>
                        </a:rPr>
                        <a:t>همه</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58508">
                <a:tc>
                  <a:txBody>
                    <a:bodyPr/>
                    <a:lstStyle/>
                    <a:p>
                      <a:pPr algn="ctr" rtl="1">
                        <a:lnSpc>
                          <a:spcPct val="107000"/>
                        </a:lnSpc>
                        <a:spcBef>
                          <a:spcPts val="1200"/>
                        </a:spcBef>
                        <a:spcAft>
                          <a:spcPts val="1200"/>
                        </a:spcAft>
                      </a:pPr>
                      <a:r>
                        <a:rPr lang="ar-SA" sz="1800">
                          <a:effectLst/>
                          <a:cs typeface="B Mitra" panose="00000400000000000000" pitchFamily="2" charset="-78"/>
                        </a:rPr>
                        <a:t>شمشیربازی با ویلچر</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ar-SA" sz="1800">
                          <a:effectLst/>
                          <a:cs typeface="B Mitra" panose="00000400000000000000" pitchFamily="2" charset="-78"/>
                        </a:rPr>
                        <a:t>همه</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راگبی با ویلچر</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fa-IR" sz="1800">
                          <a:effectLst/>
                          <a:cs typeface="B Mitra" panose="00000400000000000000" pitchFamily="2" charset="-78"/>
                        </a:rPr>
                        <a:t>۱۹۹۶</a:t>
                      </a:r>
                      <a:r>
                        <a:rPr lang="en-US" sz="1800">
                          <a:effectLst/>
                          <a:cs typeface="B Mitra" panose="00000400000000000000" pitchFamily="2" charset="-78"/>
                        </a:rPr>
                        <a:t>, </a:t>
                      </a:r>
                      <a:r>
                        <a:rPr lang="ar-SA" sz="1800">
                          <a:effectLst/>
                          <a:cs typeface="B Mitra" panose="00000400000000000000" pitchFamily="2" charset="-78"/>
                        </a:rPr>
                        <a:t>از </a:t>
                      </a:r>
                      <a:r>
                        <a:rPr lang="fa-IR" sz="1800">
                          <a:effectLst/>
                          <a:cs typeface="B Mitra" panose="00000400000000000000" pitchFamily="2" charset="-78"/>
                        </a:rPr>
                        <a:t>۲۰۰۰</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a:effectLst/>
                          <a:cs typeface="B Mitra" panose="00000400000000000000" pitchFamily="2" charset="-78"/>
                        </a:rPr>
                        <a:t>تنیس با ویلچر</a:t>
                      </a:r>
                      <a:endParaRPr lang="en-US" sz="180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fa-IR" sz="1800" dirty="0">
                          <a:effectLst/>
                          <a:cs typeface="B Mitra" panose="00000400000000000000" pitchFamily="2" charset="-78"/>
                        </a:rPr>
                        <a:t>۱۹۸۸</a:t>
                      </a:r>
                      <a:r>
                        <a:rPr lang="en-US" sz="1800" dirty="0">
                          <a:effectLst/>
                          <a:cs typeface="B Mitra" panose="00000400000000000000" pitchFamily="2" charset="-78"/>
                        </a:rPr>
                        <a:t>, </a:t>
                      </a:r>
                      <a:r>
                        <a:rPr lang="fa-IR" sz="1800" dirty="0">
                          <a:effectLst/>
                          <a:cs typeface="B Mitra" panose="00000400000000000000" pitchFamily="2" charset="-78"/>
                        </a:rPr>
                        <a:t>۱۹۹۲</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r h="110080">
                <a:tc>
                  <a:txBody>
                    <a:bodyPr/>
                    <a:lstStyle/>
                    <a:p>
                      <a:pPr algn="ctr" rtl="1">
                        <a:lnSpc>
                          <a:spcPct val="107000"/>
                        </a:lnSpc>
                        <a:spcBef>
                          <a:spcPts val="1200"/>
                        </a:spcBef>
                        <a:spcAft>
                          <a:spcPts val="1200"/>
                        </a:spcAft>
                      </a:pPr>
                      <a:r>
                        <a:rPr lang="ar-SA" sz="1800" dirty="0">
                          <a:effectLst/>
                          <a:cs typeface="B Mitra" panose="00000400000000000000" pitchFamily="2" charset="-78"/>
                        </a:rPr>
                        <a:t>کشتی</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c>
                  <a:txBody>
                    <a:bodyPr/>
                    <a:lstStyle/>
                    <a:p>
                      <a:pPr algn="ctr" rtl="1">
                        <a:lnSpc>
                          <a:spcPct val="107000"/>
                        </a:lnSpc>
                        <a:spcBef>
                          <a:spcPts val="1200"/>
                        </a:spcBef>
                        <a:spcAft>
                          <a:spcPts val="1200"/>
                        </a:spcAft>
                      </a:pPr>
                      <a:r>
                        <a:rPr lang="fa-IR" sz="1800" dirty="0">
                          <a:effectLst/>
                          <a:cs typeface="B Mitra" panose="00000400000000000000" pitchFamily="2" charset="-78"/>
                        </a:rPr>
                        <a:t>۱۹۸۰</a:t>
                      </a:r>
                      <a:r>
                        <a:rPr lang="en-US" sz="1800" dirty="0">
                          <a:effectLst/>
                          <a:cs typeface="B Mitra" panose="00000400000000000000" pitchFamily="2" charset="-78"/>
                        </a:rPr>
                        <a:t>–</a:t>
                      </a:r>
                      <a:r>
                        <a:rPr lang="fa-IR" sz="1800" dirty="0">
                          <a:effectLst/>
                          <a:cs typeface="B Mitra" panose="00000400000000000000" pitchFamily="2" charset="-78"/>
                        </a:rPr>
                        <a:t>۱۹۸۴</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21300" marR="21300" marT="10650" marB="10650" anchor="ctr"/>
                </a:tc>
              </a:tr>
            </a:tbl>
          </a:graphicData>
        </a:graphic>
      </p:graphicFrame>
    </p:spTree>
    <p:extLst>
      <p:ext uri="{BB962C8B-B14F-4D97-AF65-F5344CB8AC3E}">
        <p14:creationId xmlns:p14="http://schemas.microsoft.com/office/powerpoint/2010/main" val="132945673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961" y="438291"/>
            <a:ext cx="10728102" cy="4093428"/>
          </a:xfrm>
          <a:prstGeom prst="rect">
            <a:avLst/>
          </a:prstGeom>
          <a:noFill/>
        </p:spPr>
        <p:txBody>
          <a:bodyPr wrap="square" rtlCol="0">
            <a:spAutoFit/>
          </a:bodyPr>
          <a:lstStyle/>
          <a:p>
            <a:pPr algn="r"/>
            <a:r>
              <a:rPr lang="ar-AE" sz="3600" b="1" dirty="0">
                <a:cs typeface="B Mitra" panose="00000400000000000000" pitchFamily="2" charset="-78"/>
              </a:rPr>
              <a:t>رشته های ورزشی تابستانی</a:t>
            </a:r>
            <a:r>
              <a:rPr lang="ar-AE" sz="2800" dirty="0">
                <a:cs typeface="B Mitra" panose="00000400000000000000" pitchFamily="2" charset="-78"/>
              </a:rPr>
              <a:t/>
            </a:r>
            <a:br>
              <a:rPr lang="ar-AE" sz="2800" dirty="0">
                <a:cs typeface="B Mitra" panose="00000400000000000000" pitchFamily="2" charset="-78"/>
              </a:rPr>
            </a:br>
            <a:endParaRPr lang="ar-AE" sz="2800" dirty="0">
              <a:cs typeface="B Mitra" panose="00000400000000000000" pitchFamily="2" charset="-78"/>
            </a:endParaRPr>
          </a:p>
          <a:p>
            <a:pPr algn="just" rtl="1"/>
            <a:r>
              <a:rPr lang="ar-AE" sz="2800" b="1" dirty="0" smtClean="0">
                <a:cs typeface="B Mitra" panose="00000400000000000000" pitchFamily="2" charset="-78"/>
              </a:rPr>
              <a:t>بسكتبال </a:t>
            </a:r>
            <a:r>
              <a:rPr lang="ar-AE" sz="2800" b="1" dirty="0">
                <a:cs typeface="B Mitra" panose="00000400000000000000" pitchFamily="2" charset="-78"/>
              </a:rPr>
              <a:t>با </a:t>
            </a:r>
            <a:r>
              <a:rPr lang="ar-AE" sz="2800" b="1" dirty="0" smtClean="0">
                <a:cs typeface="B Mitra" panose="00000400000000000000" pitchFamily="2" charset="-78"/>
              </a:rPr>
              <a:t>ویلچر</a:t>
            </a:r>
            <a:endParaRPr lang="fa-IR" sz="2800" b="1" dirty="0" smtClean="0">
              <a:cs typeface="B Mitra" panose="00000400000000000000" pitchFamily="2" charset="-78"/>
            </a:endParaRPr>
          </a:p>
          <a:p>
            <a:pPr algn="just" rtl="1"/>
            <a:r>
              <a:rPr lang="ar-AE" sz="2800" dirty="0" smtClean="0">
                <a:cs typeface="B Mitra" panose="00000400000000000000" pitchFamily="2" charset="-78"/>
              </a:rPr>
              <a:t>این </a:t>
            </a:r>
            <a:r>
              <a:rPr lang="ar-AE" sz="2800" dirty="0">
                <a:cs typeface="B Mitra" panose="00000400000000000000" pitchFamily="2" charset="-78"/>
              </a:rPr>
              <a:t>رشته پارالمپیكی تحت پوشش فدراسیون جهانی </a:t>
            </a:r>
            <a:r>
              <a:rPr lang="fa-IR" sz="2800" dirty="0" smtClean="0">
                <a:cs typeface="B Mitra" panose="00000400000000000000" pitchFamily="2" charset="-78"/>
              </a:rPr>
              <a:t>)</a:t>
            </a:r>
            <a:r>
              <a:rPr lang="en-US" sz="2800" dirty="0" smtClean="0">
                <a:cs typeface="B Mitra" panose="00000400000000000000" pitchFamily="2" charset="-78"/>
              </a:rPr>
              <a:t>IWBF</a:t>
            </a:r>
            <a:r>
              <a:rPr lang="en-US" sz="2800" dirty="0">
                <a:cs typeface="B Mitra" panose="00000400000000000000" pitchFamily="2" charset="-78"/>
              </a:rPr>
              <a:t>) </a:t>
            </a:r>
            <a:r>
              <a:rPr lang="ar-AE" sz="2800" dirty="0">
                <a:cs typeface="B Mitra" panose="00000400000000000000" pitchFamily="2" charset="-78"/>
              </a:rPr>
              <a:t>می‌باشد كه در سال 1945 در كشور ایالات متحده آمریكا فعالیت خود را آغاز نمود. رشته بسكتبال با ویلچر در سال 1960 همزمان با بازیهای پارالمپیك رم معرفی گردید. این رشته در سال 1359 در ایران فعال و اولین برنامه برون مرزی آن در سال 1360 به كشور یوگسلاوی سابق صورت پذیرفت. سال 2004 آتن اولین حضور تیم بسكتبال با ویلچر ایران در بازیهای پارالمپیك محسوب می شود. در این رشته ورزشكاران دارای معلولیت های حركتی می‌توانند در 2 بخش زنان و مردان به رقابت بپردازند.</a:t>
            </a:r>
          </a:p>
        </p:txBody>
      </p:sp>
      <p:pic>
        <p:nvPicPr>
          <p:cNvPr id="1026" name="Picture 2" descr="http://www.paralympic.ir/Files/1/Gallery/Sports/w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00" y="4679496"/>
            <a:ext cx="10380759" cy="167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8924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75" y="264119"/>
            <a:ext cx="10728102" cy="4216539"/>
          </a:xfrm>
          <a:prstGeom prst="rect">
            <a:avLst/>
          </a:prstGeom>
          <a:noFill/>
        </p:spPr>
        <p:txBody>
          <a:bodyPr wrap="square" rtlCol="0">
            <a:spAutoFit/>
          </a:bodyPr>
          <a:lstStyle/>
          <a:p>
            <a:pPr algn="r"/>
            <a:r>
              <a:rPr lang="ar-AE" sz="3600" b="1" dirty="0">
                <a:cs typeface="B Mitra" panose="00000400000000000000" pitchFamily="2" charset="-78"/>
              </a:rPr>
              <a:t>رشته های ورزشی تابستانی</a:t>
            </a:r>
            <a:r>
              <a:rPr lang="ar-AE" sz="2800" dirty="0">
                <a:cs typeface="B Mitra" panose="00000400000000000000" pitchFamily="2" charset="-78"/>
              </a:rPr>
              <a:t/>
            </a:r>
            <a:br>
              <a:rPr lang="ar-AE" sz="2800" dirty="0">
                <a:cs typeface="B Mitra" panose="00000400000000000000" pitchFamily="2" charset="-78"/>
              </a:rPr>
            </a:br>
            <a:endParaRPr lang="ar-AE" sz="2800" dirty="0">
              <a:cs typeface="B Mitra" panose="00000400000000000000" pitchFamily="2" charset="-78"/>
            </a:endParaRPr>
          </a:p>
          <a:p>
            <a:pPr algn="r" rtl="1"/>
            <a:r>
              <a:rPr lang="ar-AE" sz="3600" b="1" dirty="0">
                <a:cs typeface="B Mitra" panose="00000400000000000000" pitchFamily="2" charset="-78"/>
              </a:rPr>
              <a:t>بوچیا</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بوچیا در سال 1984 میلادی فعالیت خود را تحت پوشش سازمان جهانی </a:t>
            </a:r>
            <a:r>
              <a:rPr lang="en-US" sz="2800" dirty="0">
                <a:cs typeface="B Mitra" panose="00000400000000000000" pitchFamily="2" charset="-78"/>
              </a:rPr>
              <a:t>CP-ISRA </a:t>
            </a:r>
            <a:r>
              <a:rPr lang="ar-AE" sz="2800" dirty="0">
                <a:cs typeface="B Mitra" panose="00000400000000000000" pitchFamily="2" charset="-78"/>
              </a:rPr>
              <a:t>آغاز نمود و از ابتدای سال 2013 به عنوان یك فدراسیون جهانی مستقل شناخته شد. آغاز فعالیت این رشته در ایران به سال 1383 بر می‌گردد. اولین دوره مسابقات قهرمانی كشور هم در همین سال برگزار و اولین برنامه برون مرزی آن در سال 1385 به مسابقات آسیا – اقیانوسیه فسپیك مالزی صورت پذیرفت. رشته بوچیا به عنوان یك ورزش آسایشگاهی و خانوادگی مطرح بوده و كلیه افراد دارای معلولیت های شدید به صورت تیمی‌، انفرادی و دوبل در 2 بخش زنان و مردان با یكدیگر رقابت می نمایند.</a:t>
            </a:r>
          </a:p>
        </p:txBody>
      </p:sp>
      <p:pic>
        <p:nvPicPr>
          <p:cNvPr id="2050" name="Picture 2" descr="http://www.paralympic.ir/Files/1/Gallery/Sports/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37554"/>
            <a:ext cx="11282563" cy="180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6658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75" y="264119"/>
            <a:ext cx="10728102" cy="3662541"/>
          </a:xfrm>
          <a:prstGeom prst="rect">
            <a:avLst/>
          </a:prstGeom>
          <a:noFill/>
        </p:spPr>
        <p:txBody>
          <a:bodyPr wrap="square" rtlCol="0">
            <a:spAutoFit/>
          </a:bodyPr>
          <a:lstStyle/>
          <a:p>
            <a:pPr algn="r"/>
            <a:r>
              <a:rPr lang="ar-AE" sz="3600" b="1" dirty="0">
                <a:cs typeface="B Mitra" panose="00000400000000000000" pitchFamily="2" charset="-78"/>
              </a:rPr>
              <a:t>رشته های ورزشی تابستانی</a:t>
            </a:r>
            <a:r>
              <a:rPr lang="ar-AE" sz="2800" dirty="0">
                <a:cs typeface="B Mitra" panose="00000400000000000000" pitchFamily="2" charset="-78"/>
              </a:rPr>
              <a:t/>
            </a:r>
            <a:br>
              <a:rPr lang="ar-AE" sz="2800" dirty="0">
                <a:cs typeface="B Mitra" panose="00000400000000000000" pitchFamily="2" charset="-78"/>
              </a:rPr>
            </a:br>
            <a:endParaRPr lang="ar-AE" sz="2800" dirty="0">
              <a:cs typeface="B Mitra" panose="00000400000000000000" pitchFamily="2" charset="-78"/>
            </a:endParaRPr>
          </a:p>
          <a:p>
            <a:pPr algn="just" rtl="1"/>
            <a:r>
              <a:rPr lang="ar-AE" sz="2800" b="1" dirty="0">
                <a:cs typeface="B Mitra" panose="00000400000000000000" pitchFamily="2" charset="-78"/>
              </a:rPr>
              <a:t>تنیس با </a:t>
            </a:r>
            <a:r>
              <a:rPr lang="ar-AE" sz="2800" b="1" dirty="0" smtClean="0">
                <a:cs typeface="B Mitra" panose="00000400000000000000" pitchFamily="2" charset="-78"/>
              </a:rPr>
              <a:t>ویلچر</a:t>
            </a:r>
            <a:endParaRPr lang="en-US" sz="2800" b="1" dirty="0" smtClean="0">
              <a:cs typeface="B Mitra" panose="00000400000000000000" pitchFamily="2" charset="-78"/>
            </a:endParaRPr>
          </a:p>
          <a:p>
            <a:pPr algn="just" rtl="1"/>
            <a:r>
              <a:rPr lang="ar-AE" sz="2800" dirty="0" smtClean="0">
                <a:cs typeface="B Mitra" panose="00000400000000000000" pitchFamily="2" charset="-78"/>
              </a:rPr>
              <a:t>رشته </a:t>
            </a:r>
            <a:r>
              <a:rPr lang="ar-AE" sz="2800" dirty="0">
                <a:cs typeface="B Mitra" panose="00000400000000000000" pitchFamily="2" charset="-78"/>
              </a:rPr>
              <a:t>تنیس با ویلچر زیر پوشش فدراسیون جهانی تنیس </a:t>
            </a:r>
            <a:r>
              <a:rPr lang="en-US" sz="2800" dirty="0">
                <a:cs typeface="B Mitra" panose="00000400000000000000" pitchFamily="2" charset="-78"/>
              </a:rPr>
              <a:t>ITF ‌</a:t>
            </a:r>
            <a:r>
              <a:rPr lang="ar-AE" sz="2800" dirty="0">
                <a:cs typeface="B Mitra" panose="00000400000000000000" pitchFamily="2" charset="-78"/>
              </a:rPr>
              <a:t>بوده كه در دهه 1970 میلادی فعالیت خود را آغاز نمود و به طور رسمی به بازی های پارالمپیك بارسلون 1992 راه یافت. این رشته در سال 1374 در ایران فعال و اولین برنامه برون مرزی آن در سال 1378 به مسابقات آسیا – اقیانوسیه مالزی صورت گرفت. در این رشته كلیه ورزشكاران معلول حركتی می‌توانند به صورت انفرادی، دو نفره تیمی و مختلط در 2 بخش زنان و مردان در رقابت ها شركت نمایند.</a:t>
            </a:r>
          </a:p>
        </p:txBody>
      </p:sp>
      <p:pic>
        <p:nvPicPr>
          <p:cNvPr id="3074" name="Picture 2" descr="http://www.paralympic.ir/Files/1/Gallery/Sports/w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0" y="4600574"/>
            <a:ext cx="10913203" cy="174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5273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4093428"/>
          </a:xfrm>
          <a:prstGeom prst="rect">
            <a:avLst/>
          </a:prstGeom>
          <a:noFill/>
        </p:spPr>
        <p:txBody>
          <a:bodyPr wrap="square" rtlCol="0">
            <a:spAutoFit/>
          </a:bodyPr>
          <a:lstStyle/>
          <a:p>
            <a:pPr algn="r"/>
            <a:r>
              <a:rPr lang="ar-AE" sz="3600" b="1" dirty="0">
                <a:cs typeface="B Mitra" panose="00000400000000000000" pitchFamily="2" charset="-78"/>
              </a:rPr>
              <a:t>رشته های ورزشی تابستانی</a:t>
            </a:r>
            <a:r>
              <a:rPr lang="ar-AE" sz="2800" dirty="0">
                <a:cs typeface="B Mitra" panose="00000400000000000000" pitchFamily="2" charset="-78"/>
              </a:rPr>
              <a:t/>
            </a:r>
            <a:br>
              <a:rPr lang="ar-AE" sz="2800" dirty="0">
                <a:cs typeface="B Mitra" panose="00000400000000000000" pitchFamily="2" charset="-78"/>
              </a:rPr>
            </a:br>
            <a:endParaRPr lang="ar-AE" sz="2800" dirty="0">
              <a:cs typeface="B Mitra" panose="00000400000000000000" pitchFamily="2" charset="-78"/>
            </a:endParaRPr>
          </a:p>
          <a:p>
            <a:pPr algn="just" rtl="1"/>
            <a:r>
              <a:rPr lang="ar-AE" sz="2800" b="1" dirty="0">
                <a:cs typeface="B Mitra" panose="00000400000000000000" pitchFamily="2" charset="-78"/>
              </a:rPr>
              <a:t>تنیس روی </a:t>
            </a:r>
            <a:r>
              <a:rPr lang="ar-AE" sz="2800" b="1" dirty="0" smtClean="0">
                <a:cs typeface="B Mitra" panose="00000400000000000000" pitchFamily="2" charset="-78"/>
              </a:rPr>
              <a:t>میز</a:t>
            </a:r>
            <a:endParaRPr lang="en-US" sz="2800" b="1" dirty="0" smtClean="0">
              <a:cs typeface="B Mitra" panose="00000400000000000000" pitchFamily="2" charset="-78"/>
            </a:endParaRPr>
          </a:p>
          <a:p>
            <a:pPr algn="just" rtl="1"/>
            <a:r>
              <a:rPr lang="ar-AE" sz="2800" dirty="0" smtClean="0">
                <a:cs typeface="B Mitra" panose="00000400000000000000" pitchFamily="2" charset="-78"/>
              </a:rPr>
              <a:t>رشته </a:t>
            </a:r>
            <a:r>
              <a:rPr lang="ar-AE" sz="2800" dirty="0">
                <a:cs typeface="B Mitra" panose="00000400000000000000" pitchFamily="2" charset="-78"/>
              </a:rPr>
              <a:t>تنیس روی میز از رشته‌های تحت پوشش فدراسیون جهانی تنیس روی میز (</a:t>
            </a:r>
            <a:r>
              <a:rPr lang="en-US" sz="2800" dirty="0">
                <a:cs typeface="B Mitra" panose="00000400000000000000" pitchFamily="2" charset="-78"/>
              </a:rPr>
              <a:t>ITTF) ‌</a:t>
            </a:r>
            <a:r>
              <a:rPr lang="ar-AE" sz="2800" dirty="0">
                <a:cs typeface="B Mitra" panose="00000400000000000000" pitchFamily="2" charset="-78"/>
              </a:rPr>
              <a:t>می‌باشد كه در سال 1960 میلادی فعالیت خود را آغاز نمود. این رشته در سال 1359 در ایران فعال و اولین دوره قهرمانی كشور این رشته در همین سال برگزار شد. اولین برنامه برون مرزی آن در سال 1364 با اعزام به مسابقات جهانی استوك مندویل انگلستان صورت گرفت و اولین حضور این رشته در بازیهای پارالمپیك 1992 آتلانتا در بخش زنان بود. در رشته تنیس روی میز ورزشكاران دارای معلولیت‌های حركتی در كلاس‌های نشسته و  ایستاده به صورت تیمی، انفرادی و دوبل در 2 بخش مردان و زنان به رقابت می پردازند.</a:t>
            </a:r>
          </a:p>
        </p:txBody>
      </p:sp>
      <p:pic>
        <p:nvPicPr>
          <p:cNvPr id="4098" name="Picture 2" descr="http://www.paralympic.ir/Files/1/Gallery/Sports/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 y="4658633"/>
            <a:ext cx="11731477" cy="187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3929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4154984"/>
          </a:xfrm>
          <a:prstGeom prst="rect">
            <a:avLst/>
          </a:prstGeom>
          <a:noFill/>
        </p:spPr>
        <p:txBody>
          <a:bodyPr wrap="square" rtlCol="0">
            <a:spAutoFit/>
          </a:bodyPr>
          <a:lstStyle/>
          <a:p>
            <a:pPr algn="r" rtl="1"/>
            <a:r>
              <a:rPr lang="ar-AE" sz="3600" b="1" dirty="0">
                <a:cs typeface="B Mitra" panose="00000400000000000000" pitchFamily="2" charset="-78"/>
              </a:rPr>
              <a:t>رشته های ورزشی تابستانی</a:t>
            </a:r>
            <a:r>
              <a:rPr lang="ar-AE" sz="2800" dirty="0">
                <a:cs typeface="B Mitra" panose="00000400000000000000" pitchFamily="2" charset="-78"/>
              </a:rPr>
              <a:t/>
            </a:r>
            <a:br>
              <a:rPr lang="ar-AE" sz="2800" dirty="0">
                <a:cs typeface="B Mitra" panose="00000400000000000000" pitchFamily="2" charset="-78"/>
              </a:rPr>
            </a:br>
            <a:r>
              <a:rPr lang="ar-AE" sz="3200" b="1" dirty="0" smtClean="0">
                <a:cs typeface="B Mitra" panose="00000400000000000000" pitchFamily="2" charset="-78"/>
              </a:rPr>
              <a:t>تیروكمان</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تیروكمان زیر پوشش فدراسیون جهانی تیروكمان (</a:t>
            </a:r>
            <a:r>
              <a:rPr lang="en-US" sz="2800" dirty="0">
                <a:cs typeface="B Mitra" panose="00000400000000000000" pitchFamily="2" charset="-78"/>
              </a:rPr>
              <a:t>FITA) ‌</a:t>
            </a:r>
            <a:r>
              <a:rPr lang="ar-AE" sz="2800" dirty="0">
                <a:cs typeface="B Mitra" panose="00000400000000000000" pitchFamily="2" charset="-78"/>
              </a:rPr>
              <a:t>می‌باشد كه در سال 1948میلادی فعالیت خود را آغاز و به طور رسمی به بازیهای پارالمپیك 1960 رم راه یافت.. این رشته در سال 1373 در ایران فعال و اولین اعزام برون‌مرزی آن در سال 1374 پس از برگزاری اولین دوره مسابقات قهرمانی كشور به مسابقات جهانی كشور انگلستان انجام شد. مسابقات تیروكمان در 2رشته كامپوند و ریكرو برای ورزشكاران دارای معلولیت حركتی به صورت تیمی و انفرادی برای زنان و مردان برگزار می‌شود. اولین مدال طلا تاریخ حضور ایران در بازی‌های المپیك و پارالمپیك این رشته توسط خانم زهرا نعمتی در رشته ریكرو در پارالمپیك 2012 لندن كسب شد.</a:t>
            </a:r>
          </a:p>
        </p:txBody>
      </p:sp>
      <p:pic>
        <p:nvPicPr>
          <p:cNvPr id="4098" name="Picture 2" descr="http://www.paralympic.ir/Files/1/Gallery/Sports/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 y="4658633"/>
            <a:ext cx="11731477" cy="187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3028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4154984"/>
          </a:xfrm>
          <a:prstGeom prst="rect">
            <a:avLst/>
          </a:prstGeom>
          <a:noFill/>
        </p:spPr>
        <p:txBody>
          <a:bodyPr wrap="square" rtlCol="0">
            <a:spAutoFit/>
          </a:bodyPr>
          <a:lstStyle/>
          <a:p>
            <a:pPr algn="r" rtl="1"/>
            <a:r>
              <a:rPr lang="ar-AE" sz="3600" b="1" dirty="0">
                <a:cs typeface="B Mitra" panose="00000400000000000000" pitchFamily="2" charset="-78"/>
              </a:rPr>
              <a:t>رشته های ورزشی تابستانی</a:t>
            </a:r>
            <a:r>
              <a:rPr lang="ar-AE" sz="2800" dirty="0">
                <a:cs typeface="B Mitra" panose="00000400000000000000" pitchFamily="2" charset="-78"/>
              </a:rPr>
              <a:t/>
            </a:r>
            <a:br>
              <a:rPr lang="ar-AE" sz="2800" dirty="0">
                <a:cs typeface="B Mitra" panose="00000400000000000000" pitchFamily="2" charset="-78"/>
              </a:rPr>
            </a:br>
            <a:r>
              <a:rPr lang="ar-AE" sz="3200" b="1" dirty="0" smtClean="0">
                <a:cs typeface="B Mitra" panose="00000400000000000000" pitchFamily="2" charset="-78"/>
              </a:rPr>
              <a:t>تیروكمان</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تیروكمان زیر پوشش فدراسیون جهانی تیروكمان (</a:t>
            </a:r>
            <a:r>
              <a:rPr lang="en-US" sz="2800" dirty="0">
                <a:cs typeface="B Mitra" panose="00000400000000000000" pitchFamily="2" charset="-78"/>
              </a:rPr>
              <a:t>FITA) ‌</a:t>
            </a:r>
            <a:r>
              <a:rPr lang="ar-AE" sz="2800" dirty="0">
                <a:cs typeface="B Mitra" panose="00000400000000000000" pitchFamily="2" charset="-78"/>
              </a:rPr>
              <a:t>می‌باشد كه در سال 1948میلادی فعالیت خود را آغاز و به طور رسمی به بازیهای پارالمپیك 1960 رم راه یافت.. این رشته در سال 1373 در ایران فعال و اولین اعزام برون‌مرزی آن در سال 1374 پس از برگزاری اولین دوره مسابقات قهرمانی كشور به مسابقات جهانی كشور انگلستان انجام شد. مسابقات تیروكمان در 2رشته كامپوند و ریكرو برای ورزشكاران دارای معلولیت حركتی به صورت تیمی و انفرادی برای زنان و مردان برگزار می‌شود. اولین مدال طلا تاریخ حضور ایران در بازی‌های المپیك و پارالمپیك این رشته توسط خانم زهرا نعمتی در رشته ریكرو در پارالمپیك 2012 لندن كسب شد.</a:t>
            </a:r>
          </a:p>
        </p:txBody>
      </p:sp>
      <p:sp>
        <p:nvSpPr>
          <p:cNvPr id="3" name="Rectangle 1"/>
          <p:cNvSpPr>
            <a:spLocks noChangeArrowheads="1"/>
          </p:cNvSpPr>
          <p:nvPr/>
        </p:nvSpPr>
        <p:spPr bwMode="auto">
          <a:xfrm>
            <a:off x="275771" y="44994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
            </a:r>
            <a:b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br>
            <a: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  </a:t>
            </a:r>
            <a:r>
              <a:rPr kumimoji="0" lang="en-US" altLang="en-US" sz="64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
            </a:r>
            <a:br>
              <a:rPr kumimoji="0" lang="en-US" altLang="en-US" sz="64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br>
            <a:endParaRPr kumimoji="0" lang="en-US" altLang="en-US" sz="1200" b="0" i="0" u="none" strike="noStrike" cap="none" normalizeH="0" baseline="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
            </a:r>
            <a:b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br>
            <a:r>
              <a:rPr kumimoji="0" lang="ar-SA" altLang="en-US" sz="900" b="0" i="0" u="none" strike="noStrike" cap="none" normalizeH="0" baseline="0" smtClean="0">
                <a:ln>
                  <a:noFill/>
                </a:ln>
                <a:solidFill>
                  <a:srgbClr val="C00000"/>
                </a:solidFill>
                <a:effectLst/>
                <a:latin typeface="Tahoma" panose="020B0604030504040204" pitchFamily="34" charset="0"/>
                <a:cs typeface="Tahoma" panose="020B0604030504040204" pitchFamily="34" charset="0"/>
              </a:rPr>
              <a:t>تیراندازی</a:t>
            </a:r>
            <a:endPar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p:txBody>
      </p:sp>
      <p:pic>
        <p:nvPicPr>
          <p:cNvPr id="5122" name="Picture 2" descr="http://www.paralympic.ir/Files/1/Gallery/Sports/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30" y="4675187"/>
            <a:ext cx="11789314" cy="189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5455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3662541"/>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b="1" dirty="0" smtClean="0">
                <a:cs typeface="B Mitra" panose="00000400000000000000" pitchFamily="2" charset="-78"/>
              </a:rPr>
              <a:t>جودو</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جودو تحت پوشش سازمان جهانی ورزش‌های نابینایان و كم بینایان (</a:t>
            </a:r>
            <a:r>
              <a:rPr lang="en-US" sz="2800" dirty="0">
                <a:cs typeface="B Mitra" panose="00000400000000000000" pitchFamily="2" charset="-78"/>
              </a:rPr>
              <a:t>IBSA) ‌</a:t>
            </a:r>
            <a:r>
              <a:rPr lang="ar-AE" sz="2800" dirty="0">
                <a:cs typeface="B Mitra" panose="00000400000000000000" pitchFamily="2" charset="-78"/>
              </a:rPr>
              <a:t>می‌باشد كه در سال 1988میلادی فعالیت خود را آغاز نمود و اولین حضور زنان در پارالمپیك 2004 صورت گرفت. آغاز فعالیت این رشته در ایران در سال 1370 و اولین دوره مسابقات قهرمانی كشور در سال 1372 برگزار گردید. اولین اعزام برون مرزی آن در سال 1377 به مسابقات جهانی اسپانیا بود. در این رشته گروه‌های نابینا و كم‌بینا  به صورت انفرادی در 2 بخش زنان و مردان به رقابت می‌پردازند. اولین مدال این رشته همزمان با اولین حضور رشته جودو در بازیهای پارالمپیك 2004 آتن توسط آقای هانی عساكره به دست آمد.</a:t>
            </a:r>
          </a:p>
        </p:txBody>
      </p:sp>
      <p:pic>
        <p:nvPicPr>
          <p:cNvPr id="8194" name="Picture 2" descr="http://www.paralympic.ir/Files/1/Gallery/Sports/j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46" y="4281714"/>
            <a:ext cx="11458717" cy="223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9809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6247864"/>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r>
              <a:rPr lang="ar-AE" sz="2800" b="1" dirty="0">
                <a:cs typeface="B Mitra" panose="00000400000000000000" pitchFamily="2" charset="-78"/>
              </a:rPr>
              <a:t>دو و میدانی</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دومیدانی در سال 1952 فعالیت خود را همزمان با بازیهای استوك مندویل آغاز و در سال 1960 میلادی به بازیهای پارالمپیك وارد شد. این رشته تحت پوشش </a:t>
            </a:r>
            <a:r>
              <a:rPr lang="en-US" sz="2800" dirty="0">
                <a:cs typeface="B Mitra" panose="00000400000000000000" pitchFamily="2" charset="-78"/>
              </a:rPr>
              <a:t>IPC </a:t>
            </a:r>
            <a:r>
              <a:rPr lang="ar-AE" sz="2800" dirty="0">
                <a:cs typeface="B Mitra" panose="00000400000000000000" pitchFamily="2" charset="-78"/>
              </a:rPr>
              <a:t>می باشد. آغاز فعالیت این رشته در ایران به سال 1359 بر می‌گردد. اولین دوره مسابقات قهرمانی كشور در همین سال برگزار و اولین اعزام برون مرزی آن در سال 1362 به مسابقات جهانی استوك مندویل صورت پذیرفت.</a:t>
            </a:r>
            <a:br>
              <a:rPr lang="ar-AE" sz="2800" dirty="0">
                <a:cs typeface="B Mitra" panose="00000400000000000000" pitchFamily="2" charset="-78"/>
              </a:rPr>
            </a:br>
            <a:r>
              <a:rPr lang="ar-AE" sz="2800" dirty="0">
                <a:cs typeface="B Mitra" panose="00000400000000000000" pitchFamily="2" charset="-78"/>
              </a:rPr>
              <a:t>مسابقات این رشته ورزشی در مواد  دوها، میدانی‌ها، پرش‌ها و ویلچررانی برگزار می‌شود. رشته دوومیدانی از رشته‌های پرمدال بازی‌های پارالمپیك محسوب می‌شود و قهرمانان و نام‌آوران زیادی طی سال‌های حضور در بازی‌های پارالمپیك برای كشور عزیزمان افتخار آفرینی نموده اند.</a:t>
            </a:r>
            <a:br>
              <a:rPr lang="ar-AE" sz="2800" dirty="0">
                <a:cs typeface="B Mitra" panose="00000400000000000000" pitchFamily="2" charset="-78"/>
              </a:rPr>
            </a:br>
            <a:r>
              <a:rPr lang="ar-AE" sz="2800" dirty="0">
                <a:cs typeface="B Mitra" panose="00000400000000000000" pitchFamily="2" charset="-78"/>
              </a:rPr>
              <a:t>كسب  مدال های متعدد در تاریخ بازیهای پارالمپیك ره آورد حضور ورزشكاران ایران در رشته دو و میدانی است. این رشته اولین مدالهای رنگارنگ خود را در بازیهای 1988 سئول به دست آورد. بانوان ورزشكار نیز برای اولین بار در بازیهای پارالمپیك 2000 سیدنی شركت نمودند.كلیه زنان و مردان دارای معلولیت‌های حسی- حركتی می‌توانند در رشته دوومیدانی به رقابت بپردازند.</a:t>
            </a:r>
          </a:p>
        </p:txBody>
      </p:sp>
    </p:spTree>
    <p:extLst>
      <p:ext uri="{BB962C8B-B14F-4D97-AF65-F5344CB8AC3E}">
        <p14:creationId xmlns:p14="http://schemas.microsoft.com/office/powerpoint/2010/main" val="895594057"/>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1938992"/>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r>
              <a:rPr lang="ar-AE" sz="2800" b="1" dirty="0" smtClean="0">
                <a:cs typeface="B Mitra" panose="00000400000000000000" pitchFamily="2" charset="-78"/>
              </a:rPr>
              <a:t>دو و میدانی</a:t>
            </a:r>
            <a:r>
              <a:rPr lang="ar-AE" sz="2800" dirty="0" smtClean="0">
                <a:cs typeface="B Mitra" panose="00000400000000000000" pitchFamily="2" charset="-78"/>
              </a:rPr>
              <a:t/>
            </a:r>
            <a:br>
              <a:rPr lang="ar-AE" sz="2800" dirty="0" smtClean="0">
                <a:cs typeface="B Mitra" panose="00000400000000000000" pitchFamily="2" charset="-78"/>
              </a:rPr>
            </a:br>
            <a:endParaRPr lang="ar-AE" sz="2800" dirty="0">
              <a:cs typeface="B Mitra" panose="00000400000000000000" pitchFamily="2" charset="-78"/>
            </a:endParaRPr>
          </a:p>
        </p:txBody>
      </p:sp>
      <p:pic>
        <p:nvPicPr>
          <p:cNvPr id="9218" name="Picture 2" descr="http://www.paralympic.ir/Files/1/Gallery/Sports/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48" y="2699658"/>
            <a:ext cx="11190110" cy="270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2204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657" y="1365160"/>
            <a:ext cx="8100811" cy="4893647"/>
          </a:xfrm>
          <a:prstGeom prst="rect">
            <a:avLst/>
          </a:prstGeom>
          <a:noFill/>
        </p:spPr>
        <p:txBody>
          <a:bodyPr wrap="square" rtlCol="0">
            <a:spAutoFit/>
          </a:bodyPr>
          <a:lstStyle/>
          <a:p>
            <a:pPr algn="just" rtl="1"/>
            <a:r>
              <a:rPr lang="fa-IR" sz="2600" dirty="0">
                <a:cs typeface="B Mitra" panose="00000400000000000000" pitchFamily="2" charset="-78"/>
              </a:rPr>
              <a:t>ا</a:t>
            </a:r>
            <a:r>
              <a:rPr lang="ar-AE" sz="2600" dirty="0" smtClean="0">
                <a:cs typeface="B Mitra" panose="00000400000000000000" pitchFamily="2" charset="-78"/>
              </a:rPr>
              <a:t>نسان‌های </a:t>
            </a:r>
            <a:r>
              <a:rPr lang="ar-AE" sz="2600" dirty="0">
                <a:cs typeface="B Mitra" panose="00000400000000000000" pitchFamily="2" charset="-78"/>
              </a:rPr>
              <a:t>دوران باستان به اهميت حركت برای رهايی از دردها و درمان آگاه بوده‌اند. اين امر را مي‌توان در تاريخ چين، هند و روم باستان به خوبي مشاهده نمود. دانشمندان ايراني نيز از قبيل زكرياي رازي و ابن سينا بر اهميت تمرينات بدني براي بهره‌مندي از يك زندگي سالم و مفيد تأكيد نموده‌اند. پيشرفت علم و تكنولوژي، در كنار رشد كمي معلوليت‌هاي ناشي از عوامل بهداشتي، حوادث طبيعي و جنگ موجب شد به ورزش به عنوان يك پديده اجتماعي به طور جدي توجه </a:t>
            </a:r>
            <a:r>
              <a:rPr lang="ar-AE" sz="2600" dirty="0" smtClean="0">
                <a:cs typeface="B Mitra" panose="00000400000000000000" pitchFamily="2" charset="-78"/>
              </a:rPr>
              <a:t>گردد.وقوع </a:t>
            </a:r>
            <a:r>
              <a:rPr lang="ar-AE" sz="2600" dirty="0">
                <a:cs typeface="B Mitra" panose="00000400000000000000" pitchFamily="2" charset="-78"/>
              </a:rPr>
              <a:t>جنگ‌هاي جهاني اول و دوم و خيل عظيم معلوليت‌هاي ناشي از جنگ موجب شد امكانات گوناگوني در اين زمينه در آمريكا و بعضي از كشورهاي اروپايي داير گردد</a:t>
            </a:r>
            <a:r>
              <a:rPr lang="ar-AE" sz="2600" dirty="0" smtClean="0">
                <a:cs typeface="B Mitra" panose="00000400000000000000" pitchFamily="2" charset="-78"/>
              </a:rPr>
              <a:t>.</a:t>
            </a:r>
            <a:r>
              <a:rPr lang="ar-AE" sz="2600" dirty="0">
                <a:cs typeface="B Mitra" panose="00000400000000000000" pitchFamily="2" charset="-78"/>
              </a:rPr>
              <a:t> در اين زمان مجامع و مراكز علمي و تحقيقاتي فعاليت خود را به طور جدي در بخش‌هاي فيزيوتراپي، طب ورزشي و ساير علوم مرتبط براي كاهش عوارض ناشي از معلوليت آغاز </a:t>
            </a:r>
            <a:r>
              <a:rPr lang="ar-AE" sz="2600" dirty="0" smtClean="0">
                <a:cs typeface="B Mitra" panose="00000400000000000000" pitchFamily="2" charset="-78"/>
              </a:rPr>
              <a:t>كردند</a:t>
            </a:r>
            <a:r>
              <a:rPr lang="fa-IR" sz="2600" dirty="0" smtClean="0">
                <a:cs typeface="B Mitra" panose="00000400000000000000" pitchFamily="2" charset="-78"/>
              </a:rPr>
              <a:t>.</a:t>
            </a:r>
          </a:p>
          <a:p>
            <a:pPr algn="just" rtl="1"/>
            <a:r>
              <a:rPr lang="ar-AE" sz="2600" dirty="0" smtClean="0">
                <a:cs typeface="B Mitra" panose="00000400000000000000" pitchFamily="2" charset="-78"/>
              </a:rPr>
              <a:t/>
            </a:r>
            <a:br>
              <a:rPr lang="ar-AE" sz="2600" dirty="0" smtClean="0">
                <a:cs typeface="B Mitra" panose="00000400000000000000" pitchFamily="2" charset="-78"/>
              </a:rPr>
            </a:br>
            <a:endParaRPr lang="en-US" sz="2600" dirty="0">
              <a:cs typeface="B Mitra" panose="00000400000000000000" pitchFamily="2" charset="-78"/>
            </a:endParaRPr>
          </a:p>
        </p:txBody>
      </p:sp>
      <p:pic>
        <p:nvPicPr>
          <p:cNvPr id="1027" name="Picture 3" descr="http://www.paralympic.ir/Files/1/gutt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6" y="1677473"/>
            <a:ext cx="2849223" cy="2849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65194" y="450760"/>
            <a:ext cx="4507606" cy="584775"/>
          </a:xfrm>
          <a:prstGeom prst="rect">
            <a:avLst/>
          </a:prstGeom>
          <a:noFill/>
        </p:spPr>
        <p:txBody>
          <a:bodyPr wrap="square" rtlCol="0">
            <a:spAutoFit/>
          </a:bodyPr>
          <a:lstStyle/>
          <a:p>
            <a:pPr algn="r"/>
            <a:r>
              <a:rPr lang="ar-AE" sz="3200" b="1" dirty="0">
                <a:cs typeface="B Titr" panose="00000700000000000000" pitchFamily="2" charset="-78"/>
              </a:rPr>
              <a:t>تاریخچه ورزش </a:t>
            </a:r>
            <a:r>
              <a:rPr lang="ar-AE" sz="3200" b="1" dirty="0" smtClean="0">
                <a:cs typeface="B Titr" panose="00000700000000000000" pitchFamily="2" charset="-78"/>
              </a:rPr>
              <a:t>معلولین</a:t>
            </a:r>
            <a:endParaRPr lang="ar-AE" sz="3200" b="1" dirty="0">
              <a:cs typeface="B Titr" panose="00000700000000000000" pitchFamily="2" charset="-78"/>
            </a:endParaRPr>
          </a:p>
        </p:txBody>
      </p:sp>
    </p:spTree>
    <p:extLst>
      <p:ext uri="{BB962C8B-B14F-4D97-AF65-F5344CB8AC3E}">
        <p14:creationId xmlns:p14="http://schemas.microsoft.com/office/powerpoint/2010/main" val="3822365007"/>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3662541"/>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r>
              <a:rPr lang="ar-AE" sz="2800" b="1" dirty="0">
                <a:cs typeface="B Mitra" panose="00000400000000000000" pitchFamily="2" charset="-78"/>
              </a:rPr>
              <a:t>دوچرخه سواری</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دوچرخه سواری در سال 1988 میلادی در بازیهای پارالمپیك سئول فعالیت خود را تحت پوشش </a:t>
            </a:r>
            <a:r>
              <a:rPr lang="en-US" sz="2800" dirty="0">
                <a:cs typeface="B Mitra" panose="00000400000000000000" pitchFamily="2" charset="-78"/>
              </a:rPr>
              <a:t>UCI </a:t>
            </a:r>
            <a:r>
              <a:rPr lang="ar-AE" sz="2800" dirty="0">
                <a:cs typeface="B Mitra" panose="00000400000000000000" pitchFamily="2" charset="-78"/>
              </a:rPr>
              <a:t>آغاز نمود. آغاز فعالیت این رشته در ایران به سال 1380 بر می گردد.اولین دوره مسابقات قهرمانی كشور در سال 1381 برگزار و نخستین اعزام برون مرزی به مسابقات جهانی آلمان بود. مسابقات این رشته در مواد تایم تریل انفرادی، پیست و جاده در دو گروه مردان و زنان برگزار می شود. همه افراد دارای گروه های معلولیتی حسی- حركتی می توانند در رشته دوچرخه سواری به فعالیت بپردازند.</a:t>
            </a:r>
          </a:p>
        </p:txBody>
      </p:sp>
      <p:sp>
        <p:nvSpPr>
          <p:cNvPr id="4" name="TextBox 3"/>
          <p:cNvSpPr txBox="1"/>
          <p:nvPr/>
        </p:nvSpPr>
        <p:spPr>
          <a:xfrm>
            <a:off x="420914" y="4034971"/>
            <a:ext cx="10624457" cy="1292662"/>
          </a:xfrm>
          <a:prstGeom prst="rect">
            <a:avLst/>
          </a:prstGeom>
          <a:noFill/>
        </p:spPr>
        <p:txBody>
          <a:bodyPr wrap="square" rtlCol="0">
            <a:spAutoFit/>
          </a:bodyPr>
          <a:lstStyle/>
          <a:p>
            <a:pPr algn="r" rtl="1"/>
            <a:r>
              <a:rPr lang="ar-AE" sz="2600" b="1" dirty="0">
                <a:cs typeface="B Mitra" panose="00000400000000000000" pitchFamily="2" charset="-78"/>
              </a:rPr>
              <a:t>شمشیر بازی</a:t>
            </a:r>
            <a:r>
              <a:rPr lang="ar-AE" sz="2600" dirty="0">
                <a:cs typeface="B Mitra" panose="00000400000000000000" pitchFamily="2" charset="-78"/>
              </a:rPr>
              <a:t/>
            </a:r>
            <a:br>
              <a:rPr lang="ar-AE" sz="2600" dirty="0">
                <a:cs typeface="B Mitra" panose="00000400000000000000" pitchFamily="2" charset="-78"/>
              </a:rPr>
            </a:br>
            <a:r>
              <a:rPr lang="ar-AE" sz="2600" dirty="0">
                <a:cs typeface="B Mitra" panose="00000400000000000000" pitchFamily="2" charset="-78"/>
              </a:rPr>
              <a:t>رشته شمشیربازی فعالیت خود را در سال 1953 میلادی تحت پوشش </a:t>
            </a:r>
            <a:r>
              <a:rPr lang="en-US" sz="2600" dirty="0">
                <a:cs typeface="B Mitra" panose="00000400000000000000" pitchFamily="2" charset="-78"/>
              </a:rPr>
              <a:t>IWAS ‌</a:t>
            </a:r>
            <a:r>
              <a:rPr lang="ar-AE" sz="2600" dirty="0">
                <a:cs typeface="B Mitra" panose="00000400000000000000" pitchFamily="2" charset="-78"/>
              </a:rPr>
              <a:t>آغاز كرد. مسابقات این رشته در سه ماده فلوره، سابر و اپه برای مردان و فلوره و اپه برای زنان برگزار می‌شود.</a:t>
            </a:r>
            <a:endParaRPr lang="en-US" sz="2600" dirty="0">
              <a:cs typeface="B Mitra" panose="00000400000000000000" pitchFamily="2" charset="-78"/>
            </a:endParaRPr>
          </a:p>
        </p:txBody>
      </p:sp>
    </p:spTree>
    <p:extLst>
      <p:ext uri="{BB962C8B-B14F-4D97-AF65-F5344CB8AC3E}">
        <p14:creationId xmlns:p14="http://schemas.microsoft.com/office/powerpoint/2010/main" val="180048052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1508105"/>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endParaRPr lang="ar-AE" sz="2800" dirty="0">
              <a:cs typeface="B Mitra" panose="00000400000000000000" pitchFamily="2" charset="-78"/>
            </a:endParaRPr>
          </a:p>
        </p:txBody>
      </p:sp>
      <p:pic>
        <p:nvPicPr>
          <p:cNvPr id="11266" name="Picture 2" descr="http://www.paralympic.ir/Files/1/Gallery/Sports/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117146"/>
            <a:ext cx="11775382" cy="18798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611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
            </a:r>
            <a:b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br>
            <a:r>
              <a:rPr kumimoji="0" lang="en-US" altLang="en-US" sz="9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  </a:t>
            </a:r>
            <a:endParaRPr kumimoji="0" lang="en-US" altLang="en-US" sz="1200" b="0" i="0" u="none" strike="noStrike" cap="none" normalizeH="0" baseline="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ar-SA" altLang="en-US" sz="900" b="0" i="0" u="none" strike="noStrike" cap="none" normalizeH="0" baseline="0" smtClean="0">
                <a:ln>
                  <a:noFill/>
                </a:ln>
                <a:solidFill>
                  <a:srgbClr val="C00000"/>
                </a:solidFill>
                <a:effectLst/>
                <a:latin typeface="Tahoma" panose="020B0604030504040204" pitchFamily="34" charset="0"/>
                <a:cs typeface="Tahoma" panose="020B0604030504040204" pitchFamily="34" charset="0"/>
              </a:rPr>
              <a:t>شنا</a:t>
            </a:r>
            <a:endParaRPr kumimoji="0" lang="en-US" altLang="en-US" sz="64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p:txBody>
      </p:sp>
      <p:pic>
        <p:nvPicPr>
          <p:cNvPr id="11268" name="Picture 4" descr="http://www.paralympic.ir/Files/1/Gallery/Sports/w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01" y="4166281"/>
            <a:ext cx="11279697" cy="181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9455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3662541"/>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r>
              <a:rPr lang="ar-AE" sz="2800" b="1" dirty="0">
                <a:cs typeface="B Mitra" panose="00000400000000000000" pitchFamily="2" charset="-78"/>
              </a:rPr>
              <a:t>شنا</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شنا در سال 1960 میلادی فعالیت خود را رسما تحت پوشش </a:t>
            </a:r>
            <a:r>
              <a:rPr lang="en-US" sz="2800" dirty="0">
                <a:cs typeface="B Mitra" panose="00000400000000000000" pitchFamily="2" charset="-78"/>
              </a:rPr>
              <a:t>IPC </a:t>
            </a:r>
            <a:r>
              <a:rPr lang="ar-AE" sz="2800" dirty="0">
                <a:cs typeface="B Mitra" panose="00000400000000000000" pitchFamily="2" charset="-78"/>
              </a:rPr>
              <a:t>آغاز كرد. این رشته در سال 1359 در ایران فعال و اولین دوره مسابقات قهرمانی كشور در همین سال برگزار شد. اولین اعزام برون مرزی رشته شنا در سال 1372 با اعزام به مسابقات بین‌المللی مجروحان جنگی انگلستان صورت پذیرفت.</a:t>
            </a:r>
            <a:br>
              <a:rPr lang="ar-AE" sz="2800" dirty="0">
                <a:cs typeface="B Mitra" panose="00000400000000000000" pitchFamily="2" charset="-78"/>
              </a:rPr>
            </a:br>
            <a:r>
              <a:rPr lang="ar-AE" sz="2800" dirty="0">
                <a:cs typeface="B Mitra" panose="00000400000000000000" pitchFamily="2" charset="-78"/>
              </a:rPr>
              <a:t>شنا از رشته‌های پرمدال بازی‌های پارالمپیك به حساب می‌آید و گروه‌های دارای معلولیت‌های حسی- حركتی می‌توانند در آن شركت نمایند. اولین حضور ورزشكاران ایرانی در بازیهای پارالمپیك 2012 لندن اتفاق افتاد.</a:t>
            </a:r>
          </a:p>
        </p:txBody>
      </p:sp>
      <p:pic>
        <p:nvPicPr>
          <p:cNvPr id="13314" name="Picture 2" descr="http://www.paralympic.ir/Files/1/Gallery/Sports/s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6" y="4273323"/>
            <a:ext cx="11490949" cy="185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1788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2800767"/>
          </a:xfrm>
          <a:prstGeom prst="rect">
            <a:avLst/>
          </a:prstGeom>
          <a:noFill/>
        </p:spPr>
        <p:txBody>
          <a:bodyPr wrap="square" rtlCol="0">
            <a:spAutoFit/>
          </a:bodyPr>
          <a:lstStyle/>
          <a:p>
            <a:pPr algn="just" rtl="1"/>
            <a:r>
              <a:rPr lang="ar-AE" sz="3600" b="1" dirty="0">
                <a:cs typeface="B Mitra" panose="00000400000000000000" pitchFamily="2" charset="-78"/>
              </a:rPr>
              <a:t>رشته های ورزشی </a:t>
            </a:r>
            <a:r>
              <a:rPr lang="ar-AE" sz="3600" b="1" dirty="0" smtClean="0">
                <a:cs typeface="B Mitra" panose="00000400000000000000" pitchFamily="2" charset="-78"/>
              </a:rPr>
              <a:t>تابستانی</a:t>
            </a:r>
            <a:endParaRPr lang="en-US" sz="3600" b="1"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r>
              <a:rPr lang="ar-AE" sz="2800" b="1" dirty="0">
                <a:cs typeface="B Mitra" panose="00000400000000000000" pitchFamily="2" charset="-78"/>
              </a:rPr>
              <a:t>فوتبال 5 نفره</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فوتبال 5 نفره در سال 1996 میلادی فعالیت خود را تحت نظر </a:t>
            </a:r>
            <a:r>
              <a:rPr lang="en-US" sz="2800" dirty="0">
                <a:cs typeface="B Mitra" panose="00000400000000000000" pitchFamily="2" charset="-78"/>
              </a:rPr>
              <a:t>IBSA ‌</a:t>
            </a:r>
            <a:r>
              <a:rPr lang="ar-AE" sz="2800" dirty="0">
                <a:cs typeface="B Mitra" panose="00000400000000000000" pitchFamily="2" charset="-78"/>
              </a:rPr>
              <a:t>آغاز كرد. این رشته در سال 1385 در ایران فعال و در سال 1386 اولین اعزام برون مرزی آن به مسابقات آسیا – اقیانوسیه كره جنوبی انجام </a:t>
            </a:r>
            <a:r>
              <a:rPr lang="ar-AE" sz="2800" dirty="0" smtClean="0">
                <a:cs typeface="B Mitra" panose="00000400000000000000" pitchFamily="2" charset="-78"/>
              </a:rPr>
              <a:t>شد.این </a:t>
            </a:r>
            <a:r>
              <a:rPr lang="ar-AE" sz="2800" dirty="0">
                <a:cs typeface="B Mitra" panose="00000400000000000000" pitchFamily="2" charset="-78"/>
              </a:rPr>
              <a:t>رشته ویژه معلولین نابینا و كم‌بینا می‌باشد.</a:t>
            </a:r>
          </a:p>
        </p:txBody>
      </p:sp>
      <p:pic>
        <p:nvPicPr>
          <p:cNvPr id="14338" name="Picture 2" descr="http://www.paralympic.ir/Files/1/Gallery/Sports/f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61" y="3895951"/>
            <a:ext cx="10680318" cy="172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4631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4093428"/>
          </a:xfrm>
          <a:prstGeom prst="rect">
            <a:avLst/>
          </a:prstGeom>
          <a:noFill/>
        </p:spPr>
        <p:txBody>
          <a:bodyPr wrap="square" rtlCol="0">
            <a:spAutoFit/>
          </a:bodyPr>
          <a:lstStyle/>
          <a:p>
            <a:pPr algn="just" rtl="1"/>
            <a:r>
              <a:rPr lang="ar-AE" sz="3600" b="1" dirty="0" smtClean="0">
                <a:cs typeface="B Mitra" panose="00000400000000000000" pitchFamily="2" charset="-78"/>
              </a:rPr>
              <a:t>رشته های ورزشی تابستانی</a:t>
            </a:r>
            <a:endParaRPr lang="en-US" sz="3600" b="1" dirty="0" smtClean="0">
              <a:cs typeface="B Mitra" panose="00000400000000000000" pitchFamily="2" charset="-78"/>
            </a:endParaRPr>
          </a:p>
          <a:p>
            <a:pPr algn="r" rtl="1"/>
            <a:r>
              <a:rPr lang="ar-AE" sz="2800" dirty="0" smtClean="0">
                <a:cs typeface="B Mitra" panose="00000400000000000000" pitchFamily="2" charset="-78"/>
              </a:rPr>
              <a:t/>
            </a:r>
            <a:br>
              <a:rPr lang="ar-AE" sz="2800" dirty="0" smtClean="0">
                <a:cs typeface="B Mitra" panose="00000400000000000000" pitchFamily="2" charset="-78"/>
              </a:rPr>
            </a:br>
            <a:r>
              <a:rPr lang="ar-AE" sz="2800" dirty="0">
                <a:cs typeface="B Mitra" panose="00000400000000000000" pitchFamily="2" charset="-78"/>
              </a:rPr>
              <a:t>فوتبال 7 نفره</a:t>
            </a:r>
            <a:br>
              <a:rPr lang="ar-AE" sz="2800" dirty="0">
                <a:cs typeface="B Mitra" panose="00000400000000000000" pitchFamily="2" charset="-78"/>
              </a:rPr>
            </a:br>
            <a:r>
              <a:rPr lang="ar-AE" sz="2800" dirty="0">
                <a:cs typeface="B Mitra" panose="00000400000000000000" pitchFamily="2" charset="-78"/>
              </a:rPr>
              <a:t>رشته فوتبال 7 نفره در سال 1984 میلادی به بازیهای پارالمپیك وارد و تحت پوشش سازمان جهانی (</a:t>
            </a:r>
            <a:r>
              <a:rPr lang="en-US" sz="2800" dirty="0">
                <a:cs typeface="B Mitra" panose="00000400000000000000" pitchFamily="2" charset="-78"/>
              </a:rPr>
              <a:t>CPISRA) ‌</a:t>
            </a:r>
            <a:r>
              <a:rPr lang="ar-AE" sz="2800" dirty="0">
                <a:cs typeface="B Mitra" panose="00000400000000000000" pitchFamily="2" charset="-78"/>
              </a:rPr>
              <a:t>فعالیت نمود. و از سال 2014 میلادی مستقل گردید. این رشته در سال 1372 فعالیت خود را در ایران آغاز نمود. اولین دوره مسابقات قهرمانی كشور در سال 1373 برگزار شد. اولین اعزام برون مرزی این رشته در سال 1379 با اعزام به مسابقات بین‌المللی جام طلایی روسیه صورت گرفت.اولین مدال برنز ایران در بازیهای پارالمپیك 2008 پكن به دست آمد.</a:t>
            </a:r>
            <a:br>
              <a:rPr lang="ar-AE" sz="2800" dirty="0">
                <a:cs typeface="B Mitra" panose="00000400000000000000" pitchFamily="2" charset="-78"/>
              </a:rPr>
            </a:br>
            <a:r>
              <a:rPr lang="ar-AE" sz="2800" dirty="0">
                <a:cs typeface="B Mitra" panose="00000400000000000000" pitchFamily="2" charset="-78"/>
              </a:rPr>
              <a:t>كلیه معلولین فلج مغزی می‌توانند در این رشته  فعالیت نمایند.</a:t>
            </a:r>
          </a:p>
        </p:txBody>
      </p:sp>
      <p:pic>
        <p:nvPicPr>
          <p:cNvPr id="15362" name="Picture 2" descr="http://www.paralympic.ir/Files/1/Gallery/Sports/f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4534579"/>
            <a:ext cx="11400875" cy="183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8070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4955203"/>
          </a:xfrm>
          <a:prstGeom prst="rect">
            <a:avLst/>
          </a:prstGeom>
          <a:noFill/>
        </p:spPr>
        <p:txBody>
          <a:bodyPr wrap="square" rtlCol="0">
            <a:spAutoFit/>
          </a:bodyPr>
          <a:lstStyle/>
          <a:p>
            <a:pPr algn="just" rtl="1"/>
            <a:r>
              <a:rPr lang="ar-AE" sz="3600" b="1" dirty="0" smtClean="0">
                <a:cs typeface="B Mitra" panose="00000400000000000000" pitchFamily="2" charset="-78"/>
              </a:rPr>
              <a:t>رشته های ورزشی تابستانی</a:t>
            </a:r>
            <a:endParaRPr lang="en-US" sz="3600" b="1" dirty="0" smtClean="0">
              <a:cs typeface="B Mitra" panose="00000400000000000000" pitchFamily="2" charset="-78"/>
            </a:endParaRPr>
          </a:p>
          <a:p>
            <a:pPr algn="r" rtl="1"/>
            <a:r>
              <a:rPr lang="ar-AE" sz="2800" dirty="0" smtClean="0">
                <a:cs typeface="B Mitra" panose="00000400000000000000" pitchFamily="2" charset="-78"/>
              </a:rPr>
              <a:t/>
            </a:r>
            <a:br>
              <a:rPr lang="ar-AE" sz="2800" dirty="0" smtClean="0">
                <a:cs typeface="B Mitra" panose="00000400000000000000" pitchFamily="2" charset="-78"/>
              </a:rPr>
            </a:br>
            <a:r>
              <a:rPr lang="ar-AE" sz="2800" b="1" dirty="0">
                <a:cs typeface="B Mitra" panose="00000400000000000000" pitchFamily="2" charset="-78"/>
              </a:rPr>
              <a:t>قایقرانی کانو</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توضیحات این رشته در دست تکمیل است و به زودی در این قسمت درج خواهد شد</a:t>
            </a:r>
            <a:r>
              <a:rPr lang="ar-AE" sz="2800" dirty="0" smtClean="0">
                <a:cs typeface="B Mitra" panose="00000400000000000000" pitchFamily="2" charset="-78"/>
              </a:rPr>
              <a:t>.</a:t>
            </a:r>
            <a:endParaRPr lang="en-US" sz="2800" dirty="0" smtClean="0">
              <a:cs typeface="B Mitra" panose="00000400000000000000" pitchFamily="2" charset="-78"/>
            </a:endParaRPr>
          </a:p>
          <a:p>
            <a:pPr algn="r" rtl="1"/>
            <a:r>
              <a:rPr lang="ar-AE" sz="2800" dirty="0">
                <a:cs typeface="B Mitra" panose="00000400000000000000" pitchFamily="2" charset="-78"/>
              </a:rPr>
              <a:t/>
            </a:r>
            <a:br>
              <a:rPr lang="ar-AE" sz="2800" dirty="0">
                <a:cs typeface="B Mitra" panose="00000400000000000000" pitchFamily="2" charset="-78"/>
              </a:rPr>
            </a:br>
            <a:r>
              <a:rPr lang="ar-AE" sz="2800" b="1" dirty="0">
                <a:cs typeface="B Mitra" panose="00000400000000000000" pitchFamily="2" charset="-78"/>
              </a:rPr>
              <a:t>گلبال</a:t>
            </a:r>
            <a:r>
              <a:rPr lang="ar-AE" sz="2800" dirty="0">
                <a:cs typeface="B Mitra" panose="00000400000000000000" pitchFamily="2" charset="-78"/>
              </a:rPr>
              <a:t/>
            </a:r>
            <a:br>
              <a:rPr lang="ar-AE" sz="2800" dirty="0">
                <a:cs typeface="B Mitra" panose="00000400000000000000" pitchFamily="2" charset="-78"/>
              </a:rPr>
            </a:br>
            <a:r>
              <a:rPr lang="ar-AE" sz="2800" dirty="0">
                <a:cs typeface="B Mitra" panose="00000400000000000000" pitchFamily="2" charset="-78"/>
              </a:rPr>
              <a:t>رشته گلبال در سال 1946 میلادی فعالیت خود را تحت پوشش (</a:t>
            </a:r>
            <a:r>
              <a:rPr lang="en-US" sz="2800" dirty="0">
                <a:cs typeface="B Mitra" panose="00000400000000000000" pitchFamily="2" charset="-78"/>
              </a:rPr>
              <a:t>IBSA) ‌</a:t>
            </a:r>
            <a:r>
              <a:rPr lang="ar-AE" sz="2800" dirty="0">
                <a:cs typeface="B Mitra" panose="00000400000000000000" pitchFamily="2" charset="-78"/>
              </a:rPr>
              <a:t>آغاز نمود. در سال 1976 در بازیهای پارالمپیك تورنتو به جمع رشته های پارالمپیكی پیوست. این رشته در سال 1359 فعالیت خود را در ایران شروع و اولین دوره مسابقات قهرمانی كشور هم در این سال برگزار گردید. 1988 میلادی  اولین اعزام برون مرزی رشته گلبال به مسابقات پارالمپیك سئول انجام شد. رشته گلبال طرفداران زیادی در بین نابینایان و كم‌بینایان دارد و همه گروه‌های نابینا و كم‌بینا می توانند در آن شركت نمایند.</a:t>
            </a:r>
          </a:p>
        </p:txBody>
      </p:sp>
    </p:spTree>
    <p:extLst>
      <p:ext uri="{BB962C8B-B14F-4D97-AF65-F5344CB8AC3E}">
        <p14:creationId xmlns:p14="http://schemas.microsoft.com/office/powerpoint/2010/main" val="165863861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1508105"/>
          </a:xfrm>
          <a:prstGeom prst="rect">
            <a:avLst/>
          </a:prstGeom>
          <a:noFill/>
        </p:spPr>
        <p:txBody>
          <a:bodyPr wrap="square" rtlCol="0">
            <a:spAutoFit/>
          </a:bodyPr>
          <a:lstStyle/>
          <a:p>
            <a:pPr algn="just" rtl="1"/>
            <a:r>
              <a:rPr lang="ar-AE" sz="3600" b="1" dirty="0" smtClean="0">
                <a:cs typeface="B Mitra" panose="00000400000000000000" pitchFamily="2" charset="-78"/>
              </a:rPr>
              <a:t>رشته های ورزشی تابستانی</a:t>
            </a:r>
            <a:endParaRPr lang="en-US" sz="3600" b="1" dirty="0" smtClean="0">
              <a:cs typeface="B Mitra" panose="00000400000000000000" pitchFamily="2" charset="-78"/>
            </a:endParaRPr>
          </a:p>
          <a:p>
            <a:pPr algn="r" rtl="1"/>
            <a:r>
              <a:rPr lang="ar-AE" sz="2800" dirty="0" smtClean="0">
                <a:cs typeface="B Mitra" panose="00000400000000000000" pitchFamily="2" charset="-78"/>
              </a:rPr>
              <a:t/>
            </a:r>
            <a:br>
              <a:rPr lang="ar-AE" sz="2800" dirty="0" smtClean="0">
                <a:cs typeface="B Mitra" panose="00000400000000000000" pitchFamily="2" charset="-78"/>
              </a:rPr>
            </a:br>
            <a:endParaRPr lang="ar-AE" sz="2800" dirty="0">
              <a:cs typeface="B Mitra" panose="00000400000000000000" pitchFamily="2" charset="-78"/>
            </a:endParaRPr>
          </a:p>
        </p:txBody>
      </p:sp>
      <p:pic>
        <p:nvPicPr>
          <p:cNvPr id="4" name="Picture 2" descr="http://www.paralympic.ir/Files/1/Gallery/Sports/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218746"/>
            <a:ext cx="10913203" cy="232273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paralympic.ir/Files/1/Gallery/Sports/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8" y="3932918"/>
            <a:ext cx="10913197" cy="174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68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1508105"/>
          </a:xfrm>
          <a:prstGeom prst="rect">
            <a:avLst/>
          </a:prstGeom>
          <a:noFill/>
        </p:spPr>
        <p:txBody>
          <a:bodyPr wrap="square" rtlCol="0">
            <a:spAutoFit/>
          </a:bodyPr>
          <a:lstStyle/>
          <a:p>
            <a:pPr algn="just" rtl="1"/>
            <a:r>
              <a:rPr lang="ar-AE" sz="3600" b="1" dirty="0" smtClean="0">
                <a:cs typeface="B Mitra" panose="00000400000000000000" pitchFamily="2" charset="-78"/>
              </a:rPr>
              <a:t>رشته های ورزشی تابستانی</a:t>
            </a:r>
            <a:endParaRPr lang="en-US" sz="3600" b="1" dirty="0" smtClean="0">
              <a:cs typeface="B Mitra" panose="00000400000000000000" pitchFamily="2" charset="-78"/>
            </a:endParaRPr>
          </a:p>
          <a:p>
            <a:pPr algn="r" rtl="1"/>
            <a:r>
              <a:rPr lang="ar-AE" sz="2800" dirty="0" smtClean="0">
                <a:cs typeface="B Mitra" panose="00000400000000000000" pitchFamily="2" charset="-78"/>
              </a:rPr>
              <a:t/>
            </a:r>
            <a:br>
              <a:rPr lang="ar-AE" sz="2800" dirty="0" smtClean="0">
                <a:cs typeface="B Mitra" panose="00000400000000000000" pitchFamily="2" charset="-78"/>
              </a:rPr>
            </a:br>
            <a:endParaRPr lang="ar-AE" sz="2800" dirty="0">
              <a:cs typeface="B Mitra" panose="00000400000000000000" pitchFamily="2" charset="-78"/>
            </a:endParaRPr>
          </a:p>
        </p:txBody>
      </p:sp>
      <p:sp>
        <p:nvSpPr>
          <p:cNvPr id="3" name="TextBox 2"/>
          <p:cNvSpPr txBox="1"/>
          <p:nvPr/>
        </p:nvSpPr>
        <p:spPr>
          <a:xfrm>
            <a:off x="319314" y="1146629"/>
            <a:ext cx="10784115" cy="5909310"/>
          </a:xfrm>
          <a:prstGeom prst="rect">
            <a:avLst/>
          </a:prstGeom>
          <a:noFill/>
        </p:spPr>
        <p:txBody>
          <a:bodyPr wrap="square" rtlCol="0">
            <a:spAutoFit/>
          </a:bodyPr>
          <a:lstStyle/>
          <a:p>
            <a:pPr algn="r" rtl="1"/>
            <a:r>
              <a:rPr lang="ar-AE" sz="2600" b="1" dirty="0">
                <a:cs typeface="B Mitra" panose="00000400000000000000" pitchFamily="2" charset="-78"/>
              </a:rPr>
              <a:t>والیبال نشسته</a:t>
            </a:r>
            <a:r>
              <a:rPr lang="ar-AE" sz="2600" dirty="0">
                <a:cs typeface="B Mitra" panose="00000400000000000000" pitchFamily="2" charset="-78"/>
              </a:rPr>
              <a:t/>
            </a:r>
            <a:br>
              <a:rPr lang="ar-AE" sz="2600" dirty="0">
                <a:cs typeface="B Mitra" panose="00000400000000000000" pitchFamily="2" charset="-78"/>
              </a:rPr>
            </a:br>
            <a:r>
              <a:rPr lang="ar-AE" sz="2600" dirty="0">
                <a:cs typeface="B Mitra" panose="00000400000000000000" pitchFamily="2" charset="-78"/>
              </a:rPr>
              <a:t>رشته والیبال نشسته فعالیت خود را در سال 1956 میلادی شروع و در سال 1980 تحت پوشش فدراسیون جهانی (</a:t>
            </a:r>
            <a:r>
              <a:rPr lang="en-US" sz="2600" dirty="0">
                <a:cs typeface="B Mitra" panose="00000400000000000000" pitchFamily="2" charset="-78"/>
              </a:rPr>
              <a:t>WOVD) ‌</a:t>
            </a:r>
            <a:r>
              <a:rPr lang="ar-AE" sz="2600" dirty="0">
                <a:cs typeface="B Mitra" panose="00000400000000000000" pitchFamily="2" charset="-78"/>
              </a:rPr>
              <a:t>به طور رسمی در پارالمپیك آمستردام آغاز به فعالیت نمود. این رشته در سال 1359 هم زمان با برگزاری اولین دوره مسابقات قهرمانی كشور فعالیت خود را آغاز كرد. درسال 1363 اولین اعزام برون مرزی به مسابقات جهانی نروژ صورت گرفت. رشته والیبال نشسته از پرافتخارترین رشته‌های ورزشی تیمی كشور در هر دو بخش المپیك و پارالمپیك می باشد این رشته اولین مدال طلای خود را در بازی های پارالمپیك 1988 سئول به دست آورد. كلیه افراد با حداقل معلولیت قادرند در رشته والیبال نشسته به فعالیت بپردازند</a:t>
            </a:r>
            <a:r>
              <a:rPr lang="ar-AE" sz="2600" dirty="0" smtClean="0">
                <a:cs typeface="B Mitra" panose="00000400000000000000" pitchFamily="2" charset="-78"/>
              </a:rPr>
              <a:t>.</a:t>
            </a:r>
            <a:endParaRPr lang="en-US" sz="2600" dirty="0" smtClean="0">
              <a:cs typeface="B Mitra" panose="00000400000000000000" pitchFamily="2" charset="-78"/>
            </a:endParaRPr>
          </a:p>
          <a:p>
            <a:pPr algn="r" rtl="1"/>
            <a:r>
              <a:rPr lang="ar-AE" sz="2600" b="1" dirty="0">
                <a:cs typeface="B Mitra" panose="00000400000000000000" pitchFamily="2" charset="-78"/>
              </a:rPr>
              <a:t>وزنه برداری</a:t>
            </a:r>
            <a:r>
              <a:rPr lang="ar-AE" sz="2600" dirty="0">
                <a:cs typeface="B Mitra" panose="00000400000000000000" pitchFamily="2" charset="-78"/>
              </a:rPr>
              <a:t/>
            </a:r>
            <a:br>
              <a:rPr lang="ar-AE" sz="2600" dirty="0">
                <a:cs typeface="B Mitra" panose="00000400000000000000" pitchFamily="2" charset="-78"/>
              </a:rPr>
            </a:br>
            <a:r>
              <a:rPr lang="ar-AE" sz="2600" dirty="0">
                <a:cs typeface="B Mitra" panose="00000400000000000000" pitchFamily="2" charset="-78"/>
              </a:rPr>
              <a:t>رشته وزنه‌برداری فعالیت خود را در سال 1964 میلادی تحت پوشش </a:t>
            </a:r>
            <a:r>
              <a:rPr lang="en-US" sz="2600" dirty="0">
                <a:cs typeface="B Mitra" panose="00000400000000000000" pitchFamily="2" charset="-78"/>
              </a:rPr>
              <a:t>IPC </a:t>
            </a:r>
            <a:r>
              <a:rPr lang="ar-AE" sz="2600" dirty="0">
                <a:cs typeface="B Mitra" panose="00000400000000000000" pitchFamily="2" charset="-78"/>
              </a:rPr>
              <a:t>آغاز نمود. همزمان با اولین دوره مسابقات قهرمانی كشور در سال 1365 فعالیت خود را در كشور شروع و اولین اعزام برون مرزی آن در سال 1367 به بازی‌های پارالمپیك سئول انجام شد. این رشته از رشته‌های افتخار آفرین و پرمدال محسوب می‌شود. ورزشكاران كشور مان تا كنون توانسته‌اند  مدال‌ های  فراوانی را در این رشته ورزشی كسب نمایند. اولین مدال طلای این رشته در بازیهای پارالپیك 1996 آتلانتا به دست آمد. همه گروه‌ها با حداقل معلولیت مجوز حضور در رقابت‌های وزنه‌برداری را خواهند داشت.</a:t>
            </a:r>
            <a:endParaRPr lang="en-US" sz="2600" dirty="0">
              <a:cs typeface="B Mitra" panose="00000400000000000000" pitchFamily="2" charset="-78"/>
            </a:endParaRPr>
          </a:p>
        </p:txBody>
      </p:sp>
    </p:spTree>
    <p:extLst>
      <p:ext uri="{BB962C8B-B14F-4D97-AF65-F5344CB8AC3E}">
        <p14:creationId xmlns:p14="http://schemas.microsoft.com/office/powerpoint/2010/main" val="179618645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589" y="232229"/>
            <a:ext cx="10728102" cy="1508105"/>
          </a:xfrm>
          <a:prstGeom prst="rect">
            <a:avLst/>
          </a:prstGeom>
          <a:noFill/>
        </p:spPr>
        <p:txBody>
          <a:bodyPr wrap="square" rtlCol="0">
            <a:spAutoFit/>
          </a:bodyPr>
          <a:lstStyle/>
          <a:p>
            <a:pPr algn="just" rtl="1"/>
            <a:r>
              <a:rPr lang="ar-AE" sz="3600" b="1" dirty="0" smtClean="0">
                <a:cs typeface="B Mitra" panose="00000400000000000000" pitchFamily="2" charset="-78"/>
              </a:rPr>
              <a:t>رشته های ورزشی تابستانی</a:t>
            </a:r>
            <a:endParaRPr lang="en-US" sz="3600" b="1" dirty="0" smtClean="0">
              <a:cs typeface="B Mitra" panose="00000400000000000000" pitchFamily="2" charset="-78"/>
            </a:endParaRPr>
          </a:p>
          <a:p>
            <a:pPr algn="r" rtl="1"/>
            <a:r>
              <a:rPr lang="ar-AE" sz="2800" dirty="0" smtClean="0">
                <a:cs typeface="B Mitra" panose="00000400000000000000" pitchFamily="2" charset="-78"/>
              </a:rPr>
              <a:t/>
            </a:r>
            <a:br>
              <a:rPr lang="ar-AE" sz="2800" dirty="0" smtClean="0">
                <a:cs typeface="B Mitra" panose="00000400000000000000" pitchFamily="2" charset="-78"/>
              </a:rPr>
            </a:br>
            <a:endParaRPr lang="ar-AE" sz="2800" dirty="0">
              <a:cs typeface="B Mitra" panose="00000400000000000000" pitchFamily="2" charset="-78"/>
            </a:endParaRPr>
          </a:p>
        </p:txBody>
      </p:sp>
      <p:sp>
        <p:nvSpPr>
          <p:cNvPr id="3" name="TextBox 2"/>
          <p:cNvSpPr txBox="1"/>
          <p:nvPr/>
        </p:nvSpPr>
        <p:spPr>
          <a:xfrm>
            <a:off x="319314" y="1146629"/>
            <a:ext cx="10784115" cy="3693319"/>
          </a:xfrm>
          <a:prstGeom prst="rect">
            <a:avLst/>
          </a:prstGeom>
          <a:noFill/>
        </p:spPr>
        <p:txBody>
          <a:bodyPr wrap="square" rtlCol="0">
            <a:spAutoFit/>
          </a:bodyPr>
          <a:lstStyle/>
          <a:p>
            <a:pPr algn="r" rtl="1"/>
            <a:r>
              <a:rPr lang="ar-AE" sz="2600" b="1" dirty="0">
                <a:cs typeface="B Mitra" panose="00000400000000000000" pitchFamily="2" charset="-78"/>
              </a:rPr>
              <a:t>والیبال نشسته</a:t>
            </a:r>
            <a:r>
              <a:rPr lang="ar-AE" sz="2600" dirty="0">
                <a:cs typeface="B Mitra" panose="00000400000000000000" pitchFamily="2" charset="-78"/>
              </a:rPr>
              <a:t/>
            </a:r>
            <a:br>
              <a:rPr lang="ar-AE" sz="2600" dirty="0">
                <a:cs typeface="B Mitra" panose="00000400000000000000" pitchFamily="2" charset="-78"/>
              </a:rPr>
            </a:br>
            <a:endParaRPr lang="en-US" sz="2600" dirty="0" smtClean="0">
              <a:cs typeface="B Mitra" panose="00000400000000000000" pitchFamily="2" charset="-78"/>
            </a:endParaRPr>
          </a:p>
          <a:p>
            <a:pPr algn="r" rtl="1"/>
            <a:endParaRPr lang="en-US" sz="2600" b="1" dirty="0">
              <a:cs typeface="B Mitra" panose="00000400000000000000" pitchFamily="2" charset="-78"/>
            </a:endParaRPr>
          </a:p>
          <a:p>
            <a:pPr algn="r" rtl="1"/>
            <a:endParaRPr lang="en-US" sz="2600" b="1" dirty="0" smtClean="0">
              <a:cs typeface="B Mitra" panose="00000400000000000000" pitchFamily="2" charset="-78"/>
            </a:endParaRPr>
          </a:p>
          <a:p>
            <a:pPr algn="r" rtl="1"/>
            <a:endParaRPr lang="en-US" sz="2600" b="1" dirty="0">
              <a:cs typeface="B Mitra" panose="00000400000000000000" pitchFamily="2" charset="-78"/>
            </a:endParaRPr>
          </a:p>
          <a:p>
            <a:pPr algn="r" rtl="1"/>
            <a:endParaRPr lang="en-US" sz="2600" b="1" dirty="0" smtClean="0">
              <a:cs typeface="B Mitra" panose="00000400000000000000" pitchFamily="2" charset="-78"/>
            </a:endParaRPr>
          </a:p>
          <a:p>
            <a:pPr algn="r" rtl="1"/>
            <a:endParaRPr lang="en-US" sz="2600" b="1" dirty="0" smtClean="0">
              <a:cs typeface="B Mitra" panose="00000400000000000000" pitchFamily="2" charset="-78"/>
            </a:endParaRPr>
          </a:p>
          <a:p>
            <a:pPr algn="r" rtl="1"/>
            <a:r>
              <a:rPr lang="ar-AE" sz="2600" b="1" dirty="0" smtClean="0">
                <a:cs typeface="B Mitra" panose="00000400000000000000" pitchFamily="2" charset="-78"/>
              </a:rPr>
              <a:t>وزنه </a:t>
            </a:r>
            <a:r>
              <a:rPr lang="ar-AE" sz="2600" b="1" dirty="0">
                <a:cs typeface="B Mitra" panose="00000400000000000000" pitchFamily="2" charset="-78"/>
              </a:rPr>
              <a:t>برداری</a:t>
            </a:r>
            <a:r>
              <a:rPr lang="ar-AE" sz="2600" dirty="0">
                <a:cs typeface="B Mitra" panose="00000400000000000000" pitchFamily="2" charset="-78"/>
              </a:rPr>
              <a:t/>
            </a:r>
            <a:br>
              <a:rPr lang="ar-AE" sz="2600" dirty="0">
                <a:cs typeface="B Mitra" panose="00000400000000000000" pitchFamily="2" charset="-78"/>
              </a:rPr>
            </a:br>
            <a:endParaRPr lang="en-US" sz="2600" dirty="0">
              <a:cs typeface="B Mitra" panose="00000400000000000000" pitchFamily="2" charset="-78"/>
            </a:endParaRPr>
          </a:p>
        </p:txBody>
      </p:sp>
      <p:pic>
        <p:nvPicPr>
          <p:cNvPr id="18434" name="Picture 2" descr="http://www.paralympic.ir/Files/1/Gallery/Sports/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8" y="4607151"/>
            <a:ext cx="10770392" cy="173559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paralympic.ir/Files/1/Gallery/Sports/s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1689779"/>
            <a:ext cx="10680318" cy="172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9081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8506" y="283334"/>
            <a:ext cx="7650051" cy="646331"/>
          </a:xfrm>
          <a:prstGeom prst="rect">
            <a:avLst/>
          </a:prstGeom>
          <a:noFill/>
        </p:spPr>
        <p:txBody>
          <a:bodyPr wrap="square" rtlCol="0">
            <a:spAutoFit/>
          </a:bodyPr>
          <a:lstStyle/>
          <a:p>
            <a:pPr algn="r"/>
            <a:r>
              <a:rPr lang="fa-IR" sz="3600" b="1" dirty="0">
                <a:cs typeface="B Mitra" panose="00000400000000000000" pitchFamily="2" charset="-78"/>
              </a:rPr>
              <a:t>با</a:t>
            </a:r>
            <a:r>
              <a:rPr lang="ar-SA" sz="3600" b="1" dirty="0">
                <a:cs typeface="B Mitra" panose="00000400000000000000" pitchFamily="2" charset="-78"/>
              </a:rPr>
              <a:t>زی‌های پارالمپیک تابستانی</a:t>
            </a:r>
            <a:endParaRPr lang="fa-IR" sz="3600" b="1" dirty="0">
              <a:cs typeface="B Mitra"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90287339"/>
              </p:ext>
            </p:extLst>
          </p:nvPr>
        </p:nvGraphicFramePr>
        <p:xfrm>
          <a:off x="539746" y="1172157"/>
          <a:ext cx="10394956" cy="5401487"/>
        </p:xfrm>
        <a:graphic>
          <a:graphicData uri="http://schemas.openxmlformats.org/drawingml/2006/table">
            <a:tbl>
              <a:tblPr firstRow="1" firstCol="1" bandRow="1">
                <a:tableStyleId>{5C22544A-7EE6-4342-B048-85BDC9FD1C3A}</a:tableStyleId>
              </a:tblPr>
              <a:tblGrid>
                <a:gridCol w="944996"/>
                <a:gridCol w="944996"/>
                <a:gridCol w="944996"/>
                <a:gridCol w="944996"/>
                <a:gridCol w="944996"/>
                <a:gridCol w="944996"/>
                <a:gridCol w="944996"/>
                <a:gridCol w="944996"/>
                <a:gridCol w="944996"/>
                <a:gridCol w="944996"/>
                <a:gridCol w="944996"/>
              </a:tblGrid>
              <a:tr h="166586">
                <a:tc rowSpan="2">
                  <a:txBody>
                    <a:bodyPr/>
                    <a:lstStyle/>
                    <a:p>
                      <a:pPr algn="ctr" rtl="1">
                        <a:lnSpc>
                          <a:spcPct val="107000"/>
                        </a:lnSpc>
                        <a:spcBef>
                          <a:spcPts val="1200"/>
                        </a:spcBef>
                        <a:spcAft>
                          <a:spcPts val="1200"/>
                        </a:spcAft>
                      </a:pPr>
                      <a:r>
                        <a:rPr lang="ar-SA" sz="1000" b="1" dirty="0">
                          <a:effectLst/>
                          <a:cs typeface="B Mitra" panose="00000400000000000000" pitchFamily="2" charset="-78"/>
                        </a:rPr>
                        <a:t>بازی‌ها</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rowSpan="2">
                  <a:txBody>
                    <a:bodyPr/>
                    <a:lstStyle/>
                    <a:p>
                      <a:pPr algn="ctr" rtl="1">
                        <a:lnSpc>
                          <a:spcPct val="107000"/>
                        </a:lnSpc>
                        <a:spcBef>
                          <a:spcPts val="1200"/>
                        </a:spcBef>
                        <a:spcAft>
                          <a:spcPts val="1200"/>
                        </a:spcAft>
                      </a:pPr>
                      <a:r>
                        <a:rPr lang="ar-SA" sz="1000" b="1">
                          <a:effectLst/>
                          <a:cs typeface="B Mitra" panose="00000400000000000000" pitchFamily="2" charset="-78"/>
                        </a:rPr>
                        <a:t>سال</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rowSpan="2">
                  <a:txBody>
                    <a:bodyPr/>
                    <a:lstStyle/>
                    <a:p>
                      <a:pPr algn="ctr" rtl="1">
                        <a:lnSpc>
                          <a:spcPct val="107000"/>
                        </a:lnSpc>
                        <a:spcBef>
                          <a:spcPts val="1200"/>
                        </a:spcBef>
                        <a:spcAft>
                          <a:spcPts val="1200"/>
                        </a:spcAft>
                      </a:pPr>
                      <a:r>
                        <a:rPr lang="ar-SA" sz="1000" b="1">
                          <a:effectLst/>
                          <a:cs typeface="B Mitra" panose="00000400000000000000" pitchFamily="2" charset="-78"/>
                        </a:rPr>
                        <a:t>میزبان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rowSpan="2">
                  <a:txBody>
                    <a:bodyPr/>
                    <a:lstStyle/>
                    <a:p>
                      <a:pPr algn="ctr" rtl="1">
                        <a:lnSpc>
                          <a:spcPct val="107000"/>
                        </a:lnSpc>
                        <a:spcBef>
                          <a:spcPts val="1200"/>
                        </a:spcBef>
                        <a:spcAft>
                          <a:spcPts val="1200"/>
                        </a:spcAft>
                      </a:pPr>
                      <a:r>
                        <a:rPr lang="ar-SA" sz="1000" b="1">
                          <a:effectLst/>
                          <a:cs typeface="B Mitra" panose="00000400000000000000" pitchFamily="2" charset="-78"/>
                        </a:rPr>
                        <a:t>تاریخ</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rowSpan="2">
                  <a:txBody>
                    <a:bodyPr/>
                    <a:lstStyle/>
                    <a:p>
                      <a:pPr algn="ctr" rtl="1">
                        <a:lnSpc>
                          <a:spcPct val="107000"/>
                        </a:lnSpc>
                        <a:spcBef>
                          <a:spcPts val="1200"/>
                        </a:spcBef>
                        <a:spcAft>
                          <a:spcPts val="1200"/>
                        </a:spcAft>
                      </a:pPr>
                      <a:r>
                        <a:rPr lang="ar-SA" sz="1000" b="1">
                          <a:effectLst/>
                          <a:cs typeface="B Mitra" panose="00000400000000000000" pitchFamily="2" charset="-78"/>
                        </a:rPr>
                        <a:t>کشورها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gridSpan="3">
                  <a:txBody>
                    <a:bodyPr/>
                    <a:lstStyle/>
                    <a:p>
                      <a:pPr algn="ctr" rtl="1">
                        <a:lnSpc>
                          <a:spcPct val="107000"/>
                        </a:lnSpc>
                        <a:spcBef>
                          <a:spcPts val="1200"/>
                        </a:spcBef>
                        <a:spcAft>
                          <a:spcPts val="1200"/>
                        </a:spcAft>
                      </a:pPr>
                      <a:r>
                        <a:rPr lang="ar-SA" sz="900" b="1">
                          <a:effectLst/>
                        </a:rPr>
                        <a:t>شرکت‌نندگان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7036" marR="47036" marT="23518" marB="23518" anchor="ctr"/>
                </a:tc>
                <a:tc hMerge="1">
                  <a:txBody>
                    <a:bodyPr/>
                    <a:lstStyle/>
                    <a:p>
                      <a:endParaRPr lang="en-US"/>
                    </a:p>
                  </a:txBody>
                  <a:tcPr/>
                </a:tc>
                <a:tc hMerge="1">
                  <a:txBody>
                    <a:bodyPr/>
                    <a:lstStyle/>
                    <a:p>
                      <a:endParaRPr lang="en-US"/>
                    </a:p>
                  </a:txBody>
                  <a:tcPr/>
                </a:tc>
                <a:tc rowSpan="2">
                  <a:txBody>
                    <a:bodyPr/>
                    <a:lstStyle/>
                    <a:p>
                      <a:pPr algn="ctr" rtl="1">
                        <a:lnSpc>
                          <a:spcPct val="107000"/>
                        </a:lnSpc>
                        <a:spcBef>
                          <a:spcPts val="1200"/>
                        </a:spcBef>
                        <a:spcAft>
                          <a:spcPts val="1200"/>
                        </a:spcAft>
                      </a:pPr>
                      <a:r>
                        <a:rPr lang="ar-SA" sz="1000" b="1">
                          <a:effectLst/>
                          <a:cs typeface="B Mitra" panose="00000400000000000000" pitchFamily="2" charset="-78"/>
                        </a:rPr>
                        <a:t>ورزش‌ها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rowSpan="2">
                  <a:txBody>
                    <a:bodyPr/>
                    <a:lstStyle/>
                    <a:p>
                      <a:pPr algn="ctr" rtl="1">
                        <a:lnSpc>
                          <a:spcPct val="107000"/>
                        </a:lnSpc>
                        <a:spcBef>
                          <a:spcPts val="1200"/>
                        </a:spcBef>
                        <a:spcAft>
                          <a:spcPts val="1200"/>
                        </a:spcAft>
                      </a:pPr>
                      <a:r>
                        <a:rPr lang="ar-SA" sz="1000" b="1">
                          <a:effectLst/>
                          <a:cs typeface="B Mitra" panose="00000400000000000000" pitchFamily="2" charset="-78"/>
                        </a:rPr>
                        <a:t>رویدادها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rowSpan="2">
                  <a:txBody>
                    <a:bodyPr/>
                    <a:lstStyle/>
                    <a:p>
                      <a:pPr algn="ctr" rtl="1">
                        <a:lnSpc>
                          <a:spcPct val="107000"/>
                        </a:lnSpc>
                        <a:spcBef>
                          <a:spcPts val="1200"/>
                        </a:spcBef>
                        <a:spcAft>
                          <a:spcPts val="1200"/>
                        </a:spcAft>
                      </a:pPr>
                      <a:r>
                        <a:rPr lang="ar-SA" sz="1000" b="1" dirty="0">
                          <a:effectLst/>
                          <a:cs typeface="B Mitra" panose="00000400000000000000" pitchFamily="2" charset="-78"/>
                        </a:rPr>
                        <a:t>منبع</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665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Bef>
                          <a:spcPts val="1200"/>
                        </a:spcBef>
                        <a:spcAft>
                          <a:spcPts val="1200"/>
                        </a:spcAft>
                      </a:pPr>
                      <a:r>
                        <a:rPr lang="ar-SA" sz="1000" b="1">
                          <a:effectLst/>
                          <a:cs typeface="B Mitra" panose="00000400000000000000" pitchFamily="2" charset="-78"/>
                        </a:rPr>
                        <a:t>مجموع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ar-SA" sz="1000" b="1">
                          <a:effectLst/>
                          <a:cs typeface="B Mitra" panose="00000400000000000000" pitchFamily="2" charset="-78"/>
                        </a:rPr>
                        <a:t>مرد</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ar-SA" sz="1000" b="1">
                          <a:effectLst/>
                          <a:cs typeface="B Mitra" panose="00000400000000000000" pitchFamily="2" charset="-78"/>
                        </a:rPr>
                        <a:t>زن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vMerge="1">
                  <a:txBody>
                    <a:bodyPr/>
                    <a:lstStyle/>
                    <a:p>
                      <a:endParaRPr lang="en-US"/>
                    </a:p>
                  </a:txBody>
                  <a:tcPr/>
                </a:tc>
                <a:tc vMerge="1">
                  <a:txBody>
                    <a:bodyPr/>
                    <a:lstStyle/>
                    <a:p>
                      <a:endParaRPr lang="en-US"/>
                    </a:p>
                  </a:txBody>
                  <a:tcPr/>
                </a:tc>
                <a:tc vMerge="1">
                  <a:txBody>
                    <a:bodyPr/>
                    <a:lstStyle/>
                    <a:p>
                      <a:endParaRPr lang="en-US"/>
                    </a:p>
                  </a:txBody>
                  <a:tcPr/>
                </a:tc>
              </a:tr>
              <a:tr h="286137">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2" tooltip="1960 Summer Paralympics (صفحه وجود ندارد)"/>
                        </a:rPr>
                        <a:t>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۱۹۶۰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3" tooltip="رم"/>
                        </a:rPr>
                        <a:t>رم</a:t>
                      </a:r>
                      <a:r>
                        <a:rPr lang="ar-SA" sz="1000" b="1">
                          <a:effectLst/>
                          <a:cs typeface="B Mitra" panose="00000400000000000000" pitchFamily="2" charset="-78"/>
                        </a:rPr>
                        <a:t>، ایتالیا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۱۸</a:t>
                      </a:r>
                      <a:r>
                        <a:rPr lang="en-US" sz="1000" b="1">
                          <a:effectLst/>
                          <a:cs typeface="B Mitra" panose="00000400000000000000" pitchFamily="2" charset="-78"/>
                        </a:rPr>
                        <a:t> – </a:t>
                      </a:r>
                      <a:r>
                        <a:rPr lang="fa-IR" sz="1000" b="1">
                          <a:effectLst/>
                          <a:cs typeface="B Mitra" panose="00000400000000000000" pitchFamily="2" charset="-78"/>
                        </a:rPr>
                        <a:t>۲۵ </a:t>
                      </a:r>
                      <a:r>
                        <a:rPr lang="ar-SA" sz="1000" b="1">
                          <a:effectLst/>
                          <a:cs typeface="B Mitra" panose="00000400000000000000" pitchFamily="2" charset="-78"/>
                        </a:rPr>
                        <a:t>سپتامبر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۴۰۰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66586">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6" tooltip="1964 Summer Paralympics (صفحه وجود ندارد)"/>
                        </a:rPr>
                        <a:t>II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۱۹۶۴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7" tooltip="توکیو"/>
                        </a:rPr>
                        <a:t>توکیو</a:t>
                      </a:r>
                      <a:r>
                        <a:rPr lang="ar-SA" sz="1000" b="1">
                          <a:effectLst/>
                          <a:cs typeface="B Mitra" panose="00000400000000000000" pitchFamily="2" charset="-78"/>
                        </a:rPr>
                        <a:t>، ژاپن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۳</a:t>
                      </a:r>
                      <a:r>
                        <a:rPr lang="en-US" sz="1000" b="1">
                          <a:effectLst/>
                          <a:cs typeface="B Mitra" panose="00000400000000000000" pitchFamily="2" charset="-78"/>
                        </a:rPr>
                        <a:t> – </a:t>
                      </a:r>
                      <a:r>
                        <a:rPr lang="fa-IR" sz="1000" b="1">
                          <a:effectLst/>
                          <a:cs typeface="B Mitra" panose="00000400000000000000" pitchFamily="2" charset="-78"/>
                        </a:rPr>
                        <a:t>۱۲ </a:t>
                      </a:r>
                      <a:r>
                        <a:rPr lang="ar-SA" sz="1000" b="1">
                          <a:effectLst/>
                          <a:cs typeface="B Mitra" panose="00000400000000000000" pitchFamily="2" charset="-78"/>
                        </a:rPr>
                        <a:t>نوامبر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۳۷۵</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۳۰۷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۶۸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۱۴۴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85450">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8" tooltip="1968 Summer Paralympics (صفحه وجود ندارد)"/>
                        </a:rPr>
                        <a:t>III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۱۹۶۸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9" tooltip="تل‌آویو"/>
                        </a:rPr>
                        <a:t>تل‌آویو</a:t>
                      </a:r>
                      <a:r>
                        <a:rPr lang="ar-SA" sz="1000" b="1">
                          <a:effectLst/>
                          <a:cs typeface="B Mitra" panose="00000400000000000000" pitchFamily="2" charset="-78"/>
                        </a:rPr>
                        <a:t>، اسرائیل</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۴</a:t>
                      </a:r>
                      <a:r>
                        <a:rPr lang="en-US" sz="1000" b="1">
                          <a:effectLst/>
                          <a:cs typeface="B Mitra" panose="00000400000000000000" pitchFamily="2" charset="-78"/>
                        </a:rPr>
                        <a:t>–</a:t>
                      </a:r>
                      <a:r>
                        <a:rPr lang="fa-IR" sz="1000" b="1">
                          <a:effectLst/>
                          <a:cs typeface="B Mitra" panose="00000400000000000000" pitchFamily="2" charset="-78"/>
                        </a:rPr>
                        <a:t>۱۳ </a:t>
                      </a:r>
                      <a:r>
                        <a:rPr lang="ar-SA" sz="1000" b="1">
                          <a:effectLst/>
                          <a:cs typeface="B Mitra" panose="00000400000000000000" pitchFamily="2" charset="-78"/>
                        </a:rPr>
                        <a:t>نوامبر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۷۵۰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۱۸۱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a:effectLst/>
                          <a:cs typeface="B Mitra" panose="00000400000000000000" pitchFamily="2" charset="-78"/>
                          <a:hlinkClick r:id="rId4"/>
                        </a:rPr>
                        <a:t>[</a:t>
                      </a:r>
                      <a:r>
                        <a:rPr lang="fa-IR" sz="1000" b="1" u="none" strike="noStrike" baseline="30000">
                          <a:effectLst/>
                          <a:cs typeface="B Mitra" panose="00000400000000000000" pitchFamily="2" charset="-78"/>
                          <a:hlinkClick r:id="rId4"/>
                        </a:rPr>
                        <a:t>۱</a:t>
                      </a:r>
                      <a:r>
                        <a:rPr lang="en-US" sz="1000" b="1" u="none" strike="noStrike" baseline="30000">
                          <a:effectLst/>
                          <a:cs typeface="B Mitra" panose="00000400000000000000" pitchFamily="2" charset="-78"/>
                          <a:hlinkClick r:id="rId4"/>
                        </a:rPr>
                        <a:t>]</a:t>
                      </a:r>
                      <a:r>
                        <a:rPr lang="en-US" sz="1000" b="1" u="none" strike="noStrike" baseline="30000">
                          <a:effectLst/>
                          <a:cs typeface="B Mitra" panose="00000400000000000000" pitchFamily="2" charset="-78"/>
                          <a:hlinkClick r:id="rId5"/>
                        </a:rPr>
                        <a:t>[</a:t>
                      </a:r>
                      <a:r>
                        <a:rPr lang="fa-IR" sz="1000" b="1" u="none" strike="noStrike" baseline="30000">
                          <a:effectLst/>
                          <a:cs typeface="B Mitra" panose="00000400000000000000" pitchFamily="2" charset="-78"/>
                          <a:hlinkClick r:id="rId5"/>
                        </a:rPr>
                        <a:t>۲</a:t>
                      </a:r>
                      <a:r>
                        <a:rPr lang="en-US" sz="1000" b="1" u="none" strike="noStrike" baseline="30000">
                          <a:effectLst/>
                          <a:cs typeface="B Mitra" panose="00000400000000000000" pitchFamily="2" charset="-78"/>
                          <a:hlinkClick r:id="rId5"/>
                        </a:rPr>
                        <a:t>]</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286137">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10" tooltip="1972 Summer Paralympics (صفحه وجود ندارد)"/>
                        </a:rPr>
                        <a:t>IV</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۱۹۷۲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11" tooltip="هایدلبرگ"/>
                        </a:rPr>
                        <a:t>هایدلبرگ</a:t>
                      </a:r>
                      <a:r>
                        <a:rPr lang="ar-SA" sz="1000" b="1">
                          <a:effectLst/>
                          <a:cs typeface="B Mitra" panose="00000400000000000000" pitchFamily="2" charset="-78"/>
                        </a:rPr>
                        <a:t>، آلمان غربی</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۲</a:t>
                      </a:r>
                      <a:r>
                        <a:rPr lang="en-US" sz="1000" b="1">
                          <a:effectLst/>
                          <a:cs typeface="B Mitra" panose="00000400000000000000" pitchFamily="2" charset="-78"/>
                        </a:rPr>
                        <a:t> – </a:t>
                      </a:r>
                      <a:r>
                        <a:rPr lang="fa-IR" sz="1000" b="1">
                          <a:effectLst/>
                          <a:cs typeface="B Mitra" panose="00000400000000000000" pitchFamily="2" charset="-78"/>
                        </a:rPr>
                        <a:t>۱۱ </a:t>
                      </a:r>
                      <a:r>
                        <a:rPr lang="ar-SA" sz="1000" b="1">
                          <a:effectLst/>
                          <a:cs typeface="B Mitra" panose="00000400000000000000" pitchFamily="2" charset="-78"/>
                        </a:rPr>
                        <a:t>آگوست</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۱۰۰۴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۱۸۷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a:effectLst/>
                          <a:cs typeface="B Mitra" panose="00000400000000000000" pitchFamily="2" charset="-78"/>
                          <a:hlinkClick r:id="rId4"/>
                        </a:rPr>
                        <a:t>[</a:t>
                      </a:r>
                      <a:r>
                        <a:rPr lang="fa-IR" sz="1000" b="1" u="none" strike="noStrike" baseline="30000">
                          <a:effectLst/>
                          <a:cs typeface="B Mitra" panose="00000400000000000000" pitchFamily="2" charset="-78"/>
                          <a:hlinkClick r:id="rId4"/>
                        </a:rPr>
                        <a:t>۱</a:t>
                      </a:r>
                      <a:r>
                        <a:rPr lang="en-US" sz="1000" b="1" u="none" strike="noStrike" baseline="30000">
                          <a:effectLst/>
                          <a:cs typeface="B Mitra" panose="00000400000000000000" pitchFamily="2" charset="-78"/>
                          <a:hlinkClick r:id="rId4"/>
                        </a:rPr>
                        <a:t>]</a:t>
                      </a:r>
                      <a:r>
                        <a:rPr lang="en-US" sz="1000" b="1" u="none" strike="noStrike" baseline="30000">
                          <a:effectLst/>
                          <a:cs typeface="B Mitra" panose="00000400000000000000" pitchFamily="2" charset="-78"/>
                          <a:hlinkClick r:id="rId5"/>
                        </a:rPr>
                        <a:t>[</a:t>
                      </a:r>
                      <a:r>
                        <a:rPr lang="fa-IR" sz="1000" b="1" u="none" strike="noStrike" baseline="30000">
                          <a:effectLst/>
                          <a:cs typeface="B Mitra" panose="00000400000000000000" pitchFamily="2" charset="-78"/>
                          <a:hlinkClick r:id="rId5"/>
                        </a:rPr>
                        <a:t>۲</a:t>
                      </a:r>
                      <a:r>
                        <a:rPr lang="en-US" sz="1000" b="1" u="none" strike="noStrike" baseline="30000">
                          <a:effectLst/>
                          <a:cs typeface="B Mitra" panose="00000400000000000000" pitchFamily="2" charset="-78"/>
                          <a:hlinkClick r:id="rId5"/>
                        </a:rPr>
                        <a:t>]</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66586">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12" tooltip="1976 Summer Paralympics (صفحه وجود ندارد)"/>
                        </a:rPr>
                        <a:t>V</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۱۹۷۶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13" tooltip="تورنتو"/>
                        </a:rPr>
                        <a:t>تورنتو</a:t>
                      </a:r>
                      <a:r>
                        <a:rPr lang="ar-SA" sz="1000" b="1">
                          <a:effectLst/>
                          <a:cs typeface="B Mitra" panose="00000400000000000000" pitchFamily="2" charset="-78"/>
                        </a:rPr>
                        <a:t>، کانادا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۳</a:t>
                      </a:r>
                      <a:r>
                        <a:rPr lang="en-US" sz="1000" b="1">
                          <a:effectLst/>
                          <a:cs typeface="B Mitra" panose="00000400000000000000" pitchFamily="2" charset="-78"/>
                        </a:rPr>
                        <a:t>–</a:t>
                      </a:r>
                      <a:r>
                        <a:rPr lang="fa-IR" sz="1000" b="1">
                          <a:effectLst/>
                          <a:cs typeface="B Mitra" panose="00000400000000000000" pitchFamily="2" charset="-78"/>
                        </a:rPr>
                        <a:t>۱۱ </a:t>
                      </a:r>
                      <a:r>
                        <a:rPr lang="ar-SA" sz="1000" b="1">
                          <a:effectLst/>
                          <a:cs typeface="B Mitra" panose="00000400000000000000" pitchFamily="2" charset="-78"/>
                        </a:rPr>
                        <a:t>آگوست</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۱۶۵۷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۱۴۰۴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۲۵۳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۴۴۷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a:effectLst/>
                          <a:cs typeface="B Mitra" panose="00000400000000000000" pitchFamily="2" charset="-78"/>
                          <a:hlinkClick r:id="rId4"/>
                        </a:rPr>
                        <a:t>[</a:t>
                      </a:r>
                      <a:r>
                        <a:rPr lang="fa-IR" sz="1000" b="1" u="none" strike="noStrike" baseline="30000">
                          <a:effectLst/>
                          <a:cs typeface="B Mitra" panose="00000400000000000000" pitchFamily="2" charset="-78"/>
                          <a:hlinkClick r:id="rId4"/>
                        </a:rPr>
                        <a:t>۱</a:t>
                      </a:r>
                      <a:r>
                        <a:rPr lang="en-US" sz="1000" b="1" u="none" strike="noStrike" baseline="30000">
                          <a:effectLst/>
                          <a:cs typeface="B Mitra" panose="00000400000000000000" pitchFamily="2" charset="-78"/>
                          <a:hlinkClick r:id="rId4"/>
                        </a:rPr>
                        <a:t>]</a:t>
                      </a:r>
                      <a:r>
                        <a:rPr lang="en-US" sz="1000" b="1" u="none" strike="noStrike" baseline="30000">
                          <a:effectLst/>
                          <a:cs typeface="B Mitra" panose="00000400000000000000" pitchFamily="2" charset="-78"/>
                          <a:hlinkClick r:id="rId5"/>
                        </a:rPr>
                        <a:t>[</a:t>
                      </a:r>
                      <a:r>
                        <a:rPr lang="fa-IR" sz="1000" b="1" u="none" strike="noStrike" baseline="30000">
                          <a:effectLst/>
                          <a:cs typeface="B Mitra" panose="00000400000000000000" pitchFamily="2" charset="-78"/>
                          <a:hlinkClick r:id="rId5"/>
                        </a:rPr>
                        <a:t>۲</a:t>
                      </a:r>
                      <a:r>
                        <a:rPr lang="en-US" sz="1000" b="1" u="none" strike="noStrike" baseline="30000">
                          <a:effectLst/>
                          <a:cs typeface="B Mitra" panose="00000400000000000000" pitchFamily="2" charset="-78"/>
                          <a:hlinkClick r:id="rId5"/>
                        </a:rPr>
                        <a:t>]</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85450">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14" tooltip="1980 Summer Paralympics (صفحه وجود ندارد)"/>
                        </a:rPr>
                        <a:t>VI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۱۹۸۰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15" tooltip="آرنهم"/>
                        </a:rPr>
                        <a:t>آرنهم</a:t>
                      </a:r>
                      <a:r>
                        <a:rPr lang="ar-SA" sz="1000" b="1">
                          <a:effectLst/>
                          <a:cs typeface="B Mitra" panose="00000400000000000000" pitchFamily="2" charset="-78"/>
                        </a:rPr>
                        <a:t>، هلند</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۲۱</a:t>
                      </a:r>
                      <a:r>
                        <a:rPr lang="en-US" sz="1000" b="1">
                          <a:effectLst/>
                          <a:cs typeface="B Mitra" panose="00000400000000000000" pitchFamily="2" charset="-78"/>
                        </a:rPr>
                        <a:t>–</a:t>
                      </a:r>
                      <a:r>
                        <a:rPr lang="fa-IR" sz="1000" b="1">
                          <a:effectLst/>
                          <a:cs typeface="B Mitra" panose="00000400000000000000" pitchFamily="2" charset="-78"/>
                        </a:rPr>
                        <a:t>۳۰ </a:t>
                      </a:r>
                      <a:r>
                        <a:rPr lang="ar-SA" sz="1000" b="1">
                          <a:effectLst/>
                          <a:cs typeface="B Mitra" panose="00000400000000000000" pitchFamily="2" charset="-78"/>
                        </a:rPr>
                        <a:t>ژوئن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۱۹۷۳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۴۸۹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a:effectLst/>
                          <a:cs typeface="B Mitra" panose="00000400000000000000" pitchFamily="2" charset="-78"/>
                          <a:hlinkClick r:id="rId4"/>
                        </a:rPr>
                        <a:t>[</a:t>
                      </a:r>
                      <a:r>
                        <a:rPr lang="fa-IR" sz="1000" b="1" u="none" strike="noStrike" baseline="30000">
                          <a:effectLst/>
                          <a:cs typeface="B Mitra" panose="00000400000000000000" pitchFamily="2" charset="-78"/>
                          <a:hlinkClick r:id="rId4"/>
                        </a:rPr>
                        <a:t>۱</a:t>
                      </a:r>
                      <a:r>
                        <a:rPr lang="en-US" sz="1000" b="1" u="none" strike="noStrike" baseline="30000">
                          <a:effectLst/>
                          <a:cs typeface="B Mitra" panose="00000400000000000000" pitchFamily="2" charset="-78"/>
                          <a:hlinkClick r:id="rId4"/>
                        </a:rPr>
                        <a:t>]</a:t>
                      </a:r>
                      <a:r>
                        <a:rPr lang="en-US" sz="1000" b="1" u="none" strike="noStrike" baseline="30000">
                          <a:effectLst/>
                          <a:cs typeface="B Mitra" panose="00000400000000000000" pitchFamily="2" charset="-78"/>
                          <a:hlinkClick r:id="rId5"/>
                        </a:rPr>
                        <a:t>[</a:t>
                      </a:r>
                      <a:r>
                        <a:rPr lang="fa-IR" sz="1000" b="1" u="none" strike="noStrike" baseline="30000">
                          <a:effectLst/>
                          <a:cs typeface="B Mitra" panose="00000400000000000000" pitchFamily="2" charset="-78"/>
                          <a:hlinkClick r:id="rId5"/>
                        </a:rPr>
                        <a:t>۲</a:t>
                      </a:r>
                      <a:r>
                        <a:rPr lang="en-US" sz="1000" b="1" u="none" strike="noStrike" baseline="30000">
                          <a:effectLst/>
                          <a:cs typeface="B Mitra" panose="00000400000000000000" pitchFamily="2" charset="-78"/>
                          <a:hlinkClick r:id="rId5"/>
                        </a:rPr>
                        <a:t>]</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525237">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16" tooltip="1984 Summer Paralympics (صفحه وجود ندارد)"/>
                        </a:rPr>
                        <a:t>VII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۱۹۸۴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a:effectLst/>
                          <a:cs typeface="B Mitra" panose="00000400000000000000" pitchFamily="2" charset="-78"/>
                          <a:hlinkClick r:id="rId17" tooltip="استوک مندویل"/>
                        </a:rPr>
                        <a:t>استوک مندویل</a:t>
                      </a:r>
                      <a:r>
                        <a:rPr lang="ar-SA" sz="1000" b="1">
                          <a:effectLst/>
                          <a:cs typeface="B Mitra" panose="00000400000000000000" pitchFamily="2" charset="-78"/>
                        </a:rPr>
                        <a:t>، بریتانیا</a:t>
                      </a:r>
                      <a:r>
                        <a:rPr lang="en-US" sz="1000" b="1">
                          <a:effectLst/>
                          <a:cs typeface="B Mitra" panose="00000400000000000000" pitchFamily="2" charset="-78"/>
                        </a:rPr>
                        <a:t> / </a:t>
                      </a:r>
                      <a:r>
                        <a:rPr lang="en-US" sz="1000" b="1" u="none" strike="noStrike">
                          <a:effectLst/>
                          <a:cs typeface="B Mitra" panose="00000400000000000000" pitchFamily="2" charset="-78"/>
                          <a:hlinkClick r:id="rId18" tooltip="&quot;ایالات متحده آمریکا&quot; "/>
                        </a:rPr>
                        <a:t> </a:t>
                      </a:r>
                      <a:r>
                        <a:rPr lang="en-US" sz="1000" b="1">
                          <a:effectLst/>
                          <a:cs typeface="B Mitra" panose="00000400000000000000" pitchFamily="2" charset="-78"/>
                        </a:rPr>
                        <a:t> </a:t>
                      </a:r>
                      <a:r>
                        <a:rPr lang="ar-SA" sz="1000" b="1" u="none" strike="noStrike">
                          <a:effectLst/>
                          <a:cs typeface="B Mitra" panose="00000400000000000000" pitchFamily="2" charset="-78"/>
                          <a:hlinkClick r:id="rId19" tooltip="ایالت نیویورک"/>
                        </a:rPr>
                        <a:t>ایالت نیویورک</a:t>
                      </a:r>
                      <a:r>
                        <a:rPr lang="ar-SA" sz="1000" b="1">
                          <a:effectLst/>
                          <a:cs typeface="B Mitra" panose="00000400000000000000" pitchFamily="2" charset="-78"/>
                        </a:rPr>
                        <a:t>، آمریکا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۱۷</a:t>
                      </a:r>
                      <a:r>
                        <a:rPr lang="en-US" sz="1000" b="1">
                          <a:effectLst/>
                          <a:cs typeface="B Mitra" panose="00000400000000000000" pitchFamily="2" charset="-78"/>
                        </a:rPr>
                        <a:t>–</a:t>
                      </a:r>
                      <a:r>
                        <a:rPr lang="fa-IR" sz="1000" b="1">
                          <a:effectLst/>
                          <a:cs typeface="B Mitra" panose="00000400000000000000" pitchFamily="2" charset="-78"/>
                        </a:rPr>
                        <a:t>۳۰ </a:t>
                      </a:r>
                      <a:r>
                        <a:rPr lang="ar-SA" sz="1000" b="1">
                          <a:effectLst/>
                          <a:cs typeface="B Mitra" panose="00000400000000000000" pitchFamily="2" charset="-78"/>
                        </a:rPr>
                        <a:t>ژوئن (آمریکا) / </a:t>
                      </a:r>
                      <a:r>
                        <a:rPr lang="fa-IR" sz="1000" b="1">
                          <a:effectLst/>
                          <a:cs typeface="B Mitra" panose="00000400000000000000" pitchFamily="2" charset="-78"/>
                        </a:rPr>
                        <a:t>۲۲</a:t>
                      </a:r>
                      <a:r>
                        <a:rPr lang="ar-SA" sz="1000" b="1">
                          <a:effectLst/>
                          <a:cs typeface="B Mitra" panose="00000400000000000000" pitchFamily="2" charset="-78"/>
                        </a:rPr>
                        <a:t> ژوئیه - </a:t>
                      </a:r>
                      <a:r>
                        <a:rPr lang="fa-IR" sz="1000" b="1">
                          <a:effectLst/>
                          <a:cs typeface="B Mitra" panose="00000400000000000000" pitchFamily="2" charset="-78"/>
                        </a:rPr>
                        <a:t>۱</a:t>
                      </a:r>
                      <a:r>
                        <a:rPr lang="ar-SA" sz="1000" b="1">
                          <a:effectLst/>
                          <a:cs typeface="B Mitra" panose="00000400000000000000" pitchFamily="2" charset="-78"/>
                        </a:rPr>
                        <a:t> آگوست (بریتانیا</a:t>
                      </a:r>
                      <a:r>
                        <a:rPr lang="en-US" sz="1000" b="1">
                          <a:effectLst/>
                          <a:cs typeface="B Mitra" panose="00000400000000000000" pitchFamily="2" charset="-78"/>
                        </a:rPr>
                        <a:t>)</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۲۰۹۱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۹۰۳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286137">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20" tooltip="1988 Summer Paralympics (صفحه وجود ندارد)"/>
                        </a:rPr>
                        <a:t>VIII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۱۹۸۸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21" tooltip="سئول"/>
                        </a:rPr>
                        <a:t>سئول</a:t>
                      </a:r>
                      <a:r>
                        <a:rPr lang="ar-SA" sz="1000" b="1">
                          <a:effectLst/>
                          <a:cs typeface="B Mitra" panose="00000400000000000000" pitchFamily="2" charset="-78"/>
                        </a:rPr>
                        <a:t>، کره جنوبی</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۱۵</a:t>
                      </a:r>
                      <a:r>
                        <a:rPr lang="en-US" sz="1000" b="1">
                          <a:effectLst/>
                          <a:cs typeface="B Mitra" panose="00000400000000000000" pitchFamily="2" charset="-78"/>
                        </a:rPr>
                        <a:t>–</a:t>
                      </a:r>
                      <a:r>
                        <a:rPr lang="fa-IR" sz="1000" b="1">
                          <a:effectLst/>
                          <a:cs typeface="B Mitra" panose="00000400000000000000" pitchFamily="2" charset="-78"/>
                        </a:rPr>
                        <a:t>۲۴ </a:t>
                      </a:r>
                      <a:r>
                        <a:rPr lang="ar-SA" sz="1000" b="1">
                          <a:effectLst/>
                          <a:cs typeface="B Mitra" panose="00000400000000000000" pitchFamily="2" charset="-78"/>
                        </a:rPr>
                        <a:t>اکتبر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۶۱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۳۰۵۷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۷۳۲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286137">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22" tooltip="1992 Summer Paralympics (صفحه وجود ندارد)"/>
                        </a:rPr>
                        <a:t>IX</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۱۹۹۲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23" tooltip="بارسلون"/>
                        </a:rPr>
                        <a:t>بارسلون</a:t>
                      </a:r>
                      <a:r>
                        <a:rPr lang="en-US" sz="1000" b="1">
                          <a:effectLst/>
                          <a:cs typeface="B Mitra" panose="00000400000000000000" pitchFamily="2" charset="-78"/>
                        </a:rPr>
                        <a:t> </a:t>
                      </a:r>
                      <a:r>
                        <a:rPr lang="ar-SA" sz="1000" b="1">
                          <a:effectLst/>
                          <a:cs typeface="B Mitra" panose="00000400000000000000" pitchFamily="2" charset="-78"/>
                        </a:rPr>
                        <a:t>و </a:t>
                      </a:r>
                      <a:r>
                        <a:rPr lang="ar-SA" sz="1000" b="1" u="none" strike="noStrike">
                          <a:effectLst/>
                          <a:cs typeface="B Mitra" panose="00000400000000000000" pitchFamily="2" charset="-78"/>
                          <a:hlinkClick r:id="rId24" tooltip="مادرید"/>
                        </a:rPr>
                        <a:t>مادرید</a:t>
                      </a:r>
                      <a:r>
                        <a:rPr lang="ar-SA" sz="1000" b="1">
                          <a:effectLst/>
                          <a:cs typeface="B Mitra" panose="00000400000000000000" pitchFamily="2" charset="-78"/>
                        </a:rPr>
                        <a:t>، اسپانیا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۳</a:t>
                      </a:r>
                      <a:r>
                        <a:rPr lang="en-US" sz="1000" b="1">
                          <a:effectLst/>
                          <a:cs typeface="B Mitra" panose="00000400000000000000" pitchFamily="2" charset="-78"/>
                        </a:rPr>
                        <a:t>–</a:t>
                      </a:r>
                      <a:r>
                        <a:rPr lang="fa-IR" sz="1000" b="1">
                          <a:effectLst/>
                          <a:cs typeface="B Mitra" panose="00000400000000000000" pitchFamily="2" charset="-78"/>
                        </a:rPr>
                        <a:t>۱۴ </a:t>
                      </a:r>
                      <a:r>
                        <a:rPr lang="ar-SA" sz="1000" b="1">
                          <a:effectLst/>
                          <a:cs typeface="B Mitra" panose="00000400000000000000" pitchFamily="2" charset="-78"/>
                        </a:rPr>
                        <a:t>سپتامبر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۹۳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۴۶۲۰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۵۵۵</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66586">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25" tooltip="1996 Summer Paralympics (صفحه وجود ندارد)"/>
                        </a:rPr>
                        <a:t>X</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۱۹۹۶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26" tooltip="آتلانتا"/>
                        </a:rPr>
                        <a:t>آتلانتا</a:t>
                      </a:r>
                      <a:r>
                        <a:rPr lang="ar-SA" sz="1000" b="1">
                          <a:effectLst/>
                          <a:cs typeface="B Mitra" panose="00000400000000000000" pitchFamily="2" charset="-78"/>
                        </a:rPr>
                        <a:t>، آمریکا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۱۶</a:t>
                      </a:r>
                      <a:r>
                        <a:rPr lang="en-US" sz="1000" b="1">
                          <a:effectLst/>
                          <a:cs typeface="B Mitra" panose="00000400000000000000" pitchFamily="2" charset="-78"/>
                        </a:rPr>
                        <a:t>–</a:t>
                      </a:r>
                      <a:r>
                        <a:rPr lang="fa-IR" sz="1000" b="1">
                          <a:effectLst/>
                          <a:cs typeface="B Mitra" panose="00000400000000000000" pitchFamily="2" charset="-78"/>
                        </a:rPr>
                        <a:t>۲۵ </a:t>
                      </a:r>
                      <a:r>
                        <a:rPr lang="ar-SA" sz="1000" b="1">
                          <a:effectLst/>
                          <a:cs typeface="B Mitra" panose="00000400000000000000" pitchFamily="2" charset="-78"/>
                        </a:rPr>
                        <a:t>آگوست</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۱۰۴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۳۲۵۹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۲۴۶۹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۷۹۰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۵۰۸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66586">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27" tooltip="2000 Summer Paralympics (صفحه وجود ندارد)"/>
                        </a:rPr>
                        <a:t>XI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۲۰۰۰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28" tooltip="سیدنی"/>
                        </a:rPr>
                        <a:t>سیدنی</a:t>
                      </a:r>
                      <a:r>
                        <a:rPr lang="ar-SA" sz="1000" b="1">
                          <a:effectLst/>
                          <a:cs typeface="B Mitra" panose="00000400000000000000" pitchFamily="2" charset="-78"/>
                        </a:rPr>
                        <a:t>، استرالیا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۱۸</a:t>
                      </a:r>
                      <a:r>
                        <a:rPr lang="en-US" sz="1000" b="1">
                          <a:effectLst/>
                          <a:cs typeface="B Mitra" panose="00000400000000000000" pitchFamily="2" charset="-78"/>
                        </a:rPr>
                        <a:t>–</a:t>
                      </a:r>
                      <a:r>
                        <a:rPr lang="fa-IR" sz="1000" b="1">
                          <a:effectLst/>
                          <a:cs typeface="B Mitra" panose="00000400000000000000" pitchFamily="2" charset="-78"/>
                        </a:rPr>
                        <a:t>۲۹ </a:t>
                      </a:r>
                      <a:r>
                        <a:rPr lang="ar-SA" sz="1000" b="1">
                          <a:effectLst/>
                          <a:cs typeface="B Mitra" panose="00000400000000000000" pitchFamily="2" charset="-78"/>
                        </a:rPr>
                        <a:t>اکتبر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۱۲۷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۳۸۴۶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dirty="0">
                          <a:effectLst/>
                          <a:cs typeface="B Mitra" panose="00000400000000000000" pitchFamily="2" charset="-78"/>
                        </a:rPr>
                        <a:t>۲۸۶۷</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۹۷۹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۵۵۱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166586">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29" tooltip="پارالمپیک تابستانی ۲۰۰۴"/>
                        </a:rPr>
                        <a:t>XII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۲۰۰۴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30" tooltip="آتن"/>
                        </a:rPr>
                        <a:t>آتن</a:t>
                      </a:r>
                      <a:r>
                        <a:rPr lang="ar-SA" sz="1000" b="1">
                          <a:effectLst/>
                          <a:cs typeface="B Mitra" panose="00000400000000000000" pitchFamily="2" charset="-78"/>
                        </a:rPr>
                        <a:t>، </a:t>
                      </a:r>
                      <a:r>
                        <a:rPr lang="ar-SA" sz="1000" b="1" u="none" strike="noStrike">
                          <a:effectLst/>
                          <a:cs typeface="B Mitra" panose="00000400000000000000" pitchFamily="2" charset="-78"/>
                          <a:hlinkClick r:id="rId31" tooltip="یونان"/>
                        </a:rPr>
                        <a:t>یونان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۱۷</a:t>
                      </a:r>
                      <a:r>
                        <a:rPr lang="en-US" sz="1000" b="1">
                          <a:effectLst/>
                          <a:cs typeface="B Mitra" panose="00000400000000000000" pitchFamily="2" charset="-78"/>
                        </a:rPr>
                        <a:t>–</a:t>
                      </a:r>
                      <a:r>
                        <a:rPr lang="fa-IR" sz="1000" b="1">
                          <a:effectLst/>
                          <a:cs typeface="B Mitra" panose="00000400000000000000" pitchFamily="2" charset="-78"/>
                        </a:rPr>
                        <a:t>۲۸ </a:t>
                      </a:r>
                      <a:r>
                        <a:rPr lang="ar-SA" sz="1000" b="1">
                          <a:effectLst/>
                          <a:cs typeface="B Mitra" panose="00000400000000000000" pitchFamily="2" charset="-78"/>
                        </a:rPr>
                        <a:t>سپتانبر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۱۳۶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۳۸۰۶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۲۶۴۶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۱۱۶۰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۱۹</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۵۱۷</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286137">
                <a:tc>
                  <a:txBody>
                    <a:bodyPr/>
                    <a:lstStyle/>
                    <a:p>
                      <a:pPr algn="ctr" rtl="1">
                        <a:lnSpc>
                          <a:spcPct val="107000"/>
                        </a:lnSpc>
                        <a:spcBef>
                          <a:spcPts val="1200"/>
                        </a:spcBef>
                        <a:spcAft>
                          <a:spcPts val="1200"/>
                        </a:spcAft>
                      </a:pPr>
                      <a:r>
                        <a:rPr lang="fa-IR" sz="1000" b="1" u="none" strike="noStrike">
                          <a:effectLst/>
                          <a:cs typeface="B Mitra" panose="00000400000000000000" pitchFamily="2" charset="-78"/>
                          <a:hlinkClick r:id="rId32" tooltip="بازی‌های پارالمپیک تابستانی ۲۰۰۸"/>
                        </a:rPr>
                        <a:t>۲۰۰۸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۲۰۰۸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33" tooltip="پکن"/>
                        </a:rPr>
                        <a:t>پکن</a:t>
                      </a:r>
                      <a:r>
                        <a:rPr lang="ar-SA" sz="1000" b="1">
                          <a:effectLst/>
                          <a:cs typeface="B Mitra" panose="00000400000000000000" pitchFamily="2" charset="-78"/>
                        </a:rPr>
                        <a:t>، </a:t>
                      </a:r>
                      <a:r>
                        <a:rPr lang="ar-SA" sz="1000" b="1" u="none" strike="noStrike">
                          <a:effectLst/>
                          <a:cs typeface="B Mitra" panose="00000400000000000000" pitchFamily="2" charset="-78"/>
                          <a:hlinkClick r:id="rId34" tooltip="جمهوری خلق چین"/>
                        </a:rPr>
                        <a:t>جمهوری خلق چین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۶</a:t>
                      </a:r>
                      <a:r>
                        <a:rPr lang="en-US" sz="1000" b="1">
                          <a:effectLst/>
                          <a:cs typeface="B Mitra" panose="00000400000000000000" pitchFamily="2" charset="-78"/>
                        </a:rPr>
                        <a:t>–</a:t>
                      </a:r>
                      <a:r>
                        <a:rPr lang="fa-IR" sz="1000" b="1">
                          <a:effectLst/>
                          <a:cs typeface="B Mitra" panose="00000400000000000000" pitchFamily="2" charset="-78"/>
                        </a:rPr>
                        <a:t>۱۷ </a:t>
                      </a:r>
                      <a:r>
                        <a:rPr lang="ar-SA" sz="1000" b="1">
                          <a:effectLst/>
                          <a:cs typeface="B Mitra" panose="00000400000000000000" pitchFamily="2" charset="-78"/>
                        </a:rPr>
                        <a:t>سپتامبر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۱۴۸</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۴۲۰۰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۴۷۲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286137">
                <a:tc>
                  <a:txBody>
                    <a:bodyPr/>
                    <a:lstStyle/>
                    <a:p>
                      <a:pPr algn="ctr" rtl="1">
                        <a:lnSpc>
                          <a:spcPct val="107000"/>
                        </a:lnSpc>
                        <a:spcBef>
                          <a:spcPts val="1200"/>
                        </a:spcBef>
                        <a:spcAft>
                          <a:spcPts val="1200"/>
                        </a:spcAft>
                      </a:pPr>
                      <a:r>
                        <a:rPr lang="fa-IR" sz="1000" b="1" u="none" strike="noStrike">
                          <a:effectLst/>
                          <a:cs typeface="B Mitra" panose="00000400000000000000" pitchFamily="2" charset="-78"/>
                          <a:hlinkClick r:id="rId35" tooltip="بازی‌های پارالمپیک تابستانی ۲۰۱۲"/>
                        </a:rPr>
                        <a:t>۲۰۱۲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۲۰۱۲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36" tooltip="لندن"/>
                        </a:rPr>
                        <a:t>لندن</a:t>
                      </a:r>
                      <a:r>
                        <a:rPr lang="ar-SA" sz="1000" b="1">
                          <a:effectLst/>
                          <a:cs typeface="B Mitra" panose="00000400000000000000" pitchFamily="2" charset="-78"/>
                        </a:rPr>
                        <a:t>، </a:t>
                      </a:r>
                      <a:r>
                        <a:rPr lang="ar-SA" sz="1000" b="1" u="none" strike="noStrike">
                          <a:effectLst/>
                          <a:cs typeface="B Mitra" panose="00000400000000000000" pitchFamily="2" charset="-78"/>
                          <a:hlinkClick r:id="rId37" tooltip="بریتانیا"/>
                        </a:rPr>
                        <a:t>بریتانیا</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۲۹ </a:t>
                      </a:r>
                      <a:r>
                        <a:rPr lang="ar-SA" sz="1000" b="1">
                          <a:effectLst/>
                          <a:cs typeface="B Mitra" panose="00000400000000000000" pitchFamily="2" charset="-78"/>
                        </a:rPr>
                        <a:t>آگوست - </a:t>
                      </a:r>
                      <a:r>
                        <a:rPr lang="fa-IR" sz="1000" b="1">
                          <a:effectLst/>
                          <a:cs typeface="B Mitra" panose="00000400000000000000" pitchFamily="2" charset="-78"/>
                        </a:rPr>
                        <a:t>۹</a:t>
                      </a:r>
                      <a:r>
                        <a:rPr lang="ar-SA" sz="1000" b="1">
                          <a:effectLst/>
                          <a:cs typeface="B Mitra" panose="00000400000000000000" pitchFamily="2" charset="-78"/>
                        </a:rPr>
                        <a:t> سپتامبر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۱۶۴</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۴۳۰۲</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nSpc>
                          <a:spcPct val="107000"/>
                        </a:lnSpc>
                      </a:pPr>
                      <a:endParaRPr lang="en-US" sz="1050" b="1">
                        <a:effectLst/>
                        <a:latin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۵۰۳</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en-US" sz="1000" b="1" u="none" strike="noStrike" baseline="30000" dirty="0">
                          <a:effectLst/>
                          <a:cs typeface="B Mitra" panose="00000400000000000000" pitchFamily="2" charset="-78"/>
                          <a:hlinkClick r:id="rId4"/>
                        </a:rPr>
                        <a:t>[</a:t>
                      </a:r>
                      <a:r>
                        <a:rPr lang="fa-IR" sz="1000" b="1" u="none" strike="noStrike" baseline="30000" dirty="0">
                          <a:effectLst/>
                          <a:cs typeface="B Mitra" panose="00000400000000000000" pitchFamily="2" charset="-78"/>
                          <a:hlinkClick r:id="rId4"/>
                        </a:rPr>
                        <a:t>۱</a:t>
                      </a:r>
                      <a:r>
                        <a:rPr lang="en-US" sz="1000" b="1" u="none" strike="noStrike" baseline="30000" dirty="0">
                          <a:effectLst/>
                          <a:cs typeface="B Mitra" panose="00000400000000000000" pitchFamily="2" charset="-78"/>
                          <a:hlinkClick r:id="rId4"/>
                        </a:rPr>
                        <a:t>]</a:t>
                      </a:r>
                      <a:r>
                        <a:rPr lang="en-US" sz="1000" b="1" u="none" strike="noStrike" baseline="30000" dirty="0">
                          <a:effectLst/>
                          <a:cs typeface="B Mitra" panose="00000400000000000000" pitchFamily="2" charset="-78"/>
                          <a:hlinkClick r:id="rId5"/>
                        </a:rPr>
                        <a:t>[</a:t>
                      </a:r>
                      <a:r>
                        <a:rPr lang="fa-IR" sz="1000" b="1" u="none" strike="noStrike" baseline="30000" dirty="0">
                          <a:effectLst/>
                          <a:cs typeface="B Mitra" panose="00000400000000000000" pitchFamily="2" charset="-78"/>
                          <a:hlinkClick r:id="rId5"/>
                        </a:rPr>
                        <a:t>۲</a:t>
                      </a:r>
                      <a:r>
                        <a:rPr lang="en-US" sz="1000" b="1" u="none" strike="noStrike" baseline="30000" dirty="0">
                          <a:effectLst/>
                          <a:cs typeface="B Mitra" panose="00000400000000000000" pitchFamily="2" charset="-78"/>
                          <a:hlinkClick r:id="rId5"/>
                        </a:rPr>
                        <a: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r>
              <a:tr h="286137">
                <a:tc>
                  <a:txBody>
                    <a:bodyPr/>
                    <a:lstStyle/>
                    <a:p>
                      <a:pPr algn="ctr" rtl="1">
                        <a:lnSpc>
                          <a:spcPct val="107000"/>
                        </a:lnSpc>
                        <a:spcBef>
                          <a:spcPts val="1200"/>
                        </a:spcBef>
                        <a:spcAft>
                          <a:spcPts val="1200"/>
                        </a:spcAft>
                      </a:pPr>
                      <a:r>
                        <a:rPr lang="fa-IR" sz="1000" b="1" u="none" strike="noStrike">
                          <a:effectLst/>
                          <a:cs typeface="B Mitra" panose="00000400000000000000" pitchFamily="2" charset="-78"/>
                          <a:hlinkClick r:id="rId38" tooltip="بازی‌های پارالمپیک تابستانی ۲۰۱۶"/>
                        </a:rPr>
                        <a:t>۲۰۱۶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۲۰۱۶</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39" tooltip="ریو دو ژانیرو"/>
                        </a:rPr>
                        <a:t>ریو دو ژانیرو</a:t>
                      </a:r>
                      <a:r>
                        <a:rPr lang="ar-SA" sz="1000" b="1">
                          <a:effectLst/>
                          <a:cs typeface="B Mitra" panose="00000400000000000000" pitchFamily="2" charset="-78"/>
                        </a:rPr>
                        <a:t>، </a:t>
                      </a:r>
                      <a:r>
                        <a:rPr lang="ar-SA" sz="1000" b="1" u="none" strike="noStrike">
                          <a:effectLst/>
                          <a:cs typeface="B Mitra" panose="00000400000000000000" pitchFamily="2" charset="-78"/>
                          <a:hlinkClick r:id="rId40" tooltip="برزیل"/>
                        </a:rPr>
                        <a:t>برزیل</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۷</a:t>
                      </a:r>
                      <a:r>
                        <a:rPr lang="en-US" sz="1000" b="1">
                          <a:effectLst/>
                          <a:cs typeface="B Mitra" panose="00000400000000000000" pitchFamily="2" charset="-78"/>
                        </a:rPr>
                        <a:t>–</a:t>
                      </a:r>
                      <a:r>
                        <a:rPr lang="fa-IR" sz="1000" b="1">
                          <a:effectLst/>
                          <a:cs typeface="B Mitra" panose="00000400000000000000" pitchFamily="2" charset="-78"/>
                        </a:rPr>
                        <a:t>۱۸ </a:t>
                      </a:r>
                      <a:r>
                        <a:rPr lang="ar-SA" sz="1000" b="1">
                          <a:effectLst/>
                          <a:cs typeface="B Mitra" panose="00000400000000000000" pitchFamily="2" charset="-78"/>
                        </a:rPr>
                        <a:t>سپتامبر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gridSpan="7">
                  <a:txBody>
                    <a:bodyPr/>
                    <a:lstStyle/>
                    <a:p>
                      <a:pPr algn="ctr" rtl="1">
                        <a:lnSpc>
                          <a:spcPct val="107000"/>
                        </a:lnSpc>
                        <a:spcBef>
                          <a:spcPts val="1200"/>
                        </a:spcBef>
                        <a:spcAft>
                          <a:spcPts val="1200"/>
                        </a:spcAft>
                      </a:pPr>
                      <a:r>
                        <a:rPr lang="en-US" sz="1000" b="1" dirty="0">
                          <a:effectLst/>
                          <a:cs typeface="B Mitra" panose="00000400000000000000" pitchFamily="2" charset="-78"/>
                        </a:rPr>
                        <a:t>future event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137">
                <a:tc>
                  <a:txBody>
                    <a:bodyPr/>
                    <a:lstStyle/>
                    <a:p>
                      <a:pPr algn="ctr" rtl="1">
                        <a:lnSpc>
                          <a:spcPct val="107000"/>
                        </a:lnSpc>
                        <a:spcBef>
                          <a:spcPts val="1200"/>
                        </a:spcBef>
                        <a:spcAft>
                          <a:spcPts val="1200"/>
                        </a:spcAft>
                      </a:pPr>
                      <a:r>
                        <a:rPr lang="en-US" sz="1000" b="1" u="none" strike="noStrike">
                          <a:effectLst/>
                          <a:cs typeface="B Mitra" panose="00000400000000000000" pitchFamily="2" charset="-78"/>
                          <a:hlinkClick r:id="rId41" tooltip="2020 Summer Paralympics (صفحه وجود ندارد)"/>
                        </a:rPr>
                        <a:t>XVI</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ctr" rtl="1">
                        <a:lnSpc>
                          <a:spcPct val="107000"/>
                        </a:lnSpc>
                        <a:spcBef>
                          <a:spcPts val="1200"/>
                        </a:spcBef>
                        <a:spcAft>
                          <a:spcPts val="1200"/>
                        </a:spcAft>
                      </a:pPr>
                      <a:r>
                        <a:rPr lang="fa-IR" sz="1000" b="1">
                          <a:effectLst/>
                          <a:cs typeface="B Mitra" panose="00000400000000000000" pitchFamily="2" charset="-78"/>
                        </a:rPr>
                        <a:t>۲۰۲۰</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en-US" sz="1000" b="1">
                          <a:effectLst/>
                          <a:cs typeface="B Mitra" panose="00000400000000000000" pitchFamily="2" charset="-78"/>
                        </a:rPr>
                        <a:t> </a:t>
                      </a:r>
                      <a:r>
                        <a:rPr lang="ar-SA" sz="1000" b="1" u="none" strike="noStrike">
                          <a:effectLst/>
                          <a:cs typeface="B Mitra" panose="00000400000000000000" pitchFamily="2" charset="-78"/>
                          <a:hlinkClick r:id="rId7" tooltip="توکیو"/>
                        </a:rPr>
                        <a:t>توکیو</a:t>
                      </a:r>
                      <a:r>
                        <a:rPr lang="ar-SA" sz="1000" b="1">
                          <a:effectLst/>
                          <a:cs typeface="B Mitra" panose="00000400000000000000" pitchFamily="2" charset="-78"/>
                        </a:rPr>
                        <a:t>، </a:t>
                      </a:r>
                      <a:r>
                        <a:rPr lang="ar-SA" sz="1000" b="1" u="none" strike="noStrike">
                          <a:effectLst/>
                          <a:cs typeface="B Mitra" panose="00000400000000000000" pitchFamily="2" charset="-78"/>
                          <a:hlinkClick r:id="rId42" tooltip="ژاپن"/>
                        </a:rPr>
                        <a:t>ژاپن</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a:txBody>
                    <a:bodyPr/>
                    <a:lstStyle/>
                    <a:p>
                      <a:pPr algn="l" rtl="1">
                        <a:lnSpc>
                          <a:spcPct val="107000"/>
                        </a:lnSpc>
                        <a:spcBef>
                          <a:spcPts val="1200"/>
                        </a:spcBef>
                        <a:spcAft>
                          <a:spcPts val="1200"/>
                        </a:spcAft>
                      </a:pPr>
                      <a:r>
                        <a:rPr lang="fa-IR" sz="1000" b="1">
                          <a:effectLst/>
                          <a:cs typeface="B Mitra" panose="00000400000000000000" pitchFamily="2" charset="-78"/>
                        </a:rPr>
                        <a:t>۲۵ </a:t>
                      </a:r>
                      <a:r>
                        <a:rPr lang="ar-SA" sz="1000" b="1">
                          <a:effectLst/>
                          <a:cs typeface="B Mitra" panose="00000400000000000000" pitchFamily="2" charset="-78"/>
                        </a:rPr>
                        <a:t>آگوست - </a:t>
                      </a:r>
                      <a:r>
                        <a:rPr lang="fa-IR" sz="1000" b="1">
                          <a:effectLst/>
                          <a:cs typeface="B Mitra" panose="00000400000000000000" pitchFamily="2" charset="-78"/>
                        </a:rPr>
                        <a:t>۶</a:t>
                      </a:r>
                      <a:r>
                        <a:rPr lang="ar-SA" sz="1000" b="1">
                          <a:effectLst/>
                          <a:cs typeface="B Mitra" panose="00000400000000000000" pitchFamily="2" charset="-78"/>
                        </a:rPr>
                        <a:t> سپتامبر</a:t>
                      </a:r>
                      <a:endParaRPr lang="en-US" sz="1050" b="1">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gridSpan="7">
                  <a:txBody>
                    <a:bodyPr/>
                    <a:lstStyle/>
                    <a:p>
                      <a:pPr algn="ctr" rtl="1">
                        <a:lnSpc>
                          <a:spcPct val="107000"/>
                        </a:lnSpc>
                        <a:spcBef>
                          <a:spcPts val="1200"/>
                        </a:spcBef>
                        <a:spcAft>
                          <a:spcPts val="1200"/>
                        </a:spcAft>
                      </a:pPr>
                      <a:r>
                        <a:rPr lang="en-US" sz="1000" b="1" dirty="0">
                          <a:effectLst/>
                          <a:cs typeface="B Mitra" panose="00000400000000000000" pitchFamily="2" charset="-78"/>
                        </a:rPr>
                        <a:t>future event</a:t>
                      </a:r>
                      <a:endParaRPr lang="en-US" sz="1050" b="1" dirty="0">
                        <a:effectLst/>
                        <a:latin typeface="Calibri" panose="020F0502020204030204" pitchFamily="34" charset="0"/>
                        <a:ea typeface="Calibri" panose="020F0502020204030204" pitchFamily="34" charset="0"/>
                        <a:cs typeface="B Mitra" panose="00000400000000000000" pitchFamily="2" charset="-78"/>
                      </a:endParaRPr>
                    </a:p>
                  </a:txBody>
                  <a:tcPr marL="47036" marR="47036" marT="23518" marB="2351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065" name="Picture 17" descr="ایتالیا">
            <a:hlinkClick r:id="rId43" tooltip="&quot;ایتالیا&quo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26603" y="1616656"/>
            <a:ext cx="2190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9756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657" y="1365160"/>
            <a:ext cx="8100811" cy="4832092"/>
          </a:xfrm>
          <a:prstGeom prst="rect">
            <a:avLst/>
          </a:prstGeom>
          <a:noFill/>
        </p:spPr>
        <p:txBody>
          <a:bodyPr wrap="square" rtlCol="0">
            <a:spAutoFit/>
          </a:bodyPr>
          <a:lstStyle/>
          <a:p>
            <a:pPr algn="r" rtl="1"/>
            <a:r>
              <a:rPr lang="ar-AE" sz="2800" dirty="0">
                <a:cs typeface="B Mitra" panose="00000400000000000000" pitchFamily="2" charset="-78"/>
              </a:rPr>
              <a:t>در اين زمان مجامع و مراكز علمي و تحقيقاتي فعاليت خود را به طور جدي در بخش‌هاي فيزيوتراپي، طب ورزشي و ساير علوم مرتبط براي كاهش عوارض ناشي از معلوليت آغاز كردند.</a:t>
            </a:r>
            <a:r>
              <a:rPr lang="ar-AE" sz="2800" dirty="0" smtClean="0">
                <a:cs typeface="B Mitra" panose="00000400000000000000" pitchFamily="2" charset="-78"/>
              </a:rPr>
              <a:t/>
            </a:r>
            <a:br>
              <a:rPr lang="ar-AE" sz="2800" dirty="0" smtClean="0">
                <a:cs typeface="B Mitra" panose="00000400000000000000" pitchFamily="2" charset="-78"/>
              </a:rPr>
            </a:br>
            <a:r>
              <a:rPr lang="ar-AE" sz="2800" dirty="0">
                <a:cs typeface="B Mitra" panose="00000400000000000000" pitchFamily="2" charset="-78"/>
              </a:rPr>
              <a:t>تأسيس آسايشگاه‌هاي ويژه براي آسيب ديدگان ضايعات نخاعي توسط يكي از جراحان معروف انگليسي به نام دكتر «وانس جونز» را مي‌توان جدي‌ترين اقدام براي بازتواني معلولين دانست.</a:t>
            </a:r>
            <a:r>
              <a:rPr lang="ar-AE" sz="2800" dirty="0" smtClean="0">
                <a:cs typeface="B Mitra" panose="00000400000000000000" pitchFamily="2" charset="-78"/>
              </a:rPr>
              <a:t/>
            </a:r>
            <a:br>
              <a:rPr lang="ar-AE" sz="2800" dirty="0" smtClean="0">
                <a:cs typeface="B Mitra" panose="00000400000000000000" pitchFamily="2" charset="-78"/>
              </a:rPr>
            </a:br>
            <a:r>
              <a:rPr lang="ar-AE" sz="2800" dirty="0">
                <a:cs typeface="B Mitra" panose="00000400000000000000" pitchFamily="2" charset="-78"/>
              </a:rPr>
              <a:t>اين مركز توانست با بهره‌گيري از امكانات و تمرينات پزشكي - ورزشي تجربه‌اي سودمند در زمينه ورزش معلولين  به ساير كشورها معرفي نمايد.</a:t>
            </a:r>
            <a:r>
              <a:rPr lang="ar-AE" sz="2800" dirty="0" smtClean="0">
                <a:cs typeface="B Mitra" panose="00000400000000000000" pitchFamily="2" charset="-78"/>
              </a:rPr>
              <a:t/>
            </a:r>
            <a:br>
              <a:rPr lang="ar-AE" sz="2800" dirty="0" smtClean="0">
                <a:cs typeface="B Mitra" panose="00000400000000000000" pitchFamily="2" charset="-78"/>
              </a:rPr>
            </a:br>
            <a:r>
              <a:rPr lang="ar-AE" sz="2800" dirty="0">
                <a:cs typeface="B Mitra" panose="00000400000000000000" pitchFamily="2" charset="-78"/>
              </a:rPr>
              <a:t>نتايج حيرت‌آور درمان از راه ورزش، موجي عظيم در اهميت و ضرورت پرداختن به اين پديده ي مهم را در سراسر دنيا ايجاد و لزوم تأسيس تشكيلات مستقل و قدرتمند ورزشي معلولين را بيش از پيش نمايان ساخت.</a:t>
            </a:r>
            <a:endParaRPr lang="en-US" sz="2600" dirty="0">
              <a:cs typeface="B Mitra" panose="00000400000000000000" pitchFamily="2" charset="-78"/>
            </a:endParaRPr>
          </a:p>
        </p:txBody>
      </p:sp>
      <p:pic>
        <p:nvPicPr>
          <p:cNvPr id="1027" name="Picture 3" descr="http://www.paralympic.ir/Files/1/gutt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63" y="1677473"/>
            <a:ext cx="2849223" cy="2849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65194" y="450760"/>
            <a:ext cx="4507606" cy="584775"/>
          </a:xfrm>
          <a:prstGeom prst="rect">
            <a:avLst/>
          </a:prstGeom>
          <a:noFill/>
        </p:spPr>
        <p:txBody>
          <a:bodyPr wrap="square" rtlCol="0">
            <a:spAutoFit/>
          </a:bodyPr>
          <a:lstStyle/>
          <a:p>
            <a:pPr algn="r"/>
            <a:r>
              <a:rPr lang="ar-AE" sz="3200" b="1" dirty="0">
                <a:cs typeface="B Titr" panose="00000700000000000000" pitchFamily="2" charset="-78"/>
              </a:rPr>
              <a:t>تاریخچه ورزش </a:t>
            </a:r>
            <a:r>
              <a:rPr lang="ar-AE" sz="3200" b="1" dirty="0" smtClean="0">
                <a:cs typeface="B Titr" panose="00000700000000000000" pitchFamily="2" charset="-78"/>
              </a:rPr>
              <a:t>معلولین</a:t>
            </a:r>
            <a:endParaRPr lang="ar-AE" sz="3200" b="1" dirty="0">
              <a:cs typeface="B Titr" panose="00000700000000000000" pitchFamily="2" charset="-78"/>
            </a:endParaRPr>
          </a:p>
        </p:txBody>
      </p:sp>
    </p:spTree>
    <p:extLst>
      <p:ext uri="{BB962C8B-B14F-4D97-AF65-F5344CB8AC3E}">
        <p14:creationId xmlns:p14="http://schemas.microsoft.com/office/powerpoint/2010/main" val="302849624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5867" y="2861733"/>
            <a:ext cx="7586133" cy="1015663"/>
          </a:xfrm>
          <a:prstGeom prst="rect">
            <a:avLst/>
          </a:prstGeom>
          <a:noFill/>
        </p:spPr>
        <p:txBody>
          <a:bodyPr wrap="square" rtlCol="0">
            <a:spAutoFit/>
          </a:bodyPr>
          <a:lstStyle/>
          <a:p>
            <a:pPr algn="ctr"/>
            <a:r>
              <a:rPr lang="fa-IR" sz="6000" dirty="0" smtClean="0">
                <a:cs typeface="B Titr" panose="00000700000000000000" pitchFamily="2" charset="-78"/>
              </a:rPr>
              <a:t>با تشکر از توجه شما</a:t>
            </a:r>
            <a:endParaRPr lang="en-US" sz="6000" dirty="0">
              <a:cs typeface="B Titr" panose="00000700000000000000" pitchFamily="2" charset="-78"/>
            </a:endParaRPr>
          </a:p>
        </p:txBody>
      </p:sp>
    </p:spTree>
    <p:extLst>
      <p:ext uri="{BB962C8B-B14F-4D97-AF65-F5344CB8AC3E}">
        <p14:creationId xmlns:p14="http://schemas.microsoft.com/office/powerpoint/2010/main" val="361303213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2749" y="450760"/>
            <a:ext cx="7650051" cy="646331"/>
          </a:xfrm>
          <a:prstGeom prst="rect">
            <a:avLst/>
          </a:prstGeom>
          <a:noFill/>
        </p:spPr>
        <p:txBody>
          <a:bodyPr wrap="square" rtlCol="0">
            <a:spAutoFit/>
          </a:bodyPr>
          <a:lstStyle/>
          <a:p>
            <a:pPr algn="r"/>
            <a:r>
              <a:rPr lang="ar-AE" sz="3600" b="1" dirty="0">
                <a:cs typeface="B Mitra" panose="00000400000000000000" pitchFamily="2" charset="-78"/>
              </a:rPr>
              <a:t>تاریخچه کمیته بین المللی پارالمپیک</a:t>
            </a:r>
          </a:p>
        </p:txBody>
      </p:sp>
      <p:pic>
        <p:nvPicPr>
          <p:cNvPr id="2050" name="Picture 2" descr="http://www.paralympic.ir/Files/1/Logo/I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9" y="299098"/>
            <a:ext cx="3429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18963" y="1674254"/>
            <a:ext cx="7109138" cy="3293209"/>
          </a:xfrm>
          <a:prstGeom prst="rect">
            <a:avLst/>
          </a:prstGeom>
          <a:noFill/>
        </p:spPr>
        <p:txBody>
          <a:bodyPr wrap="square" rtlCol="0">
            <a:spAutoFit/>
          </a:bodyPr>
          <a:lstStyle/>
          <a:p>
            <a:pPr algn="just" rtl="1"/>
            <a:r>
              <a:rPr lang="ar-AE" sz="2600" dirty="0">
                <a:cs typeface="B Mitra" panose="00000400000000000000" pitchFamily="2" charset="-78"/>
              </a:rPr>
              <a:t>اصطلاح پارالمپيك از تركيب لغات يوناني "پارا" به معناي "كنار" یا "موازي" و "همراه" و المپيك به وجود آمده است تا به اين ترتيب نزديكي و اهميت نهضت المپيك و معلولين نشان داده شود.</a:t>
            </a:r>
            <a:r>
              <a:rPr lang="ar-AE" sz="2600" dirty="0" smtClean="0">
                <a:cs typeface="B Mitra" panose="00000400000000000000" pitchFamily="2" charset="-78"/>
              </a:rPr>
              <a:t/>
            </a:r>
            <a:br>
              <a:rPr lang="ar-AE" sz="2600" dirty="0" smtClean="0">
                <a:cs typeface="B Mitra" panose="00000400000000000000" pitchFamily="2" charset="-78"/>
              </a:rPr>
            </a:br>
            <a:r>
              <a:rPr lang="ar-AE" sz="2600" dirty="0">
                <a:cs typeface="B Mitra" panose="00000400000000000000" pitchFamily="2" charset="-78"/>
              </a:rPr>
              <a:t>كميته بين‌المللي پارلمپيك (</a:t>
            </a:r>
            <a:r>
              <a:rPr lang="en-US" sz="2600" dirty="0" smtClean="0">
                <a:cs typeface="B Mitra" panose="00000400000000000000" pitchFamily="2" charset="-78"/>
              </a:rPr>
              <a:t>IPC</a:t>
            </a:r>
            <a:r>
              <a:rPr lang="fa-IR" sz="2600" dirty="0" smtClean="0">
                <a:cs typeface="B Mitra" panose="00000400000000000000" pitchFamily="2" charset="-78"/>
              </a:rPr>
              <a:t>)</a:t>
            </a:r>
            <a:r>
              <a:rPr lang="en-US" sz="2600" dirty="0" smtClean="0">
                <a:cs typeface="B Mitra" panose="00000400000000000000" pitchFamily="2" charset="-78"/>
              </a:rPr>
              <a:t> </a:t>
            </a:r>
            <a:r>
              <a:rPr lang="ar-AE" sz="2600" dirty="0">
                <a:cs typeface="B Mitra" panose="00000400000000000000" pitchFamily="2" charset="-78"/>
              </a:rPr>
              <a:t>سازماني براي دستيابي به اعتلاي ورزش و توسعه فرصت‌هاي ورزشي برابر براي تمامي افراد داراي معلوليت از سطح مبتدي تا سطح نخبه مي‌باشد كه ترويج ارزش‌هاي پارالمپيك شامل جرأت، اراده، الهام بخشي و برابري جزء مأموريت‌هاي اصلي آن محسوب مي‌شود و به عنوان سازمان جهاني متولي جنبش پارالمپيك شناخته شده </a:t>
            </a:r>
            <a:r>
              <a:rPr lang="ar-AE" sz="2600" dirty="0" smtClean="0">
                <a:cs typeface="B Mitra" panose="00000400000000000000" pitchFamily="2" charset="-78"/>
              </a:rPr>
              <a:t>است</a:t>
            </a:r>
            <a:r>
              <a:rPr lang="fa-IR" sz="2600" dirty="0" smtClean="0">
                <a:cs typeface="B Mitra" panose="00000400000000000000" pitchFamily="2" charset="-78"/>
              </a:rPr>
              <a:t>.</a:t>
            </a:r>
            <a:endParaRPr lang="en-US" sz="2600" dirty="0">
              <a:cs typeface="B Mitra" panose="00000400000000000000" pitchFamily="2" charset="-78"/>
            </a:endParaRPr>
          </a:p>
        </p:txBody>
      </p:sp>
      <p:sp>
        <p:nvSpPr>
          <p:cNvPr id="12" name="TextBox 11"/>
          <p:cNvSpPr txBox="1"/>
          <p:nvPr/>
        </p:nvSpPr>
        <p:spPr>
          <a:xfrm>
            <a:off x="193183" y="4932608"/>
            <a:ext cx="10599313" cy="1938992"/>
          </a:xfrm>
          <a:prstGeom prst="rect">
            <a:avLst/>
          </a:prstGeom>
          <a:noFill/>
        </p:spPr>
        <p:txBody>
          <a:bodyPr wrap="square" rtlCol="0">
            <a:spAutoFit/>
          </a:bodyPr>
          <a:lstStyle/>
          <a:p>
            <a:pPr algn="r" rtl="1"/>
            <a:r>
              <a:rPr lang="ar-AE" sz="2400" dirty="0">
                <a:cs typeface="B Mitra" panose="00000400000000000000" pitchFamily="2" charset="-78"/>
              </a:rPr>
              <a:t> </a:t>
            </a:r>
            <a:r>
              <a:rPr lang="en-US" sz="2400" dirty="0" err="1" smtClean="0">
                <a:cs typeface="B Mitra" panose="00000400000000000000" pitchFamily="2" charset="-78"/>
              </a:rPr>
              <a:t>ipc</a:t>
            </a:r>
            <a:r>
              <a:rPr lang="ar-AE" sz="2400" dirty="0" smtClean="0">
                <a:cs typeface="B Mitra" panose="00000400000000000000" pitchFamily="2" charset="-78"/>
              </a:rPr>
              <a:t>در </a:t>
            </a:r>
            <a:r>
              <a:rPr lang="ar-AE" sz="2400" dirty="0">
                <a:cs typeface="B Mitra" panose="00000400000000000000" pitchFamily="2" charset="-78"/>
              </a:rPr>
              <a:t>22 سپتامبر 1989 تأسيس شد. اين سازمان غيرانتقاعي بين‌المللي داراي 174 عضو به عنوان كميته هاي ملي پارالمپيك (</a:t>
            </a:r>
            <a:r>
              <a:rPr lang="en-US" sz="2400" dirty="0" smtClean="0">
                <a:cs typeface="B Mitra" panose="00000400000000000000" pitchFamily="2" charset="-78"/>
              </a:rPr>
              <a:t>NPCs</a:t>
            </a:r>
            <a:r>
              <a:rPr lang="fa-IR" sz="2400" dirty="0" smtClean="0">
                <a:cs typeface="B Mitra" panose="00000400000000000000" pitchFamily="2" charset="-78"/>
              </a:rPr>
              <a:t>)</a:t>
            </a:r>
            <a:r>
              <a:rPr lang="en-US" sz="2400" dirty="0" smtClean="0">
                <a:cs typeface="B Mitra" panose="00000400000000000000" pitchFamily="2" charset="-78"/>
              </a:rPr>
              <a:t> </a:t>
            </a:r>
            <a:r>
              <a:rPr lang="ar-AE" sz="2400" dirty="0">
                <a:cs typeface="B Mitra" panose="00000400000000000000" pitchFamily="2" charset="-78"/>
              </a:rPr>
              <a:t>از 5 قاره مي باشد.</a:t>
            </a:r>
            <a:r>
              <a:rPr lang="ar-AE" sz="2400" dirty="0" smtClean="0">
                <a:cs typeface="B Mitra" panose="00000400000000000000" pitchFamily="2" charset="-78"/>
              </a:rPr>
              <a:t/>
            </a:r>
            <a:br>
              <a:rPr lang="ar-AE" sz="2400" dirty="0" smtClean="0">
                <a:cs typeface="B Mitra" panose="00000400000000000000" pitchFamily="2" charset="-78"/>
              </a:rPr>
            </a:br>
            <a:r>
              <a:rPr lang="ar-AE" sz="2400" dirty="0">
                <a:cs typeface="B Mitra" panose="00000400000000000000" pitchFamily="2" charset="-78"/>
              </a:rPr>
              <a:t>مجمع عمومي </a:t>
            </a:r>
            <a:r>
              <a:rPr lang="en-US" sz="2400" dirty="0">
                <a:cs typeface="B Mitra" panose="00000400000000000000" pitchFamily="2" charset="-78"/>
              </a:rPr>
              <a:t>IPC </a:t>
            </a:r>
            <a:r>
              <a:rPr lang="ar-AE" sz="2400" dirty="0">
                <a:cs typeface="B Mitra" panose="00000400000000000000" pitchFamily="2" charset="-78"/>
              </a:rPr>
              <a:t>عالي‌ترين مرجع تصميم‌گيري ورزش هاي معلولين است كه توسط يك هيأت رئيسه و كميته اجرايي اداره مي‌شود و مقر آن در شهر بن آلمان مي باشد.</a:t>
            </a:r>
            <a:r>
              <a:rPr lang="ar-AE" sz="2400" dirty="0" smtClean="0">
                <a:cs typeface="B Mitra" panose="00000400000000000000" pitchFamily="2" charset="-78"/>
              </a:rPr>
              <a:t/>
            </a:r>
            <a:br>
              <a:rPr lang="ar-AE" sz="2400" dirty="0" smtClean="0">
                <a:cs typeface="B Mitra" panose="00000400000000000000" pitchFamily="2" charset="-78"/>
              </a:rPr>
            </a:br>
            <a:r>
              <a:rPr lang="ar-AE" sz="2400" dirty="0">
                <a:cs typeface="B Mitra" panose="00000400000000000000" pitchFamily="2" charset="-78"/>
              </a:rPr>
              <a:t>دكتر رابرت استيد وارد اولين رئيس </a:t>
            </a:r>
            <a:r>
              <a:rPr lang="en-US" sz="2400" dirty="0">
                <a:cs typeface="B Mitra" panose="00000400000000000000" pitchFamily="2" charset="-78"/>
              </a:rPr>
              <a:t>IPC </a:t>
            </a:r>
            <a:r>
              <a:rPr lang="ar-AE" sz="2400" dirty="0">
                <a:cs typeface="B Mitra" panose="00000400000000000000" pitchFamily="2" charset="-78"/>
              </a:rPr>
              <a:t>بود كه تا سال 2001 اين مسئوليت را به عهده داشت.</a:t>
            </a:r>
            <a:endParaRPr lang="en-US" sz="2400" dirty="0">
              <a:cs typeface="B Mitra" panose="00000400000000000000" pitchFamily="2" charset="-78"/>
            </a:endParaRPr>
          </a:p>
        </p:txBody>
      </p:sp>
    </p:spTree>
    <p:extLst>
      <p:ext uri="{BB962C8B-B14F-4D97-AF65-F5344CB8AC3E}">
        <p14:creationId xmlns:p14="http://schemas.microsoft.com/office/powerpoint/2010/main" val="348223008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2749" y="450760"/>
            <a:ext cx="7650051" cy="646331"/>
          </a:xfrm>
          <a:prstGeom prst="rect">
            <a:avLst/>
          </a:prstGeom>
          <a:noFill/>
        </p:spPr>
        <p:txBody>
          <a:bodyPr wrap="square" rtlCol="0">
            <a:spAutoFit/>
          </a:bodyPr>
          <a:lstStyle/>
          <a:p>
            <a:pPr algn="r"/>
            <a:r>
              <a:rPr lang="ar-AE" sz="3600" b="1" dirty="0" smtClean="0">
                <a:cs typeface="B Titr" panose="00000700000000000000" pitchFamily="2" charset="-78"/>
              </a:rPr>
              <a:t>بازي‌هاي پارالمپيك</a:t>
            </a:r>
            <a:endParaRPr lang="ar-AE" sz="3600" b="1" dirty="0">
              <a:cs typeface="B Titr" panose="00000700000000000000" pitchFamily="2" charset="-78"/>
            </a:endParaRPr>
          </a:p>
        </p:txBody>
      </p:sp>
      <p:sp>
        <p:nvSpPr>
          <p:cNvPr id="11" name="TextBox 10"/>
          <p:cNvSpPr txBox="1"/>
          <p:nvPr/>
        </p:nvSpPr>
        <p:spPr>
          <a:xfrm>
            <a:off x="437883" y="1493950"/>
            <a:ext cx="10419008" cy="3970318"/>
          </a:xfrm>
          <a:prstGeom prst="rect">
            <a:avLst/>
          </a:prstGeom>
          <a:noFill/>
        </p:spPr>
        <p:txBody>
          <a:bodyPr wrap="square" rtlCol="0">
            <a:spAutoFit/>
          </a:bodyPr>
          <a:lstStyle/>
          <a:p>
            <a:pPr algn="just" rtl="1"/>
            <a:r>
              <a:rPr lang="ar-AE" sz="2800" dirty="0" smtClean="0">
                <a:cs typeface="B Mitra" panose="00000400000000000000" pitchFamily="2" charset="-78"/>
              </a:rPr>
              <a:t>چهار </a:t>
            </a:r>
            <a:r>
              <a:rPr lang="ar-AE" sz="2800" dirty="0">
                <a:cs typeface="B Mitra" panose="00000400000000000000" pitchFamily="2" charset="-78"/>
              </a:rPr>
              <a:t>سال پس از تأسيس مركز ضايعات نخاعي در بيمارستان «استوك مندويل» انگلستان توسط دكتر «لودويك گاتمن» و استفاده از ورزش براي توانبخشي معلولين جنگ جهاني دوم، اولين دوره مسابقات ورزشي ويژه «ورزشكاران ويلچري» به نام «بازي‌هاي استوك مندويل» همزمان با افتتاحيه پانزدهمين دوره «بازي‌هاي المپيك تابستاني 1948 لندن» برگزار شد. در سال 1952 كميته بين المللي «بازي‌هاي استوك مندويل» تشكيل </a:t>
            </a:r>
            <a:r>
              <a:rPr lang="ar-AE" sz="2800" dirty="0" smtClean="0">
                <a:cs typeface="B Mitra" panose="00000400000000000000" pitchFamily="2" charset="-78"/>
              </a:rPr>
              <a:t>شد.</a:t>
            </a:r>
            <a:endParaRPr lang="fa-IR" sz="2800" dirty="0">
              <a:cs typeface="B Mitra" panose="00000400000000000000" pitchFamily="2" charset="-78"/>
            </a:endParaRPr>
          </a:p>
          <a:p>
            <a:pPr algn="just" rtl="1"/>
            <a:r>
              <a:rPr lang="ar-AE" sz="2800" dirty="0" smtClean="0">
                <a:cs typeface="B Mitra" panose="00000400000000000000" pitchFamily="2" charset="-78"/>
              </a:rPr>
              <a:t/>
            </a:r>
            <a:br>
              <a:rPr lang="ar-AE" sz="2800" dirty="0" smtClean="0">
                <a:cs typeface="B Mitra" panose="00000400000000000000" pitchFamily="2" charset="-78"/>
              </a:rPr>
            </a:br>
            <a:r>
              <a:rPr lang="ar-AE" sz="2800" dirty="0" smtClean="0">
                <a:cs typeface="B Mitra" panose="00000400000000000000" pitchFamily="2" charset="-78"/>
              </a:rPr>
              <a:t>1960 اولين دوره بازي‌هاي پارالمپيك بلافاصله بعد از بازي‌هاي المپيك در رم ايتاليا برگزار گرديد. </a:t>
            </a:r>
            <a:br>
              <a:rPr lang="ar-AE" sz="2800" dirty="0" smtClean="0">
                <a:cs typeface="B Mitra" panose="00000400000000000000" pitchFamily="2" charset="-78"/>
              </a:rPr>
            </a:br>
            <a:r>
              <a:rPr lang="ar-AE" sz="2800" dirty="0" smtClean="0">
                <a:cs typeface="B Mitra" panose="00000400000000000000" pitchFamily="2" charset="-78"/>
              </a:rPr>
              <a:t>از آن سال بازي‌هاي پارالمپيك هر 4 سال يك بار به طور منظم برگزار و با برگزاري اولين دوره پارالمپيك زمستاني در سال 1976 سوئد ارتقاء كيفي و كمي آن همچنان ادامه دارد.</a:t>
            </a:r>
            <a:endParaRPr lang="en-US" sz="2600" dirty="0">
              <a:cs typeface="B Mitra" panose="00000400000000000000" pitchFamily="2" charset="-78"/>
            </a:endParaRPr>
          </a:p>
        </p:txBody>
      </p:sp>
    </p:spTree>
    <p:extLst>
      <p:ext uri="{BB962C8B-B14F-4D97-AF65-F5344CB8AC3E}">
        <p14:creationId xmlns:p14="http://schemas.microsoft.com/office/powerpoint/2010/main" val="64658668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2749" y="450760"/>
            <a:ext cx="7650051" cy="646331"/>
          </a:xfrm>
          <a:prstGeom prst="rect">
            <a:avLst/>
          </a:prstGeom>
          <a:noFill/>
        </p:spPr>
        <p:txBody>
          <a:bodyPr wrap="square" rtlCol="0">
            <a:spAutoFit/>
          </a:bodyPr>
          <a:lstStyle/>
          <a:p>
            <a:pPr algn="r"/>
            <a:r>
              <a:rPr lang="ar-AE" sz="3600" b="1" dirty="0">
                <a:cs typeface="B Mitra" panose="00000400000000000000" pitchFamily="2" charset="-78"/>
              </a:rPr>
              <a:t>تاریخچه کمیته ملی پارالمپیک</a:t>
            </a:r>
          </a:p>
        </p:txBody>
      </p:sp>
      <p:pic>
        <p:nvPicPr>
          <p:cNvPr id="5122" name="Picture 2" descr="http://www.paralympic.ir/Files/1/Logo/NP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32244"/>
            <a:ext cx="3810000" cy="2695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59877" y="1262129"/>
            <a:ext cx="6787166" cy="3293209"/>
          </a:xfrm>
          <a:prstGeom prst="rect">
            <a:avLst/>
          </a:prstGeom>
          <a:noFill/>
        </p:spPr>
        <p:txBody>
          <a:bodyPr wrap="square" rtlCol="0">
            <a:spAutoFit/>
          </a:bodyPr>
          <a:lstStyle/>
          <a:p>
            <a:pPr algn="just" rtl="1"/>
            <a:r>
              <a:rPr lang="ar-AE" sz="2600" dirty="0">
                <a:cs typeface="B Mitra" panose="00000400000000000000" pitchFamily="2" charset="-78"/>
              </a:rPr>
              <a:t>فدراسيون ورزش‌هاي معلولين ايران يك سال پس از پيروزي انقلاب اسلامي در سال 1358 تأسيس و تحت نظارت سازمان تربيت بدني وقت فعاليت خود را آغاز كرد. در پي جنگ تحميلي عراق عليه ايران و آسيب هاي فراوان ناشي از جنگ، ضرورت ورود جانبازان سرافراز به صحنه هاي ورزشي براي حفظ سلامتي و افزايش روحيه نشاط و شادابي به منظور حضور موثر در عرصه هاي اجتماعي احساس گرديد.</a:t>
            </a:r>
            <a:r>
              <a:rPr lang="ar-AE" sz="2600" dirty="0" smtClean="0">
                <a:cs typeface="B Mitra" panose="00000400000000000000" pitchFamily="2" charset="-78"/>
              </a:rPr>
              <a:t/>
            </a:r>
            <a:br>
              <a:rPr lang="ar-AE" sz="2600" dirty="0" smtClean="0">
                <a:cs typeface="B Mitra" panose="00000400000000000000" pitchFamily="2" charset="-78"/>
              </a:rPr>
            </a:br>
            <a:r>
              <a:rPr lang="ar-AE" sz="2600" dirty="0">
                <a:cs typeface="B Mitra" panose="00000400000000000000" pitchFamily="2" charset="-78"/>
              </a:rPr>
              <a:t>اين گونه بود كه در سال 1359 نام فدراسيون مذكور به «فدراسيون ورزش‌هاي جانبازان و معلولين» تغيير كرد .</a:t>
            </a:r>
            <a:endParaRPr lang="en-US" sz="2600" dirty="0">
              <a:cs typeface="B Mitra" panose="00000400000000000000" pitchFamily="2" charset="-78"/>
            </a:endParaRPr>
          </a:p>
        </p:txBody>
      </p:sp>
      <p:sp>
        <p:nvSpPr>
          <p:cNvPr id="3" name="TextBox 2"/>
          <p:cNvSpPr txBox="1"/>
          <p:nvPr/>
        </p:nvSpPr>
        <p:spPr>
          <a:xfrm>
            <a:off x="528034" y="4739425"/>
            <a:ext cx="10367493" cy="1292662"/>
          </a:xfrm>
          <a:prstGeom prst="rect">
            <a:avLst/>
          </a:prstGeom>
          <a:noFill/>
        </p:spPr>
        <p:txBody>
          <a:bodyPr wrap="square" rtlCol="0">
            <a:spAutoFit/>
          </a:bodyPr>
          <a:lstStyle/>
          <a:p>
            <a:pPr algn="r"/>
            <a:r>
              <a:rPr lang="ar-AE" sz="2600" dirty="0">
                <a:cs typeface="B Mitra" panose="00000400000000000000" pitchFamily="2" charset="-78"/>
              </a:rPr>
              <a:t>با گسترش فعاليت‌هاي ورزشي معلولين و جانبازان، فدراسيون ورزش‌هاي نابينايان و كم‌بينايان در سال 1376 پيشنهاد و در سال 1378 به جمع ساير فدراسيون‌هاي تحت پوشش سازمان تربيت بدني درآمد.</a:t>
            </a:r>
            <a:br>
              <a:rPr lang="ar-AE" sz="2600" dirty="0">
                <a:cs typeface="B Mitra" panose="00000400000000000000" pitchFamily="2" charset="-78"/>
              </a:rPr>
            </a:br>
            <a:endParaRPr lang="ar-AE" sz="2600" dirty="0">
              <a:cs typeface="B Mitra" panose="00000400000000000000" pitchFamily="2" charset="-78"/>
            </a:endParaRPr>
          </a:p>
        </p:txBody>
      </p:sp>
    </p:spTree>
    <p:extLst>
      <p:ext uri="{BB962C8B-B14F-4D97-AF65-F5344CB8AC3E}">
        <p14:creationId xmlns:p14="http://schemas.microsoft.com/office/powerpoint/2010/main" val="3205927417"/>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2749" y="450760"/>
            <a:ext cx="7650051" cy="646331"/>
          </a:xfrm>
          <a:prstGeom prst="rect">
            <a:avLst/>
          </a:prstGeom>
          <a:noFill/>
        </p:spPr>
        <p:txBody>
          <a:bodyPr wrap="square" rtlCol="0">
            <a:spAutoFit/>
          </a:bodyPr>
          <a:lstStyle/>
          <a:p>
            <a:pPr algn="r"/>
            <a:r>
              <a:rPr lang="ar-AE" sz="3600" b="1" dirty="0">
                <a:cs typeface="B Mitra" panose="00000400000000000000" pitchFamily="2" charset="-78"/>
              </a:rPr>
              <a:t>تاریخچه کمیته ملی پارالمپیک</a:t>
            </a:r>
          </a:p>
        </p:txBody>
      </p:sp>
      <p:pic>
        <p:nvPicPr>
          <p:cNvPr id="5122" name="Picture 2" descr="http://www.paralympic.ir/Files/1/Logo/NP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32244"/>
            <a:ext cx="3810000" cy="2695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56846" y="1275008"/>
            <a:ext cx="6787166" cy="5293757"/>
          </a:xfrm>
          <a:prstGeom prst="rect">
            <a:avLst/>
          </a:prstGeom>
          <a:noFill/>
        </p:spPr>
        <p:txBody>
          <a:bodyPr wrap="square" rtlCol="0">
            <a:spAutoFit/>
          </a:bodyPr>
          <a:lstStyle/>
          <a:p>
            <a:pPr algn="just" rtl="1"/>
            <a:r>
              <a:rPr lang="ar-AE" sz="2600" dirty="0" smtClean="0">
                <a:cs typeface="B Mitra" panose="00000400000000000000" pitchFamily="2" charset="-78"/>
              </a:rPr>
              <a:t>با رشد و توسعه كمي و كيفي ورزش‌هاي معلولين و نابينايان و كم‌بينايان در دنيا در 2 گروه «آقايان و بانوان» و اعلام رسمي </a:t>
            </a:r>
            <a:r>
              <a:rPr lang="en-US" sz="2600" dirty="0" smtClean="0">
                <a:cs typeface="B Mitra" panose="00000400000000000000" pitchFamily="2" charset="-78"/>
              </a:rPr>
              <a:t>IPC </a:t>
            </a:r>
            <a:r>
              <a:rPr lang="ar-AE" sz="2600" dirty="0" smtClean="0">
                <a:cs typeface="B Mitra" panose="00000400000000000000" pitchFamily="2" charset="-78"/>
              </a:rPr>
              <a:t>مبني بر ضرورت تشكيل كميته ملي پارالمپيك، اين كميته فعاليت خود را پس از برگزاري اولين مجمع عمومي در 17بهمن ماه 1379 آغاز كرد.</a:t>
            </a:r>
            <a:br>
              <a:rPr lang="ar-AE" sz="2600" dirty="0" smtClean="0">
                <a:cs typeface="B Mitra" panose="00000400000000000000" pitchFamily="2" charset="-78"/>
              </a:rPr>
            </a:br>
            <a:r>
              <a:rPr lang="ar-AE" sz="2600" dirty="0" smtClean="0">
                <a:cs typeface="B Mitra" panose="00000400000000000000" pitchFamily="2" charset="-78"/>
              </a:rPr>
              <a:t>كميته ملي پارالمپيك طبق قانون تنها سازماني است كه سرپرستي، اداره و هماهنگي امور مربوط به شركت ورزشكاران داراي معلوليت  در بازي‌هاي تابستاني و زمستاني پارالمپيك، منطقه‌اي، بين‌المللي و قاره‌اي ودوره ها و كلاس هاي آموزشي كه كميته بين‌المللي پارالمپيك تدارك مي‌بيند و يا حمايت مي‌كند به عهده داشته و تلاش دارد با برگزاري كارگاه ها و جشنواره هاي گوناگون به گسترش هر چه بيشتر فرهنگ پارالمپيك در ميان مردم به ويژه افراد داراي معلوليت كمك نمايد. برگزاري روز پارالمپيك و ساير برنامه هاي آموزشي و توسعه اي، را مي توان از اقدامات مهم كميته ملي پارالمپيك در تحقق اين هدف مهم دانست.</a:t>
            </a:r>
            <a:endParaRPr lang="en-US" sz="2600" dirty="0">
              <a:cs typeface="B Mitra" panose="00000400000000000000" pitchFamily="2" charset="-78"/>
            </a:endParaRPr>
          </a:p>
        </p:txBody>
      </p:sp>
    </p:spTree>
    <p:extLst>
      <p:ext uri="{BB962C8B-B14F-4D97-AF65-F5344CB8AC3E}">
        <p14:creationId xmlns:p14="http://schemas.microsoft.com/office/powerpoint/2010/main" val="312494838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2749" y="450760"/>
            <a:ext cx="7650051" cy="646331"/>
          </a:xfrm>
          <a:prstGeom prst="rect">
            <a:avLst/>
          </a:prstGeom>
          <a:noFill/>
        </p:spPr>
        <p:txBody>
          <a:bodyPr wrap="square" rtlCol="0">
            <a:spAutoFit/>
          </a:bodyPr>
          <a:lstStyle/>
          <a:p>
            <a:pPr algn="r"/>
            <a:r>
              <a:rPr lang="fa-IR" sz="3600" b="1" dirty="0" smtClean="0">
                <a:cs typeface="B Mitra" panose="00000400000000000000" pitchFamily="2" charset="-78"/>
              </a:rPr>
              <a:t>رشته های ورزشی</a:t>
            </a:r>
            <a:endParaRPr lang="ar-AE" sz="3600" b="1" dirty="0">
              <a:cs typeface="B Mitra" panose="00000400000000000000" pitchFamily="2" charset="-78"/>
            </a:endParaRPr>
          </a:p>
        </p:txBody>
      </p:sp>
      <p:sp>
        <p:nvSpPr>
          <p:cNvPr id="2" name="TextBox 1"/>
          <p:cNvSpPr txBox="1"/>
          <p:nvPr/>
        </p:nvSpPr>
        <p:spPr>
          <a:xfrm>
            <a:off x="4056846" y="1275008"/>
            <a:ext cx="6787166" cy="3431709"/>
          </a:xfrm>
          <a:prstGeom prst="rect">
            <a:avLst/>
          </a:prstGeom>
          <a:noFill/>
        </p:spPr>
        <p:txBody>
          <a:bodyPr wrap="square" rtlCol="0">
            <a:spAutoFit/>
          </a:bodyPr>
          <a:lstStyle/>
          <a:p>
            <a:pPr marL="457200" indent="-457200" algn="just" rtl="1">
              <a:lnSpc>
                <a:spcPct val="200000"/>
              </a:lnSpc>
              <a:buFont typeface="Wingdings" panose="05000000000000000000" pitchFamily="2" charset="2"/>
              <a:buChar char="q"/>
            </a:pPr>
            <a:r>
              <a:rPr lang="fa-IR" sz="2800" b="1" dirty="0" smtClean="0">
                <a:cs typeface="B Mitra" panose="00000400000000000000" pitchFamily="2" charset="-78"/>
              </a:rPr>
              <a:t>زمستانه</a:t>
            </a:r>
          </a:p>
          <a:p>
            <a:pPr marL="457200" indent="-457200" algn="just" rtl="1">
              <a:lnSpc>
                <a:spcPct val="200000"/>
              </a:lnSpc>
              <a:buFont typeface="Wingdings" panose="05000000000000000000" pitchFamily="2" charset="2"/>
              <a:buChar char="q"/>
            </a:pPr>
            <a:r>
              <a:rPr lang="fa-IR" sz="2800" b="1" dirty="0" smtClean="0">
                <a:cs typeface="B Mitra" panose="00000400000000000000" pitchFamily="2" charset="-78"/>
              </a:rPr>
              <a:t>تابستانه </a:t>
            </a:r>
          </a:p>
          <a:p>
            <a:pPr marL="457200" indent="-457200" algn="just" rtl="1">
              <a:lnSpc>
                <a:spcPct val="200000"/>
              </a:lnSpc>
              <a:buFont typeface="Wingdings" panose="05000000000000000000" pitchFamily="2" charset="2"/>
              <a:buChar char="q"/>
            </a:pPr>
            <a:r>
              <a:rPr lang="fa-IR" sz="2800" b="1" dirty="0" smtClean="0">
                <a:cs typeface="B Mitra" panose="00000400000000000000" pitchFamily="2" charset="-78"/>
              </a:rPr>
              <a:t>ملی </a:t>
            </a:r>
          </a:p>
          <a:p>
            <a:pPr marL="457200" indent="-457200" algn="just" rtl="1">
              <a:lnSpc>
                <a:spcPct val="200000"/>
              </a:lnSpc>
              <a:buFont typeface="Wingdings" panose="05000000000000000000" pitchFamily="2" charset="2"/>
              <a:buChar char="q"/>
            </a:pPr>
            <a:r>
              <a:rPr lang="fa-IR" sz="2800" b="1" dirty="0" smtClean="0">
                <a:cs typeface="B Mitra" panose="00000400000000000000" pitchFamily="2" charset="-78"/>
              </a:rPr>
              <a:t>بین الممللی غیرپارالمپیکی</a:t>
            </a:r>
            <a:endParaRPr lang="en-US" sz="2800" b="1" dirty="0">
              <a:cs typeface="B Mitra" panose="00000400000000000000" pitchFamily="2" charset="-78"/>
            </a:endParaRPr>
          </a:p>
        </p:txBody>
      </p:sp>
    </p:spTree>
    <p:extLst>
      <p:ext uri="{BB962C8B-B14F-4D97-AF65-F5344CB8AC3E}">
        <p14:creationId xmlns:p14="http://schemas.microsoft.com/office/powerpoint/2010/main" val="142147503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238</TotalTime>
  <Words>1777</Words>
  <Application>Microsoft Office PowerPoint</Application>
  <PresentationFormat>Widescreen</PresentationFormat>
  <Paragraphs>337</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B Mitra</vt:lpstr>
      <vt:lpstr>B Titr</vt:lpstr>
      <vt:lpstr>B Zar</vt:lpstr>
      <vt:lpstr>Calibri</vt:lpstr>
      <vt:lpstr>Century Schoolbook</vt:lpstr>
      <vt:lpstr>Tahoma</vt:lpstr>
      <vt:lpstr>Wingdings</vt:lpstr>
      <vt:lpstr>Wingdings 2</vt:lpstr>
      <vt:lpstr>View</vt:lpstr>
      <vt:lpstr>دانشگاه آزاد   پارالمپیک   استاد : سرکار خانم پسندی   دانشجو: مهسا حسینی </vt:lpstr>
      <vt:lpstr>پارالمپیک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پارالمپیک</dc:title>
  <dc:creator>apple</dc:creator>
  <cp:lastModifiedBy>MRT www.Win2Farsi.com</cp:lastModifiedBy>
  <cp:revision>35</cp:revision>
  <dcterms:created xsi:type="dcterms:W3CDTF">2016-11-03T08:17:18Z</dcterms:created>
  <dcterms:modified xsi:type="dcterms:W3CDTF">2017-11-27T13:36:24Z</dcterms:modified>
</cp:coreProperties>
</file>