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notesMasterIdLst>
    <p:notesMasterId r:id="rId32"/>
  </p:notesMasterIdLst>
  <p:sldIdLst>
    <p:sldId id="256" r:id="rId2"/>
    <p:sldId id="257" r:id="rId3"/>
    <p:sldId id="262" r:id="rId4"/>
    <p:sldId id="263" r:id="rId5"/>
    <p:sldId id="264" r:id="rId6"/>
    <p:sldId id="265" r:id="rId7"/>
    <p:sldId id="260" r:id="rId8"/>
    <p:sldId id="266" r:id="rId9"/>
    <p:sldId id="267" r:id="rId10"/>
    <p:sldId id="268" r:id="rId11"/>
    <p:sldId id="269" r:id="rId12"/>
    <p:sldId id="271" r:id="rId13"/>
    <p:sldId id="272" r:id="rId14"/>
    <p:sldId id="273" r:id="rId15"/>
    <p:sldId id="280" r:id="rId16"/>
    <p:sldId id="274" r:id="rId17"/>
    <p:sldId id="275" r:id="rId18"/>
    <p:sldId id="270" r:id="rId19"/>
    <p:sldId id="258" r:id="rId20"/>
    <p:sldId id="276" r:id="rId21"/>
    <p:sldId id="277" r:id="rId22"/>
    <p:sldId id="278" r:id="rId23"/>
    <p:sldId id="279" r:id="rId24"/>
    <p:sldId id="281" r:id="rId25"/>
    <p:sldId id="282" r:id="rId26"/>
    <p:sldId id="283" r:id="rId27"/>
    <p:sldId id="284" r:id="rId28"/>
    <p:sldId id="285" r:id="rId29"/>
    <p:sldId id="286" r:id="rId30"/>
    <p:sldId id="261" r:id="rId3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101" d="100"/>
          <a:sy n="101" d="100"/>
        </p:scale>
        <p:origin x="96" y="2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C6998A-27A3-4495-B67F-3DF55878E69F}" type="datetimeFigureOut">
              <a:rPr lang="en-US" smtClean="0"/>
              <a:t>5/17/2017</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802B9D-F361-46B4-8400-D55CB89F6165}" type="slidenum">
              <a:rPr lang="en-US" smtClean="0"/>
              <a:t>‹#›</a:t>
            </a:fld>
            <a:endParaRPr lang="en-US"/>
          </a:p>
        </p:txBody>
      </p:sp>
    </p:spTree>
    <p:extLst>
      <p:ext uri="{BB962C8B-B14F-4D97-AF65-F5344CB8AC3E}">
        <p14:creationId xmlns:p14="http://schemas.microsoft.com/office/powerpoint/2010/main" val="26485817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C802B9D-F361-46B4-8400-D55CB89F6165}" type="slidenum">
              <a:rPr lang="en-US" smtClean="0"/>
              <a:t>7</a:t>
            </a:fld>
            <a:endParaRPr lang="en-US"/>
          </a:p>
        </p:txBody>
      </p:sp>
    </p:spTree>
    <p:extLst>
      <p:ext uri="{BB962C8B-B14F-4D97-AF65-F5344CB8AC3E}">
        <p14:creationId xmlns:p14="http://schemas.microsoft.com/office/powerpoint/2010/main" val="39718195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C802B9D-F361-46B4-8400-D55CB89F6165}" type="slidenum">
              <a:rPr lang="en-US" smtClean="0"/>
              <a:t>8</a:t>
            </a:fld>
            <a:endParaRPr lang="en-US"/>
          </a:p>
        </p:txBody>
      </p:sp>
    </p:spTree>
    <p:extLst>
      <p:ext uri="{BB962C8B-B14F-4D97-AF65-F5344CB8AC3E}">
        <p14:creationId xmlns:p14="http://schemas.microsoft.com/office/powerpoint/2010/main" val="14087083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C802B9D-F361-46B4-8400-D55CB89F6165}" type="slidenum">
              <a:rPr lang="en-US" smtClean="0"/>
              <a:t>9</a:t>
            </a:fld>
            <a:endParaRPr lang="en-US"/>
          </a:p>
        </p:txBody>
      </p:sp>
    </p:spTree>
    <p:extLst>
      <p:ext uri="{BB962C8B-B14F-4D97-AF65-F5344CB8AC3E}">
        <p14:creationId xmlns:p14="http://schemas.microsoft.com/office/powerpoint/2010/main" val="9013069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C802B9D-F361-46B4-8400-D55CB89F6165}" type="slidenum">
              <a:rPr lang="en-US" smtClean="0"/>
              <a:t>10</a:t>
            </a:fld>
            <a:endParaRPr lang="en-US"/>
          </a:p>
        </p:txBody>
      </p:sp>
    </p:spTree>
    <p:extLst>
      <p:ext uri="{BB962C8B-B14F-4D97-AF65-F5344CB8AC3E}">
        <p14:creationId xmlns:p14="http://schemas.microsoft.com/office/powerpoint/2010/main" val="21222592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C802B9D-F361-46B4-8400-D55CB89F6165}" type="slidenum">
              <a:rPr lang="en-US" smtClean="0"/>
              <a:t>11</a:t>
            </a:fld>
            <a:endParaRPr lang="en-US"/>
          </a:p>
        </p:txBody>
      </p:sp>
    </p:spTree>
    <p:extLst>
      <p:ext uri="{BB962C8B-B14F-4D97-AF65-F5344CB8AC3E}">
        <p14:creationId xmlns:p14="http://schemas.microsoft.com/office/powerpoint/2010/main" val="15603737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8091" y="3085765"/>
            <a:ext cx="8240108"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2" y="990600"/>
            <a:ext cx="7989752" cy="1504844"/>
          </a:xfrm>
          <a:effectLst/>
        </p:spPr>
        <p:txBody>
          <a:bodyPr anchor="b">
            <a:normAutofit/>
          </a:bodyPr>
          <a:lstStyle>
            <a:lvl1pPr>
              <a:defRPr sz="36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581192" y="2495444"/>
            <a:ext cx="7989752"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smtClean="0"/>
              <a:pPr/>
              <a:t>5/17/2017</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535986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5/17/2017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318450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6629400" y="599725"/>
            <a:ext cx="2057399"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6629400" y="675725"/>
            <a:ext cx="1503123" cy="518307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81192" y="675725"/>
            <a:ext cx="5922209" cy="5183073"/>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745255" y="5956136"/>
            <a:ext cx="947672" cy="365125"/>
          </a:xfrm>
        </p:spPr>
        <p:txBody>
          <a:bodyPr/>
          <a:lstStyle>
            <a:lvl1pPr>
              <a:defRPr>
                <a:solidFill>
                  <a:schemeClr val="accent1">
                    <a:lumMod val="75000"/>
                    <a:lumOff val="25000"/>
                  </a:schemeClr>
                </a:solidFill>
              </a:defRPr>
            </a:lvl1pPr>
          </a:lstStyle>
          <a:p>
            <a:fld id="{B61BEF0D-F0BB-DE4B-95CE-6DB70DBA9567}" type="datetimeFigureOut">
              <a:rPr lang="en-US" smtClean="0"/>
              <a:pPr/>
              <a:t>5/17/2017</a:t>
            </a:fld>
            <a:endParaRPr lang="en-US" dirty="0"/>
          </a:p>
        </p:txBody>
      </p:sp>
      <p:sp>
        <p:nvSpPr>
          <p:cNvPr id="5" name="Footer Placeholder 4"/>
          <p:cNvSpPr>
            <a:spLocks noGrp="1"/>
          </p:cNvSpPr>
          <p:nvPr>
            <p:ph type="ftr" sz="quarter" idx="11"/>
          </p:nvPr>
        </p:nvSpPr>
        <p:spPr>
          <a:xfrm>
            <a:off x="581192" y="5951810"/>
            <a:ext cx="5922209" cy="365125"/>
          </a:xfrm>
        </p:spPr>
        <p:txBody>
          <a:body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94170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581192" y="2228003"/>
            <a:ext cx="7989752" cy="363079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5/17/2017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757698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52646" y="5141973"/>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36573"/>
            <a:ext cx="7989751" cy="1504844"/>
          </a:xfrm>
        </p:spPr>
        <p:txBody>
          <a:bodyPr anchor="b">
            <a:normAutofit/>
          </a:bodyPr>
          <a:lstStyle>
            <a:lvl1pPr algn="l">
              <a:defRPr sz="3600" b="0" cap="all">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81193" y="4541417"/>
            <a:ext cx="7989751"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smtClean="0"/>
              <a:pPr/>
              <a:t>5/17/2017</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136557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81192" y="2228002"/>
            <a:ext cx="3899527" cy="363304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63282" y="2228003"/>
            <a:ext cx="3907662" cy="363304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5/17/2017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010377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87219" y="2228003"/>
            <a:ext cx="3593500"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81192" y="2926051"/>
            <a:ext cx="3899527" cy="2934999"/>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969308" y="2228003"/>
            <a:ext cx="3601635"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282" y="2926051"/>
            <a:ext cx="3907662" cy="2934999"/>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5/17/2017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97176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5/17/2017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008916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5/17/2017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002367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52646" y="5141973"/>
            <a:ext cx="8238707"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352" y="5262296"/>
            <a:ext cx="3536625" cy="689514"/>
          </a:xfrm>
        </p:spPr>
        <p:txBody>
          <a:bodyPr anchor="ctr"/>
          <a:lstStyle>
            <a:lvl1pPr algn="l">
              <a:defRPr sz="2000" b="0">
                <a:solidFill>
                  <a:schemeClr val="accent1">
                    <a:lumMod val="75000"/>
                    <a:lumOff val="25000"/>
                  </a:schemeClr>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46399" y="601200"/>
            <a:ext cx="824040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305617" y="5262295"/>
            <a:ext cx="426532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smtClean="0"/>
              <a:pPr/>
              <a:t>5/17/2017</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549943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2" y="4693389"/>
            <a:ext cx="7989752" cy="566738"/>
          </a:xfrm>
        </p:spPr>
        <p:txBody>
          <a:bodyPr anchor="b">
            <a:normAutofit/>
          </a:bodyPr>
          <a:lstStyle>
            <a:lvl1pPr algn="l">
              <a:defRPr sz="2400" b="0">
                <a:solidFill>
                  <a:schemeClr val="accent1"/>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48093" y="599725"/>
            <a:ext cx="8238706"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581192" y="5260126"/>
            <a:ext cx="7989752"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5/17/2017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38307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687474"/>
            <a:ext cx="7989752" cy="1083329"/>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81192" y="2228003"/>
            <a:ext cx="7989752" cy="3630794"/>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559327" y="5956136"/>
            <a:ext cx="2133600"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smtClean="0"/>
              <a:pPr/>
              <a:t>5/17/2017</a:t>
            </a:fld>
            <a:endParaRPr lang="en-US" dirty="0"/>
          </a:p>
        </p:txBody>
      </p:sp>
      <p:sp>
        <p:nvSpPr>
          <p:cNvPr id="5" name="Footer Placeholder 4"/>
          <p:cNvSpPr>
            <a:spLocks noGrp="1"/>
          </p:cNvSpPr>
          <p:nvPr>
            <p:ph type="ftr" sz="quarter" idx="3"/>
          </p:nvPr>
        </p:nvSpPr>
        <p:spPr>
          <a:xfrm>
            <a:off x="581192" y="5951810"/>
            <a:ext cx="4870585"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7800476" y="5956136"/>
            <a:ext cx="770468"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smtClean="0"/>
              <a:pPr/>
              <a:t>‹#›</a:t>
            </a:fld>
            <a:endParaRPr lang="en-US" dirty="0"/>
          </a:p>
        </p:txBody>
      </p:sp>
      <p:sp>
        <p:nvSpPr>
          <p:cNvPr id="9" name="Rectangle 8"/>
          <p:cNvSpPr/>
          <p:nvPr/>
        </p:nvSpPr>
        <p:spPr>
          <a:xfrm>
            <a:off x="448091" y="441325"/>
            <a:ext cx="2719909" cy="10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5976001" y="441325"/>
            <a:ext cx="2710800" cy="10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3216601" y="441325"/>
            <a:ext cx="2710800" cy="10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5884268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commons.wikimedia.org/wiki/File:Hermes-Lawrie-Highsmith.jpeg?uselang=fa"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fa.wikipedia.org/wiki/%D9%87%D8%B1%D9%85%D9%86%D9%88%D8%AA%DB%8C%DA%A9#cite_note-9"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fa.wikipedia.org/wiki/%D9%87%D8%A7%D9%86%D8%B3-%DA%AF%D8%A6%D9%88%D8%B1%DA%AF_%DA%AF%D8%A7%D8%AF%D8%A7%D9%85%D8%B1" TargetMode="External"/><Relationship Id="rId2" Type="http://schemas.openxmlformats.org/officeDocument/2006/relationships/hyperlink" Target="https://fa.wikipedia.org/wiki/%D9%81%D8%B1%D8%AF%D8%B1%DB%8C%D8%B4_%D9%86%DB%8C%DA%86%D9%87"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fa-IR" dirty="0" smtClean="0">
                <a:cs typeface="B Titr" panose="00000700000000000000" pitchFamily="2" charset="-78"/>
              </a:rPr>
              <a:t>هرمنوتیک و معماری</a:t>
            </a:r>
            <a:endParaRPr lang="en-US" dirty="0">
              <a:cs typeface="B Titr" panose="00000700000000000000" pitchFamily="2" charset="-78"/>
            </a:endParaRP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1700472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cs typeface="B Titr" panose="00000700000000000000" pitchFamily="2" charset="-78"/>
              </a:rPr>
              <a:t>قواعد هرمنوتیک</a:t>
            </a:r>
            <a:endParaRPr lang="en-US" dirty="0">
              <a:cs typeface="B Titr" panose="00000700000000000000" pitchFamily="2" charset="-78"/>
            </a:endParaRPr>
          </a:p>
        </p:txBody>
      </p:sp>
      <p:sp>
        <p:nvSpPr>
          <p:cNvPr id="4" name="TextBox 3"/>
          <p:cNvSpPr txBox="1"/>
          <p:nvPr/>
        </p:nvSpPr>
        <p:spPr>
          <a:xfrm>
            <a:off x="377072" y="2149311"/>
            <a:ext cx="8193872" cy="4524315"/>
          </a:xfrm>
          <a:prstGeom prst="rect">
            <a:avLst/>
          </a:prstGeom>
          <a:noFill/>
        </p:spPr>
        <p:txBody>
          <a:bodyPr wrap="square" rtlCol="0">
            <a:spAutoFit/>
          </a:bodyPr>
          <a:lstStyle/>
          <a:p>
            <a:pPr algn="just" rtl="1"/>
            <a:r>
              <a:rPr lang="fa-IR" sz="2400" b="1" dirty="0" smtClean="0">
                <a:solidFill>
                  <a:srgbClr val="FF0000"/>
                </a:solidFill>
                <a:cs typeface="B Nazanin" panose="00000400000000000000" pitchFamily="2" charset="-78"/>
              </a:rPr>
              <a:t>3-پرسش </a:t>
            </a:r>
            <a:r>
              <a:rPr lang="fa-IR" sz="2400" b="1" dirty="0">
                <a:solidFill>
                  <a:srgbClr val="FF0000"/>
                </a:solidFill>
                <a:cs typeface="B Nazanin" panose="00000400000000000000" pitchFamily="2" charset="-78"/>
              </a:rPr>
              <a:t>از تاریخ: </a:t>
            </a:r>
            <a:r>
              <a:rPr lang="fa-IR" sz="2400" dirty="0">
                <a:cs typeface="B Nazanin" panose="00000400000000000000" pitchFamily="2" charset="-78"/>
              </a:rPr>
              <a:t>پرسش از تاریخ عبارت است از جست و جو از انگیزه پدید آورنده متن و آنچه که می خواسته مخاطبان، آن را بفهمند. در این مرحله با تحقیق تاریخی، درستی چند مسئله روشن می شود؛ مثل این که کدام علایق و انتظارات، مؤلف را به پدید آوردن متن سوق داده است؟ در کدامین وضعیت و شرایط تاریخی سخن گفته است؟ وضعیت و شرایط تاریخی مخاطبان وی چگونه بوده است؟ و امثال آن</a:t>
            </a:r>
            <a:r>
              <a:rPr lang="en-US" sz="2400" dirty="0">
                <a:cs typeface="B Nazanin" panose="00000400000000000000" pitchFamily="2" charset="-78"/>
              </a:rPr>
              <a:t>.</a:t>
            </a:r>
          </a:p>
          <a:p>
            <a:pPr algn="just" rtl="1"/>
            <a:r>
              <a:rPr lang="en-US" sz="2400" dirty="0">
                <a:cs typeface="B Nazanin" panose="00000400000000000000" pitchFamily="2" charset="-78"/>
              </a:rPr>
              <a:t> </a:t>
            </a:r>
            <a:r>
              <a:rPr lang="fa-IR" sz="2400" b="1" dirty="0" smtClean="0">
                <a:solidFill>
                  <a:srgbClr val="FF0000"/>
                </a:solidFill>
                <a:cs typeface="B Nazanin" panose="00000400000000000000" pitchFamily="2" charset="-78"/>
              </a:rPr>
              <a:t>4-کشف مرکز معنای متن: </a:t>
            </a:r>
            <a:r>
              <a:rPr lang="fa-IR" sz="2400" dirty="0" smtClean="0">
                <a:cs typeface="B Nazanin" panose="00000400000000000000" pitchFamily="2" charset="-78"/>
              </a:rPr>
              <a:t>منظور، آن دیدگاه اصلی است که همه مطالب متن بر محور آن نظم یافته است. این دیدگاه اصلی باید کشف گردد و تمام متن با فرض ابتناءاش بر آن دیدگاه فهمیده شود. کشف مرکز معنا کم و زیاد، تحت تأثیر تجربه ها و پرسش های مفسر قرار می گیرد</a:t>
            </a:r>
            <a:r>
              <a:rPr lang="en-US" sz="2400" dirty="0" smtClean="0">
                <a:cs typeface="B Nazanin" panose="00000400000000000000" pitchFamily="2" charset="-78"/>
              </a:rPr>
              <a:t> . </a:t>
            </a:r>
            <a:r>
              <a:rPr lang="fa-IR" sz="2400" dirty="0" smtClean="0">
                <a:cs typeface="B Nazanin" panose="00000400000000000000" pitchFamily="2" charset="-78"/>
              </a:rPr>
              <a:t>در این صورت ممکن است هر کدام از مفسران متعدد تحت تأثیر تجربه ها و پرسش های متفاوتی که دارند مرکز معنای متن را به گونه ای نسبتاً متفاوت با معنایی که دیگری به دست آورده است بفهمند و در نتیجه فهم های متفاوتی از تمامی متن به دست آید</a:t>
            </a:r>
            <a:r>
              <a:rPr lang="en-US" sz="2400" dirty="0" smtClean="0">
                <a:cs typeface="B Nazanin" panose="00000400000000000000" pitchFamily="2" charset="-78"/>
              </a:rPr>
              <a:t>.</a:t>
            </a:r>
            <a:endParaRPr lang="en-US" sz="2400" dirty="0">
              <a:cs typeface="B Nazanin" panose="00000400000000000000" pitchFamily="2" charset="-78"/>
            </a:endParaRPr>
          </a:p>
        </p:txBody>
      </p:sp>
    </p:spTree>
    <p:extLst>
      <p:ext uri="{BB962C8B-B14F-4D97-AF65-F5344CB8AC3E}">
        <p14:creationId xmlns:p14="http://schemas.microsoft.com/office/powerpoint/2010/main" val="2564253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cs typeface="B Titr" panose="00000700000000000000" pitchFamily="2" charset="-78"/>
              </a:rPr>
              <a:t>قواعد هرمنوتیک</a:t>
            </a:r>
            <a:endParaRPr lang="en-US" dirty="0">
              <a:cs typeface="B Titr" panose="00000700000000000000" pitchFamily="2" charset="-78"/>
            </a:endParaRPr>
          </a:p>
        </p:txBody>
      </p:sp>
      <p:sp>
        <p:nvSpPr>
          <p:cNvPr id="4" name="TextBox 3"/>
          <p:cNvSpPr txBox="1"/>
          <p:nvPr/>
        </p:nvSpPr>
        <p:spPr>
          <a:xfrm>
            <a:off x="377072" y="2149311"/>
            <a:ext cx="8193872" cy="3693319"/>
          </a:xfrm>
          <a:prstGeom prst="rect">
            <a:avLst/>
          </a:prstGeom>
          <a:noFill/>
        </p:spPr>
        <p:txBody>
          <a:bodyPr wrap="square" rtlCol="0">
            <a:spAutoFit/>
          </a:bodyPr>
          <a:lstStyle/>
          <a:p>
            <a:pPr algn="just" rtl="1"/>
            <a:r>
              <a:rPr lang="fa-IR" sz="2600" b="1" dirty="0" smtClean="0">
                <a:solidFill>
                  <a:srgbClr val="FF0000"/>
                </a:solidFill>
                <a:cs typeface="B Nazanin" panose="00000400000000000000" pitchFamily="2" charset="-78"/>
              </a:rPr>
              <a:t>5-ترجمه </a:t>
            </a:r>
            <a:r>
              <a:rPr lang="fa-IR" sz="2600" b="1" dirty="0">
                <a:solidFill>
                  <a:srgbClr val="FF0000"/>
                </a:solidFill>
                <a:cs typeface="B Nazanin" panose="00000400000000000000" pitchFamily="2" charset="-78"/>
              </a:rPr>
              <a:t>معنای متن در افق تاریخی مفسر</a:t>
            </a:r>
            <a:r>
              <a:rPr lang="fa-IR" sz="2600" b="1" dirty="0" smtClean="0">
                <a:solidFill>
                  <a:srgbClr val="FF0000"/>
                </a:solidFill>
                <a:cs typeface="B Nazanin" panose="00000400000000000000" pitchFamily="2" charset="-78"/>
              </a:rPr>
              <a:t>:</a:t>
            </a:r>
          </a:p>
          <a:p>
            <a:pPr algn="just" rtl="1"/>
            <a:r>
              <a:rPr lang="fa-IR" sz="2600" b="1" dirty="0" smtClean="0">
                <a:solidFill>
                  <a:srgbClr val="FF0000"/>
                </a:solidFill>
                <a:cs typeface="B Nazanin" panose="00000400000000000000" pitchFamily="2" charset="-78"/>
              </a:rPr>
              <a:t> </a:t>
            </a:r>
            <a:r>
              <a:rPr lang="fa-IR" sz="2600" dirty="0">
                <a:cs typeface="B Nazanin" panose="00000400000000000000" pitchFamily="2" charset="-78"/>
              </a:rPr>
              <a:t>قائلین به نظریه هرمنوتیک عقیده دارند در صورتی که زمان تاریخی و عصر مفسر با پدید آورنده متن متفاوت باشد، تفسیر بر اساس داده ها و تجربه های مفسر است. این تفاوت ناشی از تاریخی بودن زندگی انسان است. فرهنگ ها و تمدن های متفاوت، همچنین جهان بینی ها و ادیان مختلف، تجربه های گوناگونی را اقتضا دارد. تجربه انسان نسبت به خود و جهان پیرامون خود در زمانی که انسان زندگی ابتدایی دارد و محکوم به قوانین طبیعی است، قهراً با تجربه های انسان از خود و عالم بیرون از خود در عصر پیشرفت و تسلط بر نیروهای طبیعی بسیار متفاوت </a:t>
            </a:r>
            <a:r>
              <a:rPr lang="fa-IR" sz="2600" dirty="0" smtClean="0">
                <a:cs typeface="B Nazanin" panose="00000400000000000000" pitchFamily="2" charset="-78"/>
              </a:rPr>
              <a:t>است.</a:t>
            </a:r>
            <a:endParaRPr lang="en-US" sz="2600" dirty="0">
              <a:cs typeface="B Nazanin" panose="00000400000000000000" pitchFamily="2" charset="-78"/>
            </a:endParaRPr>
          </a:p>
        </p:txBody>
      </p:sp>
    </p:spTree>
    <p:extLst>
      <p:ext uri="{BB962C8B-B14F-4D97-AF65-F5344CB8AC3E}">
        <p14:creationId xmlns:p14="http://schemas.microsoft.com/office/powerpoint/2010/main" val="26821464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cs typeface="B Titr" panose="00000700000000000000" pitchFamily="2" charset="-78"/>
              </a:rPr>
              <a:t>نظریه اندیشمندان</a:t>
            </a:r>
            <a:endParaRPr lang="en-US" dirty="0">
              <a:cs typeface="B Titr" panose="00000700000000000000" pitchFamily="2" charset="-78"/>
            </a:endParaRPr>
          </a:p>
        </p:txBody>
      </p:sp>
      <p:sp>
        <p:nvSpPr>
          <p:cNvPr id="4" name="TextBox 3"/>
          <p:cNvSpPr txBox="1"/>
          <p:nvPr/>
        </p:nvSpPr>
        <p:spPr>
          <a:xfrm>
            <a:off x="367645" y="2064470"/>
            <a:ext cx="8155175" cy="4524315"/>
          </a:xfrm>
          <a:prstGeom prst="rect">
            <a:avLst/>
          </a:prstGeom>
          <a:noFill/>
        </p:spPr>
        <p:txBody>
          <a:bodyPr wrap="square" rtlCol="0">
            <a:spAutoFit/>
          </a:bodyPr>
          <a:lstStyle/>
          <a:p>
            <a:pPr algn="r" rtl="1"/>
            <a:r>
              <a:rPr lang="fa-IR" sz="2400" dirty="0">
                <a:cs typeface="B Nazanin" panose="00000400000000000000" pitchFamily="2" charset="-78"/>
              </a:rPr>
              <a:t>علم هرمنوتيك كه با ديگاههاي </a:t>
            </a:r>
            <a:r>
              <a:rPr lang="fa-IR" sz="2400" b="1" dirty="0">
                <a:cs typeface="B Nazanin" panose="00000400000000000000" pitchFamily="2" charset="-78"/>
              </a:rPr>
              <a:t>هايدگر </a:t>
            </a:r>
            <a:r>
              <a:rPr lang="fa-IR" sz="2400" dirty="0">
                <a:cs typeface="B Nazanin" panose="00000400000000000000" pitchFamily="2" charset="-78"/>
              </a:rPr>
              <a:t>و </a:t>
            </a:r>
            <a:r>
              <a:rPr lang="fa-IR" sz="2400" b="1" dirty="0">
                <a:cs typeface="B Nazanin" panose="00000400000000000000" pitchFamily="2" charset="-78"/>
              </a:rPr>
              <a:t>گادامر</a:t>
            </a:r>
            <a:r>
              <a:rPr lang="fa-IR" sz="2400" dirty="0">
                <a:cs typeface="B Nazanin" panose="00000400000000000000" pitchFamily="2" charset="-78"/>
              </a:rPr>
              <a:t> پا به عرصه كلامي و فلسفي و</a:t>
            </a:r>
            <a:r>
              <a:rPr lang="en-US" sz="2400" dirty="0">
                <a:cs typeface="B Nazanin" panose="00000400000000000000" pitchFamily="2" charset="-78"/>
              </a:rPr>
              <a:t/>
            </a:r>
            <a:br>
              <a:rPr lang="en-US" sz="2400" dirty="0">
                <a:cs typeface="B Nazanin" panose="00000400000000000000" pitchFamily="2" charset="-78"/>
              </a:rPr>
            </a:br>
            <a:r>
              <a:rPr lang="fa-IR" sz="2400" dirty="0">
                <a:cs typeface="B Nazanin" panose="00000400000000000000" pitchFamily="2" charset="-78"/>
              </a:rPr>
              <a:t>ادبي وعلوم مختلف گذاشت، در ابتدا با نقد ادبي و چالشهايي در اين باب اغاز شد. هرمنوتيك</a:t>
            </a:r>
            <a:r>
              <a:rPr lang="en-US" sz="2400" dirty="0">
                <a:cs typeface="B Nazanin" panose="00000400000000000000" pitchFamily="2" charset="-78"/>
              </a:rPr>
              <a:t> (hermeneutics) </a:t>
            </a:r>
            <a:r>
              <a:rPr lang="fa-IR" sz="2400" dirty="0">
                <a:cs typeface="B Nazanin" panose="00000400000000000000" pitchFamily="2" charset="-78"/>
              </a:rPr>
              <a:t>در فعل يوناني هرمينويين</a:t>
            </a:r>
            <a:r>
              <a:rPr lang="en-US" sz="2400" dirty="0">
                <a:cs typeface="B Nazanin" panose="00000400000000000000" pitchFamily="2" charset="-78"/>
              </a:rPr>
              <a:t> (</a:t>
            </a:r>
            <a:r>
              <a:rPr lang="en-US" sz="2400" dirty="0" err="1">
                <a:cs typeface="B Nazanin" panose="00000400000000000000" pitchFamily="2" charset="-78"/>
              </a:rPr>
              <a:t>hermeneuein</a:t>
            </a:r>
            <a:r>
              <a:rPr lang="en-US" sz="2400" dirty="0">
                <a:cs typeface="B Nazanin" panose="00000400000000000000" pitchFamily="2" charset="-78"/>
              </a:rPr>
              <a:t>) </a:t>
            </a:r>
            <a:r>
              <a:rPr lang="fa-IR" sz="2400" dirty="0">
                <a:cs typeface="B Nazanin" panose="00000400000000000000" pitchFamily="2" charset="-78"/>
              </a:rPr>
              <a:t>نهفته است كه عموما به تاويل كردن ترجمه مي شود. كاوش درباره اصل و منشا اين دو كلمه، ‌ماهيت تاويل را در علم كلام و ادبيات به طرز شگفت آوري روشن مي كند و در زمينه بحث كنوني نيز پيش در آمد ارزشمندي است به فهم علم هرمنوتيك جديد</a:t>
            </a:r>
            <a:r>
              <a:rPr lang="en-US" sz="2400" dirty="0">
                <a:cs typeface="B Nazanin" panose="00000400000000000000" pitchFamily="2" charset="-78"/>
              </a:rPr>
              <a:t>!</a:t>
            </a:r>
            <a:br>
              <a:rPr lang="en-US" sz="2400" dirty="0">
                <a:cs typeface="B Nazanin" panose="00000400000000000000" pitchFamily="2" charset="-78"/>
              </a:rPr>
            </a:br>
            <a:r>
              <a:rPr lang="fa-IR" sz="2400" dirty="0">
                <a:cs typeface="B Nazanin" panose="00000400000000000000" pitchFamily="2" charset="-78"/>
              </a:rPr>
              <a:t>انديشه هاي هايدگر مرز نمي شناسند، او درباره ي بسياري از نكات و مسايل فلسفي نظر دارد. مساله هايدگر را به نحوي ساده گرايانه مي توان اين گونه بيان كرد. معناي هستي چيست؟ آواي هستي كدام است؟ ... نكته جالب توجه اين است كه نقطه شروع فلسفه هايدگر با آن همه پيچيدگي ها و دشواري ها كه زبانزد همگان شده جنين پرسش ساده اي است كه به ذهن هر كودكي مي آيد، بي آنكه هرگز پاسخش را بيابد</a:t>
            </a:r>
            <a:r>
              <a:rPr lang="en-US" sz="2400" dirty="0">
                <a:cs typeface="B Nazanin" panose="00000400000000000000" pitchFamily="2" charset="-78"/>
              </a:rPr>
              <a:t>. </a:t>
            </a:r>
            <a:br>
              <a:rPr lang="en-US" sz="2400" dirty="0">
                <a:cs typeface="B Nazanin" panose="00000400000000000000" pitchFamily="2" charset="-78"/>
              </a:rPr>
            </a:br>
            <a:endParaRPr lang="en-US" sz="2400" dirty="0">
              <a:cs typeface="B Nazanin" panose="00000400000000000000" pitchFamily="2" charset="-78"/>
            </a:endParaRPr>
          </a:p>
        </p:txBody>
      </p:sp>
    </p:spTree>
    <p:extLst>
      <p:ext uri="{BB962C8B-B14F-4D97-AF65-F5344CB8AC3E}">
        <p14:creationId xmlns:p14="http://schemas.microsoft.com/office/powerpoint/2010/main" val="38136955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cs typeface="B Titr" panose="00000700000000000000" pitchFamily="2" charset="-78"/>
              </a:rPr>
              <a:t>نظریه اندیشمندان</a:t>
            </a:r>
            <a:endParaRPr lang="en-US" dirty="0">
              <a:cs typeface="B Titr" panose="00000700000000000000" pitchFamily="2" charset="-78"/>
            </a:endParaRPr>
          </a:p>
        </p:txBody>
      </p:sp>
      <p:sp>
        <p:nvSpPr>
          <p:cNvPr id="4" name="TextBox 3"/>
          <p:cNvSpPr txBox="1"/>
          <p:nvPr/>
        </p:nvSpPr>
        <p:spPr>
          <a:xfrm>
            <a:off x="339365" y="2149311"/>
            <a:ext cx="8155175" cy="4524315"/>
          </a:xfrm>
          <a:prstGeom prst="rect">
            <a:avLst/>
          </a:prstGeom>
          <a:noFill/>
        </p:spPr>
        <p:txBody>
          <a:bodyPr wrap="square" rtlCol="0">
            <a:spAutoFit/>
          </a:bodyPr>
          <a:lstStyle/>
          <a:p>
            <a:pPr algn="just" rtl="1"/>
            <a:r>
              <a:rPr lang="fa-IR" sz="2400" dirty="0">
                <a:cs typeface="B Nazanin" panose="00000400000000000000" pitchFamily="2" charset="-78"/>
              </a:rPr>
              <a:t>سرلوحه كتاب هستي و زمان هايدگر جمله اي است از مكالمه افلاطون :« اكنون ... بياييد و مطلب را بر ما روشن كنيد. هنگاميكه از باشنده سخن مي گوييد،‌مرادتان چيست؟ بي گمان منظورتان از ديرباز بر خودتان روشن است. ما نيز پيش تر گمان مي برديم كه مقصود شما را دريافته ايم ولي در اين دم كاملا ناتوان شده و درماندهايم.». هايدگر مي كوشد تا با آشكار نمودن مفاهيم مد نظرش هرمنوتيك را معنا نمايد. او يادآور ميشود هر چيز (هر ابژه ي) اين جهان بر ما ظاهر مي شود، هر شكل ظهور حتي ساده ترين شكل آن آشكار شدن چيزي است. آگاهي ما از چيزي، و به سوي آن چيز است. اين آشگارگي همواره مجموعه اي از باورها يا فرض ها را همراه دارد، چيزهايي چون واكنش هاي طبيعي، ارزش گذاري ها،‌ رويكردهاي عاطفي و حسي. پس نسبتي هست ميان آنچه آشكار مي شود و آنچه به سوي آشكارگي پيش مي رود</a:t>
            </a:r>
            <a:r>
              <a:rPr lang="en-US" sz="2400" dirty="0" smtClean="0">
                <a:cs typeface="B Nazanin" panose="00000400000000000000" pitchFamily="2" charset="-78"/>
              </a:rPr>
              <a:t>.</a:t>
            </a:r>
            <a:endParaRPr lang="fa-IR" sz="2400" dirty="0" smtClean="0">
              <a:cs typeface="B Nazanin" panose="00000400000000000000" pitchFamily="2" charset="-78"/>
            </a:endParaRPr>
          </a:p>
          <a:p>
            <a:pPr algn="just" rtl="1"/>
            <a:r>
              <a:rPr lang="en-US" sz="2400" dirty="0">
                <a:cs typeface="B Nazanin" panose="00000400000000000000" pitchFamily="2" charset="-78"/>
              </a:rPr>
              <a:t/>
            </a:r>
            <a:br>
              <a:rPr lang="en-US" sz="2400" dirty="0">
                <a:cs typeface="B Nazanin" panose="00000400000000000000" pitchFamily="2" charset="-78"/>
              </a:rPr>
            </a:br>
            <a:endParaRPr lang="en-US" sz="2400" dirty="0">
              <a:cs typeface="B Nazanin" panose="00000400000000000000" pitchFamily="2" charset="-78"/>
            </a:endParaRPr>
          </a:p>
        </p:txBody>
      </p:sp>
    </p:spTree>
    <p:extLst>
      <p:ext uri="{BB962C8B-B14F-4D97-AF65-F5344CB8AC3E}">
        <p14:creationId xmlns:p14="http://schemas.microsoft.com/office/powerpoint/2010/main" val="106021372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cs typeface="B Titr" panose="00000700000000000000" pitchFamily="2" charset="-78"/>
              </a:rPr>
              <a:t>نظریه اندیشمندان</a:t>
            </a:r>
            <a:endParaRPr lang="en-US" dirty="0">
              <a:cs typeface="B Titr" panose="00000700000000000000" pitchFamily="2" charset="-78"/>
            </a:endParaRPr>
          </a:p>
        </p:txBody>
      </p:sp>
      <p:sp>
        <p:nvSpPr>
          <p:cNvPr id="4" name="TextBox 3"/>
          <p:cNvSpPr txBox="1"/>
          <p:nvPr/>
        </p:nvSpPr>
        <p:spPr>
          <a:xfrm>
            <a:off x="629315" y="2290714"/>
            <a:ext cx="7893505" cy="3785652"/>
          </a:xfrm>
          <a:prstGeom prst="rect">
            <a:avLst/>
          </a:prstGeom>
          <a:noFill/>
        </p:spPr>
        <p:txBody>
          <a:bodyPr wrap="square" rtlCol="0">
            <a:spAutoFit/>
          </a:bodyPr>
          <a:lstStyle/>
          <a:p>
            <a:pPr algn="just" rtl="1"/>
            <a:r>
              <a:rPr lang="ar-SA" sz="2400" b="1" dirty="0">
                <a:cs typeface="B Nazanin" panose="00000400000000000000" pitchFamily="2" charset="-78"/>
              </a:rPr>
              <a:t>كريستيان</a:t>
            </a:r>
            <a:r>
              <a:rPr lang="ar-SA" sz="2400" dirty="0">
                <a:cs typeface="B Nazanin" panose="00000400000000000000" pitchFamily="2" charset="-78"/>
              </a:rPr>
              <a:t> </a:t>
            </a:r>
            <a:r>
              <a:rPr lang="ar-SA" sz="2400" b="1" dirty="0">
                <a:cs typeface="B Nazanin" panose="00000400000000000000" pitchFamily="2" charset="-78"/>
              </a:rPr>
              <a:t>نوربرگ</a:t>
            </a:r>
            <a:r>
              <a:rPr lang="ar-SA" sz="2400" dirty="0">
                <a:cs typeface="B Nazanin" panose="00000400000000000000" pitchFamily="2" charset="-78"/>
              </a:rPr>
              <a:t> </a:t>
            </a:r>
            <a:r>
              <a:rPr lang="ar-SA" sz="2400" b="1" dirty="0">
                <a:cs typeface="B Nazanin" panose="00000400000000000000" pitchFamily="2" charset="-78"/>
              </a:rPr>
              <a:t>شولتز</a:t>
            </a:r>
            <a:r>
              <a:rPr lang="ar-SA" sz="2400" dirty="0">
                <a:cs typeface="B Nazanin" panose="00000400000000000000" pitchFamily="2" charset="-78"/>
              </a:rPr>
              <a:t> از طريق آشنايي با هايدگر و پياژه توانست نظرياتش را كامل كند و روش پديدارشناسي را به عنوان بهترين طريق دستيابي به جوهر واقعي معماري پيشنهاد كند. هدف شولتز مطرح كردن معماري به مثابه يك ميراث فرهنگي انسان بود: هنر ساختن مكانهاي معني‌دار و عيني. آن‌گونه كه از ديدگاه پديدارشناسانه مطرح مي‌شود.</a:t>
            </a:r>
            <a:endParaRPr lang="en-US" sz="2400" dirty="0">
              <a:cs typeface="B Nazanin" panose="00000400000000000000" pitchFamily="2" charset="-78"/>
            </a:endParaRPr>
          </a:p>
          <a:p>
            <a:pPr algn="just" rtl="1"/>
            <a:r>
              <a:rPr lang="ar-SA" sz="2400" dirty="0">
                <a:cs typeface="B Nazanin" panose="00000400000000000000" pitchFamily="2" charset="-78"/>
              </a:rPr>
              <a:t>در تفكر </a:t>
            </a:r>
            <a:r>
              <a:rPr lang="ar-SA" sz="2400" b="1" dirty="0">
                <a:cs typeface="B Nazanin" panose="00000400000000000000" pitchFamily="2" charset="-78"/>
              </a:rPr>
              <a:t>شولتس</a:t>
            </a:r>
            <a:r>
              <a:rPr lang="ar-SA" sz="2400" dirty="0">
                <a:cs typeface="B Nazanin" panose="00000400000000000000" pitchFamily="2" charset="-78"/>
              </a:rPr>
              <a:t> در محيط واقعي و نه در فضاي تجريدي علوم ابژه و سوژه, يعني محيط و انسان, از يكديگر تفكيك‌ناپذير هستند و بنابراين انسان در محيط نه در مقام مشاهده‌كننده, كه در رابطه همزيستي با اشياء و موجودات و مكاني است كه خود جزئي از آن به شمار مي‌آيد.</a:t>
            </a:r>
            <a:endParaRPr lang="en-US" sz="2400" dirty="0">
              <a:cs typeface="B Nazanin" panose="00000400000000000000" pitchFamily="2" charset="-78"/>
            </a:endParaRPr>
          </a:p>
          <a:p>
            <a:pPr algn="just"/>
            <a:endParaRPr lang="en-US" sz="2400" dirty="0">
              <a:cs typeface="B Nazanin" panose="00000400000000000000" pitchFamily="2" charset="-78"/>
            </a:endParaRPr>
          </a:p>
        </p:txBody>
      </p:sp>
    </p:spTree>
    <p:extLst>
      <p:ext uri="{BB962C8B-B14F-4D97-AF65-F5344CB8AC3E}">
        <p14:creationId xmlns:p14="http://schemas.microsoft.com/office/powerpoint/2010/main" val="9125816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cs typeface="B Titr" panose="00000700000000000000" pitchFamily="2" charset="-78"/>
              </a:rPr>
              <a:t>نظریه اندیشمندان</a:t>
            </a:r>
            <a:endParaRPr lang="en-US" dirty="0">
              <a:cs typeface="B Titr" panose="00000700000000000000" pitchFamily="2" charset="-78"/>
            </a:endParaRPr>
          </a:p>
        </p:txBody>
      </p:sp>
      <p:sp>
        <p:nvSpPr>
          <p:cNvPr id="4" name="TextBox 3"/>
          <p:cNvSpPr txBox="1"/>
          <p:nvPr/>
        </p:nvSpPr>
        <p:spPr>
          <a:xfrm>
            <a:off x="629315" y="2290714"/>
            <a:ext cx="7893505" cy="3693319"/>
          </a:xfrm>
          <a:prstGeom prst="rect">
            <a:avLst/>
          </a:prstGeom>
          <a:noFill/>
        </p:spPr>
        <p:txBody>
          <a:bodyPr wrap="square" rtlCol="0">
            <a:spAutoFit/>
          </a:bodyPr>
          <a:lstStyle/>
          <a:p>
            <a:pPr algn="just" rtl="1"/>
            <a:r>
              <a:rPr lang="ar-SA" sz="2600" dirty="0">
                <a:cs typeface="B Nazanin" panose="00000400000000000000" pitchFamily="2" charset="-78"/>
              </a:rPr>
              <a:t>در بحث از فضا به عنوان يك پديده غيرخطي و ناهمگن از شرايط نبود جاذبه و تأثيرات آن بر معماري صحبت مي‌شود. در زندگي روزمره انسان, زمين مسطح بوده و تأثير شكلي جاذبه يك پيش‌فرض مهم است. پيش‌فرضها به گفته شولتس در درك محيط نقش اساسي را ايفا مي‌كنند. زيرا شناخت محيط در حقيقت نوعي بازشناسي است نه اكتشاف تجربي. مكان و محيط هويتي ثابت دارند كه به آنها اجازه مي‌دهد مرتباً تعبير شوند و تغيير يابند. اصل هنر تمايز و هويت است. آنچه پديده‌هاي يك مكان را به يكديگر مربوطه مي‌كند تقليد آنها از يك فرم ازلي و ثابت نيست. بلكه شيوه مشترك بودنشان در جهان است.</a:t>
            </a:r>
            <a:endParaRPr lang="en-US" sz="2600" dirty="0">
              <a:cs typeface="B Nazanin" panose="00000400000000000000" pitchFamily="2" charset="-78"/>
            </a:endParaRPr>
          </a:p>
        </p:txBody>
      </p:sp>
    </p:spTree>
    <p:extLst>
      <p:ext uri="{BB962C8B-B14F-4D97-AF65-F5344CB8AC3E}">
        <p14:creationId xmlns:p14="http://schemas.microsoft.com/office/powerpoint/2010/main" val="362968067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cs typeface="B Titr" panose="00000700000000000000" pitchFamily="2" charset="-78"/>
              </a:rPr>
              <a:t>نظریه اندیشمندان</a:t>
            </a:r>
            <a:endParaRPr lang="en-US" dirty="0">
              <a:cs typeface="B Titr" panose="00000700000000000000" pitchFamily="2" charset="-78"/>
            </a:endParaRPr>
          </a:p>
        </p:txBody>
      </p:sp>
      <p:sp>
        <p:nvSpPr>
          <p:cNvPr id="4" name="TextBox 3"/>
          <p:cNvSpPr txBox="1"/>
          <p:nvPr/>
        </p:nvSpPr>
        <p:spPr>
          <a:xfrm>
            <a:off x="629315" y="2290714"/>
            <a:ext cx="7893505" cy="3693319"/>
          </a:xfrm>
          <a:prstGeom prst="rect">
            <a:avLst/>
          </a:prstGeom>
          <a:noFill/>
        </p:spPr>
        <p:txBody>
          <a:bodyPr wrap="square" rtlCol="0">
            <a:spAutoFit/>
          </a:bodyPr>
          <a:lstStyle/>
          <a:p>
            <a:pPr algn="just" rtl="1"/>
            <a:r>
              <a:rPr lang="ar-SA" sz="2600" b="1" dirty="0">
                <a:cs typeface="B Nazanin" panose="00000400000000000000" pitchFamily="2" charset="-78"/>
              </a:rPr>
              <a:t>شولتس</a:t>
            </a:r>
            <a:r>
              <a:rPr lang="ar-SA" sz="2600" dirty="0">
                <a:cs typeface="B Nazanin" panose="00000400000000000000" pitchFamily="2" charset="-78"/>
              </a:rPr>
              <a:t> پيش از مطرح كردن فضاي معماري از فضاي هستي سخن مي‌گويد و براي توضيح مطلب از تئوري پياژه استفاده مي‌كند: فضاي هستي همان سيستم نسبتاً پايدار از تصاوير ادراكي است كه در ذهن ما نقش بسته است و هسته چنين فضايي از سالهاي اول زندگي شكل‌ مي‌گيرد. روش شناخت معماري را شولتس روش فنومنولوژيك يا روش طبيعي شناخت پديده‌ها مي‌نامد.</a:t>
            </a:r>
            <a:endParaRPr lang="en-US" sz="2600" dirty="0">
              <a:cs typeface="B Nazanin" panose="00000400000000000000" pitchFamily="2" charset="-78"/>
            </a:endParaRPr>
          </a:p>
          <a:p>
            <a:pPr algn="just" rtl="1"/>
            <a:r>
              <a:rPr lang="ar-SA" sz="2600" dirty="0">
                <a:cs typeface="B Nazanin" panose="00000400000000000000" pitchFamily="2" charset="-78"/>
              </a:rPr>
              <a:t>بدين‌ترتيب در رويكرد پديدارشناسي شهر به عنوان پديده‌اي كالبدي فضايي در نظر گرفته مي‌شود. كه مسائل آن با شرايط خود آن مورد بررسي قرار مي‌گيرد.</a:t>
            </a:r>
            <a:endParaRPr lang="en-US" sz="2600" dirty="0">
              <a:cs typeface="B Nazanin" panose="00000400000000000000" pitchFamily="2" charset="-78"/>
            </a:endParaRPr>
          </a:p>
        </p:txBody>
      </p:sp>
    </p:spTree>
    <p:extLst>
      <p:ext uri="{BB962C8B-B14F-4D97-AF65-F5344CB8AC3E}">
        <p14:creationId xmlns:p14="http://schemas.microsoft.com/office/powerpoint/2010/main" val="372950000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cs typeface="B Titr" panose="00000700000000000000" pitchFamily="2" charset="-78"/>
              </a:rPr>
              <a:t>نظریه اندیشمندان</a:t>
            </a:r>
            <a:endParaRPr lang="en-US" dirty="0">
              <a:cs typeface="B Titr" panose="00000700000000000000" pitchFamily="2" charset="-78"/>
            </a:endParaRPr>
          </a:p>
        </p:txBody>
      </p:sp>
      <p:sp>
        <p:nvSpPr>
          <p:cNvPr id="4" name="TextBox 3"/>
          <p:cNvSpPr txBox="1"/>
          <p:nvPr/>
        </p:nvSpPr>
        <p:spPr>
          <a:xfrm>
            <a:off x="320511" y="1964353"/>
            <a:ext cx="8250433" cy="4893647"/>
          </a:xfrm>
          <a:prstGeom prst="rect">
            <a:avLst/>
          </a:prstGeom>
          <a:noFill/>
        </p:spPr>
        <p:txBody>
          <a:bodyPr wrap="square" rtlCol="0">
            <a:spAutoFit/>
          </a:bodyPr>
          <a:lstStyle/>
          <a:p>
            <a:pPr algn="just" rtl="1"/>
            <a:r>
              <a:rPr lang="ar-SA" sz="2400" dirty="0">
                <a:cs typeface="B Nazanin" panose="00000400000000000000" pitchFamily="2" charset="-78"/>
              </a:rPr>
              <a:t>براي شناخت پديده بدين‌ترتيب, يعني پديده‌ها چنانكه هستند, نوربرگ شولتس, سه جنبه را مطرح مي‌كند:</a:t>
            </a:r>
            <a:endParaRPr lang="en-US" sz="2400" dirty="0">
              <a:cs typeface="B Nazanin" panose="00000400000000000000" pitchFamily="2" charset="-78"/>
            </a:endParaRPr>
          </a:p>
          <a:p>
            <a:pPr algn="just" rtl="1"/>
            <a:r>
              <a:rPr lang="ar-SA" sz="2400" dirty="0">
                <a:cs typeface="B Nazanin" panose="00000400000000000000" pitchFamily="2" charset="-78"/>
              </a:rPr>
              <a:t>1ـ ريخت‌شناسي</a:t>
            </a:r>
            <a:endParaRPr lang="en-US" sz="2400" dirty="0">
              <a:cs typeface="B Nazanin" panose="00000400000000000000" pitchFamily="2" charset="-78"/>
            </a:endParaRPr>
          </a:p>
          <a:p>
            <a:pPr algn="just" rtl="1"/>
            <a:r>
              <a:rPr lang="ar-SA" sz="2400" dirty="0">
                <a:cs typeface="B Nazanin" panose="00000400000000000000" pitchFamily="2" charset="-78"/>
              </a:rPr>
              <a:t>2ـ توپولوژي</a:t>
            </a:r>
            <a:endParaRPr lang="en-US" sz="2400" dirty="0">
              <a:cs typeface="B Nazanin" panose="00000400000000000000" pitchFamily="2" charset="-78"/>
            </a:endParaRPr>
          </a:p>
          <a:p>
            <a:pPr algn="just" rtl="1"/>
            <a:r>
              <a:rPr lang="ar-SA" sz="2400" dirty="0">
                <a:cs typeface="B Nazanin" panose="00000400000000000000" pitchFamily="2" charset="-78"/>
              </a:rPr>
              <a:t>3ـ گونه‌شناسي</a:t>
            </a:r>
            <a:endParaRPr lang="en-US" sz="2400" dirty="0">
              <a:cs typeface="B Nazanin" panose="00000400000000000000" pitchFamily="2" charset="-78"/>
            </a:endParaRPr>
          </a:p>
          <a:p>
            <a:pPr algn="just" rtl="1"/>
            <a:r>
              <a:rPr lang="ar-SA" sz="2400" b="1" dirty="0">
                <a:cs typeface="B Nazanin" panose="00000400000000000000" pitchFamily="2" charset="-78"/>
              </a:rPr>
              <a:t>1ـ ريخت‌شناسي:</a:t>
            </a:r>
            <a:r>
              <a:rPr lang="ar-SA" sz="2400" dirty="0">
                <a:cs typeface="B Nazanin" panose="00000400000000000000" pitchFamily="2" charset="-78"/>
              </a:rPr>
              <a:t> به چگونگي فرم ساخته شده مي‌پردازد. (شكل ساخته شده)</a:t>
            </a:r>
            <a:endParaRPr lang="en-US" sz="2400" dirty="0">
              <a:cs typeface="B Nazanin" panose="00000400000000000000" pitchFamily="2" charset="-78"/>
            </a:endParaRPr>
          </a:p>
          <a:p>
            <a:pPr algn="just" rtl="1"/>
            <a:r>
              <a:rPr lang="ar-SA" sz="2400" b="1" dirty="0">
                <a:cs typeface="B Nazanin" panose="00000400000000000000" pitchFamily="2" charset="-78"/>
              </a:rPr>
              <a:t>2ـ توپولوژي:</a:t>
            </a:r>
            <a:r>
              <a:rPr lang="ar-SA" sz="2400" dirty="0">
                <a:cs typeface="B Nazanin" panose="00000400000000000000" pitchFamily="2" charset="-78"/>
              </a:rPr>
              <a:t> به نظم فضايي مي‌پردازد و در هر اثر معمارانه بصورت سازماندهي فضايي‌ ترجمان مي‌شود.</a:t>
            </a:r>
            <a:endParaRPr lang="en-US" sz="2400" dirty="0">
              <a:cs typeface="B Nazanin" panose="00000400000000000000" pitchFamily="2" charset="-78"/>
            </a:endParaRPr>
          </a:p>
          <a:p>
            <a:pPr algn="just" rtl="1"/>
            <a:r>
              <a:rPr lang="ar-SA" sz="2400" b="1" dirty="0">
                <a:cs typeface="B Nazanin" panose="00000400000000000000" pitchFamily="2" charset="-78"/>
              </a:rPr>
              <a:t>3ـ گونه‌شناسي:</a:t>
            </a:r>
            <a:r>
              <a:rPr lang="ar-SA" sz="2400" dirty="0">
                <a:cs typeface="B Nazanin" panose="00000400000000000000" pitchFamily="2" charset="-78"/>
              </a:rPr>
              <a:t> به بيان شيوه‌هاي اسكان مي‌پردازد و گونه‌ها صورتهاي نوعي هستند كه در هر اثر معماري با شكلي خاص پديدار مي‌شوند.</a:t>
            </a:r>
            <a:endParaRPr lang="en-US" sz="2400" dirty="0">
              <a:cs typeface="B Nazanin" panose="00000400000000000000" pitchFamily="2" charset="-78"/>
            </a:endParaRPr>
          </a:p>
          <a:p>
            <a:pPr algn="just" rtl="1"/>
            <a:r>
              <a:rPr lang="ar-SA" sz="2400" dirty="0">
                <a:cs typeface="B Nazanin" panose="00000400000000000000" pitchFamily="2" charset="-78"/>
              </a:rPr>
              <a:t>اين سه جنبه به قول شولتس زبان معماري را تشكيل مي‌دهند كه با استفاده از آن مي‌توان كليت‌ها و جنبه‌هاي ساختاري عام حاكم بر آثار معماري و شهرسازي را بازشناخت و زبان را به كمك آنها تعريف كرد.</a:t>
            </a:r>
            <a:endParaRPr lang="en-US" sz="2400" dirty="0">
              <a:cs typeface="B Nazanin" panose="00000400000000000000" pitchFamily="2" charset="-78"/>
            </a:endParaRPr>
          </a:p>
        </p:txBody>
      </p:sp>
    </p:spTree>
    <p:extLst>
      <p:ext uri="{BB962C8B-B14F-4D97-AF65-F5344CB8AC3E}">
        <p14:creationId xmlns:p14="http://schemas.microsoft.com/office/powerpoint/2010/main" val="237715048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cs typeface="B Titr" panose="00000700000000000000" pitchFamily="2" charset="-78"/>
              </a:rPr>
              <a:t>نظریه اندیشمندان</a:t>
            </a:r>
            <a:endParaRPr lang="en-US" dirty="0">
              <a:cs typeface="B Titr" panose="00000700000000000000" pitchFamily="2" charset="-78"/>
            </a:endParaRPr>
          </a:p>
        </p:txBody>
      </p:sp>
      <p:sp>
        <p:nvSpPr>
          <p:cNvPr id="4" name="TextBox 3"/>
          <p:cNvSpPr txBox="1"/>
          <p:nvPr/>
        </p:nvSpPr>
        <p:spPr>
          <a:xfrm>
            <a:off x="629315" y="2290714"/>
            <a:ext cx="7893505" cy="4524315"/>
          </a:xfrm>
          <a:prstGeom prst="rect">
            <a:avLst/>
          </a:prstGeom>
          <a:noFill/>
        </p:spPr>
        <p:txBody>
          <a:bodyPr wrap="square" rtlCol="0">
            <a:spAutoFit/>
          </a:bodyPr>
          <a:lstStyle/>
          <a:p>
            <a:pPr algn="just" rtl="1"/>
            <a:r>
              <a:rPr lang="fa-IR" sz="2400" b="1" dirty="0">
                <a:cs typeface="B Nazanin" panose="00000400000000000000" pitchFamily="2" charset="-78"/>
              </a:rPr>
              <a:t>آرنهايم مي گويد: </a:t>
            </a:r>
            <a:r>
              <a:rPr lang="fa-IR" sz="2400" dirty="0">
                <a:cs typeface="B Nazanin" panose="00000400000000000000" pitchFamily="2" charset="-78"/>
              </a:rPr>
              <a:t>اين امر به معناي آن است كه هنر فقط به مثابه يك تجربه روانشناسانه وجود دارد، و نيروهايي كه چنين تجربه اي را به وجود مي آورند، مورد توجه ما قرار دارند. اگر واقعا فرايندهاي ذهني خود را درك مي كرديم، قادر بوديم آن فرايند را دريابيم. ولي چون فاقد چنين دركي هستيم، اجازه دهيد آنچه را كه عموما به عنوان خصوصيات اصلي احساسمان مي شناسيم، يعني بينايي، شنوايي،‌بويايي و چشايي را مورد استفاده قراردهيم. به نظر مي رسد كه در معماري، ديد به عنوان حسي كه تسلط دارد و از طريق آن پويايي ها و تجربياتي را جمع آوري مي كنيم كه با ذهن و فهم ما متقابلا عمل كنند، تا دركي انتزاعي از واقعيت ايجادكنند. همان گونه كه كپش اشاره كرده است، ديدن وظيفه قرن ما است. آرنهايم ذكر ميكند ناظر را بررسي كنيد و در عين حال آنچه در مكانيزم عصبي بينايي مي گذرد،‌ در نظر بگيريد،‌ قبل از هر چيز در مي يابيد كه با فرايندي شديدا پويا سروكار داريد</a:t>
            </a:r>
            <a:r>
              <a:rPr lang="en-US" sz="2400" dirty="0">
                <a:cs typeface="B Nazanin" panose="00000400000000000000" pitchFamily="2" charset="-78"/>
              </a:rPr>
              <a:t>.</a:t>
            </a:r>
            <a:br>
              <a:rPr lang="en-US" sz="2400" dirty="0">
                <a:cs typeface="B Nazanin" panose="00000400000000000000" pitchFamily="2" charset="-78"/>
              </a:rPr>
            </a:br>
            <a:endParaRPr lang="en-US" sz="2400" dirty="0">
              <a:cs typeface="B Nazanin" panose="00000400000000000000" pitchFamily="2" charset="-78"/>
            </a:endParaRPr>
          </a:p>
        </p:txBody>
      </p:sp>
    </p:spTree>
    <p:extLst>
      <p:ext uri="{BB962C8B-B14F-4D97-AF65-F5344CB8AC3E}">
        <p14:creationId xmlns:p14="http://schemas.microsoft.com/office/powerpoint/2010/main" val="153225141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cs typeface="B Titr" panose="00000700000000000000" pitchFamily="2" charset="-78"/>
              </a:rPr>
              <a:t>هرمنوتیک و معماری</a:t>
            </a:r>
            <a:endParaRPr lang="en-US" dirty="0">
              <a:cs typeface="B Titr" panose="00000700000000000000" pitchFamily="2" charset="-78"/>
            </a:endParaRPr>
          </a:p>
        </p:txBody>
      </p:sp>
      <p:sp>
        <p:nvSpPr>
          <p:cNvPr id="4" name="TextBox 3"/>
          <p:cNvSpPr txBox="1"/>
          <p:nvPr/>
        </p:nvSpPr>
        <p:spPr>
          <a:xfrm>
            <a:off x="443060" y="2158738"/>
            <a:ext cx="8127884" cy="4524315"/>
          </a:xfrm>
          <a:prstGeom prst="rect">
            <a:avLst/>
          </a:prstGeom>
          <a:noFill/>
        </p:spPr>
        <p:txBody>
          <a:bodyPr wrap="square" rtlCol="0">
            <a:spAutoFit/>
          </a:bodyPr>
          <a:lstStyle/>
          <a:p>
            <a:pPr algn="just" rtl="1"/>
            <a:r>
              <a:rPr lang="ar-SA" sz="2400" dirty="0">
                <a:cs typeface="B Nazanin" panose="00000400000000000000" pitchFamily="2" charset="-78"/>
              </a:rPr>
              <a:t> بطوركلي مي‌توان بيان كرد كه ارتباط هرمنوتيك با هنر و معماري از طريق تأويل موشكفانه و تفسير صورت مي‌گيرد در اين روش اثر هنري همچون يك متن نگريسته مي‌شود, متني گشوده كه خوانده مي‌شود.</a:t>
            </a:r>
            <a:endParaRPr lang="en-US" sz="2400" dirty="0">
              <a:cs typeface="B Nazanin" panose="00000400000000000000" pitchFamily="2" charset="-78"/>
            </a:endParaRPr>
          </a:p>
          <a:p>
            <a:pPr algn="just" rtl="1"/>
            <a:r>
              <a:rPr lang="fa-IR" sz="2400" dirty="0">
                <a:cs typeface="B Nazanin" panose="00000400000000000000" pitchFamily="2" charset="-78"/>
              </a:rPr>
              <a:t> </a:t>
            </a:r>
            <a:r>
              <a:rPr lang="ar-SA" sz="2400" dirty="0" smtClean="0">
                <a:cs typeface="B Nazanin" panose="00000400000000000000" pitchFamily="2" charset="-78"/>
              </a:rPr>
              <a:t>خواندن </a:t>
            </a:r>
            <a:r>
              <a:rPr lang="ar-SA" sz="2400" dirty="0">
                <a:cs typeface="B Nazanin" panose="00000400000000000000" pitchFamily="2" charset="-78"/>
              </a:rPr>
              <a:t>يك اثر هنري همانا درگير شدن با آن, برخواندن نشانه‌هاي نهفته در آن متن و تأويل آن نشانه‌ها است. ما عموماً متن را براي يك نوشتار به كار مي‌بريم و خواندن را خواندن كلمات آن مي‌انگاريم اما خواندن متن معنايي فراختر دارد.</a:t>
            </a:r>
            <a:endParaRPr lang="en-US" sz="2400" dirty="0">
              <a:cs typeface="B Nazanin" panose="00000400000000000000" pitchFamily="2" charset="-78"/>
            </a:endParaRPr>
          </a:p>
          <a:p>
            <a:pPr algn="just" rtl="1"/>
            <a:r>
              <a:rPr lang="ar-SA" sz="2400" dirty="0">
                <a:cs typeface="B Nazanin" panose="00000400000000000000" pitchFamily="2" charset="-78"/>
              </a:rPr>
              <a:t>خواندن اين متن, همان ديدن و سفر كردن در آن است. با سفر در متن هر كس با توجه به پيش‌فرض‌هاي خود, گوشه و كنار آن را مي‌كاود و نشانه‌ها و مفاهيم نهفته در آن را براي خود بازخواني مي‌كند و معناهايي بر آنها مي‌نهد ديدن معماري بازآفريني متن است, با هر بار ديدن و سفر كردن در متن معماري, معماري دگرگون شده و دوباره ساخته مي‌شود.</a:t>
            </a:r>
            <a:endParaRPr lang="en-US" sz="2400" dirty="0">
              <a:cs typeface="B Nazanin" panose="00000400000000000000" pitchFamily="2" charset="-78"/>
            </a:endParaRPr>
          </a:p>
          <a:p>
            <a:pPr algn="just" rtl="1"/>
            <a:endParaRPr lang="en-US" sz="2400" dirty="0">
              <a:cs typeface="B Nazanin" panose="00000400000000000000" pitchFamily="2" charset="-78"/>
            </a:endParaRPr>
          </a:p>
        </p:txBody>
      </p:sp>
    </p:spTree>
    <p:extLst>
      <p:ext uri="{BB962C8B-B14F-4D97-AF65-F5344CB8AC3E}">
        <p14:creationId xmlns:p14="http://schemas.microsoft.com/office/powerpoint/2010/main" val="28163079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cs typeface="B Titr" panose="00000700000000000000" pitchFamily="2" charset="-78"/>
              </a:rPr>
              <a:t>تاریخچه</a:t>
            </a:r>
            <a:endParaRPr lang="en-US" dirty="0">
              <a:cs typeface="B Titr" panose="00000700000000000000" pitchFamily="2" charset="-78"/>
            </a:endParaRPr>
          </a:p>
        </p:txBody>
      </p:sp>
      <p:sp>
        <p:nvSpPr>
          <p:cNvPr id="4" name="TextBox 3"/>
          <p:cNvSpPr txBox="1"/>
          <p:nvPr/>
        </p:nvSpPr>
        <p:spPr>
          <a:xfrm>
            <a:off x="1838227" y="2230229"/>
            <a:ext cx="6732717" cy="3785652"/>
          </a:xfrm>
          <a:prstGeom prst="rect">
            <a:avLst/>
          </a:prstGeom>
          <a:noFill/>
        </p:spPr>
        <p:txBody>
          <a:bodyPr wrap="square" rtlCol="0">
            <a:spAutoFit/>
          </a:bodyPr>
          <a:lstStyle/>
          <a:p>
            <a:pPr algn="r" rtl="1"/>
            <a:r>
              <a:rPr lang="fa-IR" sz="2400" dirty="0">
                <a:cs typeface="B Nazanin" panose="00000400000000000000" pitchFamily="2" charset="-78"/>
              </a:rPr>
              <a:t>مطالعه قواعد صحیح تفسیر متن را </a:t>
            </a:r>
            <a:r>
              <a:rPr lang="fa-IR" sz="2400" b="1" dirty="0">
                <a:cs typeface="B Nazanin" panose="00000400000000000000" pitchFamily="2" charset="-78"/>
              </a:rPr>
              <a:t>هِرمِنوتیک</a:t>
            </a:r>
            <a:r>
              <a:rPr lang="fa-IR" sz="2400" dirty="0">
                <a:cs typeface="B Nazanin" panose="00000400000000000000" pitchFamily="2" charset="-78"/>
              </a:rPr>
              <a:t> </a:t>
            </a:r>
            <a:r>
              <a:rPr lang="fa-IR" sz="2400" dirty="0" smtClean="0">
                <a:cs typeface="B Nazanin" panose="00000400000000000000" pitchFamily="2" charset="-78"/>
              </a:rPr>
              <a:t>یا</a:t>
            </a:r>
            <a:r>
              <a:rPr lang="fa-IR" sz="2400" dirty="0">
                <a:cs typeface="B Nazanin" panose="00000400000000000000" pitchFamily="2" charset="-78"/>
              </a:rPr>
              <a:t> </a:t>
            </a:r>
            <a:r>
              <a:rPr lang="fa-IR" sz="2400" b="1" dirty="0">
                <a:cs typeface="B Nazanin" panose="00000400000000000000" pitchFamily="2" charset="-78"/>
              </a:rPr>
              <a:t>علم تأویل</a:t>
            </a:r>
            <a:r>
              <a:rPr lang="fa-IR" sz="2400" dirty="0">
                <a:cs typeface="B Nazanin" panose="00000400000000000000" pitchFamily="2" charset="-78"/>
              </a:rPr>
              <a:t>، تأویل‌شناسی یا </a:t>
            </a:r>
            <a:r>
              <a:rPr lang="fa-IR" sz="2400" b="1" dirty="0">
                <a:cs typeface="B Nazanin" panose="00000400000000000000" pitchFamily="2" charset="-78"/>
              </a:rPr>
              <a:t>زَندشناسی</a:t>
            </a:r>
            <a:r>
              <a:rPr lang="fa-IR" sz="2400" dirty="0">
                <a:cs typeface="B Nazanin" panose="00000400000000000000" pitchFamily="2" charset="-78"/>
              </a:rPr>
              <a:t>می‌گویند. هدف از هرمنوتیک، کشف پیام‌ها، نشانه‌ها و معانی یک متن یا پدیده است. هرمنوتیک به مطالعه اصول تعبیر و تفسیر متون، به‌ویژه متون ادبی و دینی و حقوقی می‌پردازد.</a:t>
            </a:r>
            <a:endParaRPr lang="en-US" sz="2400" dirty="0">
              <a:cs typeface="B Nazanin" panose="00000400000000000000" pitchFamily="2" charset="-78"/>
            </a:endParaRPr>
          </a:p>
          <a:p>
            <a:pPr algn="r" rtl="1"/>
            <a:r>
              <a:rPr lang="fa-IR" sz="2400" dirty="0">
                <a:cs typeface="B Nazanin" panose="00000400000000000000" pitchFamily="2" charset="-78"/>
              </a:rPr>
              <a:t>در برابر واژهٔ هرمنوتیک، گاه از کلمهٔ «تفسیر» و یا «تأویل» استفاده می‌شود، هرچند که این دو لفظ، ترجمه‌های مناسبی برای واژهٔ هرمنوتیک نیستند. تفاوت تفسیر با هرمنوتیک قابل قیاس با تفاوت زبان با دستور زبان است. </a:t>
            </a:r>
            <a:endParaRPr lang="en-US" sz="2400" dirty="0">
              <a:cs typeface="B Nazanin" panose="00000400000000000000" pitchFamily="2" charset="-78"/>
            </a:endParaRPr>
          </a:p>
          <a:p>
            <a:pPr algn="r"/>
            <a:endParaRPr lang="en-US" sz="2400" dirty="0">
              <a:cs typeface="B Nazanin" panose="00000400000000000000" pitchFamily="2" charset="-78"/>
            </a:endParaRPr>
          </a:p>
        </p:txBody>
      </p:sp>
      <p:sp>
        <p:nvSpPr>
          <p:cNvPr id="5" name="Rectangle 2"/>
          <p:cNvSpPr>
            <a:spLocks noChangeArrowheads="1"/>
          </p:cNvSpPr>
          <p:nvPr/>
        </p:nvSpPr>
        <p:spPr bwMode="auto">
          <a:xfrm>
            <a:off x="179109" y="1748672"/>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1025" name="Picture 1" descr="https://upload.wikimedia.org/wikipedia/commons/thumb/8/8d/Hermes-Lawrie-Highsmith.jpeg/140px-Hermes-Lawrie-Highsmith.jpe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7304" y="2230229"/>
            <a:ext cx="1454198" cy="346930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3"/>
          <p:cNvSpPr>
            <a:spLocks noChangeArrowheads="1"/>
          </p:cNvSpPr>
          <p:nvPr/>
        </p:nvSpPr>
        <p:spPr bwMode="auto">
          <a:xfrm>
            <a:off x="94206" y="5987478"/>
            <a:ext cx="2121093" cy="307777"/>
          </a:xfrm>
          <a:prstGeom prst="rect">
            <a:avLst/>
          </a:prstGeom>
          <a:solidFill>
            <a:srgbClr val="F9F9F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r" defTabSz="914400" rtl="1" eaLnBrk="0" fontAlgn="base" latinLnBrk="0" hangingPunct="0">
              <a:lnSpc>
                <a:spcPct val="100000"/>
              </a:lnSpc>
              <a:spcBef>
                <a:spcPct val="0"/>
              </a:spcBef>
              <a:spcAft>
                <a:spcPct val="0"/>
              </a:spcAft>
              <a:buClrTx/>
              <a:buSzTx/>
              <a:buFontTx/>
              <a:buNone/>
              <a:tabLst/>
            </a:pPr>
            <a:r>
              <a:rPr kumimoji="0" lang="fa-IR" sz="1400" b="0" i="0" u="none" strike="noStrike" cap="none" normalizeH="0" baseline="0" dirty="0" smtClean="0">
                <a:ln>
                  <a:noFill/>
                </a:ln>
                <a:effectLst/>
                <a:latin typeface="Calibri" panose="020F0502020204030204" pitchFamily="34" charset="0"/>
                <a:ea typeface="Times New Roman" panose="02020603050405020304" pitchFamily="18" charset="0"/>
                <a:cs typeface="B Titr" panose="00000700000000000000" pitchFamily="2" charset="-78"/>
              </a:rPr>
              <a:t>هرمس؛ پیام‌گزار ایزدان یونان.</a:t>
            </a:r>
            <a:endParaRPr kumimoji="0" lang="fa-IR" sz="1800" b="0" i="0" u="none" strike="noStrike" cap="none" normalizeH="0" baseline="0" dirty="0" smtClean="0">
              <a:ln>
                <a:noFill/>
              </a:ln>
              <a:effectLst/>
              <a:latin typeface="Arial" panose="020B0604020202020204" pitchFamily="34" charset="0"/>
              <a:cs typeface="B Titr" panose="00000700000000000000" pitchFamily="2" charset="-78"/>
            </a:endParaRPr>
          </a:p>
        </p:txBody>
      </p:sp>
    </p:spTree>
    <p:extLst>
      <p:ext uri="{BB962C8B-B14F-4D97-AF65-F5344CB8AC3E}">
        <p14:creationId xmlns:p14="http://schemas.microsoft.com/office/powerpoint/2010/main" val="133667824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cs typeface="B Titr" panose="00000700000000000000" pitchFamily="2" charset="-78"/>
              </a:rPr>
              <a:t>هرمنوتیک و معماری</a:t>
            </a:r>
            <a:endParaRPr lang="en-US" dirty="0">
              <a:cs typeface="B Titr" panose="00000700000000000000" pitchFamily="2" charset="-78"/>
            </a:endParaRPr>
          </a:p>
        </p:txBody>
      </p:sp>
      <p:sp>
        <p:nvSpPr>
          <p:cNvPr id="4" name="TextBox 3"/>
          <p:cNvSpPr txBox="1"/>
          <p:nvPr/>
        </p:nvSpPr>
        <p:spPr>
          <a:xfrm>
            <a:off x="377072" y="2045616"/>
            <a:ext cx="8127884" cy="4339650"/>
          </a:xfrm>
          <a:prstGeom prst="rect">
            <a:avLst/>
          </a:prstGeom>
          <a:noFill/>
        </p:spPr>
        <p:txBody>
          <a:bodyPr wrap="square" rtlCol="0">
            <a:spAutoFit/>
          </a:bodyPr>
          <a:lstStyle/>
          <a:p>
            <a:pPr algn="just" rtl="1"/>
            <a:r>
              <a:rPr lang="ar-SA" sz="2300" dirty="0">
                <a:cs typeface="B Nazanin" panose="00000400000000000000" pitchFamily="2" charset="-78"/>
              </a:rPr>
              <a:t>تأويل متن در عرصه معماري كه در اساس از حوزه زبان‌شناسي و شيوه نقد زبان‌شناختي برخاسته است در سال‌هاي اخير در عرصه‌هاي مختلف بصري به كار گرفته شده است.</a:t>
            </a:r>
            <a:endParaRPr lang="en-US" sz="2300" dirty="0">
              <a:cs typeface="B Nazanin" panose="00000400000000000000" pitchFamily="2" charset="-78"/>
            </a:endParaRPr>
          </a:p>
          <a:p>
            <a:pPr algn="just" rtl="1"/>
            <a:r>
              <a:rPr lang="ar-SA" sz="2300" dirty="0">
                <a:cs typeface="B Nazanin" panose="00000400000000000000" pitchFamily="2" charset="-78"/>
              </a:rPr>
              <a:t>رومن يا كوبسن (1982ـ1894) زبان‌شناس روسي معتقد است كه اثر هنري سه مفهوم را با خود حمل مي‌كند كه عبارتند از, زمينه, رمزگان (كد) و تماس.</a:t>
            </a:r>
            <a:endParaRPr lang="en-US" sz="2300" dirty="0">
              <a:cs typeface="B Nazanin" panose="00000400000000000000" pitchFamily="2" charset="-78"/>
            </a:endParaRPr>
          </a:p>
          <a:p>
            <a:pPr algn="just" rtl="1"/>
            <a:r>
              <a:rPr lang="ar-SA" sz="2300" dirty="0">
                <a:cs typeface="B Nazanin" panose="00000400000000000000" pitchFamily="2" charset="-78"/>
              </a:rPr>
              <a:t>ـ </a:t>
            </a:r>
            <a:r>
              <a:rPr lang="ar-SA" sz="2300" b="1" dirty="0">
                <a:cs typeface="B Nazanin" panose="00000400000000000000" pitchFamily="2" charset="-78"/>
              </a:rPr>
              <a:t>زمينه</a:t>
            </a:r>
            <a:r>
              <a:rPr lang="ar-SA" sz="2300" dirty="0">
                <a:cs typeface="B Nazanin" panose="00000400000000000000" pitchFamily="2" charset="-78"/>
              </a:rPr>
              <a:t> به تاريخ, اجتماع, فرهنگ و موقعيتي كه اثر هنري در بستر آن شكل گرفته است اشاره مي‌كند و تابع زمان است.</a:t>
            </a:r>
            <a:endParaRPr lang="en-US" sz="2300" dirty="0">
              <a:cs typeface="B Nazanin" panose="00000400000000000000" pitchFamily="2" charset="-78"/>
            </a:endParaRPr>
          </a:p>
          <a:p>
            <a:pPr algn="just" rtl="1"/>
            <a:r>
              <a:rPr lang="ar-SA" sz="2300" dirty="0">
                <a:cs typeface="B Nazanin" panose="00000400000000000000" pitchFamily="2" charset="-78"/>
              </a:rPr>
              <a:t>ـ مقصود از </a:t>
            </a:r>
            <a:r>
              <a:rPr lang="ar-SA" sz="2300" b="1" dirty="0">
                <a:cs typeface="B Nazanin" panose="00000400000000000000" pitchFamily="2" charset="-78"/>
              </a:rPr>
              <a:t>رمزگان يا كد</a:t>
            </a:r>
            <a:r>
              <a:rPr lang="ar-SA" sz="2300" dirty="0">
                <a:cs typeface="B Nazanin" panose="00000400000000000000" pitchFamily="2" charset="-78"/>
              </a:rPr>
              <a:t>, نظام نشانه‌شناختي است كه اثر هنري را مي‌سازد و واسطه فهم ما از آن است رمزگان در اثر معماري بيشتر به عناصر معماري همچون در, پنجره, سقف و ... اشاره دارد و از آنجا كه حاصل فن‌آوري‌اند همواره تغيير مي‌كنند و تحت تأثير تكنولوژي قرار دارند.</a:t>
            </a:r>
            <a:endParaRPr lang="en-US" sz="2300" dirty="0">
              <a:cs typeface="B Nazanin" panose="00000400000000000000" pitchFamily="2" charset="-78"/>
            </a:endParaRPr>
          </a:p>
          <a:p>
            <a:pPr algn="just" rtl="1"/>
            <a:r>
              <a:rPr lang="ar-SA" sz="2300" dirty="0">
                <a:cs typeface="B Nazanin" panose="00000400000000000000" pitchFamily="2" charset="-78"/>
              </a:rPr>
              <a:t>ـ </a:t>
            </a:r>
            <a:r>
              <a:rPr lang="ar-SA" sz="2300" b="1" dirty="0">
                <a:cs typeface="B Nazanin" panose="00000400000000000000" pitchFamily="2" charset="-78"/>
              </a:rPr>
              <a:t>تماس</a:t>
            </a:r>
            <a:r>
              <a:rPr lang="ar-SA" sz="2300" dirty="0">
                <a:cs typeface="B Nazanin" panose="00000400000000000000" pitchFamily="2" charset="-78"/>
              </a:rPr>
              <a:t> نيز به شكل و قالب اثر هنري اشاره دارد و شكل تماس متناسب با زمان تغيير مي‌كند. تماس درواقع همان كار و اثر معماري است كه بصورت كالبد بنا جلوه‌گر مي‌شود.</a:t>
            </a:r>
            <a:endParaRPr lang="en-US" sz="2300" dirty="0">
              <a:cs typeface="B Nazanin" panose="00000400000000000000" pitchFamily="2" charset="-78"/>
            </a:endParaRPr>
          </a:p>
        </p:txBody>
      </p:sp>
    </p:spTree>
    <p:extLst>
      <p:ext uri="{BB962C8B-B14F-4D97-AF65-F5344CB8AC3E}">
        <p14:creationId xmlns:p14="http://schemas.microsoft.com/office/powerpoint/2010/main" val="96030958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cs typeface="B Titr" panose="00000700000000000000" pitchFamily="2" charset="-78"/>
              </a:rPr>
              <a:t>هرمنوتیک و معماری</a:t>
            </a:r>
            <a:endParaRPr lang="en-US" dirty="0">
              <a:cs typeface="B Titr" panose="00000700000000000000" pitchFamily="2" charset="-78"/>
            </a:endParaRPr>
          </a:p>
        </p:txBody>
      </p:sp>
      <p:sp>
        <p:nvSpPr>
          <p:cNvPr id="4" name="TextBox 3"/>
          <p:cNvSpPr txBox="1"/>
          <p:nvPr/>
        </p:nvSpPr>
        <p:spPr>
          <a:xfrm>
            <a:off x="377072" y="2196445"/>
            <a:ext cx="8127884" cy="4093428"/>
          </a:xfrm>
          <a:prstGeom prst="rect">
            <a:avLst/>
          </a:prstGeom>
          <a:noFill/>
        </p:spPr>
        <p:txBody>
          <a:bodyPr wrap="square" rtlCol="0">
            <a:spAutoFit/>
          </a:bodyPr>
          <a:lstStyle/>
          <a:p>
            <a:pPr algn="just" rtl="1"/>
            <a:r>
              <a:rPr lang="ar-SA" sz="2600" dirty="0">
                <a:cs typeface="B Nazanin" panose="00000400000000000000" pitchFamily="2" charset="-78"/>
              </a:rPr>
              <a:t>بعنوان مثال در معماري گوتيك شكل غالب تماس كليسا است كه رمزگان آن, معرف شيوه تفكر مسيحيت آن دوره و توجه به اوج, آسمان و جهت محراب در قالب رمزگاني چون ستونهاي مرتفع و شيشه‌هاي ملون است.</a:t>
            </a:r>
            <a:endParaRPr lang="en-US" sz="2600" dirty="0">
              <a:cs typeface="B Nazanin" panose="00000400000000000000" pitchFamily="2" charset="-78"/>
            </a:endParaRPr>
          </a:p>
          <a:p>
            <a:pPr algn="just" rtl="1"/>
            <a:r>
              <a:rPr lang="ar-SA" sz="2600" dirty="0">
                <a:cs typeface="B Nazanin" panose="00000400000000000000" pitchFamily="2" charset="-78"/>
              </a:rPr>
              <a:t>از اين منظر معماري را نيز مي‌توان به مثابه يك متن خواند. كلمه‌هاي اين متن احجام, بافت‌ها, خطوط و عناصر معماري است كه با هم تركيب مي‌شوند و اثر معماري را مي‌سازند. گونه‌هاي تركيب, معرف سبك‌ها و شيوه‌ها هستند.</a:t>
            </a:r>
            <a:endParaRPr lang="en-US" sz="2600" dirty="0">
              <a:cs typeface="B Nazanin" panose="00000400000000000000" pitchFamily="2" charset="-78"/>
            </a:endParaRPr>
          </a:p>
          <a:p>
            <a:pPr algn="just" rtl="1"/>
            <a:r>
              <a:rPr lang="ar-SA" sz="2600" dirty="0">
                <a:cs typeface="B Nazanin" panose="00000400000000000000" pitchFamily="2" charset="-78"/>
              </a:rPr>
              <a:t>ـ اين نگاه, متن معماري را به زمان مي‌دوزد. اثر معماري زمانمند و عصري مي‌شود, چرا كه مبتني بر خواندن است و خواندن, كه بازآفريدن هرباره متن در تجربه‌اي تازه و سفري متفاوت است. در ميانكنش افق‌هاي معنايي مسافر / متن هر دم تازه‌تر مي‌شود.</a:t>
            </a:r>
            <a:endParaRPr lang="en-US" sz="2600" dirty="0">
              <a:cs typeface="B Nazanin" panose="00000400000000000000" pitchFamily="2" charset="-78"/>
            </a:endParaRPr>
          </a:p>
        </p:txBody>
      </p:sp>
    </p:spTree>
    <p:extLst>
      <p:ext uri="{BB962C8B-B14F-4D97-AF65-F5344CB8AC3E}">
        <p14:creationId xmlns:p14="http://schemas.microsoft.com/office/powerpoint/2010/main" val="115249477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cs typeface="B Titr" panose="00000700000000000000" pitchFamily="2" charset="-78"/>
              </a:rPr>
              <a:t>هرمنوتیک و معماری</a:t>
            </a:r>
            <a:endParaRPr lang="en-US" dirty="0">
              <a:cs typeface="B Titr" panose="00000700000000000000" pitchFamily="2" charset="-78"/>
            </a:endParaRPr>
          </a:p>
        </p:txBody>
      </p:sp>
      <p:sp>
        <p:nvSpPr>
          <p:cNvPr id="4" name="TextBox 3"/>
          <p:cNvSpPr txBox="1"/>
          <p:nvPr/>
        </p:nvSpPr>
        <p:spPr>
          <a:xfrm>
            <a:off x="358219" y="1964353"/>
            <a:ext cx="8127884" cy="4893647"/>
          </a:xfrm>
          <a:prstGeom prst="rect">
            <a:avLst/>
          </a:prstGeom>
          <a:noFill/>
        </p:spPr>
        <p:txBody>
          <a:bodyPr wrap="square" rtlCol="0">
            <a:spAutoFit/>
          </a:bodyPr>
          <a:lstStyle/>
          <a:p>
            <a:pPr algn="just" rtl="1"/>
            <a:r>
              <a:rPr lang="ar-SA" sz="2400" dirty="0">
                <a:cs typeface="B Nazanin" panose="00000400000000000000" pitchFamily="2" charset="-78"/>
              </a:rPr>
              <a:t>و از اين‌رو معماري از حالت فرآورده (</a:t>
            </a:r>
            <a:r>
              <a:rPr lang="en-US" sz="2400" dirty="0">
                <a:cs typeface="B Nazanin" panose="00000400000000000000" pitchFamily="2" charset="-78"/>
              </a:rPr>
              <a:t>product</a:t>
            </a:r>
            <a:r>
              <a:rPr lang="ar-SA" sz="2400" dirty="0">
                <a:cs typeface="B Nazanin" panose="00000400000000000000" pitchFamily="2" charset="-78"/>
              </a:rPr>
              <a:t>) خارج شده و تبديل به فرايند (</a:t>
            </a:r>
            <a:r>
              <a:rPr lang="en-US" sz="2400" dirty="0">
                <a:cs typeface="B Nazanin" panose="00000400000000000000" pitchFamily="2" charset="-78"/>
              </a:rPr>
              <a:t>process</a:t>
            </a:r>
            <a:r>
              <a:rPr lang="ar-SA" sz="2400" dirty="0">
                <a:cs typeface="B Nazanin" panose="00000400000000000000" pitchFamily="2" charset="-78"/>
              </a:rPr>
              <a:t>) مي‌شود. فرآورده محصولي است كه هيچ دخل و تصرفي در آن نمي‌توان كرد. اما فرآيند كه حاصل سفر, تأويل و بازآفريني است, زندگي و دوام مي‌يابد و طراحي امري مي‌شود كه با تأويل و تفسير انساني همراه است.</a:t>
            </a:r>
            <a:endParaRPr lang="en-US" sz="2400" dirty="0">
              <a:cs typeface="B Nazanin" panose="00000400000000000000" pitchFamily="2" charset="-78"/>
            </a:endParaRPr>
          </a:p>
          <a:p>
            <a:pPr algn="just" rtl="1"/>
            <a:r>
              <a:rPr lang="ar-SA" sz="2400" dirty="0">
                <a:cs typeface="B Nazanin" panose="00000400000000000000" pitchFamily="2" charset="-78"/>
              </a:rPr>
              <a:t>علاوه بر روش فوق كه اصطلاحاً روش متن‌گرايانه مي‌باشد رويكرد ديگري نيز در خصوص ارتباط هرمنوتيك و معماري مطرح مي‌باشد كه تحت عنوان پديدارشناسي پايه‌ريزي گرديده است.</a:t>
            </a:r>
            <a:endParaRPr lang="en-US" sz="2400" dirty="0">
              <a:cs typeface="B Nazanin" panose="00000400000000000000" pitchFamily="2" charset="-78"/>
            </a:endParaRPr>
          </a:p>
          <a:p>
            <a:pPr algn="just" rtl="1"/>
            <a:r>
              <a:rPr lang="ar-SA" sz="2400" dirty="0">
                <a:cs typeface="B Nazanin" panose="00000400000000000000" pitchFamily="2" charset="-78"/>
              </a:rPr>
              <a:t>در اين رويكرد چيزها را چنانكه هستند مي‌بيند در اين رويكرد كه قالبي تجربي دارد هدف ارائه توصيفهاي كمي و جمع‌آوري اطلاعاتي كه بر مبناي آن بتوان قوانيني تدوين كرد تا اقدامات و رفتارها را پيش‌بيني كند نيست بلكه درك ماهيت اصلي وجود انسان (در رابطه با مكان و فضا) مورد نظر است. پديدارشناسي در جستجوي معاني رويدادها و نه علّت آنهاست.</a:t>
            </a:r>
            <a:endParaRPr lang="en-US" sz="2400" dirty="0">
              <a:cs typeface="B Nazanin" panose="00000400000000000000" pitchFamily="2" charset="-78"/>
            </a:endParaRPr>
          </a:p>
          <a:p>
            <a:pPr algn="just" rtl="1"/>
            <a:r>
              <a:rPr lang="ar-SA" sz="2400" dirty="0">
                <a:cs typeface="B Nazanin" panose="00000400000000000000" pitchFamily="2" charset="-78"/>
              </a:rPr>
              <a:t>رويكرد پديدارشناسي يك رويكرد توصيفي مبتني بر مشاهده دقيق مي‌باشد.</a:t>
            </a:r>
            <a:endParaRPr lang="en-US" sz="2400" dirty="0">
              <a:cs typeface="B Nazanin" panose="00000400000000000000" pitchFamily="2" charset="-78"/>
            </a:endParaRPr>
          </a:p>
        </p:txBody>
      </p:sp>
    </p:spTree>
    <p:extLst>
      <p:ext uri="{BB962C8B-B14F-4D97-AF65-F5344CB8AC3E}">
        <p14:creationId xmlns:p14="http://schemas.microsoft.com/office/powerpoint/2010/main" val="421949529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cs typeface="B Titr" panose="00000700000000000000" pitchFamily="2" charset="-78"/>
              </a:rPr>
              <a:t>هرمنوتیک و معماری</a:t>
            </a:r>
            <a:endParaRPr lang="en-US" dirty="0">
              <a:cs typeface="B Titr" panose="00000700000000000000" pitchFamily="2" charset="-78"/>
            </a:endParaRPr>
          </a:p>
        </p:txBody>
      </p:sp>
      <p:sp>
        <p:nvSpPr>
          <p:cNvPr id="4" name="TextBox 3"/>
          <p:cNvSpPr txBox="1"/>
          <p:nvPr/>
        </p:nvSpPr>
        <p:spPr>
          <a:xfrm>
            <a:off x="367646" y="2171743"/>
            <a:ext cx="8127884" cy="3785652"/>
          </a:xfrm>
          <a:prstGeom prst="rect">
            <a:avLst/>
          </a:prstGeom>
          <a:noFill/>
        </p:spPr>
        <p:txBody>
          <a:bodyPr wrap="square" rtlCol="0">
            <a:spAutoFit/>
          </a:bodyPr>
          <a:lstStyle/>
          <a:p>
            <a:pPr algn="just" rtl="1"/>
            <a:r>
              <a:rPr lang="ar-SA" sz="2400" dirty="0">
                <a:cs typeface="B Nazanin" panose="00000400000000000000" pitchFamily="2" charset="-78"/>
              </a:rPr>
              <a:t>در اصل رويكرد پديدارشناسي معتقد است كه هر "چيز / شي" تنها به واسطه "بازتاب" يا وضوح نسبت ميان زمين و آسمان فهميده مي‌شود و چيزها / اشيا چونان آشكارگي حضور. هنگاميكه اين آشكارگي حضور در قالب معماري اجرا مي‌شود (تحقق مي‌يابد) و به تعبيري تجلي پيدا مي‌كند ناگزير به عنوان امري مرتبط به لحظه‌هاي كاربرد تأويل مي‌شود. هدف از پديدارشناسي اين است كه چگونه با اعمال روش پديدارشناسي مي‌توان موانع تفهم و دريافت آثار هنري را از ميان برداشت و تقرّبي به معاني و به عالم هنر پيدا كرد و از اين طريق چگونه مي‌توان به تفسير و تفهم هنر و آثار هنري دست يافت پديدارشناس مستقيماً به خود چيزها روي مي‌آورد.</a:t>
            </a:r>
            <a:endParaRPr lang="en-US" sz="2400" dirty="0">
              <a:cs typeface="B Nazanin" panose="00000400000000000000" pitchFamily="2" charset="-78"/>
            </a:endParaRPr>
          </a:p>
          <a:p>
            <a:pPr algn="just" rtl="1"/>
            <a:r>
              <a:rPr lang="ar-SA" sz="2400" dirty="0">
                <a:cs typeface="B Nazanin" panose="00000400000000000000" pitchFamily="2" charset="-78"/>
              </a:rPr>
              <a:t>پديدارشناسي بدان معنا است كه بگذاريم تا آنچه خود را مي‌نماياند, بدان نحو كه خود را از خود نمايش مي‌دهد, ديده شود.</a:t>
            </a:r>
            <a:endParaRPr lang="en-US" sz="2400" dirty="0">
              <a:cs typeface="B Nazanin" panose="00000400000000000000" pitchFamily="2" charset="-78"/>
            </a:endParaRPr>
          </a:p>
        </p:txBody>
      </p:sp>
    </p:spTree>
    <p:extLst>
      <p:ext uri="{BB962C8B-B14F-4D97-AF65-F5344CB8AC3E}">
        <p14:creationId xmlns:p14="http://schemas.microsoft.com/office/powerpoint/2010/main" val="287904864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cs typeface="B Titr" panose="00000700000000000000" pitchFamily="2" charset="-78"/>
              </a:rPr>
              <a:t>هرمنوتیک و معماری</a:t>
            </a:r>
            <a:endParaRPr lang="en-US" dirty="0">
              <a:cs typeface="B Titr" panose="00000700000000000000" pitchFamily="2" charset="-78"/>
            </a:endParaRPr>
          </a:p>
        </p:txBody>
      </p:sp>
      <p:sp>
        <p:nvSpPr>
          <p:cNvPr id="4" name="TextBox 3"/>
          <p:cNvSpPr txBox="1"/>
          <p:nvPr/>
        </p:nvSpPr>
        <p:spPr>
          <a:xfrm>
            <a:off x="367646" y="2171743"/>
            <a:ext cx="8127884" cy="3293209"/>
          </a:xfrm>
          <a:prstGeom prst="rect">
            <a:avLst/>
          </a:prstGeom>
          <a:noFill/>
        </p:spPr>
        <p:txBody>
          <a:bodyPr wrap="square" rtlCol="0">
            <a:spAutoFit/>
          </a:bodyPr>
          <a:lstStyle/>
          <a:p>
            <a:pPr algn="just" rtl="1"/>
            <a:r>
              <a:rPr lang="fa-IR" sz="2600" dirty="0">
                <a:cs typeface="B Nazanin" panose="00000400000000000000" pitchFamily="2" charset="-78"/>
              </a:rPr>
              <a:t>اما آنچه كه مسبب ايجاد ارتباطي ميان گستره بين هرمنوتيك و معماري گشت از آن بعد است كه آفرينش معماري به طور كلي دوبعد دارد صورت يا فرم و معنا يا مفهوم. اين دو مقوله درطول تاريخ معماري و به خصوص معماري معاصر بحث انگيزترين مباحث د معماري بوده اند. آفرينش معماري روندي است كه با مقولات ذهني و معنايي معمار آغاز مي گردد و در نهايت به مقولات عيني و صوري مي انجامد و سپس مخاطب آن بازخوردي معنايي و ذهني از آن خواهد داشت. در طي اين پروسه از شروع خلق معماري تا باز تصويري ذهني مخاطب هرمنوتيك يا تاويل بسيار تاثير گذارند و همواره سوال </a:t>
            </a:r>
            <a:r>
              <a:rPr lang="fa-IR" sz="2600" dirty="0" smtClean="0">
                <a:cs typeface="B Nazanin" panose="00000400000000000000" pitchFamily="2" charset="-78"/>
              </a:rPr>
              <a:t>برانگيز</a:t>
            </a:r>
            <a:r>
              <a:rPr lang="fa-IR" sz="2600" dirty="0">
                <a:cs typeface="B Nazanin" panose="00000400000000000000" pitchFamily="2" charset="-78"/>
              </a:rPr>
              <a:t>!</a:t>
            </a:r>
            <a:endParaRPr lang="fa-IR" sz="2600" dirty="0" smtClean="0">
              <a:cs typeface="B Nazanin" panose="00000400000000000000" pitchFamily="2" charset="-78"/>
            </a:endParaRPr>
          </a:p>
        </p:txBody>
      </p:sp>
    </p:spTree>
    <p:extLst>
      <p:ext uri="{BB962C8B-B14F-4D97-AF65-F5344CB8AC3E}">
        <p14:creationId xmlns:p14="http://schemas.microsoft.com/office/powerpoint/2010/main" val="170972071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cs typeface="B Titr" panose="00000700000000000000" pitchFamily="2" charset="-78"/>
              </a:rPr>
              <a:t>هرمنوتیک و معماری</a:t>
            </a:r>
            <a:endParaRPr lang="en-US" dirty="0">
              <a:cs typeface="B Titr" panose="00000700000000000000" pitchFamily="2" charset="-78"/>
            </a:endParaRPr>
          </a:p>
        </p:txBody>
      </p:sp>
      <p:sp>
        <p:nvSpPr>
          <p:cNvPr id="4" name="TextBox 3"/>
          <p:cNvSpPr txBox="1"/>
          <p:nvPr/>
        </p:nvSpPr>
        <p:spPr>
          <a:xfrm>
            <a:off x="367646" y="2171743"/>
            <a:ext cx="8127884" cy="4154984"/>
          </a:xfrm>
          <a:prstGeom prst="rect">
            <a:avLst/>
          </a:prstGeom>
          <a:noFill/>
        </p:spPr>
        <p:txBody>
          <a:bodyPr wrap="square" rtlCol="0">
            <a:spAutoFit/>
          </a:bodyPr>
          <a:lstStyle/>
          <a:p>
            <a:pPr algn="just" rtl="1"/>
            <a:r>
              <a:rPr lang="fa-IR" sz="2400" dirty="0">
                <a:cs typeface="B Nazanin" panose="00000400000000000000" pitchFamily="2" charset="-78"/>
              </a:rPr>
              <a:t>اما ساختمان ها،‌ نظامي از نشانه هاي زباني نيستند كه صرفا وظيفه انتقال پيام را بر عهده داشته باشند. معماري پيش از آنكه حرفي براي گفتن داشته باشد، بايد فضايي براي زيستن فراهم آورد. با اينكه يكي از مولفه هاي اصلي تجربه فضا، فهم، معنا و محتوا يا پيام آن فضا است، ولي مواجهه انسان با محيط مصنوع و حتي محيط هاي طبيعي، فقط به جنبه ادراك معناي آن محيط، محدود و منحصر نيست. تجربه فضايي جزيي از زندگي و آميخته با آن است، زندگي روزمره هيچ گاه از تجربه فضايي يا تجربه در مكان بودن تهي نيست، اما همه تجارب، تجارب معطوف به ادراك پيام نيستند. اگر تجربه كردن هم معنادار بودن دانسته شود، آنگاه اگر معنايي از فضا ادراك نكنيم بايد نتيجه بگيريم كه هيچ تجربه اي را از سر نگذرانده ايم، كاملا واضح است كه چنين تجربه اي نادرست است. عدم برقراري ارتباط مفهومي</a:t>
            </a:r>
            <a:r>
              <a:rPr lang="en-US" sz="2400" dirty="0">
                <a:cs typeface="B Nazanin" panose="00000400000000000000" pitchFamily="2" charset="-78"/>
              </a:rPr>
              <a:t> (conceptual) </a:t>
            </a:r>
            <a:r>
              <a:rPr lang="fa-IR" sz="2400" dirty="0">
                <a:cs typeface="B Nazanin" panose="00000400000000000000" pitchFamily="2" charset="-78"/>
              </a:rPr>
              <a:t>با ساختمان نيز نوعي تجربه است. </a:t>
            </a:r>
            <a:endParaRPr lang="fa-IR" sz="2400" dirty="0" smtClean="0">
              <a:cs typeface="B Nazanin" panose="00000400000000000000" pitchFamily="2" charset="-78"/>
            </a:endParaRPr>
          </a:p>
        </p:txBody>
      </p:sp>
    </p:spTree>
    <p:extLst>
      <p:ext uri="{BB962C8B-B14F-4D97-AF65-F5344CB8AC3E}">
        <p14:creationId xmlns:p14="http://schemas.microsoft.com/office/powerpoint/2010/main" val="142958233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cs typeface="B Titr" panose="00000700000000000000" pitchFamily="2" charset="-78"/>
              </a:rPr>
              <a:t>هرمنوتیک و معماری</a:t>
            </a:r>
            <a:endParaRPr lang="en-US" dirty="0">
              <a:cs typeface="B Titr" panose="00000700000000000000" pitchFamily="2" charset="-78"/>
            </a:endParaRPr>
          </a:p>
        </p:txBody>
      </p:sp>
      <p:sp>
        <p:nvSpPr>
          <p:cNvPr id="4" name="TextBox 3"/>
          <p:cNvSpPr txBox="1"/>
          <p:nvPr/>
        </p:nvSpPr>
        <p:spPr>
          <a:xfrm>
            <a:off x="367646" y="2171743"/>
            <a:ext cx="8127884" cy="4524315"/>
          </a:xfrm>
          <a:prstGeom prst="rect">
            <a:avLst/>
          </a:prstGeom>
          <a:noFill/>
        </p:spPr>
        <p:txBody>
          <a:bodyPr wrap="square" rtlCol="0">
            <a:spAutoFit/>
          </a:bodyPr>
          <a:lstStyle/>
          <a:p>
            <a:pPr algn="just" rtl="1"/>
            <a:r>
              <a:rPr lang="fa-IR" sz="2400" dirty="0">
                <a:cs typeface="B Nazanin" panose="00000400000000000000" pitchFamily="2" charset="-78"/>
              </a:rPr>
              <a:t>ادراك معنا يا عدم ادراك معنا هر دو بخشي از تجربه اند. گر چه غناي بسياري از تجارب فضايي در گرو ادراك معنا از محيط است، اما برخي اوقات معلول و متاثر از حضور معنايي متعالي است؛‌ احساس دروني كه از مكان بر نمي خيزد بلكه رنگ وبوي خود را بر مكان مي </a:t>
            </a:r>
            <a:r>
              <a:rPr lang="fa-IR" sz="2400" dirty="0" smtClean="0">
                <a:cs typeface="B Nazanin" panose="00000400000000000000" pitchFamily="2" charset="-78"/>
              </a:rPr>
              <a:t>افكند.</a:t>
            </a:r>
          </a:p>
          <a:p>
            <a:pPr algn="just" rtl="1"/>
            <a:r>
              <a:rPr lang="fa-IR" sz="2400" dirty="0" smtClean="0">
                <a:cs typeface="B Nazanin" panose="00000400000000000000" pitchFamily="2" charset="-78"/>
              </a:rPr>
              <a:t>يك </a:t>
            </a:r>
            <a:r>
              <a:rPr lang="fa-IR" sz="2400" dirty="0">
                <a:cs typeface="B Nazanin" panose="00000400000000000000" pitchFamily="2" charset="-78"/>
              </a:rPr>
              <a:t>ساختمان كاملا فرمال كه نه چيزي را تصوير مي كند و نه بيانگر احساس يا ايده اي است، به هيچ وجه كاركرد يك نما را ندارد. آن بنا در واقع بيانگر برخي خصوصيات خودش است و صرفا خود را از ساير ساختمانهايي كه ابدا اثر هنري نيستند، متمايز مي كند</a:t>
            </a:r>
            <a:r>
              <a:rPr lang="en-US" sz="2400" dirty="0" smtClean="0">
                <a:cs typeface="B Nazanin" panose="00000400000000000000" pitchFamily="2" charset="-78"/>
              </a:rPr>
              <a:t>.</a:t>
            </a:r>
            <a:endParaRPr lang="fa-IR" sz="2400" dirty="0" smtClean="0">
              <a:cs typeface="B Nazanin" panose="00000400000000000000" pitchFamily="2" charset="-78"/>
            </a:endParaRPr>
          </a:p>
          <a:p>
            <a:pPr algn="just" rtl="1"/>
            <a:r>
              <a:rPr lang="fa-IR" sz="2400" dirty="0" smtClean="0">
                <a:cs typeface="B Nazanin" panose="00000400000000000000" pitchFamily="2" charset="-78"/>
              </a:rPr>
              <a:t>از </a:t>
            </a:r>
            <a:r>
              <a:rPr lang="fa-IR" sz="2400" dirty="0">
                <a:cs typeface="B Nazanin" panose="00000400000000000000" pitchFamily="2" charset="-78"/>
              </a:rPr>
              <a:t>آنجا كه ارزش ومعناي شي به خاطر مجاورت آن با رويدادي معنايي با اهميت است، لذا توجه ما به آن شي صرفا به دليل قابليت آن در بازآفريني ياد و خاطره آن رويداد است. بنابراين شي خود قابل اهميت نيست. چنان معنا و محتوايي، نمي تواند دليلي بر جلب توجه مخاطب به آثار معماري باشد</a:t>
            </a:r>
            <a:r>
              <a:rPr lang="en-US" sz="2400" dirty="0">
                <a:cs typeface="B Nazanin" panose="00000400000000000000" pitchFamily="2" charset="-78"/>
              </a:rPr>
              <a:t>.</a:t>
            </a:r>
            <a:endParaRPr lang="fa-IR" sz="2400" dirty="0" smtClean="0">
              <a:cs typeface="B Nazanin" panose="00000400000000000000" pitchFamily="2" charset="-78"/>
            </a:endParaRPr>
          </a:p>
        </p:txBody>
      </p:sp>
    </p:spTree>
    <p:extLst>
      <p:ext uri="{BB962C8B-B14F-4D97-AF65-F5344CB8AC3E}">
        <p14:creationId xmlns:p14="http://schemas.microsoft.com/office/powerpoint/2010/main" val="227633455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cs typeface="B Titr" panose="00000700000000000000" pitchFamily="2" charset="-78"/>
              </a:rPr>
              <a:t>هرمنوتیک و معماری</a:t>
            </a:r>
            <a:endParaRPr lang="en-US" dirty="0">
              <a:cs typeface="B Titr" panose="00000700000000000000" pitchFamily="2" charset="-78"/>
            </a:endParaRPr>
          </a:p>
        </p:txBody>
      </p:sp>
      <p:sp>
        <p:nvSpPr>
          <p:cNvPr id="4" name="TextBox 3"/>
          <p:cNvSpPr txBox="1"/>
          <p:nvPr/>
        </p:nvSpPr>
        <p:spPr>
          <a:xfrm>
            <a:off x="367646" y="2002061"/>
            <a:ext cx="8127884" cy="5262979"/>
          </a:xfrm>
          <a:prstGeom prst="rect">
            <a:avLst/>
          </a:prstGeom>
          <a:noFill/>
        </p:spPr>
        <p:txBody>
          <a:bodyPr wrap="square" rtlCol="0">
            <a:spAutoFit/>
          </a:bodyPr>
          <a:lstStyle/>
          <a:p>
            <a:pPr algn="r" rtl="1"/>
            <a:r>
              <a:rPr lang="fa-IR" sz="2400" dirty="0">
                <a:cs typeface="B Nazanin" panose="00000400000000000000" pitchFamily="2" charset="-78"/>
              </a:rPr>
              <a:t>يك تعبير (جنبه) از فهم زيباشناختي اين است كه معنايابي و ارزشگذاري اساسا به هم وابسته و مرتبط اند. بنابراين وقتي مخاطب مبادرت به شناخت يا به بيان دقيق تر فهم دلالت يك ساختمان يا هر اثرهنري مي كند، آن را ارزش گذاري كرده است</a:t>
            </a:r>
            <a:r>
              <a:rPr lang="en-US" sz="2400" dirty="0">
                <a:cs typeface="B Nazanin" panose="00000400000000000000" pitchFamily="2" charset="-78"/>
              </a:rPr>
              <a:t>.</a:t>
            </a:r>
            <a:br>
              <a:rPr lang="en-US" sz="2400" dirty="0">
                <a:cs typeface="B Nazanin" panose="00000400000000000000" pitchFamily="2" charset="-78"/>
              </a:rPr>
            </a:br>
            <a:r>
              <a:rPr lang="fa-IR" sz="2400" dirty="0">
                <a:cs typeface="B Nazanin" panose="00000400000000000000" pitchFamily="2" charset="-78"/>
              </a:rPr>
              <a:t>اين تعبير مستلزم ادراكي از تجربه او است،‌ وقتي كه ناظر از منظر علايق زيباشناختي با اشيا مواجه مي شود مطابق چنين نظريه اي، مي توان گفت كه چگونه يك ساختمان بر حسب تجربه اي كه از آن مي شود، واجد دلالت است</a:t>
            </a:r>
            <a:r>
              <a:rPr lang="en-US" sz="2400" dirty="0">
                <a:cs typeface="B Nazanin" panose="00000400000000000000" pitchFamily="2" charset="-78"/>
              </a:rPr>
              <a:t>.</a:t>
            </a:r>
            <a:br>
              <a:rPr lang="en-US" sz="2400" dirty="0">
                <a:cs typeface="B Nazanin" panose="00000400000000000000" pitchFamily="2" charset="-78"/>
              </a:rPr>
            </a:br>
            <a:r>
              <a:rPr lang="fa-IR" sz="2400" dirty="0">
                <a:cs typeface="B Nazanin" panose="00000400000000000000" pitchFamily="2" charset="-78"/>
              </a:rPr>
              <a:t>پيش از بررسي اين نظريه بايد ميان دو گونه تجربه تمايز قايل شد: ميان تجاربي كه مخاطب برايشان ارزش قايل است، چون از آنها لذت مي برد و ميان تجاربي كه از آنها لذت مي برد و برايش ارزشمند هستند به دليل اينكه بر خاسته از نوعي استدلال عقلي هستند. در گروه دوم، تجارب،‌ توجيه پذيرند. براي توجيه يك تجربه، دلايلي عرضه ميشود تا سايرين تحت لواي توصيف معيني از آن تجربه،‌ آن را درك كنند و از آن لذت ببرند. اين تجارب محصول توانايي ما در پرداختن به داوريهاي زيباشناختي يا انتقادي است</a:t>
            </a:r>
            <a:r>
              <a:rPr lang="en-US" sz="2400" dirty="0">
                <a:cs typeface="B Nazanin" panose="00000400000000000000" pitchFamily="2" charset="-78"/>
              </a:rPr>
              <a:t>.</a:t>
            </a:r>
            <a:br>
              <a:rPr lang="en-US" sz="2400" dirty="0">
                <a:cs typeface="B Nazanin" panose="00000400000000000000" pitchFamily="2" charset="-78"/>
              </a:rPr>
            </a:br>
            <a:endParaRPr lang="fa-IR" sz="2400" dirty="0" smtClean="0">
              <a:cs typeface="B Nazanin" panose="00000400000000000000" pitchFamily="2" charset="-78"/>
            </a:endParaRPr>
          </a:p>
        </p:txBody>
      </p:sp>
    </p:spTree>
    <p:extLst>
      <p:ext uri="{BB962C8B-B14F-4D97-AF65-F5344CB8AC3E}">
        <p14:creationId xmlns:p14="http://schemas.microsoft.com/office/powerpoint/2010/main" val="210574179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cs typeface="B Titr" panose="00000700000000000000" pitchFamily="2" charset="-78"/>
              </a:rPr>
              <a:t>هرمنوتیک و معماری</a:t>
            </a:r>
            <a:endParaRPr lang="en-US" dirty="0">
              <a:cs typeface="B Titr" panose="00000700000000000000" pitchFamily="2" charset="-78"/>
            </a:endParaRPr>
          </a:p>
        </p:txBody>
      </p:sp>
      <p:sp>
        <p:nvSpPr>
          <p:cNvPr id="4" name="TextBox 3"/>
          <p:cNvSpPr txBox="1"/>
          <p:nvPr/>
        </p:nvSpPr>
        <p:spPr>
          <a:xfrm>
            <a:off x="443060" y="2171743"/>
            <a:ext cx="8127884" cy="3785652"/>
          </a:xfrm>
          <a:prstGeom prst="rect">
            <a:avLst/>
          </a:prstGeom>
          <a:noFill/>
        </p:spPr>
        <p:txBody>
          <a:bodyPr wrap="square" rtlCol="0">
            <a:spAutoFit/>
          </a:bodyPr>
          <a:lstStyle/>
          <a:p>
            <a:pPr algn="just" rtl="1"/>
            <a:r>
              <a:rPr lang="fa-IR" sz="2400" dirty="0">
                <a:cs typeface="B Nazanin" panose="00000400000000000000" pitchFamily="2" charset="-78"/>
              </a:rPr>
              <a:t>اماچه چيز وضعيت ذهني بيننده را قابل بكارگيري در اين فعاليت زيباشناختي مي نمايد؟ معماري اي كه مخاطب آن را زيبا مي يابد، مكاني است كه او بواسطه آن تجارب لذت بخش زندگيش را از سر گذرانده است،‌ تجاربي كه اهميت فرهنگي معماري به خاطر آنها است. اما اين اهميت به دليل قابليت او در داشتن چنان تجاربي است، تجاربي كه داوري هاي انتقادي را در خود مندرج دارند. اين نمونه اي در تاييد استقلال نظريه زيباشناختي است. صور ديگر تفكر عقلاني، بر حسب نتايج حاصل از استدلالهايشان، قابل شرح و توصيف </a:t>
            </a:r>
            <a:r>
              <a:rPr lang="fa-IR" sz="2400" dirty="0" smtClean="0">
                <a:cs typeface="B Nazanin" panose="00000400000000000000" pitchFamily="2" charset="-78"/>
              </a:rPr>
              <a:t>هستند</a:t>
            </a:r>
            <a:r>
              <a:rPr lang="en-US" sz="2400" dirty="0" smtClean="0">
                <a:cs typeface="B Nazanin" panose="00000400000000000000" pitchFamily="2" charset="-78"/>
              </a:rPr>
              <a:t>.</a:t>
            </a:r>
            <a:endParaRPr lang="fa-IR" sz="2400" dirty="0" smtClean="0">
              <a:cs typeface="B Nazanin" panose="00000400000000000000" pitchFamily="2" charset="-78"/>
            </a:endParaRPr>
          </a:p>
          <a:p>
            <a:pPr algn="just" rtl="1"/>
            <a:r>
              <a:rPr lang="fa-IR" sz="2400" dirty="0">
                <a:cs typeface="B Nazanin" panose="00000400000000000000" pitchFamily="2" charset="-78"/>
              </a:rPr>
              <a:t>نتيجه عقلانيت عملي، عملي است و پذيرفتن آن به معني عمل كردن بر طبق نتايج چنان عقلانيتي است. نتيجه عقلانيت نظري باور است و پذيرفتن عقلانيت نظري به معني پذيرفتن باور در نظام اعتقادي است. </a:t>
            </a:r>
            <a:endParaRPr lang="fa-IR" sz="2400" dirty="0" smtClean="0">
              <a:cs typeface="B Nazanin" panose="00000400000000000000" pitchFamily="2" charset="-78"/>
            </a:endParaRPr>
          </a:p>
        </p:txBody>
      </p:sp>
    </p:spTree>
    <p:extLst>
      <p:ext uri="{BB962C8B-B14F-4D97-AF65-F5344CB8AC3E}">
        <p14:creationId xmlns:p14="http://schemas.microsoft.com/office/powerpoint/2010/main" val="288747828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cs typeface="B Titr" panose="00000700000000000000" pitchFamily="2" charset="-78"/>
              </a:rPr>
              <a:t>هرمنوتیک و معماری</a:t>
            </a:r>
            <a:endParaRPr lang="en-US" dirty="0">
              <a:cs typeface="B Titr" panose="00000700000000000000" pitchFamily="2" charset="-78"/>
            </a:endParaRPr>
          </a:p>
        </p:txBody>
      </p:sp>
      <p:sp>
        <p:nvSpPr>
          <p:cNvPr id="4" name="TextBox 3"/>
          <p:cNvSpPr txBox="1"/>
          <p:nvPr/>
        </p:nvSpPr>
        <p:spPr>
          <a:xfrm>
            <a:off x="443060" y="2171743"/>
            <a:ext cx="8127884" cy="4524315"/>
          </a:xfrm>
          <a:prstGeom prst="rect">
            <a:avLst/>
          </a:prstGeom>
          <a:noFill/>
        </p:spPr>
        <p:txBody>
          <a:bodyPr wrap="square" rtlCol="0">
            <a:spAutoFit/>
          </a:bodyPr>
          <a:lstStyle/>
          <a:p>
            <a:pPr algn="just" rtl="1"/>
            <a:r>
              <a:rPr lang="fa-IR" sz="2400" dirty="0">
                <a:cs typeface="B Nazanin" panose="00000400000000000000" pitchFamily="2" charset="-78"/>
              </a:rPr>
              <a:t>ما از آثار هنري لذت مي بريم. با اين حال چيزهاي زيادي وجود دارد كه لذت بخش هستند و تجارب خوشايندي در ما پديد مي آورند ولي ما آنها را هنر نمي دانيم. لذا همه تجارب خوشايند، تجارب زيباشناختي نيستند. وقتي مخاطب به ارزيابي يك اثر معماري مي پردازد، از او انتظار مي رود كه حداقل تا حدودي به فهم خودش اشاره داشته باشد. لذت او در گرو فهم اثر معماري است و به خاطر اين فهم است كه مي تواند تجاربش را توجيه كند</a:t>
            </a:r>
            <a:r>
              <a:rPr lang="en-US" sz="2400" dirty="0">
                <a:cs typeface="B Nazanin" panose="00000400000000000000" pitchFamily="2" charset="-78"/>
              </a:rPr>
              <a:t>. </a:t>
            </a:r>
            <a:endParaRPr lang="fa-IR" sz="2400" dirty="0" smtClean="0">
              <a:cs typeface="B Nazanin" panose="00000400000000000000" pitchFamily="2" charset="-78"/>
            </a:endParaRPr>
          </a:p>
          <a:p>
            <a:pPr algn="just" rtl="1"/>
            <a:r>
              <a:rPr lang="fa-IR" sz="2400" dirty="0" smtClean="0">
                <a:cs typeface="B Nazanin" panose="00000400000000000000" pitchFamily="2" charset="-78"/>
              </a:rPr>
              <a:t>چون </a:t>
            </a:r>
            <a:r>
              <a:rPr lang="fa-IR" sz="2400" dirty="0">
                <a:cs typeface="B Nazanin" panose="00000400000000000000" pitchFamily="2" charset="-78"/>
              </a:rPr>
              <a:t>معمولا از طريق احساس و ذهن انساني مقايسه هايي انجام مي شود، انتظار مي رود كه احساسات ما ضابطه اي براي درك فراهم آورد. هنر بايد چيزي بيش از يك حقيقت فيزيكي باشد زيرا حقايق فيزيكي فاقد هر گونه واقعيت هستند در حاليكه هنر... به نحو برجسته اي واقعي است</a:t>
            </a:r>
            <a:r>
              <a:rPr lang="en-US" sz="2400" dirty="0" smtClean="0">
                <a:cs typeface="B Nazanin" panose="00000400000000000000" pitchFamily="2" charset="-78"/>
              </a:rPr>
              <a:t>.</a:t>
            </a:r>
            <a:endParaRPr lang="fa-IR" sz="2400" dirty="0" smtClean="0">
              <a:cs typeface="B Nazanin" panose="00000400000000000000" pitchFamily="2" charset="-78"/>
            </a:endParaRPr>
          </a:p>
          <a:p>
            <a:pPr algn="just" rtl="1"/>
            <a:r>
              <a:rPr lang="en-US" sz="2400" dirty="0">
                <a:cs typeface="B Nazanin" panose="00000400000000000000" pitchFamily="2" charset="-78"/>
              </a:rPr>
              <a:t/>
            </a:r>
            <a:br>
              <a:rPr lang="en-US" sz="2400" dirty="0">
                <a:cs typeface="B Nazanin" panose="00000400000000000000" pitchFamily="2" charset="-78"/>
              </a:rPr>
            </a:br>
            <a:endParaRPr lang="fa-IR" sz="2400" dirty="0" smtClean="0">
              <a:cs typeface="B Nazanin" panose="00000400000000000000" pitchFamily="2" charset="-78"/>
            </a:endParaRPr>
          </a:p>
        </p:txBody>
      </p:sp>
    </p:spTree>
    <p:extLst>
      <p:ext uri="{BB962C8B-B14F-4D97-AF65-F5344CB8AC3E}">
        <p14:creationId xmlns:p14="http://schemas.microsoft.com/office/powerpoint/2010/main" val="38699341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cs typeface="B Titr" panose="00000700000000000000" pitchFamily="2" charset="-78"/>
              </a:rPr>
              <a:t>تاریخچه</a:t>
            </a:r>
            <a:endParaRPr lang="en-US" dirty="0">
              <a:cs typeface="B Titr" panose="00000700000000000000" pitchFamily="2" charset="-78"/>
            </a:endParaRPr>
          </a:p>
        </p:txBody>
      </p:sp>
      <p:sp>
        <p:nvSpPr>
          <p:cNvPr id="4" name="TextBox 3"/>
          <p:cNvSpPr txBox="1"/>
          <p:nvPr/>
        </p:nvSpPr>
        <p:spPr>
          <a:xfrm>
            <a:off x="581192" y="2253006"/>
            <a:ext cx="7777113" cy="3785652"/>
          </a:xfrm>
          <a:prstGeom prst="rect">
            <a:avLst/>
          </a:prstGeom>
          <a:noFill/>
        </p:spPr>
        <p:txBody>
          <a:bodyPr wrap="square" rtlCol="0">
            <a:spAutoFit/>
          </a:bodyPr>
          <a:lstStyle/>
          <a:p>
            <a:pPr algn="just" rtl="1"/>
            <a:r>
              <a:rPr lang="fa-IR" sz="2400" dirty="0">
                <a:cs typeface="B Nazanin" panose="00000400000000000000" pitchFamily="2" charset="-78"/>
              </a:rPr>
              <a:t>هرمنوتیک دانشی است که به «فرایند فهم یک اثر» می‌پردازد و چگونگی دریافت معنا از پدیده‌های گوناگون هستی اعم از گفتار، رفتار، متون نوشتاری و آثار هنری را بررسی می‌کند. دانش هرمنوتیک با نقد روش‌شناسی، می‌کوشد تا راهی برای «فهم بهتر» پدیده‌ها ارائه کند؛ اگرچه گروهی از نظریه‌پردازان هرمنوتیک، با ایجاد و تبیین «روش» در مسیر فهم مخالفند و «فهمیدن» را یک واقعه می‌دانند که قابل اندازه‌گیری و روش‌مندسازی نیست. به زبان ساده‌تر، تأویل‌شناسی به دنبال یافتن پاسخی برای این پرسش است که آیا روش و راهکاری وجود دارد تا خوانندگان یک متن و یا بینندگان یک اثر هنری، با به‌کارگیری آن روش، به دریافت معنای ثابت و مشخصی از آن اثر یا متن دست یابند؛ یا این که درک و فهم هر مخاطبی مختص اوست و با دیگری تفاوت دارد. </a:t>
            </a:r>
            <a:endParaRPr lang="en-US" sz="2400" dirty="0">
              <a:cs typeface="B Nazanin" panose="00000400000000000000" pitchFamily="2" charset="-78"/>
            </a:endParaRPr>
          </a:p>
        </p:txBody>
      </p:sp>
    </p:spTree>
    <p:extLst>
      <p:ext uri="{BB962C8B-B14F-4D97-AF65-F5344CB8AC3E}">
        <p14:creationId xmlns:p14="http://schemas.microsoft.com/office/powerpoint/2010/main" val="261121726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cs typeface="B Titr" panose="00000700000000000000" pitchFamily="2" charset="-78"/>
              </a:rPr>
              <a:t>نتیجه گیری</a:t>
            </a:r>
            <a:endParaRPr lang="en-US" dirty="0">
              <a:cs typeface="B Titr" panose="00000700000000000000" pitchFamily="2" charset="-78"/>
            </a:endParaRPr>
          </a:p>
        </p:txBody>
      </p:sp>
      <p:sp>
        <p:nvSpPr>
          <p:cNvPr id="4" name="TextBox 3"/>
          <p:cNvSpPr txBox="1"/>
          <p:nvPr/>
        </p:nvSpPr>
        <p:spPr>
          <a:xfrm>
            <a:off x="452487" y="2187019"/>
            <a:ext cx="8118457" cy="4524315"/>
          </a:xfrm>
          <a:prstGeom prst="rect">
            <a:avLst/>
          </a:prstGeom>
          <a:noFill/>
        </p:spPr>
        <p:txBody>
          <a:bodyPr wrap="square" rtlCol="0">
            <a:spAutoFit/>
          </a:bodyPr>
          <a:lstStyle/>
          <a:p>
            <a:pPr algn="just" rtl="1"/>
            <a:r>
              <a:rPr lang="fa-IR" sz="2400" dirty="0">
                <a:cs typeface="B Nazanin" panose="00000400000000000000" pitchFamily="2" charset="-78"/>
              </a:rPr>
              <a:t>اكنون ما به عصري رسيده ايم كه به نظر مي رسد شيوه عملي معمارهايمان در هيچ يك از مباني نظري قابل تعريف و توجيه نيست بلكه كارشان بر فرم ها و باورهاي رايجي استوار است كه براي عموم مردم هر دم ناخوشايندتر مي شوند. اين واقعيت كه بناها يكي از نيازهاي پايه اي انسان هستند، قابل قبول است. چرا كه مردم و محيط صنعتي به فضاي ساختماني نياز دارند، لكن در اين رابطه پديده اي هم وارد شده كه در عمق تاريخ موجوديت بشر زاييده است و ما آن را معماري مي ناميم. همين پديده است كه مي تواند يك خانه، يك پل،‌ يك كارخانه، يك اداره، يك كارگاه و يك عبادتگاه را در مفهومي وسيعتر از آنچه كه هستند مطرح نمايد. بنابراين مي توان گفت كه مفهوم معماري عبارت است از ساختماني كه معنا و مفهوم داشته باشد. اما اين رويكرد به معماري هميشه اين جستجوي پاسخ اين سوال را براي منتقدان در بر خواهد داشت كه آيا مي توان راي قطعي و متقني درباره يك اثر معماري داشت؟</a:t>
            </a:r>
            <a:endParaRPr lang="en-US" sz="2400" dirty="0">
              <a:cs typeface="B Nazanin" panose="00000400000000000000" pitchFamily="2" charset="-78"/>
            </a:endParaRPr>
          </a:p>
          <a:p>
            <a:pPr algn="just" rtl="1"/>
            <a:endParaRPr lang="en-US" sz="2400" dirty="0">
              <a:cs typeface="B Nazanin" panose="00000400000000000000" pitchFamily="2" charset="-78"/>
            </a:endParaRPr>
          </a:p>
        </p:txBody>
      </p:sp>
    </p:spTree>
    <p:extLst>
      <p:ext uri="{BB962C8B-B14F-4D97-AF65-F5344CB8AC3E}">
        <p14:creationId xmlns:p14="http://schemas.microsoft.com/office/powerpoint/2010/main" val="23581612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cs typeface="B Titr" panose="00000700000000000000" pitchFamily="2" charset="-78"/>
              </a:rPr>
              <a:t>تاریخچه</a:t>
            </a:r>
            <a:endParaRPr lang="en-US" dirty="0">
              <a:cs typeface="B Titr" panose="00000700000000000000" pitchFamily="2" charset="-78"/>
            </a:endParaRPr>
          </a:p>
        </p:txBody>
      </p:sp>
      <p:sp>
        <p:nvSpPr>
          <p:cNvPr id="4" name="TextBox 3"/>
          <p:cNvSpPr txBox="1"/>
          <p:nvPr/>
        </p:nvSpPr>
        <p:spPr>
          <a:xfrm>
            <a:off x="395926" y="2045616"/>
            <a:ext cx="8084928" cy="4555093"/>
          </a:xfrm>
          <a:prstGeom prst="rect">
            <a:avLst/>
          </a:prstGeom>
          <a:noFill/>
        </p:spPr>
        <p:txBody>
          <a:bodyPr wrap="square" rtlCol="0">
            <a:spAutoFit/>
          </a:bodyPr>
          <a:lstStyle/>
          <a:p>
            <a:pPr algn="r" rtl="1"/>
            <a:r>
              <a:rPr lang="fa-IR" sz="2400" dirty="0">
                <a:cs typeface="B Nazanin" panose="00000400000000000000" pitchFamily="2" charset="-78"/>
              </a:rPr>
              <a:t>هرمنوتیک از نظر تاریخی به سه دوره تقسیم می‌گردد:</a:t>
            </a:r>
            <a:endParaRPr lang="en-US" sz="2400" dirty="0">
              <a:cs typeface="B Nazanin" panose="00000400000000000000" pitchFamily="2" charset="-78"/>
            </a:endParaRPr>
          </a:p>
          <a:p>
            <a:pPr algn="r" rtl="1"/>
            <a:r>
              <a:rPr lang="fa-IR" sz="2400" b="1" dirty="0">
                <a:solidFill>
                  <a:srgbClr val="FF0000"/>
                </a:solidFill>
                <a:cs typeface="B Nazanin" panose="00000400000000000000" pitchFamily="2" charset="-78"/>
              </a:rPr>
              <a:t>هرمنوتیک کلاسیک</a:t>
            </a:r>
            <a:endParaRPr lang="en-US" sz="2400" dirty="0">
              <a:solidFill>
                <a:srgbClr val="FF0000"/>
              </a:solidFill>
              <a:cs typeface="B Nazanin" panose="00000400000000000000" pitchFamily="2" charset="-78"/>
            </a:endParaRPr>
          </a:p>
          <a:p>
            <a:pPr algn="just" rtl="1"/>
            <a:r>
              <a:rPr lang="fa-IR" sz="2200" dirty="0">
                <a:cs typeface="B Nazanin" panose="00000400000000000000" pitchFamily="2" charset="-78"/>
              </a:rPr>
              <a:t>همزمان با عبور از </a:t>
            </a:r>
            <a:r>
              <a:rPr lang="fa-IR" sz="2200" dirty="0" smtClean="0">
                <a:cs typeface="B Nazanin" panose="00000400000000000000" pitchFamily="2" charset="-78"/>
              </a:rPr>
              <a:t>سده های میانی</a:t>
            </a:r>
            <a:r>
              <a:rPr lang="fa-IR" sz="2200" dirty="0">
                <a:cs typeface="B Nazanin" panose="00000400000000000000" pitchFamily="2" charset="-78"/>
              </a:rPr>
              <a:t> و از میان رفتن سیطرهٔ </a:t>
            </a:r>
            <a:r>
              <a:rPr lang="fa-IR" sz="2200" dirty="0" smtClean="0">
                <a:cs typeface="B Nazanin" panose="00000400000000000000" pitchFamily="2" charset="-78"/>
              </a:rPr>
              <a:t>مسیحیت</a:t>
            </a:r>
            <a:r>
              <a:rPr lang="fa-IR" sz="2200" dirty="0">
                <a:cs typeface="B Nazanin" panose="00000400000000000000" pitchFamily="2" charset="-78"/>
              </a:rPr>
              <a:t> </a:t>
            </a:r>
            <a:r>
              <a:rPr lang="fa-IR" sz="2200" dirty="0" smtClean="0">
                <a:cs typeface="B Nazanin" panose="00000400000000000000" pitchFamily="2" charset="-78"/>
              </a:rPr>
              <a:t>کاتولیک،</a:t>
            </a:r>
            <a:r>
              <a:rPr lang="fa-IR" sz="2200" dirty="0">
                <a:cs typeface="B Nazanin" panose="00000400000000000000" pitchFamily="2" charset="-78"/>
              </a:rPr>
              <a:t> </a:t>
            </a:r>
            <a:r>
              <a:rPr lang="fa-IR" sz="2200" dirty="0" smtClean="0">
                <a:cs typeface="B Nazanin" panose="00000400000000000000" pitchFamily="2" charset="-78"/>
              </a:rPr>
              <a:t>کتاب مقدس</a:t>
            </a:r>
            <a:r>
              <a:rPr lang="fa-IR" sz="2200" dirty="0">
                <a:cs typeface="B Nazanin" panose="00000400000000000000" pitchFamily="2" charset="-78"/>
              </a:rPr>
              <a:t> از زیر سایهٔ کلیسا خارج شد و به میان مردم آمد. در این زمان که مردم برای خواندن و فهم </a:t>
            </a:r>
            <a:r>
              <a:rPr lang="fa-IR" sz="2200" dirty="0" smtClean="0">
                <a:cs typeface="B Nazanin" panose="00000400000000000000" pitchFamily="2" charset="-78"/>
              </a:rPr>
              <a:t>کتاب مقدس</a:t>
            </a:r>
            <a:r>
              <a:rPr lang="fa-IR" sz="2200" dirty="0">
                <a:cs typeface="B Nazanin" panose="00000400000000000000" pitchFamily="2" charset="-78"/>
              </a:rPr>
              <a:t> به آزادی رسیده بودند، نیاز به قواعدی بود تا از هرج و مرج در تفسیر پیشگیری کند و به خوانندگان، برای فهم درست و درک معنای اصلی متون راهکاری نشان دهد. </a:t>
            </a:r>
            <a:r>
              <a:rPr lang="fa-IR" sz="2200" dirty="0" smtClean="0">
                <a:cs typeface="B Nazanin" panose="00000400000000000000" pitchFamily="2" charset="-78"/>
              </a:rPr>
              <a:t>شلایر ماخر</a:t>
            </a:r>
            <a:r>
              <a:rPr lang="fa-IR" sz="2200" dirty="0">
                <a:cs typeface="B Nazanin" panose="00000400000000000000" pitchFamily="2" charset="-78"/>
              </a:rPr>
              <a:t> و </a:t>
            </a:r>
            <a:r>
              <a:rPr lang="fa-IR" sz="2200" dirty="0" smtClean="0">
                <a:cs typeface="B Nazanin" panose="00000400000000000000" pitchFamily="2" charset="-78"/>
              </a:rPr>
              <a:t>ویلهم دیلتای</a:t>
            </a:r>
            <a:r>
              <a:rPr lang="fa-IR" sz="2200" dirty="0">
                <a:cs typeface="B Nazanin" panose="00000400000000000000" pitchFamily="2" charset="-78"/>
              </a:rPr>
              <a:t> دو تن از دانشمندان این دوره بودند که اصول اولیهٔ دانش تأویل‌شناسی را در سده نوزدهم بنیان گذاردند. این دو معتقد بودند که یک معنای غایی و یک فهم نهایی از اثر وجود دارد؛ وظیفهٔ مفسر است که با شناخت اثر، بررسی نشانه‌های درون متنی و اصلاح روش تفسیر تلاش کند تا بدان «معنای نهایی» دست یابد. </a:t>
            </a:r>
            <a:r>
              <a:rPr lang="fa-IR" sz="2200" dirty="0" smtClean="0">
                <a:cs typeface="B Nazanin" panose="00000400000000000000" pitchFamily="2" charset="-78"/>
              </a:rPr>
              <a:t>دیلتای</a:t>
            </a:r>
            <a:r>
              <a:rPr lang="fa-IR" sz="2200" dirty="0">
                <a:cs typeface="B Nazanin" panose="00000400000000000000" pitchFamily="2" charset="-78"/>
              </a:rPr>
              <a:t> همچنین معتقد بود که برای فهم بهتر متن، باید به نیت مؤلف پی برد و دانست که او متن مورد نظر خود را به چه منظور و با چه هدفی آفریده‌است.</a:t>
            </a:r>
            <a:r>
              <a:rPr lang="fa-IR" sz="2200" baseline="30000" dirty="0">
                <a:cs typeface="B Nazanin" panose="00000400000000000000" pitchFamily="2" charset="-78"/>
                <a:hlinkClick r:id="rId2"/>
              </a:rPr>
              <a:t>[۹]</a:t>
            </a:r>
            <a:r>
              <a:rPr lang="fa-IR" sz="2200" dirty="0">
                <a:cs typeface="B Nazanin" panose="00000400000000000000" pitchFamily="2" charset="-78"/>
              </a:rPr>
              <a:t> اشکال نظریات دیلتای این است که دست‌یابی به قصد و نیت مولف، به جهت بعد زمان و مکان، همیشه مقدور و میسر نیست</a:t>
            </a:r>
            <a:endParaRPr lang="en-US" sz="2200" dirty="0">
              <a:cs typeface="B Nazanin" panose="00000400000000000000" pitchFamily="2" charset="-78"/>
            </a:endParaRPr>
          </a:p>
        </p:txBody>
      </p:sp>
    </p:spTree>
    <p:extLst>
      <p:ext uri="{BB962C8B-B14F-4D97-AF65-F5344CB8AC3E}">
        <p14:creationId xmlns:p14="http://schemas.microsoft.com/office/powerpoint/2010/main" val="22730892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cs typeface="B Titr" panose="00000700000000000000" pitchFamily="2" charset="-78"/>
              </a:rPr>
              <a:t>تاریخچه</a:t>
            </a:r>
            <a:endParaRPr lang="en-US" dirty="0">
              <a:cs typeface="B Titr" panose="00000700000000000000" pitchFamily="2" charset="-78"/>
            </a:endParaRPr>
          </a:p>
        </p:txBody>
      </p:sp>
      <p:sp>
        <p:nvSpPr>
          <p:cNvPr id="4" name="TextBox 3"/>
          <p:cNvSpPr txBox="1"/>
          <p:nvPr/>
        </p:nvSpPr>
        <p:spPr>
          <a:xfrm>
            <a:off x="395926" y="1989055"/>
            <a:ext cx="8084928" cy="5601533"/>
          </a:xfrm>
          <a:prstGeom prst="rect">
            <a:avLst/>
          </a:prstGeom>
          <a:noFill/>
        </p:spPr>
        <p:txBody>
          <a:bodyPr wrap="square" rtlCol="0">
            <a:spAutoFit/>
          </a:bodyPr>
          <a:lstStyle/>
          <a:p>
            <a:pPr algn="r" rtl="1"/>
            <a:r>
              <a:rPr lang="fa-IR" sz="2400" dirty="0">
                <a:cs typeface="B Nazanin" panose="00000400000000000000" pitchFamily="2" charset="-78"/>
              </a:rPr>
              <a:t>هرمنوتیک از نظر تاریخی به سه دوره تقسیم می‌گردد:</a:t>
            </a:r>
            <a:endParaRPr lang="en-US" sz="2400" dirty="0">
              <a:cs typeface="B Nazanin" panose="00000400000000000000" pitchFamily="2" charset="-78"/>
            </a:endParaRPr>
          </a:p>
          <a:p>
            <a:pPr algn="r" rtl="1"/>
            <a:r>
              <a:rPr lang="fa-IR" sz="2400" b="1" dirty="0">
                <a:solidFill>
                  <a:srgbClr val="FF0000"/>
                </a:solidFill>
                <a:cs typeface="B Nazanin" panose="00000400000000000000" pitchFamily="2" charset="-78"/>
              </a:rPr>
              <a:t>هرمنوتیک </a:t>
            </a:r>
            <a:r>
              <a:rPr lang="fa-IR" sz="2400" b="1" dirty="0" smtClean="0">
                <a:solidFill>
                  <a:srgbClr val="FF0000"/>
                </a:solidFill>
                <a:cs typeface="B Nazanin" panose="00000400000000000000" pitchFamily="2" charset="-78"/>
              </a:rPr>
              <a:t>فلسفی</a:t>
            </a:r>
          </a:p>
          <a:p>
            <a:pPr algn="just" rtl="1"/>
            <a:r>
              <a:rPr lang="fa-IR" sz="2200" dirty="0">
                <a:cs typeface="B Nazanin" panose="00000400000000000000" pitchFamily="2" charset="-78"/>
              </a:rPr>
              <a:t>در قرن بیستم میلادی، تحول بزرگی در هرمنوتیک روی داد و این دانش پا به عرصهٔ تازه‌ای گذاشت که عوامل اصلی این تحول را باید دانشمندان و فیلسوفان نامداری چون </a:t>
            </a:r>
            <a:r>
              <a:rPr lang="fa-IR" sz="2200" dirty="0" smtClean="0">
                <a:cs typeface="B Nazanin" panose="00000400000000000000" pitchFamily="2" charset="-78"/>
              </a:rPr>
              <a:t>فردریش</a:t>
            </a:r>
            <a:r>
              <a:rPr lang="fa-IR" sz="2200" dirty="0" smtClean="0">
                <a:cs typeface="B Nazanin" panose="00000400000000000000" pitchFamily="2" charset="-78"/>
                <a:hlinkClick r:id="rId2" tooltip="فردریش نیچه"/>
              </a:rPr>
              <a:t> </a:t>
            </a:r>
            <a:r>
              <a:rPr lang="fa-IR" sz="2200" dirty="0" smtClean="0">
                <a:cs typeface="B Nazanin" panose="00000400000000000000" pitchFamily="2" charset="-78"/>
              </a:rPr>
              <a:t>نیچه،</a:t>
            </a:r>
            <a:r>
              <a:rPr lang="fa-IR" sz="2200" dirty="0">
                <a:cs typeface="B Nazanin" panose="00000400000000000000" pitchFamily="2" charset="-78"/>
              </a:rPr>
              <a:t> </a:t>
            </a:r>
            <a:r>
              <a:rPr lang="fa-IR" sz="2200" dirty="0" smtClean="0">
                <a:cs typeface="B Nazanin" panose="00000400000000000000" pitchFamily="2" charset="-78"/>
              </a:rPr>
              <a:t>مارتین هایدگر،</a:t>
            </a:r>
            <a:r>
              <a:rPr lang="fa-IR" sz="2200" dirty="0">
                <a:cs typeface="B Nazanin" panose="00000400000000000000" pitchFamily="2" charset="-78"/>
              </a:rPr>
              <a:t> </a:t>
            </a:r>
            <a:r>
              <a:rPr lang="fa-IR" sz="2200" dirty="0">
                <a:cs typeface="B Nazanin" panose="00000400000000000000" pitchFamily="2" charset="-78"/>
                <a:hlinkClick r:id="rId3" tooltip="هانس-گئورگ گادامر"/>
              </a:rPr>
              <a:t>هانس گئورگ گادامر</a:t>
            </a:r>
            <a:r>
              <a:rPr lang="fa-IR" sz="2200" dirty="0">
                <a:cs typeface="B Nazanin" panose="00000400000000000000" pitchFamily="2" charset="-78"/>
              </a:rPr>
              <a:t>، </a:t>
            </a:r>
            <a:r>
              <a:rPr lang="fa-IR" sz="2200" dirty="0" smtClean="0">
                <a:cs typeface="B Nazanin" panose="00000400000000000000" pitchFamily="2" charset="-78"/>
              </a:rPr>
              <a:t>پل ریکور</a:t>
            </a:r>
            <a:r>
              <a:rPr lang="fa-IR" sz="2200" dirty="0">
                <a:cs typeface="B Nazanin" panose="00000400000000000000" pitchFamily="2" charset="-78"/>
              </a:rPr>
              <a:t> و... دانست. در این دوره به جای تلاش برای روش‌مندسازی شیوهٔ فهم، بحث از ماهیت فهم به میان آمد. فیلسوفان این عصر در صدد اثبات این نکته بودند که چیزی به نام «فهم نهایی» و مؤلفه‌ای تحت عنوان «نیت مؤلف» مطرح نیست. فهم آن چیزی است که در اندیشهٔ مفسر نقش می‌بندد (تکیه بر محوریت مخاطب). فهم هر مفسر ریشه در زمانه، جامعه، فرهنگ و تربیت او دارد و این عوامل، محدودهٔ عملکرد ذهن مفسر را ناخودآگاه در حصار می‌گیرد؛ او نمی‌تواند بیرون از این دایره بیندیشد و بفهمد؛ بنابراین فهم، امری اتفاقی و مسبوق به پیشینهٔ تاریخی مفسر است که به شکل یک رویداد درون ذهن وی شکل می‌گیرد و به هیچ روی قابل کنترل‌کردن و تعریف در قالب روش و راهکار نیست. دریافت و برداشت هر خواننده، منحصر به خود اوست و به تعداد خوانندگان یک متن، فهم‌های متفاوت وجود خواهد داشت</a:t>
            </a:r>
            <a:r>
              <a:rPr lang="fa-IR" sz="2200" dirty="0" smtClean="0">
                <a:cs typeface="B Nazanin" panose="00000400000000000000" pitchFamily="2" charset="-78"/>
              </a:rPr>
              <a:t>.</a:t>
            </a:r>
          </a:p>
          <a:p>
            <a:pPr algn="just" rtl="1"/>
            <a:r>
              <a:rPr lang="fa-IR" sz="2400" dirty="0">
                <a:cs typeface="B Nazanin" panose="00000400000000000000" pitchFamily="2" charset="-78"/>
              </a:rPr>
              <a:t/>
            </a:r>
            <a:br>
              <a:rPr lang="fa-IR" sz="2400" dirty="0">
                <a:cs typeface="B Nazanin" panose="00000400000000000000" pitchFamily="2" charset="-78"/>
              </a:rPr>
            </a:br>
            <a:endParaRPr lang="en-US" sz="2200" dirty="0">
              <a:cs typeface="B Nazanin" panose="00000400000000000000" pitchFamily="2" charset="-78"/>
            </a:endParaRPr>
          </a:p>
        </p:txBody>
      </p:sp>
    </p:spTree>
    <p:extLst>
      <p:ext uri="{BB962C8B-B14F-4D97-AF65-F5344CB8AC3E}">
        <p14:creationId xmlns:p14="http://schemas.microsoft.com/office/powerpoint/2010/main" val="31319478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cs typeface="B Titr" panose="00000700000000000000" pitchFamily="2" charset="-78"/>
              </a:rPr>
              <a:t>تاریخچه</a:t>
            </a:r>
            <a:endParaRPr lang="en-US" dirty="0">
              <a:cs typeface="B Titr" panose="00000700000000000000" pitchFamily="2" charset="-78"/>
            </a:endParaRPr>
          </a:p>
        </p:txBody>
      </p:sp>
      <p:sp>
        <p:nvSpPr>
          <p:cNvPr id="4" name="TextBox 3"/>
          <p:cNvSpPr txBox="1"/>
          <p:nvPr/>
        </p:nvSpPr>
        <p:spPr>
          <a:xfrm>
            <a:off x="395926" y="1989055"/>
            <a:ext cx="8084928" cy="4893647"/>
          </a:xfrm>
          <a:prstGeom prst="rect">
            <a:avLst/>
          </a:prstGeom>
          <a:noFill/>
        </p:spPr>
        <p:txBody>
          <a:bodyPr wrap="square" rtlCol="0">
            <a:spAutoFit/>
          </a:bodyPr>
          <a:lstStyle/>
          <a:p>
            <a:pPr algn="r" rtl="1"/>
            <a:r>
              <a:rPr lang="fa-IR" sz="2600" dirty="0">
                <a:cs typeface="B Nazanin" panose="00000400000000000000" pitchFamily="2" charset="-78"/>
              </a:rPr>
              <a:t>هرمنوتیک از نظر تاریخی به سه دوره تقسیم می‌گردد:</a:t>
            </a:r>
            <a:endParaRPr lang="en-US" sz="2600" dirty="0">
              <a:cs typeface="B Nazanin" panose="00000400000000000000" pitchFamily="2" charset="-78"/>
            </a:endParaRPr>
          </a:p>
          <a:p>
            <a:pPr algn="r" rtl="1"/>
            <a:r>
              <a:rPr lang="fa-IR" sz="2600" b="1" dirty="0" smtClean="0">
                <a:solidFill>
                  <a:srgbClr val="FF0000"/>
                </a:solidFill>
                <a:cs typeface="B Nazanin" panose="00000400000000000000" pitchFamily="2" charset="-78"/>
              </a:rPr>
              <a:t>هرمنوتیک </a:t>
            </a:r>
            <a:r>
              <a:rPr lang="fa-IR" sz="2600" b="1" dirty="0">
                <a:solidFill>
                  <a:srgbClr val="FF0000"/>
                </a:solidFill>
                <a:cs typeface="B Nazanin" panose="00000400000000000000" pitchFamily="2" charset="-78"/>
              </a:rPr>
              <a:t>نوین</a:t>
            </a:r>
            <a:endParaRPr lang="en-US" sz="2600" dirty="0">
              <a:solidFill>
                <a:srgbClr val="FF0000"/>
              </a:solidFill>
              <a:cs typeface="B Nazanin" panose="00000400000000000000" pitchFamily="2" charset="-78"/>
            </a:endParaRPr>
          </a:p>
          <a:p>
            <a:pPr algn="r"/>
            <a:r>
              <a:rPr lang="fa-IR" sz="2600" dirty="0">
                <a:cs typeface="B Nazanin" panose="00000400000000000000" pitchFamily="2" charset="-78"/>
              </a:rPr>
              <a:t>در دوران معاصر تلاش زیادی صورت گرفته‌است تا برخلاف هرمنوتیک فلسفی، شیوه و راهکاری خاص برای دست‌یابی به فهمی یگانه ارائه شود. نمایندگان بزرگ این دوره </a:t>
            </a:r>
            <a:r>
              <a:rPr lang="fa-IR" sz="2600" dirty="0" smtClean="0">
                <a:cs typeface="B Nazanin" panose="00000400000000000000" pitchFamily="2" charset="-78"/>
              </a:rPr>
              <a:t>«امیلیوبتی» </a:t>
            </a:r>
            <a:r>
              <a:rPr lang="fa-IR" sz="2600" dirty="0">
                <a:cs typeface="B Nazanin" panose="00000400000000000000" pitchFamily="2" charset="-78"/>
              </a:rPr>
              <a:t>و </a:t>
            </a:r>
            <a:r>
              <a:rPr lang="fa-IR" sz="2600" dirty="0" smtClean="0">
                <a:cs typeface="B Nazanin" panose="00000400000000000000" pitchFamily="2" charset="-78"/>
              </a:rPr>
              <a:t>«اریک هرش» </a:t>
            </a:r>
            <a:r>
              <a:rPr lang="fa-IR" sz="2600" dirty="0">
                <a:cs typeface="B Nazanin" panose="00000400000000000000" pitchFamily="2" charset="-78"/>
              </a:rPr>
              <a:t>با نقد دیدگاه‌های </a:t>
            </a:r>
            <a:r>
              <a:rPr lang="fa-IR" sz="2600" dirty="0" smtClean="0">
                <a:cs typeface="B Nazanin" panose="00000400000000000000" pitchFamily="2" charset="-78"/>
              </a:rPr>
              <a:t>هایدگر</a:t>
            </a:r>
            <a:r>
              <a:rPr lang="fa-IR" sz="2600" dirty="0">
                <a:cs typeface="B Nazanin" panose="00000400000000000000" pitchFamily="2" charset="-78"/>
              </a:rPr>
              <a:t> و </a:t>
            </a:r>
            <a:r>
              <a:rPr lang="fa-IR" sz="2600" dirty="0" smtClean="0">
                <a:cs typeface="B Nazanin" panose="00000400000000000000" pitchFamily="2" charset="-78"/>
              </a:rPr>
              <a:t>گادامر</a:t>
            </a:r>
            <a:r>
              <a:rPr lang="fa-IR" sz="2600" dirty="0">
                <a:cs typeface="B Nazanin" panose="00000400000000000000" pitchFamily="2" charset="-78"/>
              </a:rPr>
              <a:t> سعی در احیای آموزه‌های تأویل‌شناسی کلاسیک دارند و می‌کوشند برای دغدغه‌های ذهنی </a:t>
            </a:r>
            <a:r>
              <a:rPr lang="fa-IR" sz="2600" dirty="0" smtClean="0">
                <a:cs typeface="B Nazanin" panose="00000400000000000000" pitchFamily="2" charset="-78"/>
              </a:rPr>
              <a:t>اشلایر ماخر</a:t>
            </a:r>
            <a:r>
              <a:rPr lang="fa-IR" sz="2600" dirty="0">
                <a:cs typeface="B Nazanin" panose="00000400000000000000" pitchFamily="2" charset="-78"/>
              </a:rPr>
              <a:t> و </a:t>
            </a:r>
            <a:r>
              <a:rPr lang="fa-IR" sz="2600" dirty="0" smtClean="0">
                <a:cs typeface="B Nazanin" panose="00000400000000000000" pitchFamily="2" charset="-78"/>
              </a:rPr>
              <a:t>دیلتای</a:t>
            </a:r>
            <a:r>
              <a:rPr lang="fa-IR" sz="2600" dirty="0">
                <a:cs typeface="B Nazanin" panose="00000400000000000000" pitchFamily="2" charset="-78"/>
              </a:rPr>
              <a:t> قاعده‌ای منسجم و اصولی تعریف کنند: قاعده‌ای که هم «روش در فهم» را توجیه کند و هم به دریافت «فهم نهایی» از اثر نائل گردد. </a:t>
            </a:r>
            <a:endParaRPr lang="fa-IR" sz="2600" dirty="0" smtClean="0">
              <a:cs typeface="B Nazanin" panose="00000400000000000000" pitchFamily="2" charset="-78"/>
            </a:endParaRPr>
          </a:p>
          <a:p>
            <a:pPr algn="r"/>
            <a:r>
              <a:rPr lang="fa-IR" sz="2600" b="1" dirty="0" smtClean="0">
                <a:solidFill>
                  <a:srgbClr val="FF0000"/>
                </a:solidFill>
                <a:cs typeface="B Nazanin" panose="00000400000000000000" pitchFamily="2" charset="-78"/>
              </a:rPr>
              <a:t>هرمنوتیک مذهبی</a:t>
            </a:r>
          </a:p>
          <a:p>
            <a:pPr algn="r"/>
            <a:r>
              <a:rPr lang="fa-IR" sz="2600" b="1" dirty="0" smtClean="0">
                <a:solidFill>
                  <a:srgbClr val="FF0000"/>
                </a:solidFill>
                <a:cs typeface="B Nazanin" panose="00000400000000000000" pitchFamily="2" charset="-78"/>
              </a:rPr>
              <a:t>هرمنوتیک انتقادی</a:t>
            </a:r>
            <a:r>
              <a:rPr lang="fa-IR" sz="2600" dirty="0">
                <a:cs typeface="B Nazanin" panose="00000400000000000000" pitchFamily="2" charset="-78"/>
              </a:rPr>
              <a:t/>
            </a:r>
            <a:br>
              <a:rPr lang="fa-IR" sz="2600" dirty="0">
                <a:cs typeface="B Nazanin" panose="00000400000000000000" pitchFamily="2" charset="-78"/>
              </a:rPr>
            </a:br>
            <a:endParaRPr lang="en-US" sz="2600" dirty="0">
              <a:cs typeface="B Nazanin" panose="00000400000000000000" pitchFamily="2" charset="-78"/>
            </a:endParaRPr>
          </a:p>
        </p:txBody>
      </p:sp>
    </p:spTree>
    <p:extLst>
      <p:ext uri="{BB962C8B-B14F-4D97-AF65-F5344CB8AC3E}">
        <p14:creationId xmlns:p14="http://schemas.microsoft.com/office/powerpoint/2010/main" val="15706964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cs typeface="B Titr" panose="00000700000000000000" pitchFamily="2" charset="-78"/>
              </a:rPr>
              <a:t>قواعد هرمنوتیک</a:t>
            </a:r>
            <a:endParaRPr lang="en-US" dirty="0">
              <a:cs typeface="B Titr" panose="00000700000000000000" pitchFamily="2" charset="-78"/>
            </a:endParaRPr>
          </a:p>
        </p:txBody>
      </p:sp>
      <p:sp>
        <p:nvSpPr>
          <p:cNvPr id="4" name="TextBox 3"/>
          <p:cNvSpPr txBox="1"/>
          <p:nvPr/>
        </p:nvSpPr>
        <p:spPr>
          <a:xfrm>
            <a:off x="377072" y="2205872"/>
            <a:ext cx="8193872" cy="4524315"/>
          </a:xfrm>
          <a:prstGeom prst="rect">
            <a:avLst/>
          </a:prstGeom>
          <a:noFill/>
        </p:spPr>
        <p:txBody>
          <a:bodyPr wrap="square" rtlCol="0">
            <a:spAutoFit/>
          </a:bodyPr>
          <a:lstStyle/>
          <a:p>
            <a:pPr algn="r" rtl="1"/>
            <a:r>
              <a:rPr lang="fa-IR" sz="2400" dirty="0">
                <a:cs typeface="B Nazanin" panose="00000400000000000000" pitchFamily="2" charset="-78"/>
              </a:rPr>
              <a:t>هدف از هرمنوتیک ارائه روشی است تا به وسیله آن مفسر به اهداف و مقاصد مؤلف نائل گردد. از این رو، در هرمنوتیک گفته شده است که پنج پیش فرض به عنوان مقومات تفسیر است</a:t>
            </a:r>
            <a:r>
              <a:rPr lang="en-US" sz="2400" dirty="0">
                <a:cs typeface="B Nazanin" panose="00000400000000000000" pitchFamily="2" charset="-78"/>
              </a:rPr>
              <a:t>:</a:t>
            </a:r>
          </a:p>
          <a:p>
            <a:pPr algn="r" rtl="1"/>
            <a:r>
              <a:rPr lang="fa-IR" sz="2400" b="1" dirty="0" smtClean="0">
                <a:cs typeface="B Nazanin" panose="00000400000000000000" pitchFamily="2" charset="-78"/>
              </a:rPr>
              <a:t>1-پیش </a:t>
            </a:r>
            <a:r>
              <a:rPr lang="fa-IR" sz="2400" b="1" dirty="0">
                <a:cs typeface="B Nazanin" panose="00000400000000000000" pitchFamily="2" charset="-78"/>
              </a:rPr>
              <a:t>فهم یا پیش دانسته مفسر</a:t>
            </a:r>
            <a:endParaRPr lang="en-US" sz="2400" b="1" dirty="0">
              <a:cs typeface="B Nazanin" panose="00000400000000000000" pitchFamily="2" charset="-78"/>
            </a:endParaRPr>
          </a:p>
          <a:p>
            <a:pPr algn="r" rtl="1"/>
            <a:r>
              <a:rPr lang="fa-IR" sz="2400" b="1" dirty="0" smtClean="0">
                <a:cs typeface="B Nazanin" panose="00000400000000000000" pitchFamily="2" charset="-78"/>
              </a:rPr>
              <a:t>2-علائق </a:t>
            </a:r>
            <a:r>
              <a:rPr lang="fa-IR" sz="2400" b="1" dirty="0">
                <a:cs typeface="B Nazanin" panose="00000400000000000000" pitchFamily="2" charset="-78"/>
              </a:rPr>
              <a:t>و انتظارات هدایت کننده مفسر</a:t>
            </a:r>
            <a:endParaRPr lang="en-US" sz="2400" b="1" dirty="0">
              <a:cs typeface="B Nazanin" panose="00000400000000000000" pitchFamily="2" charset="-78"/>
            </a:endParaRPr>
          </a:p>
          <a:p>
            <a:pPr algn="r" rtl="1"/>
            <a:r>
              <a:rPr lang="fa-IR" sz="2400" b="1" dirty="0" smtClean="0">
                <a:cs typeface="B Nazanin" panose="00000400000000000000" pitchFamily="2" charset="-78"/>
              </a:rPr>
              <a:t>3-پرسش </a:t>
            </a:r>
            <a:r>
              <a:rPr lang="fa-IR" sz="2400" b="1" dirty="0">
                <a:cs typeface="B Nazanin" panose="00000400000000000000" pitchFamily="2" charset="-78"/>
              </a:rPr>
              <a:t>از تاریخ</a:t>
            </a:r>
            <a:endParaRPr lang="en-US" sz="2400" b="1" dirty="0">
              <a:cs typeface="B Nazanin" panose="00000400000000000000" pitchFamily="2" charset="-78"/>
            </a:endParaRPr>
          </a:p>
          <a:p>
            <a:pPr algn="r" rtl="1"/>
            <a:r>
              <a:rPr lang="fa-IR" sz="2400" b="1" dirty="0" smtClean="0">
                <a:cs typeface="B Nazanin" panose="00000400000000000000" pitchFamily="2" charset="-78"/>
              </a:rPr>
              <a:t>4-کشف </a:t>
            </a:r>
            <a:r>
              <a:rPr lang="fa-IR" sz="2400" b="1" dirty="0">
                <a:cs typeface="B Nazanin" panose="00000400000000000000" pitchFamily="2" charset="-78"/>
              </a:rPr>
              <a:t>مرکز معنای متن و دیدگاه اصلی که همه مطالب بر محور آن نظم یافته</a:t>
            </a:r>
            <a:endParaRPr lang="en-US" sz="2400" b="1" dirty="0">
              <a:cs typeface="B Nazanin" panose="00000400000000000000" pitchFamily="2" charset="-78"/>
            </a:endParaRPr>
          </a:p>
          <a:p>
            <a:pPr algn="r" rtl="1"/>
            <a:r>
              <a:rPr lang="fa-IR" sz="2400" b="1" dirty="0" smtClean="0">
                <a:cs typeface="B Nazanin" panose="00000400000000000000" pitchFamily="2" charset="-78"/>
              </a:rPr>
              <a:t>5-ترجمه </a:t>
            </a:r>
            <a:r>
              <a:rPr lang="fa-IR" sz="2400" b="1" dirty="0">
                <a:cs typeface="B Nazanin" panose="00000400000000000000" pitchFamily="2" charset="-78"/>
              </a:rPr>
              <a:t>معنای متن در افق تاریخی مفسر</a:t>
            </a:r>
            <a:endParaRPr lang="en-US" sz="2400" b="1" dirty="0">
              <a:cs typeface="B Nazanin" panose="00000400000000000000" pitchFamily="2" charset="-78"/>
            </a:endParaRPr>
          </a:p>
          <a:p>
            <a:pPr algn="r" rtl="1"/>
            <a:r>
              <a:rPr lang="fa-IR" sz="2400" dirty="0">
                <a:cs typeface="B Nazanin" panose="00000400000000000000" pitchFamily="2" charset="-78"/>
              </a:rPr>
              <a:t>مسئله هرمنوتیک، به معنای تأثیر پیش فرض ها در فهم متون، متأثر از کانت است. به عقیده او ارتباط مستقیم با خارج ممکن نیست؛ زیرا شناخت متأثر از خارج و ذهن و ترکیبی از آن دو است</a:t>
            </a:r>
            <a:r>
              <a:rPr lang="en-US" sz="2400" dirty="0">
                <a:cs typeface="B Nazanin" panose="00000400000000000000" pitchFamily="2" charset="-78"/>
              </a:rPr>
              <a:t>.</a:t>
            </a:r>
            <a:br>
              <a:rPr lang="en-US" sz="2400" dirty="0">
                <a:cs typeface="B Nazanin" panose="00000400000000000000" pitchFamily="2" charset="-78"/>
              </a:rPr>
            </a:br>
            <a:endParaRPr lang="en-US" sz="2400" dirty="0">
              <a:cs typeface="B Nazanin" panose="00000400000000000000" pitchFamily="2" charset="-78"/>
            </a:endParaRPr>
          </a:p>
        </p:txBody>
      </p:sp>
    </p:spTree>
    <p:extLst>
      <p:ext uri="{BB962C8B-B14F-4D97-AF65-F5344CB8AC3E}">
        <p14:creationId xmlns:p14="http://schemas.microsoft.com/office/powerpoint/2010/main" val="25254728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cs typeface="B Titr" panose="00000700000000000000" pitchFamily="2" charset="-78"/>
              </a:rPr>
              <a:t>قواعد هرمنوتیک</a:t>
            </a:r>
            <a:endParaRPr lang="en-US" dirty="0">
              <a:cs typeface="B Titr" panose="00000700000000000000" pitchFamily="2" charset="-78"/>
            </a:endParaRPr>
          </a:p>
        </p:txBody>
      </p:sp>
      <p:sp>
        <p:nvSpPr>
          <p:cNvPr id="4" name="TextBox 3"/>
          <p:cNvSpPr txBox="1"/>
          <p:nvPr/>
        </p:nvSpPr>
        <p:spPr>
          <a:xfrm>
            <a:off x="377072" y="2205872"/>
            <a:ext cx="8193872" cy="3785652"/>
          </a:xfrm>
          <a:prstGeom prst="rect">
            <a:avLst/>
          </a:prstGeom>
          <a:noFill/>
        </p:spPr>
        <p:txBody>
          <a:bodyPr wrap="square" rtlCol="0">
            <a:spAutoFit/>
          </a:bodyPr>
          <a:lstStyle/>
          <a:p>
            <a:pPr algn="r" rtl="1"/>
            <a:r>
              <a:rPr lang="fa-IR" sz="2400" dirty="0">
                <a:cs typeface="B Nazanin" panose="00000400000000000000" pitchFamily="2" charset="-78"/>
              </a:rPr>
              <a:t>هرمنوتیک همانند نسبی گرایی اعتقاد دارد که یک قرائت واحد و مطلق نسبت به متون مقدس وجود ندارد؛ زیرا پیش فرض ها و موقعیت مفسر در فهم آنها تأثیر دارد. لذا هر کسی به مقتضای شرایط خود یک برداشت و تفسیر از متون مقدس دارد. بنابراین، هرمنوتیک نتیجه نسبی گرایی است، چنان که نتیجه هرمنوتیک پلورالیسم دینی است</a:t>
            </a:r>
            <a:r>
              <a:rPr lang="en-US" sz="2400" dirty="0">
                <a:cs typeface="B Nazanin" panose="00000400000000000000" pitchFamily="2" charset="-78"/>
              </a:rPr>
              <a:t>.</a:t>
            </a:r>
            <a:br>
              <a:rPr lang="en-US" sz="2400" dirty="0">
                <a:cs typeface="B Nazanin" panose="00000400000000000000" pitchFamily="2" charset="-78"/>
              </a:rPr>
            </a:br>
            <a:r>
              <a:rPr lang="fa-IR" sz="2400" dirty="0">
                <a:cs typeface="B Nazanin" panose="00000400000000000000" pitchFamily="2" charset="-78"/>
              </a:rPr>
              <a:t>برخی از پیامدهای هرمنوتیک عبارت اند از</a:t>
            </a:r>
            <a:r>
              <a:rPr lang="en-US" sz="2400" dirty="0">
                <a:cs typeface="B Nazanin" panose="00000400000000000000" pitchFamily="2" charset="-78"/>
              </a:rPr>
              <a:t>:</a:t>
            </a:r>
          </a:p>
          <a:p>
            <a:pPr algn="r" rtl="1"/>
            <a:r>
              <a:rPr lang="fa-IR" sz="2400" b="1" dirty="0" smtClean="0">
                <a:cs typeface="B Nazanin" panose="00000400000000000000" pitchFamily="2" charset="-78"/>
              </a:rPr>
              <a:t>1-امکان </a:t>
            </a:r>
            <a:r>
              <a:rPr lang="fa-IR" sz="2400" b="1" dirty="0">
                <a:cs typeface="B Nazanin" panose="00000400000000000000" pitchFamily="2" charset="-78"/>
              </a:rPr>
              <a:t>قرائت های مختلف و عدم وجود معیار واحد</a:t>
            </a:r>
            <a:endParaRPr lang="en-US" sz="2400" b="1" dirty="0">
              <a:cs typeface="B Nazanin" panose="00000400000000000000" pitchFamily="2" charset="-78"/>
            </a:endParaRPr>
          </a:p>
          <a:p>
            <a:pPr algn="r" rtl="1"/>
            <a:r>
              <a:rPr lang="fa-IR" sz="2400" b="1" dirty="0" smtClean="0">
                <a:cs typeface="B Nazanin" panose="00000400000000000000" pitchFamily="2" charset="-78"/>
              </a:rPr>
              <a:t>2-اعتبار </a:t>
            </a:r>
            <a:r>
              <a:rPr lang="fa-IR" sz="2400" b="1" dirty="0">
                <a:cs typeface="B Nazanin" panose="00000400000000000000" pitchFamily="2" charset="-78"/>
              </a:rPr>
              <a:t>بخشیدن به فرقه های انحرافی</a:t>
            </a:r>
            <a:endParaRPr lang="en-US" sz="2400" b="1" dirty="0">
              <a:cs typeface="B Nazanin" panose="00000400000000000000" pitchFamily="2" charset="-78"/>
            </a:endParaRPr>
          </a:p>
          <a:p>
            <a:pPr algn="r" rtl="1"/>
            <a:r>
              <a:rPr lang="fa-IR" sz="2400" b="1" dirty="0" smtClean="0">
                <a:cs typeface="B Nazanin" panose="00000400000000000000" pitchFamily="2" charset="-78"/>
              </a:rPr>
              <a:t>3-اعتبار </a:t>
            </a:r>
            <a:r>
              <a:rPr lang="fa-IR" sz="2400" b="1" dirty="0">
                <a:cs typeface="B Nazanin" panose="00000400000000000000" pitchFamily="2" charset="-78"/>
              </a:rPr>
              <a:t>دادن به تفسیر به رأی</a:t>
            </a:r>
            <a:endParaRPr lang="en-US" sz="2400" b="1" dirty="0">
              <a:cs typeface="B Nazanin" panose="00000400000000000000" pitchFamily="2" charset="-78"/>
            </a:endParaRPr>
          </a:p>
          <a:p>
            <a:pPr algn="r" rtl="1"/>
            <a:r>
              <a:rPr lang="fa-IR" sz="2400" b="1" dirty="0" smtClean="0">
                <a:cs typeface="B Nazanin" panose="00000400000000000000" pitchFamily="2" charset="-78"/>
              </a:rPr>
              <a:t>4-پذیرش </a:t>
            </a:r>
            <a:r>
              <a:rPr lang="fa-IR" sz="2400" b="1" dirty="0">
                <a:cs typeface="B Nazanin" panose="00000400000000000000" pitchFamily="2" charset="-78"/>
              </a:rPr>
              <a:t>نسبی گرایی در تفسیرهای دینی</a:t>
            </a:r>
            <a:endParaRPr lang="en-US" sz="2400" b="1" dirty="0">
              <a:cs typeface="B Nazanin" panose="00000400000000000000" pitchFamily="2" charset="-78"/>
            </a:endParaRPr>
          </a:p>
          <a:p>
            <a:pPr algn="r" rtl="1"/>
            <a:r>
              <a:rPr lang="fa-IR" sz="2400" b="1" dirty="0" smtClean="0">
                <a:cs typeface="B Nazanin" panose="00000400000000000000" pitchFamily="2" charset="-78"/>
              </a:rPr>
              <a:t>5-عدم </a:t>
            </a:r>
            <a:r>
              <a:rPr lang="fa-IR" sz="2400" b="1" dirty="0">
                <a:cs typeface="B Nazanin" panose="00000400000000000000" pitchFamily="2" charset="-78"/>
              </a:rPr>
              <a:t>دسترسی به فهم صحیح و دقیق متون دینی</a:t>
            </a:r>
            <a:endParaRPr lang="en-US" sz="2400" b="1" dirty="0">
              <a:cs typeface="B Nazanin" panose="00000400000000000000" pitchFamily="2" charset="-78"/>
            </a:endParaRPr>
          </a:p>
        </p:txBody>
      </p:sp>
    </p:spTree>
    <p:extLst>
      <p:ext uri="{BB962C8B-B14F-4D97-AF65-F5344CB8AC3E}">
        <p14:creationId xmlns:p14="http://schemas.microsoft.com/office/powerpoint/2010/main" val="32320687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cs typeface="B Titr" panose="00000700000000000000" pitchFamily="2" charset="-78"/>
              </a:rPr>
              <a:t>قواعد هرمنوتیک</a:t>
            </a:r>
            <a:endParaRPr lang="en-US" dirty="0">
              <a:cs typeface="B Titr" panose="00000700000000000000" pitchFamily="2" charset="-78"/>
            </a:endParaRPr>
          </a:p>
        </p:txBody>
      </p:sp>
      <p:sp>
        <p:nvSpPr>
          <p:cNvPr id="4" name="TextBox 3"/>
          <p:cNvSpPr txBox="1"/>
          <p:nvPr/>
        </p:nvSpPr>
        <p:spPr>
          <a:xfrm>
            <a:off x="377072" y="2205872"/>
            <a:ext cx="8193872" cy="3831818"/>
          </a:xfrm>
          <a:prstGeom prst="rect">
            <a:avLst/>
          </a:prstGeom>
          <a:noFill/>
        </p:spPr>
        <p:txBody>
          <a:bodyPr wrap="square" rtlCol="0">
            <a:spAutoFit/>
          </a:bodyPr>
          <a:lstStyle/>
          <a:p>
            <a:pPr algn="r" rtl="1"/>
            <a:r>
              <a:rPr lang="fa-IR" sz="2700" b="1" dirty="0" smtClean="0">
                <a:solidFill>
                  <a:srgbClr val="FF0000"/>
                </a:solidFill>
                <a:cs typeface="B Nazanin" panose="00000400000000000000" pitchFamily="2" charset="-78"/>
              </a:rPr>
              <a:t>1-پیش </a:t>
            </a:r>
            <a:r>
              <a:rPr lang="fa-IR" sz="2700" b="1" dirty="0">
                <a:solidFill>
                  <a:srgbClr val="FF0000"/>
                </a:solidFill>
                <a:cs typeface="B Nazanin" panose="00000400000000000000" pitchFamily="2" charset="-78"/>
              </a:rPr>
              <a:t>فهم یا پیش دانسته مفسر: </a:t>
            </a:r>
            <a:r>
              <a:rPr lang="fa-IR" sz="2700" dirty="0">
                <a:cs typeface="B Nazanin" panose="00000400000000000000" pitchFamily="2" charset="-78"/>
              </a:rPr>
              <a:t>این مطلب نه تنها در تفسیر متون، بلکه در هر تحقیق علمی، مفسر و محقق یک پیش فهم یا پیش دانسته دارد که بدون آن تفسیر متن یا تحقیق علمی ممکن نیست</a:t>
            </a:r>
            <a:r>
              <a:rPr lang="en-US" sz="2700" dirty="0">
                <a:cs typeface="B Nazanin" panose="00000400000000000000" pitchFamily="2" charset="-78"/>
              </a:rPr>
              <a:t>.</a:t>
            </a:r>
          </a:p>
          <a:p>
            <a:pPr algn="r" rtl="1"/>
            <a:r>
              <a:rPr lang="en-US" sz="2700" dirty="0">
                <a:cs typeface="B Nazanin" panose="00000400000000000000" pitchFamily="2" charset="-78"/>
              </a:rPr>
              <a:t> </a:t>
            </a:r>
          </a:p>
          <a:p>
            <a:pPr algn="r" rtl="1"/>
            <a:r>
              <a:rPr lang="fa-IR" sz="2700" b="1" dirty="0" smtClean="0">
                <a:solidFill>
                  <a:srgbClr val="FF0000"/>
                </a:solidFill>
                <a:cs typeface="B Nazanin" panose="00000400000000000000" pitchFamily="2" charset="-78"/>
              </a:rPr>
              <a:t>2-علایق </a:t>
            </a:r>
            <a:r>
              <a:rPr lang="fa-IR" sz="2700" b="1" dirty="0">
                <a:solidFill>
                  <a:srgbClr val="FF0000"/>
                </a:solidFill>
                <a:cs typeface="B Nazanin" panose="00000400000000000000" pitchFamily="2" charset="-78"/>
              </a:rPr>
              <a:t>و انتظارات هدایت کننده مفسر: </a:t>
            </a:r>
            <a:r>
              <a:rPr lang="fa-IR" sz="2700" dirty="0">
                <a:cs typeface="B Nazanin" panose="00000400000000000000" pitchFamily="2" charset="-78"/>
              </a:rPr>
              <a:t>علایق و انتظارات شخص مفسر که وی را به سؤال کردن از متن و فهمیدن آن وا می دارد، از مقدمات و مقومات فهم متن است. انسان هر سؤالی را از روی علاقه و انتظار خاصی مطرح می کند و این علاقه و انتظار حتماً با پیش دانسته های وی که مقومات سؤال او هستند متناسب است</a:t>
            </a:r>
            <a:r>
              <a:rPr lang="en-US" sz="2700" dirty="0">
                <a:cs typeface="B Nazanin" panose="00000400000000000000" pitchFamily="2" charset="-78"/>
              </a:rPr>
              <a:t>.</a:t>
            </a:r>
          </a:p>
        </p:txBody>
      </p:sp>
    </p:spTree>
    <p:extLst>
      <p:ext uri="{BB962C8B-B14F-4D97-AF65-F5344CB8AC3E}">
        <p14:creationId xmlns:p14="http://schemas.microsoft.com/office/powerpoint/2010/main" val="1112349385"/>
      </p:ext>
    </p:extLst>
  </p:cSld>
  <p:clrMapOvr>
    <a:masterClrMapping/>
  </p:clrMapOvr>
  <p:timing>
    <p:tnLst>
      <p:par>
        <p:cTn id="1" dur="indefinite" restart="never" nodeType="tmRoot"/>
      </p:par>
    </p:tnLst>
  </p:timing>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54</TotalTime>
  <Words>2923</Words>
  <Application>Microsoft Office PowerPoint</Application>
  <PresentationFormat>On-screen Show (4:3)</PresentationFormat>
  <Paragraphs>117</Paragraphs>
  <Slides>30</Slides>
  <Notes>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30</vt:i4>
      </vt:variant>
    </vt:vector>
  </HeadingPairs>
  <TitlesOfParts>
    <vt:vector size="38" baseType="lpstr">
      <vt:lpstr>Arial</vt:lpstr>
      <vt:lpstr>B Nazanin</vt:lpstr>
      <vt:lpstr>B Titr</vt:lpstr>
      <vt:lpstr>Calibri</vt:lpstr>
      <vt:lpstr>Gill Sans MT</vt:lpstr>
      <vt:lpstr>Times New Roman</vt:lpstr>
      <vt:lpstr>Wingdings 2</vt:lpstr>
      <vt:lpstr>Dividend</vt:lpstr>
      <vt:lpstr>هرمنوتیک و معماری</vt:lpstr>
      <vt:lpstr>تاریخچه</vt:lpstr>
      <vt:lpstr>تاریخچه</vt:lpstr>
      <vt:lpstr>تاریخچه</vt:lpstr>
      <vt:lpstr>تاریخچه</vt:lpstr>
      <vt:lpstr>تاریخچه</vt:lpstr>
      <vt:lpstr>قواعد هرمنوتیک</vt:lpstr>
      <vt:lpstr>قواعد هرمنوتیک</vt:lpstr>
      <vt:lpstr>قواعد هرمنوتیک</vt:lpstr>
      <vt:lpstr>قواعد هرمنوتیک</vt:lpstr>
      <vt:lpstr>قواعد هرمنوتیک</vt:lpstr>
      <vt:lpstr>نظریه اندیشمندان</vt:lpstr>
      <vt:lpstr>نظریه اندیشمندان</vt:lpstr>
      <vt:lpstr>نظریه اندیشمندان</vt:lpstr>
      <vt:lpstr>نظریه اندیشمندان</vt:lpstr>
      <vt:lpstr>نظریه اندیشمندان</vt:lpstr>
      <vt:lpstr>نظریه اندیشمندان</vt:lpstr>
      <vt:lpstr>نظریه اندیشمندان</vt:lpstr>
      <vt:lpstr>هرمنوتیک و معماری</vt:lpstr>
      <vt:lpstr>هرمنوتیک و معماری</vt:lpstr>
      <vt:lpstr>هرمنوتیک و معماری</vt:lpstr>
      <vt:lpstr>هرمنوتیک و معماری</vt:lpstr>
      <vt:lpstr>هرمنوتیک و معماری</vt:lpstr>
      <vt:lpstr>هرمنوتیک و معماری</vt:lpstr>
      <vt:lpstr>هرمنوتیک و معماری</vt:lpstr>
      <vt:lpstr>هرمنوتیک و معماری</vt:lpstr>
      <vt:lpstr>هرمنوتیک و معماری</vt:lpstr>
      <vt:lpstr>هرمنوتیک و معماری</vt:lpstr>
      <vt:lpstr>هرمنوتیک و معماری</vt:lpstr>
      <vt:lpstr>نتیجه گیری</vt:lpstr>
    </vt:vector>
  </TitlesOfParts>
  <Company>Moorche 30 DVDs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هرمنوتیک و معماری</dc:title>
  <dc:creator>MRT www.Win2Farsi.com</dc:creator>
  <cp:lastModifiedBy>MRT www.Win2Farsi.com</cp:lastModifiedBy>
  <cp:revision>10</cp:revision>
  <dcterms:created xsi:type="dcterms:W3CDTF">2017-05-17T06:29:11Z</dcterms:created>
  <dcterms:modified xsi:type="dcterms:W3CDTF">2017-05-17T07:24:07Z</dcterms:modified>
</cp:coreProperties>
</file>