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6005ED-0E6F-4FB7-AB81-A175C918A76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8F6031-74A0-49E2-AFD3-B602F79677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44236"/>
            <a:ext cx="9144000" cy="5985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709" y="24919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بسم الله الرحمن الرحیم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6512511" cy="1143000"/>
          </a:xfrm>
        </p:spPr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19200" y="533400"/>
                <a:ext cx="7162800" cy="3474720"/>
              </a:xfrm>
            </p:spPr>
            <p:txBody>
              <a:bodyPr/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گراف دو بخشی کامل که یک بخش آن دارای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𝑛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و بخش دیگر آن دارای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𝑚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عضو باشد، را با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𝑛</m:t>
                        </m:r>
                        <m:r>
                          <a:rPr lang="fa-IR" sz="24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نشان می­هیم و گراف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𝑘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  <m:r>
                          <a:rPr lang="en-US" sz="24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 را گراف ستاره گوییم. گرافی که درجه هر رأس آن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𝑟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باشد را یک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𝑟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منظم نامیم. گراف تهی یک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منظم است. گرافی با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رأس که هر دو رأس آن با هم مجاور باشند، را گراف کامل گوییم و با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نمايش مي دهيم.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تعریف: به زیر مجموعه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⊆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خوشه می­گوییم هر گاه زیر گراف القا شده روی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کامل باشد. تعداد رأس­ها در بزرگترین خوشه از گراف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عدد خوشه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نامیده و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𝜔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نشان داده می­شود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19200" y="533400"/>
                <a:ext cx="7162800" cy="3474720"/>
              </a:xfrm>
              <a:blipFill rotWithShape="1">
                <a:blip r:embed="rId2"/>
                <a:stretch>
                  <a:fillRect l="-3404" t="-1228" r="-1277" b="-3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8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86400"/>
            <a:ext cx="6512511" cy="1143000"/>
          </a:xfrm>
        </p:spPr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0218" y="731520"/>
                <a:ext cx="8250382" cy="445008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 rtl="1">
                  <a:lnSpc>
                    <a:spcPct val="220000"/>
                  </a:lnSpc>
                  <a:spcAft>
                    <a:spcPts val="1000"/>
                  </a:spcAft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تعریف: 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𝐿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یک مجموعه باشد. یک رنگ­آمیزی سره رأسی از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تابع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: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𝐿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است با این خاصیت که 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𝑢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,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𝑣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∈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با هم مجاور باشند، آن­گاه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𝑢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𝑣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دارای مقادیر متفاوت باشند. اگر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، آن­گاه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𝐿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K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رنگ­آمیزی رأسی برای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گفته می­شود. کوچکترین عدد صحیح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به طوری که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دارای یک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رنگ­آمیزی رأسی باشد.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را عدد رنگی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گوییم و 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χ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نمایش می­دهیم.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22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تعریف: به زیر مجموعه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یک مجموعه مستقل گوییم هرگاه هیچ دو رأسی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با هم مجاور نباشند. به زیر مجموعه مستقل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مستقل ماکزیمال گوییم هر گاه با اضافه کردن هر رأسی از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𝑉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𝐺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𝑆</m:t>
                        </m:r>
                      </m:den>
                    </m:f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به یک مجموعه غیر مستقل برسیم. به مجموعه مستقل ماکزیمال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مجموعه مستقل ماکزیمال گوییم هرگاه دارای بیشترین عدد اصلي در بین مجموعه­های مستقل ماکزیمال باشد و به عدد اصلی آن عدد استقلال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گوییم و 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a-IR" sz="2400">
                        <a:effectLst/>
                        <a:latin typeface="Cambria Math"/>
                        <a:ea typeface="Times New Roman"/>
                        <a:cs typeface="Cambria Math"/>
                      </a:rPr>
                      <m:t>α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نشان می­دهیم.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0218" y="731520"/>
                <a:ext cx="8250382" cy="4450080"/>
              </a:xfrm>
              <a:blipFill rotWithShape="1">
                <a:blip r:embed="rId2"/>
                <a:stretch>
                  <a:fillRect l="-1108" r="-295" b="-8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18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000"/>
            <a:ext cx="6512511" cy="1143000"/>
          </a:xfrm>
        </p:spPr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457200"/>
                <a:ext cx="8382000" cy="4876800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fa-IR" dirty="0"/>
                  <a:t>تعریف: به زیر مجموعه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</m:oMath>
                </a14:m>
                <a:r>
                  <a:rPr lang="fa-IR" dirty="0"/>
                  <a:t> از مجموعه رأس­های </a:t>
                </a:r>
                <a14:m>
                  <m:oMath xmlns:m="http://schemas.openxmlformats.org/officeDocument/2006/math">
                    <m:r>
                      <a:rPr lang="en-US" i="1"/>
                      <m:t>𝐶</m:t>
                    </m:r>
                  </m:oMath>
                </a14:m>
                <a:r>
                  <a:rPr lang="fa-IR" dirty="0"/>
                  <a:t> مجموعه تسلطي گوییم اگر هر رأس از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𝑉</m:t>
                        </m:r>
                        <m:r>
                          <a:rPr lang="en-US" i="1"/>
                          <m:t>(</m:t>
                        </m:r>
                        <m:r>
                          <a:rPr lang="en-US" i="1"/>
                          <m:t>𝐺</m:t>
                        </m:r>
                        <m:r>
                          <a:rPr lang="en-US" i="1"/>
                          <m:t>)</m:t>
                        </m:r>
                      </m:num>
                      <m:den>
                        <m:r>
                          <a:rPr lang="en-US" i="1"/>
                          <m:t>𝐷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fa-IR" dirty="0"/>
                  <a:t>با رأسی از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</m:oMath>
                </a14:m>
                <a:r>
                  <a:rPr lang="fa-IR" dirty="0"/>
                  <a:t> مجاور باشد. تعداد اعضاي کوچکترین مجموعه­ تسلطي از</a:t>
                </a:r>
                <a14:m>
                  <m:oMath xmlns:m="http://schemas.openxmlformats.org/officeDocument/2006/math">
                    <m:r>
                      <a:rPr lang="en-US" i="1"/>
                      <m:t>𝑉</m:t>
                    </m:r>
                    <m:r>
                      <a:rPr lang="en-US" i="1"/>
                      <m:t>(</m:t>
                    </m:r>
                    <m:r>
                      <a:rPr lang="en-US" i="1"/>
                      <m:t>𝐺</m:t>
                    </m:r>
                    <m:r>
                      <a:rPr lang="en-US" i="1"/>
                      <m:t>)</m:t>
                    </m:r>
                  </m:oMath>
                </a14:m>
                <a:r>
                  <a:rPr lang="fa-IR" dirty="0"/>
                  <a:t> راعدد تسلطی </a:t>
                </a:r>
                <a14:m>
                  <m:oMath xmlns:m="http://schemas.openxmlformats.org/officeDocument/2006/math">
                    <m:r>
                      <a:rPr lang="en-US" i="1"/>
                      <m:t>𝐺</m:t>
                    </m:r>
                  </m:oMath>
                </a14:m>
                <a:r>
                  <a:rPr lang="fa-IR" dirty="0"/>
                  <a:t> گوییم و با </a:t>
                </a:r>
                <a14:m>
                  <m:oMath xmlns:m="http://schemas.openxmlformats.org/officeDocument/2006/math">
                    <m:r>
                      <a:rPr lang="fa-IR" i="1"/>
                      <m:t>𝛾</m:t>
                    </m:r>
                    <m:r>
                      <a:rPr lang="en-US" i="1"/>
                      <m:t>(</m:t>
                    </m:r>
                    <m:r>
                      <a:rPr lang="en-US" i="1"/>
                      <m:t>𝐺</m:t>
                    </m:r>
                    <m:r>
                      <a:rPr lang="en-US" i="1"/>
                      <m:t>)</m:t>
                    </m:r>
                  </m:oMath>
                </a14:m>
                <a:r>
                  <a:rPr lang="fa-IR" dirty="0"/>
                  <a:t> نشان  می­دهیم.</a:t>
                </a:r>
                <a:endParaRPr lang="en-US" dirty="0"/>
              </a:p>
              <a:p>
                <a:pPr algn="r" rtl="1"/>
                <a:r>
                  <a:rPr lang="fa-IR" dirty="0"/>
                  <a:t>تعریف: فرض کنیم</a:t>
                </a:r>
                <a14:m>
                  <m:oMath xmlns:m="http://schemas.openxmlformats.org/officeDocument/2006/math">
                    <m:r>
                      <a:rPr lang="en-US" i="1"/>
                      <m:t>𝐺</m:t>
                    </m:r>
                    <m:r>
                      <a:rPr lang="en-US"/>
                      <m:t>=(</m:t>
                    </m:r>
                    <m:r>
                      <a:rPr lang="en-US" i="1"/>
                      <m:t>𝑉</m:t>
                    </m:r>
                    <m:r>
                      <a:rPr lang="en-US"/>
                      <m:t>,</m:t>
                    </m:r>
                    <m:r>
                      <a:rPr lang="en-US" i="1"/>
                      <m:t>𝐸</m:t>
                    </m:r>
                    <m:r>
                      <a:rPr lang="en-US"/>
                      <m:t>)</m:t>
                    </m:r>
                  </m:oMath>
                </a14:m>
                <a:r>
                  <a:rPr lang="fa-IR" dirty="0"/>
                  <a:t> یک گراف و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</m:oMath>
                </a14:m>
                <a:r>
                  <a:rPr lang="fa-IR" dirty="0"/>
                  <a:t> زیر مجموعه </a:t>
                </a:r>
                <a14:m>
                  <m:oMath xmlns:m="http://schemas.openxmlformats.org/officeDocument/2006/math">
                    <m:r>
                      <a:rPr lang="en-US" i="1"/>
                      <m:t>𝑉</m:t>
                    </m:r>
                    <m:r>
                      <a:rPr lang="en-US"/>
                      <m:t> (</m:t>
                    </m:r>
                    <m:r>
                      <a:rPr lang="en-US" i="1"/>
                      <m:t>𝐺</m:t>
                    </m:r>
                    <m:r>
                      <a:rPr lang="en-US"/>
                      <m:t>)</m:t>
                    </m:r>
                  </m:oMath>
                </a14:m>
                <a:r>
                  <a:rPr lang="fa-IR" dirty="0"/>
                  <a:t> باشد. زیر گراف </a:t>
                </a:r>
                <a14:m>
                  <m:oMath xmlns:m="http://schemas.openxmlformats.org/officeDocument/2006/math">
                    <m:r>
                      <a:rPr lang="en-US" i="1"/>
                      <m:t>𝐺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𝑆</m:t>
                        </m:r>
                      </m:e>
                    </m:d>
                    <m:r>
                      <a:rPr lang="en-US"/>
                      <m:t>=(</m:t>
                    </m:r>
                    <m:r>
                      <a:rPr lang="en-US" i="1"/>
                      <m:t>𝑆</m:t>
                    </m:r>
                    <m:r>
                      <a:rPr lang="en-US"/>
                      <m:t>,</m:t>
                    </m:r>
                    <m:r>
                      <a:rPr lang="en-US" i="1"/>
                      <m:t>𝐸</m:t>
                    </m:r>
                    <m:r>
                      <a:rPr lang="en-US"/>
                      <m:t>)</m:t>
                    </m:r>
                  </m:oMath>
                </a14:m>
                <a:r>
                  <a:rPr lang="fa-IR" dirty="0"/>
                  <a:t> را زیر گراف القا شده از </a:t>
                </a:r>
                <a14:m>
                  <m:oMath xmlns:m="http://schemas.openxmlformats.org/officeDocument/2006/math">
                    <m:r>
                      <a:rPr lang="en-US" i="1"/>
                      <m:t>𝐺</m:t>
                    </m:r>
                  </m:oMath>
                </a14:m>
                <a:r>
                  <a:rPr lang="fa-IR" dirty="0"/>
                  <a:t> توسط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</m:oMath>
                </a14:m>
                <a:r>
                  <a:rPr lang="fa-IR" dirty="0"/>
                  <a:t> گوییم هرگاه </a:t>
                </a:r>
                <a14:m>
                  <m:oMath xmlns:m="http://schemas.openxmlformats.org/officeDocument/2006/math">
                    <m:r>
                      <a:rPr lang="en-US" i="1"/>
                      <m:t>𝐸</m:t>
                    </m:r>
                  </m:oMath>
                </a14:m>
                <a:r>
                  <a:rPr lang="fa-IR" dirty="0"/>
                  <a:t> مجموعه همه یال­های </a:t>
                </a:r>
                <a14:m>
                  <m:oMath xmlns:m="http://schemas.openxmlformats.org/officeDocument/2006/math">
                    <m:r>
                      <a:rPr lang="en-US" i="1"/>
                      <m:t>𝐸</m:t>
                    </m:r>
                  </m:oMath>
                </a14:m>
                <a:r>
                  <a:rPr lang="fa-IR" dirty="0"/>
                  <a:t> باشد که هر دو رأس پایانی آن ها در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</m:oMath>
                </a14:m>
                <a:r>
                  <a:rPr lang="fa-IR" dirty="0"/>
                  <a:t> قرار دارد. </a:t>
                </a:r>
                <a:endParaRPr lang="en-US" dirty="0"/>
              </a:p>
              <a:p>
                <a:pPr algn="r" rtl="1"/>
                <a:r>
                  <a:rPr lang="fa-IR" dirty="0"/>
                  <a:t>در ادامه به بیان برخی از تعاریف مورد نیاز در حوزه جبر می­پردازیم. برای یک حلقه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، مجموعه ایده­آل­های ماکسیمال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 را با </a:t>
                </a:r>
                <a14:m>
                  <m:oMath xmlns:m="http://schemas.openxmlformats.org/officeDocument/2006/math">
                    <m:r>
                      <a:rPr lang="en-US" i="1"/>
                      <m:t>𝑀𝑎𝑥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𝑅</m:t>
                        </m:r>
                      </m:e>
                    </m:d>
                  </m:oMath>
                </a14:m>
                <a:r>
                  <a:rPr lang="fa-IR" dirty="0"/>
                  <a:t> نشان می­دهیم. اگر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𝑀𝑎𝑥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𝑅</m:t>
                            </m:r>
                          </m:e>
                        </m:d>
                      </m:e>
                    </m:d>
                    <m:r>
                      <a:rPr lang="en-US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a-IR" dirty="0"/>
                  <a:t>، آن­گاه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 یک حلقه موضعی نامیده    می­شود به عبارت ديگر حلقه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 را که تنها یک ایده­آل چپ ماکزیمال داشته باشد حلقه موضعی گوییم.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457200"/>
                <a:ext cx="8382000" cy="4876800"/>
              </a:xfrm>
              <a:blipFill rotWithShape="1">
                <a:blip r:embed="rId2"/>
                <a:stretch>
                  <a:fillRect l="-1891" t="-3625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526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315200" cy="3474720"/>
              </a:xfrm>
            </p:spPr>
            <p:txBody>
              <a:bodyPr>
                <a:normAutofit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اشتراک تمام ایده­آل­های ماکسیمال حلقه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را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𝐽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نشان می­دهیم و به آن راديكال جيكبسون حلقه مي گوييم.  در نهایت مجموعه همه یکه های حلقه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را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𝑈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نشان می­دهیم. برای حلقه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𝑆𝑂𝐶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Bzar"/>
                    <a:ea typeface="Times New Roman"/>
                    <a:cs typeface="B Nazanin"/>
                  </a:rPr>
                  <a:t>)</a:t>
                </a: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برابر با مجموع همه ایده­آل های مینیمال از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می­باشد. ( اگر هیچ  ایده­آل  مینیمالی وجود نداشته با­شد، این جمع بصورت صفر تعریف می­شود.)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315200" cy="3474720"/>
              </a:xfrm>
              <a:blipFill rotWithShape="1">
                <a:blip r:embed="rId2"/>
                <a:stretch>
                  <a:fillRect l="-3667" t="-1053" r="-1250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83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685800"/>
                <a:ext cx="8229600" cy="3474720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100" dirty="0">
                    <a:effectLst/>
                    <a:latin typeface="Times New Roman"/>
                    <a:ea typeface="Calibri"/>
                    <a:cs typeface="B Nazanin"/>
                  </a:rPr>
                  <a:t> کوهن مکاولی گوییم اگر برای هر ایده­آل 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𝐼</m:t>
                    </m:r>
                  </m:oMath>
                </a14:m>
                <a:r>
                  <a:rPr lang="fa-IR" sz="2100" dirty="0">
                    <a:effectLst/>
                    <a:latin typeface="Times New Roman"/>
                    <a:ea typeface="Calibri"/>
                    <a:cs typeface="B Nazanin"/>
                  </a:rPr>
                  <a:t> از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effectLst/>
                        <a:latin typeface="Cambria Math"/>
                        <a:ea typeface="Calibri"/>
                        <a:cs typeface="B Nazanin"/>
                      </a:rPr>
                      <m:t>R</m:t>
                    </m:r>
                  </m:oMath>
                </a14:m>
                <a:r>
                  <a:rPr lang="fa-IR" sz="2100" dirty="0">
                    <a:effectLst/>
                    <a:latin typeface="Times New Roman"/>
                    <a:ea typeface="Calibri"/>
                    <a:cs typeface="B Nazanin"/>
                  </a:rPr>
                  <a:t> داشته باشیم 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𝑔𝑟𝑎𝑑𝑒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𝐼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,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)=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h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𝑡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𝐼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100" dirty="0">
                    <a:effectLst/>
                    <a:latin typeface="Times New Roman"/>
                    <a:ea typeface="Calibri"/>
                    <a:cs typeface="B Nazanin"/>
                  </a:rPr>
                  <a:t>. پس نتیجه   می­شود که اگر 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,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𝑚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en-US" sz="2100" dirty="0">
                    <a:effectLst/>
                    <a:latin typeface="B Nazanin"/>
                    <a:ea typeface="Calibri"/>
                    <a:cs typeface="Arial"/>
                  </a:rPr>
                  <a:t> </a:t>
                </a:r>
                <a:r>
                  <a:rPr lang="fa-IR" sz="2100" dirty="0">
                    <a:effectLst/>
                    <a:latin typeface="B Nazanin"/>
                    <a:ea typeface="Calibri"/>
                    <a:cs typeface="Arial"/>
                  </a:rPr>
                  <a:t>یک حلقه موضعی آرتینی باشد، در این صورت 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en-US" sz="2100" dirty="0">
                    <a:effectLst/>
                    <a:latin typeface="B Nazanin"/>
                    <a:ea typeface="Calibri"/>
                    <a:cs typeface="Arial"/>
                  </a:rPr>
                  <a:t> </a:t>
                </a:r>
                <a:r>
                  <a:rPr lang="fa-IR" sz="2100" dirty="0">
                    <a:effectLst/>
                    <a:latin typeface="B Nazanin"/>
                    <a:ea typeface="Calibri"/>
                    <a:cs typeface="Arial"/>
                  </a:rPr>
                  <a:t>یک حلقه گورشتاین است اگر و تنها اگر</a:t>
                </a:r>
                <a:endParaRPr lang="en-US" sz="21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ctr" rtl="1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1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𝑑𝑖𝑚</m:t>
                        </m:r>
                      </m:e>
                      <m:sub>
                        <m:r>
                          <a:rPr lang="en-US" sz="21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  <m:r>
                          <a:rPr lang="en-US" sz="21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/</m:t>
                        </m:r>
                        <m:r>
                          <a:rPr lang="en-US" sz="21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𝑚</m:t>
                        </m:r>
                      </m:sub>
                    </m:sSub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 (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𝐴𝑛𝑛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𝑚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))=</m:t>
                    </m:r>
                    <m:r>
                      <a:rPr lang="en-US" sz="2100" i="1">
                        <a:effectLst/>
                        <a:latin typeface="Cambria Math"/>
                        <a:ea typeface="Calibri"/>
                        <a:cs typeface="B Nazanin"/>
                      </a:rPr>
                      <m:t>1</m:t>
                    </m:r>
                  </m:oMath>
                </a14:m>
                <a:r>
                  <a:rPr lang="fa-IR" sz="2100" i="1" dirty="0">
                    <a:effectLst/>
                    <a:latin typeface="Times New Roman"/>
                    <a:ea typeface="Calibri"/>
                    <a:cs typeface="B Nazanin"/>
                  </a:rPr>
                  <a:t>.</a:t>
                </a:r>
                <a:endParaRPr lang="en-US" sz="21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100" dirty="0">
                    <a:effectLst/>
                    <a:latin typeface="Bzar"/>
                    <a:ea typeface="Times New Roman"/>
                    <a:cs typeface="B Nazanin"/>
                  </a:rPr>
                  <a:t> اگر </a:t>
                </a:r>
                <a:r>
                  <a:rPr lang="en-US" sz="2100" i="1" dirty="0">
                    <a:effectLst/>
                    <a:latin typeface="Bzar"/>
                    <a:ea typeface="Times New Roman"/>
                    <a:cs typeface="B Nazanin"/>
                  </a:rPr>
                  <a:t>x</a:t>
                </a:r>
                <a:r>
                  <a:rPr lang="en-US" sz="2100" i="1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100" dirty="0">
                    <a:effectLst/>
                    <a:latin typeface="Bzar"/>
                    <a:ea typeface="Times New Roman"/>
                    <a:cs typeface="B Nazanin"/>
                  </a:rPr>
                  <a:t>یک عنصر یا یک زیرمجموعه از  حلقه 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100" dirty="0">
                    <a:effectLst/>
                    <a:latin typeface="Bzar"/>
                    <a:ea typeface="Times New Roman"/>
                    <a:cs typeface="B Nazanin"/>
                  </a:rPr>
                  <a:t> باشد، پوچ ساز 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𝑋</m:t>
                    </m:r>
                  </m:oMath>
                </a14:m>
                <a:r>
                  <a:rPr lang="en-US" sz="21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100" dirty="0">
                    <a:effectLst/>
                    <a:latin typeface="B Nazanin"/>
                    <a:ea typeface="Times New Roman"/>
                    <a:cs typeface="Arial"/>
                  </a:rPr>
                  <a:t>در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en-US" sz="21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100" dirty="0">
                    <a:effectLst/>
                    <a:latin typeface="B Nazanin"/>
                    <a:ea typeface="Times New Roman"/>
                    <a:cs typeface="Arial"/>
                  </a:rPr>
                  <a:t>را به صورت:</a:t>
                </a:r>
                <a:endParaRPr lang="en-US" sz="21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𝐴𝑛𝑛</m:t>
                    </m:r>
                    <m:d>
                      <m:dPr>
                        <m:ctrlPr>
                          <a:rPr lang="en-US" sz="21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1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𝑋</m:t>
                        </m:r>
                      </m:e>
                    </m:d>
                    <m:r>
                      <a:rPr lang="en-US" sz="2100">
                        <a:effectLst/>
                        <a:latin typeface="Cambria Math"/>
                        <a:ea typeface="Times New Roman"/>
                        <a:cs typeface="B Nazanin"/>
                      </a:rPr>
                      <m:t>={</m:t>
                    </m:r>
                    <m:r>
                      <a:rPr lang="en-US" sz="21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𝑟</m:t>
                    </m:r>
                    <m:r>
                      <a:rPr lang="en-US" sz="2100">
                        <a:effectLst/>
                        <a:latin typeface="Cambria Math"/>
                        <a:ea typeface="Times New Roman"/>
                        <a:cs typeface="B Nazanin"/>
                      </a:rPr>
                      <m:t>∈</m:t>
                    </m:r>
                    <m:r>
                      <a:rPr lang="en-US" sz="21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100">
                        <a:effectLst/>
                        <a:latin typeface="Cambria Math"/>
                        <a:ea typeface="Times New Roman"/>
                        <a:cs typeface="B Nazanin"/>
                      </a:rPr>
                      <m:t>|</m:t>
                    </m:r>
                    <m:r>
                      <a:rPr lang="en-US" sz="21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𝑟𝑥</m:t>
                    </m:r>
                    <m:r>
                      <a:rPr lang="en-US" sz="2100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d>
                      <m:dPr>
                        <m:ctrlPr>
                          <a:rPr lang="en-US" sz="21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1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0</m:t>
                        </m:r>
                      </m:e>
                    </m:d>
                    <m:r>
                      <a:rPr lang="en-US" sz="2100">
                        <a:effectLst/>
                        <a:latin typeface="Cambria Math"/>
                        <a:ea typeface="Times New Roman"/>
                        <a:cs typeface="B Nazanin"/>
                      </a:rPr>
                      <m:t>}</m:t>
                    </m:r>
                  </m:oMath>
                </a14:m>
                <a:endParaRPr lang="en-US" sz="21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100" dirty="0">
                    <a:effectLst/>
                    <a:latin typeface="Bzar"/>
                    <a:ea typeface="Times New Roman"/>
                    <a:cs typeface="B Nazanin"/>
                  </a:rPr>
                  <a:t>تعریف می­کنیم.</a:t>
                </a:r>
                <a:endParaRPr lang="en-US" sz="21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685800"/>
                <a:ext cx="8229600" cy="3474720"/>
              </a:xfrm>
              <a:blipFill rotWithShape="1">
                <a:blip r:embed="rId2"/>
                <a:stretch>
                  <a:fillRect l="-1037" t="-122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9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0"/>
            <a:ext cx="6512511" cy="1143000"/>
          </a:xfrm>
        </p:spPr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315200" cy="4526280"/>
              </a:xfrm>
            </p:spPr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fa-IR" dirty="0"/>
                  <a:t>یک ایده­ال</a:t>
                </a:r>
                <a14:m>
                  <m:oMath xmlns:m="http://schemas.openxmlformats.org/officeDocument/2006/math">
                    <m:r>
                      <a:rPr lang="en-US" i="1"/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از حلقه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 یک ایده­ال پوچ ساز نامیده می شود، اگربرای عضوی مثل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>
                        <a:sym typeface="Symbol"/>
                      </a:rPr>
                      <m:t></m:t>
                    </m:r>
                    <m:r>
                      <a:rPr lang="en-US" i="1"/>
                      <m:t>𝑅𝐼</m:t>
                    </m:r>
                    <m:r>
                      <a:rPr lang="en-US" i="1"/>
                      <m:t>=</m:t>
                    </m:r>
                    <m:r>
                      <a:rPr lang="en-US" i="1"/>
                      <m:t>𝐴𝑛𝑛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</m:t>
                    </m:r>
                  </m:oMath>
                </a14:m>
                <a:r>
                  <a:rPr lang="fa-IR" dirty="0"/>
                  <a:t>.</a:t>
                </a:r>
                <a:endParaRPr lang="en-US" dirty="0"/>
              </a:p>
              <a:p>
                <a:pPr algn="r" rtl="1"/>
                <a:r>
                  <a:rPr lang="fa-IR" dirty="0"/>
                  <a:t>یک ایده­آل</a:t>
                </a:r>
                <a14:m>
                  <m:oMath xmlns:m="http://schemas.openxmlformats.org/officeDocument/2006/math">
                    <m:r>
                      <a:rPr lang="en-US" i="1"/>
                      <m:t>𝐼</m:t>
                    </m:r>
                  </m:oMath>
                </a14:m>
                <a:r>
                  <a:rPr lang="fa-IR" dirty="0"/>
                  <a:t> از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 ایده­آل پوچ ساز نامیده می­شود، اگر یک ایده­آل ناصفر</a:t>
                </a:r>
                <a14:m>
                  <m:oMath xmlns:m="http://schemas.openxmlformats.org/officeDocument/2006/math">
                    <m:r>
                      <a:rPr lang="en-US" i="1"/>
                      <m:t>𝐽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از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 وجود داشته باشد به طوریکه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IJ</m:t>
                    </m:r>
                    <m:r>
                      <a:rPr lang="fa-IR"/>
                      <m:t>=</m:t>
                    </m:r>
                    <m:r>
                      <a:rPr lang="en-US"/>
                      <m:t>(</m:t>
                    </m:r>
                    <m:r>
                      <a:rPr lang="en-US"/>
                      <m:t>0</m:t>
                    </m:r>
                    <m:r>
                      <a:rPr lang="en-US"/>
                      <m:t>)</m:t>
                    </m:r>
                  </m:oMath>
                </a14:m>
                <a:r>
                  <a:rPr lang="fa-IR" dirty="0"/>
                  <a:t>. و </a:t>
                </a:r>
                <a14:m>
                  <m:oMath xmlns:m="http://schemas.openxmlformats.org/officeDocument/2006/math">
                    <m:r>
                      <a:rPr lang="fa-IR" i="1"/>
                      <m:t>𝕀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e>
                    </m:d>
                  </m:oMath>
                </a14:m>
                <a:r>
                  <a:rPr lang="fa-IR" dirty="0"/>
                  <a:t> مجموعه همه ایده­آل­های سره از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R</m:t>
                    </m:r>
                  </m:oMath>
                </a14:m>
                <a:r>
                  <a:rPr lang="fa-IR" dirty="0"/>
                  <a:t> است. و مجموعه همه ایده­آل­هاییکه پوچ ساز ناصفر دارند را 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A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e>
                    </m:d>
                  </m:oMath>
                </a14:m>
                <a:r>
                  <a:rPr lang="fa-IR" dirty="0"/>
                  <a:t> نشان می­دهیم. مجموعه همه ایده­آل های اول حلقه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R</m:t>
                    </m:r>
                  </m:oMath>
                </a14:m>
                <a:r>
                  <a:rPr lang="fa-IR" dirty="0"/>
                  <a:t> را 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Spec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e>
                    </m:d>
                  </m:oMath>
                </a14:m>
                <a:r>
                  <a:rPr lang="fa-IR" dirty="0"/>
                  <a:t> نشان می­دهیم.  ایده­آل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I</m:t>
                    </m:r>
                  </m:oMath>
                </a14:m>
                <a:r>
                  <a:rPr lang="fa-IR" dirty="0"/>
                  <a:t> راپوچ توان گوییم اگر وجود داشته باشد عدد صحیح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n</m:t>
                    </m:r>
                    <m:r>
                      <a:rPr lang="en-US" i="1"/>
                      <m:t>&gt;</m:t>
                    </m:r>
                    <m:r>
                      <a:rPr lang="en-US" i="1"/>
                      <m:t>1</m:t>
                    </m:r>
                  </m:oMath>
                </a14:m>
                <a:r>
                  <a:rPr lang="fa-IR" dirty="0"/>
                  <a:t> بطوریکه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/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/>
                          <m:t>n</m:t>
                        </m:r>
                      </m:sup>
                    </m:sSup>
                    <m:r>
                      <a:rPr lang="fa-IR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a-IR" dirty="0"/>
                  <a:t>. </a:t>
                </a:r>
                <a:endParaRPr lang="en-US" dirty="0"/>
              </a:p>
              <a:p>
                <a:pPr algn="r" rtl="1"/>
                <a14:m>
                  <m:oMath xmlns:m="http://schemas.openxmlformats.org/officeDocument/2006/math">
                    <m:r>
                      <a:rPr lang="en-US" i="1"/>
                      <m:t>𝑍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𝑅</m:t>
                        </m:r>
                      </m:e>
                    </m:d>
                  </m:oMath>
                </a14:m>
                <a:r>
                  <a:rPr lang="fa-IR" dirty="0"/>
                  <a:t>  مجموعه همه مقسوم علیه­های صفر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fa-IR" dirty="0"/>
                  <a:t> است.</a:t>
                </a:r>
                <a:endParaRPr lang="en-US" dirty="0"/>
              </a:p>
              <a:p>
                <a:pPr algn="r" rtl="1"/>
                <a14:m>
                  <m:oMath xmlns:m="http://schemas.openxmlformats.org/officeDocument/2006/math">
                    <m:r>
                      <a:rPr lang="en-US"/>
                      <m:t>.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  <m:r>
                          <a:rPr lang="en-US"/>
                          <m:t>(</m:t>
                        </m:r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  <m:r>
                          <a:rPr lang="en-US"/>
                          <m:t>)</m:t>
                        </m:r>
                      </m:e>
                      <m:sup>
                        <m:r>
                          <a:rPr lang="en-US" i="1"/>
                          <m:t>∗</m:t>
                        </m:r>
                      </m:sup>
                    </m:sSup>
                    <m:r>
                      <a:rPr lang="en-US" i="1"/>
                      <m:t>:</m:t>
                    </m:r>
                    <m:f>
                      <m:fPr>
                        <m:type m:val="lin"/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=</m:t>
                        </m:r>
                        <m:r>
                          <a:rPr lang="en-US" i="1"/>
                          <m:t>𝐴</m:t>
                        </m:r>
                        <m:r>
                          <a:rPr lang="en-US" i="1"/>
                          <m:t>(</m:t>
                        </m:r>
                        <m:r>
                          <a:rPr lang="en-US" i="1"/>
                          <m:t>𝑅</m:t>
                        </m:r>
                        <m:r>
                          <a:rPr lang="en-US" i="1"/>
                          <m:t>)</m:t>
                        </m:r>
                      </m:num>
                      <m:den>
                        <m:r>
                          <a:rPr lang="en-US" i="1"/>
                          <m:t>{(</m:t>
                        </m:r>
                        <m:r>
                          <a:rPr lang="en-US" i="1"/>
                          <m:t>𝑂</m:t>
                        </m:r>
                        <m:r>
                          <a:rPr lang="en-US" i="1"/>
                          <m:t>)</m:t>
                        </m:r>
                      </m:den>
                    </m:f>
                    <m:r>
                      <a:rPr lang="en-US" i="1"/>
                      <m:t>}</m:t>
                    </m:r>
                  </m:oMath>
                </a14:m>
                <a:endParaRPr lang="en-US" dirty="0"/>
              </a:p>
              <a:p>
                <a:pPr algn="r" rtl="1"/>
                <a:r>
                  <a:rPr lang="fa-IR" dirty="0"/>
                  <a:t>فرض کنیم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یک حلقه است. می­گوییم گراف ایده­ال پوچ ساز </a:t>
                </a:r>
                <a14:m>
                  <m:oMath xmlns:m="http://schemas.openxmlformats.org/officeDocument/2006/math">
                    <m:r>
                      <a:rPr lang="en-US" i="1"/>
                      <m:t>𝐴𝐺</m:t>
                    </m:r>
                    <m:r>
                      <a:rPr lang="en-US" i="1"/>
                      <m:t>(</m:t>
                    </m:r>
                    <m:r>
                      <a:rPr lang="en-US" i="1"/>
                      <m:t>𝑅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دارای خاصیت  </a:t>
                </a:r>
                <a14:m>
                  <m:oMath xmlns:m="http://schemas.openxmlformats.org/officeDocument/2006/math">
                    <m:r>
                      <a:rPr lang="en-US" i="1"/>
                      <m:t>𝐴𝐶𝐶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fa-IR"/>
                      <m:t>( </m:t>
                    </m:r>
                    <m:r>
                      <a:rPr lang="en-US" i="1"/>
                      <m:t>𝐷𝐶𝐶</m:t>
                    </m:r>
                    <m:r>
                      <a:rPr lang="fa-IR"/>
                      <m:t>)</m:t>
                    </m:r>
                  </m:oMath>
                </a14:m>
                <a:r>
                  <a:rPr lang="fa-IR" dirty="0"/>
                  <a:t> برروی رئوس است اگر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روی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𝐴</m:t>
                        </m:r>
                      </m:e>
                      <m:sup>
                        <m:r>
                          <a:rPr lang="en-US" i="1"/>
                          <m:t>∗</m:t>
                        </m:r>
                      </m:sup>
                    </m:sSup>
                    <m:r>
                      <a:rPr lang="en-US" i="1"/>
                      <m:t>(</m:t>
                    </m:r>
                    <m:r>
                      <a:rPr lang="en-US" i="1"/>
                      <m:t>𝑅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دارای خاصیت  </a:t>
                </a:r>
                <a14:m>
                  <m:oMath xmlns:m="http://schemas.openxmlformats.org/officeDocument/2006/math">
                    <m:r>
                      <a:rPr lang="en-US" i="1"/>
                      <m:t>𝐴𝐶𝐶</m:t>
                    </m:r>
                  </m:oMath>
                </a14:m>
                <a:r>
                  <a:rPr lang="fa-IR" dirty="0"/>
                  <a:t>  </a:t>
                </a:r>
                <a14:m>
                  <m:oMath xmlns:m="http://schemas.openxmlformats.org/officeDocument/2006/math">
                    <m:r>
                      <a:rPr lang="fa-IR"/>
                      <m:t>( </m:t>
                    </m:r>
                    <m:r>
                      <a:rPr lang="en-US" i="1"/>
                      <m:t>𝐷𝐶𝐶</m:t>
                    </m:r>
                    <m:r>
                      <a:rPr lang="fa-IR"/>
                      <m:t>)</m:t>
                    </m:r>
                  </m:oMath>
                </a14:m>
                <a:r>
                  <a:rPr lang="fa-IR" dirty="0"/>
                  <a:t>باشد</a:t>
                </a:r>
                <a:r>
                  <a:rPr lang="en-US" dirty="0"/>
                  <a:t>.</a:t>
                </a: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315200" cy="4526280"/>
              </a:xfrm>
              <a:blipFill rotWithShape="1">
                <a:blip r:embed="rId2"/>
                <a:stretch>
                  <a:fillRect l="-583" t="-2961" r="-750" b="-7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8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0"/>
            <a:ext cx="6512511" cy="1143000"/>
          </a:xfrm>
        </p:spPr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762000"/>
                <a:ext cx="7467600" cy="4221480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مجموعه ایده­آل­های غیر بدیهی حلقه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که دارای پوچ­ساز ناصفر هستند را با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نشان می­دهیم.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شرط زنجیر نزولی </a:t>
                </a:r>
                <a14:m>
                  <m:oMath xmlns:m="http://schemas.openxmlformats.org/officeDocument/2006/math"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𝐷𝐶𝐶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: 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حلقه باشد، گوییم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i="1" dirty="0">
                    <a:effectLst/>
                    <a:latin typeface="Bzar"/>
                    <a:ea typeface="Times New Roman"/>
                    <a:cs typeface="B Nazanin"/>
                  </a:rPr>
                  <a:t>-</a:t>
                </a: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مدول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𝑀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در شرط زنجیر نزولی به اختصار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𝐷𝐶𝐶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روی زیر مدول­هايش صدق می کند، هر گاه هر زنجیر نزولی مثل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ctr" rtl="1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≥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≥</m:t>
                    </m:r>
                  </m:oMath>
                </a14:m>
                <a:r>
                  <a:rPr lang="en-US" sz="2400" dirty="0">
                    <a:effectLst/>
                    <a:latin typeface="Bzar"/>
                    <a:ea typeface="Times New Roman"/>
                    <a:cs typeface="B Nazanin"/>
                  </a:rPr>
                  <a:t>…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𝑖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≥</m:t>
                    </m:r>
                  </m:oMath>
                </a14:m>
                <a:r>
                  <a:rPr lang="en-US" sz="2400" dirty="0">
                    <a:effectLst/>
                    <a:latin typeface="Bzar"/>
                    <a:ea typeface="Times New Roman"/>
                    <a:cs typeface="B Nazanin"/>
                  </a:rPr>
                  <a:t>…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متوقف شود، به عبارت ديگر وجود داشته باشد عدد طبيعي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𝑛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به طوريكه براي هر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𝑖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n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داشته باشيم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=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762000"/>
                <a:ext cx="7467600" cy="4221480"/>
              </a:xfrm>
              <a:blipFill rotWithShape="1">
                <a:blip r:embed="rId2"/>
                <a:stretch>
                  <a:fillRect l="-1714" t="-1154" r="-735" b="-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03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شرط زنجیر صعودی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𝐴𝐶𝐶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: 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حلقه باشد گوییم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i="1" dirty="0">
                    <a:effectLst/>
                    <a:latin typeface="Bzar"/>
                    <a:ea typeface="Times New Roman"/>
                    <a:cs typeface="B Nazanin"/>
                  </a:rPr>
                  <a:t>-</a:t>
                </a: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مدول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𝑀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در شرط زنجیر  صعودی به اختصار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𝐴𝐶𝐶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روی زیر مدول­هايش صدق می کند، هر گاه هر زنجیرصعودی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≤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≤…≤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𝑖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≤…</m:t>
                    </m:r>
                  </m:oMath>
                </a14:m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متوقف شود، به عبارت ديگر وجود داشته باشد عدد طبيعي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𝑛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به طوريكه براي هر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𝑖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n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داشته باشيم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=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تعریف: 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یک حلقه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را یک حلقه مککوی گوییم، اگر هر ایده­آل متناهی تولید شده که مشمول 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</a:rPr>
                  <a:t>است  دارای  پوچ ساز ناصفر باشد.</a:t>
                </a: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مجموعه­ی همه ایده­آل های ناصفر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</a:rPr>
                  <a:t>به صورت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𝐼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 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</a:rPr>
                  <a:t>نشان داده مي­شود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524" t="-157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Times New Roman"/>
                <a:cs typeface="B Nazanin"/>
              </a:rPr>
              <a:t>فصل دوم: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Times New Roman"/>
                <a:cs typeface="B Nazanin"/>
              </a:rPr>
              <a:t>بررسی شرایط متناهی بودن وهمبندی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Times New Roman"/>
                <a:cs typeface="B Nazanin"/>
              </a:rPr>
              <a:t>گرافهای ایده­آل پوچ ساز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algn="ctr" rtl="1"/>
            <a:r>
              <a:rPr lang="fa-IR" sz="2400" b="1" dirty="0">
                <a:latin typeface="Calibri"/>
                <a:ea typeface="Times New Roman"/>
                <a:cs typeface="B Nazanin"/>
              </a:rPr>
              <a:t>متناهی بودن گراف ایده­آل پوچ ساز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90600" y="609600"/>
                <a:ext cx="7543800" cy="3474720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B Nazanin"/>
                  </a:rPr>
                  <a:t>قضیه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5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B Nazanin"/>
                  </a:rPr>
                  <a:t>: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باشد. در این صورت گزاره های زیر معادلند.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گراف متناهی است.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تنها دارای تعداد متناهی ایده­آل است.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3) هر رأس از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دارای درجه متناهی است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علاوه براین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دارای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𝑛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𝑛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  <a:sym typeface="Symbol"/>
                      </a:rPr>
                      <m:t>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رأس می باشد، اگر وتنها 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دارای تنها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𝑛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ایده­آل­های  سره ناصفر باشد.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90600" y="609600"/>
                <a:ext cx="7543800" cy="3474720"/>
              </a:xfrm>
              <a:blipFill rotWithShape="1">
                <a:blip r:embed="rId2"/>
                <a:stretch>
                  <a:fillRect l="-1698" t="-2105" r="-728" b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92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B Nazanin" pitchFamily="2" charset="-78"/>
              </a:rPr>
              <a:t>موضوع:</a:t>
            </a:r>
          </a:p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B Nazanin" pitchFamily="2" charset="-78"/>
              </a:rPr>
              <a:t>گراف ایده آل پوچ ساز روی حلقه های جابجایی</a:t>
            </a:r>
            <a:endParaRPr lang="en-US" sz="40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5084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315200" cy="3474720"/>
              </a:xfrm>
            </p:spPr>
            <p:txBody>
              <a:bodyPr/>
              <a:lstStyle/>
              <a:p>
                <a:pPr algn="just" rtl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16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B Nazanin"/>
                  </a:rPr>
                  <a:t>: 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حلقه باشد، در این صورت هر ایده­آل دوری سره ناصفر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رأس از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است اگر و تنها اگر هر عنصر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یک عضو یکه یا یک مقسوم علیه صفر باشد.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315200" cy="3474720"/>
              </a:xfrm>
              <a:blipFill rotWithShape="1">
                <a:blip r:embed="rId2"/>
                <a:stretch>
                  <a:fillRect l="-2417" t="-1053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3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 فصل دوم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 rtl="1"/>
            <a:r>
              <a:rPr lang="fa-IR" sz="2400" b="1" dirty="0">
                <a:latin typeface="Times New Roman"/>
                <a:ea typeface="Times New Roman"/>
                <a:cs typeface="B Nazanin"/>
              </a:rPr>
              <a:t>بررسی همبندی گرافهای ایده آل پوچ ساز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5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6512511" cy="1143000"/>
          </a:xfrm>
        </p:spPr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81000" y="731520"/>
                <a:ext cx="8382000" cy="4221480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algn="just" rtl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3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B Nazanin"/>
                  </a:rPr>
                  <a:t>: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فرض کنید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R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است 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𝛤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𝔸𝔾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𝛤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𝔸𝔾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یا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𝛤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𝔸𝔾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,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یا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3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𝛤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3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𝔸𝔾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3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𝛤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یا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𝛤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یا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Both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𝛤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3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، در اینصورت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𝛤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یا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1000" y="731520"/>
                <a:ext cx="8382000" cy="4221480"/>
              </a:xfrm>
              <a:blipFill rotWithShape="1">
                <a:blip r:embed="rId2"/>
                <a:stretch>
                  <a:fillRect t="-1299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17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8001000" cy="347472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5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: 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 یک حلقه است به طوریکه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یک ایده آل نیست، در این صورت عبارات زیر معادلند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(1) قطرگراف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برابر 3 است.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(2) قطر گراف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Γ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R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برابر 3 است.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(3)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کاهشی نیست و یا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کاهشی با بیش از دو ایده­آل اول مینیمال می­باشد.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8001000" cy="3474720"/>
              </a:xfrm>
              <a:blipFill rotWithShape="1">
                <a:blip r:embed="rId2"/>
                <a:stretch>
                  <a:fillRect l="-1982" t="-2456" r="-915" b="-1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6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486400"/>
            <a:ext cx="6512511" cy="1143000"/>
          </a:xfrm>
        </p:spPr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0" y="685800"/>
                <a:ext cx="8153400" cy="44958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C00000"/>
                    </a:solidFill>
                    <a:latin typeface="Times New Roman"/>
                    <a:ea typeface="Times New Roman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2</m:t>
                    </m:r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11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: 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با تعداد متناهی ایده­آل­ اول مینیمال باشد. در این صورت داریم،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قطر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 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برابر صفر است، اگر و تنها 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تنها ایده آل سره  ناصفر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باشد. 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قطر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 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برابر 1 است، اگر وتنها 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⊕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میدان باشند و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یک ایده­آل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Z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=(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0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R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موضعی با فقط دو ایده آل سره ناصفر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Z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باشد. 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قطر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 برابر 2 است،  اگر وتنها اگر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R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کاهشی با  فقط دو ایده ­آل اول مینیمال و حداقل سه ایده آل پوچ ساز ناصفر باشد، یا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غیرکاهشی و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یک ایده آل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باشدکه رادیکال آن صفر نیست و  برای هر زوج از ایده­آل­های پوچ ساز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𝐼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,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𝐽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و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𝐼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𝐽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یک ایده آل پوچ ساز است.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قطر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 برابر 3 است اگر وتنها اگر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یک حلقه کاهشی با بیش از دو ایده آل اول مینیمال باشد یا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کاهشی نباشد و وجود داشته باشد یک ایده­آل­های پوچ­ساز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𝐼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≠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𝐽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به طوریکه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𝐼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𝐽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ایده­آل پوچ ­ساز نباشد. 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0" y="685800"/>
                <a:ext cx="8153400" cy="4495800"/>
              </a:xfrm>
              <a:blipFill rotWithShape="1">
                <a:blip r:embed="rId2"/>
                <a:stretch>
                  <a:fillRect l="-1197" t="-1221"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61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8280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4000" b="1" dirty="0">
                <a:latin typeface="Calibri"/>
                <a:ea typeface="Times New Roman"/>
                <a:cs typeface="Times New Roman"/>
              </a:rPr>
              <a:t>فصل سوم</a:t>
            </a:r>
            <a:endParaRPr lang="en-US" sz="4000" dirty="0">
              <a:latin typeface="Calibri"/>
              <a:ea typeface="Times New Roman"/>
              <a:cs typeface="Arial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4000" b="1" dirty="0">
                <a:latin typeface="Calibri"/>
                <a:ea typeface="Times New Roman"/>
                <a:cs typeface="Times New Roman"/>
              </a:rPr>
              <a:t>مطالعه </a:t>
            </a:r>
            <a:r>
              <a:rPr lang="fa-IR" sz="4000" b="1" dirty="0">
                <a:latin typeface="Calibri"/>
                <a:ea typeface="Times New Roman"/>
                <a:cs typeface="Arial"/>
              </a:rPr>
              <a:t>­</a:t>
            </a:r>
            <a:r>
              <a:rPr lang="fa-IR" sz="4000" b="1" dirty="0">
                <a:latin typeface="Calibri"/>
                <a:ea typeface="Times New Roman"/>
                <a:cs typeface="Times New Roman"/>
              </a:rPr>
              <a:t>برخی رده</a:t>
            </a:r>
            <a:r>
              <a:rPr lang="fa-IR" sz="4000" b="1" dirty="0">
                <a:latin typeface="Calibri"/>
                <a:ea typeface="Times New Roman"/>
                <a:cs typeface="Arial"/>
              </a:rPr>
              <a:t>­</a:t>
            </a:r>
            <a:r>
              <a:rPr lang="fa-IR" sz="4000" b="1" dirty="0">
                <a:latin typeface="Calibri"/>
                <a:ea typeface="Times New Roman"/>
                <a:cs typeface="Times New Roman"/>
              </a:rPr>
              <a:t>های خاص از گراف</a:t>
            </a:r>
            <a:r>
              <a:rPr lang="fa-IR" sz="4000" b="1" dirty="0">
                <a:latin typeface="Calibri"/>
                <a:ea typeface="Times New Roman"/>
                <a:cs typeface="Arial"/>
              </a:rPr>
              <a:t>­</a:t>
            </a:r>
            <a:r>
              <a:rPr lang="fa-IR" sz="4000" b="1" dirty="0">
                <a:latin typeface="Calibri"/>
                <a:ea typeface="Times New Roman"/>
                <a:cs typeface="Times New Roman"/>
              </a:rPr>
              <a:t>های ایده</a:t>
            </a:r>
            <a:r>
              <a:rPr lang="fa-IR" sz="4000" b="1" dirty="0">
                <a:latin typeface="Calibri"/>
                <a:ea typeface="Times New Roman"/>
                <a:cs typeface="Arial"/>
              </a:rPr>
              <a:t>­</a:t>
            </a:r>
            <a:r>
              <a:rPr lang="fa-IR" sz="4000" b="1" dirty="0">
                <a:latin typeface="Calibri"/>
                <a:ea typeface="Times New Roman"/>
                <a:cs typeface="Times New Roman"/>
              </a:rPr>
              <a:t>آل پوچ </a:t>
            </a:r>
            <a:r>
              <a:rPr lang="fa-IR" sz="4000" b="1" dirty="0" smtClean="0">
                <a:latin typeface="Calibri"/>
                <a:ea typeface="Times New Roman"/>
                <a:cs typeface="Times New Roman"/>
              </a:rPr>
              <a:t>ساز</a:t>
            </a: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4000" b="1" dirty="0">
                <a:latin typeface="Calibri"/>
                <a:ea typeface="Times New Roman"/>
                <a:cs typeface="B Nazanin"/>
              </a:rPr>
              <a:t>مطالعه گراف­­های ایده­آل پوچ ساز کامل، دوبخشی و ستاره </a:t>
            </a:r>
            <a:endParaRPr lang="en-US" sz="4000" dirty="0">
              <a:latin typeface="Calibri"/>
              <a:ea typeface="Times New Roman"/>
              <a:cs typeface="Arial"/>
            </a:endParaRPr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0"/>
            <a:ext cx="6512511" cy="1143000"/>
          </a:xfrm>
        </p:spPr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239000" cy="3474720"/>
              </a:xfrm>
            </p:spPr>
            <p:txBody>
              <a:bodyPr>
                <a:noAutofit/>
              </a:bodyPr>
              <a:lstStyle/>
              <a:p>
                <a:pPr algn="just" rtl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fa-IR" sz="20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0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3</m:t>
                    </m:r>
                    <m:r>
                      <a:rPr lang="fa-IR" sz="20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0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fa-IR" sz="20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0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5</m:t>
                    </m:r>
                    <m:r>
                      <a:rPr lang="fa-IR" sz="20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</m:oMath>
                </a14:m>
                <a:r>
                  <a:rPr lang="fa-IR" sz="20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B Nazanin"/>
                  </a:rPr>
                  <a:t>: </a:t>
                </a:r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فرض کنید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یک حلقه آرتینی باشد. در این صورت گراف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یک گراف ستاره است اگر وتنها اگر یا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/>
                        <a:ea typeface="Times New Roman"/>
                        <a:cs typeface="B Nazanin"/>
                      </a:rPr>
                      <m:t>R</m:t>
                    </m:r>
                    <m:r>
                      <a:rPr lang="en-US" sz="2000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F</m:t>
                        </m:r>
                      </m:e>
                      <m:sub>
                        <m:r>
                          <a:rPr lang="en-US" sz="20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000">
                        <a:effectLst/>
                        <a:latin typeface="Cambria Math"/>
                        <a:ea typeface="Times New Roman"/>
                        <a:cs typeface="B Nazanin"/>
                      </a:rPr>
                      <m:t>⨁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F</m:t>
                        </m:r>
                      </m:e>
                      <m:sub>
                        <m:r>
                          <a:rPr lang="en-US" sz="20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 که در آن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میدان هستند یا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یک حلقه موضعی با ایده آل ماکسیمال ناصفر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𝑀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باشد، که در یکی از موارد زیر صدق می­کند . </a:t>
                </a:r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=(</m:t>
                    </m:r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0</m:t>
                    </m:r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Calibri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𝑀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Calibri"/>
                    <a:cs typeface="B Nazanin"/>
                  </a:rPr>
                  <a:t> تنها ایده آل ماکسیمال سره ناصفر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en-US" sz="20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000" dirty="0">
                    <a:effectLst/>
                    <a:latin typeface="Times New Roman"/>
                    <a:ea typeface="Calibri"/>
                    <a:cs typeface="B Nazanin"/>
                  </a:rPr>
                  <a:t>است. 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=(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تنها ایده آل مینیمال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است که با ایده</a:t>
                </a:r>
                <a:r>
                  <a:rPr lang="en-US" sz="2000" dirty="0">
                    <a:effectLst/>
                    <a:latin typeface="Times New Roman"/>
                    <a:ea typeface="Times New Roman"/>
                    <a:cs typeface="B Nazanin"/>
                  </a:rPr>
                  <a:t>­</a:t>
                </a:r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آل</a:t>
                </a:r>
                <a:r>
                  <a:rPr lang="en-US" sz="2000" dirty="0">
                    <a:effectLst/>
                    <a:latin typeface="Times New Roman"/>
                    <a:ea typeface="Times New Roman"/>
                    <a:cs typeface="B Nazanin"/>
                  </a:rPr>
                  <a:t>­</a:t>
                </a:r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های سره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از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000" dirty="0">
                    <a:effectLst/>
                    <a:latin typeface="Times New Roman"/>
                    <a:ea typeface="Times New Roman"/>
                    <a:cs typeface="B Nazanin"/>
                  </a:rPr>
                  <a:t> مجاور است به طوریکه، </a:t>
                </a:r>
                <a:r>
                  <a:rPr lang="en-US" sz="20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𝑖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=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 rtl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4</m:t>
                        </m:r>
                      </m:sup>
                    </m:sSup>
                    <m:r>
                      <a:rPr lang="fa-IR" sz="2000">
                        <a:effectLst/>
                        <a:latin typeface="Cambria Math"/>
                        <a:ea typeface="Calibri"/>
                        <a:cs typeface="B Nazanin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0</m:t>
                        </m:r>
                      </m:e>
                    </m:d>
                    <m:r>
                      <a:rPr lang="en-US" sz="2000">
                        <a:effectLst/>
                        <a:latin typeface="Cambria Math"/>
                        <a:ea typeface="Calibri"/>
                        <a:cs typeface="B Nazanin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0</m:t>
                        </m:r>
                      </m:e>
                    </m:d>
                  </m:oMath>
                </a14:m>
                <a:r>
                  <a:rPr lang="fa-IR" sz="2000" dirty="0">
                    <a:effectLst/>
                    <a:latin typeface="Times New Roman"/>
                    <a:ea typeface="Calibri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000" i="1">
                        <a:effectLst/>
                        <a:latin typeface="Cambria Math"/>
                        <a:ea typeface="Calibri"/>
                        <a:cs typeface="B Nazanin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𝑀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r" rtl="1"/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239000" cy="3474720"/>
              </a:xfrm>
              <a:blipFill rotWithShape="1">
                <a:blip r:embed="rId2"/>
                <a:stretch>
                  <a:fillRect l="-1769" t="-702" r="-1516" b="-3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60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algn="just" rtl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Calibri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3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1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10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  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B Nazanin"/>
                  </a:rPr>
                  <a:t>: 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یک حلقه است به طوریکه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دامنه نباشد. اگر هر رأس از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B Nazanin"/>
                  </a:rPr>
                  <a:t>)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یک ایده­آل اول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باشد. (بدین معنی که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∗</m:t>
                        </m:r>
                      </m:sup>
                    </m:sSup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Spec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R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) در این صورت یا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⨁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برای یک جفت از میدانهای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fa-IR" sz="2400">
                        <a:effectLst/>
                        <a:latin typeface="Cambria Math"/>
                        <a:ea typeface="Calibri"/>
                        <a:cs typeface="B Nazanin"/>
                      </a:rPr>
                      <m:t>و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 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است یا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فقط یک ایده آل سره ناصفر است. 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762" t="-1228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2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20000" cy="3474720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  <a:p>
            <a:pPr algn="ctr" rtl="1"/>
            <a:r>
              <a:rPr lang="fa-IR" sz="4400" b="1" dirty="0">
                <a:latin typeface="Calibri"/>
                <a:ea typeface="Times New Roman"/>
                <a:cs typeface="B Nazanin"/>
              </a:rPr>
              <a:t>گرافها­یی که می توانند گراف ایده آل پوچ ساز یک حلقه باشند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556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772400" cy="3474720"/>
              </a:xfrm>
            </p:spPr>
            <p:txBody>
              <a:bodyPr/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Calibri"/>
                    <a:ea typeface="Calibri"/>
                    <a:cs typeface="B Nazanin"/>
                  </a:rPr>
                  <a:t>قضیه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3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2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4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B Nazanin"/>
                  </a:rPr>
                  <a:t>: </a:t>
                </a:r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گراف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AG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R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یک گراف کامل است اگر و تنها اگر داشته باشیم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≅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 یا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یک ایده­آل از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R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باشد بطوریکه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𝑍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=(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0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. علاوه بر این، در حالت اول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≅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1" dirty="0">
                    <a:effectLst/>
                    <a:latin typeface="B Nazanin"/>
                    <a:ea typeface="Calibri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میدان هستند، یا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,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𝑚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یک حلقه موضعی با دقیقا دو ایده­آل نابدیهی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2</m:t>
                        </m:r>
                      </m:sup>
                    </m:sSup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m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 است.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772400" cy="3474720"/>
              </a:xfrm>
              <a:blipFill rotWithShape="1">
                <a:blip r:embed="rId2"/>
                <a:stretch>
                  <a:fillRect l="-2275" t="-1228" r="-1176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7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dirty="0">
                    <a:latin typeface="Bzar"/>
                    <a:ea typeface="Times New Roman"/>
                    <a:cs typeface="B Nazanin"/>
                  </a:rPr>
                  <a:t>د</a:t>
                </a:r>
                <a:r>
                  <a:rPr lang="fa-IR" dirty="0" smtClean="0">
                    <a:solidFill>
                      <a:schemeClr val="tx1"/>
                    </a:solidFill>
                    <a:latin typeface="Bzar"/>
                    <a:ea typeface="Times New Roman"/>
                    <a:cs typeface="B Nazanin"/>
                  </a:rPr>
                  <a:t>ر این پایان نامه نوع جدیدی از گراف­های ایده­آل پوچ ساز روی حلقه ها تعریف و بررسی می­شود. فرض کنیم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یک حلقه جابجایی و یکدار باشد. گراف مقسوم علیه صفر را روی حلقه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معرفی می­کنیم که مجموعه رأس های آن همه عناصر حلقه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می­باشد و دو رأس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𝑥</m:t>
                    </m:r>
                  </m:oMath>
                </a14:m>
                <a:r>
                  <a:rPr lang="fa-IR" i="1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B Nazanin"/>
                    <a:ea typeface="Times New Roman"/>
                  </a:rPr>
                  <a:t> </a:t>
                </a:r>
                <a:r>
                  <a:rPr lang="fa-IR" dirty="0">
                    <a:solidFill>
                      <a:schemeClr val="tx1"/>
                    </a:solidFill>
                    <a:effectLst/>
                    <a:latin typeface="B Nazanin"/>
                    <a:ea typeface="Times New Roman"/>
                  </a:rPr>
                  <a:t>مجاور هستند اگر وتنها اگر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≠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𝑦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𝑥𝑦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. و یک ایده­آل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I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از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R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ایده­آل پوچ ساز نامیده می­شود، اگر یک ایده­آل ناصفر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J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B Nazanin"/>
                    <a:ea typeface="Times New Roman"/>
                  </a:rPr>
                  <a:t> </a:t>
                </a:r>
                <a:r>
                  <a:rPr lang="fa-IR" dirty="0">
                    <a:solidFill>
                      <a:schemeClr val="tx1"/>
                    </a:solidFill>
                    <a:effectLst/>
                    <a:latin typeface="B Nazanin"/>
                    <a:ea typeface="Times New Roman"/>
                  </a:rPr>
                  <a:t>از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R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وجود داشته باشد به طوریکه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IJ</m:t>
                    </m:r>
                    <m:r>
                      <a:rPr lang="fa-IR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. و در این تحقیق خواص متعددی از این گراف بررسی می­شود. با توجه به اهمیت و نقش گراف  ایده­آل پوچ ساز، کامل و ستاره در نظریه حلقه ها می­توان به انگیزه تعریف این گراف پی </a:t>
                </a:r>
                <a:r>
                  <a:rPr lang="fa-IR" dirty="0" smtClean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برد</a:t>
                </a:r>
                <a:r>
                  <a:rPr lang="en-US" dirty="0" smtClean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             </a:t>
                </a:r>
                <a:r>
                  <a:rPr lang="fa-IR" dirty="0" smtClean="0">
                    <a:solidFill>
                      <a:schemeClr val="tx1"/>
                    </a:solidFill>
                    <a:effectLst/>
                    <a:latin typeface="Bzar"/>
                    <a:ea typeface="Times New Roman"/>
                    <a:cs typeface="B Nazanin"/>
                  </a:rPr>
                  <a:t>                                                           </a:t>
                </a:r>
                <a:r>
                  <a:rPr lang="fa-IR" sz="4000" b="1" dirty="0" smtClean="0">
                    <a:solidFill>
                      <a:schemeClr val="accent5"/>
                    </a:solidFill>
                    <a:effectLst/>
                    <a:latin typeface="Bzar"/>
                    <a:ea typeface="Times New Roman"/>
                    <a:cs typeface="B Nazanin"/>
                  </a:rPr>
                  <a:t>چکیده</a:t>
                </a:r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630" t="-66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09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8001000" cy="3474720"/>
              </a:xfrm>
            </p:spPr>
            <p:txBody>
              <a:bodyPr/>
              <a:lstStyle/>
              <a:p>
                <a:pPr algn="r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C00000"/>
                    </a:solidFill>
                    <a:latin typeface="Calibri"/>
                    <a:ea typeface="Calibri"/>
                    <a:cs typeface="B Nazanin"/>
                  </a:rPr>
                  <a:t>قضیه </a:t>
                </a:r>
                <a:r>
                  <a:rPr lang="fa-IR" sz="2400" dirty="0" smtClean="0">
                    <a:effectLst/>
                    <a:latin typeface="Calibri"/>
                    <a:ea typeface="Calibri"/>
                    <a:cs typeface="B Nazanin"/>
                  </a:rPr>
                  <a:t>: </a:t>
                </a:r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اگر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یک گراف منظم با درجه­های متناهی باشد، در این صورت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𝑅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یک گراف کامل است.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8001000" cy="3474720"/>
              </a:xfrm>
              <a:blipFill rotWithShape="1">
                <a:blip r:embed="rId2"/>
                <a:stretch>
                  <a:fillRect t="-1228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4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91400" cy="4754880"/>
          </a:xfrm>
        </p:spPr>
        <p:txBody>
          <a:bodyPr>
            <a:normAutofit/>
          </a:bodyPr>
          <a:lstStyle/>
          <a:p>
            <a:pPr algn="ctr" rtl="1"/>
            <a:r>
              <a:rPr lang="fa-IR" sz="5400" b="1" dirty="0">
                <a:latin typeface="Times New Roman"/>
                <a:ea typeface="Times New Roman"/>
                <a:cs typeface="B Nazanin"/>
              </a:rPr>
              <a:t>نتایجی در مورد حلقه هایی که همه ی ایده آل های نابدیهی آنها پوچ ساز هستند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458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772400" cy="3474720"/>
              </a:xfrm>
            </p:spPr>
            <p:txBody>
              <a:bodyPr/>
              <a:lstStyle/>
              <a:p>
                <a:pPr algn="r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800" dirty="0">
                    <a:solidFill>
                      <a:srgbClr val="C00000"/>
                    </a:solidFill>
                    <a:latin typeface="Times New Roman"/>
                    <a:ea typeface="Calibri"/>
                    <a:cs typeface="B Nazanin"/>
                  </a:rPr>
                  <a:t>قضیه  </a:t>
                </a:r>
                <a14:m>
                  <m:oMath xmlns:m="http://schemas.openxmlformats.org/officeDocument/2006/math">
                    <m:r>
                      <a:rPr lang="fa-IR" sz="28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3</m:t>
                    </m:r>
                    <m:r>
                      <a:rPr lang="fa-IR" sz="28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8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3</m:t>
                    </m:r>
                    <m:r>
                      <a:rPr lang="fa-IR" sz="28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8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1</m:t>
                    </m:r>
                  </m:oMath>
                </a14:m>
                <a:r>
                  <a:rPr lang="fa-IR" sz="2800" dirty="0">
                    <a:effectLst/>
                    <a:latin typeface="Times New Roman"/>
                    <a:ea typeface="Calibri"/>
                    <a:cs typeface="B Nazanin"/>
                  </a:rPr>
                  <a:t>: اگر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800" dirty="0">
                    <a:effectLst/>
                    <a:latin typeface="Times New Roman"/>
                    <a:ea typeface="Calibri"/>
                    <a:cs typeface="B Nazanin"/>
                  </a:rPr>
                  <a:t> یک حلقه آرتینی و </a:t>
                </a:r>
                <a14:m>
                  <m:oMath xmlns:m="http://schemas.openxmlformats.org/officeDocument/2006/math">
                    <m:r>
                      <a:rPr lang="fa-I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𝜔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𝐺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Calibri"/>
                        <a:cs typeface="B Nazani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B Nazanin"/>
                      </a:rPr>
                      <m:t>2</m:t>
                    </m:r>
                  </m:oMath>
                </a14:m>
                <a:r>
                  <a:rPr lang="fa-IR" sz="2800" dirty="0">
                    <a:effectLst/>
                    <a:latin typeface="Calibri"/>
                    <a:ea typeface="Calibri"/>
                    <a:cs typeface="B Nazanin"/>
                  </a:rPr>
                  <a:t> باشد</a:t>
                </a:r>
                <a:r>
                  <a:rPr lang="fa-IR" sz="2800" dirty="0">
                    <a:effectLst/>
                    <a:latin typeface="Times New Roman"/>
                    <a:ea typeface="Calibri"/>
                    <a:cs typeface="B Nazanin"/>
                  </a:rPr>
                  <a:t>. در این صورت</a:t>
                </a:r>
                <a14:m>
                  <m:oMath xmlns:m="http://schemas.openxmlformats.org/officeDocument/2006/math">
                    <m:r>
                      <a:rPr lang="fa-I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800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B Nazanin"/>
                  </a:rPr>
                  <a:t>گورشتاین</a:t>
                </a:r>
                <a:r>
                  <a:rPr lang="fa-IR" sz="2800" dirty="0">
                    <a:effectLst/>
                    <a:latin typeface="Times New Roman"/>
                    <a:ea typeface="Calibri"/>
                    <a:cs typeface="B Nazanin"/>
                  </a:rPr>
                  <a:t> می باشد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772400" cy="3474720"/>
              </a:xfrm>
              <a:blipFill rotWithShape="1">
                <a:blip r:embed="rId2"/>
                <a:stretch>
                  <a:fillRect r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6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162800" cy="3474720"/>
              </a:xfrm>
            </p:spPr>
            <p:txBody>
              <a:bodyPr/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C00000"/>
                    </a:solidFill>
                    <a:latin typeface="Calibri"/>
                    <a:ea typeface="Calibri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3</m:t>
                    </m:r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3</m:t>
                    </m:r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C0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4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: فرض کنیم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 یک حلقه نوتری باشد، بطوریکه همه ایده­آل­های نابدیهی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رئوسی از گراف 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𝐴𝐺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( 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 )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هستند. در این 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Calibri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Calibri"/>
                    <a:cs typeface="Arial"/>
                  </a:rPr>
                  <a:t>یک </a:t>
                </a:r>
                <a:r>
                  <a:rPr lang="ar-SA" sz="2400" dirty="0">
                    <a:effectLst/>
                    <a:latin typeface="Times New Roman"/>
                    <a:ea typeface="Calibri"/>
                    <a:cs typeface="B Nazanin"/>
                  </a:rPr>
                  <a:t>کوهن مکاولی </a:t>
                </a:r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است، اگر و تنها 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Calibri"/>
                    <a:ea typeface="Calibri"/>
                    <a:cs typeface="B Nazanin"/>
                  </a:rPr>
                  <a:t> آرتینی باشد.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162800" cy="3474720"/>
              </a:xfrm>
              <a:blipFill rotWithShape="1">
                <a:blip r:embed="rId2"/>
                <a:stretch>
                  <a:fillRect l="-2298" t="-1228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56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43800" cy="3474720"/>
          </a:xfrm>
        </p:spPr>
        <p:txBody>
          <a:bodyPr/>
          <a:lstStyle/>
          <a:p>
            <a:pPr algn="ctr" rtl="1">
              <a:lnSpc>
                <a:spcPct val="115000"/>
              </a:lnSpc>
              <a:spcAft>
                <a:spcPts val="1000"/>
              </a:spcAft>
              <a:tabLst>
                <a:tab pos="4800600" algn="l"/>
              </a:tabLst>
            </a:pPr>
            <a:r>
              <a:rPr lang="fa-IR" sz="3600" b="1" dirty="0">
                <a:latin typeface="Angsana New"/>
                <a:ea typeface="Times New Roman"/>
                <a:cs typeface="B Nazanin"/>
              </a:rPr>
              <a:t>فصل چهارم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3600" b="1" dirty="0">
                <a:latin typeface="Calibri"/>
                <a:ea typeface="Calibri"/>
                <a:cs typeface="B Nazanin"/>
              </a:rPr>
              <a:t> 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3600" b="1" dirty="0">
                <a:latin typeface="Times New Roman"/>
                <a:ea typeface="Times New Roman"/>
                <a:cs typeface="B Nazanin"/>
              </a:rPr>
              <a:t>رنگ آمیزی گرافهای ایده آل پوچ ساز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64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953000"/>
            <a:ext cx="6512511" cy="1143000"/>
          </a:xfrm>
        </p:spPr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731520"/>
                <a:ext cx="8001000" cy="3840480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algn="justLow" rtl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Calibri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4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1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B Nazanin"/>
                      </a:rPr>
                      <m:t>3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B Nazanin"/>
                  </a:rPr>
                  <a:t>: 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برای یک  حلقه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B Nazanin"/>
                  </a:rPr>
                  <a:t>R</a:t>
                </a: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 عبارات زیر معادلند.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57200"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Calibri"/>
                    <a:cs typeface="B Nazanin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χ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B Nazanin"/>
                          </a:rPr>
                          <m:t>𝐴𝐺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/>
                                <a:ea typeface="Calibri"/>
                                <a:cs typeface="B Nazanin"/>
                              </a:rPr>
                              <m:t>R</m:t>
                            </m:r>
                          </m:e>
                        </m:d>
                      </m:e>
                    </m:d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=</m:t>
                    </m:r>
                    <m:r>
                      <a:rPr lang="en-US" sz="2400">
                        <a:effectLst/>
                        <a:latin typeface="Cambria Math"/>
                        <a:ea typeface="Calibri"/>
                        <a:cs typeface="B Nazanin"/>
                      </a:rPr>
                      <m:t>2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.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2)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R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گراف دو بخشی با دو بخش ناتهی است.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3)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R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گراف دو بخشی کامل با دو بخش ناتهی است.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کاهشی با فقط دو ایده­آل اول مینیمال یا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𝐴𝐺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R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گراف ستاره­  با بیش از یک رأس می باشد.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731520"/>
                <a:ext cx="8001000" cy="3840480"/>
              </a:xfrm>
              <a:blipFill rotWithShape="1">
                <a:blip r:embed="rId2"/>
                <a:stretch>
                  <a:fillRect l="-2742" t="-1587" r="-838" b="-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028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62000" y="731520"/>
                <a:ext cx="8077200" cy="347472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B Nazanin"/>
                  </a:rPr>
                  <a:t>قضیه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4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10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B Nazanin"/>
                  </a:rPr>
                  <a:t>: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برای یک حلقه کاهشی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عبارات زیر معادلند.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(1 )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𝜒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𝐴𝐺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متناهی است.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( 2 )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cl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𝐴𝐺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متناهی است.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( 3 )گراف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𝜒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𝐴𝐺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خوشه نامتناهی ندارد.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(4 )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دارای تعداد متناهی از ایده آل های اول مینیمال است.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62000" y="731520"/>
                <a:ext cx="8077200" cy="3474720"/>
              </a:xfrm>
              <a:blipFill rotWithShape="1">
                <a:blip r:embed="rId2"/>
                <a:stretch>
                  <a:fillRect t="-2456" r="-906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8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ها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467600" cy="3474720"/>
              </a:xfrm>
            </p:spPr>
            <p:txBody>
              <a:bodyPr/>
              <a:lstStyle/>
              <a:p>
                <a:pPr algn="justLow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B Nazanin"/>
                  </a:rPr>
                  <a:t>قضیه </a:t>
                </a:r>
                <a14:m>
                  <m:oMath xmlns:m="http://schemas.openxmlformats.org/officeDocument/2006/math"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4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.</m:t>
                    </m:r>
                    <m:r>
                      <a:rPr lang="fa-IR" sz="240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B Nazanin"/>
                      </a:rPr>
                      <m:t>14</m:t>
                    </m:r>
                  </m:oMath>
                </a14:m>
                <a:r>
                  <a:rPr lang="fa-IR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B Nazanin"/>
                  </a:rPr>
                  <a:t> :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فرض کنیم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یک حلقه نوتری باشد، در این صورت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𝑐𝑙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𝐴𝐺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B Nazanin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متناهی است اگر وتنها اگر برای هر ایده آل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𝐼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با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𝐼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=(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0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 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𝐼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دارای تعداد متناهی از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𝑅</m:t>
                    </m:r>
                  </m:oMath>
                </a14:m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- زیر مدول باشد.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467600" cy="3474720"/>
              </a:xfrm>
              <a:blipFill rotWithShape="1">
                <a:blip r:embed="rId2"/>
                <a:stretch>
                  <a:fillRect l="-2286" t="-1228" r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31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0"/>
            <a:ext cx="6512511" cy="1143000"/>
          </a:xfrm>
        </p:spPr>
        <p:txBody>
          <a:bodyPr/>
          <a:lstStyle/>
          <a:p>
            <a:r>
              <a:rPr lang="fa-IR" dirty="0" smtClean="0"/>
              <a:t>خسته نباشید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5843910" cy="3886200"/>
          </a:xfrm>
        </p:spPr>
      </p:pic>
    </p:spTree>
    <p:extLst>
      <p:ext uri="{BB962C8B-B14F-4D97-AF65-F5344CB8AC3E}">
        <p14:creationId xmlns:p14="http://schemas.microsoft.com/office/powerpoint/2010/main" val="2193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3400" y="731520"/>
                <a:ext cx="8229600" cy="5516880"/>
              </a:xfrm>
            </p:spPr>
            <p:txBody>
              <a:bodyPr>
                <a:normAutofit fontScale="92500" lnSpcReduction="10000"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. تعریف چنین گرافی قطعا  افق­های  تازه­ای برای مطالعه و حل مسائلی در جبر و حلقه ها روشن خواهد ساخت. ما در اینجا پس از ارائه مقدمه و تاریخچه تحقیق در فصل دوم به </a:t>
                </a:r>
                <a:r>
                  <a:rPr lang="fa-IR" sz="2400" b="1" dirty="0">
                    <a:effectLst/>
                    <a:latin typeface="Times New Roman"/>
                    <a:ea typeface="Times New Roman"/>
                    <a:cs typeface="B Nazanin"/>
                  </a:rPr>
                  <a:t>بررسی همبندی گرافهای ایده آل پوچ ساز و</a:t>
                </a:r>
                <a:r>
                  <a:rPr lang="fa-IR" sz="2400" b="1" dirty="0">
                    <a:effectLst/>
                    <a:latin typeface="Calibri"/>
                    <a:ea typeface="Times New Roman"/>
                    <a:cs typeface="B Nazanin"/>
                  </a:rPr>
                  <a:t> متناهی بودن  این گراف پرداخته و نشان می­دهیم ، </a:t>
                </a:r>
                <a:r>
                  <a:rPr lang="fa-IR" sz="2400" dirty="0">
                    <a:effectLst/>
                    <a:latin typeface="Times New Roman"/>
                    <a:ea typeface="Times New Roman"/>
                    <a:cs typeface="B Nazanin"/>
                  </a:rPr>
                  <a:t>که گرافهای مقسوم­علیه صفر همبند با قطر حداکثر سه      می­باشند. در فصل سوم به مطالعه گراف­­های ایده­آل پوچ ساز کامل، دوبخشی و ستاره می پردازیم. و همه حلقه هایی را مشخصه سازی می­کنیم که گراف ایده­آل پوچ­ ساز آن ها دارای یک رأس مجاور با همه رئوس باشد. در فصل چهارم رنگ آمیزی گرافهای ایده آل پوچ ساز را مورد بررسی قرار می­دهیم.</a:t>
                </a:r>
                <a:r>
                  <a:rPr lang="fa-IR" sz="2800" dirty="0">
                    <a:effectLst/>
                    <a:latin typeface="Times New Roman"/>
                    <a:ea typeface="Times New Roman"/>
                    <a:cs typeface="B Nazanin"/>
                  </a:rPr>
                  <a:t> و نشان می­دهیم هر گاه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𝐿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مجموعه باشد. یک رنگ­آمیزی سره رأسی از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تابع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: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𝐿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است با این خاصیت که اگر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𝑢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,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𝑣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∈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با هم مجاور باشند، آن­گاه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𝑢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𝑣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دارای مقادیر متفاوت باشند</a:t>
                </a:r>
                <a:r>
                  <a:rPr lang="fa-IR" sz="2400" dirty="0" smtClean="0">
                    <a:effectLst/>
                    <a:latin typeface="Bzar"/>
                    <a:ea typeface="Times New Roman"/>
                    <a:cs typeface="B Nazanin"/>
                  </a:rPr>
                  <a:t>.              </a:t>
                </a:r>
                <a:r>
                  <a:rPr lang="fa-IR" sz="4300" dirty="0" smtClean="0">
                    <a:solidFill>
                      <a:schemeClr val="accent5"/>
                    </a:solidFill>
                    <a:effectLst/>
                    <a:latin typeface="Bzar"/>
                    <a:ea typeface="Times New Roman"/>
                    <a:cs typeface="B Nazanin"/>
                  </a:rPr>
                  <a:t>چکیده</a:t>
                </a:r>
                <a:endParaRPr lang="en-US" sz="43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3400" y="731520"/>
                <a:ext cx="8229600" cy="5516880"/>
              </a:xfrm>
              <a:blipFill rotWithShape="1">
                <a:blip r:embed="rId2"/>
                <a:stretch>
                  <a:fillRect l="-1111" t="-110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89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چکیده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696200" cy="3474720"/>
              </a:xfrm>
            </p:spPr>
            <p:txBody>
              <a:bodyPr/>
              <a:lstStyle/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اگر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، آن­گاه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𝐿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K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رنگ­آمیزی رأسی برای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گفته می­شود. کوچکترین عدد صحیح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به طوری که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دارای یک 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رنگ­آمیزی رأسی باشد.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𝑘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را عدد رنگی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گوییم و 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χ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نمایش می­دهیم.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800" b="1" dirty="0">
                    <a:effectLst/>
                    <a:latin typeface="Bzar"/>
                    <a:ea typeface="Times New Roman"/>
                    <a:cs typeface="B Nazanin"/>
                  </a:rPr>
                  <a:t>واِژگان کلیدی:</a:t>
                </a: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همبندی گراف ، قطر گراف، عدد رنگی گراف، عدد خوشه، عدد استقلال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696200" cy="3474720"/>
              </a:xfrm>
              <a:blipFill rotWithShape="1">
                <a:blip r:embed="rId2"/>
                <a:stretch>
                  <a:fillRect l="-2298" t="-1053" r="-1743"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65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562600"/>
            <a:ext cx="6512511" cy="1143000"/>
          </a:xfrm>
        </p:spPr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731520"/>
                <a:ext cx="8382000" cy="4983480"/>
              </a:xfrm>
            </p:spPr>
            <p:txBody>
              <a:bodyPr/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فرض کنیم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G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یک گراف باشد</a:t>
                </a:r>
                <a:r>
                  <a:rPr lang="en-US" sz="2400" dirty="0">
                    <a:effectLst/>
                    <a:latin typeface="Bzar"/>
                    <a:ea typeface="Times New Roman"/>
                    <a:cs typeface="B Nazanin"/>
                  </a:rPr>
                  <a:t>.</a:t>
                </a: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مجموعه رئوس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را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</a:rPr>
                  <a:t>و مجموعه یال­های آن را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𝐸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نمایش      می­دهیم. و درجه یک رأس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𝜖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𝑉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</a:rPr>
                  <a:t>را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𝑎</m:t>
                        </m:r>
                      </m:e>
                    </m:d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نمایش می­دهیم. دنباله­ای از رئوس و یال­ها را گشت می­نامیم.  گشتی است که یال تکراری نداشته باشد را گذر گوییم. گذری که رأس تکراری نداشته باشد را مسیر گوییم. و  مسیر بسته را دور ناميم. گرافی که بین هر دو رأس متمایز آن مسیری وجود داشته باشد، را گراف همبند     می­نامیم. فاصله بین دو رأس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𝑎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و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𝑏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را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, 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𝑏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نشان می­دهیم که برابر با طول کوتاهترین مسیر از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𝑎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𝑏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است.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731520"/>
                <a:ext cx="8382000" cy="4983480"/>
              </a:xfrm>
              <a:blipFill rotWithShape="1">
                <a:blip r:embed="rId2"/>
                <a:stretch>
                  <a:fillRect l="-1673" t="-733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30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6512511" cy="1143000"/>
          </a:xfrm>
        </p:spPr>
        <p:txBody>
          <a:bodyPr/>
          <a:lstStyle/>
          <a:p>
            <a:r>
              <a:rPr lang="fa-IR" dirty="0" smtClean="0"/>
              <a:t>تعاریف مورد نیاز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2400" y="731520"/>
                <a:ext cx="8991600" cy="3992880"/>
              </a:xfrm>
            </p:spPr>
            <p:txBody>
              <a:bodyPr>
                <a:normAutofit fontScale="92500"/>
              </a:bodyPr>
              <a:lstStyle/>
              <a:p>
                <a:pPr algn="just" rtl="1">
                  <a:lnSpc>
                    <a:spcPct val="160000"/>
                  </a:lnSpc>
                  <a:spcAft>
                    <a:spcPts val="1000"/>
                  </a:spcAft>
                </a:pPr>
                <a:r>
                  <a:rPr lang="fa-IR" sz="2400" dirty="0">
                    <a:latin typeface="Bzar"/>
                    <a:ea typeface="Times New Roman"/>
                    <a:cs typeface="B Nazanin"/>
                  </a:rPr>
                  <a:t>اگر چنین مسیری وجود نداشته باشد، گوییم فاصله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𝑎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𝑏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نامتناهی است و می­نویسیم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𝑎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 , 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=∞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. طول کوتاهترین دور در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کمر گراف می­گوییم و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𝑔𝑟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­ نمايش می­دهیم. قطر یک گراف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B Nazanin"/>
                    <a:ea typeface="Times New Roman"/>
                    <a:cs typeface="Arial"/>
                  </a:rPr>
                  <a:t> </a:t>
                </a:r>
                <a:r>
                  <a:rPr lang="fa-IR" sz="2400" dirty="0">
                    <a:effectLst/>
                    <a:latin typeface="B Nazanin"/>
                    <a:ea typeface="Times New Roman"/>
                    <a:cs typeface="Arial"/>
                  </a:rPr>
                  <a:t>را با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𝑑𝑖𝑎𝑚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𝐺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)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نشان می­دهیم که برابر است 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sup</m:t>
                    </m:r>
                    <m: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⁡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{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𝑎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B Nazanin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  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,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𝑏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𝜖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G</m:t>
                    </m:r>
                    <m:r>
                      <a:rPr lang="fa-IR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) 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B Nazanin"/>
                      </a:rPr>
                      <m:t>V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}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. </a:t>
                </a:r>
                <a:endParaRPr lang="en-US" sz="18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r" rtl="1">
                  <a:lnSpc>
                    <a:spcPct val="160000"/>
                  </a:lnSpc>
                </a:pP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گرا فی که مجموعه رأس­های آن قابل تقسیم به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𝑟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 زیر مجموعه باشد به طوری که رئوس پایانی هیچ یالی در یک مجموعه قرار نگیرد، را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𝑟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بخشی گوييم</a:t>
                </a:r>
                <a:r>
                  <a:rPr lang="en-US" sz="2400" dirty="0">
                    <a:effectLst/>
                    <a:latin typeface="Bzar"/>
                    <a:ea typeface="Times New Roman"/>
                    <a:cs typeface="B Nazanin"/>
                  </a:rPr>
                  <a:t>.</a:t>
                </a:r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گراف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B Nazanin"/>
                      </a:rPr>
                      <m:t>𝑟</m:t>
                    </m:r>
                  </m:oMath>
                </a14:m>
                <a:r>
                  <a:rPr lang="fa-IR" sz="2400" dirty="0">
                    <a:effectLst/>
                    <a:latin typeface="Bzar"/>
                    <a:ea typeface="Times New Roman"/>
                    <a:cs typeface="B Nazanin"/>
                  </a:rPr>
                  <a:t> بخشی را کامل گوییم هر گاه هر رأس در یک مجموعه با هر رأس در مجموعه دیگر مجاور باشد.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2400" y="731520"/>
                <a:ext cx="8991600" cy="3992880"/>
              </a:xfrm>
              <a:blipFill rotWithShape="1">
                <a:blip r:embed="rId2"/>
                <a:stretch>
                  <a:fillRect l="-2169" t="-305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72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3290</Words>
  <Application>Microsoft Office PowerPoint</Application>
  <PresentationFormat>On-screen Show (4:3)</PresentationFormat>
  <Paragraphs>122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Slipstream</vt:lpstr>
      <vt:lpstr>PowerPoint Presentation</vt:lpstr>
      <vt:lpstr>PowerPoint Presentation</vt:lpstr>
      <vt:lpstr>PowerPoint Presentation</vt:lpstr>
      <vt:lpstr>PowerPoint Presentation</vt:lpstr>
      <vt:lpstr>چکیده</vt:lpstr>
      <vt:lpstr>PowerPoint Presentation</vt:lpstr>
      <vt:lpstr>PowerPoint Presentation</vt:lpstr>
      <vt:lpstr>تعاریف مورد نیاز</vt:lpstr>
      <vt:lpstr>تعاریف مورد نیاز</vt:lpstr>
      <vt:lpstr>تعاریف مورد نیاز</vt:lpstr>
      <vt:lpstr>تعاریف مورد نیاز</vt:lpstr>
      <vt:lpstr>تعاریف مورد نیاز</vt:lpstr>
      <vt:lpstr>تعاریف مورد نیاز</vt:lpstr>
      <vt:lpstr>تعاریف مورد نیاز</vt:lpstr>
      <vt:lpstr>تعاریف مورد نیاز</vt:lpstr>
      <vt:lpstr>تعاریف مورد نیاز</vt:lpstr>
      <vt:lpstr>تعاریف مورد نیاز</vt:lpstr>
      <vt:lpstr>PowerPoint Presentation</vt:lpstr>
      <vt:lpstr>قضیه ها</vt:lpstr>
      <vt:lpstr>قضیه ها</vt:lpstr>
      <vt:lpstr>ادامه فصل دوم</vt:lpstr>
      <vt:lpstr>قضیه ها</vt:lpstr>
      <vt:lpstr>قضیه ها</vt:lpstr>
      <vt:lpstr>قضیه ها</vt:lpstr>
      <vt:lpstr>PowerPoint Presentation</vt:lpstr>
      <vt:lpstr>قضیه ها</vt:lpstr>
      <vt:lpstr>قضیه ها</vt:lpstr>
      <vt:lpstr>PowerPoint Presentation</vt:lpstr>
      <vt:lpstr>قضیه ها</vt:lpstr>
      <vt:lpstr>قضیه ها</vt:lpstr>
      <vt:lpstr>PowerPoint Presentation</vt:lpstr>
      <vt:lpstr>قضیه ها</vt:lpstr>
      <vt:lpstr>قضیه ها</vt:lpstr>
      <vt:lpstr>PowerPoint Presentation</vt:lpstr>
      <vt:lpstr>قضیه ها</vt:lpstr>
      <vt:lpstr>قضیه ها</vt:lpstr>
      <vt:lpstr>قضیه ها</vt:lpstr>
      <vt:lpstr>خسته نباشید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MRT Pack 20 DVDs</cp:lastModifiedBy>
  <cp:revision>6</cp:revision>
  <dcterms:created xsi:type="dcterms:W3CDTF">2016-02-17T17:50:00Z</dcterms:created>
  <dcterms:modified xsi:type="dcterms:W3CDTF">2016-02-17T18:38:22Z</dcterms:modified>
</cp:coreProperties>
</file>