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7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99" d="100"/>
          <a:sy n="99" d="100"/>
        </p:scale>
        <p:origin x="78" y="22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6" name="Group 5"/>
          <p:cNvGrpSpPr/>
          <p:nvPr/>
        </p:nvGrpSpPr>
        <p:grpSpPr>
          <a:xfrm>
            <a:off x="-1588" y="0"/>
            <a:ext cx="9145588" cy="6860798"/>
            <a:chOff x="-1588" y="0"/>
            <a:chExt cx="9145588" cy="6860798"/>
          </a:xfrm>
        </p:grpSpPr>
        <p:sp>
          <p:nvSpPr>
            <p:cNvPr id="9" name="Rectangle 8"/>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Oval 9"/>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866440" y="2226503"/>
            <a:ext cx="5917679" cy="2550877"/>
          </a:xfrm>
        </p:spPr>
        <p:txBody>
          <a:bodyPr anchor="b"/>
          <a:lstStyle>
            <a:lvl1pPr>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866440" y="4777380"/>
            <a:ext cx="5917679"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bwMode="gray">
          <a:xfrm rot="5400000">
            <a:off x="7498080" y="1828800"/>
            <a:ext cx="990599" cy="228659"/>
          </a:xfrm>
        </p:spPr>
        <p:txBody>
          <a:bodyPr anchor="t"/>
          <a:lstStyle>
            <a:lvl1pPr algn="l">
              <a:defRPr b="0" i="0">
                <a:solidFill>
                  <a:schemeClr val="bg1">
                    <a:alpha val="60000"/>
                  </a:schemeClr>
                </a:solidFill>
              </a:defRPr>
            </a:lvl1pPr>
          </a:lstStyle>
          <a:p>
            <a:fld id="{5923F103-BC34-4FE4-A40E-EDDEECFDA5D0}" type="datetimeFigureOut">
              <a:rPr lang="en-US" smtClean="0"/>
              <a:pPr/>
              <a:t>11/16/2016</a:t>
            </a:fld>
            <a:endParaRPr lang="en-US" dirty="0"/>
          </a:p>
        </p:txBody>
      </p:sp>
      <p:sp>
        <p:nvSpPr>
          <p:cNvPr id="5" name="Footer Placeholder 4"/>
          <p:cNvSpPr>
            <a:spLocks noGrp="1"/>
          </p:cNvSpPr>
          <p:nvPr>
            <p:ph type="ftr" sz="quarter" idx="11"/>
          </p:nvPr>
        </p:nvSpPr>
        <p:spPr bwMode="gray">
          <a:xfrm rot="5400000">
            <a:off x="6236208" y="3264408"/>
            <a:ext cx="3859795" cy="228660"/>
          </a:xfrm>
        </p:spPr>
        <p:txBody>
          <a:bodyPr/>
          <a:lstStyle>
            <a:lvl1pPr>
              <a:defRPr b="0" i="0">
                <a:solidFill>
                  <a:schemeClr val="bg1">
                    <a:alpha val="60000"/>
                  </a:schemeClr>
                </a:solidFill>
              </a:defRPr>
            </a:lvl1pPr>
          </a:lstStyle>
          <a:p>
            <a:r>
              <a:rPr lang="en-US" smtClean="0"/>
              <a:t>
              </a:t>
            </a:r>
            <a:endParaRPr lang="en-US" dirty="0"/>
          </a:p>
        </p:txBody>
      </p:sp>
      <p:sp>
        <p:nvSpPr>
          <p:cNvPr id="11" name="Rectangle 10"/>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8" name="Slide Number Placeholder 5"/>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21678755"/>
      </p:ext>
    </p:extLst>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Panoramic Picture with Caption">
    <p:spTree>
      <p:nvGrpSpPr>
        <p:cNvPr id="1" name=""/>
        <p:cNvGrpSpPr/>
        <p:nvPr/>
      </p:nvGrpSpPr>
      <p:grpSpPr>
        <a:xfrm>
          <a:off x="0" y="0"/>
          <a:ext cx="0" cy="0"/>
          <a:chOff x="0" y="0"/>
          <a:chExt cx="0" cy="0"/>
        </a:xfrm>
      </p:grpSpPr>
      <p:grpSp>
        <p:nvGrpSpPr>
          <p:cNvPr id="8" name="Group 7"/>
          <p:cNvGrpSpPr/>
          <p:nvPr/>
        </p:nvGrpSpPr>
        <p:grpSpPr>
          <a:xfrm>
            <a:off x="-1588" y="0"/>
            <a:ext cx="9145588" cy="6860798"/>
            <a:chOff x="-1588" y="0"/>
            <a:chExt cx="9145588" cy="6860798"/>
          </a:xfrm>
        </p:grpSpPr>
        <p:sp>
          <p:nvSpPr>
            <p:cNvPr id="12" name="Rectangle 11"/>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10204164">
              <a:off x="426788" y="4564241"/>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6" name="Rectangle 15"/>
            <p:cNvSpPr/>
            <p:nvPr/>
          </p:nvSpPr>
          <p:spPr>
            <a:xfrm>
              <a:off x="421503" y="402165"/>
              <a:ext cx="8327939" cy="3141135"/>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bwMode="gray">
            <a:xfrm rot="10800000">
              <a:off x="485023" y="2670079"/>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20"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p:nvPr>
        </p:nvSpPr>
        <p:spPr>
          <a:xfrm>
            <a:off x="866441" y="4961454"/>
            <a:ext cx="6422004"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66441" y="685800"/>
            <a:ext cx="6422004"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bwMode="gray">
          <a:xfrm>
            <a:off x="866440" y="5528192"/>
            <a:ext cx="6422004"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23A1CC3-2375-41D4-9E03-427CAF2A4C1A}" type="datetimeFigureOut">
              <a:rPr lang="en-US" smtClean="0"/>
              <a:t>11/16/2016</a:t>
            </a:fld>
            <a:endParaRPr lang="en-US" dirty="0"/>
          </a:p>
        </p:txBody>
      </p:sp>
      <p:sp>
        <p:nvSpPr>
          <p:cNvPr id="6" name="Footer Placeholder 5"/>
          <p:cNvSpPr>
            <a:spLocks noGrp="1"/>
          </p:cNvSpPr>
          <p:nvPr>
            <p:ph type="ftr" sz="quarter" idx="11"/>
          </p:nvPr>
        </p:nvSpPr>
        <p:spPr/>
        <p:txBody>
          <a:bodyPr/>
          <a:lstStyle/>
          <a:p>
            <a:r>
              <a:rPr lang="en-US" smtClean="0"/>
              <a:t>
              </a:t>
            </a:r>
            <a:endParaRPr lang="en-US" dirty="0"/>
          </a:p>
        </p:txBody>
      </p:sp>
      <p:sp>
        <p:nvSpPr>
          <p:cNvPr id="10" name="Rectangle 9"/>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678616" y="295730"/>
            <a:ext cx="791308" cy="767687"/>
          </a:xfrm>
          <a:prstGeom prst="rect">
            <a:avLst/>
          </a:prstGeom>
        </p:spPr>
        <p:txBody>
          <a:bodyPr/>
          <a:lstStyle>
            <a:lvl1pPr algn="ct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61875342"/>
      </p:ext>
    </p:extLst>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3" name="Group 2"/>
          <p:cNvGrpSpPr/>
          <p:nvPr/>
        </p:nvGrpSpPr>
        <p:grpSpPr>
          <a:xfrm>
            <a:off x="-1588" y="0"/>
            <a:ext cx="9145588" cy="6860798"/>
            <a:chOff x="-1588" y="0"/>
            <a:chExt cx="9145588" cy="6860798"/>
          </a:xfrm>
        </p:grpSpPr>
        <p:sp>
          <p:nvSpPr>
            <p:cNvPr id="12" name="Rectangle 11"/>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21010068">
              <a:off x="6359946" y="2780895"/>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Rectangle 8"/>
            <p:cNvSpPr/>
            <p:nvPr/>
          </p:nvSpPr>
          <p:spPr>
            <a:xfrm>
              <a:off x="485023" y="4343399"/>
              <a:ext cx="8182128" cy="2112436"/>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bwMode="gray">
            <a:xfrm>
              <a:off x="485023" y="2854646"/>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p:nvPr>
        </p:nvSpPr>
        <p:spPr>
          <a:xfrm>
            <a:off x="866440" y="927100"/>
            <a:ext cx="6422005" cy="1692720"/>
          </a:xfrm>
        </p:spPr>
        <p:txBody>
          <a:bodyPr/>
          <a:lstStyle>
            <a:lvl1pPr>
              <a:defRPr sz="3600"/>
            </a:lvl1pPr>
          </a:lstStyle>
          <a:p>
            <a:r>
              <a:rPr lang="en-US" smtClean="0"/>
              <a:t>Click to edit Master title style</a:t>
            </a:r>
            <a:endParaRPr lang="en-US" dirty="0"/>
          </a:p>
        </p:txBody>
      </p:sp>
      <p:sp>
        <p:nvSpPr>
          <p:cNvPr id="13" name="Text Placeholder 3"/>
          <p:cNvSpPr>
            <a:spLocks noGrp="1"/>
          </p:cNvSpPr>
          <p:nvPr>
            <p:ph type="body" sz="half" idx="2"/>
          </p:nvPr>
        </p:nvSpPr>
        <p:spPr>
          <a:xfrm>
            <a:off x="866440" y="3488023"/>
            <a:ext cx="6422005" cy="2536857"/>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FF16868-8199-4C2C-A5B1-63AEE139F88E}" type="datetimeFigureOut">
              <a:rPr lang="en-US" smtClean="0"/>
              <a:t>11/16/2016</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8" name="Rectangle 7"/>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01645860"/>
      </p:ext>
    </p:extLst>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1588" y="0"/>
            <a:ext cx="9145588" cy="6860798"/>
            <a:chOff x="-1588" y="0"/>
            <a:chExt cx="9145588" cy="6860798"/>
          </a:xfrm>
        </p:grpSpPr>
        <p:sp>
          <p:nvSpPr>
            <p:cNvPr id="13" name="Rectangle 12"/>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21010068">
              <a:off x="6359946" y="4309201"/>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10"/>
            <p:cNvSpPr/>
            <p:nvPr/>
          </p:nvSpPr>
          <p:spPr bwMode="gray">
            <a:xfrm>
              <a:off x="485023" y="4381500"/>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24"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3" name="TextBox 22"/>
          <p:cNvSpPr txBox="1"/>
          <p:nvPr/>
        </p:nvSpPr>
        <p:spPr bwMode="gray">
          <a:xfrm>
            <a:off x="647430" y="651690"/>
            <a:ext cx="601591" cy="1323439"/>
          </a:xfrm>
          <a:prstGeom prst="rect">
            <a:avLst/>
          </a:prstGeom>
          <a:noFill/>
        </p:spPr>
        <p:txBody>
          <a:bodyPr wrap="square" rtlCol="0">
            <a:spAutoFit/>
          </a:bodyPr>
          <a:lstStyle/>
          <a:p>
            <a:pPr algn="r"/>
            <a:r>
              <a:rPr lang="en-US" sz="8000" b="0" i="0" dirty="0">
                <a:solidFill>
                  <a:schemeClr val="accent1">
                    <a:lumMod val="60000"/>
                    <a:lumOff val="40000"/>
                  </a:schemeClr>
                </a:solidFill>
                <a:latin typeface="Arial"/>
                <a:cs typeface="Arial"/>
              </a:rPr>
              <a:t>“</a:t>
            </a:r>
          </a:p>
        </p:txBody>
      </p:sp>
      <p:sp>
        <p:nvSpPr>
          <p:cNvPr id="14" name="TextBox 13"/>
          <p:cNvSpPr txBox="1"/>
          <p:nvPr/>
        </p:nvSpPr>
        <p:spPr bwMode="gray">
          <a:xfrm>
            <a:off x="7069418" y="2900292"/>
            <a:ext cx="619063" cy="1323439"/>
          </a:xfrm>
          <a:prstGeom prst="rect">
            <a:avLst/>
          </a:prstGeom>
          <a:noFill/>
        </p:spPr>
        <p:txBody>
          <a:bodyPr wrap="square" rtlCol="0">
            <a:spAutoFit/>
          </a:bodyPr>
          <a:lstStyle/>
          <a:p>
            <a:pPr algn="r"/>
            <a:r>
              <a:rPr lang="en-US" sz="80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128060" y="927099"/>
            <a:ext cx="6160385" cy="2882179"/>
          </a:xfrm>
        </p:spPr>
        <p:txBody>
          <a:bodyPr anchor="ctr"/>
          <a:lstStyle>
            <a:lvl1pPr>
              <a:defRPr sz="3600"/>
            </a:lvl1pPr>
          </a:lstStyle>
          <a:p>
            <a:r>
              <a:rPr lang="en-US" smtClean="0"/>
              <a:t>Click to edit Master title style</a:t>
            </a:r>
            <a:endParaRPr lang="en-US" dirty="0"/>
          </a:p>
        </p:txBody>
      </p:sp>
      <p:sp>
        <p:nvSpPr>
          <p:cNvPr id="17" name="Text Placeholder 3"/>
          <p:cNvSpPr>
            <a:spLocks noGrp="1"/>
          </p:cNvSpPr>
          <p:nvPr>
            <p:ph type="body" sz="half" idx="13"/>
          </p:nvPr>
        </p:nvSpPr>
        <p:spPr bwMode="gray">
          <a:xfrm>
            <a:off x="1387278" y="3809278"/>
            <a:ext cx="5646143" cy="333113"/>
          </a:xfrm>
        </p:spPr>
        <p:txBody>
          <a:bodyPr>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6" name="Text Placeholder 3"/>
          <p:cNvSpPr>
            <a:spLocks noGrp="1"/>
          </p:cNvSpPr>
          <p:nvPr>
            <p:ph type="body" sz="half" idx="2"/>
          </p:nvPr>
        </p:nvSpPr>
        <p:spPr>
          <a:xfrm>
            <a:off x="866440" y="5000816"/>
            <a:ext cx="6343673" cy="1010619"/>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AD9FF7F-6988-44CC-821B-644E70CD2F73}" type="datetimeFigureOut">
              <a:rPr lang="en-US" smtClean="0"/>
              <a:t>11/16/2016</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9" name="Rectangle 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44175133"/>
      </p:ext>
    </p:extLst>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1588" y="0"/>
            <a:ext cx="9145588" cy="6860798"/>
            <a:chOff x="-1588" y="0"/>
            <a:chExt cx="9145588" cy="6860798"/>
          </a:xfrm>
        </p:grpSpPr>
        <p:sp>
          <p:nvSpPr>
            <p:cNvPr id="10" name="Rectangle 9"/>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Freeform 5"/>
            <p:cNvSpPr/>
            <p:nvPr/>
          </p:nvSpPr>
          <p:spPr bwMode="gray">
            <a:xfrm rot="21010068">
              <a:off x="6359946" y="431124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7"/>
            <p:cNvSpPr/>
            <p:nvPr/>
          </p:nvSpPr>
          <p:spPr bwMode="gray">
            <a:xfrm>
              <a:off x="485023" y="4381500"/>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17"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p:nvPr>
        </p:nvSpPr>
        <p:spPr>
          <a:xfrm>
            <a:off x="866440" y="2057400"/>
            <a:ext cx="6422005" cy="20955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866441" y="5024908"/>
            <a:ext cx="6422004" cy="994891"/>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C12C299-16B2-4475-990D-751901EACC14}" type="datetimeFigureOut">
              <a:rPr lang="en-US" smtClean="0"/>
              <a:t>11/16/2016</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7" name="Rectangle 6"/>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0789776"/>
      </p:ext>
    </p:extLst>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866440" y="927100"/>
            <a:ext cx="6423593" cy="709864"/>
          </a:xfrm>
        </p:spPr>
        <p:txBody>
          <a:bodyPr/>
          <a:lstStyle>
            <a:lvl1pPr>
              <a:defRPr sz="3200"/>
            </a:lvl1pPr>
          </a:lstStyle>
          <a:p>
            <a:r>
              <a:rPr lang="en-US" smtClean="0"/>
              <a:t>Click to edit Master title style</a:t>
            </a:r>
            <a:endParaRPr lang="en-US" dirty="0"/>
          </a:p>
        </p:txBody>
      </p:sp>
      <p:sp>
        <p:nvSpPr>
          <p:cNvPr id="3" name="Text Placeholder 2"/>
          <p:cNvSpPr>
            <a:spLocks noGrp="1"/>
          </p:cNvSpPr>
          <p:nvPr>
            <p:ph type="body" idx="1"/>
          </p:nvPr>
        </p:nvSpPr>
        <p:spPr>
          <a:xfrm>
            <a:off x="866440" y="2489200"/>
            <a:ext cx="2313432"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2" name="Text Placeholder 3"/>
          <p:cNvSpPr>
            <a:spLocks noGrp="1"/>
          </p:cNvSpPr>
          <p:nvPr>
            <p:ph type="body" sz="half" idx="15"/>
          </p:nvPr>
        </p:nvSpPr>
        <p:spPr>
          <a:xfrm>
            <a:off x="866440" y="3147164"/>
            <a:ext cx="2313432" cy="2888366"/>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405614" y="2489200"/>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Text Placeholder 3"/>
          <p:cNvSpPr>
            <a:spLocks noGrp="1"/>
          </p:cNvSpPr>
          <p:nvPr>
            <p:ph type="body" sz="half" idx="16"/>
          </p:nvPr>
        </p:nvSpPr>
        <p:spPr>
          <a:xfrm>
            <a:off x="3408471" y="3147164"/>
            <a:ext cx="2318918" cy="2888366"/>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5958642" y="2489200"/>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4" name="Text Placeholder 3"/>
          <p:cNvSpPr>
            <a:spLocks noGrp="1"/>
          </p:cNvSpPr>
          <p:nvPr>
            <p:ph type="body" sz="half" idx="17"/>
          </p:nvPr>
        </p:nvSpPr>
        <p:spPr>
          <a:xfrm>
            <a:off x="5960935" y="3147164"/>
            <a:ext cx="2316625" cy="2888366"/>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3294530"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849521"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FE86839-B9D8-4651-8783-F325ECE74E65}" type="datetimeFigureOut">
              <a:rPr lang="en-US" smtClean="0"/>
              <a:t>11/16/2016</a:t>
            </a:fld>
            <a:endParaRPr lang="en-US" dirty="0"/>
          </a:p>
        </p:txBody>
      </p:sp>
      <p:sp>
        <p:nvSpPr>
          <p:cNvPr id="8" name="Footer Placeholder 7"/>
          <p:cNvSpPr>
            <a:spLocks noGrp="1"/>
          </p:cNvSpPr>
          <p:nvPr>
            <p:ph type="ftr" sz="quarter" idx="11"/>
          </p:nvPr>
        </p:nvSpPr>
        <p:spPr/>
        <p:txBody>
          <a:bodyPr/>
          <a:lstStyle/>
          <a:p>
            <a:r>
              <a:rPr lang="en-US" smtClean="0"/>
              <a:t>
              </a:t>
            </a:r>
            <a:endParaRPr lang="en-US" dirty="0"/>
          </a:p>
        </p:txBody>
      </p:sp>
      <p:sp>
        <p:nvSpPr>
          <p:cNvPr id="9" name="Slide Number Placeholder 8"/>
          <p:cNvSpPr>
            <a:spLocks noGrp="1"/>
          </p:cNvSpPr>
          <p:nvPr>
            <p:ph type="sldNum" sz="quarter" idx="12"/>
          </p:nvPr>
        </p:nvSpPr>
        <p:spPr>
          <a:xfrm>
            <a:off x="7678616" y="295730"/>
            <a:ext cx="791308" cy="767687"/>
          </a:xfrm>
          <a:prstGeom prst="rect">
            <a:avLst/>
          </a:prstGeom>
        </p:spPr>
        <p:txBody>
          <a:bodyPr/>
          <a:lstStyle>
            <a:lvl1pPr algn="ct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9020669"/>
      </p:ext>
    </p:extLst>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866440" y="927100"/>
            <a:ext cx="6345260" cy="709864"/>
          </a:xfrm>
        </p:spPr>
        <p:txBody>
          <a:bodyPr/>
          <a:lstStyle>
            <a:lvl1pPr>
              <a:defRPr sz="3200"/>
            </a:lvl1pPr>
          </a:lstStyle>
          <a:p>
            <a:r>
              <a:rPr lang="en-US" smtClean="0"/>
              <a:t>Click to edit Master title style</a:t>
            </a:r>
            <a:endParaRPr lang="en-US" dirty="0"/>
          </a:p>
        </p:txBody>
      </p:sp>
      <p:sp>
        <p:nvSpPr>
          <p:cNvPr id="3" name="Text Placeholder 2"/>
          <p:cNvSpPr>
            <a:spLocks noGrp="1"/>
          </p:cNvSpPr>
          <p:nvPr>
            <p:ph type="body" idx="1"/>
          </p:nvPr>
        </p:nvSpPr>
        <p:spPr>
          <a:xfrm>
            <a:off x="866440" y="4179596"/>
            <a:ext cx="2313432"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2" name="Picture Placeholder 2"/>
          <p:cNvSpPr>
            <a:spLocks noGrp="1" noChangeAspect="1"/>
          </p:cNvSpPr>
          <p:nvPr>
            <p:ph type="pic" idx="15"/>
          </p:nvPr>
        </p:nvSpPr>
        <p:spPr>
          <a:xfrm>
            <a:off x="1019055" y="2489200"/>
            <a:ext cx="2015144"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8"/>
          </p:nvPr>
        </p:nvSpPr>
        <p:spPr>
          <a:xfrm>
            <a:off x="866439" y="4837558"/>
            <a:ext cx="2313432" cy="1187321"/>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411125" y="4179595"/>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8" name="Picture Placeholder 2"/>
          <p:cNvSpPr>
            <a:spLocks noGrp="1" noChangeAspect="1"/>
          </p:cNvSpPr>
          <p:nvPr>
            <p:ph type="pic" idx="21"/>
          </p:nvPr>
        </p:nvSpPr>
        <p:spPr>
          <a:xfrm>
            <a:off x="3553189" y="2489200"/>
            <a:ext cx="2015144"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3411125" y="4848208"/>
            <a:ext cx="2318918" cy="1187321"/>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5958642" y="4179596"/>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9" name="Picture Placeholder 2"/>
          <p:cNvSpPr>
            <a:spLocks noGrp="1" noChangeAspect="1"/>
          </p:cNvSpPr>
          <p:nvPr>
            <p:ph type="pic" idx="22"/>
          </p:nvPr>
        </p:nvSpPr>
        <p:spPr>
          <a:xfrm>
            <a:off x="6108641" y="2489200"/>
            <a:ext cx="2015144"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5958642" y="4837558"/>
            <a:ext cx="2318918" cy="1187321"/>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40" name="Straight Connector 39"/>
          <p:cNvCxnSpPr/>
          <p:nvPr/>
        </p:nvCxnSpPr>
        <p:spPr>
          <a:xfrm>
            <a:off x="3290019"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1" name="Straight Connector 40"/>
          <p:cNvCxnSpPr/>
          <p:nvPr/>
        </p:nvCxnSpPr>
        <p:spPr>
          <a:xfrm>
            <a:off x="5849521"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D484F64-32F6-45C5-931F-ADC1662401D0}" type="datetimeFigureOut">
              <a:rPr lang="en-US" smtClean="0"/>
              <a:t>11/16/2016</a:t>
            </a:fld>
            <a:endParaRPr lang="en-US" dirty="0"/>
          </a:p>
        </p:txBody>
      </p:sp>
      <p:sp>
        <p:nvSpPr>
          <p:cNvPr id="8" name="Footer Placeholder 7"/>
          <p:cNvSpPr>
            <a:spLocks noGrp="1"/>
          </p:cNvSpPr>
          <p:nvPr>
            <p:ph type="ftr" sz="quarter" idx="11"/>
          </p:nvPr>
        </p:nvSpPr>
        <p:spPr/>
        <p:txBody>
          <a:bodyPr/>
          <a:lstStyle/>
          <a:p>
            <a:r>
              <a:rPr lang="en-US" smtClean="0"/>
              <a:t>
              </a:t>
            </a:r>
            <a:endParaRPr lang="en-US" dirty="0"/>
          </a:p>
        </p:txBody>
      </p:sp>
      <p:sp>
        <p:nvSpPr>
          <p:cNvPr id="9" name="Slide Number Placeholder 8"/>
          <p:cNvSpPr>
            <a:spLocks noGrp="1"/>
          </p:cNvSpPr>
          <p:nvPr>
            <p:ph type="sldNum" sz="quarter" idx="12"/>
          </p:nvPr>
        </p:nvSpPr>
        <p:spPr>
          <a:xfrm>
            <a:off x="7678616" y="295730"/>
            <a:ext cx="791308" cy="767687"/>
          </a:xfrm>
          <a:prstGeom prst="rect">
            <a:avLst/>
          </a:prstGeom>
        </p:spPr>
        <p:txBody>
          <a:bodyPr/>
          <a:lstStyle>
            <a:lvl1pPr algn="ct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12206229"/>
      </p:ext>
    </p:extLst>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7621301" y="6387910"/>
            <a:ext cx="990599" cy="228659"/>
          </a:xfrm>
        </p:spPr>
        <p:txBody>
          <a:bodyPr/>
          <a:lstStyle/>
          <a:p>
            <a:fld id="{53086D93-FCAC-47E0-A2EE-787E62CA814C}" type="datetimeFigureOut">
              <a:rPr lang="en-US" smtClean="0"/>
              <a:t>11/16/2016</a:t>
            </a:fld>
            <a:endParaRPr lang="en-US" dirty="0"/>
          </a:p>
        </p:txBody>
      </p:sp>
      <p:sp>
        <p:nvSpPr>
          <p:cNvPr id="5" name="Footer Placeholder 4"/>
          <p:cNvSpPr>
            <a:spLocks noGrp="1"/>
          </p:cNvSpPr>
          <p:nvPr>
            <p:ph type="ftr" sz="quarter" idx="11"/>
          </p:nvPr>
        </p:nvSpPr>
        <p:spPr>
          <a:xfrm>
            <a:off x="516133" y="6387910"/>
            <a:ext cx="3859795" cy="228660"/>
          </a:xfrm>
        </p:spPr>
        <p:txBody>
          <a:bodyPr/>
          <a:lstStyle/>
          <a:p>
            <a:r>
              <a:rPr lang="en-US" smtClean="0"/>
              <a:t>
              </a:t>
            </a:r>
            <a:endParaRPr lang="en-US" dirty="0"/>
          </a:p>
        </p:txBody>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40098719"/>
      </p:ext>
    </p:extLst>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7" name="Group 6"/>
          <p:cNvGrpSpPr/>
          <p:nvPr/>
        </p:nvGrpSpPr>
        <p:grpSpPr>
          <a:xfrm>
            <a:off x="-1588" y="0"/>
            <a:ext cx="9120420" cy="6860798"/>
            <a:chOff x="-1588" y="0"/>
            <a:chExt cx="9120420" cy="6860798"/>
          </a:xfrm>
        </p:grpSpPr>
        <p:sp>
          <p:nvSpPr>
            <p:cNvPr id="11" name="Rectangle 10"/>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Freeform 5"/>
            <p:cNvSpPr/>
            <p:nvPr/>
          </p:nvSpPr>
          <p:spPr bwMode="gray">
            <a:xfrm rot="4966650">
              <a:off x="4673046" y="5107506"/>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grpSp>
      <p:sp>
        <p:nvSpPr>
          <p:cNvPr id="17" name="Rectangle 16"/>
          <p:cNvSpPr/>
          <p:nvPr/>
        </p:nvSpPr>
        <p:spPr>
          <a:xfrm>
            <a:off x="414867" y="402165"/>
            <a:ext cx="46105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9"/>
          <p:cNvSpPr/>
          <p:nvPr/>
        </p:nvSpPr>
        <p:spPr bwMode="gray">
          <a:xfrm rot="5400000">
            <a:off x="1299309"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8"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sp>
        <p:nvSpPr>
          <p:cNvPr id="2" name="Vertical Title 1"/>
          <p:cNvSpPr>
            <a:spLocks noGrp="1"/>
          </p:cNvSpPr>
          <p:nvPr>
            <p:ph type="title" orient="vert"/>
          </p:nvPr>
        </p:nvSpPr>
        <p:spPr>
          <a:xfrm>
            <a:off x="6174928" y="1447799"/>
            <a:ext cx="1113516" cy="4572001"/>
          </a:xfrm>
        </p:spPr>
        <p:txBody>
          <a:bodyPr vert="eaVert" anchor="ctr"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66738" y="1447799"/>
            <a:ext cx="4416936" cy="457200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DA879A6-0FD0-4734-A311-86BFCA472E6E}" type="datetimeFigureOut">
              <a:rPr lang="en-US" smtClean="0"/>
              <a:t>11/16/2016</a:t>
            </a:fld>
            <a:endParaRPr lang="en-US" dirty="0"/>
          </a:p>
        </p:txBody>
      </p:sp>
      <p:sp>
        <p:nvSpPr>
          <p:cNvPr id="5" name="Footer Placeholder 4"/>
          <p:cNvSpPr>
            <a:spLocks noGrp="1"/>
          </p:cNvSpPr>
          <p:nvPr>
            <p:ph type="ftr" sz="quarter" idx="11"/>
          </p:nvPr>
        </p:nvSpPr>
        <p:spPr>
          <a:xfrm>
            <a:off x="538546" y="6365498"/>
            <a:ext cx="3859795" cy="228660"/>
          </a:xfrm>
        </p:spPr>
        <p:txBody>
          <a:bodyPr/>
          <a:lstStyle/>
          <a:p>
            <a:r>
              <a:rPr lang="en-US" smtClean="0"/>
              <a:t>
              </a:t>
            </a:r>
            <a:endParaRPr lang="en-US" dirty="0"/>
          </a:p>
        </p:txBody>
      </p:sp>
      <p:sp>
        <p:nvSpPr>
          <p:cNvPr id="9" name="Rectangle 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209164374"/>
      </p:ext>
    </p:extLst>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65970" y="927098"/>
            <a:ext cx="6343672" cy="709865"/>
          </a:xfrm>
        </p:spPr>
        <p:txBody>
          <a:bodyPr anchor="ctr"/>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9C9CA7B-DFD4-44B5-8C60-D14B8CD1FB59}" type="datetimeFigureOut">
              <a:rPr lang="en-US" smtClean="0"/>
              <a:t>11/16/2016</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6" name="Slide Number Placeholder 5"/>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54166276"/>
      </p:ext>
    </p:extLst>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7" name="Group 6"/>
          <p:cNvGrpSpPr/>
          <p:nvPr/>
        </p:nvGrpSpPr>
        <p:grpSpPr>
          <a:xfrm>
            <a:off x="-1588" y="0"/>
            <a:ext cx="9145588" cy="6860798"/>
            <a:chOff x="-1588" y="0"/>
            <a:chExt cx="9145588" cy="6860798"/>
          </a:xfrm>
        </p:grpSpPr>
        <p:sp>
          <p:nvSpPr>
            <p:cNvPr id="12" name="Rectangle 11"/>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bwMode="gray">
            <a:xfrm rot="16200000">
              <a:off x="3105027"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8" name="Freeform 5"/>
            <p:cNvSpPr/>
            <p:nvPr/>
          </p:nvSpPr>
          <p:spPr bwMode="gray">
            <a:xfrm rot="15687606">
              <a:off x="3320102"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p:nvPr>
        </p:nvSpPr>
        <p:spPr>
          <a:xfrm>
            <a:off x="877534" y="2257588"/>
            <a:ext cx="3090672" cy="3020344"/>
          </a:xfrm>
        </p:spPr>
        <p:txBody>
          <a:bodyPr anchor="ctr"/>
          <a:lstStyle>
            <a:lvl1pPr algn="l">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5119261" y="2257588"/>
            <a:ext cx="3082516" cy="302034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34E6425-0181-43F2-84FC-787E803FD2F8}" type="datetimeFigureOut">
              <a:rPr lang="en-US" smtClean="0"/>
              <a:t>11/16/2016</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8" name="Rectangle 7"/>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62195385"/>
      </p:ext>
    </p:extLst>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US" smtClean="0"/>
              <a:t>Click to edit Master title style</a:t>
            </a:r>
            <a:endParaRPr lang="en-US" dirty="0"/>
          </a:p>
        </p:txBody>
      </p:sp>
      <p:sp>
        <p:nvSpPr>
          <p:cNvPr id="3" name="Content Placeholder 2"/>
          <p:cNvSpPr>
            <a:spLocks noGrp="1"/>
          </p:cNvSpPr>
          <p:nvPr>
            <p:ph sz="half" idx="1"/>
          </p:nvPr>
        </p:nvSpPr>
        <p:spPr>
          <a:xfrm>
            <a:off x="866440" y="2489200"/>
            <a:ext cx="3636980" cy="3530603"/>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0581" y="2489203"/>
            <a:ext cx="3636980" cy="353060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BDB8791-F1B0-41E7-B7FD-A781E65C4266}" type="datetimeFigureOut">
              <a:rPr lang="en-US" smtClean="0"/>
              <a:t>11/16/2016</a:t>
            </a:fld>
            <a:endParaRPr lang="en-US" dirty="0"/>
          </a:p>
        </p:txBody>
      </p:sp>
      <p:sp>
        <p:nvSpPr>
          <p:cNvPr id="6" name="Footer Placeholder 5"/>
          <p:cNvSpPr>
            <a:spLocks noGrp="1"/>
          </p:cNvSpPr>
          <p:nvPr>
            <p:ph type="ftr" sz="quarter" idx="11"/>
          </p:nvPr>
        </p:nvSpPr>
        <p:spPr/>
        <p:txBody>
          <a:bodyPr/>
          <a:lstStyle/>
          <a:p>
            <a:r>
              <a:rPr lang="en-US" smtClean="0"/>
              <a:t>
              </a:t>
            </a:r>
            <a:endParaRPr lang="en-US" dirty="0"/>
          </a:p>
        </p:txBody>
      </p:sp>
      <p:sp>
        <p:nvSpPr>
          <p:cNvPr id="7" name="Slide Number Placeholder 6"/>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263087549"/>
      </p:ext>
    </p:extLst>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869918" y="2489200"/>
            <a:ext cx="3633502" cy="759290"/>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66440" y="3248490"/>
            <a:ext cx="3636980" cy="2771311"/>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0581" y="2489200"/>
            <a:ext cx="3636979" cy="756635"/>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0581" y="3245835"/>
            <a:ext cx="3636980" cy="277396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FDD63B2-E120-4ED8-B27B-C685F510A5FE}" type="datetimeFigureOut">
              <a:rPr lang="en-US" smtClean="0"/>
              <a:t>11/16/2016</a:t>
            </a:fld>
            <a:endParaRPr lang="en-US" dirty="0"/>
          </a:p>
        </p:txBody>
      </p:sp>
      <p:sp>
        <p:nvSpPr>
          <p:cNvPr id="8" name="Footer Placeholder 7"/>
          <p:cNvSpPr>
            <a:spLocks noGrp="1"/>
          </p:cNvSpPr>
          <p:nvPr>
            <p:ph type="ftr" sz="quarter" idx="11"/>
          </p:nvPr>
        </p:nvSpPr>
        <p:spPr/>
        <p:txBody>
          <a:bodyPr/>
          <a:lstStyle/>
          <a:p>
            <a:r>
              <a:rPr lang="en-US" smtClean="0"/>
              <a:t>
              </a:t>
            </a:r>
            <a:endParaRPr lang="en-US" dirty="0"/>
          </a:p>
        </p:txBody>
      </p:sp>
      <p:sp>
        <p:nvSpPr>
          <p:cNvPr id="9" name="Slide Number Placeholder 8"/>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37475053"/>
      </p:ext>
    </p:extLst>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AA18ACC-A947-437B-A130-35BD54FDF1E9}" type="datetimeFigureOut">
              <a:rPr lang="en-US" smtClean="0"/>
              <a:t>11/16/2016</a:t>
            </a:fld>
            <a:endParaRPr lang="en-US" dirty="0"/>
          </a:p>
        </p:txBody>
      </p:sp>
      <p:sp>
        <p:nvSpPr>
          <p:cNvPr id="4" name="Footer Placeholder 3"/>
          <p:cNvSpPr>
            <a:spLocks noGrp="1"/>
          </p:cNvSpPr>
          <p:nvPr>
            <p:ph type="ftr" sz="quarter" idx="11"/>
          </p:nvPr>
        </p:nvSpPr>
        <p:spPr/>
        <p:txBody>
          <a:bodyPr/>
          <a:lstStyle/>
          <a:p>
            <a:r>
              <a:rPr lang="en-US" smtClean="0"/>
              <a:t>
              </a:t>
            </a:r>
            <a:endParaRPr lang="en-US" dirty="0"/>
          </a:p>
        </p:txBody>
      </p:sp>
      <p:sp>
        <p:nvSpPr>
          <p:cNvPr id="5" name="Slide Number Placeholder 4"/>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62265171"/>
      </p:ext>
    </p:extLst>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Date Placeholder 1"/>
          <p:cNvSpPr>
            <a:spLocks noGrp="1"/>
          </p:cNvSpPr>
          <p:nvPr>
            <p:ph type="dt" sz="half" idx="10"/>
          </p:nvPr>
        </p:nvSpPr>
        <p:spPr/>
        <p:txBody>
          <a:bodyPr/>
          <a:lstStyle/>
          <a:p>
            <a:fld id="{7C8D7E02-BCB8-4D50-A234-369438C08659}" type="datetimeFigureOut">
              <a:rPr lang="en-US" smtClean="0"/>
              <a:t>11/16/2016</a:t>
            </a:fld>
            <a:endParaRPr lang="en-US" dirty="0"/>
          </a:p>
        </p:txBody>
      </p:sp>
      <p:sp>
        <p:nvSpPr>
          <p:cNvPr id="3" name="Footer Placeholder 2"/>
          <p:cNvSpPr>
            <a:spLocks noGrp="1"/>
          </p:cNvSpPr>
          <p:nvPr>
            <p:ph type="ftr" sz="quarter" idx="11"/>
          </p:nvPr>
        </p:nvSpPr>
        <p:spPr/>
        <p:txBody>
          <a:bodyPr/>
          <a:lstStyle/>
          <a:p>
            <a:r>
              <a:rPr lang="en-US" smtClean="0"/>
              <a:t>
              </a:t>
            </a:r>
            <a:endParaRPr lang="en-US" dirty="0"/>
          </a:p>
        </p:txBody>
      </p:sp>
      <p:sp>
        <p:nvSpPr>
          <p:cNvPr id="4" name="Slide Number Placeholder 3"/>
          <p:cNvSpPr>
            <a:spLocks noGrp="1"/>
          </p:cNvSpPr>
          <p:nvPr>
            <p:ph type="sldNum" sz="quarter" idx="12"/>
          </p:nvPr>
        </p:nvSpPr>
        <p:spPr>
          <a:xfrm>
            <a:off x="7678616" y="295730"/>
            <a:ext cx="791308" cy="767687"/>
          </a:xfrm>
          <a:prstGeom prst="rect">
            <a:avLst/>
          </a:prstGeom>
        </p:spPr>
        <p:txBody>
          <a:bodyPr/>
          <a:lstStyle>
            <a:lvl1pPr algn="ct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33676437"/>
      </p:ext>
    </p:extLst>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8" name="Group 7"/>
          <p:cNvGrpSpPr/>
          <p:nvPr/>
        </p:nvGrpSpPr>
        <p:grpSpPr>
          <a:xfrm>
            <a:off x="-1588" y="0"/>
            <a:ext cx="9145588" cy="6860798"/>
            <a:chOff x="-1588" y="0"/>
            <a:chExt cx="9145588" cy="6860798"/>
          </a:xfrm>
        </p:grpSpPr>
        <p:sp>
          <p:nvSpPr>
            <p:cNvPr id="13" name="Rectangle 12"/>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bwMode="gray">
            <a:xfrm rot="16200000">
              <a:off x="2548536"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22" name="Freeform 5"/>
            <p:cNvSpPr/>
            <p:nvPr/>
          </p:nvSpPr>
          <p:spPr bwMode="gray">
            <a:xfrm rot="15687606">
              <a:off x="2769747"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p:nvPr>
        </p:nvSpPr>
        <p:spPr>
          <a:xfrm>
            <a:off x="866440" y="1447800"/>
            <a:ext cx="2712590" cy="1495588"/>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568927" y="1447800"/>
            <a:ext cx="3632850" cy="4572000"/>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bwMode="gray">
          <a:xfrm>
            <a:off x="866441" y="3086845"/>
            <a:ext cx="2712589" cy="2933701"/>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6E86A4C-8E40-4F87-A4F0-01A0687C5742}" type="datetimeFigureOut">
              <a:rPr lang="en-US" smtClean="0"/>
              <a:t>11/16/2016</a:t>
            </a:fld>
            <a:endParaRPr lang="en-US" dirty="0"/>
          </a:p>
        </p:txBody>
      </p:sp>
      <p:sp>
        <p:nvSpPr>
          <p:cNvPr id="6" name="Footer Placeholder 5"/>
          <p:cNvSpPr>
            <a:spLocks noGrp="1"/>
          </p:cNvSpPr>
          <p:nvPr>
            <p:ph type="ftr" sz="quarter" idx="11"/>
          </p:nvPr>
        </p:nvSpPr>
        <p:spPr/>
        <p:txBody>
          <a:bodyPr/>
          <a:lstStyle/>
          <a:p>
            <a:r>
              <a:rPr lang="en-US" smtClean="0"/>
              <a:t>
              </a:t>
            </a:r>
            <a:endParaRPr lang="en-US" dirty="0"/>
          </a:p>
        </p:txBody>
      </p:sp>
      <p:sp>
        <p:nvSpPr>
          <p:cNvPr id="9" name="Rectangle 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678616" y="295730"/>
            <a:ext cx="791308" cy="767687"/>
          </a:xfrm>
          <a:prstGeom prst="rect">
            <a:avLst/>
          </a:prstGeom>
        </p:spPr>
        <p:txBody>
          <a:bodyPr/>
          <a:lstStyle>
            <a:lvl1pPr algn="ct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50940252"/>
      </p:ext>
    </p:extLst>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1588" y="0"/>
            <a:ext cx="9145588" cy="6860798"/>
            <a:chOff x="-1588" y="0"/>
            <a:chExt cx="9145588" cy="6860798"/>
          </a:xfrm>
        </p:grpSpPr>
        <p:sp>
          <p:nvSpPr>
            <p:cNvPr id="13" name="Rectangle 12"/>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bwMode="gray">
            <a:xfrm rot="16200000">
              <a:off x="2852610"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24" name="Freeform 5"/>
            <p:cNvSpPr/>
            <p:nvPr/>
          </p:nvSpPr>
          <p:spPr bwMode="gray">
            <a:xfrm rot="15687606">
              <a:off x="3074559"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p:nvPr>
        </p:nvSpPr>
        <p:spPr>
          <a:xfrm>
            <a:off x="866440" y="1381390"/>
            <a:ext cx="2987089" cy="157480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722909" y="1320800"/>
            <a:ext cx="2791102" cy="42164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866440" y="3086100"/>
            <a:ext cx="2987089" cy="24511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5E72C73-2D91-4E12-BA25-F0AA0C03599B}" type="datetimeFigureOut">
              <a:rPr lang="en-US" smtClean="0"/>
              <a:t>11/16/2016</a:t>
            </a:fld>
            <a:endParaRPr lang="en-US" dirty="0"/>
          </a:p>
        </p:txBody>
      </p:sp>
      <p:sp>
        <p:nvSpPr>
          <p:cNvPr id="6" name="Footer Placeholder 5"/>
          <p:cNvSpPr>
            <a:spLocks noGrp="1"/>
          </p:cNvSpPr>
          <p:nvPr>
            <p:ph type="ftr" sz="quarter" idx="11"/>
          </p:nvPr>
        </p:nvSpPr>
        <p:spPr/>
        <p:txBody>
          <a:bodyPr/>
          <a:lstStyle/>
          <a:p>
            <a:r>
              <a:rPr lang="en-US" smtClean="0"/>
              <a:t>
              </a:t>
            </a:r>
            <a:endParaRPr lang="en-US" dirty="0"/>
          </a:p>
        </p:txBody>
      </p:sp>
      <p:sp>
        <p:nvSpPr>
          <p:cNvPr id="10" name="Rectangle 9"/>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678616" y="295730"/>
            <a:ext cx="791308" cy="767687"/>
          </a:xfrm>
          <a:prstGeom prst="rect">
            <a:avLst/>
          </a:prstGeom>
        </p:spPr>
        <p:txBody>
          <a:bodyPr/>
          <a:lstStyle>
            <a:lvl1pPr algn="ct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27377761"/>
      </p:ext>
    </p:extLst>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6" name="Group 5"/>
          <p:cNvGrpSpPr/>
          <p:nvPr/>
        </p:nvGrpSpPr>
        <p:grpSpPr>
          <a:xfrm>
            <a:off x="-1588" y="0"/>
            <a:ext cx="9145588" cy="6860798"/>
            <a:chOff x="-1588" y="0"/>
            <a:chExt cx="9145588" cy="6860798"/>
          </a:xfrm>
        </p:grpSpPr>
        <p:sp>
          <p:nvSpPr>
            <p:cNvPr id="14" name="Rectangle 13"/>
            <p:cNvSpPr/>
            <p:nvPr/>
          </p:nvSpPr>
          <p:spPr>
            <a:xfrm>
              <a:off x="0" y="0"/>
              <a:ext cx="9118832"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Oval 20"/>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Freeform 5"/>
            <p:cNvSpPr/>
            <p:nvPr/>
          </p:nvSpPr>
          <p:spPr bwMode="gray">
            <a:xfrm rot="21010068">
              <a:off x="6359946" y="179029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5" name="Freeform 24"/>
            <p:cNvSpPr/>
            <p:nvPr/>
          </p:nvSpPr>
          <p:spPr bwMode="gray">
            <a:xfrm>
              <a:off x="485023" y="1856450"/>
              <a:ext cx="8173954" cy="4535226"/>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0"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Placeholder 1"/>
          <p:cNvSpPr>
            <a:spLocks noGrp="1"/>
          </p:cNvSpPr>
          <p:nvPr>
            <p:ph type="title"/>
          </p:nvPr>
        </p:nvSpPr>
        <p:spPr bwMode="gray">
          <a:xfrm>
            <a:off x="866440" y="927099"/>
            <a:ext cx="6345260" cy="709865"/>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64382" y="2489200"/>
            <a:ext cx="6345260" cy="353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574443" y="6365498"/>
            <a:ext cx="990599" cy="228659"/>
          </a:xfrm>
          <a:prstGeom prst="rect">
            <a:avLst/>
          </a:prstGeom>
        </p:spPr>
        <p:txBody>
          <a:bodyPr vert="horz" lIns="91440" tIns="45720" rIns="91440" bIns="45720" rtlCol="0" anchor="b"/>
          <a:lstStyle>
            <a:lvl1pPr algn="r">
              <a:defRPr sz="900" b="1" i="0">
                <a:solidFill>
                  <a:schemeClr val="accent1"/>
                </a:solidFill>
              </a:defRPr>
            </a:lvl1pPr>
          </a:lstStyle>
          <a:p>
            <a:fld id="{2BE451C3-0FF4-47C4-B829-773ADF60F88C}" type="datetimeFigureOut">
              <a:rPr lang="en-US" smtClean="0"/>
              <a:t>11/16/2016</a:t>
            </a:fld>
            <a:endParaRPr lang="en-US" dirty="0"/>
          </a:p>
        </p:txBody>
      </p:sp>
      <p:sp>
        <p:nvSpPr>
          <p:cNvPr id="5" name="Footer Placeholder 4"/>
          <p:cNvSpPr>
            <a:spLocks noGrp="1"/>
          </p:cNvSpPr>
          <p:nvPr>
            <p:ph type="ftr" sz="quarter" idx="3"/>
          </p:nvPr>
        </p:nvSpPr>
        <p:spPr>
          <a:xfrm>
            <a:off x="590843" y="6365497"/>
            <a:ext cx="3859795" cy="228660"/>
          </a:xfrm>
          <a:prstGeom prst="rect">
            <a:avLst/>
          </a:prstGeom>
        </p:spPr>
        <p:txBody>
          <a:bodyPr vert="horz" lIns="91440" tIns="45720" rIns="91440" bIns="45720" rtlCol="0" anchor="b"/>
          <a:lstStyle>
            <a:lvl1pPr algn="l">
              <a:defRPr sz="900" b="1" i="0">
                <a:solidFill>
                  <a:schemeClr val="accent1"/>
                </a:solidFill>
              </a:defRPr>
            </a:lvl1pPr>
          </a:lstStyle>
          <a:p>
            <a:r>
              <a:rPr lang="en-US" smtClean="0"/>
              <a:t>
              </a:t>
            </a:r>
            <a:endParaRPr lang="en-US" dirty="0"/>
          </a:p>
        </p:txBody>
      </p:sp>
      <p:sp>
        <p:nvSpPr>
          <p:cNvPr id="26" name="Rectangle 25"/>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8" name="Slide Number Placeholder 5"/>
          <p:cNvSpPr>
            <a:spLocks noGrp="1"/>
          </p:cNvSpPr>
          <p:nvPr>
            <p:ph type="sldNum" sz="quarter" idx="4"/>
          </p:nvPr>
        </p:nvSpPr>
        <p:spPr bwMode="gray">
          <a:xfrm>
            <a:off x="7678616" y="295730"/>
            <a:ext cx="791308" cy="767687"/>
          </a:xfrm>
          <a:prstGeom prst="rect">
            <a:avLst/>
          </a:prstGeom>
        </p:spPr>
        <p:txBody>
          <a:bodyPr anchor="b"/>
          <a:lstStyle>
            <a:lvl1pPr algn="ctr">
              <a:defRPr sz="2800">
                <a:solidFill>
                  <a:schemeClr val="bg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262638388"/>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 id="2147483687" r:id="rId13"/>
    <p:sldLayoutId id="2147483688" r:id="rId14"/>
    <p:sldLayoutId id="2147483689" r:id="rId15"/>
    <p:sldLayoutId id="2147483690" r:id="rId16"/>
    <p:sldLayoutId id="2147483691" r:id="rId17"/>
  </p:sldLayoutIdLst>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hf sldNum="0" hdr="0" ftr="0" dt="0"/>
  <p:txStyles>
    <p:titleStyle>
      <a:lvl1pPr algn="l" defTabSz="457200" rtl="0" eaLnBrk="1" latinLnBrk="0" hangingPunct="1">
        <a:spcBef>
          <a:spcPct val="0"/>
        </a:spcBef>
        <a:buNone/>
        <a:defRPr sz="3200" b="0" i="0" kern="1200">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685800" indent="-283464"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96012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23444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150876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18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0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225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24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93700" y="3294909"/>
            <a:ext cx="6622014" cy="2550877"/>
          </a:xfrm>
        </p:spPr>
        <p:txBody>
          <a:bodyPr/>
          <a:lstStyle/>
          <a:p>
            <a:pPr algn="ctr" rtl="1"/>
            <a:r>
              <a:rPr lang="fa-IR" sz="2800" dirty="0" smtClean="0">
                <a:cs typeface="B Mitra" panose="00000400000000000000" pitchFamily="2" charset="-78"/>
              </a:rPr>
              <a:t>بسمه تعالی</a:t>
            </a:r>
            <a:r>
              <a:rPr lang="en-US" sz="2800" dirty="0" smtClean="0">
                <a:cs typeface="B Mitra" panose="00000400000000000000" pitchFamily="2" charset="-78"/>
              </a:rPr>
              <a:t/>
            </a:r>
            <a:br>
              <a:rPr lang="en-US" sz="2800" dirty="0" smtClean="0">
                <a:cs typeface="B Mitra" panose="00000400000000000000" pitchFamily="2" charset="-78"/>
              </a:rPr>
            </a:br>
            <a:r>
              <a:rPr lang="fa-IR" sz="2800" dirty="0" smtClean="0">
                <a:cs typeface="B Mitra" panose="00000400000000000000" pitchFamily="2" charset="-78"/>
              </a:rPr>
              <a:t>دانشگاه پیام نور واحد سیرجان</a:t>
            </a:r>
            <a:br>
              <a:rPr lang="fa-IR" sz="2800" dirty="0" smtClean="0">
                <a:cs typeface="B Mitra" panose="00000400000000000000" pitchFamily="2" charset="-78"/>
              </a:rPr>
            </a:br>
            <a:r>
              <a:rPr lang="fa-IR" sz="2800" dirty="0" smtClean="0">
                <a:cs typeface="B Mitra" panose="00000400000000000000" pitchFamily="2" charset="-78"/>
              </a:rPr>
              <a:t/>
            </a:r>
            <a:br>
              <a:rPr lang="fa-IR" sz="2800" dirty="0" smtClean="0">
                <a:cs typeface="B Mitra" panose="00000400000000000000" pitchFamily="2" charset="-78"/>
              </a:rPr>
            </a:br>
            <a:r>
              <a:rPr lang="fa-IR" sz="2800" b="1" dirty="0" smtClean="0">
                <a:cs typeface="B Mitra" panose="00000400000000000000" pitchFamily="2" charset="-78"/>
              </a:rPr>
              <a:t>نقش تلگرام در فضای مجازی و تاثیر آن بر جامعه </a:t>
            </a:r>
            <a:br>
              <a:rPr lang="fa-IR" sz="2800" b="1" dirty="0" smtClean="0">
                <a:cs typeface="B Mitra" panose="00000400000000000000" pitchFamily="2" charset="-78"/>
              </a:rPr>
            </a:br>
            <a:r>
              <a:rPr lang="fa-IR" sz="2800" dirty="0" smtClean="0">
                <a:cs typeface="B Mitra" panose="00000400000000000000" pitchFamily="2" charset="-78"/>
              </a:rPr>
              <a:t/>
            </a:r>
            <a:br>
              <a:rPr lang="fa-IR" sz="2800" dirty="0" smtClean="0">
                <a:cs typeface="B Mitra" panose="00000400000000000000" pitchFamily="2" charset="-78"/>
              </a:rPr>
            </a:br>
            <a:r>
              <a:rPr lang="fa-IR" sz="2800" dirty="0" smtClean="0">
                <a:cs typeface="B Mitra" panose="00000400000000000000" pitchFamily="2" charset="-78"/>
              </a:rPr>
              <a:t>دانشجو:</a:t>
            </a:r>
            <a:br>
              <a:rPr lang="fa-IR" sz="2800" dirty="0" smtClean="0">
                <a:cs typeface="B Mitra" panose="00000400000000000000" pitchFamily="2" charset="-78"/>
              </a:rPr>
            </a:br>
            <a:r>
              <a:rPr lang="fa-IR" sz="2800" dirty="0" smtClean="0">
                <a:cs typeface="B Mitra" panose="00000400000000000000" pitchFamily="2" charset="-78"/>
              </a:rPr>
              <a:t>اسما امیرزاده </a:t>
            </a:r>
            <a:br>
              <a:rPr lang="fa-IR" sz="2800" dirty="0" smtClean="0">
                <a:cs typeface="B Mitra" panose="00000400000000000000" pitchFamily="2" charset="-78"/>
              </a:rPr>
            </a:br>
            <a:r>
              <a:rPr lang="fa-IR" sz="2800" dirty="0" smtClean="0">
                <a:cs typeface="B Mitra" panose="00000400000000000000" pitchFamily="2" charset="-78"/>
              </a:rPr>
              <a:t>استاد : </a:t>
            </a:r>
            <a:br>
              <a:rPr lang="fa-IR" sz="2800" dirty="0" smtClean="0">
                <a:cs typeface="B Mitra" panose="00000400000000000000" pitchFamily="2" charset="-78"/>
              </a:rPr>
            </a:br>
            <a:r>
              <a:rPr lang="fa-IR" sz="2800" dirty="0" smtClean="0">
                <a:cs typeface="B Mitra" panose="00000400000000000000" pitchFamily="2" charset="-78"/>
              </a:rPr>
              <a:t>جناب آقای مزدایی</a:t>
            </a:r>
            <a:br>
              <a:rPr lang="fa-IR" sz="2800" dirty="0" smtClean="0">
                <a:cs typeface="B Mitra" panose="00000400000000000000" pitchFamily="2" charset="-78"/>
              </a:rPr>
            </a:br>
            <a:r>
              <a:rPr lang="fa-IR" sz="2800" dirty="0">
                <a:cs typeface="B Mitra" panose="00000400000000000000" pitchFamily="2" charset="-78"/>
              </a:rPr>
              <a:t/>
            </a:r>
            <a:br>
              <a:rPr lang="fa-IR" sz="2800" dirty="0">
                <a:cs typeface="B Mitra" panose="00000400000000000000" pitchFamily="2" charset="-78"/>
              </a:rPr>
            </a:br>
            <a:r>
              <a:rPr lang="fa-IR" sz="2400" dirty="0" smtClean="0">
                <a:cs typeface="B Mitra" panose="00000400000000000000" pitchFamily="2" charset="-78"/>
              </a:rPr>
              <a:t>پاییز 95</a:t>
            </a:r>
            <a:endParaRPr lang="en-US" sz="2400" dirty="0">
              <a:cs typeface="B Mitra" panose="00000400000000000000" pitchFamily="2" charset="-78"/>
            </a:endParaRPr>
          </a:p>
        </p:txBody>
      </p:sp>
    </p:spTree>
    <p:extLst>
      <p:ext uri="{BB962C8B-B14F-4D97-AF65-F5344CB8AC3E}">
        <p14:creationId xmlns:p14="http://schemas.microsoft.com/office/powerpoint/2010/main" val="1869785031"/>
      </p:ext>
    </p:extLst>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984850"/>
            <a:ext cx="6603250" cy="709865"/>
          </a:xfrm>
        </p:spPr>
        <p:txBody>
          <a:bodyPr/>
          <a:lstStyle/>
          <a:p>
            <a:pPr algn="r"/>
            <a:r>
              <a:rPr lang="fa-IR" sz="2400" b="1" dirty="0" smtClean="0">
                <a:cs typeface="B Mitra" panose="00000400000000000000" pitchFamily="2" charset="-78"/>
              </a:rPr>
              <a:t>نقش تلگرام در افزایش جرائم</a:t>
            </a:r>
            <a:endParaRPr lang="ar-AE" sz="2400" b="1" dirty="0">
              <a:cs typeface="B Mitra" panose="00000400000000000000" pitchFamily="2" charset="-78"/>
            </a:endParaRPr>
          </a:p>
        </p:txBody>
      </p:sp>
      <p:sp>
        <p:nvSpPr>
          <p:cNvPr id="4" name="TextBox 3"/>
          <p:cNvSpPr txBox="1"/>
          <p:nvPr/>
        </p:nvSpPr>
        <p:spPr>
          <a:xfrm>
            <a:off x="500514" y="2069433"/>
            <a:ext cx="8017846" cy="5293757"/>
          </a:xfrm>
          <a:prstGeom prst="rect">
            <a:avLst/>
          </a:prstGeom>
          <a:noFill/>
        </p:spPr>
        <p:txBody>
          <a:bodyPr wrap="square" rtlCol="0">
            <a:spAutoFit/>
          </a:bodyPr>
          <a:lstStyle/>
          <a:p>
            <a:pPr algn="just" rtl="1"/>
            <a:r>
              <a:rPr lang="ar-AE" sz="2500" dirty="0" smtClean="0">
                <a:cs typeface="B Mitra" panose="00000400000000000000" pitchFamily="2" charset="-78"/>
              </a:rPr>
              <a:t>**</a:t>
            </a:r>
            <a:r>
              <a:rPr lang="ar-AE" sz="2500" dirty="0">
                <a:cs typeface="B Mitra" panose="00000400000000000000" pitchFamily="2" charset="-78"/>
              </a:rPr>
              <a:t>با توجه به استقرار سرورهای شبکه‌های مجازی و زیرساخت‌های اینترنت در خارج کشور، آیا این امر می‌تواند پیامدی برای کاربران ایرانی داشته باشد؟</a:t>
            </a:r>
            <a:r>
              <a:rPr lang="ar-AE" sz="2500" dirty="0">
                <a:cs typeface="B Mitra" panose="00000400000000000000" pitchFamily="2" charset="-78"/>
              </a:rPr>
              <a:t/>
            </a:r>
            <a:br>
              <a:rPr lang="ar-AE" sz="2500" dirty="0">
                <a:cs typeface="B Mitra" panose="00000400000000000000" pitchFamily="2" charset="-78"/>
              </a:rPr>
            </a:br>
            <a:r>
              <a:rPr lang="ar-AE" sz="2500" dirty="0">
                <a:cs typeface="B Mitra" panose="00000400000000000000" pitchFamily="2" charset="-78"/>
              </a:rPr>
              <a:t>با توجه به اینکه سرورهای شبکه‌های مجازی و "</a:t>
            </a:r>
            <a:r>
              <a:rPr lang="en-US" sz="2500" dirty="0">
                <a:cs typeface="B Mitra" panose="00000400000000000000" pitchFamily="2" charset="-78"/>
              </a:rPr>
              <a:t>Data Mining" </a:t>
            </a:r>
            <a:r>
              <a:rPr lang="fa-IR" sz="2500" dirty="0" smtClean="0">
                <a:cs typeface="B Mitra" panose="00000400000000000000" pitchFamily="2" charset="-78"/>
              </a:rPr>
              <a:t> </a:t>
            </a:r>
            <a:r>
              <a:rPr lang="ar-AE" sz="2500" dirty="0" smtClean="0">
                <a:cs typeface="B Mitra" panose="00000400000000000000" pitchFamily="2" charset="-78"/>
              </a:rPr>
              <a:t>آن </a:t>
            </a:r>
            <a:r>
              <a:rPr lang="ar-AE" sz="2500" dirty="0">
                <a:cs typeface="B Mitra" panose="00000400000000000000" pitchFamily="2" charset="-78"/>
              </a:rPr>
              <a:t>در داخل کشور و در دسترس ما نیست بلکه تولید محتوای انبوه آن در دست گرو‌ه‌های معارض با فرهنگ و اجتماع ما است، افکار عمومی مردم از طرف دشمن بمباران اطلاعاتی می‌شود که این اطلاعات به سمت مسائلی است که با هویت ایرانی ـ اسلامی در تعارض است؛ زمانی که هویت اجتماعی دچار خدشه شود، مسائل بسیاری تحت شعاع شکل می‌گیرد؛ رهبر معظم انقلاب در دیدار با معلمان و فرهنگیان گفتند که ما اوّل‌ چیزی که لازم است برای دانش‌آموز خودمان در نظر بگیریم، این است که در او هویّت مستقل ملّی و دینی به وجود بیاوریم</a:t>
            </a:r>
            <a:r>
              <a:rPr lang="ar-AE" sz="2500" dirty="0" smtClean="0">
                <a:cs typeface="B Mitra" panose="00000400000000000000" pitchFamily="2" charset="-78"/>
              </a:rPr>
              <a:t>.</a:t>
            </a:r>
            <a:endParaRPr lang="en-US" sz="2500" dirty="0" smtClean="0">
              <a:cs typeface="B Mitra" panose="00000400000000000000" pitchFamily="2" charset="-78"/>
            </a:endParaRPr>
          </a:p>
          <a:p>
            <a:pPr algn="just" rtl="1"/>
            <a:r>
              <a:rPr lang="ar-AE" sz="2500" dirty="0">
                <a:cs typeface="B Mitra" panose="00000400000000000000" pitchFamily="2" charset="-78"/>
              </a:rPr>
              <a:t/>
            </a:r>
            <a:br>
              <a:rPr lang="ar-AE" sz="2500" dirty="0">
                <a:cs typeface="B Mitra" panose="00000400000000000000" pitchFamily="2" charset="-78"/>
              </a:rPr>
            </a:br>
            <a:r>
              <a:rPr lang="ar-AE" sz="2500" dirty="0">
                <a:cs typeface="B Mitra" panose="00000400000000000000" pitchFamily="2" charset="-78"/>
              </a:rPr>
              <a:t/>
            </a:r>
            <a:br>
              <a:rPr lang="ar-AE" sz="2500" dirty="0">
                <a:cs typeface="B Mitra" panose="00000400000000000000" pitchFamily="2" charset="-78"/>
              </a:rPr>
            </a:br>
            <a:endParaRPr lang="ar-AE" sz="2500" dirty="0">
              <a:cs typeface="B Mitra" panose="00000400000000000000" pitchFamily="2" charset="-78"/>
            </a:endParaRPr>
          </a:p>
        </p:txBody>
      </p:sp>
      <p:pic>
        <p:nvPicPr>
          <p:cNvPr id="5" name="Picture 2" descr="https://mag.digikala.com/wp-content/uploads/2015/10/Telegram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492766"/>
            <a:ext cx="1979712" cy="12571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60124808"/>
      </p:ext>
    </p:extLst>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984850"/>
            <a:ext cx="6603250" cy="709865"/>
          </a:xfrm>
        </p:spPr>
        <p:txBody>
          <a:bodyPr/>
          <a:lstStyle/>
          <a:p>
            <a:pPr algn="r"/>
            <a:r>
              <a:rPr lang="fa-IR" sz="2400" b="1" dirty="0" smtClean="0">
                <a:cs typeface="B Mitra" panose="00000400000000000000" pitchFamily="2" charset="-78"/>
              </a:rPr>
              <a:t>نقش تلگرام در افزایش جرائم</a:t>
            </a:r>
            <a:endParaRPr lang="ar-AE" sz="2400" b="1" dirty="0">
              <a:cs typeface="B Mitra" panose="00000400000000000000" pitchFamily="2" charset="-78"/>
            </a:endParaRPr>
          </a:p>
        </p:txBody>
      </p:sp>
      <p:sp>
        <p:nvSpPr>
          <p:cNvPr id="4" name="TextBox 3"/>
          <p:cNvSpPr txBox="1"/>
          <p:nvPr/>
        </p:nvSpPr>
        <p:spPr>
          <a:xfrm>
            <a:off x="442762" y="2310064"/>
            <a:ext cx="8075598" cy="4324261"/>
          </a:xfrm>
          <a:prstGeom prst="rect">
            <a:avLst/>
          </a:prstGeom>
          <a:noFill/>
        </p:spPr>
        <p:txBody>
          <a:bodyPr wrap="square" rtlCol="0">
            <a:spAutoFit/>
          </a:bodyPr>
          <a:lstStyle/>
          <a:p>
            <a:pPr algn="r" rtl="1"/>
            <a:r>
              <a:rPr lang="ar-AE" sz="2500" dirty="0">
                <a:cs typeface="B Mitra" panose="00000400000000000000" pitchFamily="2" charset="-78"/>
              </a:rPr>
              <a:t>***به نظر شما فضای مجازی چه پیامدهایی را می‌تواند برای خانواده‌ها و جوانان داشته باشد؟</a:t>
            </a:r>
            <a:r>
              <a:rPr lang="ar-AE" sz="2500" dirty="0">
                <a:cs typeface="B Mitra" panose="00000400000000000000" pitchFamily="2" charset="-78"/>
              </a:rPr>
              <a:t/>
            </a:r>
            <a:br>
              <a:rPr lang="ar-AE" sz="2500" dirty="0">
                <a:cs typeface="B Mitra" panose="00000400000000000000" pitchFamily="2" charset="-78"/>
              </a:rPr>
            </a:br>
            <a:r>
              <a:rPr lang="ar-AE" sz="2500" dirty="0">
                <a:cs typeface="B Mitra" panose="00000400000000000000" pitchFamily="2" charset="-78"/>
              </a:rPr>
              <a:t>دام جاذبه عاطفی، توهم عاطفی و تصویرسازی از جمله آسیبهایی است که در حال حاضر در کشور به واسطه این فضا شاهد هستیم؛ افراد در شبکه‌های مجازی به دنبال فرار از هویت خودشان هستند؛ فرار از خود شخص در شبکه‌های مجازی، دور شدن از خود و ناکامیهای زندگی است و فرد فکر می‌کند با ورود به فضای مجازی از مشکلات اجتماعی فرار کرده است؛ هنگامی که شخص در این فضا ابراز احساسات می‌کند، مانند اینکه در گروه‌های تلگرام بیان می‌کند که حالم خیلی خراب است و از طرف دیگر شاهد بازخورد عاطفی می‌شود، در حقیقت به دام جاذبه عاطفی افتاده است که باعث ایجاد توهم عاطفی در وی می‌شود.</a:t>
            </a:r>
            <a:r>
              <a:rPr lang="ar-AE" sz="2500" dirty="0">
                <a:cs typeface="B Mitra" panose="00000400000000000000" pitchFamily="2" charset="-78"/>
              </a:rPr>
              <a:t/>
            </a:r>
            <a:br>
              <a:rPr lang="ar-AE" sz="2500" dirty="0">
                <a:cs typeface="B Mitra" panose="00000400000000000000" pitchFamily="2" charset="-78"/>
              </a:rPr>
            </a:br>
            <a:endParaRPr lang="ar-AE" sz="2500" dirty="0">
              <a:cs typeface="B Mitra" panose="00000400000000000000" pitchFamily="2" charset="-78"/>
            </a:endParaRPr>
          </a:p>
        </p:txBody>
      </p:sp>
      <p:pic>
        <p:nvPicPr>
          <p:cNvPr id="5" name="Picture 2" descr="https://mag.digikala.com/wp-content/uploads/2015/10/Telegram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492766"/>
            <a:ext cx="1979712" cy="12571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27352652"/>
      </p:ext>
    </p:extLst>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984850"/>
            <a:ext cx="6603250" cy="709865"/>
          </a:xfrm>
        </p:spPr>
        <p:txBody>
          <a:bodyPr/>
          <a:lstStyle/>
          <a:p>
            <a:pPr algn="r"/>
            <a:r>
              <a:rPr lang="fa-IR" sz="2400" b="1" dirty="0" smtClean="0">
                <a:cs typeface="B Mitra" panose="00000400000000000000" pitchFamily="2" charset="-78"/>
              </a:rPr>
              <a:t>نقش تلگرام در افزایش جرائم</a:t>
            </a:r>
            <a:endParaRPr lang="ar-AE" sz="2400" b="1" dirty="0">
              <a:cs typeface="B Mitra" panose="00000400000000000000" pitchFamily="2" charset="-78"/>
            </a:endParaRPr>
          </a:p>
        </p:txBody>
      </p:sp>
      <p:sp>
        <p:nvSpPr>
          <p:cNvPr id="4" name="TextBox 3"/>
          <p:cNvSpPr txBox="1"/>
          <p:nvPr/>
        </p:nvSpPr>
        <p:spPr>
          <a:xfrm>
            <a:off x="442762" y="2310064"/>
            <a:ext cx="8075598" cy="3108543"/>
          </a:xfrm>
          <a:prstGeom prst="rect">
            <a:avLst/>
          </a:prstGeom>
          <a:noFill/>
        </p:spPr>
        <p:txBody>
          <a:bodyPr wrap="square" rtlCol="0">
            <a:spAutoFit/>
          </a:bodyPr>
          <a:lstStyle/>
          <a:p>
            <a:pPr algn="just" rtl="1"/>
            <a:r>
              <a:rPr lang="ar-AE" sz="2800" dirty="0">
                <a:cs typeface="B Mitra" panose="00000400000000000000" pitchFamily="2" charset="-78"/>
              </a:rPr>
              <a:t>شخص با مطرح کردن مشکلات در فضای مجازی، واکنش مثبت دریافت می‌کند که دچار چنین توهمی می‌شود و در دام هویتی غیرحقیقی که ممکن است فردی خلافکار، معتاد، قاتل و دارای اختلالات روانشناختی باشد، بی‌افتد اما در فضای مجازی خود را با هویتی مهربان، فرد مهم و دارای شخصیت اجتماعی نشان می‌دهد که شخص را در طولانی‌مدت دچار مشکل می‌کند و باعث وابستگیهای عاطفی می‌شود؛ به‌خصوص دختران نوجوانی که در شبکه‌های مجازی فعالیت می‌کنند و در نهایت دچار آسیبهای جدی عاطفی می‌شوند.</a:t>
            </a:r>
            <a:endParaRPr lang="ar-AE" sz="2800" dirty="0">
              <a:cs typeface="B Mitra" panose="00000400000000000000" pitchFamily="2" charset="-78"/>
            </a:endParaRPr>
          </a:p>
        </p:txBody>
      </p:sp>
      <p:pic>
        <p:nvPicPr>
          <p:cNvPr id="5" name="Picture 2" descr="https://mag.digikala.com/wp-content/uploads/2015/10/Telegram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492766"/>
            <a:ext cx="1979712" cy="12571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62714484"/>
      </p:ext>
    </p:extLst>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31520" y="2377440"/>
            <a:ext cx="7555832" cy="2816156"/>
          </a:xfrm>
          <a:prstGeom prst="rect">
            <a:avLst/>
          </a:prstGeom>
          <a:noFill/>
        </p:spPr>
        <p:txBody>
          <a:bodyPr wrap="square" rtlCol="0">
            <a:spAutoFit/>
          </a:bodyPr>
          <a:lstStyle/>
          <a:p>
            <a:pPr algn="just" rtl="1">
              <a:lnSpc>
                <a:spcPct val="150000"/>
              </a:lnSpc>
            </a:pPr>
            <a:r>
              <a:rPr lang="ar-AE" sz="2400" dirty="0">
                <a:cs typeface="B Mitra" panose="00000400000000000000" pitchFamily="2" charset="-78"/>
              </a:rPr>
              <a:t>در چند سال اخیر با پیدایش انواع برنامه های ارتباط اینترنتی به ویژه تلگرام، زمینه تحول در ارتباطات اجتماعی سرعت بیشتری به خود گرفته است. سرعت و کیفیت انتقال اخبار حوادث، همایش ها، هماهنگی ها و مبادلات علمی و فرهنگی، بسیار شتابانتر از گذشته است.البته این موضوع تاثیر این فن آوریها تنها در عرصه علوم ارتباطی است، در حالی که این برنامه های ارتباطی، در سایر زمینه ها نیز تاثیری شگرف داشته اند.</a:t>
            </a:r>
            <a:endParaRPr lang="en-US" sz="2400" dirty="0">
              <a:cs typeface="B Mitra" panose="00000400000000000000" pitchFamily="2" charset="-78"/>
            </a:endParaRPr>
          </a:p>
        </p:txBody>
      </p:sp>
      <p:sp>
        <p:nvSpPr>
          <p:cNvPr id="6" name="Title 1"/>
          <p:cNvSpPr txBox="1">
            <a:spLocks/>
          </p:cNvSpPr>
          <p:nvPr/>
        </p:nvSpPr>
        <p:spPr bwMode="gray">
          <a:xfrm>
            <a:off x="1097280" y="984850"/>
            <a:ext cx="6603250" cy="709865"/>
          </a:xfrm>
          <a:prstGeom prst="rect">
            <a:avLst/>
          </a:prstGeom>
        </p:spPr>
        <p:txBody>
          <a:bodyPr vert="horz" lIns="91440" tIns="45720" rIns="91440" bIns="45720" rtlCol="0" anchor="ctr">
            <a:noAutofit/>
          </a:bodyPr>
          <a:lstStyle>
            <a:lvl1pPr algn="l" defTabSz="457200" rtl="0" eaLnBrk="1" latinLnBrk="0" hangingPunct="1">
              <a:spcBef>
                <a:spcPct val="0"/>
              </a:spcBef>
              <a:buNone/>
              <a:defRPr sz="3200" b="0" i="0" kern="1200">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a:r>
              <a:rPr lang="fa-IR" sz="2400" b="1" smtClean="0">
                <a:cs typeface="B Zar" panose="00000400000000000000" pitchFamily="2" charset="-78"/>
              </a:rPr>
              <a:t>نقش تلگرام در فضای مجازی و تحولات سیاسی و اجتماعی</a:t>
            </a:r>
            <a:endParaRPr lang="en-US" sz="2400" b="1" dirty="0">
              <a:cs typeface="B Zar" panose="00000400000000000000" pitchFamily="2" charset="-78"/>
            </a:endParaRPr>
          </a:p>
        </p:txBody>
      </p:sp>
      <p:pic>
        <p:nvPicPr>
          <p:cNvPr id="1026" name="Picture 2" descr="https://mag.digikala.com/wp-content/uploads/2015/10/Telegram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492766"/>
            <a:ext cx="1979712" cy="12571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25619832"/>
      </p:ext>
    </p:extLst>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00514" y="2550695"/>
            <a:ext cx="7844590" cy="3046988"/>
          </a:xfrm>
          <a:prstGeom prst="rect">
            <a:avLst/>
          </a:prstGeom>
          <a:noFill/>
        </p:spPr>
        <p:txBody>
          <a:bodyPr wrap="square" rtlCol="0">
            <a:spAutoFit/>
          </a:bodyPr>
          <a:lstStyle/>
          <a:p>
            <a:pPr algn="r" rtl="1"/>
            <a:r>
              <a:rPr lang="fa-IR" sz="2400" dirty="0" smtClean="0">
                <a:cs typeface="B Mitra" panose="00000400000000000000" pitchFamily="2" charset="-78"/>
              </a:rPr>
              <a:t>ن</a:t>
            </a:r>
            <a:r>
              <a:rPr lang="ar-AE" sz="2400" dirty="0" smtClean="0">
                <a:cs typeface="B Mitra" panose="00000400000000000000" pitchFamily="2" charset="-78"/>
              </a:rPr>
              <a:t>مونه </a:t>
            </a:r>
            <a:r>
              <a:rPr lang="ar-AE" sz="2400" dirty="0">
                <a:cs typeface="B Mitra" panose="00000400000000000000" pitchFamily="2" charset="-78"/>
              </a:rPr>
              <a:t>ی بارز این تاثیر را می توان در استفاده ی اردوغان، رییس جمهور ترکیه از این فضا، در شب کودتا، علیه کودتا گران مشاهده کرد که از این طریق توانست در اسرع وقت، مردم را به خیابانها کشانده و سد راه کودتاگران کند.</a:t>
            </a:r>
            <a:br>
              <a:rPr lang="ar-AE" sz="2400" dirty="0">
                <a:cs typeface="B Mitra" panose="00000400000000000000" pitchFamily="2" charset="-78"/>
              </a:rPr>
            </a:br>
            <a:r>
              <a:rPr lang="ar-AE" sz="2400" dirty="0">
                <a:cs typeface="B Mitra" panose="00000400000000000000" pitchFamily="2" charset="-78"/>
              </a:rPr>
              <a:t>بدون شک، تاثیر این برنامه ها در روشنگری اجتماعی نیز ستودنی است. البته ما منکر استفاده منفی از این رسانه در زمینه برخی جوسازی ها و ترویج شایعات </a:t>
            </a:r>
            <a:r>
              <a:rPr lang="ar-AE" sz="2400" dirty="0" smtClean="0">
                <a:cs typeface="B Mitra" panose="00000400000000000000" pitchFamily="2" charset="-78"/>
              </a:rPr>
              <a:t>نیستیم</a:t>
            </a:r>
            <a:r>
              <a:rPr lang="ar-AE" sz="2400" dirty="0">
                <a:cs typeface="B Mitra" panose="00000400000000000000" pitchFamily="2" charset="-78"/>
              </a:rPr>
              <a:t>...اما...شایعات، دیر یا زود رنگ می بازند و هوش و خرد اجتماعی، همواره آن ها را از حقایق و واقعیت ها تشخیص خواهد داد. این روشنگری ها علیرغم میل بسیاری از صاحبان قدرت، در آینده تاثیر خود را در نوع رابطه ی مردم و حاکمان خواهد گذاشت. </a:t>
            </a:r>
            <a:endParaRPr lang="en-US" sz="2400" dirty="0">
              <a:cs typeface="B Mitra" panose="00000400000000000000" pitchFamily="2" charset="-78"/>
            </a:endParaRPr>
          </a:p>
        </p:txBody>
      </p:sp>
      <p:sp>
        <p:nvSpPr>
          <p:cNvPr id="5" name="Title 1"/>
          <p:cNvSpPr txBox="1">
            <a:spLocks/>
          </p:cNvSpPr>
          <p:nvPr/>
        </p:nvSpPr>
        <p:spPr bwMode="gray">
          <a:xfrm>
            <a:off x="1097280" y="984850"/>
            <a:ext cx="6603250" cy="709865"/>
          </a:xfrm>
          <a:prstGeom prst="rect">
            <a:avLst/>
          </a:prstGeom>
        </p:spPr>
        <p:txBody>
          <a:bodyPr vert="horz" lIns="91440" tIns="45720" rIns="91440" bIns="45720" rtlCol="0" anchor="ctr">
            <a:noAutofit/>
          </a:bodyPr>
          <a:lstStyle>
            <a:lvl1pPr algn="l" defTabSz="457200" rtl="0" eaLnBrk="1" latinLnBrk="0" hangingPunct="1">
              <a:spcBef>
                <a:spcPct val="0"/>
              </a:spcBef>
              <a:buNone/>
              <a:defRPr sz="3200" b="0" i="0" kern="1200">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a:r>
              <a:rPr lang="fa-IR" sz="2400" b="1" smtClean="0">
                <a:cs typeface="B Zar" panose="00000400000000000000" pitchFamily="2" charset="-78"/>
              </a:rPr>
              <a:t>نقش تلگرام در فضای مجازی و تحولات سیاسی و اجتماعی</a:t>
            </a:r>
            <a:endParaRPr lang="en-US" sz="2400" b="1" dirty="0">
              <a:cs typeface="B Zar" panose="00000400000000000000" pitchFamily="2" charset="-78"/>
            </a:endParaRPr>
          </a:p>
        </p:txBody>
      </p:sp>
      <p:pic>
        <p:nvPicPr>
          <p:cNvPr id="6" name="Picture 2" descr="https://mag.digikala.com/wp-content/uploads/2015/10/Telegram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492766"/>
            <a:ext cx="1979712" cy="12571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07656490"/>
      </p:ext>
    </p:extLst>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984850"/>
            <a:ext cx="6603250" cy="709865"/>
          </a:xfrm>
        </p:spPr>
        <p:txBody>
          <a:bodyPr/>
          <a:lstStyle/>
          <a:p>
            <a:pPr algn="r"/>
            <a:r>
              <a:rPr lang="fa-IR" sz="2400" b="1" dirty="0" smtClean="0">
                <a:cs typeface="B Zar" panose="00000400000000000000" pitchFamily="2" charset="-78"/>
              </a:rPr>
              <a:t>نقش تلگرام در فضای مجازی و تحولات سیاسی و اجتماعی</a:t>
            </a:r>
            <a:endParaRPr lang="en-US" sz="2400" b="1" dirty="0">
              <a:cs typeface="B Zar" panose="00000400000000000000" pitchFamily="2" charset="-78"/>
            </a:endParaRPr>
          </a:p>
        </p:txBody>
      </p:sp>
      <p:sp>
        <p:nvSpPr>
          <p:cNvPr id="4" name="TextBox 3"/>
          <p:cNvSpPr txBox="1"/>
          <p:nvPr/>
        </p:nvSpPr>
        <p:spPr>
          <a:xfrm>
            <a:off x="500514" y="2550695"/>
            <a:ext cx="7844590" cy="2677656"/>
          </a:xfrm>
          <a:prstGeom prst="rect">
            <a:avLst/>
          </a:prstGeom>
          <a:noFill/>
        </p:spPr>
        <p:txBody>
          <a:bodyPr wrap="square" rtlCol="0">
            <a:spAutoFit/>
          </a:bodyPr>
          <a:lstStyle/>
          <a:p>
            <a:pPr algn="just" rtl="1"/>
            <a:r>
              <a:rPr lang="ar-AE" sz="2400" dirty="0">
                <a:cs typeface="B Mitra" panose="00000400000000000000" pitchFamily="2" charset="-78"/>
              </a:rPr>
              <a:t>اگرچه در بسیاری از جنبه های این رابطه، نباید انتظار تاثیر سریع و فوری داشت.به عنوان مثال، افشای فیش های حقوقی به اصطلاح نجومی بسیاری از مدیران دولتی، علیرغم آگاهی بخشی آن، فقط </a:t>
            </a:r>
            <a:r>
              <a:rPr lang="ar-AE" sz="2400" dirty="0" smtClean="0">
                <a:cs typeface="B Mitra" panose="00000400000000000000" pitchFamily="2" charset="-78"/>
              </a:rPr>
              <a:t>در</a:t>
            </a:r>
            <a:r>
              <a:rPr lang="fa-IR" sz="2400" dirty="0" smtClean="0">
                <a:cs typeface="B Mitra" panose="00000400000000000000" pitchFamily="2" charset="-78"/>
              </a:rPr>
              <a:t> </a:t>
            </a:r>
            <a:r>
              <a:rPr lang="ar-AE" sz="2400" dirty="0" smtClean="0">
                <a:cs typeface="B Mitra" panose="00000400000000000000" pitchFamily="2" charset="-78"/>
              </a:rPr>
              <a:t>دراز </a:t>
            </a:r>
            <a:r>
              <a:rPr lang="ar-AE" sz="2400" dirty="0">
                <a:cs typeface="B Mitra" panose="00000400000000000000" pitchFamily="2" charset="-78"/>
              </a:rPr>
              <a:t>مدت می تواند تاثیرگذار باشد  زیرا این موضوع برخلاف تصور اکثر مردم، موضوع تازه ای نیست و اکثر مدیران بالا دستی دولت ها، خود قبلا از این مراحل عبور کرده اند و اصولا به این خاطر به مدیران پایین تر اجازه این کارها داده شده است که در بالا دست، اتفاقات بزرگتری افتاده است...لذا به مصداق مثل " رطب خورده منع رطب کی کند" ، انتظار برخورد و اصلاح فوری نمی توان داشت اما به هر حال، خالی از حسن نیست.</a:t>
            </a:r>
            <a:endParaRPr lang="en-US" sz="2400" dirty="0">
              <a:cs typeface="B Mitra" panose="00000400000000000000" pitchFamily="2" charset="-78"/>
            </a:endParaRPr>
          </a:p>
        </p:txBody>
      </p:sp>
      <p:pic>
        <p:nvPicPr>
          <p:cNvPr id="5" name="Picture 2" descr="https://mag.digikala.com/wp-content/uploads/2015/10/Telegram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492766"/>
            <a:ext cx="1979712" cy="12571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48378887"/>
      </p:ext>
    </p:extLst>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984850"/>
            <a:ext cx="6603250" cy="709865"/>
          </a:xfrm>
        </p:spPr>
        <p:txBody>
          <a:bodyPr/>
          <a:lstStyle/>
          <a:p>
            <a:pPr algn="r"/>
            <a:r>
              <a:rPr lang="fa-IR" sz="2400" b="1" dirty="0" smtClean="0">
                <a:cs typeface="B Zar" panose="00000400000000000000" pitchFamily="2" charset="-78"/>
              </a:rPr>
              <a:t>نقش تلگرام در فضای مجازی و تحولات سیاسی و اجتماعی</a:t>
            </a:r>
            <a:endParaRPr lang="en-US" sz="2400" b="1" dirty="0">
              <a:cs typeface="B Zar" panose="00000400000000000000" pitchFamily="2" charset="-78"/>
            </a:endParaRPr>
          </a:p>
        </p:txBody>
      </p:sp>
      <p:sp>
        <p:nvSpPr>
          <p:cNvPr id="4" name="TextBox 3"/>
          <p:cNvSpPr txBox="1"/>
          <p:nvPr/>
        </p:nvSpPr>
        <p:spPr>
          <a:xfrm>
            <a:off x="500514" y="2550695"/>
            <a:ext cx="7844590" cy="2893100"/>
          </a:xfrm>
          <a:prstGeom prst="rect">
            <a:avLst/>
          </a:prstGeom>
          <a:noFill/>
        </p:spPr>
        <p:txBody>
          <a:bodyPr wrap="square" rtlCol="0">
            <a:spAutoFit/>
          </a:bodyPr>
          <a:lstStyle/>
          <a:p>
            <a:pPr algn="r" rtl="1"/>
            <a:r>
              <a:rPr lang="ar-AE" sz="2600" dirty="0">
                <a:cs typeface="B Mitra" panose="00000400000000000000" pitchFamily="2" charset="-78"/>
              </a:rPr>
              <a:t>همین روشنگری این رسانه ها، موجب تقویت نظارت عمومی و افزایش آگاهی اجتماعی نیز خواهد شد و حکومت ها را وادار به ایجاد شفافیت در رابطه ی آن ها با مردم وادار خواهد کرد...</a:t>
            </a:r>
            <a:br>
              <a:rPr lang="ar-AE" sz="2600" dirty="0">
                <a:cs typeface="B Mitra" panose="00000400000000000000" pitchFamily="2" charset="-78"/>
              </a:rPr>
            </a:br>
            <a:r>
              <a:rPr lang="ar-AE" sz="2600" dirty="0">
                <a:cs typeface="B Mitra" panose="00000400000000000000" pitchFamily="2" charset="-78"/>
              </a:rPr>
              <a:t>نتیجه این که : همه ی این اتفاقات می تواند، مسیر حرکت بشریت را به سمت تحقق عدالت اجتماعی و رفع فاصله های طبقاتی بیجا و ناروا و حذف رانت ها و امتیازات نا به جا که باعث ایجاد فاصله های ن نادرست می شود هموارتر سازد.</a:t>
            </a:r>
            <a:br>
              <a:rPr lang="ar-AE" sz="2600" dirty="0">
                <a:cs typeface="B Mitra" panose="00000400000000000000" pitchFamily="2" charset="-78"/>
              </a:rPr>
            </a:br>
            <a:r>
              <a:rPr lang="ar-AE" sz="2600" dirty="0">
                <a:cs typeface="B Mitra" panose="00000400000000000000" pitchFamily="2" charset="-78"/>
              </a:rPr>
              <a:t>به امید فردای بهتر، مترقی تر و عادلانه تر برای بشریت...</a:t>
            </a:r>
            <a:endParaRPr lang="en-US" sz="2600" dirty="0">
              <a:cs typeface="B Mitra" panose="00000400000000000000" pitchFamily="2" charset="-78"/>
            </a:endParaRPr>
          </a:p>
        </p:txBody>
      </p:sp>
      <p:pic>
        <p:nvPicPr>
          <p:cNvPr id="5" name="Picture 2" descr="https://mag.digikala.com/wp-content/uploads/2015/10/Telegram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492766"/>
            <a:ext cx="1979712" cy="12571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31464387"/>
      </p:ext>
    </p:extLst>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984850"/>
            <a:ext cx="6603250" cy="709865"/>
          </a:xfrm>
        </p:spPr>
        <p:txBody>
          <a:bodyPr/>
          <a:lstStyle/>
          <a:p>
            <a:pPr algn="r"/>
            <a:r>
              <a:rPr lang="fa-IR" sz="2400" b="1" dirty="0" smtClean="0">
                <a:cs typeface="B Mitra" panose="00000400000000000000" pitchFamily="2" charset="-78"/>
              </a:rPr>
              <a:t>نقش تلگرام در افزایش جرائم</a:t>
            </a:r>
            <a:endParaRPr lang="ar-AE" sz="2400" b="1" dirty="0">
              <a:cs typeface="B Mitra" panose="00000400000000000000" pitchFamily="2" charset="-78"/>
            </a:endParaRPr>
          </a:p>
        </p:txBody>
      </p:sp>
      <p:sp>
        <p:nvSpPr>
          <p:cNvPr id="4" name="TextBox 3"/>
          <p:cNvSpPr txBox="1"/>
          <p:nvPr/>
        </p:nvSpPr>
        <p:spPr>
          <a:xfrm>
            <a:off x="596767" y="2319690"/>
            <a:ext cx="7844590" cy="3293209"/>
          </a:xfrm>
          <a:prstGeom prst="rect">
            <a:avLst/>
          </a:prstGeom>
          <a:noFill/>
        </p:spPr>
        <p:txBody>
          <a:bodyPr wrap="square" rtlCol="0">
            <a:spAutoFit/>
          </a:bodyPr>
          <a:lstStyle/>
          <a:p>
            <a:pPr algn="just" rtl="1"/>
            <a:r>
              <a:rPr lang="ar-AE" sz="2600" dirty="0">
                <a:cs typeface="B Mitra" panose="00000400000000000000" pitchFamily="2" charset="-78"/>
              </a:rPr>
              <a:t>امروزه و با گسترش استفاده از اینترنت و شبکه‌های اجتماعی، شاید کمتر کسی بتواند منکر برخی پیامدها و عوارض منفی پیدا و پنهان استفاده ناصحیح از این فضا شود</a:t>
            </a:r>
            <a:r>
              <a:rPr lang="ar-AE" sz="2600" dirty="0" smtClean="0">
                <a:cs typeface="B Mitra" panose="00000400000000000000" pitchFamily="2" charset="-78"/>
              </a:rPr>
              <a:t>.</a:t>
            </a:r>
            <a:endParaRPr lang="fa-IR" sz="2600" dirty="0" smtClean="0">
              <a:cs typeface="B Mitra" panose="00000400000000000000" pitchFamily="2" charset="-78"/>
            </a:endParaRPr>
          </a:p>
          <a:p>
            <a:pPr algn="just" rtl="1"/>
            <a:r>
              <a:rPr lang="ar-AE" sz="2600" dirty="0" smtClean="0">
                <a:cs typeface="B Mitra" panose="00000400000000000000" pitchFamily="2" charset="-78"/>
              </a:rPr>
              <a:t>برای </a:t>
            </a:r>
            <a:r>
              <a:rPr lang="ar-AE" sz="2600" dirty="0">
                <a:cs typeface="B Mitra" panose="00000400000000000000" pitchFamily="2" charset="-78"/>
              </a:rPr>
              <a:t>پیشگیری و کاهش آسیبها مختلف فضای مجازی، آگاهی از تهدیدات این فضا و دست‌یابی به «سواد رسانه‌ای» برای خانواده‌ها و جوانان، امری اجتناب‌ناپذیر است؛ با وجود محاسن و مزایای فضای مجازی، پیامدهایی از جمله دور کردن افراد از یکدیگر، طلاق عاطفی، ایجاد اعتیاد روانی، به خطر افتادن امنیت شخصی، ایجاد روابط خارج از چارچوب خانواده، بلوغ زودرس، تزلزل محیط خانواده و کاهش روابط و تعاملات اجتماعی از جمله اثرات مستقیم و غیر‌مستقیم فضای مجازی می‌تواند باشد.</a:t>
            </a:r>
          </a:p>
        </p:txBody>
      </p:sp>
      <p:pic>
        <p:nvPicPr>
          <p:cNvPr id="5" name="Picture 2" descr="https://mag.digikala.com/wp-content/uploads/2015/10/Telegram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492766"/>
            <a:ext cx="1979712" cy="12571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62277592"/>
      </p:ext>
    </p:extLst>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984850"/>
            <a:ext cx="6603250" cy="709865"/>
          </a:xfrm>
        </p:spPr>
        <p:txBody>
          <a:bodyPr/>
          <a:lstStyle/>
          <a:p>
            <a:pPr algn="r"/>
            <a:r>
              <a:rPr lang="fa-IR" sz="2400" b="1" dirty="0" smtClean="0">
                <a:cs typeface="B Mitra" panose="00000400000000000000" pitchFamily="2" charset="-78"/>
              </a:rPr>
              <a:t>نقش تلگرام در افزایش جرائم</a:t>
            </a:r>
            <a:endParaRPr lang="ar-AE" sz="2400" b="1" dirty="0">
              <a:cs typeface="B Mitra" panose="00000400000000000000" pitchFamily="2" charset="-78"/>
            </a:endParaRPr>
          </a:p>
        </p:txBody>
      </p:sp>
      <p:sp>
        <p:nvSpPr>
          <p:cNvPr id="4" name="TextBox 3"/>
          <p:cNvSpPr txBox="1"/>
          <p:nvPr/>
        </p:nvSpPr>
        <p:spPr>
          <a:xfrm>
            <a:off x="616017" y="2695075"/>
            <a:ext cx="7844590" cy="3693319"/>
          </a:xfrm>
          <a:prstGeom prst="rect">
            <a:avLst/>
          </a:prstGeom>
          <a:noFill/>
        </p:spPr>
        <p:txBody>
          <a:bodyPr wrap="square" rtlCol="0">
            <a:spAutoFit/>
          </a:bodyPr>
          <a:lstStyle/>
          <a:p>
            <a:pPr algn="just" rtl="1"/>
            <a:r>
              <a:rPr lang="fa-IR" sz="2600" dirty="0" smtClean="0">
                <a:cs typeface="B Mitra" panose="00000400000000000000" pitchFamily="2" charset="-78"/>
              </a:rPr>
              <a:t>ب</a:t>
            </a:r>
            <a:r>
              <a:rPr lang="ar-AE" sz="2600" dirty="0" smtClean="0">
                <a:cs typeface="B Mitra" panose="00000400000000000000" pitchFamily="2" charset="-78"/>
              </a:rPr>
              <a:t>رای </a:t>
            </a:r>
            <a:r>
              <a:rPr lang="ar-AE" sz="2600" dirty="0">
                <a:cs typeface="B Mitra" panose="00000400000000000000" pitchFamily="2" charset="-78"/>
              </a:rPr>
              <a:t>پاسخ به سؤالاتی نظیر اینکه علت اعتیاد برخی به فضای مجازی و شبکه‌های اجتماعی چیست، علت اعتیاد به «پورنوگرافی» در فضای مجازی و شبکه‌های اجتماعی مانند تلگرام چیست، اشکال مختلف آسیبهای شبکه‌های مجازی چیست، چه‌ راهکارهایی برای کاهش اثرات منفی فضای مجازی وجود دارد و ... پای صحبتهای «سید علیرضا آل‌داوود» پژوهشگر فضای مجازی نشستیم؛ در ادامه مشروح این گفت‌وگو تقدیم مخاطبان ارجمند تسنیم شده است</a:t>
            </a:r>
            <a:r>
              <a:rPr lang="ar-AE" sz="2600" dirty="0" smtClean="0">
                <a:cs typeface="B Mitra" panose="00000400000000000000" pitchFamily="2" charset="-78"/>
              </a:rPr>
              <a:t>:</a:t>
            </a:r>
            <a:endParaRPr lang="fa-IR" sz="2600" dirty="0" smtClean="0">
              <a:cs typeface="B Mitra" panose="00000400000000000000" pitchFamily="2" charset="-78"/>
            </a:endParaRPr>
          </a:p>
          <a:p>
            <a:pPr algn="just" rtl="1"/>
            <a:r>
              <a:rPr lang="ar-AE" sz="2600" dirty="0">
                <a:cs typeface="B Mitra" panose="00000400000000000000" pitchFamily="2" charset="-78"/>
              </a:rPr>
              <a:t/>
            </a:r>
            <a:br>
              <a:rPr lang="ar-AE" sz="2600" dirty="0">
                <a:cs typeface="B Mitra" panose="00000400000000000000" pitchFamily="2" charset="-78"/>
              </a:rPr>
            </a:br>
            <a:r>
              <a:rPr lang="ar-AE" sz="2600" dirty="0">
                <a:cs typeface="B Mitra" panose="00000400000000000000" pitchFamily="2" charset="-78"/>
              </a:rPr>
              <a:t/>
            </a:r>
            <a:br>
              <a:rPr lang="ar-AE" sz="2600" dirty="0">
                <a:cs typeface="B Mitra" panose="00000400000000000000" pitchFamily="2" charset="-78"/>
              </a:rPr>
            </a:br>
            <a:endParaRPr lang="ar-AE" sz="2600" dirty="0">
              <a:cs typeface="B Mitra" panose="00000400000000000000" pitchFamily="2" charset="-78"/>
            </a:endParaRPr>
          </a:p>
        </p:txBody>
      </p:sp>
      <p:pic>
        <p:nvPicPr>
          <p:cNvPr id="5" name="Picture 2" descr="https://mag.digikala.com/wp-content/uploads/2015/10/Telegram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492766"/>
            <a:ext cx="1979712" cy="12571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5496489"/>
      </p:ext>
    </p:extLst>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984850"/>
            <a:ext cx="6603250" cy="709865"/>
          </a:xfrm>
        </p:spPr>
        <p:txBody>
          <a:bodyPr/>
          <a:lstStyle/>
          <a:p>
            <a:pPr algn="r"/>
            <a:r>
              <a:rPr lang="fa-IR" sz="2400" b="1" dirty="0" smtClean="0">
                <a:cs typeface="B Mitra" panose="00000400000000000000" pitchFamily="2" charset="-78"/>
              </a:rPr>
              <a:t>نقش تلگرام در افزایش جرائم</a:t>
            </a:r>
            <a:endParaRPr lang="ar-AE" sz="2400" b="1" dirty="0">
              <a:cs typeface="B Mitra" panose="00000400000000000000" pitchFamily="2" charset="-78"/>
            </a:endParaRPr>
          </a:p>
        </p:txBody>
      </p:sp>
      <p:sp>
        <p:nvSpPr>
          <p:cNvPr id="4" name="TextBox 3"/>
          <p:cNvSpPr txBox="1"/>
          <p:nvPr/>
        </p:nvSpPr>
        <p:spPr>
          <a:xfrm>
            <a:off x="693019" y="2406317"/>
            <a:ext cx="7844590" cy="3170099"/>
          </a:xfrm>
          <a:prstGeom prst="rect">
            <a:avLst/>
          </a:prstGeom>
          <a:noFill/>
        </p:spPr>
        <p:txBody>
          <a:bodyPr wrap="square" rtlCol="0">
            <a:spAutoFit/>
          </a:bodyPr>
          <a:lstStyle/>
          <a:p>
            <a:pPr algn="just" rtl="1"/>
            <a:r>
              <a:rPr lang="ar-AE" sz="2500" dirty="0">
                <a:cs typeface="B Mitra" panose="00000400000000000000" pitchFamily="2" charset="-78"/>
              </a:rPr>
              <a:t>***به عنوان سوال نخست؛ علت گرایش بیش از حد و اعتیاد برخی از مردم به‌ویژه جوانان به فضای مجازی چیست</a:t>
            </a:r>
            <a:r>
              <a:rPr lang="ar-AE" sz="2500" dirty="0" smtClean="0">
                <a:cs typeface="B Mitra" panose="00000400000000000000" pitchFamily="2" charset="-78"/>
              </a:rPr>
              <a:t>؟</a:t>
            </a:r>
            <a:endParaRPr lang="en-US" sz="2500" dirty="0" smtClean="0">
              <a:cs typeface="B Mitra" panose="00000400000000000000" pitchFamily="2" charset="-78"/>
            </a:endParaRPr>
          </a:p>
          <a:p>
            <a:pPr algn="just" rtl="1"/>
            <a:r>
              <a:rPr lang="ar-AE" sz="2500" dirty="0" smtClean="0">
                <a:cs typeface="B Mitra" panose="00000400000000000000" pitchFamily="2" charset="-78"/>
              </a:rPr>
              <a:t>فضای </a:t>
            </a:r>
            <a:r>
              <a:rPr lang="ar-AE" sz="2500" dirty="0">
                <a:cs typeface="B Mitra" panose="00000400000000000000" pitchFamily="2" charset="-78"/>
              </a:rPr>
              <a:t>مجازی پدیده‌ای است که در تمام دنیا خواهان زیادی دارد؛ معمولاً افراد به دلیل اجتماعی بودنشان، ارتباط و تعاملات انسانی بین یکدیگر دارند و از هر پدیده اجتماعی استفاده می‌کنند؛ یکی از مهمترین دلایل که مردم به خصوص نوجوانان به فضای مجازی گرایش پیدا می‌کنند، بحث هویت اجتماعی افراد است که فقط به مردم کشور ما اختصاص ندارد بلکه انسانها در تمام دنیا به صورت ذاتی علاقه‌مند به ارتباطات، تعاملات و اجتماعات جدید هستند که باعث ایجاد جذابیت در شبکه‌های اجتماعی می‌شود.</a:t>
            </a:r>
            <a:endParaRPr lang="ar-AE" sz="2500" dirty="0">
              <a:cs typeface="B Mitra" panose="00000400000000000000" pitchFamily="2" charset="-78"/>
            </a:endParaRPr>
          </a:p>
        </p:txBody>
      </p:sp>
      <p:pic>
        <p:nvPicPr>
          <p:cNvPr id="5" name="Picture 2" descr="https://mag.digikala.com/wp-content/uploads/2015/10/Telegram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492766"/>
            <a:ext cx="1979712" cy="12571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76369039"/>
      </p:ext>
    </p:extLst>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984850"/>
            <a:ext cx="6603250" cy="709865"/>
          </a:xfrm>
        </p:spPr>
        <p:txBody>
          <a:bodyPr/>
          <a:lstStyle/>
          <a:p>
            <a:pPr algn="r"/>
            <a:r>
              <a:rPr lang="fa-IR" sz="2400" b="1" dirty="0" smtClean="0">
                <a:cs typeface="B Mitra" panose="00000400000000000000" pitchFamily="2" charset="-78"/>
              </a:rPr>
              <a:t>نقش تلگرام در افزایش جرائم</a:t>
            </a:r>
            <a:endParaRPr lang="ar-AE" sz="2400" b="1" dirty="0">
              <a:cs typeface="B Mitra" panose="00000400000000000000" pitchFamily="2" charset="-78"/>
            </a:endParaRPr>
          </a:p>
        </p:txBody>
      </p:sp>
      <p:sp>
        <p:nvSpPr>
          <p:cNvPr id="4" name="TextBox 3"/>
          <p:cNvSpPr txBox="1"/>
          <p:nvPr/>
        </p:nvSpPr>
        <p:spPr>
          <a:xfrm>
            <a:off x="673770" y="2213812"/>
            <a:ext cx="7844590" cy="3416320"/>
          </a:xfrm>
          <a:prstGeom prst="rect">
            <a:avLst/>
          </a:prstGeom>
          <a:noFill/>
        </p:spPr>
        <p:txBody>
          <a:bodyPr wrap="square" rtlCol="0">
            <a:spAutoFit/>
          </a:bodyPr>
          <a:lstStyle/>
          <a:p>
            <a:pPr algn="just" rtl="1"/>
            <a:r>
              <a:rPr lang="ar-AE" sz="2400" dirty="0">
                <a:cs typeface="B Mitra" panose="00000400000000000000" pitchFamily="2" charset="-78"/>
              </a:rPr>
              <a:t>فضای مجازی، برقراری ارتباط بین انسانها را تفهیم می‌کند که این فضا یکسری مزایای بهتری نسبت به درون اجتماعات دارد به عنوان مثال در اینترنت قابلیتهای جذابی از جمله وِب‌‌سایتها، موتورهای جست‌وجوگر، گَپ‌خانه‌ها، مَسنجرها، ارسال و دریافت پیامهای چند رسانه‌ای آنی، پست الکترونیکی یا رایا‌نامه و اطلاعات در زمینه‌های مختلف وجود دارد که می‌تواند به افراد کمک کند</a:t>
            </a:r>
            <a:r>
              <a:rPr lang="ar-AE" sz="2400" dirty="0" smtClean="0">
                <a:cs typeface="B Mitra" panose="00000400000000000000" pitchFamily="2" charset="-78"/>
              </a:rPr>
              <a:t>.</a:t>
            </a:r>
            <a:endParaRPr lang="en-US" sz="2400" dirty="0" smtClean="0">
              <a:cs typeface="B Mitra" panose="00000400000000000000" pitchFamily="2" charset="-78"/>
            </a:endParaRPr>
          </a:p>
          <a:p>
            <a:pPr algn="just" rtl="1"/>
            <a:r>
              <a:rPr lang="ar-AE" sz="2400" dirty="0" smtClean="0">
                <a:cs typeface="B Mitra" panose="00000400000000000000" pitchFamily="2" charset="-78"/>
              </a:rPr>
              <a:t>پُر </a:t>
            </a:r>
            <a:r>
              <a:rPr lang="ar-AE" sz="2400" dirty="0">
                <a:cs typeface="B Mitra" panose="00000400000000000000" pitchFamily="2" charset="-78"/>
              </a:rPr>
              <a:t>کردن اوقات فراغت یکی از علل گرایش بالا به اینترنت در میان جوانان ایران و مردم دنیا است اما اگر برخی مسائل اجتماعی را در نظر بگیریم و به ‌آسیبهای این محیط غیرحقیقی توجه کنیم، فضایی ناهمگون و رها شده‌ای را در کشور ایجاد می‌کند که هر کسی می‌تواند نقش بسیاری در تولید محتوا و ذائقه داشته باشد و از این فضا بهره‌مند شود.</a:t>
            </a:r>
          </a:p>
        </p:txBody>
      </p:sp>
      <p:pic>
        <p:nvPicPr>
          <p:cNvPr id="5" name="Picture 2" descr="https://mag.digikala.com/wp-content/uploads/2015/10/Telegram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492766"/>
            <a:ext cx="1979712" cy="12571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76754512"/>
      </p:ext>
    </p:extLst>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29</TotalTime>
  <Words>808</Words>
  <Application>Microsoft Office PowerPoint</Application>
  <PresentationFormat>On-screen Show (4:3)</PresentationFormat>
  <Paragraphs>28</Paragraphs>
  <Slides>12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B Mitra</vt:lpstr>
      <vt:lpstr>B Zar</vt:lpstr>
      <vt:lpstr>Century Gothic</vt:lpstr>
      <vt:lpstr>Wingdings 3</vt:lpstr>
      <vt:lpstr>Ion Boardroom</vt:lpstr>
      <vt:lpstr>بسمه تعالی دانشگاه پیام نور واحد سیرجان  نقش تلگرام در فضای مجازی و تاثیر آن بر جامعه   دانشجو: اسما امیرزاده  استاد :  جناب آقای مزدایی  پاییز 95</vt:lpstr>
      <vt:lpstr>PowerPoint Presentation</vt:lpstr>
      <vt:lpstr>PowerPoint Presentation</vt:lpstr>
      <vt:lpstr>نقش تلگرام در فضای مجازی و تحولات سیاسی و اجتماعی</vt:lpstr>
      <vt:lpstr>نقش تلگرام در فضای مجازی و تحولات سیاسی و اجتماعی</vt:lpstr>
      <vt:lpstr>نقش تلگرام در افزایش جرائم</vt:lpstr>
      <vt:lpstr>نقش تلگرام در افزایش جرائم</vt:lpstr>
      <vt:lpstr>نقش تلگرام در افزایش جرائم</vt:lpstr>
      <vt:lpstr>نقش تلگرام در افزایش جرائم</vt:lpstr>
      <vt:lpstr>نقش تلگرام در افزایش جرائم</vt:lpstr>
      <vt:lpstr>نقش تلگرام در افزایش جرائم</vt:lpstr>
      <vt:lpstr>نقش تلگرام در افزایش جرائم</vt:lpstr>
    </vt:vector>
  </TitlesOfParts>
  <Company>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apple</dc:creator>
  <cp:lastModifiedBy>apple</cp:lastModifiedBy>
  <cp:revision>4</cp:revision>
  <dcterms:created xsi:type="dcterms:W3CDTF">2016-11-16T06:46:12Z</dcterms:created>
  <dcterms:modified xsi:type="dcterms:W3CDTF">2016-11-16T07:15:53Z</dcterms:modified>
</cp:coreProperties>
</file>