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562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797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9191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110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7950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2559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0230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47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4507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11/1/2017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5568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4129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11/1/2017</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80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0937" y="3582971"/>
            <a:ext cx="7989752" cy="1504844"/>
          </a:xfrm>
        </p:spPr>
        <p:txBody>
          <a:bodyPr>
            <a:normAutofit fontScale="90000"/>
          </a:bodyPr>
          <a:lstStyle/>
          <a:p>
            <a:pPr algn="ctr" rtl="1"/>
            <a:r>
              <a:rPr lang="fa-IR" b="1" dirty="0">
                <a:cs typeface="B Zar" panose="00000400000000000000" pitchFamily="2" charset="-78"/>
              </a:rPr>
              <a:t>نقد </a:t>
            </a:r>
            <a:r>
              <a:rPr lang="fa-IR" b="1" dirty="0" smtClean="0">
                <a:cs typeface="B Zar" panose="00000400000000000000" pitchFamily="2" charset="-78"/>
              </a:rPr>
              <a:t>مقاله</a:t>
            </a:r>
            <a:r>
              <a:rPr lang="en-US" b="1" dirty="0" smtClean="0">
                <a:cs typeface="B Zar" panose="00000400000000000000" pitchFamily="2" charset="-78"/>
              </a:rPr>
              <a:t/>
            </a:r>
            <a:br>
              <a:rPr lang="en-US" b="1" dirty="0" smtClean="0">
                <a:cs typeface="B Zar" panose="00000400000000000000" pitchFamily="2" charset="-78"/>
              </a:rPr>
            </a:br>
            <a:r>
              <a:rPr lang="fa-IR" b="1" dirty="0" smtClean="0">
                <a:cs typeface="B Zar" panose="00000400000000000000" pitchFamily="2" charset="-78"/>
              </a:rPr>
              <a:t> </a:t>
            </a:r>
            <a:r>
              <a:rPr lang="fa-IR" sz="2700" b="1" dirty="0">
                <a:cs typeface="B Zar" panose="00000400000000000000" pitchFamily="2" charset="-78"/>
              </a:rPr>
              <a:t>ميزان شيوع اختلال كاستي توجه و </a:t>
            </a:r>
            <a:r>
              <a:rPr lang="fa-IR" sz="2700" b="1" dirty="0" smtClean="0">
                <a:cs typeface="B Zar" panose="00000400000000000000" pitchFamily="2" charset="-78"/>
              </a:rPr>
              <a:t>بيش فعالي</a:t>
            </a:r>
            <a:r>
              <a:rPr lang="fa-IR" sz="2700" b="1" dirty="0">
                <a:cs typeface="B Zar" panose="00000400000000000000" pitchFamily="2" charset="-78"/>
              </a:rPr>
              <a:t>، اختلال سلوك و اختلال نافرماني </a:t>
            </a:r>
            <a:r>
              <a:rPr lang="fa-IR" sz="2700" b="1" dirty="0" smtClean="0">
                <a:cs typeface="B Zar" panose="00000400000000000000" pitchFamily="2" charset="-78"/>
              </a:rPr>
              <a:t>مقابله اي </a:t>
            </a:r>
            <a:r>
              <a:rPr lang="fa-IR" sz="2700" b="1" dirty="0">
                <a:cs typeface="B Zar" panose="00000400000000000000" pitchFamily="2" charset="-78"/>
              </a:rPr>
              <a:t>در </a:t>
            </a:r>
            <a:r>
              <a:rPr lang="fa-IR" sz="2700" b="1" dirty="0" smtClean="0">
                <a:cs typeface="B Zar" panose="00000400000000000000" pitchFamily="2" charset="-78"/>
              </a:rPr>
              <a:t>دانش آموزان </a:t>
            </a:r>
            <a:r>
              <a:rPr lang="fa-IR" sz="2700" b="1" dirty="0" smtClean="0">
                <a:cs typeface="B Zar" panose="00000400000000000000" pitchFamily="2" charset="-78"/>
              </a:rPr>
              <a:t>دبستاني</a:t>
            </a:r>
            <a:r>
              <a:rPr lang="en-US" sz="2700" b="1" dirty="0" smtClean="0">
                <a:cs typeface="B Zar" panose="00000400000000000000" pitchFamily="2" charset="-78"/>
              </a:rPr>
              <a:t/>
            </a:r>
            <a:br>
              <a:rPr lang="en-US" sz="2700" b="1" dirty="0" smtClean="0">
                <a:cs typeface="B Zar" panose="00000400000000000000" pitchFamily="2" charset="-78"/>
              </a:rPr>
            </a:br>
            <a:r>
              <a:rPr lang="en-US" sz="2700" b="1" dirty="0">
                <a:solidFill>
                  <a:schemeClr val="bg1"/>
                </a:solidFill>
                <a:cs typeface="B Zar" panose="00000400000000000000" pitchFamily="2" charset="-78"/>
              </a:rPr>
              <a:t/>
            </a:r>
            <a:br>
              <a:rPr lang="en-US" sz="2700" b="1" dirty="0">
                <a:solidFill>
                  <a:schemeClr val="bg1"/>
                </a:solidFill>
                <a:cs typeface="B Zar" panose="00000400000000000000" pitchFamily="2" charset="-78"/>
              </a:rPr>
            </a:br>
            <a:r>
              <a:rPr lang="fa-IR" sz="2700" b="1" dirty="0" smtClean="0">
                <a:solidFill>
                  <a:schemeClr val="bg1"/>
                </a:solidFill>
                <a:cs typeface="B Zar" panose="00000400000000000000" pitchFamily="2" charset="-78"/>
              </a:rPr>
              <a:t>استاد : </a:t>
            </a:r>
            <a:br>
              <a:rPr lang="fa-IR" sz="2700" b="1" dirty="0" smtClean="0">
                <a:solidFill>
                  <a:schemeClr val="bg1"/>
                </a:solidFill>
                <a:cs typeface="B Zar" panose="00000400000000000000" pitchFamily="2" charset="-78"/>
              </a:rPr>
            </a:br>
            <a:r>
              <a:rPr lang="fa-IR" sz="2700" b="1" dirty="0" smtClean="0">
                <a:solidFill>
                  <a:schemeClr val="bg1"/>
                </a:solidFill>
                <a:cs typeface="B Zar" panose="00000400000000000000" pitchFamily="2" charset="-78"/>
              </a:rPr>
              <a:t>دکتر محمد پور رنجبر</a:t>
            </a:r>
            <a:br>
              <a:rPr lang="fa-IR" sz="2700" b="1" dirty="0" smtClean="0">
                <a:solidFill>
                  <a:schemeClr val="bg1"/>
                </a:solidFill>
                <a:cs typeface="B Zar" panose="00000400000000000000" pitchFamily="2" charset="-78"/>
              </a:rPr>
            </a:br>
            <a:r>
              <a:rPr lang="fa-IR" sz="2700" b="1" dirty="0">
                <a:solidFill>
                  <a:schemeClr val="bg1"/>
                </a:solidFill>
                <a:cs typeface="B Zar" panose="00000400000000000000" pitchFamily="2" charset="-78"/>
              </a:rPr>
              <a:t/>
            </a:r>
            <a:br>
              <a:rPr lang="fa-IR" sz="2700" b="1" dirty="0">
                <a:solidFill>
                  <a:schemeClr val="bg1"/>
                </a:solidFill>
                <a:cs typeface="B Zar" panose="00000400000000000000" pitchFamily="2" charset="-78"/>
              </a:rPr>
            </a:br>
            <a:r>
              <a:rPr lang="fa-IR" sz="2700" b="1" dirty="0" smtClean="0">
                <a:solidFill>
                  <a:schemeClr val="bg1"/>
                </a:solidFill>
                <a:cs typeface="B Zar" panose="00000400000000000000" pitchFamily="2" charset="-78"/>
              </a:rPr>
              <a:t>دانشجو : </a:t>
            </a:r>
            <a:br>
              <a:rPr lang="fa-IR" sz="2700" b="1" dirty="0" smtClean="0">
                <a:solidFill>
                  <a:schemeClr val="bg1"/>
                </a:solidFill>
                <a:cs typeface="B Zar" panose="00000400000000000000" pitchFamily="2" charset="-78"/>
              </a:rPr>
            </a:br>
            <a:r>
              <a:rPr lang="fa-IR" sz="2700" b="1" dirty="0" smtClean="0">
                <a:solidFill>
                  <a:schemeClr val="bg1"/>
                </a:solidFill>
                <a:cs typeface="B Zar" panose="00000400000000000000" pitchFamily="2" charset="-78"/>
              </a:rPr>
              <a:t>آزاده عرب زاده</a:t>
            </a:r>
            <a:endParaRPr lang="en-US" sz="2700" b="1" dirty="0">
              <a:solidFill>
                <a:schemeClr val="bg1"/>
              </a:solidFill>
              <a:cs typeface="B Zar" panose="00000400000000000000" pitchFamily="2" charset="-78"/>
            </a:endParaRPr>
          </a:p>
        </p:txBody>
      </p:sp>
    </p:spTree>
    <p:extLst>
      <p:ext uri="{BB962C8B-B14F-4D97-AF65-F5344CB8AC3E}">
        <p14:creationId xmlns:p14="http://schemas.microsoft.com/office/powerpoint/2010/main" val="4090533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smtClean="0">
                <a:cs typeface="B Titr" panose="00000700000000000000" pitchFamily="2" charset="-78"/>
              </a:rPr>
              <a:t>بخش اول</a:t>
            </a:r>
            <a:endParaRPr lang="en-US" dirty="0">
              <a:cs typeface="B Titr" panose="00000700000000000000" pitchFamily="2" charset="-78"/>
            </a:endParaRPr>
          </a:p>
        </p:txBody>
      </p:sp>
      <p:sp>
        <p:nvSpPr>
          <p:cNvPr id="4" name="TextBox 3"/>
          <p:cNvSpPr txBox="1"/>
          <p:nvPr/>
        </p:nvSpPr>
        <p:spPr>
          <a:xfrm>
            <a:off x="706364" y="2290713"/>
            <a:ext cx="7305774" cy="1384995"/>
          </a:xfrm>
          <a:prstGeom prst="rect">
            <a:avLst/>
          </a:prstGeom>
          <a:noFill/>
        </p:spPr>
        <p:txBody>
          <a:bodyPr wrap="square" rtlCol="0">
            <a:spAutoFit/>
          </a:bodyPr>
          <a:lstStyle/>
          <a:p>
            <a:pPr algn="ctr" rtl="1"/>
            <a:r>
              <a:rPr lang="fa-IR" sz="2800" b="1" dirty="0" smtClean="0">
                <a:cs typeface="B Lotus" panose="00000400000000000000" pitchFamily="2" charset="-78"/>
              </a:rPr>
              <a:t>روششناسي (</a:t>
            </a:r>
            <a:r>
              <a:rPr lang="en-US" sz="2800" b="1" dirty="0" smtClean="0">
                <a:cs typeface="B Lotus" panose="00000400000000000000" pitchFamily="2" charset="-78"/>
              </a:rPr>
              <a:t>Methodology</a:t>
            </a:r>
            <a:r>
              <a:rPr lang="fa-IR" sz="2800" b="1" dirty="0" smtClean="0">
                <a:cs typeface="B Lotus" panose="00000400000000000000" pitchFamily="2" charset="-78"/>
              </a:rPr>
              <a:t>)قلب پژوهش است و توجه ويـژه به طراحي آن تضمين كننده درستي داده هاي جمع آوري شـده و الگوي تحليل آنها است.</a:t>
            </a:r>
            <a:endParaRPr lang="en-US" sz="2800" b="1" dirty="0">
              <a:cs typeface="B Lotus" panose="00000400000000000000" pitchFamily="2" charset="-78"/>
            </a:endParaRPr>
          </a:p>
        </p:txBody>
      </p:sp>
      <p:sp>
        <p:nvSpPr>
          <p:cNvPr id="5" name="TextBox 4"/>
          <p:cNvSpPr txBox="1"/>
          <p:nvPr/>
        </p:nvSpPr>
        <p:spPr>
          <a:xfrm>
            <a:off x="581192" y="4100660"/>
            <a:ext cx="7770956" cy="1569660"/>
          </a:xfrm>
          <a:prstGeom prst="rect">
            <a:avLst/>
          </a:prstGeom>
          <a:noFill/>
        </p:spPr>
        <p:txBody>
          <a:bodyPr wrap="square" rtlCol="0">
            <a:spAutoFit/>
          </a:bodyPr>
          <a:lstStyle/>
          <a:p>
            <a:pPr algn="just" rtl="1"/>
            <a:r>
              <a:rPr lang="ar-SA" sz="2400" b="1" dirty="0">
                <a:cs typeface="B Lotus" panose="00000400000000000000" pitchFamily="2" charset="-78"/>
              </a:rPr>
              <a:t>از آنجايي </a:t>
            </a:r>
            <a:r>
              <a:rPr lang="ar-SA" sz="2400" b="1" dirty="0" smtClean="0">
                <a:cs typeface="B Lotus" panose="00000400000000000000" pitchFamily="2" charset="-78"/>
              </a:rPr>
              <a:t>كه</a:t>
            </a:r>
            <a:r>
              <a:rPr lang="ar-SA" sz="1200" b="1" dirty="0" smtClean="0">
                <a:cs typeface="B Lotus" panose="00000400000000000000" pitchFamily="2" charset="-78"/>
              </a:rPr>
              <a:t> </a:t>
            </a:r>
            <a:r>
              <a:rPr lang="ar-SA" sz="2400" b="1" dirty="0" smtClean="0">
                <a:cs typeface="B Lotus" panose="00000400000000000000" pitchFamily="2" charset="-78"/>
              </a:rPr>
              <a:t>رسالت </a:t>
            </a:r>
            <a:r>
              <a:rPr lang="ar-SA" sz="2400" b="1" dirty="0">
                <a:cs typeface="B Lotus" panose="00000400000000000000" pitchFamily="2" charset="-78"/>
              </a:rPr>
              <a:t>مجـلات علمـي پژوهشي علاوه بر نشر نتايج پـژوهشهـا، ارائـه الگوهـاي صـحيح روششناسي جهت استفاده ساير محققان نيز ميباشد، لذا مقالـه "بررسي نتايج درماني بيماران مبتلا به بيماري دژنراتيـو مفاصـل زانو بـا روش پركوتـانئوس سـابكونـدرال دريلينـگ» مورد نقد قرار گرفت</a:t>
            </a:r>
            <a:r>
              <a:rPr lang="ar-SA" sz="2400" b="1" dirty="0" smtClean="0">
                <a:cs typeface="B Lotus" panose="00000400000000000000" pitchFamily="2" charset="-78"/>
              </a:rPr>
              <a:t>.</a:t>
            </a:r>
            <a:endParaRPr lang="en-US" sz="2400" b="1" dirty="0">
              <a:cs typeface="B Lotus" panose="00000400000000000000" pitchFamily="2" charset="-78"/>
            </a:endParaRPr>
          </a:p>
        </p:txBody>
      </p:sp>
    </p:spTree>
    <p:extLst>
      <p:ext uri="{BB962C8B-B14F-4D97-AF65-F5344CB8AC3E}">
        <p14:creationId xmlns:p14="http://schemas.microsoft.com/office/powerpoint/2010/main" val="1994751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smtClean="0">
                <a:cs typeface="B Titr" panose="00000700000000000000" pitchFamily="2" charset="-78"/>
              </a:rPr>
              <a:t>بخش دوم</a:t>
            </a:r>
            <a:endParaRPr lang="en-US" dirty="0">
              <a:cs typeface="B Titr" panose="00000700000000000000" pitchFamily="2" charset="-78"/>
            </a:endParaRPr>
          </a:p>
        </p:txBody>
      </p:sp>
      <p:sp>
        <p:nvSpPr>
          <p:cNvPr id="5" name="TextBox 4"/>
          <p:cNvSpPr txBox="1"/>
          <p:nvPr/>
        </p:nvSpPr>
        <p:spPr>
          <a:xfrm>
            <a:off x="452487" y="2215299"/>
            <a:ext cx="8118457" cy="3046988"/>
          </a:xfrm>
          <a:prstGeom prst="rect">
            <a:avLst/>
          </a:prstGeom>
          <a:noFill/>
        </p:spPr>
        <p:txBody>
          <a:bodyPr wrap="square" rtlCol="0">
            <a:spAutoFit/>
          </a:bodyPr>
          <a:lstStyle/>
          <a:p>
            <a:pPr algn="just" rtl="1"/>
            <a:r>
              <a:rPr lang="ar-SA" sz="2400" b="1" dirty="0">
                <a:cs typeface="B Nazanin" panose="00000400000000000000" pitchFamily="2" charset="-78"/>
              </a:rPr>
              <a:t>در بخش مواد و روشهاي مقاله آمده است: «ايـن مطالعـه بـه صورت كارآزمايي باليني تصادفي شده دوسوكور» انجام شده و دو گروه مورد بررسي با دو روش درماني متفاوت تحت درمـان قرار </a:t>
            </a:r>
            <a:r>
              <a:rPr lang="ar-SA" sz="2400" b="1" dirty="0" smtClean="0">
                <a:cs typeface="B Nazanin" panose="00000400000000000000" pitchFamily="2" charset="-78"/>
              </a:rPr>
              <a:t>گرفته</a:t>
            </a:r>
            <a:r>
              <a:rPr lang="fa-IR" sz="2400" b="1" dirty="0" smtClean="0">
                <a:cs typeface="B Nazanin" panose="00000400000000000000" pitchFamily="2" charset="-78"/>
              </a:rPr>
              <a:t> </a:t>
            </a:r>
            <a:r>
              <a:rPr lang="ar-SA" sz="2400" b="1" dirty="0" smtClean="0">
                <a:cs typeface="B Nazanin" panose="00000400000000000000" pitchFamily="2" charset="-78"/>
              </a:rPr>
              <a:t>انـد</a:t>
            </a:r>
            <a:r>
              <a:rPr lang="ar-SA" sz="2400" b="1" dirty="0">
                <a:cs typeface="B Nazanin" panose="00000400000000000000" pitchFamily="2" charset="-78"/>
              </a:rPr>
              <a:t>. دريـك گـروه</a:t>
            </a:r>
            <a:r>
              <a:rPr lang="ar-SA" sz="1000" b="1" dirty="0">
                <a:cs typeface="B Nazanin" panose="00000400000000000000" pitchFamily="2" charset="-78"/>
              </a:rPr>
              <a:t> </a:t>
            </a:r>
            <a:r>
              <a:rPr lang="ar-SA" sz="2400" b="1" dirty="0">
                <a:cs typeface="B Nazanin" panose="00000400000000000000" pitchFamily="2" charset="-78"/>
              </a:rPr>
              <a:t>از</a:t>
            </a:r>
            <a:r>
              <a:rPr lang="ar-SA" sz="1100" b="1" dirty="0">
                <a:cs typeface="B Nazanin" panose="00000400000000000000" pitchFamily="2" charset="-78"/>
              </a:rPr>
              <a:t> </a:t>
            </a:r>
            <a:r>
              <a:rPr lang="ar-SA" sz="2400" b="1" dirty="0">
                <a:cs typeface="B Nazanin" panose="00000400000000000000" pitchFamily="2" charset="-78"/>
              </a:rPr>
              <a:t>روشهـاي غيرجراحـي شـامل داروهـاي ضـد التهـاب غيراسـتروييدي، فيزيـوتراپي، تحريـك اعصاب، تقويت عضله چهار سر و هيدروتراپي و در گروه دوم از روش جراحي با استفاده از بيهوشي و ايجاد سه شـكاف حـدود نيم سانتيمتري در زانو و استفاده از دريل به عنوان مداخله نام برده شده اسـت</a:t>
            </a:r>
            <a:r>
              <a:rPr lang="en-US" sz="2400" b="1" dirty="0">
                <a:cs typeface="B Nazanin" panose="00000400000000000000" pitchFamily="2" charset="-78"/>
              </a:rPr>
              <a:t>.</a:t>
            </a:r>
          </a:p>
        </p:txBody>
      </p:sp>
    </p:spTree>
    <p:extLst>
      <p:ext uri="{BB962C8B-B14F-4D97-AF65-F5344CB8AC3E}">
        <p14:creationId xmlns:p14="http://schemas.microsoft.com/office/powerpoint/2010/main" val="3547378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smtClean="0">
                <a:cs typeface="B Titr" panose="00000700000000000000" pitchFamily="2" charset="-78"/>
              </a:rPr>
              <a:t>بخش سوم</a:t>
            </a:r>
            <a:endParaRPr lang="en-US" dirty="0">
              <a:cs typeface="B Titr" panose="00000700000000000000" pitchFamily="2" charset="-78"/>
            </a:endParaRPr>
          </a:p>
        </p:txBody>
      </p:sp>
      <p:sp>
        <p:nvSpPr>
          <p:cNvPr id="5" name="TextBox 4"/>
          <p:cNvSpPr txBox="1"/>
          <p:nvPr/>
        </p:nvSpPr>
        <p:spPr>
          <a:xfrm>
            <a:off x="452487" y="2215299"/>
            <a:ext cx="8118457" cy="2677656"/>
          </a:xfrm>
          <a:prstGeom prst="rect">
            <a:avLst/>
          </a:prstGeom>
          <a:noFill/>
        </p:spPr>
        <p:txBody>
          <a:bodyPr wrap="square" rtlCol="0">
            <a:spAutoFit/>
          </a:bodyPr>
          <a:lstStyle/>
          <a:p>
            <a:pPr algn="just" rtl="1"/>
            <a:r>
              <a:rPr lang="ar-SA" sz="2400" b="1" dirty="0">
                <a:cs typeface="B Nazanin" panose="00000400000000000000" pitchFamily="2" charset="-78"/>
              </a:rPr>
              <a:t>اولـين سـوالي كـه در ذهـن خواننـده شـكل ميگيرد اين است كه با اتخاذ دو روش كاملا متفـاوت چگونـه ميتوان شرايط كورسازي را فراهم نمود. بيمار به راحتي تفاوت درمان جراحي كه تحت بيهوشي عمومي يا بيحـسي موضـعي انجام ميشود را با درمان غيرجراحي ماننـد خـوردن قـرص را متوجه ميشود. از طرف ديگر پزشك نيز با ديدن اسكار بـرش نيم سانتيمتري متوجه نوع درمان جراحي ميشود. لذا به نظر ميرسد شواهد كورسازي به هيچ وجه فراهم نبوده و اسـتفاده از اين واژه در اين مقاله مناسب نيست </a:t>
            </a:r>
            <a:r>
              <a:rPr lang="fa-IR" sz="2400" b="1" dirty="0" smtClean="0">
                <a:cs typeface="B Nazanin" panose="00000400000000000000" pitchFamily="2" charset="-78"/>
              </a:rPr>
              <a:t>.</a:t>
            </a:r>
            <a:endParaRPr lang="en-US" sz="2400" b="1" dirty="0">
              <a:cs typeface="B Nazanin" panose="00000400000000000000" pitchFamily="2" charset="-78"/>
            </a:endParaRPr>
          </a:p>
        </p:txBody>
      </p:sp>
    </p:spTree>
    <p:extLst>
      <p:ext uri="{BB962C8B-B14F-4D97-AF65-F5344CB8AC3E}">
        <p14:creationId xmlns:p14="http://schemas.microsoft.com/office/powerpoint/2010/main" val="1477850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cs typeface="B Titr" panose="00000700000000000000" pitchFamily="2" charset="-78"/>
              </a:rPr>
              <a:t>بخش چهارم</a:t>
            </a:r>
            <a:endParaRPr lang="en-US" dirty="0">
              <a:cs typeface="B Titr" panose="00000700000000000000" pitchFamily="2" charset="-78"/>
            </a:endParaRPr>
          </a:p>
        </p:txBody>
      </p:sp>
      <p:sp>
        <p:nvSpPr>
          <p:cNvPr id="5" name="TextBox 4"/>
          <p:cNvSpPr txBox="1"/>
          <p:nvPr/>
        </p:nvSpPr>
        <p:spPr>
          <a:xfrm>
            <a:off x="452487" y="2215299"/>
            <a:ext cx="8118457" cy="3370153"/>
          </a:xfrm>
          <a:prstGeom prst="rect">
            <a:avLst/>
          </a:prstGeom>
          <a:noFill/>
        </p:spPr>
        <p:txBody>
          <a:bodyPr wrap="square" rtlCol="0">
            <a:spAutoFit/>
          </a:bodyPr>
          <a:lstStyle/>
          <a:p>
            <a:pPr algn="just" rtl="1">
              <a:lnSpc>
                <a:spcPct val="150000"/>
              </a:lnSpc>
            </a:pPr>
            <a:r>
              <a:rPr lang="ar-SA" sz="2400" b="1" dirty="0">
                <a:cs typeface="B Nazanin" panose="00000400000000000000" pitchFamily="2" charset="-78"/>
              </a:rPr>
              <a:t>با توجه به تخصيص تصادفي انتظـار مـيرود تعـداد نمونـه در دو گروه مورد مطالعه يكسان يا نزديك به هم باشـد، ولـي در گـروه جراحي 17 نفر و در گروه غير جراحـي 27 نفـر وارد شـدهانـد و هيچ توضيحي براي اين تفاوت داده نشده است. در صـورتي كـه گروهها در ابتدا داراي تعداد نمونه برابر بوده و اين تفاوت ناشي از عدم تمايل به ادامه درمان باشد، بايد مورد توجه جدي قرار </a:t>
            </a:r>
            <a:r>
              <a:rPr lang="ar-SA" sz="2400" b="1" dirty="0" smtClean="0">
                <a:cs typeface="B Nazanin" panose="00000400000000000000" pitchFamily="2" charset="-78"/>
              </a:rPr>
              <a:t>گيرد</a:t>
            </a:r>
            <a:r>
              <a:rPr lang="en-US" sz="2400" b="1" dirty="0" smtClean="0">
                <a:cs typeface="B Nazanin" panose="00000400000000000000" pitchFamily="2" charset="-78"/>
              </a:rPr>
              <a:t>.</a:t>
            </a:r>
            <a:endParaRPr lang="en-US" sz="2400" b="1" dirty="0">
              <a:cs typeface="B Nazanin" panose="00000400000000000000" pitchFamily="2" charset="-78"/>
            </a:endParaRPr>
          </a:p>
        </p:txBody>
      </p:sp>
    </p:spTree>
    <p:extLst>
      <p:ext uri="{BB962C8B-B14F-4D97-AF65-F5344CB8AC3E}">
        <p14:creationId xmlns:p14="http://schemas.microsoft.com/office/powerpoint/2010/main" val="2260676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cs typeface="B Titr" panose="00000700000000000000" pitchFamily="2" charset="-78"/>
              </a:rPr>
              <a:t>بخش چهارم</a:t>
            </a:r>
            <a:endParaRPr lang="en-US" dirty="0">
              <a:cs typeface="B Titr" panose="00000700000000000000" pitchFamily="2" charset="-78"/>
            </a:endParaRPr>
          </a:p>
        </p:txBody>
      </p:sp>
      <p:sp>
        <p:nvSpPr>
          <p:cNvPr id="5" name="TextBox 4"/>
          <p:cNvSpPr txBox="1"/>
          <p:nvPr/>
        </p:nvSpPr>
        <p:spPr>
          <a:xfrm>
            <a:off x="452487" y="2215299"/>
            <a:ext cx="8118457" cy="3370153"/>
          </a:xfrm>
          <a:prstGeom prst="rect">
            <a:avLst/>
          </a:prstGeom>
          <a:noFill/>
        </p:spPr>
        <p:txBody>
          <a:bodyPr wrap="square" rtlCol="0">
            <a:spAutoFit/>
          </a:bodyPr>
          <a:lstStyle/>
          <a:p>
            <a:pPr algn="just" rtl="1">
              <a:lnSpc>
                <a:spcPct val="150000"/>
              </a:lnSpc>
            </a:pPr>
            <a:r>
              <a:rPr lang="ar-SA" sz="2400" dirty="0">
                <a:cs typeface="B Nazanin" panose="00000400000000000000" pitchFamily="2" charset="-78"/>
              </a:rPr>
              <a:t>چرا كه ريزش نمونه ها بدليل عدم بهبود علايـم يـا مـواردي مشابه ميتواند موجب پيامد بهتـر در گـروه جراحـي و مخـدوش شدن نتايج شود. لذا ذكر علت اين تفاوت و بحث روي عواقب آن در اين مقاله بايد مورد توجه بيشتري قـرار مـي گرفـت. از طـرف ديگر به تخصيص تصادفي نمونه ها «با استفاده از جدول تـصادفي اعداد به دو گروه مورد و شاهد» در روش مطالعه اشاره شده است</a:t>
            </a:r>
            <a:r>
              <a:rPr lang="en-US" sz="2400" dirty="0">
                <a:cs typeface="B Nazanin" panose="00000400000000000000" pitchFamily="2" charset="-78"/>
              </a:rPr>
              <a:t>. </a:t>
            </a:r>
            <a:r>
              <a:rPr lang="ar-SA" sz="2400" dirty="0">
                <a:cs typeface="B Nazanin" panose="00000400000000000000" pitchFamily="2" charset="-78"/>
              </a:rPr>
              <a:t>مطابق آنچه كه در ميان پژوهشگران متداول است مورد و شـاهد براي مطالعات مورد-شاهدي به كار مي رود.</a:t>
            </a:r>
            <a:endParaRPr lang="en-US" sz="2400" b="1" dirty="0">
              <a:cs typeface="B Nazanin" panose="00000400000000000000" pitchFamily="2" charset="-78"/>
            </a:endParaRPr>
          </a:p>
        </p:txBody>
      </p:sp>
    </p:spTree>
    <p:extLst>
      <p:ext uri="{BB962C8B-B14F-4D97-AF65-F5344CB8AC3E}">
        <p14:creationId xmlns:p14="http://schemas.microsoft.com/office/powerpoint/2010/main" val="2661896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cs typeface="B Titr" panose="00000700000000000000" pitchFamily="2" charset="-78"/>
              </a:rPr>
              <a:t>بخش چهارم</a:t>
            </a:r>
            <a:endParaRPr lang="en-US" dirty="0">
              <a:cs typeface="B Titr" panose="00000700000000000000" pitchFamily="2" charset="-78"/>
            </a:endParaRPr>
          </a:p>
        </p:txBody>
      </p:sp>
      <p:sp>
        <p:nvSpPr>
          <p:cNvPr id="5" name="TextBox 4"/>
          <p:cNvSpPr txBox="1"/>
          <p:nvPr/>
        </p:nvSpPr>
        <p:spPr>
          <a:xfrm>
            <a:off x="452487" y="2215299"/>
            <a:ext cx="8118457" cy="3693319"/>
          </a:xfrm>
          <a:prstGeom prst="rect">
            <a:avLst/>
          </a:prstGeom>
          <a:noFill/>
        </p:spPr>
        <p:txBody>
          <a:bodyPr wrap="square" rtlCol="0">
            <a:spAutoFit/>
          </a:bodyPr>
          <a:lstStyle/>
          <a:p>
            <a:pPr algn="just" rtl="1">
              <a:lnSpc>
                <a:spcPct val="150000"/>
              </a:lnSpc>
            </a:pPr>
            <a:r>
              <a:rPr lang="ar-SA" sz="2600" dirty="0">
                <a:cs typeface="B Nazanin" panose="00000400000000000000" pitchFamily="2" charset="-78"/>
              </a:rPr>
              <a:t>در پاراگراف اول يافته ها، تفاوت ميانگين سني دو گروه حـدود </a:t>
            </a:r>
            <a:r>
              <a:rPr lang="fa-IR" sz="2600" dirty="0" smtClean="0">
                <a:cs typeface="B Nazanin" panose="00000400000000000000" pitchFamily="2" charset="-78"/>
              </a:rPr>
              <a:t>11</a:t>
            </a:r>
            <a:r>
              <a:rPr lang="ar-SA" sz="2600" dirty="0" smtClean="0">
                <a:cs typeface="B Nazanin" panose="00000400000000000000" pitchFamily="2" charset="-78"/>
              </a:rPr>
              <a:t>سال </a:t>
            </a:r>
            <a:r>
              <a:rPr lang="ar-SA" sz="2600" dirty="0">
                <a:cs typeface="B Nazanin" panose="00000400000000000000" pitchFamily="2" charset="-78"/>
              </a:rPr>
              <a:t>ذكر شده است. گـروه جراحـي ميـانگين پـايينتـري داشته و فاصله حداقل و حداكثر كمتري دارد. از نظر شكلي در گزارش ميانگين هميشه بايد انحراف معيار به عنـوان شـاخص پراكندگي نيز همراه با آن ذكر شود تا نمايانگر توزيـع داده هـا باشد. از نظر محتوايي جوانتر بودن </a:t>
            </a:r>
            <a:r>
              <a:rPr lang="ar-SA" sz="2600" dirty="0" smtClean="0">
                <a:cs typeface="B Nazanin" panose="00000400000000000000" pitchFamily="2" charset="-78"/>
              </a:rPr>
              <a:t>نمونه</a:t>
            </a:r>
            <a:r>
              <a:rPr lang="en-US" sz="2600" dirty="0" smtClean="0">
                <a:cs typeface="B Nazanin" panose="00000400000000000000" pitchFamily="2" charset="-78"/>
              </a:rPr>
              <a:t> </a:t>
            </a:r>
            <a:r>
              <a:rPr lang="ar-SA" sz="2600" dirty="0" smtClean="0">
                <a:cs typeface="B Nazanin" panose="00000400000000000000" pitchFamily="2" charset="-78"/>
              </a:rPr>
              <a:t>ها </a:t>
            </a:r>
            <a:r>
              <a:rPr lang="ar-SA" sz="2600" dirty="0">
                <a:cs typeface="B Nazanin" panose="00000400000000000000" pitchFamily="2" charset="-78"/>
              </a:rPr>
              <a:t>در گـروه جراحـي خود ميتواند نشانگر تـورش انتخـاب در مطالعـه باشـد </a:t>
            </a:r>
            <a:r>
              <a:rPr lang="fa-IR" sz="2600" dirty="0" smtClean="0">
                <a:cs typeface="B Nazanin" panose="00000400000000000000" pitchFamily="2" charset="-78"/>
              </a:rPr>
              <a:t>.</a:t>
            </a:r>
            <a:endParaRPr lang="en-US" sz="2600" dirty="0">
              <a:cs typeface="B Nazanin" panose="00000400000000000000" pitchFamily="2" charset="-78"/>
            </a:endParaRPr>
          </a:p>
        </p:txBody>
      </p:sp>
    </p:spTree>
    <p:extLst>
      <p:ext uri="{BB962C8B-B14F-4D97-AF65-F5344CB8AC3E}">
        <p14:creationId xmlns:p14="http://schemas.microsoft.com/office/powerpoint/2010/main" val="2018362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cs typeface="B Titr" panose="00000700000000000000" pitchFamily="2" charset="-78"/>
              </a:rPr>
              <a:t>بخش پنجم</a:t>
            </a:r>
            <a:endParaRPr lang="en-US" dirty="0">
              <a:cs typeface="B Titr" panose="00000700000000000000" pitchFamily="2" charset="-78"/>
            </a:endParaRPr>
          </a:p>
        </p:txBody>
      </p:sp>
      <p:sp>
        <p:nvSpPr>
          <p:cNvPr id="5" name="TextBox 4"/>
          <p:cNvSpPr txBox="1"/>
          <p:nvPr/>
        </p:nvSpPr>
        <p:spPr>
          <a:xfrm>
            <a:off x="452487" y="2413262"/>
            <a:ext cx="8118457" cy="2816156"/>
          </a:xfrm>
          <a:prstGeom prst="rect">
            <a:avLst/>
          </a:prstGeom>
          <a:noFill/>
        </p:spPr>
        <p:txBody>
          <a:bodyPr wrap="square" rtlCol="0">
            <a:spAutoFit/>
          </a:bodyPr>
          <a:lstStyle/>
          <a:p>
            <a:pPr algn="just" rtl="1">
              <a:lnSpc>
                <a:spcPct val="150000"/>
              </a:lnSpc>
            </a:pPr>
            <a:r>
              <a:rPr lang="fa-IR" sz="2400" dirty="0">
                <a:cs typeface="B Nazanin" panose="00000400000000000000" pitchFamily="2" charset="-78"/>
              </a:rPr>
              <a:t>بدين ترتيب نتيجه بهتر درماني در گروه جراحي ممكن اسـت ناشي از جوانتـر بـودن نمونـه و نـه اثـرات بهتـر روش مـورد استفاده باشد. عدم انجام آزمون مقايـسه دو ميـانگين بـر ايـن ابهام افزوده است، چرا كه در صورت معنيدار شدن اين آزمون، فرضيه گفته شده قوت بيشتري مييافت. انتظار بر اين بود كه پژوهشگران محترم با توجه به اهميت تـورش در مطالعـات در قسمت بحث مقاله به اين مهم ميپرداختند.</a:t>
            </a:r>
            <a:endParaRPr lang="en-US" sz="2400" dirty="0">
              <a:cs typeface="B Nazanin" panose="00000400000000000000" pitchFamily="2" charset="-78"/>
            </a:endParaRPr>
          </a:p>
        </p:txBody>
      </p:sp>
    </p:spTree>
    <p:extLst>
      <p:ext uri="{BB962C8B-B14F-4D97-AF65-F5344CB8AC3E}">
        <p14:creationId xmlns:p14="http://schemas.microsoft.com/office/powerpoint/2010/main" val="102123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59</TotalTime>
  <Words>594</Words>
  <Application>Microsoft Office PowerPoint</Application>
  <PresentationFormat>On-screen Show (4:3)</PresentationFormat>
  <Paragraphs>16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B Lotus</vt:lpstr>
      <vt:lpstr>B Nazanin</vt:lpstr>
      <vt:lpstr>B Titr</vt:lpstr>
      <vt:lpstr>B Zar</vt:lpstr>
      <vt:lpstr>Gill Sans MT</vt:lpstr>
      <vt:lpstr>Wingdings 2</vt:lpstr>
      <vt:lpstr>Dividend</vt:lpstr>
      <vt:lpstr>نقد مقاله  ميزان شيوع اختلال كاستي توجه و بيش فعالي، اختلال سلوك و اختلال نافرماني مقابله اي در دانش آموزان دبستاني  استاد :  دکتر محمد پور رنجبر  دانشجو :  آزاده عرب زاده</vt:lpstr>
      <vt:lpstr>بخش اول</vt:lpstr>
      <vt:lpstr>بخش دوم</vt:lpstr>
      <vt:lpstr>بخش سوم</vt:lpstr>
      <vt:lpstr>بخش چهارم</vt:lpstr>
      <vt:lpstr>بخش چهارم</vt:lpstr>
      <vt:lpstr>بخش چهارم</vt:lpstr>
      <vt:lpstr>بخش پنجم</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MRT www.Win2Farsi.com</dc:creator>
  <cp:lastModifiedBy>MRT www.Win2Farsi.com</cp:lastModifiedBy>
  <cp:revision>5</cp:revision>
  <dcterms:created xsi:type="dcterms:W3CDTF">2017-11-01T14:12:48Z</dcterms:created>
  <dcterms:modified xsi:type="dcterms:W3CDTF">2017-11-01T15:15:46Z</dcterms:modified>
</cp:coreProperties>
</file>