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7743-9F73-4656-9BB9-60206BC2CBCD}"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9F5D3-3CCB-4D73-8F91-286C9572A222}" type="slidenum">
              <a:rPr lang="en-US" smtClean="0"/>
              <a:t>‹#›</a:t>
            </a:fld>
            <a:endParaRPr lang="en-US"/>
          </a:p>
        </p:txBody>
      </p:sp>
    </p:spTree>
    <p:extLst>
      <p:ext uri="{BB962C8B-B14F-4D97-AF65-F5344CB8AC3E}">
        <p14:creationId xmlns:p14="http://schemas.microsoft.com/office/powerpoint/2010/main" val="296857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20FDC-25EB-4A22-A63E-557A51ED17D1}" type="slidenum">
              <a:rPr lang="en-US" smtClean="0"/>
              <a:t>25</a:t>
            </a:fld>
            <a:endParaRPr lang="en-US"/>
          </a:p>
        </p:txBody>
      </p:sp>
    </p:spTree>
    <p:extLst>
      <p:ext uri="{BB962C8B-B14F-4D97-AF65-F5344CB8AC3E}">
        <p14:creationId xmlns:p14="http://schemas.microsoft.com/office/powerpoint/2010/main" val="344095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50187"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altLang="fa-IR" noProof="0" smtClean="0"/>
              <a:t>Click to edit Master title style</a:t>
            </a:r>
            <a:endParaRPr lang="en-US" altLang="fa-IR" noProof="0" smtClean="0"/>
          </a:p>
        </p:txBody>
      </p:sp>
      <p:sp>
        <p:nvSpPr>
          <p:cNvPr id="501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fa-IR" noProof="0" smtClean="0"/>
              <a:t>Click to edit Master subtitle style</a:t>
            </a:r>
            <a:endParaRPr lang="en-US" altLang="fa-IR" noProof="0" smtClean="0"/>
          </a:p>
        </p:txBody>
      </p:sp>
      <p:sp>
        <p:nvSpPr>
          <p:cNvPr id="13" name="Rectangle 13"/>
          <p:cNvSpPr>
            <a:spLocks noGrp="1" noChangeArrowheads="1"/>
          </p:cNvSpPr>
          <p:nvPr>
            <p:ph type="dt" sz="quarter" idx="10"/>
          </p:nvPr>
        </p:nvSpPr>
        <p:spPr>
          <a:xfrm>
            <a:off x="609600" y="6248400"/>
            <a:ext cx="2844800" cy="476250"/>
          </a:xfrm>
        </p:spPr>
        <p:txBody>
          <a:bodyPr/>
          <a:lstStyle>
            <a:lvl1pPr>
              <a:defRPr smtClean="0"/>
            </a:lvl1pPr>
          </a:lstStyle>
          <a:p>
            <a:fld id="{2FCE9ADD-A354-4546-B381-9C3B2FE02D54}" type="datetimeFigureOut">
              <a:rPr lang="en-US" smtClean="0"/>
              <a:t>11/26/2018</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fld id="{D9521D6D-5EAC-4CC7-A0AD-BADB089FA271}" type="slidenum">
              <a:rPr lang="en-US" smtClean="0"/>
              <a:t>‹#›</a:t>
            </a:fld>
            <a:endParaRPr lang="en-US"/>
          </a:p>
        </p:txBody>
      </p:sp>
    </p:spTree>
    <p:extLst>
      <p:ext uri="{BB962C8B-B14F-4D97-AF65-F5344CB8AC3E}">
        <p14:creationId xmlns:p14="http://schemas.microsoft.com/office/powerpoint/2010/main" val="352452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36383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72093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30508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9797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96762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8"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91260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4"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60994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3"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7334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50707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2FCE9ADD-A354-4546-B381-9C3B2FE02D54}" type="datetimeFigureOut">
              <a:rPr lang="en-US" smtClean="0"/>
              <a:t>11/26/2018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D9521D6D-5EAC-4CC7-A0AD-BADB089FA271}" type="slidenum">
              <a:rPr lang="en-US" smtClean="0"/>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8704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smtClean="0">
                <a:latin typeface="Arial" pitchFamily="34" charset="0"/>
              </a:defRPr>
            </a:lvl1pPr>
          </a:lstStyle>
          <a:p>
            <a:fld id="{2FCE9ADD-A354-4546-B381-9C3B2FE02D54}" type="datetimeFigureOut">
              <a:rPr lang="en-US" smtClean="0"/>
              <a:t>11/26/2018</a:t>
            </a:fld>
            <a:endParaRPr lang="en-US"/>
          </a:p>
        </p:txBody>
      </p:sp>
      <p:sp>
        <p:nvSpPr>
          <p:cNvPr id="49155"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smtClean="0">
                <a:latin typeface="Arial" pitchFamily="34" charset="0"/>
              </a:defRPr>
            </a:lvl1pPr>
          </a:lstStyle>
          <a:p>
            <a:fld id="{D9521D6D-5EAC-4CC7-A0AD-BADB089FA271}" type="slidenum">
              <a:rPr lang="en-US" smtClean="0"/>
              <a:t>‹#›</a:t>
            </a:fld>
            <a:endParaRPr lang="en-US"/>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915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4915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4916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16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grpSp>
        <p:sp>
          <p:nvSpPr>
            <p:cNvPr id="4916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sz="1800"/>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9165"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US" altLang="fa-IR" smtClean="0"/>
          </a:p>
        </p:txBody>
      </p:sp>
      <p:sp>
        <p:nvSpPr>
          <p:cNvPr id="49166"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latin typeface="Arial" pitchFamily="34" charset="0"/>
              </a:defRPr>
            </a:lvl1pPr>
          </a:lstStyle>
          <a:p>
            <a:endParaRPr lang="en-US"/>
          </a:p>
        </p:txBody>
      </p:sp>
      <p:sp>
        <p:nvSpPr>
          <p:cNvPr id="49167"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US" altLang="fa-IR" smtClean="0"/>
          </a:p>
        </p:txBody>
      </p:sp>
    </p:spTree>
    <p:extLst>
      <p:ext uri="{BB962C8B-B14F-4D97-AF65-F5344CB8AC3E}">
        <p14:creationId xmlns:p14="http://schemas.microsoft.com/office/powerpoint/2010/main" val="11572261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1"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fa-IR" dirty="0" smtClean="0"/>
              <a:t>به نام خدا</a:t>
            </a:r>
            <a:endParaRPr lang="en-US" dirty="0"/>
          </a:p>
        </p:txBody>
      </p:sp>
    </p:spTree>
    <p:extLst>
      <p:ext uri="{BB962C8B-B14F-4D97-AF65-F5344CB8AC3E}">
        <p14:creationId xmlns:p14="http://schemas.microsoft.com/office/powerpoint/2010/main" val="4558765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28"/>
            <a:ext cx="8686800" cy="6038872"/>
          </a:xfrm>
        </p:spPr>
        <p:txBody>
          <a:bodyPr>
            <a:normAutofit fontScale="92500" lnSpcReduction="10000"/>
          </a:bodyPr>
          <a:lstStyle/>
          <a:p>
            <a:pPr algn="r" rtl="1"/>
            <a:r>
              <a:rPr lang="ar-SA" dirty="0" smtClean="0"/>
              <a:t>در اوائل اسلام بود كه مؤذن برروي باره شهر مي‌رفت و اذان مي گفت وبيشتر اين رسم در شهر دمشق معمول بود. </a:t>
            </a:r>
            <a:endParaRPr lang="en-US" dirty="0" smtClean="0"/>
          </a:p>
          <a:p>
            <a:pPr algn="r" rtl="1"/>
            <a:r>
              <a:rPr lang="ar-SA" dirty="0" smtClean="0"/>
              <a:t>خلاصه فكر اينكه مؤذن در محل مرتفعي اذان بگويد مسلمين را بر اين داشت تا براي مؤذن جايگاه مخصوصي كه بلندتر از مسجد و متصل يا نزديك به آن باشد بسازند تا هميشه در آنجا اذان گفته شود. و چون دولت اسلام توسعه يافت و مسلمين با كشورهاي متمدن آنروز تماس پيدا كردند ، ضرورت ايجاب كرد تا در هر شهر مسجدي و جهت هر مسجدي مؤذنه‌اي بسازند و در ايران نحوه ساختمان مساجد عربي بصورت و شكل بناهاي مذهبي ايرانيان درآمد. از همان ابتداي اسلام در ايران غربي مساجد و مؤذنه‌هائي ساخته شد به سبك ساختمان محلي و شبيه به چهارطاقها و برجهاي ساساني و بطوريكه از تاريخ بر مي‌آيد خلفاي عباسي تعداد زيادي از اين قبيل مساجد در شهرهاي مهم غربي بنا كرده‌اند .</a:t>
            </a:r>
            <a:r>
              <a:rPr lang="en-US" dirty="0" smtClean="0"/>
              <a:t> </a:t>
            </a:r>
          </a:p>
          <a:p>
            <a:pPr algn="r"/>
            <a:endParaRPr lang="en-US" dirty="0"/>
          </a:p>
        </p:txBody>
      </p:sp>
    </p:spTree>
    <p:extLst>
      <p:ext uri="{BB962C8B-B14F-4D97-AF65-F5344CB8AC3E}">
        <p14:creationId xmlns:p14="http://schemas.microsoft.com/office/powerpoint/2010/main" val="3749541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مناره و كاركردهای آن در تاریخ اسلام: </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738282" y="1285860"/>
            <a:ext cx="8643998" cy="5357850"/>
          </a:xfrm>
        </p:spPr>
        <p:txBody>
          <a:bodyPr>
            <a:normAutofit fontScale="85000" lnSpcReduction="10000"/>
          </a:bodyPr>
          <a:lstStyle/>
          <a:p>
            <a:pPr algn="r" rtl="1"/>
            <a:r>
              <a:rPr lang="ar-SA" dirty="0" smtClean="0"/>
              <a:t>به تصور برخی مهمترین دلیل وجود مناره در مساجد، اذان گویی است. اما این دلیل محل بحث و چون و چرای بسیار است، زیرا می توان از فراز بام مسجد نیز مسلمانان را به مسجد فراخواند. بر حسب روایات، وقتی مسلمانان به مدینه آمدند طبق عادت و بدون هیچ گونه دعوتی برای ادای فریضه نماز در مسجد حضور پیدا می كردند. این عدم دعوت روزی به بحث گذاشته شد و فردی پیشنهاد داد كه بگذارید مانند مسیحیان ناقوس داشته باشیم</a:t>
            </a:r>
            <a:r>
              <a:rPr lang="en-US" dirty="0" smtClean="0"/>
              <a:t>. </a:t>
            </a:r>
            <a:r>
              <a:rPr lang="ar-SA" dirty="0" smtClean="0"/>
              <a:t>دیگری گفت مانند یهودیان شیپور بدمیم. با این حال پیامبر (ص) فردی را معین نمود كه مردم را به نماز فراخواند و پیامبر (ص) به بلال فرمود: «برخیز و مردم را به نماز فراخوان» این نكته این واقعیت را نشان می دهد كه مناره بخش جدایی ناپذیر از مراسم عبادی اسلام نیست و تا امروز هم در بسیاری ازكشورهای اسلامی از ساختن مناره به جهت حالت متظاهرانه و غیر ضروری اجتناب می كنند و برخی تنها یك سكو در بام مسجد در نظر گرفته اند كه موذن از آنجا اذان می گوید</a:t>
            </a:r>
            <a:r>
              <a:rPr lang="en-US" dirty="0" smtClean="0"/>
              <a:t>. </a:t>
            </a:r>
          </a:p>
          <a:p>
            <a:pPr algn="r" rtl="1"/>
            <a:endParaRPr lang="en-US" dirty="0"/>
          </a:p>
        </p:txBody>
      </p:sp>
    </p:spTree>
    <p:extLst>
      <p:ext uri="{BB962C8B-B14F-4D97-AF65-F5344CB8AC3E}">
        <p14:creationId xmlns:p14="http://schemas.microsoft.com/office/powerpoint/2010/main" val="27927923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28"/>
            <a:ext cx="8472518" cy="6038872"/>
          </a:xfrm>
        </p:spPr>
        <p:txBody>
          <a:bodyPr>
            <a:normAutofit/>
          </a:bodyPr>
          <a:lstStyle/>
          <a:p>
            <a:pPr algn="r" rtl="1"/>
            <a:r>
              <a:rPr lang="ar-SA" sz="2400" dirty="0"/>
              <a:t>این نكته یك حقیقت دیگر را هم آشكار می سازد و آن اینكه از بالای مناره كمتر می توان صدای اذان را به مسافتی بیش از بیست - سی متر رسانید بنابراین كاركرد اصلی مناره جای فقط اذان گویی نیست</a:t>
            </a:r>
            <a:r>
              <a:rPr lang="en-US" sz="2400" dirty="0"/>
              <a:t>. </a:t>
            </a:r>
          </a:p>
          <a:p>
            <a:pPr algn="r" rtl="1"/>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rot="19837494">
            <a:off x="3781880" y="2072238"/>
            <a:ext cx="3527428" cy="41224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1832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نظریه اول - موقعِیت برج ها یا منارهای اولیه:</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809720" y="1285860"/>
            <a:ext cx="8643998" cy="5038740"/>
          </a:xfrm>
        </p:spPr>
        <p:txBody>
          <a:bodyPr>
            <a:normAutofit/>
          </a:bodyPr>
          <a:lstStyle/>
          <a:p>
            <a:pPr algn="r" rtl="1"/>
            <a:r>
              <a:rPr lang="ar-SA" sz="2400" dirty="0"/>
              <a:t>برای دست یابی به کارکرد مناره بر اساس تجزیه وتحلیل </a:t>
            </a:r>
            <a:r>
              <a:rPr lang="ar-SA" sz="2400" u="sng" dirty="0"/>
              <a:t>برکم</a:t>
            </a:r>
            <a:r>
              <a:rPr lang="ar-SA" sz="2400" dirty="0"/>
              <a:t> می توان به سه نظریه دست یافت:</a:t>
            </a:r>
            <a:endParaRPr lang="en-US" sz="2400" dirty="0"/>
          </a:p>
          <a:p>
            <a:pPr algn="r" rtl="1"/>
            <a:r>
              <a:rPr lang="ar-SA" sz="2400" dirty="0"/>
              <a:t>ظاهراً مناره كمي پس از ظهور مسجد بوجود آمد و مي‌توان دوران ظهور آنرا از عصر اموي دانست. بطوريكه از متون تاريخي برمي‌آيد ، ظاهراً اولين مؤذنه‌ايكه به شكل مناره‌هاي فعلي ساخته شد ، مؤذنه مسجد جامع بصره بود كه آنرا زياد بن ابيه در سال 44 يا 45 هجري در موقعيكه از طرف معاويه والي آنجا بود بنا نمود . </a:t>
            </a:r>
            <a:endParaRPr lang="en-US" sz="2400" dirty="0"/>
          </a:p>
          <a:p>
            <a:pPr algn="r" rtl="1"/>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7081470" y="3643314"/>
            <a:ext cx="2789041" cy="3214686"/>
          </a:xfrm>
          <a:prstGeom prst="rect">
            <a:avLst/>
          </a:prstGeom>
          <a:noFill/>
          <a:ln w="9525">
            <a:noFill/>
            <a:miter lim="800000"/>
            <a:headEnd/>
            <a:tailEnd/>
          </a:ln>
        </p:spPr>
      </p:pic>
    </p:spTree>
    <p:extLst>
      <p:ext uri="{BB962C8B-B14F-4D97-AF65-F5344CB8AC3E}">
        <p14:creationId xmlns:p14="http://schemas.microsoft.com/office/powerpoint/2010/main" val="7194567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نظریه دوم- ریشه یابی لغت: مناره-صومعه- موذنه</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881158" y="1214422"/>
            <a:ext cx="8429684" cy="5357850"/>
          </a:xfrm>
        </p:spPr>
        <p:txBody>
          <a:bodyPr>
            <a:normAutofit/>
          </a:bodyPr>
          <a:lstStyle/>
          <a:p>
            <a:pPr algn="r" rtl="1"/>
            <a:r>
              <a:rPr lang="ar-SA" sz="2400" dirty="0"/>
              <a:t>تبار شناسی ریشه واژه مناره نیز نكاتی گویا در باب علل پیدایش به ما گوشزد می نماید. معنی اصلی كلمه مناره، مكان نور یا آتش است. اگر هم اكنون در زبان پارسی به مناره «گلدسته» می گویند، به جهت همین معنای آن است. اتفاقاً این واژه از طریق زبان تركی به زبان انگلیسی نیز راه پیدا كرده و</a:t>
            </a:r>
            <a:r>
              <a:rPr lang="en-US" sz="2400" dirty="0"/>
              <a:t> «Minaret» </a:t>
            </a:r>
            <a:r>
              <a:rPr lang="ar-SA" sz="2400" dirty="0"/>
              <a:t>نام گرفته است. این كلمه در عربستان پیش از اسلام به اماكن بلندی اطلاق می شد كه از فراز آن علائمی توسط دود یا آتش ارسال می شده اند</a:t>
            </a:r>
            <a:r>
              <a:rPr lang="en-US" sz="2400" dirty="0"/>
              <a:t>. </a:t>
            </a:r>
            <a:r>
              <a:rPr lang="ar-SA" sz="2400" dirty="0"/>
              <a:t>به همین سبب، كلمه مناره را اغلب معادل با چراغ خانه به كار می بردند</a:t>
            </a:r>
            <a:r>
              <a:rPr lang="en-US" sz="2400" dirty="0"/>
              <a:t>. </a:t>
            </a:r>
          </a:p>
          <a:p>
            <a:pPr algn="r" rtl="1"/>
            <a:endParaRPr lang="en-US" sz="2400" dirty="0"/>
          </a:p>
        </p:txBody>
      </p:sp>
    </p:spTree>
    <p:extLst>
      <p:ext uri="{BB962C8B-B14F-4D97-AF65-F5344CB8AC3E}">
        <p14:creationId xmlns:p14="http://schemas.microsoft.com/office/powerpoint/2010/main" val="12455173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solidFill>
                  <a:schemeClr val="tx1"/>
                </a:solidFill>
              </a:rPr>
              <a:t>مناره ساربان</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6953256" y="2285992"/>
            <a:ext cx="2688776" cy="4055245"/>
          </a:xfrm>
          <a:prstGeom prst="rect">
            <a:avLst/>
          </a:prstGeom>
          <a:noFill/>
          <a:ln w="9525">
            <a:noFill/>
            <a:miter lim="800000"/>
            <a:headEnd/>
            <a:tailEnd/>
          </a:ln>
        </p:spPr>
      </p:pic>
    </p:spTree>
    <p:extLst>
      <p:ext uri="{BB962C8B-B14F-4D97-AF65-F5344CB8AC3E}">
        <p14:creationId xmlns:p14="http://schemas.microsoft.com/office/powerpoint/2010/main" val="7779211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14290"/>
            <a:ext cx="8229600" cy="1143000"/>
          </a:xfrm>
        </p:spPr>
        <p:txBody>
          <a:bodyPr/>
          <a:lstStyle/>
          <a:p>
            <a:pPr algn="r"/>
            <a:r>
              <a:rPr lang="fa-IR" b="1" dirty="0" smtClean="0">
                <a:solidFill>
                  <a:schemeClr val="tx1"/>
                </a:solidFill>
              </a:rPr>
              <a:t>ساختمان مناره :</a:t>
            </a:r>
            <a:endParaRPr lang="en-US" dirty="0">
              <a:solidFill>
                <a:schemeClr val="tx1"/>
              </a:solidFill>
            </a:endParaRPr>
          </a:p>
        </p:txBody>
      </p:sp>
      <p:sp>
        <p:nvSpPr>
          <p:cNvPr id="3" name="Content Placeholder 2"/>
          <p:cNvSpPr>
            <a:spLocks noGrp="1"/>
          </p:cNvSpPr>
          <p:nvPr>
            <p:ph idx="1"/>
          </p:nvPr>
        </p:nvSpPr>
        <p:spPr>
          <a:xfrm>
            <a:off x="1952596" y="1285860"/>
            <a:ext cx="8329642" cy="4752988"/>
          </a:xfrm>
        </p:spPr>
        <p:txBody>
          <a:bodyPr>
            <a:normAutofit/>
          </a:bodyPr>
          <a:lstStyle/>
          <a:p>
            <a:pPr algn="r" rtl="1"/>
            <a:r>
              <a:rPr lang="ar-SA" sz="2200" dirty="0"/>
              <a:t>مناره ها از چهار جزء اصلی تشکیل شده اند:</a:t>
            </a:r>
            <a:endParaRPr lang="en-US" sz="2200" dirty="0"/>
          </a:p>
          <a:p>
            <a:pPr algn="r" rtl="1"/>
            <a:r>
              <a:rPr lang="ar-SA" sz="2200" dirty="0"/>
              <a:t> پایه : به صورت مربع، شش یا دوازده ضلعی.</a:t>
            </a:r>
            <a:endParaRPr lang="en-US" sz="2200" dirty="0"/>
          </a:p>
          <a:p>
            <a:pPr algn="r" rtl="1"/>
            <a:r>
              <a:rPr lang="ar-SA" sz="2200" dirty="0"/>
              <a:t> ساقه : به شکل استوانه یا مخروطی</a:t>
            </a:r>
            <a:endParaRPr lang="en-US" sz="2200" dirty="0"/>
          </a:p>
          <a:p>
            <a:pPr algn="r" rtl="1"/>
            <a:r>
              <a:rPr lang="ar-SA" sz="2200" dirty="0"/>
              <a:t> سرپوش : مربع و هشت گوش که مهمترین بخش مناره است.</a:t>
            </a:r>
            <a:endParaRPr lang="en-US" sz="2200" dirty="0"/>
          </a:p>
          <a:p>
            <a:pPr algn="r" rtl="1"/>
            <a:r>
              <a:rPr lang="fa-IR" sz="2200" dirty="0"/>
              <a:t>رأس : همان سایبان که به اشکال مختلف ساخته می شود.</a:t>
            </a:r>
            <a:endParaRPr lang="en-US" sz="2200" dirty="0"/>
          </a:p>
        </p:txBody>
      </p:sp>
      <p:pic>
        <p:nvPicPr>
          <p:cNvPr id="4098" name="Picture 2"/>
          <p:cNvPicPr>
            <a:picLocks noChangeAspect="1" noChangeArrowheads="1"/>
          </p:cNvPicPr>
          <p:nvPr/>
        </p:nvPicPr>
        <p:blipFill>
          <a:blip r:embed="rId2" cstate="print"/>
          <a:srcRect/>
          <a:stretch>
            <a:fillRect/>
          </a:stretch>
        </p:blipFill>
        <p:spPr bwMode="auto">
          <a:xfrm>
            <a:off x="1524000" y="3357563"/>
            <a:ext cx="4126562" cy="3500437"/>
          </a:xfrm>
          <a:prstGeom prst="rect">
            <a:avLst/>
          </a:prstGeom>
          <a:noFill/>
          <a:ln w="9525">
            <a:noFill/>
            <a:miter lim="800000"/>
            <a:headEnd/>
            <a:tailEnd/>
          </a:ln>
        </p:spPr>
      </p:pic>
    </p:spTree>
    <p:extLst>
      <p:ext uri="{BB962C8B-B14F-4D97-AF65-F5344CB8AC3E}">
        <p14:creationId xmlns:p14="http://schemas.microsoft.com/office/powerpoint/2010/main" val="34180989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42918"/>
            <a:ext cx="8686800" cy="5681682"/>
          </a:xfrm>
        </p:spPr>
        <p:txBody>
          <a:bodyPr>
            <a:normAutofit/>
          </a:bodyPr>
          <a:lstStyle/>
          <a:p>
            <a:pPr algn="r"/>
            <a:r>
              <a:rPr lang="ar-SA" sz="3200" dirty="0"/>
              <a:t>هر چند که در سراسر جهان اسلام، مناره ها اغلب از همین اجزا تشکیل شده اند اما با تأثیر پذیری از شیوه معماری ملی هر منطقه، شکلی خاص به خود گرفتند. در شمال آفریقا مناره ها حجیم و چهارگوش، در مصر به صورت چند طبقه، در ایران و مناطق همجوار به شکل استوانه ای لاغر ولی رفیع با گلدسته هایی زیبا و بی همتا، در ترکیه عثمانی به گونه مدادی شکل با ردیفی از بالکنها و در صحرای آفریقا و حتی حاشیه خلیج فارس به شکل هرم ناقص ساخته شدند. </a:t>
            </a:r>
            <a:endParaRPr lang="en-US" sz="3200" dirty="0"/>
          </a:p>
          <a:p>
            <a:pPr algn="r"/>
            <a:endParaRPr lang="en-US" sz="3200" dirty="0"/>
          </a:p>
        </p:txBody>
      </p:sp>
    </p:spTree>
    <p:extLst>
      <p:ext uri="{BB962C8B-B14F-4D97-AF65-F5344CB8AC3E}">
        <p14:creationId xmlns:p14="http://schemas.microsoft.com/office/powerpoint/2010/main" val="39316458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71480"/>
            <a:ext cx="8401080" cy="5753120"/>
          </a:xfrm>
        </p:spPr>
        <p:txBody>
          <a:bodyPr/>
          <a:lstStyle/>
          <a:p>
            <a:pPr algn="r" rtl="1"/>
            <a:r>
              <a:rPr lang="fa-IR" dirty="0" smtClean="0"/>
              <a:t>- پایه 2- ساقه 3- تاج</a:t>
            </a:r>
            <a:endParaRPr lang="en-US" dirty="0" smtClean="0"/>
          </a:p>
          <a:p>
            <a:pPr algn="r" rtl="1"/>
            <a:r>
              <a:rPr lang="fa-IR" dirty="0" smtClean="0"/>
              <a:t>1- پایه یا سکو: با توجه به ارتفاع زیاد ومساحت کم قاعده پایه مهمترین نقش را در مقاومت مناره داشته کوچکترین سستی در این قسمت یا زمین زیران منجر به فروریختن بنا می شود. بنابراین زمین را تا رسیدن به لایه های سخت حفر کرده با شفته وسنگ پر می کنند. سپس پایه یا سکو ساخته می شود. گاهی مناره ها را بدون پایه مستقیما" روی زمین می سازند که از نمونه های آن میتوان به منار علی و مناره مسجد برسیان اشاره کرد. پایه ها معمولا" یا مربع بوده مانند منار رهروان اصفهان و منار خسروگرد سبزوار یا کثیرالاضلاع بوده مانند منارهای سین و زیاد که بدنه استوانه ای در وسط سکو قرار می گیرد.</a:t>
            </a:r>
            <a:endParaRPr lang="en-US" dirty="0" smtClean="0"/>
          </a:p>
          <a:p>
            <a:pPr algn="r"/>
            <a:endParaRPr lang="en-US" dirty="0"/>
          </a:p>
        </p:txBody>
      </p:sp>
    </p:spTree>
    <p:extLst>
      <p:ext uri="{BB962C8B-B14F-4D97-AF65-F5344CB8AC3E}">
        <p14:creationId xmlns:p14="http://schemas.microsoft.com/office/powerpoint/2010/main" val="33197248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dirty="0" smtClean="0"/>
              <a:t>2- ساقه یا بدنه : از دوران پیش از اسلام می توان به میل اژدها یا نورآباد که ساقه ای چهار ضلعی داشته اشاره کرد. همچنین می توان از میل فیروزاباد متعلق به دوره ساسانی نام برد. ساقه ای چهار ضلعی با پلکانی بر بدنه خارجی به ارتفاع سی و سه متر (در حال حاضربیست و شش متر) که هر چه به سمت بالا می رود از پهنای آن کاسته می شود.بعد از اسلام ساقه استوانه ای تحفه مناره سازان شد و خود نیز بدل به برگ سبزنقاشی مقرنس کاران آجرکاران و کاشی کاران گشت. تا اوایل قرن پنجم مناره به صورت منفرد و مجزا از مجتمع مسجد ساخته می شد. گاهی مناره ای به مسجدی ساخته شده اضافه می شد و گاهی مسجدی در کنار مناره ای موجود احداث می گشت. </a:t>
            </a:r>
            <a:endParaRPr lang="en-US" dirty="0" smtClean="0"/>
          </a:p>
          <a:p>
            <a:pPr algn="r" rtl="1"/>
            <a:endParaRPr lang="en-US" dirty="0"/>
          </a:p>
        </p:txBody>
      </p:sp>
    </p:spTree>
    <p:extLst>
      <p:ext uri="{BB962C8B-B14F-4D97-AF65-F5344CB8AC3E}">
        <p14:creationId xmlns:p14="http://schemas.microsoft.com/office/powerpoint/2010/main" val="6227212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063552" y="3212977"/>
            <a:ext cx="7772400" cy="785819"/>
          </a:xfrm>
        </p:spPr>
        <p:txBody>
          <a:bodyPr>
            <a:noAutofit/>
          </a:bodyPr>
          <a:lstStyle/>
          <a:p>
            <a:pPr algn="ctr" rtl="1"/>
            <a:r>
              <a:rPr lang="fa-IR" sz="4400" dirty="0">
                <a:solidFill>
                  <a:srgbClr val="FF0000"/>
                </a:solidFill>
              </a:rPr>
              <a:t>مناره‌ها در </a:t>
            </a:r>
            <a:r>
              <a:rPr lang="fa-IR" sz="4400" b="1" dirty="0">
                <a:solidFill>
                  <a:srgbClr val="FF0000"/>
                </a:solidFill>
                <a:cs typeface="+mn-cs"/>
              </a:rPr>
              <a:t>معماري اسلامي</a:t>
            </a:r>
            <a:endParaRPr lang="en-US" sz="4400" dirty="0">
              <a:solidFill>
                <a:srgbClr val="FF0000"/>
              </a:solidFill>
              <a:cs typeface="+mn-cs"/>
            </a:endParaRPr>
          </a:p>
        </p:txBody>
      </p:sp>
    </p:spTree>
    <p:extLst>
      <p:ext uri="{BB962C8B-B14F-4D97-AF65-F5344CB8AC3E}">
        <p14:creationId xmlns:p14="http://schemas.microsoft.com/office/powerpoint/2010/main" val="21959305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smtClean="0">
                <a:solidFill>
                  <a:schemeClr val="tx1"/>
                </a:solidFill>
              </a:rPr>
              <a:t>مناره قوشخانه</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3024166" y="1785926"/>
            <a:ext cx="5600712" cy="3953444"/>
          </a:xfrm>
          <a:prstGeom prst="rect">
            <a:avLst/>
          </a:prstGeom>
          <a:noFill/>
          <a:ln w="9525">
            <a:noFill/>
            <a:miter lim="800000"/>
            <a:headEnd/>
            <a:tailEnd/>
          </a:ln>
        </p:spPr>
      </p:pic>
    </p:spTree>
    <p:extLst>
      <p:ext uri="{BB962C8B-B14F-4D97-AF65-F5344CB8AC3E}">
        <p14:creationId xmlns:p14="http://schemas.microsoft.com/office/powerpoint/2010/main" val="21032552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600" b="1" dirty="0"/>
              <a:t>هر ساقه یا بدنه دارای بخشهای زیراست:</a:t>
            </a:r>
            <a:r>
              <a:rPr lang="en-US" sz="3600" b="1" dirty="0"/>
              <a:t/>
            </a:r>
            <a:br>
              <a:rPr lang="en-US" sz="3600" b="1" dirty="0"/>
            </a:br>
            <a:r>
              <a:rPr lang="ar-SA" sz="3600" b="1" dirty="0"/>
              <a:t>دکل</a:t>
            </a:r>
            <a:r>
              <a:rPr lang="fa-IR" sz="3600" b="1" dirty="0"/>
              <a:t> ، پلکان ،  نورگیرها</a:t>
            </a:r>
            <a:r>
              <a:rPr lang="en-US" sz="3600" b="1" dirty="0"/>
              <a:t/>
            </a:r>
            <a:br>
              <a:rPr lang="en-US" sz="3600" b="1" dirty="0"/>
            </a:br>
            <a:endParaRPr lang="en-US" sz="3600" dirty="0"/>
          </a:p>
        </p:txBody>
      </p:sp>
      <p:sp>
        <p:nvSpPr>
          <p:cNvPr id="3" name="Content Placeholder 2"/>
          <p:cNvSpPr>
            <a:spLocks noGrp="1"/>
          </p:cNvSpPr>
          <p:nvPr>
            <p:ph idx="1"/>
          </p:nvPr>
        </p:nvSpPr>
        <p:spPr>
          <a:xfrm>
            <a:off x="1738282" y="1357298"/>
            <a:ext cx="8501122" cy="5500702"/>
          </a:xfrm>
        </p:spPr>
        <p:txBody>
          <a:bodyPr>
            <a:normAutofit fontScale="85000" lnSpcReduction="20000"/>
          </a:bodyPr>
          <a:lstStyle/>
          <a:p>
            <a:pPr algn="r" rtl="1"/>
            <a:r>
              <a:rPr lang="ar-SA" dirty="0" smtClean="0"/>
              <a:t>2-1- دکل: با توجه به ساقه دکل چندضلعی یا استوانه ای است که پلکان مارپیچی به دور آن می چرخد وبالا می رود. دکل میلهای پیش از اسلام بسیار قطور بوده اند ولی در دوران اسلامی باریکتر و ظریفتر می شوند. دکلها معمولا از گچ سنگ و اجر ساخته شده و گاهی جهت استحکام بیشتر از سرب مذاب استفاده شده است.</a:t>
            </a:r>
            <a:endParaRPr lang="en-US" dirty="0" smtClean="0"/>
          </a:p>
          <a:p>
            <a:pPr algn="r" rtl="1"/>
            <a:r>
              <a:rPr lang="fa-IR" dirty="0" smtClean="0"/>
              <a:t>2-2- پلکان: پلکان میل فیروزآباد خارج از بنا قرار دارد اما در مناره های اسلامی پلکان به صورت مارپیچی حول دکل می چرخد. جهت پلکان عموما برخلاف حرکت عقربه ساعت بوده و تاثیر قابل ملاحظه ای بر مقاومت بنا در برابر زلزله دارد. در سه مناره مسجد جامع یزد مناره سلجوقی گلپایگان و مناره کوتاه مدرسه خان شیراز استثنایی در پلکان وجود دارد. در این مناره ها دو پلکان وجود دارد. یکی جهت صعود و بالا رفتن و دیگری جهت پایین امدن به صورتی که هیچ ارتباطی بین این پلکانها نیست. در این حالت با در نظر گرفتن قد یک فرد متوسط القامه و با احتساب ارتفاع و فاصله خود راه پله ها دو پلکان به صورت مارپیچی و موازی هم ساخته می شوند</a:t>
            </a:r>
            <a:endParaRPr lang="en-US" dirty="0" smtClean="0"/>
          </a:p>
          <a:p>
            <a:pPr algn="r" rtl="1"/>
            <a:endParaRPr lang="en-US" dirty="0"/>
          </a:p>
        </p:txBody>
      </p:sp>
    </p:spTree>
    <p:extLst>
      <p:ext uri="{BB962C8B-B14F-4D97-AF65-F5344CB8AC3E}">
        <p14:creationId xmlns:p14="http://schemas.microsoft.com/office/powerpoint/2010/main" val="23534272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20" y="142852"/>
            <a:ext cx="8643998" cy="6429420"/>
          </a:xfrm>
        </p:spPr>
        <p:txBody>
          <a:bodyPr>
            <a:normAutofit lnSpcReduction="10000"/>
          </a:bodyPr>
          <a:lstStyle/>
          <a:p>
            <a:pPr algn="r" rtl="1"/>
            <a:r>
              <a:rPr lang="ar-SA" dirty="0"/>
              <a:t> </a:t>
            </a:r>
            <a:endParaRPr lang="en-US" dirty="0"/>
          </a:p>
          <a:p>
            <a:pPr algn="r" rtl="1"/>
            <a:r>
              <a:rPr lang="ar-SA" dirty="0"/>
              <a:t>2-3- نورگیرها: </a:t>
            </a:r>
            <a:endParaRPr lang="en-US" dirty="0"/>
          </a:p>
          <a:p>
            <a:pPr algn="r" rtl="1"/>
            <a:r>
              <a:rPr lang="ar-SA" dirty="0"/>
              <a:t>الف) روزنه هایی کوچک به اندازه جای خالی یک یا چند آجر.</a:t>
            </a:r>
            <a:endParaRPr lang="en-US" dirty="0"/>
          </a:p>
          <a:p>
            <a:pPr algn="r" rtl="1"/>
            <a:r>
              <a:rPr lang="ar-SA" dirty="0"/>
              <a:t>ب) پنجره هایی بزرگ که گاهی جهت اذان گویی نیز از آنها استفاده می شده است.</a:t>
            </a:r>
            <a:endParaRPr lang="en-US" dirty="0"/>
          </a:p>
          <a:p>
            <a:pPr algn="r" rtl="1"/>
            <a:r>
              <a:rPr lang="ar-SA" dirty="0"/>
              <a:t>3- تاج: سومین و بالاترین بخش یک مناره تاج یا کلاهک است. ساقه در نقطه گلوگاه با افزایش مقطع عرضی باز شده به صورت دایره یا چند ضلعی در آمده نعلبکی مناره یا جایگاه موءذن را می سازد. دیواره مناره از نعلبکی یا کف تاج وسط تاج و سرپوش تاج گذشته تا حدود دو متر بالا تر از سقف تاج ادامه پیدا می کند.اطراف تاج با دیواری کوتاه یا نرده های مشبک فلزی وچوبی محصور می شود. </a:t>
            </a:r>
            <a:endParaRPr lang="fa-IR" dirty="0"/>
          </a:p>
          <a:p>
            <a:pPr algn="r" rtl="1"/>
            <a:endParaRPr lang="en-US" dirty="0"/>
          </a:p>
          <a:p>
            <a:pPr algn="r"/>
            <a:endParaRPr lang="en-US" dirty="0"/>
          </a:p>
        </p:txBody>
      </p:sp>
    </p:spTree>
    <p:extLst>
      <p:ext uri="{BB962C8B-B14F-4D97-AF65-F5344CB8AC3E}">
        <p14:creationId xmlns:p14="http://schemas.microsoft.com/office/powerpoint/2010/main" val="8919003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596" y="285728"/>
            <a:ext cx="8258204" cy="5824558"/>
          </a:xfrm>
        </p:spPr>
        <p:txBody>
          <a:bodyPr/>
          <a:lstStyle/>
          <a:p>
            <a:pPr algn="r" rtl="1"/>
            <a:r>
              <a:rPr lang="ar-SA" dirty="0" smtClean="0"/>
              <a:t> </a:t>
            </a:r>
            <a:endParaRPr lang="en-US" dirty="0" smtClean="0"/>
          </a:p>
          <a:p>
            <a:pPr algn="r" rtl="1"/>
            <a:r>
              <a:rPr lang="ar-SA" dirty="0" smtClean="0"/>
              <a:t>رنگین کردن مناره ها از نیمه قرن سوم هجری به بعد مرسوم شد و آیات و احادیث نبوی در قالب تزیینات آجرکاری، گچ بری و کاشیهای رنگی بر مناره ها نقش بستند.</a:t>
            </a:r>
            <a:r>
              <a:rPr lang="en-US" dirty="0" smtClean="0"/>
              <a:t> </a:t>
            </a:r>
          </a:p>
          <a:p>
            <a:pPr algn="r" rtl="1"/>
            <a:r>
              <a:rPr lang="ar-SA" dirty="0" smtClean="0"/>
              <a:t>قدیمی ترین میل راهنمای موجود میل اژدها است. بنایی هفت متری متعلق به اشکانیان در غرب نورآباد ممسنی که در بالای آن آتشدانی سنگی قرارداشته است. </a:t>
            </a:r>
            <a:endParaRPr lang="fa-IR" dirty="0" smtClean="0"/>
          </a:p>
          <a:p>
            <a:pPr algn="r" rtl="1"/>
            <a:r>
              <a:rPr lang="ar-SA" sz="2400" dirty="0"/>
              <a:t>مناره چهل دختران</a:t>
            </a:r>
            <a:endParaRPr lang="en-US" sz="2400" dirty="0"/>
          </a:p>
          <a:p>
            <a:pPr algn="r" rtl="1"/>
            <a:endParaRPr lang="en-US" dirty="0" smtClean="0"/>
          </a:p>
          <a:p>
            <a:pPr algn="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024034" y="3034380"/>
            <a:ext cx="2357454" cy="3823621"/>
          </a:xfrm>
          <a:prstGeom prst="rect">
            <a:avLst/>
          </a:prstGeom>
          <a:noFill/>
          <a:ln w="9525">
            <a:noFill/>
            <a:miter lim="800000"/>
            <a:headEnd/>
            <a:tailEnd/>
          </a:ln>
        </p:spPr>
      </p:pic>
    </p:spTree>
    <p:extLst>
      <p:ext uri="{BB962C8B-B14F-4D97-AF65-F5344CB8AC3E}">
        <p14:creationId xmlns:p14="http://schemas.microsoft.com/office/powerpoint/2010/main" val="3746380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solidFill>
                  <a:schemeClr val="tx1"/>
                </a:solidFill>
              </a:rPr>
              <a:t>مناره‌هاي تيموري و صفوي</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lgn="r" rtl="1"/>
            <a:r>
              <a:rPr lang="fa-IR" dirty="0" smtClean="0"/>
              <a:t>قرن نهم هـ.ق چيز چندان جالب توجهي در مورد مناره ندارد، فرم و عملكرد آن نيز از همان سنت پيشين تبعيت مي‌كنند. شايد از مشخص‌ترين ابداعات اين دوره تغيير تدريجي در نقش مناره‌ها با واقع شدن آن در دو طرف ايوان باشد. ويژگي‌هاي رايج سلجوقي و مغول يعني پوشاندن قسمت پاييني مناره از طريق سردر ساختمان مجاور كنار گذاشته شده است كه در نمونه‌هاي «مسجد گوهرشاد و زيارتگاه جامي» مشخص مي‌شود. </a:t>
            </a:r>
            <a:endParaRPr lang="en-US" dirty="0" smtClean="0"/>
          </a:p>
          <a:p>
            <a:pPr algn="r" rtl="1"/>
            <a:r>
              <a:rPr lang="fa-IR" dirty="0" smtClean="0"/>
              <a:t>نماي مناره‌ همچنان حفظ شد و معماران صفوي اين تعهد را كماكان تا حدودي غير آشكار ادامه دادند (مسجد امام اصفهان) مناره‌هاي تيموري استقلال خود را از ابتدا در همان تزئينات خاص خود بيان داشتند. فن‌آوري مناسب عبارت بود از پوشاندن محور با شبكه‌هاي آجري لوزي كه وسط هر كدام با قاب‌هاي تزئيني كاشي‌كاري شده پر شده‌اند (مناره مسجد شاه سابق و مسجد گوهرشاد) </a:t>
            </a:r>
            <a:endParaRPr lang="en-US" dirty="0" smtClean="0"/>
          </a:p>
          <a:p>
            <a:pPr algn="r" rtl="1"/>
            <a:endParaRPr lang="en-US" dirty="0"/>
          </a:p>
        </p:txBody>
      </p:sp>
    </p:spTree>
    <p:extLst>
      <p:ext uri="{BB962C8B-B14F-4D97-AF65-F5344CB8AC3E}">
        <p14:creationId xmlns:p14="http://schemas.microsoft.com/office/powerpoint/2010/main" val="3613935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میل اژدها</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a:bodyPr>
          <a:lstStyle/>
          <a:p>
            <a:pPr algn="r" rtl="1"/>
            <a:r>
              <a:rPr lang="ar-SA" dirty="0"/>
              <a:t>میل اژدها در غرب شهر نورآباد ممسنی در استان فارس قرار دارد.این میل کنار یکی از راه‌های مهم باستانی و در دامنه کوهی سنگلاخ و نسبتا سرسبز قرار دارد. میل اژدها یکی از معدود مناره‌هایي است كه از دوران‌ پیش از اسلام  باقي مانده و به احتمال زیاد در زمان اشکانیان ساخته شده است </a:t>
            </a:r>
            <a:endParaRPr lang="en-US" dirty="0"/>
          </a:p>
          <a:p>
            <a:pPr algn="r" rtl="1"/>
            <a:endParaRPr lang="en-US" dirty="0"/>
          </a:p>
        </p:txBody>
      </p:sp>
    </p:spTree>
    <p:extLst>
      <p:ext uri="{BB962C8B-B14F-4D97-AF65-F5344CB8AC3E}">
        <p14:creationId xmlns:p14="http://schemas.microsoft.com/office/powerpoint/2010/main" val="12752504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smtClean="0">
                <a:solidFill>
                  <a:schemeClr val="tx1"/>
                </a:solidFill>
              </a:rPr>
              <a:t>آتشکده یا  میل اژدها</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3095604" y="1714488"/>
            <a:ext cx="6648466" cy="4681508"/>
          </a:xfrm>
          <a:prstGeom prst="rect">
            <a:avLst/>
          </a:prstGeom>
          <a:noFill/>
          <a:ln w="9525">
            <a:noFill/>
            <a:miter lim="800000"/>
            <a:headEnd/>
            <a:tailEnd/>
          </a:ln>
        </p:spPr>
      </p:pic>
    </p:spTree>
    <p:extLst>
      <p:ext uri="{BB962C8B-B14F-4D97-AF65-F5344CB8AC3E}">
        <p14:creationId xmlns:p14="http://schemas.microsoft.com/office/powerpoint/2010/main" val="31523560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مناره ساوه</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981200" y="1285860"/>
            <a:ext cx="8258204" cy="5038740"/>
          </a:xfrm>
        </p:spPr>
        <p:txBody>
          <a:bodyPr>
            <a:normAutofit/>
          </a:bodyPr>
          <a:lstStyle/>
          <a:p>
            <a:pPr algn="r"/>
            <a:r>
              <a:rPr lang="ar-SA" sz="2400" dirty="0"/>
              <a:t>چند ردیف کتیبه با اشکال گوناگون خط بنایی و آجرکاری‌های هندسی جذاب، از ویژگی‌های این مناره است. مناره ساوه در سال 504 هجری ساخته شده.شهر ساوه به خاطر یک مناره دیگر نیز شهرت دارد و آن مناره‌ای است که بعدها مسجد جامع ساوه در کنار آن ساخته شده است </a:t>
            </a:r>
            <a:endParaRPr lang="en-US" sz="2400" dirty="0"/>
          </a:p>
          <a:p>
            <a:pPr algn="r"/>
            <a:endParaRPr lang="en-US" sz="2400" dirty="0"/>
          </a:p>
        </p:txBody>
      </p:sp>
      <p:pic>
        <p:nvPicPr>
          <p:cNvPr id="8194" name="Picture 2"/>
          <p:cNvPicPr>
            <a:picLocks noChangeAspect="1" noChangeArrowheads="1"/>
          </p:cNvPicPr>
          <p:nvPr/>
        </p:nvPicPr>
        <p:blipFill>
          <a:blip r:embed="rId2" cstate="print"/>
          <a:srcRect/>
          <a:stretch>
            <a:fillRect/>
          </a:stretch>
        </p:blipFill>
        <p:spPr bwMode="auto">
          <a:xfrm>
            <a:off x="1524000" y="2984746"/>
            <a:ext cx="4857784" cy="3873254"/>
          </a:xfrm>
          <a:prstGeom prst="rect">
            <a:avLst/>
          </a:prstGeom>
          <a:noFill/>
          <a:ln w="9525">
            <a:noFill/>
            <a:miter lim="800000"/>
            <a:headEnd/>
            <a:tailEnd/>
          </a:ln>
        </p:spPr>
      </p:pic>
    </p:spTree>
    <p:extLst>
      <p:ext uri="{BB962C8B-B14F-4D97-AF65-F5344CB8AC3E}">
        <p14:creationId xmlns:p14="http://schemas.microsoft.com/office/powerpoint/2010/main" val="7249560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منار مسجد جامع فهرج</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pPr algn="r" rtl="1"/>
            <a:r>
              <a:rPr lang="fa-IR" dirty="0" smtClean="0"/>
              <a:t>مسجد جامع فهرج، تك مناره ایی است كه اين منار به عنوان نشانه آبادي نيز از دور نمايان است. اين عنصر معماري و نيز گرمخانه كوچك مجاور آن كه تماماً از خشت بنا شده اند به دليل كاهش ابعاد خشت ها در مقايسه با مسجد اوليه، جزء عناصر الحاقي به مسجد محسوب مي شوند كه احتمالاً در قرن چهارم و پنجم به بنا اضافه شده اند</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024034" y="4005262"/>
            <a:ext cx="4243388" cy="2852738"/>
          </a:xfrm>
          <a:prstGeom prst="rect">
            <a:avLst/>
          </a:prstGeom>
          <a:noFill/>
          <a:ln w="9525">
            <a:noFill/>
            <a:miter lim="800000"/>
            <a:headEnd/>
            <a:tailEnd/>
          </a:ln>
        </p:spPr>
      </p:pic>
    </p:spTree>
    <p:extLst>
      <p:ext uri="{BB962C8B-B14F-4D97-AF65-F5344CB8AC3E}">
        <p14:creationId xmlns:p14="http://schemas.microsoft.com/office/powerpoint/2010/main" val="13212602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مناره شمس</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981200" y="1214422"/>
            <a:ext cx="8186766" cy="5110178"/>
          </a:xfrm>
        </p:spPr>
        <p:txBody>
          <a:bodyPr/>
          <a:lstStyle/>
          <a:p>
            <a:pPr algn="r" rtl="1"/>
            <a:r>
              <a:rPr lang="ar-SA" dirty="0" smtClean="0"/>
              <a:t>اين مناره یکی از جدیدترین مناره‌های منفرد ایران است و در دوران زندیه ساخته شده. هر چند تزئينات معماری زیادی ندارد، اما از یک نظر جالب و استثنایی است و آن این که تمامی بدنه مناره با شاخ قوچ پوشانده شده.  البته خیلی از این شاخ‌ها به مرور زمان شکسته شده و از بین رفته‌اند. این مناره در داخل شهر خوی در آذربایجان غربی در يك باغ قرار دارد </a:t>
            </a:r>
            <a:endParaRPr lang="en-US" dirty="0" smtClean="0"/>
          </a:p>
          <a:p>
            <a:pPr algn="r" rtl="1"/>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524000" y="3429001"/>
            <a:ext cx="2569845" cy="3429000"/>
          </a:xfrm>
          <a:prstGeom prst="rect">
            <a:avLst/>
          </a:prstGeom>
          <a:noFill/>
          <a:ln w="9525">
            <a:noFill/>
            <a:miter lim="800000"/>
            <a:headEnd/>
            <a:tailEnd/>
          </a:ln>
        </p:spPr>
      </p:pic>
    </p:spTree>
    <p:extLst>
      <p:ext uri="{BB962C8B-B14F-4D97-AF65-F5344CB8AC3E}">
        <p14:creationId xmlns:p14="http://schemas.microsoft.com/office/powerpoint/2010/main" val="38226672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SA"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rPr>
              <a:t>خلاصه:</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rPr>
              <a:t/>
            </a:r>
            <a:b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rPr>
            </a:b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normAutofit/>
          </a:bodyPr>
          <a:lstStyle/>
          <a:p>
            <a:pPr algn="r" rtl="1"/>
            <a:r>
              <a:rPr lang="ar-SA" sz="3600" dirty="0"/>
              <a:t>عملكرد مناره ، معماري مساجد اوليه ، تاريخچة مناره ، شيوة ساختماني مناره و عناصر معماري ، موقعيت موذنه ، ‌مصالح مورد نياز درساختمان مناره ، ‌شكل مناره‌ها ، نحوه تزئين گلدسته‌ </a:t>
            </a:r>
            <a:endParaRPr lang="en-US" sz="3600" dirty="0"/>
          </a:p>
          <a:p>
            <a:pPr algn="r" rtl="1"/>
            <a:r>
              <a:rPr lang="ar-SA" sz="3600" dirty="0"/>
              <a:t>ريشه مناره‌ها در ايران</a:t>
            </a:r>
            <a:endParaRPr lang="en-US" sz="3600" dirty="0"/>
          </a:p>
          <a:p>
            <a:pPr algn="r" rtl="1"/>
            <a:r>
              <a:rPr lang="ar-SA" sz="3600" dirty="0"/>
              <a:t>مناره‌هاي تيموري و صفوي</a:t>
            </a:r>
            <a:endParaRPr lang="en-US" sz="3600" dirty="0"/>
          </a:p>
          <a:p>
            <a:pPr algn="r"/>
            <a:endParaRPr lang="en-US" sz="3600" dirty="0"/>
          </a:p>
        </p:txBody>
      </p:sp>
    </p:spTree>
    <p:extLst>
      <p:ext uri="{BB962C8B-B14F-4D97-AF65-F5344CB8AC3E}">
        <p14:creationId xmlns:p14="http://schemas.microsoft.com/office/powerpoint/2010/main" val="28430211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ليست مناره‌هاي ايراني</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algn="r" rtl="1"/>
            <a:r>
              <a:rPr lang="ar-SA" b="1" dirty="0" smtClean="0"/>
              <a:t> </a:t>
            </a:r>
            <a:endParaRPr lang="en-US" b="1" dirty="0" smtClean="0"/>
          </a:p>
          <a:p>
            <a:pPr algn="r" rtl="1"/>
            <a:r>
              <a:rPr lang="ar-SA" dirty="0" smtClean="0"/>
              <a:t>1-    مناره مسجد ساوه ،در ساوه- 453 هجري.</a:t>
            </a:r>
            <a:r>
              <a:rPr lang="en-US" dirty="0" smtClean="0"/>
              <a:t> </a:t>
            </a:r>
          </a:p>
          <a:p>
            <a:pPr algn="r" rtl="1"/>
            <a:r>
              <a:rPr lang="ar-SA" dirty="0" smtClean="0"/>
              <a:t>      2-    مناره مسجد پامنار ، در زواره اصفهان-461 هجري. </a:t>
            </a:r>
            <a:endParaRPr lang="en-US" dirty="0" smtClean="0"/>
          </a:p>
          <a:p>
            <a:pPr algn="r" rtl="1"/>
            <a:r>
              <a:rPr lang="ar-SA" dirty="0" smtClean="0"/>
              <a:t>      3-   مناره مسجد جمعه ، دركاشان - 466 هجري. </a:t>
            </a:r>
            <a:endParaRPr lang="en-US" dirty="0" smtClean="0"/>
          </a:p>
          <a:p>
            <a:pPr algn="r" rtl="1"/>
            <a:r>
              <a:rPr lang="ar-SA" dirty="0" smtClean="0"/>
              <a:t>      4-    مناره مسجد برسيان ، در اصفهان - 491 هجري. </a:t>
            </a:r>
            <a:endParaRPr lang="en-US" dirty="0" smtClean="0"/>
          </a:p>
          <a:p>
            <a:pPr algn="r" rtl="1"/>
            <a:r>
              <a:rPr lang="ar-SA" dirty="0" smtClean="0"/>
              <a:t>      5-    مناره چهل دختران ، دراصفهان - 501 هجري. </a:t>
            </a:r>
            <a:endParaRPr lang="en-US" dirty="0" smtClean="0"/>
          </a:p>
          <a:p>
            <a:pPr algn="r" rtl="1"/>
            <a:r>
              <a:rPr lang="ar-SA" dirty="0" smtClean="0"/>
              <a:t>      6-    مناره گار ، در اصفهان - 515 هجري. </a:t>
            </a:r>
            <a:endParaRPr lang="en-US" dirty="0" smtClean="0"/>
          </a:p>
          <a:p>
            <a:pPr algn="r" rtl="1"/>
            <a:r>
              <a:rPr lang="ar-SA" dirty="0" smtClean="0"/>
              <a:t>      7-    مناره مسجد گز ، در اصفهان - ربع اول قرن ششم. </a:t>
            </a:r>
            <a:endParaRPr lang="en-US" dirty="0" smtClean="0"/>
          </a:p>
          <a:p>
            <a:pPr algn="r" rtl="1"/>
            <a:r>
              <a:rPr lang="ar-SA" dirty="0" smtClean="0"/>
              <a:t>      8-    مناره مسجد سين ، در اصفهان - 526 هجري. </a:t>
            </a:r>
            <a:endParaRPr lang="en-US" dirty="0" smtClean="0"/>
          </a:p>
          <a:p>
            <a:pPr algn="r" rtl="1"/>
            <a:r>
              <a:rPr lang="ar-SA" dirty="0" smtClean="0"/>
              <a:t>      9-    مناره مسجد علي ، در اصفهان - اواخر قرن پنجم و اوائل قرن ششم. </a:t>
            </a:r>
            <a:endParaRPr lang="en-US" dirty="0" smtClean="0"/>
          </a:p>
          <a:p>
            <a:pPr algn="r" rtl="1"/>
            <a:r>
              <a:rPr lang="fa-IR" dirty="0" smtClean="0"/>
              <a:t>        </a:t>
            </a:r>
            <a:r>
              <a:rPr lang="ar-SA" dirty="0" smtClean="0"/>
              <a:t>10-   مناره زيار ، در اصفهان - 550 تا 688 هجري. </a:t>
            </a:r>
            <a:endParaRPr lang="en-US" dirty="0" smtClean="0"/>
          </a:p>
          <a:p>
            <a:pPr algn="r" rtl="1"/>
            <a:r>
              <a:rPr lang="fa-IR" dirty="0" smtClean="0"/>
              <a:t>        </a:t>
            </a:r>
            <a:r>
              <a:rPr lang="ar-SA" dirty="0" smtClean="0"/>
              <a:t>11-   مناره راهروان ، در اصفهان - بين سالهاي 525 تا 688 هجري. </a:t>
            </a:r>
            <a:endParaRPr lang="en-US" dirty="0" smtClean="0"/>
          </a:p>
          <a:p>
            <a:pPr algn="r" rtl="1"/>
            <a:r>
              <a:rPr lang="fa-IR" dirty="0" smtClean="0"/>
              <a:t>       </a:t>
            </a:r>
            <a:r>
              <a:rPr lang="ar-SA" dirty="0" smtClean="0"/>
              <a:t>12- مناره مسجد اردستان ، در اصفهان - عهد سلجوقي. </a:t>
            </a:r>
            <a:endParaRPr lang="en-US" dirty="0"/>
          </a:p>
        </p:txBody>
      </p:sp>
    </p:spTree>
    <p:extLst>
      <p:ext uri="{BB962C8B-B14F-4D97-AF65-F5344CB8AC3E}">
        <p14:creationId xmlns:p14="http://schemas.microsoft.com/office/powerpoint/2010/main" val="16337135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00042"/>
            <a:ext cx="8401080" cy="5824558"/>
          </a:xfrm>
        </p:spPr>
        <p:txBody>
          <a:bodyPr>
            <a:normAutofit fontScale="77500" lnSpcReduction="20000"/>
          </a:bodyPr>
          <a:lstStyle/>
          <a:p>
            <a:pPr algn="r" rtl="1"/>
            <a:r>
              <a:rPr lang="fa-IR" dirty="0" smtClean="0"/>
              <a:t> </a:t>
            </a:r>
            <a:endParaRPr lang="en-US" dirty="0" smtClean="0"/>
          </a:p>
          <a:p>
            <a:pPr algn="r" rtl="1"/>
            <a:r>
              <a:rPr lang="fa-IR" dirty="0" smtClean="0"/>
              <a:t>      </a:t>
            </a:r>
            <a:r>
              <a:rPr lang="ar-SA" dirty="0" smtClean="0"/>
              <a:t>13- مناره مسجد امام حسن ، در اردستان اصفهان- عهد سلجوقي. </a:t>
            </a:r>
            <a:endParaRPr lang="en-US" dirty="0" smtClean="0"/>
          </a:p>
          <a:p>
            <a:pPr algn="r" rtl="1"/>
            <a:r>
              <a:rPr lang="fa-IR" dirty="0" smtClean="0"/>
              <a:t>       </a:t>
            </a:r>
            <a:r>
              <a:rPr lang="ar-SA" dirty="0" smtClean="0"/>
              <a:t>14- مناره مسجد جامع زواره ، زواره اصفهان- 530 هجري- عهد سلجوقي. </a:t>
            </a:r>
            <a:endParaRPr lang="en-US" dirty="0" smtClean="0"/>
          </a:p>
          <a:p>
            <a:pPr algn="r" rtl="1"/>
            <a:r>
              <a:rPr lang="ar-SA" dirty="0" smtClean="0"/>
              <a:t>15- مناره مسجد جامع اشترجان ، اشترجان اصفهان- حدود 716 هجري. </a:t>
            </a:r>
            <a:endParaRPr lang="en-US" dirty="0" smtClean="0"/>
          </a:p>
          <a:p>
            <a:pPr algn="r" rtl="1"/>
            <a:r>
              <a:rPr lang="ar-SA" dirty="0" smtClean="0"/>
              <a:t>16- مناره جنبان ، در اصفهان - 716 هجري. </a:t>
            </a:r>
            <a:endParaRPr lang="en-US" dirty="0" smtClean="0"/>
          </a:p>
          <a:p>
            <a:pPr algn="r" rtl="1"/>
            <a:r>
              <a:rPr lang="ar-SA" dirty="0" smtClean="0"/>
              <a:t>17- دو مناره دارالضيافه ، در اصفهان - قرن هشتم. </a:t>
            </a:r>
            <a:endParaRPr lang="en-US" dirty="0" smtClean="0"/>
          </a:p>
          <a:p>
            <a:pPr algn="r" rtl="1"/>
            <a:r>
              <a:rPr lang="ar-SA" dirty="0" smtClean="0"/>
              <a:t>18- مناره باغ قوشخانه ، در اصفهان - قرن هشتم. </a:t>
            </a:r>
            <a:endParaRPr lang="en-US" dirty="0" smtClean="0"/>
          </a:p>
          <a:p>
            <a:pPr algn="r" rtl="1"/>
            <a:r>
              <a:rPr lang="ar-SA" dirty="0" smtClean="0"/>
              <a:t>19- دو مناره دردشت ، در دردشت اصفهان - نيمه دوم قرن هشتم. </a:t>
            </a:r>
            <a:endParaRPr lang="en-US" dirty="0" smtClean="0"/>
          </a:p>
          <a:p>
            <a:pPr algn="r" rtl="1"/>
            <a:r>
              <a:rPr lang="ar-SA" dirty="0" smtClean="0"/>
              <a:t>20- دو مناره سردر مسجد شاه ، در اصفهان - 1025 هجري. </a:t>
            </a:r>
            <a:endParaRPr lang="en-US" dirty="0" smtClean="0"/>
          </a:p>
          <a:p>
            <a:pPr algn="r" rtl="1"/>
            <a:r>
              <a:rPr lang="ar-SA" dirty="0" smtClean="0"/>
              <a:t>21- دو مناره سردر مدرسه چهارباغ ، در اصفهان - قرن دوازدهم هجري. </a:t>
            </a:r>
            <a:endParaRPr lang="en-US" dirty="0" smtClean="0"/>
          </a:p>
          <a:p>
            <a:pPr algn="r" rtl="1"/>
            <a:r>
              <a:rPr lang="ar-SA" dirty="0" smtClean="0"/>
              <a:t>22- مناره خانقاه نطنز ، 725 هجري. </a:t>
            </a:r>
            <a:endParaRPr lang="en-US" dirty="0" smtClean="0"/>
          </a:p>
          <a:p>
            <a:pPr algn="r" rtl="1"/>
            <a:r>
              <a:rPr lang="ar-SA" dirty="0" smtClean="0"/>
              <a:t>23- مناره نزديك شهر در خرم‌آباد- قرن ششم هجري. </a:t>
            </a:r>
            <a:endParaRPr lang="en-US" dirty="0" smtClean="0"/>
          </a:p>
          <a:p>
            <a:pPr algn="r" rtl="1"/>
            <a:r>
              <a:rPr lang="ar-SA" dirty="0" smtClean="0"/>
              <a:t>24- مناره مسجد تاريخانه ، در دامغان - قرن ششم هجري. </a:t>
            </a:r>
            <a:endParaRPr lang="en-US" dirty="0" smtClean="0"/>
          </a:p>
          <a:p>
            <a:pPr algn="r"/>
            <a:endParaRPr lang="en-US" dirty="0"/>
          </a:p>
        </p:txBody>
      </p:sp>
    </p:spTree>
    <p:extLst>
      <p:ext uri="{BB962C8B-B14F-4D97-AF65-F5344CB8AC3E}">
        <p14:creationId xmlns:p14="http://schemas.microsoft.com/office/powerpoint/2010/main" val="7131065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00042"/>
            <a:ext cx="8401080" cy="5824558"/>
          </a:xfrm>
        </p:spPr>
        <p:txBody>
          <a:bodyPr>
            <a:normAutofit fontScale="85000" lnSpcReduction="20000"/>
          </a:bodyPr>
          <a:lstStyle/>
          <a:p>
            <a:pPr algn="r" rtl="1"/>
            <a:r>
              <a:rPr lang="fa-IR" dirty="0" smtClean="0"/>
              <a:t> </a:t>
            </a:r>
            <a:endParaRPr lang="en-US" dirty="0" smtClean="0"/>
          </a:p>
          <a:p>
            <a:pPr algn="r" rtl="1"/>
            <a:r>
              <a:rPr lang="ar-SA" dirty="0" smtClean="0"/>
              <a:t>25- مناره مسجد جامع ، در دامغان - قرن ششم هجري. </a:t>
            </a:r>
            <a:endParaRPr lang="en-US" dirty="0" smtClean="0"/>
          </a:p>
          <a:p>
            <a:pPr algn="r" rtl="1"/>
            <a:r>
              <a:rPr lang="ar-SA" dirty="0" smtClean="0"/>
              <a:t>26- مناره مجاور مسجد جمعه ، در ساوه- 503 هجري. </a:t>
            </a:r>
            <a:endParaRPr lang="en-US" dirty="0" smtClean="0"/>
          </a:p>
          <a:p>
            <a:pPr algn="r" rtl="1"/>
            <a:r>
              <a:rPr lang="ar-SA" dirty="0" smtClean="0"/>
              <a:t>27- مناره خسرو گرد ، در خسروگرد سبزوار - 505 هجري. </a:t>
            </a:r>
            <a:endParaRPr lang="en-US" dirty="0" smtClean="0"/>
          </a:p>
          <a:p>
            <a:pPr algn="r" rtl="1"/>
            <a:r>
              <a:rPr lang="fa-IR" dirty="0" smtClean="0"/>
              <a:t>28- مناره حدود ، در خسروگرد - 700 هجري.</a:t>
            </a:r>
            <a:endParaRPr lang="en-US" dirty="0" smtClean="0"/>
          </a:p>
          <a:p>
            <a:pPr algn="r" rtl="1"/>
            <a:r>
              <a:rPr lang="ar-SA" dirty="0" smtClean="0"/>
              <a:t>29- مناره سمنان - عهد سلجوقي. </a:t>
            </a:r>
            <a:endParaRPr lang="en-US" dirty="0" smtClean="0"/>
          </a:p>
          <a:p>
            <a:pPr algn="r" rtl="1"/>
            <a:r>
              <a:rPr lang="ar-SA" dirty="0" smtClean="0"/>
              <a:t>30- مقبره و مناره عهد غزنوي ، در سنگ بست خراسان -  قرن 4 هجري. </a:t>
            </a:r>
            <a:endParaRPr lang="en-US" dirty="0" smtClean="0"/>
          </a:p>
          <a:p>
            <a:pPr algn="r" rtl="1"/>
            <a:r>
              <a:rPr lang="ar-SA" dirty="0" smtClean="0"/>
              <a:t>31- مناره واقع در محله پامنار ، طهران- قرن 13 هجري. </a:t>
            </a:r>
            <a:endParaRPr lang="en-US" dirty="0" smtClean="0"/>
          </a:p>
          <a:p>
            <a:pPr algn="r" rtl="1"/>
            <a:r>
              <a:rPr lang="ar-SA" dirty="0" smtClean="0"/>
              <a:t>32- مناره فيروزآباد ، در خراسان - عهد سلجوقي. </a:t>
            </a:r>
            <a:endParaRPr lang="en-US" dirty="0" smtClean="0"/>
          </a:p>
          <a:p>
            <a:pPr algn="r" rtl="1"/>
            <a:r>
              <a:rPr lang="ar-SA" dirty="0" smtClean="0"/>
              <a:t>33- مناره كاشان ، در كاشان - قرن پنجم هجري. </a:t>
            </a:r>
            <a:endParaRPr lang="en-US" dirty="0" smtClean="0"/>
          </a:p>
          <a:p>
            <a:pPr algn="r" rtl="1"/>
            <a:r>
              <a:rPr lang="ar-SA" dirty="0" smtClean="0"/>
              <a:t>34- مناره گلپايگان -  قرن ششم هجري. </a:t>
            </a:r>
            <a:endParaRPr lang="en-US" dirty="0" smtClean="0"/>
          </a:p>
          <a:p>
            <a:pPr algn="r" rtl="1"/>
            <a:r>
              <a:rPr lang="ar-SA" dirty="0" smtClean="0"/>
              <a:t>35- مناره مدرسه ، در گلشن خراسان -  عهد سلجوقي. </a:t>
            </a:r>
            <a:endParaRPr lang="en-US" dirty="0" smtClean="0"/>
          </a:p>
          <a:p>
            <a:pPr algn="r" rtl="1"/>
            <a:r>
              <a:rPr lang="fa-IR" dirty="0" smtClean="0"/>
              <a:t>36- مناره‌هاي مدرسه سپهسالار جديد ، در تهران - قرن 13 هجري.</a:t>
            </a:r>
            <a:endParaRPr lang="en-US" dirty="0"/>
          </a:p>
        </p:txBody>
      </p:sp>
    </p:spTree>
    <p:extLst>
      <p:ext uri="{BB962C8B-B14F-4D97-AF65-F5344CB8AC3E}">
        <p14:creationId xmlns:p14="http://schemas.microsoft.com/office/powerpoint/2010/main" val="6649123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5728"/>
            <a:ext cx="8472518" cy="6038872"/>
          </a:xfrm>
        </p:spPr>
        <p:txBody>
          <a:bodyPr/>
          <a:lstStyle/>
          <a:p>
            <a:pPr algn="r" rtl="1"/>
            <a:r>
              <a:rPr lang="fa-IR" dirty="0" smtClean="0"/>
              <a:t> </a:t>
            </a:r>
            <a:endParaRPr lang="en-US" dirty="0" smtClean="0"/>
          </a:p>
          <a:p>
            <a:pPr algn="r" rtl="1"/>
            <a:r>
              <a:rPr lang="ar-SA" dirty="0" smtClean="0"/>
              <a:t>37- دو مناره مسجد جامع گوهرشاد ، در مشهد - 821 هجري. </a:t>
            </a:r>
            <a:endParaRPr lang="en-US" dirty="0" smtClean="0"/>
          </a:p>
          <a:p>
            <a:pPr algn="r" rtl="1"/>
            <a:r>
              <a:rPr lang="ar-SA" dirty="0" smtClean="0"/>
              <a:t>38- دو مناره مسجد دارالاحسان ، در سنندج - كردستان - 1227 هجري. </a:t>
            </a:r>
            <a:endParaRPr lang="en-US" dirty="0" smtClean="0"/>
          </a:p>
          <a:p>
            <a:pPr algn="r" rtl="1"/>
            <a:r>
              <a:rPr lang="ar-SA" dirty="0" smtClean="0"/>
              <a:t>39- دو مناره بقعه مباركه حضرت رضا (ع) ، در مشهد بين 479- 551 (در زمان سلجوقي). </a:t>
            </a:r>
            <a:endParaRPr lang="en-US" dirty="0" smtClean="0"/>
          </a:p>
          <a:p>
            <a:pPr algn="r" rtl="1"/>
            <a:r>
              <a:rPr lang="ar-SA" dirty="0" smtClean="0"/>
              <a:t>40- مناره‌هاي گنبد حضرت معصومه عليها سلام ، در قم (526 هجري به دستور شاه بيگم) </a:t>
            </a:r>
            <a:endParaRPr lang="en-US" dirty="0" smtClean="0"/>
          </a:p>
          <a:p>
            <a:pPr algn="r" rtl="1"/>
            <a:r>
              <a:rPr lang="ar-SA" dirty="0" smtClean="0"/>
              <a:t>41- مناره‌هاي حضرت عبدالعظيم ، در ري ، تهران - عهد سلجوقي. </a:t>
            </a:r>
            <a:endParaRPr lang="en-US" dirty="0" smtClean="0"/>
          </a:p>
          <a:p>
            <a:pPr algn="r" rtl="1"/>
            <a:r>
              <a:rPr lang="ar-SA" dirty="0" smtClean="0"/>
              <a:t>42- مناره مسجد شاه تهران.   </a:t>
            </a:r>
            <a:endParaRPr lang="en-US" dirty="0" smtClean="0"/>
          </a:p>
          <a:p>
            <a:pPr algn="r"/>
            <a:endParaRPr lang="en-US" dirty="0"/>
          </a:p>
        </p:txBody>
      </p:sp>
    </p:spTree>
    <p:extLst>
      <p:ext uri="{BB962C8B-B14F-4D97-AF65-F5344CB8AC3E}">
        <p14:creationId xmlns:p14="http://schemas.microsoft.com/office/powerpoint/2010/main" val="224051224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
            </a:r>
            <a:br>
              <a:rPr lang="ar-SA" b="1" dirty="0" smtClean="0">
                <a:solidFill>
                  <a:schemeClr val="tx1"/>
                </a:solidFill>
              </a:rPr>
            </a:br>
            <a:r>
              <a:rPr lang="ar-SA" b="1" dirty="0" smtClean="0">
                <a:solidFill>
                  <a:schemeClr val="tx1"/>
                </a:solidFill>
              </a:rPr>
              <a:t>نتيجه گيري</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pPr algn="r" rtl="1"/>
            <a:r>
              <a:rPr lang="fa-IR" dirty="0" smtClean="0"/>
              <a:t>ميل، مناره، مؤذنه: </a:t>
            </a:r>
            <a:endParaRPr lang="en-US" dirty="0" smtClean="0"/>
          </a:p>
          <a:p>
            <a:pPr algn="r" rtl="1"/>
            <a:r>
              <a:rPr lang="fa-IR" dirty="0" smtClean="0"/>
              <a:t>از دوره‌هاي پيش از اسلام وجود داشته‌اند و مختص اسلام نمي‌باشند و به عنوان ميل راهنما و آتشدان به كار مي‌رفته‌اند.</a:t>
            </a:r>
            <a:endParaRPr lang="en-US" dirty="0" smtClean="0"/>
          </a:p>
          <a:p>
            <a:pPr algn="r" rtl="1"/>
            <a:r>
              <a:rPr lang="fa-IR" dirty="0" smtClean="0"/>
              <a:t>در زمان‌ها و اديان مختلف و در جاهاي مختلف، نام و كاربرد خاص داشته‌اند.</a:t>
            </a:r>
            <a:endParaRPr lang="en-US" dirty="0" smtClean="0"/>
          </a:p>
          <a:p>
            <a:pPr algn="r" rtl="1"/>
            <a:r>
              <a:rPr lang="fa-IR" dirty="0" smtClean="0"/>
              <a:t>در زمان پيدايش اسلام ابتدا كاربرد سياسي داشته است.</a:t>
            </a:r>
            <a:endParaRPr lang="en-US" dirty="0" smtClean="0"/>
          </a:p>
          <a:p>
            <a:pPr algn="r" rtl="1"/>
            <a:r>
              <a:rPr lang="fa-IR" dirty="0" smtClean="0"/>
              <a:t>به مرور زمان كاربرد معنوي پيدا كرده است.</a:t>
            </a:r>
            <a:endParaRPr lang="en-US" dirty="0" smtClean="0"/>
          </a:p>
          <a:p>
            <a:pPr algn="r" rtl="1"/>
            <a:r>
              <a:rPr lang="fa-IR" dirty="0" smtClean="0"/>
              <a:t>اوج شكوفايي و تزئينات مناره در ايران در قرن 5 و 6 در دوره سلجوقيان و در شهر اصفهان مي‌باشد. </a:t>
            </a:r>
            <a:endParaRPr lang="en-US" dirty="0"/>
          </a:p>
        </p:txBody>
      </p:sp>
    </p:spTree>
    <p:extLst>
      <p:ext uri="{BB962C8B-B14F-4D97-AF65-F5344CB8AC3E}">
        <p14:creationId xmlns:p14="http://schemas.microsoft.com/office/powerpoint/2010/main" val="29295472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rPr>
              <a:t/>
            </a:r>
            <a:br>
              <a:rPr lang="ar-SA" b="1" dirty="0" smtClean="0">
                <a:solidFill>
                  <a:schemeClr val="tx1"/>
                </a:solidFill>
              </a:rPr>
            </a:br>
            <a:r>
              <a:rPr lang="ar-SA" b="1" dirty="0" smtClean="0">
                <a:solidFill>
                  <a:schemeClr val="tx1"/>
                </a:solidFill>
              </a:rPr>
              <a:t>منابع</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pPr algn="r" rtl="1"/>
            <a:r>
              <a:rPr lang="fa-IR" dirty="0" smtClean="0"/>
              <a:t>کتاب آثار ایران ، آندره گدار</a:t>
            </a:r>
            <a:endParaRPr lang="en-US" dirty="0" smtClean="0"/>
          </a:p>
          <a:p>
            <a:pPr algn="r" rtl="1"/>
            <a:r>
              <a:rPr lang="fa-IR" dirty="0" smtClean="0"/>
              <a:t>کتاب باستان شناسی ایران باستان ، لوئی وندربرگ</a:t>
            </a:r>
            <a:endParaRPr lang="en-US" dirty="0" smtClean="0"/>
          </a:p>
          <a:p>
            <a:pPr algn="r" rtl="1"/>
            <a:r>
              <a:rPr lang="fa-IR" dirty="0" smtClean="0"/>
              <a:t>کتاب تاثیر هنر ساسانی بر هنر اسلامی ، عباس زمانی</a:t>
            </a:r>
            <a:endParaRPr lang="en-US" dirty="0" smtClean="0"/>
          </a:p>
          <a:p>
            <a:pPr algn="r" rtl="1"/>
            <a:r>
              <a:rPr lang="fa-IR" dirty="0" smtClean="0"/>
              <a:t>کتاب معماری ایران دوره اسلامی ، محمد یوسف کیانی</a:t>
            </a:r>
            <a:endParaRPr lang="en-US" dirty="0" smtClean="0"/>
          </a:p>
          <a:p>
            <a:pPr algn="r" rtl="1"/>
            <a:r>
              <a:rPr lang="fa-IR" dirty="0" smtClean="0"/>
              <a:t>كتاب معماري اسلامي، هيلن براند</a:t>
            </a:r>
            <a:endParaRPr lang="en-US" dirty="0" smtClean="0"/>
          </a:p>
          <a:p>
            <a:pPr algn="r" rtl="1"/>
            <a:r>
              <a:rPr lang="fa-IR" dirty="0" smtClean="0"/>
              <a:t>مناره ، برگی از هنر اسلامی</a:t>
            </a:r>
            <a:r>
              <a:rPr lang="en-US" dirty="0" smtClean="0"/>
              <a:t> </a:t>
            </a:r>
          </a:p>
          <a:p>
            <a:pPr algn="r"/>
            <a:endParaRPr lang="en-US" dirty="0"/>
          </a:p>
        </p:txBody>
      </p:sp>
    </p:spTree>
    <p:extLst>
      <p:ext uri="{BB962C8B-B14F-4D97-AF65-F5344CB8AC3E}">
        <p14:creationId xmlns:p14="http://schemas.microsoft.com/office/powerpoint/2010/main" val="29678483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r" rtl="1"/>
            <a:r>
              <a:rPr lang="fa-IR" dirty="0"/>
              <a:t>منابع:</a:t>
            </a:r>
          </a:p>
          <a:p>
            <a:pPr algn="r" rtl="1"/>
            <a:r>
              <a:rPr lang="fa-IR" dirty="0"/>
              <a:t>*حاتم، غلامعلی، معماری اسلامی ایران در دوره سلجوقیان، نشر جهاد دانشگاهی، تهران، چاپ اول، ۱۳۷۹</a:t>
            </a:r>
          </a:p>
          <a:p>
            <a:pPr algn="r" rtl="1"/>
            <a:r>
              <a:rPr lang="fa-IR" dirty="0"/>
              <a:t>*داعی النظام، فرهنگ نظام، جلد پنجم</a:t>
            </a:r>
          </a:p>
          <a:p>
            <a:pPr algn="r" rtl="1"/>
            <a:r>
              <a:rPr lang="fa-IR" dirty="0"/>
              <a:t>*زمانی،عباس، تاثیر هنر ساسانی در هنر اسلامی، نشر جهاد دانشگاهی، تهران، ۲۵۳۵</a:t>
            </a:r>
          </a:p>
          <a:p>
            <a:pPr algn="r" rtl="1"/>
            <a:r>
              <a:rPr lang="fa-IR" dirty="0"/>
              <a:t>*فاضل، محمود، پیدایش مناره در اسلام، تهران، مجله هنر و مردم، شماره ۷۷ و ۷۸،۸-۱۳۴۷</a:t>
            </a:r>
          </a:p>
          <a:p>
            <a:pPr algn="r" rtl="1"/>
            <a:r>
              <a:rPr lang="fa-IR" dirty="0"/>
              <a:t>*فیض، عباس، گنجینه آثار قم،جلد دوم، قم، مهر ۱۳۵۰</a:t>
            </a:r>
          </a:p>
          <a:p>
            <a:pPr algn="r" rtl="1"/>
            <a:r>
              <a:rPr lang="fa-IR" dirty="0"/>
              <a:t>* عمید، حسن، فرهنگ عمید،۱۳۳۷</a:t>
            </a:r>
          </a:p>
          <a:p>
            <a:pPr algn="r" rtl="1"/>
            <a:r>
              <a:rPr lang="fa-IR" dirty="0"/>
              <a:t>*مخلصی، محمد علی، مجموعه مقالات متون و کتیبه‌های دوران اسلامی، تالیف پژوهشگران، نشر سازمان میراث فرهنگی، تهران، ۱۳۸۵</a:t>
            </a:r>
          </a:p>
          <a:p>
            <a:pPr algn="r" rtl="1"/>
            <a:r>
              <a:rPr lang="fa-IR" dirty="0"/>
              <a:t>*مصطفوی، محمد تقی، اقلیم پارس، انجمن آثار ملی، تهران، ۱۳۴۳</a:t>
            </a:r>
          </a:p>
          <a:p>
            <a:endParaRPr lang="en-US" dirty="0"/>
          </a:p>
        </p:txBody>
      </p:sp>
    </p:spTree>
    <p:extLst>
      <p:ext uri="{BB962C8B-B14F-4D97-AF65-F5344CB8AC3E}">
        <p14:creationId xmlns:p14="http://schemas.microsoft.com/office/powerpoint/2010/main" val="32989501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تشکر از توجه شما</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68040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مناره </a:t>
            </a:r>
            <a:br>
              <a:rPr lang="fa-IR" dirty="0"/>
            </a:br>
            <a:endParaRPr lang="en-US" dirty="0"/>
          </a:p>
        </p:txBody>
      </p:sp>
      <p:sp>
        <p:nvSpPr>
          <p:cNvPr id="3" name="Content Placeholder 2"/>
          <p:cNvSpPr>
            <a:spLocks noGrp="1"/>
          </p:cNvSpPr>
          <p:nvPr>
            <p:ph idx="1"/>
          </p:nvPr>
        </p:nvSpPr>
        <p:spPr/>
        <p:txBody>
          <a:bodyPr/>
          <a:lstStyle/>
          <a:p>
            <a:pPr algn="r" rtl="1"/>
            <a:r>
              <a:rPr lang="fa-IR" dirty="0" smtClean="0"/>
              <a:t>مناره </a:t>
            </a:r>
            <a:r>
              <a:rPr lang="fa-IR" dirty="0"/>
              <a:t>یا گلدسته برجی مدور است که یکی از اجزاء معماری اسلامی است و بیشتر در مسجدها بکار می‌رود. </a:t>
            </a:r>
          </a:p>
          <a:p>
            <a:pPr algn="r" rtl="1"/>
            <a:endParaRPr lang="en-US" dirty="0"/>
          </a:p>
        </p:txBody>
      </p:sp>
    </p:spTree>
    <p:extLst>
      <p:ext uri="{BB962C8B-B14F-4D97-AF65-F5344CB8AC3E}">
        <p14:creationId xmlns:p14="http://schemas.microsoft.com/office/powerpoint/2010/main" val="174693009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معنی لغوی</a:t>
            </a:r>
            <a:br>
              <a:rPr lang="fa-IR" dirty="0"/>
            </a:br>
            <a:endParaRPr lang="en-US" dirty="0"/>
          </a:p>
        </p:txBody>
      </p:sp>
      <p:sp>
        <p:nvSpPr>
          <p:cNvPr id="3" name="Content Placeholder 2"/>
          <p:cNvSpPr>
            <a:spLocks noGrp="1"/>
          </p:cNvSpPr>
          <p:nvPr>
            <p:ph idx="1"/>
          </p:nvPr>
        </p:nvSpPr>
        <p:spPr/>
        <p:txBody>
          <a:bodyPr/>
          <a:lstStyle/>
          <a:p>
            <a:pPr algn="r" rtl="1"/>
            <a:r>
              <a:rPr lang="fa-IR" dirty="0" smtClean="0"/>
              <a:t>مناره</a:t>
            </a:r>
            <a:r>
              <a:rPr lang="fa-IR" dirty="0"/>
              <a:t>. [ م َ رَ / رِ ] (از ع، اِ) منار و جوتره؛ و فنار. (ناظم الاطباء). نشان که در راه از سنگ و خشت برپا کنند و در اصل لغت به معنی چراغ پایه باشد ظاهراً وجه تسمیه آن باشد که سابق برای راه یافتن مسافران چراغی بر مناره می‌افروختند، زیرا که در بلاد عرب به شبها می‌روند. </a:t>
            </a:r>
          </a:p>
          <a:p>
            <a:endParaRPr lang="en-US" dirty="0"/>
          </a:p>
        </p:txBody>
      </p:sp>
    </p:spTree>
    <p:extLst>
      <p:ext uri="{BB962C8B-B14F-4D97-AF65-F5344CB8AC3E}">
        <p14:creationId xmlns:p14="http://schemas.microsoft.com/office/powerpoint/2010/main" val="6150638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06779" y="695157"/>
            <a:ext cx="3978443" cy="5999442"/>
          </a:xfrm>
          <a:prstGeom prst="rect">
            <a:avLst/>
          </a:prstGeom>
        </p:spPr>
      </p:pic>
    </p:spTree>
    <p:extLst>
      <p:ext uri="{BB962C8B-B14F-4D97-AF65-F5344CB8AC3E}">
        <p14:creationId xmlns:p14="http://schemas.microsoft.com/office/powerpoint/2010/main" val="27962124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مناره‌ها از چهار جزء اصلی تشکیل شده‌اند:</a:t>
            </a:r>
            <a:br>
              <a:rPr lang="fa-IR" dirty="0"/>
            </a:b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t>پایه </a:t>
            </a:r>
            <a:r>
              <a:rPr lang="fa-IR" dirty="0"/>
              <a:t>یا سکو: مربعی شکل یا چندپهلو بوده که بدنه یا ساقه مناره در وسط آن قرار می‌گیرد. پایهٔ مناره رهروان اصفهان و مناره خسروگرد سبزوار مربعی شکل بوده و پایهٔ مناره گار، مناره سین و مناره زیار هشت ضلعی. برخی از مناره‌ها هم بدون سکو هستند مانند: مناره برسیان، مناره علی و مناره ساربان.</a:t>
            </a:r>
          </a:p>
          <a:p>
            <a:pPr algn="r" rtl="1"/>
            <a:r>
              <a:rPr lang="fa-IR" dirty="0"/>
              <a:t>ساقه: در ایران در مناره‌های پیش از اسلام اغلب مربعی شکل و در دوران اسلامی به شکل استوانه یا مخروطی ساخته می‌شده.</a:t>
            </a:r>
          </a:p>
          <a:p>
            <a:pPr algn="r" rtl="1"/>
            <a:r>
              <a:rPr lang="fa-IR" dirty="0"/>
              <a:t>سرپوش: مربع و هشت گوش که مهم‌ترین بخش مناره‌است.</a:t>
            </a:r>
          </a:p>
          <a:p>
            <a:pPr algn="r" rtl="1"/>
            <a:r>
              <a:rPr lang="fa-IR" dirty="0"/>
              <a:t>دولت سوئیس پس از یک همه پرسی ساخت مناره برای مساجد را ممنوع کرد. اولریش اشلوئر از رهبران مخالف ساخت مناره‌ها در مصاحبه‌ای مناره‌ها را سمبل ادعای برتری اسلام بر مسیحیت دانست. این اقدام با اعتراض گسترده نهادهای اروپایی و واتیکان روبرو شد. </a:t>
            </a:r>
          </a:p>
          <a:p>
            <a:pPr algn="r" rtl="1"/>
            <a:r>
              <a:rPr lang="fa-IR" dirty="0"/>
              <a:t>منار یا مناره و یا میل که در قدیم به آن چراغدان و چراغپایه نیز گفته می‌شده در لغت به معنای کانون یا محل نور و روشنایی و جای نار است</a:t>
            </a:r>
          </a:p>
          <a:p>
            <a:pPr algn="r" rtl="1"/>
            <a:endParaRPr lang="en-US" dirty="0"/>
          </a:p>
        </p:txBody>
      </p:sp>
    </p:spTree>
    <p:extLst>
      <p:ext uri="{BB962C8B-B14F-4D97-AF65-F5344CB8AC3E}">
        <p14:creationId xmlns:p14="http://schemas.microsoft.com/office/powerpoint/2010/main" val="10405843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t>مناره‌ها در تاریخ پیش از اسلام</a:t>
            </a:r>
            <a:r>
              <a:rPr lang="en-US" b="1" dirty="0"/>
              <a:t/>
            </a:r>
            <a:br>
              <a:rPr lang="en-US" b="1" dirty="0"/>
            </a:br>
            <a:endParaRPr lang="en-US" dirty="0"/>
          </a:p>
        </p:txBody>
      </p:sp>
      <p:sp>
        <p:nvSpPr>
          <p:cNvPr id="3" name="Content Placeholder 2"/>
          <p:cNvSpPr>
            <a:spLocks noGrp="1"/>
          </p:cNvSpPr>
          <p:nvPr>
            <p:ph idx="1"/>
          </p:nvPr>
        </p:nvSpPr>
        <p:spPr/>
        <p:txBody>
          <a:bodyPr/>
          <a:lstStyle/>
          <a:p>
            <a:pPr algn="r" rtl="1"/>
            <a:r>
              <a:rPr lang="fa-IR" dirty="0" smtClean="0"/>
              <a:t>یقینا </a:t>
            </a:r>
            <a:r>
              <a:rPr lang="fa-IR" dirty="0"/>
              <a:t>تاریخچه مناره به پیش از اسلام بر می‌گردد، اما متاسفانه از آثار و علائم مناره‌های قبل از اسلام تعداد اندکی در ایران باقی مانده است. در حال حاضر در کنار مناره‌های قبل از اسلام در ایران نشانه‌ای از ساختمان دیده نمی‌شود.</a:t>
            </a:r>
            <a:endParaRPr lang="en-US" dirty="0"/>
          </a:p>
          <a:p>
            <a:pPr algn="r" rtl="1"/>
            <a:r>
              <a:rPr lang="fa-IR" dirty="0"/>
              <a:t>قدیمی‌ترین مناره یا برج راهنمای موجود میل نور آباد،معروف به میل اژدها متعلق به دوره اشکانیان در غرب نور آباد ممسنی فارس قرار گرفته است. این میل دارای حدود هفت متر بلندی بوده و قاعده و تمام بدنه آن با سنگ‌های سفید تراش منظم داده شده است. پلکان میل اژدها در درون برج قرار دارد و بر بالای آن آتشدان سنگی جای داشته است. </a:t>
            </a:r>
            <a:endParaRPr lang="en-US" dirty="0"/>
          </a:p>
          <a:p>
            <a:pPr algn="r"/>
            <a:endParaRPr lang="en-US" dirty="0"/>
          </a:p>
        </p:txBody>
      </p:sp>
    </p:spTree>
    <p:extLst>
      <p:ext uri="{BB962C8B-B14F-4D97-AF65-F5344CB8AC3E}">
        <p14:creationId xmlns:p14="http://schemas.microsoft.com/office/powerpoint/2010/main" val="28391449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solidFill>
                  <a:schemeClr val="tx1"/>
                </a:solidFill>
              </a:rPr>
              <a:t>پيدايش مناره در اسلام :</a:t>
            </a:r>
            <a:r>
              <a:rPr lang="en-US" b="1" dirty="0" smtClean="0">
                <a:solidFill>
                  <a:schemeClr val="tx1"/>
                </a:solidFill>
              </a:rPr>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738282" y="1142984"/>
            <a:ext cx="8643998" cy="5715016"/>
          </a:xfrm>
        </p:spPr>
        <p:txBody>
          <a:bodyPr>
            <a:normAutofit/>
          </a:bodyPr>
          <a:lstStyle/>
          <a:p>
            <a:pPr algn="r" rtl="1"/>
            <a:r>
              <a:rPr lang="ar-SA" sz="2000" dirty="0"/>
              <a:t>هنگامي ما به فن معماري اسلام پي خواهيم برد كه در ساختمانها و آثار اسلامي بررسي و تحقيق كرده باشيم. يكي از عناصر اصلي اين فن كه در اسلام جلوه‌گر شده و زيبائي خاصي به خود گرفته ، ساختمان گلدسته‌ها مي‌باشد. </a:t>
            </a:r>
            <a:endParaRPr lang="en-US" sz="2000" dirty="0"/>
          </a:p>
          <a:p>
            <a:pPr algn="r" rtl="1"/>
            <a:r>
              <a:rPr lang="fa-IR" sz="2000" dirty="0"/>
              <a:t>با ظهور اسلام مساجد گوی رنگ و سنگ را از سایر رقبا ربوده در فن و هنر بی همتا گشتند.در ابتدا مساجد فاقد مناره بوده موء ذنان در مکانی که دو عامل مرکزیت و ارتفاع را توئما داشته اذان می گفتند . </a:t>
            </a:r>
            <a:endParaRPr lang="en-US" sz="2000" dirty="0"/>
          </a:p>
          <a:p>
            <a:pPr algn="r" rtl="1"/>
            <a:r>
              <a:rPr lang="ar-SA" sz="2000" dirty="0"/>
              <a:t> گلدسته يا مؤذنه عبارتست از محلي كه مؤذن در آنجا اذان مي‌گويد و مردم را به نماز دعوت مي‌كند . مؤذنه داراي نامهاي ديگري نيز هست از قبيل: مناره ، منار و صومعه ، عساس و گلدسته. بطوركلي ، مؤذن از همان آغاز اسلام جايگاه مخصوصي داشته ، همچنانكه بلال در زمان پيغمبر اكرم (ص) بر بلندترين بامهاي منازل يا بر روي استوانه‌اي مي‌رفت و اذان مي‌گفت. </a:t>
            </a:r>
            <a:endParaRPr lang="en-US" sz="2000" dirty="0"/>
          </a:p>
          <a:p>
            <a:pPr algn="r"/>
            <a:endParaRPr lang="en-US" sz="2000" dirty="0"/>
          </a:p>
        </p:txBody>
      </p:sp>
    </p:spTree>
    <p:extLst>
      <p:ext uri="{BB962C8B-B14F-4D97-AF65-F5344CB8AC3E}">
        <p14:creationId xmlns:p14="http://schemas.microsoft.com/office/powerpoint/2010/main" val="2250427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Theme2">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TotalTime>
  <Words>2481</Words>
  <Application>Microsoft Office PowerPoint</Application>
  <PresentationFormat>Widescreen</PresentationFormat>
  <Paragraphs>141</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Garamond</vt:lpstr>
      <vt:lpstr>Wingdings</vt:lpstr>
      <vt:lpstr>Theme2</vt:lpstr>
      <vt:lpstr>به نام خدا</vt:lpstr>
      <vt:lpstr>مناره‌ها در معماري اسلامي</vt:lpstr>
      <vt:lpstr>خلاصه: </vt:lpstr>
      <vt:lpstr>مناره  </vt:lpstr>
      <vt:lpstr>معنی لغوی </vt:lpstr>
      <vt:lpstr>PowerPoint Presentation</vt:lpstr>
      <vt:lpstr>مناره‌ها از چهار جزء اصلی تشکیل شده‌اند: </vt:lpstr>
      <vt:lpstr>مناره‌ها در تاریخ پیش از اسلام </vt:lpstr>
      <vt:lpstr>پيدايش مناره در اسلام : </vt:lpstr>
      <vt:lpstr>PowerPoint Presentation</vt:lpstr>
      <vt:lpstr>مناره و كاركردهای آن در تاریخ اسلام:  </vt:lpstr>
      <vt:lpstr>PowerPoint Presentation</vt:lpstr>
      <vt:lpstr>نظریه اول - موقعِیت برج ها یا منارهای اولیه: </vt:lpstr>
      <vt:lpstr>نظریه دوم- ریشه یابی لغت: مناره-صومعه- موذنه </vt:lpstr>
      <vt:lpstr>مناره ساربان </vt:lpstr>
      <vt:lpstr>ساختمان مناره :</vt:lpstr>
      <vt:lpstr>PowerPoint Presentation</vt:lpstr>
      <vt:lpstr>PowerPoint Presentation</vt:lpstr>
      <vt:lpstr>PowerPoint Presentation</vt:lpstr>
      <vt:lpstr>مناره قوشخانه </vt:lpstr>
      <vt:lpstr>هر ساقه یا بدنه دارای بخشهای زیراست: دکل ، پلکان ،  نورگیرها </vt:lpstr>
      <vt:lpstr>PowerPoint Presentation</vt:lpstr>
      <vt:lpstr>PowerPoint Presentation</vt:lpstr>
      <vt:lpstr>مناره‌هاي تيموري و صفوي </vt:lpstr>
      <vt:lpstr>میل اژدها </vt:lpstr>
      <vt:lpstr>آتشکده یا  میل اژدها </vt:lpstr>
      <vt:lpstr>مناره ساوه </vt:lpstr>
      <vt:lpstr>منار مسجد جامع فهرج </vt:lpstr>
      <vt:lpstr>مناره شمس </vt:lpstr>
      <vt:lpstr>ليست مناره‌هاي ايراني </vt:lpstr>
      <vt:lpstr>PowerPoint Presentation</vt:lpstr>
      <vt:lpstr>PowerPoint Presentation</vt:lpstr>
      <vt:lpstr>PowerPoint Presentation</vt:lpstr>
      <vt:lpstr> نتيجه گيري </vt:lpstr>
      <vt:lpstr> منابع </vt:lpstr>
      <vt:lpstr>PowerPoint Presentation</vt:lpstr>
      <vt:lpstr>با تشکر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F</dc:creator>
  <cp:lastModifiedBy>F</cp:lastModifiedBy>
  <cp:revision>1</cp:revision>
  <dcterms:created xsi:type="dcterms:W3CDTF">2018-11-26T15:54:30Z</dcterms:created>
  <dcterms:modified xsi:type="dcterms:W3CDTF">2018-11-26T15:55:34Z</dcterms:modified>
</cp:coreProperties>
</file>