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6" r:id="rId7"/>
    <p:sldId id="261" r:id="rId8"/>
    <p:sldId id="262" r:id="rId9"/>
    <p:sldId id="263" r:id="rId10"/>
    <p:sldId id="264" r:id="rId11"/>
    <p:sldId id="267"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532"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841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012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11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4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5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626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7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454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42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12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33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82650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amrahcard.ir/%D8%AE%D8%B1%DB%8C%D8%AF-%D8%A8%D8%B3%D8%AA%D9%87-%D8%A7%DB%8C%D9%86%D8%AA%D8%B1%D9%86%D8%A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sz="2800" dirty="0" smtClean="0">
                <a:cs typeface="B Titr" panose="00000700000000000000" pitchFamily="2" charset="-78"/>
              </a:rPr>
              <a:t>مقایسه اپلیکیشن همراه کارت و آسان پرداخت</a:t>
            </a:r>
            <a:endParaRPr lang="en-US" sz="28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136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sp>
        <p:nvSpPr>
          <p:cNvPr id="7" name="Rectangle 6"/>
          <p:cNvSpPr/>
          <p:nvPr/>
        </p:nvSpPr>
        <p:spPr>
          <a:xfrm>
            <a:off x="2736850" y="2860020"/>
            <a:ext cx="6083300" cy="2668551"/>
          </a:xfrm>
          <a:prstGeom prst="rect">
            <a:avLst/>
          </a:prstGeom>
        </p:spPr>
        <p:txBody>
          <a:bodyPr wrap="square">
            <a:spAutoFit/>
          </a:bodyPr>
          <a:lstStyle/>
          <a:p>
            <a:pPr marL="342900" indent="-342900" algn="just" rtl="1">
              <a:lnSpc>
                <a:spcPct val="107000"/>
              </a:lnSpc>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cs typeface="B Nazanin" panose="00000400000000000000" pitchFamily="2" charset="-78"/>
              </a:rPr>
              <a:t>امنیت پایین در زمان ورود به اپلیکیشن (عدم دریافت رمز ورود)</a:t>
            </a:r>
          </a:p>
          <a:p>
            <a:pPr marL="342900" indent="-342900" algn="just" rtl="1">
              <a:lnSpc>
                <a:spcPct val="107000"/>
              </a:lnSpc>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cs typeface="B Nazanin" panose="00000400000000000000" pitchFamily="2" charset="-78"/>
              </a:rPr>
              <a:t>الزام به وارد کردن اطلاعات کارت مبدا به صورت دستی</a:t>
            </a:r>
          </a:p>
          <a:p>
            <a:pPr marL="342900" indent="-342900" algn="just" rtl="1">
              <a:lnSpc>
                <a:spcPct val="107000"/>
              </a:lnSpc>
              <a:spcAft>
                <a:spcPts val="800"/>
              </a:spcAft>
              <a:buFont typeface="Arial" panose="020B0604020202020204" pitchFamily="34" charset="0"/>
              <a:buChar char="•"/>
            </a:pPr>
            <a:r>
              <a:rPr lang="ar-SA" sz="2400" dirty="0">
                <a:latin typeface="Calibri" panose="020F0502020204030204" pitchFamily="34" charset="0"/>
                <a:ea typeface="Calibri" panose="020F0502020204030204" pitchFamily="34" charset="0"/>
                <a:cs typeface="B Nazanin" panose="00000400000000000000" pitchFamily="2" charset="-78"/>
              </a:rPr>
              <a:t>کند بودن سرعت اپلیکیشن به دلیل زیاد بودن منوهای موجود در صفحه اصلی (مثلا در قسمت خرید و اجاره املاک)</a:t>
            </a:r>
          </a:p>
        </p:txBody>
      </p:sp>
      <p:sp>
        <p:nvSpPr>
          <p:cNvPr id="8" name="TextBox 7"/>
          <p:cNvSpPr txBox="1"/>
          <p:nvPr/>
        </p:nvSpPr>
        <p:spPr>
          <a:xfrm>
            <a:off x="6027706" y="2146300"/>
            <a:ext cx="2792444" cy="523220"/>
          </a:xfrm>
          <a:prstGeom prst="rect">
            <a:avLst/>
          </a:prstGeom>
          <a:noFill/>
        </p:spPr>
        <p:txBody>
          <a:bodyPr wrap="square" rtlCol="0">
            <a:spAutoFit/>
          </a:bodyPr>
          <a:lstStyle/>
          <a:p>
            <a:pPr algn="r"/>
            <a:r>
              <a:rPr lang="fa-IR" sz="2800" b="1" dirty="0">
                <a:cs typeface="B Nazanin" panose="00000400000000000000" pitchFamily="2" charset="-78"/>
              </a:rPr>
              <a:t>معایب</a:t>
            </a:r>
            <a:r>
              <a:rPr lang="fa-IR" sz="2800" b="1" dirty="0" smtClean="0">
                <a:cs typeface="B Nazanin" panose="00000400000000000000" pitchFamily="2" charset="-78"/>
              </a:rPr>
              <a:t>:</a:t>
            </a:r>
            <a:endParaRPr lang="fa-IR" sz="2800" b="1" dirty="0">
              <a:cs typeface="B Nazanin" panose="00000400000000000000" pitchFamily="2" charset="-78"/>
            </a:endParaRPr>
          </a:p>
        </p:txBody>
      </p:sp>
      <p:pic>
        <p:nvPicPr>
          <p:cNvPr id="2050" name="Picture 2" descr="اپلیکیشن آ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06600"/>
            <a:ext cx="2247682"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9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pic>
        <p:nvPicPr>
          <p:cNvPr id="6" name="Picture 5"/>
          <p:cNvPicPr>
            <a:picLocks noChangeAspect="1"/>
          </p:cNvPicPr>
          <p:nvPr/>
        </p:nvPicPr>
        <p:blipFill rotWithShape="1">
          <a:blip r:embed="rId2"/>
          <a:srcRect l="18820" t="31605" r="23611" b="44815"/>
          <a:stretch/>
        </p:blipFill>
        <p:spPr>
          <a:xfrm>
            <a:off x="478198" y="3086100"/>
            <a:ext cx="8092746" cy="1864554"/>
          </a:xfrm>
          <a:prstGeom prst="rect">
            <a:avLst/>
          </a:prstGeom>
        </p:spPr>
      </p:pic>
    </p:spTree>
    <p:extLst>
      <p:ext uri="{BB962C8B-B14F-4D97-AF65-F5344CB8AC3E}">
        <p14:creationId xmlns:p14="http://schemas.microsoft.com/office/powerpoint/2010/main" val="302515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sp>
        <p:nvSpPr>
          <p:cNvPr id="9" name="TextBox 8"/>
          <p:cNvSpPr txBox="1"/>
          <p:nvPr/>
        </p:nvSpPr>
        <p:spPr>
          <a:xfrm>
            <a:off x="5653056" y="2200374"/>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روش دانلود </a:t>
            </a:r>
            <a:endParaRPr lang="en-US" sz="2800" b="1" dirty="0">
              <a:cs typeface="B Nazanin" panose="00000400000000000000" pitchFamily="2" charset="-78"/>
            </a:endParaRPr>
          </a:p>
        </p:txBody>
      </p:sp>
      <p:pic>
        <p:nvPicPr>
          <p:cNvPr id="6" name="Picture 5"/>
          <p:cNvPicPr>
            <a:picLocks noChangeAspect="1"/>
          </p:cNvPicPr>
          <p:nvPr/>
        </p:nvPicPr>
        <p:blipFill rotWithShape="1">
          <a:blip r:embed="rId2"/>
          <a:srcRect l="37083" t="27654" r="19375" b="30617"/>
          <a:stretch/>
        </p:blipFill>
        <p:spPr>
          <a:xfrm>
            <a:off x="594618" y="2044700"/>
            <a:ext cx="7962900" cy="4292600"/>
          </a:xfrm>
          <a:prstGeom prst="rect">
            <a:avLst/>
          </a:prstGeom>
        </p:spPr>
      </p:pic>
    </p:spTree>
    <p:extLst>
      <p:ext uri="{BB962C8B-B14F-4D97-AF65-F5344CB8AC3E}">
        <p14:creationId xmlns:p14="http://schemas.microsoft.com/office/powerpoint/2010/main" val="289377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اپلیکیشن همراه کارت</a:t>
            </a:r>
            <a:endParaRPr lang="en-US" dirty="0">
              <a:cs typeface="B Titr" panose="00000700000000000000" pitchFamily="2" charset="-78"/>
            </a:endParaRPr>
          </a:p>
        </p:txBody>
      </p:sp>
      <p:pic>
        <p:nvPicPr>
          <p:cNvPr id="1026" name="Picture 2" descr="همراه کا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879600"/>
            <a:ext cx="2212374"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7706" y="2146300"/>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تاریخچه </a:t>
            </a:r>
            <a:endParaRPr lang="en-US" sz="2800" b="1" dirty="0">
              <a:cs typeface="B Nazanin" panose="00000400000000000000" pitchFamily="2" charset="-78"/>
            </a:endParaRPr>
          </a:p>
        </p:txBody>
      </p:sp>
      <p:sp>
        <p:nvSpPr>
          <p:cNvPr id="6" name="Rectangle 5"/>
          <p:cNvSpPr/>
          <p:nvPr/>
        </p:nvSpPr>
        <p:spPr>
          <a:xfrm>
            <a:off x="2736850" y="2669520"/>
            <a:ext cx="6083300" cy="3385542"/>
          </a:xfrm>
          <a:prstGeom prst="rect">
            <a:avLst/>
          </a:prstGeom>
        </p:spPr>
        <p:txBody>
          <a:bodyPr wrap="square">
            <a:spAutoFit/>
          </a:bodyPr>
          <a:lstStyle/>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اپلیکیشن پرداخت همراه کارت در سال ۱۳۹۳ توسط شرکت تجارت الکترونیکی ارتباط فردا و تحت نظر بانک آینده شروع به فعالیت در زمینه پرداخت‌های بانکی کرد. کارت به کارت از مبدأ 31 بانک‌ مطرح کشور با استفاده از این اپلیکیشن انجام می‌شود. امکان شارژ انواع سیم‌کارت‌های اعتباری (شارژ رایتل، همراه اول، ایرانسل و شاتل موبایل) و همچنین </a:t>
            </a:r>
            <a:r>
              <a:rPr lang="ar-SA" sz="2000" u="sng" dirty="0">
                <a:solidFill>
                  <a:srgbClr val="0000FF"/>
                </a:solidFill>
                <a:latin typeface="Calibri" panose="020F0502020204030204" pitchFamily="34" charset="0"/>
                <a:ea typeface="Calibri" panose="020F0502020204030204" pitchFamily="34" charset="0"/>
                <a:cs typeface="B Nazanin" panose="00000400000000000000" pitchFamily="2" charset="-78"/>
                <a:hlinkClick r:id="rId3"/>
              </a:rPr>
              <a:t>خرید بسته اینترنت</a:t>
            </a:r>
            <a:r>
              <a:rPr lang="en-US" sz="2000" dirty="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بسته‌های اینترنت همراه اول، ایرانسل و …)، دریافت موجودی حساب، استعلام و پرداخت قبض موبایل و سایر قبوض خدماتی (مثلا پرداخت قبض برق، قبض گاز، قبض آب و …)، گزارش اعتبار بانکی، نیکوکاری و همچنین استعلام و پرداخت خلافی خودرو با استفاده از این اپلیکیشن مقدور است</a:t>
            </a:r>
            <a:r>
              <a:rPr lang="en-US" sz="2000" dirty="0">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021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اپلیکیشن همراه کارت</a:t>
            </a:r>
            <a:endParaRPr lang="en-US" dirty="0">
              <a:cs typeface="B Titr" panose="00000700000000000000" pitchFamily="2" charset="-78"/>
            </a:endParaRPr>
          </a:p>
        </p:txBody>
      </p:sp>
      <p:pic>
        <p:nvPicPr>
          <p:cNvPr id="1026" name="Picture 2" descr="همراه کا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879600"/>
            <a:ext cx="2212374"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7706" y="2146300"/>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خدمات</a:t>
            </a:r>
            <a:endParaRPr lang="en-US" sz="2800" b="1" dirty="0">
              <a:cs typeface="B Nazanin" panose="00000400000000000000" pitchFamily="2" charset="-78"/>
            </a:endParaRPr>
          </a:p>
        </p:txBody>
      </p:sp>
      <p:sp>
        <p:nvSpPr>
          <p:cNvPr id="6" name="Rectangle 5"/>
          <p:cNvSpPr/>
          <p:nvPr/>
        </p:nvSpPr>
        <p:spPr>
          <a:xfrm>
            <a:off x="2736850" y="2669520"/>
            <a:ext cx="6083300" cy="3714863"/>
          </a:xfrm>
          <a:prstGeom prst="rect">
            <a:avLst/>
          </a:prstGeom>
        </p:spPr>
        <p:txBody>
          <a:bodyPr wrap="square">
            <a:spAutoFit/>
          </a:bodyPr>
          <a:lstStyle/>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خدمات خاصی که همراه کارت ارائه می‌دهد در ادامه بررسی می‌شود. ورود به همراه‌کارت با امنیت بالا انجام می‌شود به این شکل که از ۳ طریق ورود شماره پین (گذرواژه)، اسکن چهره و حسگر اثر انگشت شما ملزم به ورود به همراه‌کارت هستید. با استفاده از همراه کارت علاوه بر پرداخت پول می‌توانید از گزینه دریافت پول از دیگران نیز استفاده کنید (از طریق مخاطبین تلفن همراه). وارد کردن اطلاعات کارت مبدا در همراه کارت از طریق اسکن کارت بانکی با دوربین موبایل و بدون نیاز به ورودی دستی اطلاعات صورت می‌گیرد. پس از انجام هر تراکنش، رسید تراکنش به صورت تصویری، نوشتاری و قابل چاپ برای نگهداری در اسناد حسابداری در دسترس قرار می‌گیرد. به هر کاربر یک کیف پول الکترونیکی اختصاص داده شده است که انجام تراکنش‌های خرد مانند خرید شارژ را آسان‌تر می‌کند.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499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اپلیکیشن همراه کارت</a:t>
            </a:r>
            <a:endParaRPr lang="en-US" dirty="0">
              <a:cs typeface="B Titr" panose="00000700000000000000" pitchFamily="2" charset="-78"/>
            </a:endParaRPr>
          </a:p>
        </p:txBody>
      </p:sp>
      <p:pic>
        <p:nvPicPr>
          <p:cNvPr id="1026" name="Picture 2" descr="همراه کا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2048"/>
            <a:ext cx="2212374"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8356" y="1958551"/>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مزایا</a:t>
            </a:r>
            <a:endParaRPr lang="en-US" sz="2800" b="1" dirty="0">
              <a:cs typeface="B Nazanin" panose="00000400000000000000" pitchFamily="2" charset="-78"/>
            </a:endParaRPr>
          </a:p>
        </p:txBody>
      </p:sp>
      <p:sp>
        <p:nvSpPr>
          <p:cNvPr id="6" name="Rectangle 5"/>
          <p:cNvSpPr/>
          <p:nvPr/>
        </p:nvSpPr>
        <p:spPr>
          <a:xfrm>
            <a:off x="2212374" y="2669520"/>
            <a:ext cx="6728426" cy="3785652"/>
          </a:xfrm>
          <a:prstGeom prst="rect">
            <a:avLst/>
          </a:prstGeom>
        </p:spPr>
        <p:txBody>
          <a:bodyPr wrap="square">
            <a:spAutoFit/>
          </a:bodyPr>
          <a:lstStyle/>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ثبت کارت بانکی از طریق دوربین گوشی</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امکان کارت به کارت، خرید شارژ و بسته اینترنت مستقیم (بدون نیاز به وارد کردن شماره موبایل و شماره کارت بانکی) ایرانسل، همراه اول، رایتل و … برای مخاطبین گوشی</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تشخیص شماره کارت، شناسه قبض و شناسه پرداخت از لابه‌لای پیامک دریافتی</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امنیت بالا</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تجربه کاربری آسان</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تشخیص شماره کارت مقصد در زمان کارت به کارت</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امکان تراکنش‌های خرد مانند خرید شارژ و بسته اینترنت با کیف پول (بدون نیاز به وارد کردن مشخصات کارت بانکی)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367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اپلیکیشن همراه کارت</a:t>
            </a:r>
            <a:endParaRPr lang="en-US" dirty="0">
              <a:cs typeface="B Titr" panose="00000700000000000000" pitchFamily="2" charset="-78"/>
            </a:endParaRPr>
          </a:p>
        </p:txBody>
      </p:sp>
      <p:pic>
        <p:nvPicPr>
          <p:cNvPr id="1026" name="Picture 2" descr="همراه کا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2048"/>
            <a:ext cx="2212374"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8356" y="2327374"/>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معایب</a:t>
            </a:r>
            <a:endParaRPr lang="en-US" sz="2800" b="1" dirty="0">
              <a:cs typeface="B Nazanin" panose="00000400000000000000" pitchFamily="2" charset="-78"/>
            </a:endParaRPr>
          </a:p>
        </p:txBody>
      </p:sp>
      <p:sp>
        <p:nvSpPr>
          <p:cNvPr id="6" name="Rectangle 5"/>
          <p:cNvSpPr/>
          <p:nvPr/>
        </p:nvSpPr>
        <p:spPr>
          <a:xfrm>
            <a:off x="2212374" y="3075920"/>
            <a:ext cx="6728426" cy="1938992"/>
          </a:xfrm>
          <a:prstGeom prst="rect">
            <a:avLst/>
          </a:prstGeom>
        </p:spPr>
        <p:txBody>
          <a:bodyPr wrap="square">
            <a:spAutoFit/>
          </a:bodyPr>
          <a:lstStyle/>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برای استفاده از خدمات درخواست و دریافت پول، شخص مقصد نیز حتما باید همراه کارت داشته باشد.</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بدون ثبت‌کردن کارت بانکی انجام تراکنش امکان پذیر نیست.</a:t>
            </a:r>
          </a:p>
          <a:p>
            <a:pPr marL="342900" indent="-342900" algn="just" rtl="1">
              <a:spcAft>
                <a:spcPts val="800"/>
              </a:spcAft>
              <a:buFont typeface="Wingdings" panose="05000000000000000000" pitchFamily="2" charset="2"/>
              <a:buChar char="v"/>
            </a:pPr>
            <a:r>
              <a:rPr lang="ar-SA" sz="2000" dirty="0">
                <a:latin typeface="Calibri" panose="020F0502020204030204" pitchFamily="34" charset="0"/>
                <a:ea typeface="Calibri" panose="020F0502020204030204" pitchFamily="34" charset="0"/>
                <a:cs typeface="B Nazanin" panose="00000400000000000000" pitchFamily="2" charset="-78"/>
              </a:rPr>
              <a:t>امکان دریافت کد شارژ ایرانسل و همراه اول وجود ندارد.</a:t>
            </a:r>
          </a:p>
          <a:p>
            <a:pPr marL="342900" indent="-342900" algn="just" rtl="1">
              <a:spcAft>
                <a:spcPts val="800"/>
              </a:spcAft>
              <a:buFont typeface="Wingdings" panose="05000000000000000000" pitchFamily="2" charset="2"/>
              <a:buChar char="v"/>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68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anose="00000700000000000000" pitchFamily="2" charset="-78"/>
              </a:rPr>
              <a:t>اپلیکیشن همراه کارت</a:t>
            </a:r>
            <a:endParaRPr lang="en-US" dirty="0">
              <a:cs typeface="B Titr" panose="00000700000000000000" pitchFamily="2" charset="-78"/>
            </a:endParaRPr>
          </a:p>
        </p:txBody>
      </p:sp>
      <p:pic>
        <p:nvPicPr>
          <p:cNvPr id="1026" name="Picture 2" descr="همراه کار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2048"/>
            <a:ext cx="2212374" cy="4660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37014" t="40247" r="35695" b="26790"/>
          <a:stretch/>
        </p:blipFill>
        <p:spPr>
          <a:xfrm>
            <a:off x="3454400" y="2946400"/>
            <a:ext cx="4991100" cy="3390900"/>
          </a:xfrm>
          <a:prstGeom prst="rect">
            <a:avLst/>
          </a:prstGeom>
        </p:spPr>
      </p:pic>
      <p:sp>
        <p:nvSpPr>
          <p:cNvPr id="7" name="TextBox 6"/>
          <p:cNvSpPr txBox="1"/>
          <p:nvPr/>
        </p:nvSpPr>
        <p:spPr>
          <a:xfrm>
            <a:off x="5653056" y="2200374"/>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روش دانلود </a:t>
            </a:r>
            <a:endParaRPr lang="en-US" sz="2800" b="1" dirty="0">
              <a:cs typeface="B Nazanin" panose="00000400000000000000" pitchFamily="2" charset="-78"/>
            </a:endParaRPr>
          </a:p>
        </p:txBody>
      </p:sp>
    </p:spTree>
    <p:extLst>
      <p:ext uri="{BB962C8B-B14F-4D97-AF65-F5344CB8AC3E}">
        <p14:creationId xmlns:p14="http://schemas.microsoft.com/office/powerpoint/2010/main" val="184609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sp>
        <p:nvSpPr>
          <p:cNvPr id="7" name="Rectangle 6"/>
          <p:cNvSpPr/>
          <p:nvPr/>
        </p:nvSpPr>
        <p:spPr>
          <a:xfrm>
            <a:off x="2736850" y="2669520"/>
            <a:ext cx="6083300" cy="2397579"/>
          </a:xfrm>
          <a:prstGeom prst="rect">
            <a:avLst/>
          </a:prstGeom>
        </p:spPr>
        <p:txBody>
          <a:bodyPr wrap="square">
            <a:spAutoFit/>
          </a:bodyPr>
          <a:lstStyle/>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شرکت آسان‌پرداخت پرشین (آپ) در اردیبهشت سال ۱۳۸۸ با هدف فعالیت در سیستم پرداخت الکترونیکی تاسیس گردید. هدف این شرکت ساده‌سازی خدمات مربوط به پرداخت الکترونیک بر پایه مقررات ناظر بر ارائه‌دهندگان خدمات پرداخت بانک مرکزی در نظر گرفته شده است. در ابتدا و پیش از طراحی اپلیکیشن آپ، با زدن کد دستوری #۷۳۳* امکان انجام تراکنش‌های پرداخت فراهم بود. در ادامه به اصلی‌ترین امکانات و محدودیت‌های این اپلیکیشن پرداخت الکترونیکی اشاره می‌شود.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6027706" y="2146300"/>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تاریخچه </a:t>
            </a:r>
            <a:endParaRPr lang="en-US" sz="2800" b="1" dirty="0">
              <a:cs typeface="B Nazanin" panose="00000400000000000000" pitchFamily="2" charset="-78"/>
            </a:endParaRPr>
          </a:p>
        </p:txBody>
      </p:sp>
      <p:pic>
        <p:nvPicPr>
          <p:cNvPr id="2050" name="Picture 2" descr="اپلیکیشن آ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06600"/>
            <a:ext cx="2247682"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6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sp>
        <p:nvSpPr>
          <p:cNvPr id="7" name="Rectangle 6"/>
          <p:cNvSpPr/>
          <p:nvPr/>
        </p:nvSpPr>
        <p:spPr>
          <a:xfrm>
            <a:off x="2736850" y="2669520"/>
            <a:ext cx="6083300" cy="3056221"/>
          </a:xfrm>
          <a:prstGeom prst="rect">
            <a:avLst/>
          </a:prstGeom>
        </p:spPr>
        <p:txBody>
          <a:bodyPr wrap="square">
            <a:spAutoFit/>
          </a:bodyPr>
          <a:lstStyle/>
          <a:p>
            <a:pPr algn="just" rtl="1">
              <a:lnSpc>
                <a:spcPct val="107000"/>
              </a:lnSpc>
              <a:spcAft>
                <a:spcPts val="800"/>
              </a:spcAft>
            </a:pPr>
            <a:r>
              <a:rPr lang="ar-SA" sz="2000" dirty="0">
                <a:latin typeface="Calibri" panose="020F0502020204030204" pitchFamily="34" charset="0"/>
                <a:ea typeface="Calibri" panose="020F0502020204030204" pitchFamily="34" charset="0"/>
                <a:cs typeface="B Nazanin" panose="00000400000000000000" pitchFamily="2" charset="-78"/>
              </a:rPr>
              <a:t>با ورود به اپلیکیشن آپ امکانات ارائه ‌شده توسط اپلیکیشن نمایش داده می‌شود. امکاناتی از قبیل انتقال وجه از طریق کارت به کارت، خرید شارژ، خرید بسته‌های اینترنتی (بسته‌های اینترنت همراه اول، ایرانسل، رایتل و اپراتورهای اینترنت خانگی)، پرداخت قبض (پرداخت قبض تلفن همراه، پرداخت قبض برق، آب، گاز) و سایر قبض‌های خدماتی (جریمه خودرو، شهرداری و …) و نیکوکاری با استفاده از این اپلیکیشن انجام می‌شود. کارت به کارت از مبدا 33 بانک و موسسه مالی از طریق آپ قابل انجام است. مزایا و امکانات خاص و دیگری به جز تراکنش‌های بانکی در این اپلیکیشن قابل انجام </a:t>
            </a:r>
            <a:r>
              <a:rPr lang="ar-SA" sz="2000" dirty="0" smtClean="0">
                <a:latin typeface="Calibri" panose="020F0502020204030204" pitchFamily="34" charset="0"/>
                <a:ea typeface="Calibri" panose="020F0502020204030204" pitchFamily="34" charset="0"/>
                <a:cs typeface="B Nazanin" panose="00000400000000000000" pitchFamily="2" charset="-78"/>
              </a:rPr>
              <a:t>اس</a:t>
            </a:r>
            <a:r>
              <a:rPr lang="fa-IR" sz="2000" dirty="0" smtClean="0">
                <a:latin typeface="Calibri" panose="020F0502020204030204" pitchFamily="34" charset="0"/>
                <a:ea typeface="Calibri" panose="020F0502020204030204" pitchFamily="34" charset="0"/>
                <a:cs typeface="B Nazanin" panose="00000400000000000000" pitchFamily="2" charset="-78"/>
              </a:rPr>
              <a:t>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6027706" y="2146300"/>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خدمات</a:t>
            </a:r>
            <a:endParaRPr lang="en-US" sz="2800" b="1" dirty="0">
              <a:cs typeface="B Nazanin" panose="00000400000000000000" pitchFamily="2" charset="-78"/>
            </a:endParaRPr>
          </a:p>
        </p:txBody>
      </p:sp>
      <p:pic>
        <p:nvPicPr>
          <p:cNvPr id="2050" name="Picture 2" descr="اپلیکیشن آ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06600"/>
            <a:ext cx="2247682"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اپلیکیشن </a:t>
            </a:r>
            <a:r>
              <a:rPr lang="fa-IR" dirty="0" smtClean="0">
                <a:cs typeface="B Titr" panose="00000700000000000000" pitchFamily="2" charset="-78"/>
              </a:rPr>
              <a:t>آسان </a:t>
            </a:r>
            <a:r>
              <a:rPr lang="fa-IR" dirty="0">
                <a:cs typeface="B Titr" panose="00000700000000000000" pitchFamily="2" charset="-78"/>
              </a:rPr>
              <a:t>پرداخت (آپ</a:t>
            </a:r>
            <a:r>
              <a:rPr lang="fa-IR" dirty="0" smtClean="0">
                <a:cs typeface="B Titr" panose="00000700000000000000" pitchFamily="2" charset="-78"/>
              </a:rPr>
              <a:t>):</a:t>
            </a:r>
            <a:endParaRPr lang="en-US" dirty="0">
              <a:cs typeface="B Titr" panose="00000700000000000000" pitchFamily="2" charset="-78"/>
            </a:endParaRPr>
          </a:p>
        </p:txBody>
      </p:sp>
      <p:sp>
        <p:nvSpPr>
          <p:cNvPr id="7" name="Rectangle 6"/>
          <p:cNvSpPr/>
          <p:nvPr/>
        </p:nvSpPr>
        <p:spPr>
          <a:xfrm>
            <a:off x="2736850" y="2860020"/>
            <a:ext cx="6083300" cy="2149306"/>
          </a:xfrm>
          <a:prstGeom prst="rect">
            <a:avLst/>
          </a:prstGeom>
        </p:spPr>
        <p:txBody>
          <a:bodyPr wrap="square">
            <a:spAutoFit/>
          </a:bodyPr>
          <a:lstStyle/>
          <a:p>
            <a:pPr marL="342900" indent="-342900" algn="just" rtl="1">
              <a:lnSpc>
                <a:spcPct val="107000"/>
              </a:lnSpc>
              <a:spcAft>
                <a:spcPts val="800"/>
              </a:spcAft>
              <a:buFont typeface="Arial" panose="020B0604020202020204" pitchFamily="34" charset="0"/>
              <a:buChar char="•"/>
            </a:pPr>
            <a:r>
              <a:rPr lang="ar-SA" sz="2000" dirty="0">
                <a:latin typeface="Calibri" panose="020F0502020204030204" pitchFamily="34" charset="0"/>
                <a:ea typeface="Calibri" panose="020F0502020204030204" pitchFamily="34" charset="0"/>
                <a:cs typeface="B Nazanin" panose="00000400000000000000" pitchFamily="2" charset="-78"/>
              </a:rPr>
              <a:t>تله‌پرداز</a:t>
            </a:r>
          </a:p>
          <a:p>
            <a:pPr marL="342900" indent="-342900" algn="just" rtl="1">
              <a:lnSpc>
                <a:spcPct val="107000"/>
              </a:lnSpc>
              <a:spcAft>
                <a:spcPts val="800"/>
              </a:spcAft>
              <a:buFont typeface="Arial" panose="020B0604020202020204" pitchFamily="34" charset="0"/>
              <a:buChar char="•"/>
            </a:pPr>
            <a:r>
              <a:rPr lang="ar-SA" sz="2000" dirty="0">
                <a:latin typeface="Calibri" panose="020F0502020204030204" pitchFamily="34" charset="0"/>
                <a:ea typeface="Calibri" panose="020F0502020204030204" pitchFamily="34" charset="0"/>
                <a:cs typeface="B Nazanin" panose="00000400000000000000" pitchFamily="2" charset="-78"/>
              </a:rPr>
              <a:t>خرید بلیط قطار و هواپیما</a:t>
            </a:r>
          </a:p>
          <a:p>
            <a:pPr marL="342900" indent="-342900" algn="just" rtl="1">
              <a:lnSpc>
                <a:spcPct val="107000"/>
              </a:lnSpc>
              <a:spcAft>
                <a:spcPts val="800"/>
              </a:spcAft>
              <a:buFont typeface="Arial" panose="020B0604020202020204" pitchFamily="34" charset="0"/>
              <a:buChar char="•"/>
            </a:pPr>
            <a:r>
              <a:rPr lang="ar-SA" sz="2000" dirty="0">
                <a:latin typeface="Calibri" panose="020F0502020204030204" pitchFamily="34" charset="0"/>
                <a:ea typeface="Calibri" panose="020F0502020204030204" pitchFamily="34" charset="0"/>
                <a:cs typeface="B Nazanin" panose="00000400000000000000" pitchFamily="2" charset="-78"/>
              </a:rPr>
              <a:t>پرداخت‌های مربوط به ثبت اسناد و املاک و همچنین قوه قضائیه</a:t>
            </a:r>
          </a:p>
          <a:p>
            <a:pPr marL="342900" indent="-342900" algn="just" rtl="1">
              <a:lnSpc>
                <a:spcPct val="107000"/>
              </a:lnSpc>
              <a:spcAft>
                <a:spcPts val="800"/>
              </a:spcAft>
              <a:buFont typeface="Arial" panose="020B0604020202020204" pitchFamily="34" charset="0"/>
              <a:buChar char="•"/>
            </a:pPr>
            <a:r>
              <a:rPr lang="ar-SA" sz="2000" dirty="0">
                <a:latin typeface="Calibri" panose="020F0502020204030204" pitchFamily="34" charset="0"/>
                <a:ea typeface="Calibri" panose="020F0502020204030204" pitchFamily="34" charset="0"/>
                <a:cs typeface="B Nazanin" panose="00000400000000000000" pitchFamily="2" charset="-78"/>
              </a:rPr>
              <a:t>خرید و اجاره املاک</a:t>
            </a:r>
          </a:p>
          <a:p>
            <a:pPr marL="342900" indent="-342900" algn="just" rtl="1">
              <a:lnSpc>
                <a:spcPct val="107000"/>
              </a:lnSpc>
              <a:spcAft>
                <a:spcPts val="800"/>
              </a:spcAft>
              <a:buFont typeface="Arial" panose="020B0604020202020204" pitchFamily="34" charset="0"/>
              <a:buChar char="•"/>
            </a:pPr>
            <a:r>
              <a:rPr lang="ar-SA" sz="2000" dirty="0">
                <a:latin typeface="Calibri" panose="020F0502020204030204" pitchFamily="34" charset="0"/>
                <a:ea typeface="Calibri" panose="020F0502020204030204" pitchFamily="34" charset="0"/>
                <a:cs typeface="B Nazanin" panose="00000400000000000000" pitchFamily="2" charset="-78"/>
              </a:rPr>
              <a:t>خدمات خودرو از جمله امداد خودرو و خدمات پارکینگ و بزرگراه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6027706" y="2146300"/>
            <a:ext cx="2792444" cy="523220"/>
          </a:xfrm>
          <a:prstGeom prst="rect">
            <a:avLst/>
          </a:prstGeom>
          <a:noFill/>
        </p:spPr>
        <p:txBody>
          <a:bodyPr wrap="square" rtlCol="0">
            <a:spAutoFit/>
          </a:bodyPr>
          <a:lstStyle/>
          <a:p>
            <a:pPr algn="r"/>
            <a:r>
              <a:rPr lang="fa-IR" sz="2800" b="1" dirty="0" smtClean="0">
                <a:cs typeface="B Nazanin" panose="00000400000000000000" pitchFamily="2" charset="-78"/>
              </a:rPr>
              <a:t>مزایا</a:t>
            </a:r>
            <a:endParaRPr lang="en-US" sz="2800" b="1" dirty="0">
              <a:cs typeface="B Nazanin" panose="00000400000000000000" pitchFamily="2" charset="-78"/>
            </a:endParaRPr>
          </a:p>
        </p:txBody>
      </p:sp>
      <p:pic>
        <p:nvPicPr>
          <p:cNvPr id="2050" name="Picture 2" descr="اپلیکیشن آ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06600"/>
            <a:ext cx="2247682"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0468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41</TotalTime>
  <Words>634</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 Nazanin</vt:lpstr>
      <vt:lpstr>B Titr</vt:lpstr>
      <vt:lpstr>Calibri</vt:lpstr>
      <vt:lpstr>Gill Sans MT</vt:lpstr>
      <vt:lpstr>Wingdings</vt:lpstr>
      <vt:lpstr>Wingdings 2</vt:lpstr>
      <vt:lpstr>Dividend</vt:lpstr>
      <vt:lpstr>مقایسه اپلیکیشن همراه کارت و آسان پرداخت</vt:lpstr>
      <vt:lpstr>اپلیکیشن همراه کارت</vt:lpstr>
      <vt:lpstr>اپلیکیشن همراه کارت</vt:lpstr>
      <vt:lpstr>اپلیکیشن همراه کارت</vt:lpstr>
      <vt:lpstr>اپلیکیشن همراه کارت</vt:lpstr>
      <vt:lpstr>اپلیکیشن همراه کارت</vt:lpstr>
      <vt:lpstr>اپلیکیشن آسان پرداخت (آپ):</vt:lpstr>
      <vt:lpstr>اپلیکیشن آسان پرداخت (آپ):</vt:lpstr>
      <vt:lpstr>اپلیکیشن آسان پرداخت (آپ):</vt:lpstr>
      <vt:lpstr>اپلیکیشن آسان پرداخت (آپ):</vt:lpstr>
      <vt:lpstr>اپلیکیشن آسان پرداخت (آپ):</vt:lpstr>
      <vt:lpstr>اپلیکیشن آسان پرداخت (آپ):</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مقایسه اپلیکیشن همراه کارت و آسان پرداخت</dc:title>
  <dc:creator>MRT www.Win2Farsi.com</dc:creator>
  <cp:lastModifiedBy>MRT www.Win2Farsi.com</cp:lastModifiedBy>
  <cp:revision>4</cp:revision>
  <dcterms:created xsi:type="dcterms:W3CDTF">2021-04-13T14:30:29Z</dcterms:created>
  <dcterms:modified xsi:type="dcterms:W3CDTF">2021-04-13T15:11:52Z</dcterms:modified>
</cp:coreProperties>
</file>