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Lst>
  <p:notesMasterIdLst>
    <p:notesMasterId r:id="rId37"/>
  </p:notesMasterIdLst>
  <p:sldIdLst>
    <p:sldId id="257" r:id="rId2"/>
    <p:sldId id="256" r:id="rId3"/>
    <p:sldId id="288" r:id="rId4"/>
    <p:sldId id="289" r:id="rId5"/>
    <p:sldId id="297" r:id="rId6"/>
    <p:sldId id="308" r:id="rId7"/>
    <p:sldId id="307" r:id="rId8"/>
    <p:sldId id="306" r:id="rId9"/>
    <p:sldId id="305" r:id="rId10"/>
    <p:sldId id="304" r:id="rId11"/>
    <p:sldId id="303" r:id="rId12"/>
    <p:sldId id="296" r:id="rId13"/>
    <p:sldId id="302" r:id="rId14"/>
    <p:sldId id="294" r:id="rId15"/>
    <p:sldId id="295" r:id="rId16"/>
    <p:sldId id="298" r:id="rId17"/>
    <p:sldId id="313" r:id="rId18"/>
    <p:sldId id="314" r:id="rId19"/>
    <p:sldId id="299" r:id="rId20"/>
    <p:sldId id="301" r:id="rId21"/>
    <p:sldId id="300" r:id="rId22"/>
    <p:sldId id="258" r:id="rId23"/>
    <p:sldId id="259" r:id="rId24"/>
    <p:sldId id="315" r:id="rId25"/>
    <p:sldId id="262" r:id="rId26"/>
    <p:sldId id="265" r:id="rId27"/>
    <p:sldId id="317" r:id="rId28"/>
    <p:sldId id="267" r:id="rId29"/>
    <p:sldId id="269" r:id="rId30"/>
    <p:sldId id="270" r:id="rId31"/>
    <p:sldId id="271" r:id="rId32"/>
    <p:sldId id="287" r:id="rId33"/>
    <p:sldId id="318" r:id="rId34"/>
    <p:sldId id="319"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A7"/>
    <a:srgbClr val="EDDEA2"/>
    <a:srgbClr val="C3CCE7"/>
    <a:srgbClr val="96A5D6"/>
    <a:srgbClr val="C9D1EA"/>
    <a:srgbClr val="A53010"/>
    <a:srgbClr val="E7CFCC"/>
    <a:srgbClr val="85270D"/>
    <a:srgbClr val="0D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0681" autoAdjust="0"/>
  </p:normalViewPr>
  <p:slideViewPr>
    <p:cSldViewPr snapToGrid="0">
      <p:cViewPr varScale="1">
        <p:scale>
          <a:sx n="102" d="100"/>
          <a:sy n="102" d="100"/>
        </p:scale>
        <p:origin x="175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3C78D-61DD-41B1-A68B-8F405850AC41}" type="doc">
      <dgm:prSet loTypeId="urn:microsoft.com/office/officeart/2011/layout/InterconnectedBlockProcess" loCatId="process" qsTypeId="urn:microsoft.com/office/officeart/2005/8/quickstyle/simple1" qsCatId="simple" csTypeId="urn:microsoft.com/office/officeart/2005/8/colors/colorful1#1" csCatId="colorful" phldr="1"/>
      <dgm:spPr/>
      <dgm:t>
        <a:bodyPr/>
        <a:lstStyle/>
        <a:p>
          <a:endParaRPr lang="en-US"/>
        </a:p>
      </dgm:t>
    </dgm:pt>
    <dgm:pt modelId="{6FB48FF7-060F-40D9-B194-D467CC3F3F58}">
      <dgm:prSet phldrT="[Text]"/>
      <dgm:spPr/>
      <dgm:t>
        <a:bodyPr/>
        <a:lstStyle/>
        <a:p>
          <a:r>
            <a:rPr lang="fa-IR" dirty="0" smtClean="0">
              <a:cs typeface="B Koodak" pitchFamily="2" charset="-78"/>
            </a:rPr>
            <a:t>1987</a:t>
          </a:r>
          <a:endParaRPr lang="en-US" dirty="0">
            <a:cs typeface="B Koodak" pitchFamily="2" charset="-78"/>
          </a:endParaRPr>
        </a:p>
      </dgm:t>
    </dgm:pt>
    <dgm:pt modelId="{055C6D2E-64BF-4B65-A3B9-898E1DCCE830}" type="parTrans" cxnId="{7A03CFEC-A626-4B29-B2AE-0661E334BFB1}">
      <dgm:prSet/>
      <dgm:spPr/>
      <dgm:t>
        <a:bodyPr/>
        <a:lstStyle/>
        <a:p>
          <a:endParaRPr lang="en-US">
            <a:cs typeface="B Koodak" pitchFamily="2" charset="-78"/>
          </a:endParaRPr>
        </a:p>
      </dgm:t>
    </dgm:pt>
    <dgm:pt modelId="{74AF4BAD-1B28-4DD7-A663-415E39966F26}" type="sibTrans" cxnId="{7A03CFEC-A626-4B29-B2AE-0661E334BFB1}">
      <dgm:prSet/>
      <dgm:spPr/>
      <dgm:t>
        <a:bodyPr/>
        <a:lstStyle/>
        <a:p>
          <a:endParaRPr lang="en-US">
            <a:cs typeface="B Koodak" pitchFamily="2" charset="-78"/>
          </a:endParaRPr>
        </a:p>
      </dgm:t>
    </dgm:pt>
    <dgm:pt modelId="{0B318EDB-F363-494F-9622-7D87289D2FD1}">
      <dgm:prSet phldrT="[Text]"/>
      <dgm:spPr/>
      <dgm:t>
        <a:bodyPr/>
        <a:lstStyle/>
        <a:p>
          <a:pPr rtl="1"/>
          <a:endParaRPr lang="fa-IR" dirty="0" smtClean="0">
            <a:cs typeface="B Koodak" pitchFamily="2" charset="-78"/>
          </a:endParaRPr>
        </a:p>
        <a:p>
          <a:pPr rtl="1"/>
          <a:r>
            <a:rPr lang="fa-IR" dirty="0" smtClean="0">
              <a:cs typeface="B Koodak" pitchFamily="2" charset="-78"/>
            </a:rPr>
            <a:t>با انتشار مقاله‌ای با نام «چارچوبی برای معماری سیستم‌های اطلاعاتی» توسط جان زکمن پایه‌گذاری گردید. </a:t>
          </a:r>
          <a:endParaRPr lang="en-US" dirty="0">
            <a:cs typeface="B Koodak" pitchFamily="2" charset="-78"/>
          </a:endParaRPr>
        </a:p>
      </dgm:t>
    </dgm:pt>
    <dgm:pt modelId="{DCA1530C-EA85-474E-9A4C-8D07334060D9}" type="parTrans" cxnId="{9252A5E4-CEE3-4743-A6E7-2785C1EA25B0}">
      <dgm:prSet/>
      <dgm:spPr/>
      <dgm:t>
        <a:bodyPr/>
        <a:lstStyle/>
        <a:p>
          <a:endParaRPr lang="en-US">
            <a:cs typeface="B Koodak" pitchFamily="2" charset="-78"/>
          </a:endParaRPr>
        </a:p>
      </dgm:t>
    </dgm:pt>
    <dgm:pt modelId="{72D9400A-307D-48FF-ADA6-A59DABFD165B}" type="sibTrans" cxnId="{9252A5E4-CEE3-4743-A6E7-2785C1EA25B0}">
      <dgm:prSet/>
      <dgm:spPr/>
      <dgm:t>
        <a:bodyPr/>
        <a:lstStyle/>
        <a:p>
          <a:endParaRPr lang="en-US">
            <a:cs typeface="B Koodak" pitchFamily="2" charset="-78"/>
          </a:endParaRPr>
        </a:p>
      </dgm:t>
    </dgm:pt>
    <dgm:pt modelId="{52881DAD-E613-47AA-B822-611B9570DAFC}">
      <dgm:prSet phldrT="[Text]"/>
      <dgm:spPr/>
      <dgm:t>
        <a:bodyPr/>
        <a:lstStyle/>
        <a:p>
          <a:r>
            <a:rPr lang="fa-IR" dirty="0" smtClean="0">
              <a:cs typeface="B Koodak" pitchFamily="2" charset="-78"/>
            </a:rPr>
            <a:t>۱۹۹۴</a:t>
          </a:r>
          <a:r>
            <a:rPr lang="ar-SA" dirty="0" smtClean="0">
              <a:cs typeface="B Koodak" pitchFamily="2" charset="-78"/>
            </a:rPr>
            <a:t> </a:t>
          </a:r>
          <a:endParaRPr lang="en-US" dirty="0">
            <a:cs typeface="B Koodak" pitchFamily="2" charset="-78"/>
          </a:endParaRPr>
        </a:p>
      </dgm:t>
    </dgm:pt>
    <dgm:pt modelId="{B07D401B-2844-46D5-A237-21D3C7B6150C}" type="parTrans" cxnId="{1966C730-5A0C-4548-8535-1457289BCE5B}">
      <dgm:prSet/>
      <dgm:spPr/>
      <dgm:t>
        <a:bodyPr/>
        <a:lstStyle/>
        <a:p>
          <a:endParaRPr lang="en-US">
            <a:cs typeface="B Koodak" pitchFamily="2" charset="-78"/>
          </a:endParaRPr>
        </a:p>
      </dgm:t>
    </dgm:pt>
    <dgm:pt modelId="{66A7E92F-A0B6-4D4B-8A22-434B4A07E899}" type="sibTrans" cxnId="{1966C730-5A0C-4548-8535-1457289BCE5B}">
      <dgm:prSet/>
      <dgm:spPr/>
      <dgm:t>
        <a:bodyPr/>
        <a:lstStyle/>
        <a:p>
          <a:endParaRPr lang="en-US">
            <a:cs typeface="B Koodak" pitchFamily="2" charset="-78"/>
          </a:endParaRPr>
        </a:p>
      </dgm:t>
    </dgm:pt>
    <dgm:pt modelId="{743E8641-636E-4945-833C-9589F274B1E4}">
      <dgm:prSet phldrT="[Text]"/>
      <dgm:spPr/>
      <dgm:t>
        <a:bodyPr/>
        <a:lstStyle/>
        <a:p>
          <a:pPr rtl="1"/>
          <a:endParaRPr lang="fa-IR" dirty="0" smtClean="0">
            <a:cs typeface="B Koodak" pitchFamily="2" charset="-78"/>
          </a:endParaRPr>
        </a:p>
        <a:p>
          <a:pPr rtl="1"/>
          <a:r>
            <a:rPr lang="fa-IR" dirty="0" smtClean="0">
              <a:cs typeface="B Koodak" pitchFamily="2" charset="-78"/>
            </a:rPr>
            <a:t>الزام وزارت دفاع آمریکا ب</a:t>
          </a:r>
          <a:r>
            <a:rPr lang="ar-SA" dirty="0" smtClean="0">
              <a:cs typeface="B Koodak" pitchFamily="2" charset="-78"/>
            </a:rPr>
            <a:t>ه اجرای نتایج</a:t>
          </a:r>
          <a:r>
            <a:rPr lang="fa-IR" dirty="0" smtClean="0">
              <a:cs typeface="B Koodak" pitchFamily="2" charset="-78"/>
            </a:rPr>
            <a:t> پروژه تحقیاتی </a:t>
          </a:r>
          <a:r>
            <a:rPr lang="en-US" dirty="0" smtClean="0">
              <a:cs typeface="B Koodak" pitchFamily="2" charset="-78"/>
            </a:rPr>
            <a:t> TAFIM </a:t>
          </a:r>
          <a:r>
            <a:rPr lang="ar-SA" dirty="0" smtClean="0">
              <a:cs typeface="B Koodak" pitchFamily="2" charset="-78"/>
            </a:rPr>
            <a:t>و انطباق سیستم‌های اطلاعاتی خود با آن</a:t>
          </a:r>
          <a:endParaRPr lang="en-US" dirty="0">
            <a:cs typeface="B Koodak" pitchFamily="2" charset="-78"/>
          </a:endParaRPr>
        </a:p>
      </dgm:t>
    </dgm:pt>
    <dgm:pt modelId="{2BE83518-05D9-4973-9B7F-4CCF973C529B}" type="parTrans" cxnId="{E96BAB10-5409-4EA4-B9DB-F102F4110DC6}">
      <dgm:prSet/>
      <dgm:spPr/>
      <dgm:t>
        <a:bodyPr/>
        <a:lstStyle/>
        <a:p>
          <a:endParaRPr lang="en-US">
            <a:cs typeface="B Koodak" pitchFamily="2" charset="-78"/>
          </a:endParaRPr>
        </a:p>
      </dgm:t>
    </dgm:pt>
    <dgm:pt modelId="{9B536F93-009A-4DA6-8391-396E4E524FFE}" type="sibTrans" cxnId="{E96BAB10-5409-4EA4-B9DB-F102F4110DC6}">
      <dgm:prSet/>
      <dgm:spPr/>
      <dgm:t>
        <a:bodyPr/>
        <a:lstStyle/>
        <a:p>
          <a:endParaRPr lang="en-US">
            <a:cs typeface="B Koodak" pitchFamily="2" charset="-78"/>
          </a:endParaRPr>
        </a:p>
      </dgm:t>
    </dgm:pt>
    <dgm:pt modelId="{707DA12C-9F47-485A-B1BD-229BD61E736C}">
      <dgm:prSet phldrT="[Text]"/>
      <dgm:spPr/>
      <dgm:t>
        <a:bodyPr/>
        <a:lstStyle/>
        <a:p>
          <a:r>
            <a:rPr lang="fa-IR" dirty="0" smtClean="0">
              <a:cs typeface="B Koodak" pitchFamily="2" charset="-78"/>
            </a:rPr>
            <a:t>1996</a:t>
          </a:r>
          <a:endParaRPr lang="en-US" dirty="0">
            <a:cs typeface="B Koodak" pitchFamily="2" charset="-78"/>
          </a:endParaRPr>
        </a:p>
      </dgm:t>
    </dgm:pt>
    <dgm:pt modelId="{28F77A6D-A57B-4EAB-8924-332D059D54A8}" type="parTrans" cxnId="{6D2392E7-B0F6-48E6-993C-3BB8C5E69B3A}">
      <dgm:prSet/>
      <dgm:spPr/>
      <dgm:t>
        <a:bodyPr/>
        <a:lstStyle/>
        <a:p>
          <a:endParaRPr lang="en-US">
            <a:cs typeface="B Koodak" pitchFamily="2" charset="-78"/>
          </a:endParaRPr>
        </a:p>
      </dgm:t>
    </dgm:pt>
    <dgm:pt modelId="{4EE0F36B-F978-41AA-9BCE-098EB5FF056E}" type="sibTrans" cxnId="{6D2392E7-B0F6-48E6-993C-3BB8C5E69B3A}">
      <dgm:prSet/>
      <dgm:spPr/>
      <dgm:t>
        <a:bodyPr/>
        <a:lstStyle/>
        <a:p>
          <a:endParaRPr lang="en-US">
            <a:cs typeface="B Koodak" pitchFamily="2" charset="-78"/>
          </a:endParaRPr>
        </a:p>
      </dgm:t>
    </dgm:pt>
    <dgm:pt modelId="{3D1C258A-B296-4AD6-916D-E8FBDED173F4}">
      <dgm:prSet phldrT="[Text]"/>
      <dgm:spPr/>
      <dgm:t>
        <a:bodyPr/>
        <a:lstStyle/>
        <a:p>
          <a:pPr rtl="1"/>
          <a:endParaRPr lang="fa-IR" dirty="0" smtClean="0">
            <a:cs typeface="B Koodak" pitchFamily="2" charset="-78"/>
          </a:endParaRPr>
        </a:p>
        <a:p>
          <a:pPr rtl="1"/>
          <a:r>
            <a:rPr lang="fa-IR" dirty="0" smtClean="0">
              <a:cs typeface="B Koodak" pitchFamily="2" charset="-78"/>
            </a:rPr>
            <a:t>تصویب قانون </a:t>
          </a:r>
          <a:r>
            <a:rPr lang="ar-SA" dirty="0" smtClean="0">
              <a:cs typeface="B Koodak" pitchFamily="2" charset="-78"/>
            </a:rPr>
            <a:t>«کلینگر- کوهن» در کنگره آمریکا </a:t>
          </a:r>
          <a:r>
            <a:rPr lang="fa-IR" dirty="0" smtClean="0">
              <a:cs typeface="B Koodak" pitchFamily="2" charset="-78"/>
            </a:rPr>
            <a:t>و الزام</a:t>
          </a:r>
          <a:r>
            <a:rPr lang="ar-SA" dirty="0" smtClean="0">
              <a:cs typeface="B Koodak" pitchFamily="2" charset="-78"/>
            </a:rPr>
            <a:t> همه وزارتخانه‌ها و سازمان‌های دولتی</a:t>
          </a:r>
          <a:r>
            <a:rPr lang="en-US" dirty="0" smtClean="0">
              <a:cs typeface="B Koodak" pitchFamily="2" charset="-78"/>
            </a:rPr>
            <a:t> </a:t>
          </a:r>
          <a:r>
            <a:rPr lang="ar-SA" dirty="0" smtClean="0">
              <a:cs typeface="B Koodak" pitchFamily="2" charset="-78"/>
            </a:rPr>
            <a:t> به تنظیم معماری فناوری اطلاعات سازمانی خود</a:t>
          </a:r>
          <a:endParaRPr lang="en-US" dirty="0">
            <a:cs typeface="B Koodak" pitchFamily="2" charset="-78"/>
          </a:endParaRPr>
        </a:p>
      </dgm:t>
    </dgm:pt>
    <dgm:pt modelId="{2F26951C-ABAC-4B0F-9ED9-5F7CF087ACF1}" type="parTrans" cxnId="{5519A9EE-7CD7-4031-9BFE-8A886169798A}">
      <dgm:prSet/>
      <dgm:spPr/>
      <dgm:t>
        <a:bodyPr/>
        <a:lstStyle/>
        <a:p>
          <a:endParaRPr lang="en-US">
            <a:cs typeface="B Koodak" pitchFamily="2" charset="-78"/>
          </a:endParaRPr>
        </a:p>
      </dgm:t>
    </dgm:pt>
    <dgm:pt modelId="{640CBD6D-698E-410C-AE94-5B0053D24260}" type="sibTrans" cxnId="{5519A9EE-7CD7-4031-9BFE-8A886169798A}">
      <dgm:prSet/>
      <dgm:spPr/>
      <dgm:t>
        <a:bodyPr/>
        <a:lstStyle/>
        <a:p>
          <a:endParaRPr lang="en-US">
            <a:cs typeface="B Koodak" pitchFamily="2" charset="-78"/>
          </a:endParaRPr>
        </a:p>
      </dgm:t>
    </dgm:pt>
    <dgm:pt modelId="{E1772D17-5257-45B9-A0B3-6C2F4FC0A628}" type="pres">
      <dgm:prSet presAssocID="{6093C78D-61DD-41B1-A68B-8F405850AC41}" presName="Name0" presStyleCnt="0">
        <dgm:presLayoutVars>
          <dgm:chMax val="7"/>
          <dgm:chPref val="5"/>
          <dgm:dir val="rev"/>
          <dgm:animOne val="branch"/>
          <dgm:animLvl val="lvl"/>
        </dgm:presLayoutVars>
      </dgm:prSet>
      <dgm:spPr/>
      <dgm:t>
        <a:bodyPr/>
        <a:lstStyle/>
        <a:p>
          <a:endParaRPr lang="en-US"/>
        </a:p>
      </dgm:t>
    </dgm:pt>
    <dgm:pt modelId="{792CE662-9B89-4A3D-A436-D1ABC4460D60}" type="pres">
      <dgm:prSet presAssocID="{707DA12C-9F47-485A-B1BD-229BD61E736C}" presName="ChildAccent3" presStyleCnt="0"/>
      <dgm:spPr/>
      <dgm:t>
        <a:bodyPr/>
        <a:lstStyle/>
        <a:p>
          <a:pPr rtl="1"/>
          <a:endParaRPr lang="fa-IR"/>
        </a:p>
      </dgm:t>
    </dgm:pt>
    <dgm:pt modelId="{06B07013-E9DE-4B74-83AF-8525E847A965}" type="pres">
      <dgm:prSet presAssocID="{707DA12C-9F47-485A-B1BD-229BD61E736C}" presName="ChildAccent" presStyleLbl="alignImgPlace1" presStyleIdx="0" presStyleCnt="3"/>
      <dgm:spPr/>
      <dgm:t>
        <a:bodyPr/>
        <a:lstStyle/>
        <a:p>
          <a:endParaRPr lang="en-US"/>
        </a:p>
      </dgm:t>
    </dgm:pt>
    <dgm:pt modelId="{A6B46113-8134-4BFA-A61D-D948E4EFD174}" type="pres">
      <dgm:prSet presAssocID="{707DA12C-9F47-485A-B1BD-229BD61E736C}" presName="Child3" presStyleLbl="revTx" presStyleIdx="0" presStyleCnt="0">
        <dgm:presLayoutVars>
          <dgm:chMax val="0"/>
          <dgm:chPref val="0"/>
          <dgm:bulletEnabled val="1"/>
        </dgm:presLayoutVars>
      </dgm:prSet>
      <dgm:spPr/>
      <dgm:t>
        <a:bodyPr/>
        <a:lstStyle/>
        <a:p>
          <a:endParaRPr lang="en-US"/>
        </a:p>
      </dgm:t>
    </dgm:pt>
    <dgm:pt modelId="{1247454F-1536-4216-8527-7A03072DA35F}" type="pres">
      <dgm:prSet presAssocID="{707DA12C-9F47-485A-B1BD-229BD61E736C}" presName="Parent3" presStyleLbl="node1" presStyleIdx="0" presStyleCnt="3">
        <dgm:presLayoutVars>
          <dgm:chMax val="2"/>
          <dgm:chPref val="1"/>
          <dgm:bulletEnabled val="1"/>
        </dgm:presLayoutVars>
      </dgm:prSet>
      <dgm:spPr/>
      <dgm:t>
        <a:bodyPr/>
        <a:lstStyle/>
        <a:p>
          <a:endParaRPr lang="en-US"/>
        </a:p>
      </dgm:t>
    </dgm:pt>
    <dgm:pt modelId="{0E948B2A-C686-4BBE-916C-4B1030F5F56E}" type="pres">
      <dgm:prSet presAssocID="{52881DAD-E613-47AA-B822-611B9570DAFC}" presName="ChildAccent2" presStyleCnt="0"/>
      <dgm:spPr/>
      <dgm:t>
        <a:bodyPr/>
        <a:lstStyle/>
        <a:p>
          <a:pPr rtl="1"/>
          <a:endParaRPr lang="fa-IR"/>
        </a:p>
      </dgm:t>
    </dgm:pt>
    <dgm:pt modelId="{025C12B5-B8E4-46C2-BB60-150B271F834F}" type="pres">
      <dgm:prSet presAssocID="{52881DAD-E613-47AA-B822-611B9570DAFC}" presName="ChildAccent" presStyleLbl="alignImgPlace1" presStyleIdx="1" presStyleCnt="3"/>
      <dgm:spPr/>
      <dgm:t>
        <a:bodyPr/>
        <a:lstStyle/>
        <a:p>
          <a:endParaRPr lang="en-US"/>
        </a:p>
      </dgm:t>
    </dgm:pt>
    <dgm:pt modelId="{49B8FD2F-D472-4948-A164-3604BB1C95C0}" type="pres">
      <dgm:prSet presAssocID="{52881DAD-E613-47AA-B822-611B9570DAFC}" presName="Child2" presStyleLbl="revTx" presStyleIdx="0" presStyleCnt="0">
        <dgm:presLayoutVars>
          <dgm:chMax val="0"/>
          <dgm:chPref val="0"/>
          <dgm:bulletEnabled val="1"/>
        </dgm:presLayoutVars>
      </dgm:prSet>
      <dgm:spPr/>
      <dgm:t>
        <a:bodyPr/>
        <a:lstStyle/>
        <a:p>
          <a:endParaRPr lang="en-US"/>
        </a:p>
      </dgm:t>
    </dgm:pt>
    <dgm:pt modelId="{E399EF21-D08C-445C-9FEE-672B28875664}" type="pres">
      <dgm:prSet presAssocID="{52881DAD-E613-47AA-B822-611B9570DAFC}" presName="Parent2" presStyleLbl="node1" presStyleIdx="1" presStyleCnt="3">
        <dgm:presLayoutVars>
          <dgm:chMax val="2"/>
          <dgm:chPref val="1"/>
          <dgm:bulletEnabled val="1"/>
        </dgm:presLayoutVars>
      </dgm:prSet>
      <dgm:spPr/>
      <dgm:t>
        <a:bodyPr/>
        <a:lstStyle/>
        <a:p>
          <a:endParaRPr lang="en-US"/>
        </a:p>
      </dgm:t>
    </dgm:pt>
    <dgm:pt modelId="{EEAFACB6-237A-44CF-AF93-507A67EE2F51}" type="pres">
      <dgm:prSet presAssocID="{6FB48FF7-060F-40D9-B194-D467CC3F3F58}" presName="ChildAccent1" presStyleCnt="0"/>
      <dgm:spPr/>
      <dgm:t>
        <a:bodyPr/>
        <a:lstStyle/>
        <a:p>
          <a:pPr rtl="1"/>
          <a:endParaRPr lang="fa-IR"/>
        </a:p>
      </dgm:t>
    </dgm:pt>
    <dgm:pt modelId="{9A819FAA-B1FF-4E3C-B76C-83103B86A817}" type="pres">
      <dgm:prSet presAssocID="{6FB48FF7-060F-40D9-B194-D467CC3F3F58}" presName="ChildAccent" presStyleLbl="alignImgPlace1" presStyleIdx="2" presStyleCnt="3"/>
      <dgm:spPr/>
      <dgm:t>
        <a:bodyPr/>
        <a:lstStyle/>
        <a:p>
          <a:endParaRPr lang="en-US"/>
        </a:p>
      </dgm:t>
    </dgm:pt>
    <dgm:pt modelId="{F17FE0B4-0580-46F9-8B78-3AF16FFDD80A}" type="pres">
      <dgm:prSet presAssocID="{6FB48FF7-060F-40D9-B194-D467CC3F3F58}" presName="Child1" presStyleLbl="revTx" presStyleIdx="0" presStyleCnt="0">
        <dgm:presLayoutVars>
          <dgm:chMax val="0"/>
          <dgm:chPref val="0"/>
          <dgm:bulletEnabled val="1"/>
        </dgm:presLayoutVars>
      </dgm:prSet>
      <dgm:spPr/>
      <dgm:t>
        <a:bodyPr/>
        <a:lstStyle/>
        <a:p>
          <a:endParaRPr lang="en-US"/>
        </a:p>
      </dgm:t>
    </dgm:pt>
    <dgm:pt modelId="{B366F474-0E5F-4CA7-9A81-84F1212D2F31}" type="pres">
      <dgm:prSet presAssocID="{6FB48FF7-060F-40D9-B194-D467CC3F3F58}" presName="Parent1" presStyleLbl="node1" presStyleIdx="2" presStyleCnt="3">
        <dgm:presLayoutVars>
          <dgm:chMax val="2"/>
          <dgm:chPref val="1"/>
          <dgm:bulletEnabled val="1"/>
        </dgm:presLayoutVars>
      </dgm:prSet>
      <dgm:spPr/>
      <dgm:t>
        <a:bodyPr/>
        <a:lstStyle/>
        <a:p>
          <a:endParaRPr lang="en-US"/>
        </a:p>
      </dgm:t>
    </dgm:pt>
  </dgm:ptLst>
  <dgm:cxnLst>
    <dgm:cxn modelId="{E96BAB10-5409-4EA4-B9DB-F102F4110DC6}" srcId="{52881DAD-E613-47AA-B822-611B9570DAFC}" destId="{743E8641-636E-4945-833C-9589F274B1E4}" srcOrd="0" destOrd="0" parTransId="{2BE83518-05D9-4973-9B7F-4CCF973C529B}" sibTransId="{9B536F93-009A-4DA6-8391-396E4E524FFE}"/>
    <dgm:cxn modelId="{391646FC-5FD4-43BD-AB92-D15910182334}" type="presOf" srcId="{3D1C258A-B296-4AD6-916D-E8FBDED173F4}" destId="{06B07013-E9DE-4B74-83AF-8525E847A965}" srcOrd="0" destOrd="0" presId="urn:microsoft.com/office/officeart/2011/layout/InterconnectedBlockProcess"/>
    <dgm:cxn modelId="{9252A5E4-CEE3-4743-A6E7-2785C1EA25B0}" srcId="{6FB48FF7-060F-40D9-B194-D467CC3F3F58}" destId="{0B318EDB-F363-494F-9622-7D87289D2FD1}" srcOrd="0" destOrd="0" parTransId="{DCA1530C-EA85-474E-9A4C-8D07334060D9}" sibTransId="{72D9400A-307D-48FF-ADA6-A59DABFD165B}"/>
    <dgm:cxn modelId="{5519A9EE-7CD7-4031-9BFE-8A886169798A}" srcId="{707DA12C-9F47-485A-B1BD-229BD61E736C}" destId="{3D1C258A-B296-4AD6-916D-E8FBDED173F4}" srcOrd="0" destOrd="0" parTransId="{2F26951C-ABAC-4B0F-9ED9-5F7CF087ACF1}" sibTransId="{640CBD6D-698E-410C-AE94-5B0053D24260}"/>
    <dgm:cxn modelId="{4AA28584-176F-496E-90FC-FBF3EBCC386C}" type="presOf" srcId="{52881DAD-E613-47AA-B822-611B9570DAFC}" destId="{E399EF21-D08C-445C-9FEE-672B28875664}" srcOrd="0" destOrd="0" presId="urn:microsoft.com/office/officeart/2011/layout/InterconnectedBlockProcess"/>
    <dgm:cxn modelId="{F3538E0F-E7D2-44C8-A798-4317E3806C0F}" type="presOf" srcId="{3D1C258A-B296-4AD6-916D-E8FBDED173F4}" destId="{A6B46113-8134-4BFA-A61D-D948E4EFD174}" srcOrd="1" destOrd="0" presId="urn:microsoft.com/office/officeart/2011/layout/InterconnectedBlockProcess"/>
    <dgm:cxn modelId="{034D085B-5626-45E0-A7EA-C2A875F2A0AD}" type="presOf" srcId="{743E8641-636E-4945-833C-9589F274B1E4}" destId="{49B8FD2F-D472-4948-A164-3604BB1C95C0}" srcOrd="1" destOrd="0" presId="urn:microsoft.com/office/officeart/2011/layout/InterconnectedBlockProcess"/>
    <dgm:cxn modelId="{85745E4C-8EE3-4BF5-BCFC-E11820ADEA01}" type="presOf" srcId="{707DA12C-9F47-485A-B1BD-229BD61E736C}" destId="{1247454F-1536-4216-8527-7A03072DA35F}" srcOrd="0" destOrd="0" presId="urn:microsoft.com/office/officeart/2011/layout/InterconnectedBlockProcess"/>
    <dgm:cxn modelId="{7A03CFEC-A626-4B29-B2AE-0661E334BFB1}" srcId="{6093C78D-61DD-41B1-A68B-8F405850AC41}" destId="{6FB48FF7-060F-40D9-B194-D467CC3F3F58}" srcOrd="0" destOrd="0" parTransId="{055C6D2E-64BF-4B65-A3B9-898E1DCCE830}" sibTransId="{74AF4BAD-1B28-4DD7-A663-415E39966F26}"/>
    <dgm:cxn modelId="{3E07F118-43C3-4BF4-8A4E-F627CD3F19F7}" type="presOf" srcId="{0B318EDB-F363-494F-9622-7D87289D2FD1}" destId="{F17FE0B4-0580-46F9-8B78-3AF16FFDD80A}" srcOrd="1" destOrd="0" presId="urn:microsoft.com/office/officeart/2011/layout/InterconnectedBlockProcess"/>
    <dgm:cxn modelId="{E82F8A4A-A3B5-451F-95B7-ACBEAC71AEA3}" type="presOf" srcId="{6093C78D-61DD-41B1-A68B-8F405850AC41}" destId="{E1772D17-5257-45B9-A0B3-6C2F4FC0A628}" srcOrd="0" destOrd="0" presId="urn:microsoft.com/office/officeart/2011/layout/InterconnectedBlockProcess"/>
    <dgm:cxn modelId="{6D2392E7-B0F6-48E6-993C-3BB8C5E69B3A}" srcId="{6093C78D-61DD-41B1-A68B-8F405850AC41}" destId="{707DA12C-9F47-485A-B1BD-229BD61E736C}" srcOrd="2" destOrd="0" parTransId="{28F77A6D-A57B-4EAB-8924-332D059D54A8}" sibTransId="{4EE0F36B-F978-41AA-9BCE-098EB5FF056E}"/>
    <dgm:cxn modelId="{44A41C39-5456-407B-AC77-014358184857}" type="presOf" srcId="{6FB48FF7-060F-40D9-B194-D467CC3F3F58}" destId="{B366F474-0E5F-4CA7-9A81-84F1212D2F31}" srcOrd="0" destOrd="0" presId="urn:microsoft.com/office/officeart/2011/layout/InterconnectedBlockProcess"/>
    <dgm:cxn modelId="{1966C730-5A0C-4548-8535-1457289BCE5B}" srcId="{6093C78D-61DD-41B1-A68B-8F405850AC41}" destId="{52881DAD-E613-47AA-B822-611B9570DAFC}" srcOrd="1" destOrd="0" parTransId="{B07D401B-2844-46D5-A237-21D3C7B6150C}" sibTransId="{66A7E92F-A0B6-4D4B-8A22-434B4A07E899}"/>
    <dgm:cxn modelId="{2371DAD1-8812-446D-9ABF-EBD5A5E5D15D}" type="presOf" srcId="{0B318EDB-F363-494F-9622-7D87289D2FD1}" destId="{9A819FAA-B1FF-4E3C-B76C-83103B86A817}" srcOrd="0" destOrd="0" presId="urn:microsoft.com/office/officeart/2011/layout/InterconnectedBlockProcess"/>
    <dgm:cxn modelId="{540EE67C-1C29-44E2-B666-FCA5B9E4C6CB}" type="presOf" srcId="{743E8641-636E-4945-833C-9589F274B1E4}" destId="{025C12B5-B8E4-46C2-BB60-150B271F834F}" srcOrd="0" destOrd="0" presId="urn:microsoft.com/office/officeart/2011/layout/InterconnectedBlockProcess"/>
    <dgm:cxn modelId="{D42E783A-9611-4377-9464-56A23755CA35}" type="presParOf" srcId="{E1772D17-5257-45B9-A0B3-6C2F4FC0A628}" destId="{792CE662-9B89-4A3D-A436-D1ABC4460D60}" srcOrd="0" destOrd="0" presId="urn:microsoft.com/office/officeart/2011/layout/InterconnectedBlockProcess"/>
    <dgm:cxn modelId="{5CCC90FE-B3E0-45AF-935F-1C391D88E950}" type="presParOf" srcId="{792CE662-9B89-4A3D-A436-D1ABC4460D60}" destId="{06B07013-E9DE-4B74-83AF-8525E847A965}" srcOrd="0" destOrd="0" presId="urn:microsoft.com/office/officeart/2011/layout/InterconnectedBlockProcess"/>
    <dgm:cxn modelId="{4FAFEF63-DFAA-495E-A23B-601E6A4752BB}" type="presParOf" srcId="{E1772D17-5257-45B9-A0B3-6C2F4FC0A628}" destId="{A6B46113-8134-4BFA-A61D-D948E4EFD174}" srcOrd="1" destOrd="0" presId="urn:microsoft.com/office/officeart/2011/layout/InterconnectedBlockProcess"/>
    <dgm:cxn modelId="{97F1AAAE-E82A-449B-B0A5-186DDAF91DD5}" type="presParOf" srcId="{E1772D17-5257-45B9-A0B3-6C2F4FC0A628}" destId="{1247454F-1536-4216-8527-7A03072DA35F}" srcOrd="2" destOrd="0" presId="urn:microsoft.com/office/officeart/2011/layout/InterconnectedBlockProcess"/>
    <dgm:cxn modelId="{38ABD8CB-2B87-4090-961F-8C4A855D8BF3}" type="presParOf" srcId="{E1772D17-5257-45B9-A0B3-6C2F4FC0A628}" destId="{0E948B2A-C686-4BBE-916C-4B1030F5F56E}" srcOrd="3" destOrd="0" presId="urn:microsoft.com/office/officeart/2011/layout/InterconnectedBlockProcess"/>
    <dgm:cxn modelId="{94B87E27-222A-48D8-A6E2-EE92B4E12E79}" type="presParOf" srcId="{0E948B2A-C686-4BBE-916C-4B1030F5F56E}" destId="{025C12B5-B8E4-46C2-BB60-150B271F834F}" srcOrd="0" destOrd="0" presId="urn:microsoft.com/office/officeart/2011/layout/InterconnectedBlockProcess"/>
    <dgm:cxn modelId="{D2C18785-738C-416E-9570-0EC2DEC86B5F}" type="presParOf" srcId="{E1772D17-5257-45B9-A0B3-6C2F4FC0A628}" destId="{49B8FD2F-D472-4948-A164-3604BB1C95C0}" srcOrd="4" destOrd="0" presId="urn:microsoft.com/office/officeart/2011/layout/InterconnectedBlockProcess"/>
    <dgm:cxn modelId="{DFAFC691-0BF5-4B2A-BF57-2C5D99BD27EF}" type="presParOf" srcId="{E1772D17-5257-45B9-A0B3-6C2F4FC0A628}" destId="{E399EF21-D08C-445C-9FEE-672B28875664}" srcOrd="5" destOrd="0" presId="urn:microsoft.com/office/officeart/2011/layout/InterconnectedBlockProcess"/>
    <dgm:cxn modelId="{80B3FAA8-4383-487B-8C99-F5ECC4082D21}" type="presParOf" srcId="{E1772D17-5257-45B9-A0B3-6C2F4FC0A628}" destId="{EEAFACB6-237A-44CF-AF93-507A67EE2F51}" srcOrd="6" destOrd="0" presId="urn:microsoft.com/office/officeart/2011/layout/InterconnectedBlockProcess"/>
    <dgm:cxn modelId="{30731A2A-CE54-4960-9074-D8796B147F41}" type="presParOf" srcId="{EEAFACB6-237A-44CF-AF93-507A67EE2F51}" destId="{9A819FAA-B1FF-4E3C-B76C-83103B86A817}" srcOrd="0" destOrd="0" presId="urn:microsoft.com/office/officeart/2011/layout/InterconnectedBlockProcess"/>
    <dgm:cxn modelId="{18DDE318-CB25-4CB5-92CB-B1698FBB293E}" type="presParOf" srcId="{E1772D17-5257-45B9-A0B3-6C2F4FC0A628}" destId="{F17FE0B4-0580-46F9-8B78-3AF16FFDD80A}" srcOrd="7" destOrd="0" presId="urn:microsoft.com/office/officeart/2011/layout/InterconnectedBlockProcess"/>
    <dgm:cxn modelId="{49DCAEAB-A1E4-4C6E-B93C-7B7C34B8FE68}" type="presParOf" srcId="{E1772D17-5257-45B9-A0B3-6C2F4FC0A628}" destId="{B366F474-0E5F-4CA7-9A81-84F1212D2F31}"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0AF42-0F58-40D3-A6D1-45C27A26452F}" type="doc">
      <dgm:prSet loTypeId="urn:microsoft.com/office/officeart/2005/8/layout/radial6" loCatId="cycle" qsTypeId="urn:microsoft.com/office/officeart/2005/8/quickstyle/simple1" qsCatId="simple" csTypeId="urn:microsoft.com/office/officeart/2005/8/colors/colorful1#2" csCatId="colorful" phldr="1"/>
      <dgm:spPr/>
      <dgm:t>
        <a:bodyPr/>
        <a:lstStyle/>
        <a:p>
          <a:endParaRPr lang="en-US"/>
        </a:p>
      </dgm:t>
    </dgm:pt>
    <dgm:pt modelId="{06A86FBB-3B59-43B4-A67C-E8021CD32E32}">
      <dgm:prSet phldrT="[Text]"/>
      <dgm:spPr/>
      <dgm:t>
        <a:bodyPr/>
        <a:lstStyle/>
        <a:p>
          <a:r>
            <a:rPr lang="fa-IR" b="0" dirty="0" smtClean="0">
              <a:cs typeface="B Titr" pitchFamily="2" charset="-78"/>
            </a:rPr>
            <a:t>سازمان</a:t>
          </a:r>
          <a:endParaRPr lang="en-US" b="0" dirty="0">
            <a:cs typeface="B Titr" pitchFamily="2" charset="-78"/>
          </a:endParaRPr>
        </a:p>
      </dgm:t>
    </dgm:pt>
    <dgm:pt modelId="{804599C2-16A1-4C23-ACEC-BF89F2F5CCEE}" type="parTrans" cxnId="{DA60A8D0-5559-4F1E-BBEE-B4A208948E18}">
      <dgm:prSet/>
      <dgm:spPr/>
      <dgm:t>
        <a:bodyPr/>
        <a:lstStyle/>
        <a:p>
          <a:endParaRPr lang="en-US" b="0">
            <a:cs typeface="B Titr" pitchFamily="2" charset="-78"/>
          </a:endParaRPr>
        </a:p>
      </dgm:t>
    </dgm:pt>
    <dgm:pt modelId="{F1E6B257-596C-44B5-AD97-0803066371BE}" type="sibTrans" cxnId="{DA60A8D0-5559-4F1E-BBEE-B4A208948E18}">
      <dgm:prSet/>
      <dgm:spPr/>
      <dgm:t>
        <a:bodyPr/>
        <a:lstStyle/>
        <a:p>
          <a:endParaRPr lang="en-US" b="0">
            <a:cs typeface="B Titr" pitchFamily="2" charset="-78"/>
          </a:endParaRPr>
        </a:p>
      </dgm:t>
    </dgm:pt>
    <dgm:pt modelId="{96EB0521-8776-4C1D-BFB2-C0FACE3735B7}">
      <dgm:prSet phldrT="[Text]"/>
      <dgm:spPr/>
      <dgm:t>
        <a:bodyPr/>
        <a:lstStyle/>
        <a:p>
          <a:r>
            <a:rPr lang="fa-IR" b="0" dirty="0" smtClean="0">
              <a:cs typeface="B Titr" pitchFamily="2" charset="-78"/>
            </a:rPr>
            <a:t>اطلاعات</a:t>
          </a:r>
          <a:endParaRPr lang="en-US" b="0" dirty="0">
            <a:cs typeface="B Titr" pitchFamily="2" charset="-78"/>
          </a:endParaRPr>
        </a:p>
      </dgm:t>
    </dgm:pt>
    <dgm:pt modelId="{F08D8DE5-20C7-4991-B319-CF71D4036055}" type="parTrans" cxnId="{9924EE94-7EAA-4415-84EB-0D0BC3BDD690}">
      <dgm:prSet/>
      <dgm:spPr/>
      <dgm:t>
        <a:bodyPr/>
        <a:lstStyle/>
        <a:p>
          <a:endParaRPr lang="en-US" b="0">
            <a:cs typeface="B Titr" pitchFamily="2" charset="-78"/>
          </a:endParaRPr>
        </a:p>
      </dgm:t>
    </dgm:pt>
    <dgm:pt modelId="{F355620F-88A7-4837-9E81-F537A6BEAB4F}" type="sibTrans" cxnId="{9924EE94-7EAA-4415-84EB-0D0BC3BDD690}">
      <dgm:prSet/>
      <dgm:spPr/>
      <dgm:t>
        <a:bodyPr/>
        <a:lstStyle/>
        <a:p>
          <a:endParaRPr lang="en-US" b="0">
            <a:cs typeface="B Titr" pitchFamily="2" charset="-78"/>
          </a:endParaRPr>
        </a:p>
      </dgm:t>
    </dgm:pt>
    <dgm:pt modelId="{06F846BD-7743-49A8-BC0C-CD8DA6C856F7}">
      <dgm:prSet phldrT="[Text]"/>
      <dgm:spPr/>
      <dgm:t>
        <a:bodyPr/>
        <a:lstStyle/>
        <a:p>
          <a:r>
            <a:rPr lang="fa-IR" b="0" dirty="0" smtClean="0">
              <a:cs typeface="B Titr" pitchFamily="2" charset="-78"/>
            </a:rPr>
            <a:t>مکانها</a:t>
          </a:r>
          <a:endParaRPr lang="en-US" b="0" dirty="0">
            <a:cs typeface="B Titr" pitchFamily="2" charset="-78"/>
          </a:endParaRPr>
        </a:p>
      </dgm:t>
    </dgm:pt>
    <dgm:pt modelId="{BD1B9CF3-1312-4ED4-995D-6C53B6187F88}" type="parTrans" cxnId="{4928D297-D69F-460E-AA4E-2DF624489B4D}">
      <dgm:prSet/>
      <dgm:spPr/>
      <dgm:t>
        <a:bodyPr/>
        <a:lstStyle/>
        <a:p>
          <a:endParaRPr lang="en-US" b="0">
            <a:cs typeface="B Titr" pitchFamily="2" charset="-78"/>
          </a:endParaRPr>
        </a:p>
      </dgm:t>
    </dgm:pt>
    <dgm:pt modelId="{B5BF69DF-2C26-4A31-A33D-BEEF544A969C}" type="sibTrans" cxnId="{4928D297-D69F-460E-AA4E-2DF624489B4D}">
      <dgm:prSet/>
      <dgm:spPr/>
      <dgm:t>
        <a:bodyPr/>
        <a:lstStyle/>
        <a:p>
          <a:endParaRPr lang="en-US" b="0">
            <a:cs typeface="B Titr" pitchFamily="2" charset="-78"/>
          </a:endParaRPr>
        </a:p>
      </dgm:t>
    </dgm:pt>
    <dgm:pt modelId="{23B88AB0-6E7A-49A3-952B-68B7FAF749E2}">
      <dgm:prSet phldrT="[Text]"/>
      <dgm:spPr/>
      <dgm:t>
        <a:bodyPr/>
        <a:lstStyle/>
        <a:p>
          <a:r>
            <a:rPr lang="fa-IR" b="0" dirty="0" smtClean="0">
              <a:cs typeface="B Titr" pitchFamily="2" charset="-78"/>
            </a:rPr>
            <a:t>رویدادها</a:t>
          </a:r>
          <a:endParaRPr lang="en-US" b="0" dirty="0">
            <a:cs typeface="B Titr" pitchFamily="2" charset="-78"/>
          </a:endParaRPr>
        </a:p>
      </dgm:t>
    </dgm:pt>
    <dgm:pt modelId="{5BECE556-86B9-43F7-AEBA-BE815B7B8410}" type="parTrans" cxnId="{6CEA057A-E5DD-4BE5-98E4-92503F190A85}">
      <dgm:prSet/>
      <dgm:spPr/>
      <dgm:t>
        <a:bodyPr/>
        <a:lstStyle/>
        <a:p>
          <a:endParaRPr lang="en-US" b="0">
            <a:cs typeface="B Titr" pitchFamily="2" charset="-78"/>
          </a:endParaRPr>
        </a:p>
      </dgm:t>
    </dgm:pt>
    <dgm:pt modelId="{B9D78565-906F-4587-9B67-C0982966DD45}" type="sibTrans" cxnId="{6CEA057A-E5DD-4BE5-98E4-92503F190A85}">
      <dgm:prSet/>
      <dgm:spPr/>
      <dgm:t>
        <a:bodyPr/>
        <a:lstStyle/>
        <a:p>
          <a:endParaRPr lang="en-US" b="0">
            <a:cs typeface="B Titr" pitchFamily="2" charset="-78"/>
          </a:endParaRPr>
        </a:p>
      </dgm:t>
    </dgm:pt>
    <dgm:pt modelId="{AB26F389-A067-4344-B494-F872A8A137BE}">
      <dgm:prSet phldrT="[Text]"/>
      <dgm:spPr/>
      <dgm:t>
        <a:bodyPr/>
        <a:lstStyle/>
        <a:p>
          <a:r>
            <a:rPr lang="fa-IR" b="0" dirty="0" smtClean="0">
              <a:cs typeface="B Titr" pitchFamily="2" charset="-78"/>
            </a:rPr>
            <a:t>اهداف</a:t>
          </a:r>
          <a:endParaRPr lang="en-US" b="0" dirty="0">
            <a:cs typeface="B Titr" pitchFamily="2" charset="-78"/>
          </a:endParaRPr>
        </a:p>
      </dgm:t>
    </dgm:pt>
    <dgm:pt modelId="{F69F2BB0-86BF-490E-B654-DF87BD44C142}" type="parTrans" cxnId="{DFB28175-9749-4FD4-B1EA-4DEBF89DC5E9}">
      <dgm:prSet/>
      <dgm:spPr/>
      <dgm:t>
        <a:bodyPr/>
        <a:lstStyle/>
        <a:p>
          <a:endParaRPr lang="en-US" b="0">
            <a:cs typeface="B Titr" pitchFamily="2" charset="-78"/>
          </a:endParaRPr>
        </a:p>
      </dgm:t>
    </dgm:pt>
    <dgm:pt modelId="{C71D3250-723F-4D9F-99A9-932708084143}" type="sibTrans" cxnId="{DFB28175-9749-4FD4-B1EA-4DEBF89DC5E9}">
      <dgm:prSet/>
      <dgm:spPr/>
      <dgm:t>
        <a:bodyPr/>
        <a:lstStyle/>
        <a:p>
          <a:endParaRPr lang="en-US" b="0">
            <a:cs typeface="B Titr" pitchFamily="2" charset="-78"/>
          </a:endParaRPr>
        </a:p>
      </dgm:t>
    </dgm:pt>
    <dgm:pt modelId="{D426118D-BAF9-4385-A7A0-60241C11FA58}">
      <dgm:prSet/>
      <dgm:spPr/>
      <dgm:t>
        <a:bodyPr/>
        <a:lstStyle/>
        <a:p>
          <a:r>
            <a:rPr lang="fa-IR" b="0" dirty="0" smtClean="0">
              <a:cs typeface="B Titr" pitchFamily="2" charset="-78"/>
            </a:rPr>
            <a:t>فرایندهای کاری</a:t>
          </a:r>
          <a:endParaRPr lang="en-US" b="0" dirty="0">
            <a:cs typeface="B Titr" pitchFamily="2" charset="-78"/>
          </a:endParaRPr>
        </a:p>
      </dgm:t>
    </dgm:pt>
    <dgm:pt modelId="{1D2BDA18-C80F-450B-8313-DB83246A4753}" type="parTrans" cxnId="{5F5D9282-0338-422B-BE32-C59242A09E39}">
      <dgm:prSet/>
      <dgm:spPr/>
      <dgm:t>
        <a:bodyPr/>
        <a:lstStyle/>
        <a:p>
          <a:endParaRPr lang="en-US" b="0">
            <a:cs typeface="B Titr" pitchFamily="2" charset="-78"/>
          </a:endParaRPr>
        </a:p>
      </dgm:t>
    </dgm:pt>
    <dgm:pt modelId="{552BCAF2-B787-46C0-B4E8-EEF5F72BAB8B}" type="sibTrans" cxnId="{5F5D9282-0338-422B-BE32-C59242A09E39}">
      <dgm:prSet/>
      <dgm:spPr/>
      <dgm:t>
        <a:bodyPr/>
        <a:lstStyle/>
        <a:p>
          <a:endParaRPr lang="en-US" b="0">
            <a:cs typeface="B Titr" pitchFamily="2" charset="-78"/>
          </a:endParaRPr>
        </a:p>
      </dgm:t>
    </dgm:pt>
    <dgm:pt modelId="{059AD7D0-4B00-4B21-BD3E-8DEED93865BD}">
      <dgm:prSet/>
      <dgm:spPr/>
      <dgm:t>
        <a:bodyPr/>
        <a:lstStyle/>
        <a:p>
          <a:r>
            <a:rPr lang="fa-IR" b="0" dirty="0" smtClean="0">
              <a:cs typeface="B Titr" pitchFamily="2" charset="-78"/>
            </a:rPr>
            <a:t>افراد و واحدها</a:t>
          </a:r>
          <a:endParaRPr lang="en-US" b="0" dirty="0">
            <a:cs typeface="B Titr" pitchFamily="2" charset="-78"/>
          </a:endParaRPr>
        </a:p>
      </dgm:t>
    </dgm:pt>
    <dgm:pt modelId="{4911CD10-BEEB-489A-A502-A2C0991D5B71}" type="sibTrans" cxnId="{4587C6EC-FC94-4F4E-95A0-BD676A4B5748}">
      <dgm:prSet/>
      <dgm:spPr/>
      <dgm:t>
        <a:bodyPr/>
        <a:lstStyle/>
        <a:p>
          <a:endParaRPr lang="en-US" b="0">
            <a:cs typeface="B Titr" pitchFamily="2" charset="-78"/>
          </a:endParaRPr>
        </a:p>
      </dgm:t>
    </dgm:pt>
    <dgm:pt modelId="{D726949D-53ED-4D26-A780-A3B3F36DA5CF}" type="parTrans" cxnId="{4587C6EC-FC94-4F4E-95A0-BD676A4B5748}">
      <dgm:prSet/>
      <dgm:spPr/>
      <dgm:t>
        <a:bodyPr/>
        <a:lstStyle/>
        <a:p>
          <a:endParaRPr lang="en-US" b="0">
            <a:cs typeface="B Titr" pitchFamily="2" charset="-78"/>
          </a:endParaRPr>
        </a:p>
      </dgm:t>
    </dgm:pt>
    <dgm:pt modelId="{F605827E-5DA2-4FE4-BBCD-19A99F0E41F3}" type="pres">
      <dgm:prSet presAssocID="{0F20AF42-0F58-40D3-A6D1-45C27A26452F}" presName="Name0" presStyleCnt="0">
        <dgm:presLayoutVars>
          <dgm:chMax val="1"/>
          <dgm:dir/>
          <dgm:animLvl val="ctr"/>
          <dgm:resizeHandles val="exact"/>
        </dgm:presLayoutVars>
      </dgm:prSet>
      <dgm:spPr/>
      <dgm:t>
        <a:bodyPr/>
        <a:lstStyle/>
        <a:p>
          <a:endParaRPr lang="en-US"/>
        </a:p>
      </dgm:t>
    </dgm:pt>
    <dgm:pt modelId="{D36E9DAE-2E4D-4D8A-947D-9C3EEEF43613}" type="pres">
      <dgm:prSet presAssocID="{06A86FBB-3B59-43B4-A67C-E8021CD32E32}" presName="centerShape" presStyleLbl="node0" presStyleIdx="0" presStyleCnt="1"/>
      <dgm:spPr>
        <a:prstGeom prst="star7">
          <a:avLst/>
        </a:prstGeom>
      </dgm:spPr>
      <dgm:t>
        <a:bodyPr/>
        <a:lstStyle/>
        <a:p>
          <a:endParaRPr lang="en-US"/>
        </a:p>
      </dgm:t>
    </dgm:pt>
    <dgm:pt modelId="{3C21FC7B-DC1F-4A08-A88B-EFB66891B760}" type="pres">
      <dgm:prSet presAssocID="{96EB0521-8776-4C1D-BFB2-C0FACE3735B7}" presName="node" presStyleLbl="node1" presStyleIdx="0" presStyleCnt="6">
        <dgm:presLayoutVars>
          <dgm:bulletEnabled val="1"/>
        </dgm:presLayoutVars>
      </dgm:prSet>
      <dgm:spPr/>
      <dgm:t>
        <a:bodyPr/>
        <a:lstStyle/>
        <a:p>
          <a:endParaRPr lang="en-US"/>
        </a:p>
      </dgm:t>
    </dgm:pt>
    <dgm:pt modelId="{326539FD-4077-4F4D-88D3-24BE9006E799}" type="pres">
      <dgm:prSet presAssocID="{96EB0521-8776-4C1D-BFB2-C0FACE3735B7}" presName="dummy" presStyleCnt="0"/>
      <dgm:spPr/>
      <dgm:t>
        <a:bodyPr/>
        <a:lstStyle/>
        <a:p>
          <a:pPr rtl="1"/>
          <a:endParaRPr lang="fa-IR"/>
        </a:p>
      </dgm:t>
    </dgm:pt>
    <dgm:pt modelId="{F1B90CE8-8F35-42F4-9754-FCC0C7399DCC}" type="pres">
      <dgm:prSet presAssocID="{F355620F-88A7-4837-9E81-F537A6BEAB4F}" presName="sibTrans" presStyleLbl="sibTrans2D1" presStyleIdx="0" presStyleCnt="6"/>
      <dgm:spPr/>
      <dgm:t>
        <a:bodyPr/>
        <a:lstStyle/>
        <a:p>
          <a:endParaRPr lang="en-US"/>
        </a:p>
      </dgm:t>
    </dgm:pt>
    <dgm:pt modelId="{68665889-2429-4DD4-B917-E15795D2ECA1}" type="pres">
      <dgm:prSet presAssocID="{D426118D-BAF9-4385-A7A0-60241C11FA58}" presName="node" presStyleLbl="node1" presStyleIdx="1" presStyleCnt="6">
        <dgm:presLayoutVars>
          <dgm:bulletEnabled val="1"/>
        </dgm:presLayoutVars>
      </dgm:prSet>
      <dgm:spPr/>
      <dgm:t>
        <a:bodyPr/>
        <a:lstStyle/>
        <a:p>
          <a:endParaRPr lang="en-US"/>
        </a:p>
      </dgm:t>
    </dgm:pt>
    <dgm:pt modelId="{0CAA552A-F58B-45B6-9DD1-52B18DB250BA}" type="pres">
      <dgm:prSet presAssocID="{D426118D-BAF9-4385-A7A0-60241C11FA58}" presName="dummy" presStyleCnt="0"/>
      <dgm:spPr/>
      <dgm:t>
        <a:bodyPr/>
        <a:lstStyle/>
        <a:p>
          <a:pPr rtl="1"/>
          <a:endParaRPr lang="fa-IR"/>
        </a:p>
      </dgm:t>
    </dgm:pt>
    <dgm:pt modelId="{F0DD4D14-A76B-4A5A-BD12-A547574155ED}" type="pres">
      <dgm:prSet presAssocID="{552BCAF2-B787-46C0-B4E8-EEF5F72BAB8B}" presName="sibTrans" presStyleLbl="sibTrans2D1" presStyleIdx="1" presStyleCnt="6"/>
      <dgm:spPr/>
      <dgm:t>
        <a:bodyPr/>
        <a:lstStyle/>
        <a:p>
          <a:endParaRPr lang="en-US"/>
        </a:p>
      </dgm:t>
    </dgm:pt>
    <dgm:pt modelId="{0A076344-BE83-44A1-8B22-F28300EAD9E6}" type="pres">
      <dgm:prSet presAssocID="{06F846BD-7743-49A8-BC0C-CD8DA6C856F7}" presName="node" presStyleLbl="node1" presStyleIdx="2" presStyleCnt="6">
        <dgm:presLayoutVars>
          <dgm:bulletEnabled val="1"/>
        </dgm:presLayoutVars>
      </dgm:prSet>
      <dgm:spPr/>
      <dgm:t>
        <a:bodyPr/>
        <a:lstStyle/>
        <a:p>
          <a:endParaRPr lang="en-US"/>
        </a:p>
      </dgm:t>
    </dgm:pt>
    <dgm:pt modelId="{0219E079-9B46-45F2-88E7-E111243E1964}" type="pres">
      <dgm:prSet presAssocID="{06F846BD-7743-49A8-BC0C-CD8DA6C856F7}" presName="dummy" presStyleCnt="0"/>
      <dgm:spPr/>
      <dgm:t>
        <a:bodyPr/>
        <a:lstStyle/>
        <a:p>
          <a:pPr rtl="1"/>
          <a:endParaRPr lang="fa-IR"/>
        </a:p>
      </dgm:t>
    </dgm:pt>
    <dgm:pt modelId="{98359534-5B06-4EC5-8A26-A3A085FA5EE0}" type="pres">
      <dgm:prSet presAssocID="{B5BF69DF-2C26-4A31-A33D-BEEF544A969C}" presName="sibTrans" presStyleLbl="sibTrans2D1" presStyleIdx="2" presStyleCnt="6"/>
      <dgm:spPr/>
      <dgm:t>
        <a:bodyPr/>
        <a:lstStyle/>
        <a:p>
          <a:endParaRPr lang="en-US"/>
        </a:p>
      </dgm:t>
    </dgm:pt>
    <dgm:pt modelId="{CA340847-FA8D-4FD4-8CD3-BBFA93053314}" type="pres">
      <dgm:prSet presAssocID="{059AD7D0-4B00-4B21-BD3E-8DEED93865BD}" presName="node" presStyleLbl="node1" presStyleIdx="3" presStyleCnt="6">
        <dgm:presLayoutVars>
          <dgm:bulletEnabled val="1"/>
        </dgm:presLayoutVars>
      </dgm:prSet>
      <dgm:spPr/>
      <dgm:t>
        <a:bodyPr/>
        <a:lstStyle/>
        <a:p>
          <a:endParaRPr lang="en-US"/>
        </a:p>
      </dgm:t>
    </dgm:pt>
    <dgm:pt modelId="{B554F22D-0A92-4582-9FD5-C5B6F59F418C}" type="pres">
      <dgm:prSet presAssocID="{059AD7D0-4B00-4B21-BD3E-8DEED93865BD}" presName="dummy" presStyleCnt="0"/>
      <dgm:spPr/>
      <dgm:t>
        <a:bodyPr/>
        <a:lstStyle/>
        <a:p>
          <a:pPr rtl="1"/>
          <a:endParaRPr lang="fa-IR"/>
        </a:p>
      </dgm:t>
    </dgm:pt>
    <dgm:pt modelId="{22264B36-7457-429C-B255-636A3715563D}" type="pres">
      <dgm:prSet presAssocID="{4911CD10-BEEB-489A-A502-A2C0991D5B71}" presName="sibTrans" presStyleLbl="sibTrans2D1" presStyleIdx="3" presStyleCnt="6"/>
      <dgm:spPr/>
      <dgm:t>
        <a:bodyPr/>
        <a:lstStyle/>
        <a:p>
          <a:endParaRPr lang="en-US"/>
        </a:p>
      </dgm:t>
    </dgm:pt>
    <dgm:pt modelId="{B65C66A8-6B44-4614-AB49-543723F5ABA7}" type="pres">
      <dgm:prSet presAssocID="{23B88AB0-6E7A-49A3-952B-68B7FAF749E2}" presName="node" presStyleLbl="node1" presStyleIdx="4" presStyleCnt="6">
        <dgm:presLayoutVars>
          <dgm:bulletEnabled val="1"/>
        </dgm:presLayoutVars>
      </dgm:prSet>
      <dgm:spPr/>
      <dgm:t>
        <a:bodyPr/>
        <a:lstStyle/>
        <a:p>
          <a:endParaRPr lang="en-US"/>
        </a:p>
      </dgm:t>
    </dgm:pt>
    <dgm:pt modelId="{13856518-AFE5-496D-A887-EC6F81D2E6BF}" type="pres">
      <dgm:prSet presAssocID="{23B88AB0-6E7A-49A3-952B-68B7FAF749E2}" presName="dummy" presStyleCnt="0"/>
      <dgm:spPr/>
      <dgm:t>
        <a:bodyPr/>
        <a:lstStyle/>
        <a:p>
          <a:pPr rtl="1"/>
          <a:endParaRPr lang="fa-IR"/>
        </a:p>
      </dgm:t>
    </dgm:pt>
    <dgm:pt modelId="{3FB3DCE9-98EF-49C5-AE4F-FEE7A9FE0443}" type="pres">
      <dgm:prSet presAssocID="{B9D78565-906F-4587-9B67-C0982966DD45}" presName="sibTrans" presStyleLbl="sibTrans2D1" presStyleIdx="4" presStyleCnt="6"/>
      <dgm:spPr/>
      <dgm:t>
        <a:bodyPr/>
        <a:lstStyle/>
        <a:p>
          <a:endParaRPr lang="en-US"/>
        </a:p>
      </dgm:t>
    </dgm:pt>
    <dgm:pt modelId="{AD667E6E-1F7A-48C5-9574-F36C014BE761}" type="pres">
      <dgm:prSet presAssocID="{AB26F389-A067-4344-B494-F872A8A137BE}" presName="node" presStyleLbl="node1" presStyleIdx="5" presStyleCnt="6">
        <dgm:presLayoutVars>
          <dgm:bulletEnabled val="1"/>
        </dgm:presLayoutVars>
      </dgm:prSet>
      <dgm:spPr/>
      <dgm:t>
        <a:bodyPr/>
        <a:lstStyle/>
        <a:p>
          <a:endParaRPr lang="en-US"/>
        </a:p>
      </dgm:t>
    </dgm:pt>
    <dgm:pt modelId="{4E39DCBD-D7EB-43E5-82E3-D651D5B96DC6}" type="pres">
      <dgm:prSet presAssocID="{AB26F389-A067-4344-B494-F872A8A137BE}" presName="dummy" presStyleCnt="0"/>
      <dgm:spPr/>
      <dgm:t>
        <a:bodyPr/>
        <a:lstStyle/>
        <a:p>
          <a:pPr rtl="1"/>
          <a:endParaRPr lang="fa-IR"/>
        </a:p>
      </dgm:t>
    </dgm:pt>
    <dgm:pt modelId="{E4F550CB-39F1-4E2C-B7F7-7222EDF8A772}" type="pres">
      <dgm:prSet presAssocID="{C71D3250-723F-4D9F-99A9-932708084143}" presName="sibTrans" presStyleLbl="sibTrans2D1" presStyleIdx="5" presStyleCnt="6"/>
      <dgm:spPr/>
      <dgm:t>
        <a:bodyPr/>
        <a:lstStyle/>
        <a:p>
          <a:endParaRPr lang="en-US"/>
        </a:p>
      </dgm:t>
    </dgm:pt>
  </dgm:ptLst>
  <dgm:cxnLst>
    <dgm:cxn modelId="{4587C6EC-FC94-4F4E-95A0-BD676A4B5748}" srcId="{06A86FBB-3B59-43B4-A67C-E8021CD32E32}" destId="{059AD7D0-4B00-4B21-BD3E-8DEED93865BD}" srcOrd="3" destOrd="0" parTransId="{D726949D-53ED-4D26-A780-A3B3F36DA5CF}" sibTransId="{4911CD10-BEEB-489A-A502-A2C0991D5B71}"/>
    <dgm:cxn modelId="{E33BB68B-07B3-4A9C-94DE-EC225164706D}" type="presOf" srcId="{D426118D-BAF9-4385-A7A0-60241C11FA58}" destId="{68665889-2429-4DD4-B917-E15795D2ECA1}" srcOrd="0" destOrd="0" presId="urn:microsoft.com/office/officeart/2005/8/layout/radial6"/>
    <dgm:cxn modelId="{660E97CC-01DF-481A-A2F4-B7AFE1B1C1D6}" type="presOf" srcId="{C71D3250-723F-4D9F-99A9-932708084143}" destId="{E4F550CB-39F1-4E2C-B7F7-7222EDF8A772}" srcOrd="0" destOrd="0" presId="urn:microsoft.com/office/officeart/2005/8/layout/radial6"/>
    <dgm:cxn modelId="{40428B39-4ABB-4187-A270-B168A31E4382}" type="presOf" srcId="{4911CD10-BEEB-489A-A502-A2C0991D5B71}" destId="{22264B36-7457-429C-B255-636A3715563D}" srcOrd="0" destOrd="0" presId="urn:microsoft.com/office/officeart/2005/8/layout/radial6"/>
    <dgm:cxn modelId="{A5248676-5048-4CD1-B206-FE67153913AA}" type="presOf" srcId="{B9D78565-906F-4587-9B67-C0982966DD45}" destId="{3FB3DCE9-98EF-49C5-AE4F-FEE7A9FE0443}" srcOrd="0" destOrd="0" presId="urn:microsoft.com/office/officeart/2005/8/layout/radial6"/>
    <dgm:cxn modelId="{7DB3CA5D-BA6D-4E5F-B341-E8613DE88225}" type="presOf" srcId="{059AD7D0-4B00-4B21-BD3E-8DEED93865BD}" destId="{CA340847-FA8D-4FD4-8CD3-BBFA93053314}" srcOrd="0" destOrd="0" presId="urn:microsoft.com/office/officeart/2005/8/layout/radial6"/>
    <dgm:cxn modelId="{5F5D9282-0338-422B-BE32-C59242A09E39}" srcId="{06A86FBB-3B59-43B4-A67C-E8021CD32E32}" destId="{D426118D-BAF9-4385-A7A0-60241C11FA58}" srcOrd="1" destOrd="0" parTransId="{1D2BDA18-C80F-450B-8313-DB83246A4753}" sibTransId="{552BCAF2-B787-46C0-B4E8-EEF5F72BAB8B}"/>
    <dgm:cxn modelId="{9924EE94-7EAA-4415-84EB-0D0BC3BDD690}" srcId="{06A86FBB-3B59-43B4-A67C-E8021CD32E32}" destId="{96EB0521-8776-4C1D-BFB2-C0FACE3735B7}" srcOrd="0" destOrd="0" parTransId="{F08D8DE5-20C7-4991-B319-CF71D4036055}" sibTransId="{F355620F-88A7-4837-9E81-F537A6BEAB4F}"/>
    <dgm:cxn modelId="{6CEA057A-E5DD-4BE5-98E4-92503F190A85}" srcId="{06A86FBB-3B59-43B4-A67C-E8021CD32E32}" destId="{23B88AB0-6E7A-49A3-952B-68B7FAF749E2}" srcOrd="4" destOrd="0" parTransId="{5BECE556-86B9-43F7-AEBA-BE815B7B8410}" sibTransId="{B9D78565-906F-4587-9B67-C0982966DD45}"/>
    <dgm:cxn modelId="{66C3349A-B7D7-4441-858C-739542573421}" type="presOf" srcId="{23B88AB0-6E7A-49A3-952B-68B7FAF749E2}" destId="{B65C66A8-6B44-4614-AB49-543723F5ABA7}" srcOrd="0" destOrd="0" presId="urn:microsoft.com/office/officeart/2005/8/layout/radial6"/>
    <dgm:cxn modelId="{DA60A8D0-5559-4F1E-BBEE-B4A208948E18}" srcId="{0F20AF42-0F58-40D3-A6D1-45C27A26452F}" destId="{06A86FBB-3B59-43B4-A67C-E8021CD32E32}" srcOrd="0" destOrd="0" parTransId="{804599C2-16A1-4C23-ACEC-BF89F2F5CCEE}" sibTransId="{F1E6B257-596C-44B5-AD97-0803066371BE}"/>
    <dgm:cxn modelId="{F3972083-2171-45FD-87ED-6ADE70529EAD}" type="presOf" srcId="{552BCAF2-B787-46C0-B4E8-EEF5F72BAB8B}" destId="{F0DD4D14-A76B-4A5A-BD12-A547574155ED}" srcOrd="0" destOrd="0" presId="urn:microsoft.com/office/officeart/2005/8/layout/radial6"/>
    <dgm:cxn modelId="{340DD3A5-73B5-4DE9-A2F9-7A45C7F7179D}" type="presOf" srcId="{0F20AF42-0F58-40D3-A6D1-45C27A26452F}" destId="{F605827E-5DA2-4FE4-BBCD-19A99F0E41F3}" srcOrd="0" destOrd="0" presId="urn:microsoft.com/office/officeart/2005/8/layout/radial6"/>
    <dgm:cxn modelId="{04D86656-2920-4867-A39B-C5F298BCF0F3}" type="presOf" srcId="{AB26F389-A067-4344-B494-F872A8A137BE}" destId="{AD667E6E-1F7A-48C5-9574-F36C014BE761}" srcOrd="0" destOrd="0" presId="urn:microsoft.com/office/officeart/2005/8/layout/radial6"/>
    <dgm:cxn modelId="{52049593-7A1A-4CD8-9A2E-DC87A7064F21}" type="presOf" srcId="{F355620F-88A7-4837-9E81-F537A6BEAB4F}" destId="{F1B90CE8-8F35-42F4-9754-FCC0C7399DCC}" srcOrd="0" destOrd="0" presId="urn:microsoft.com/office/officeart/2005/8/layout/radial6"/>
    <dgm:cxn modelId="{8EA12E09-4264-4872-A3FC-8C86E8562560}" type="presOf" srcId="{06A86FBB-3B59-43B4-A67C-E8021CD32E32}" destId="{D36E9DAE-2E4D-4D8A-947D-9C3EEEF43613}" srcOrd="0" destOrd="0" presId="urn:microsoft.com/office/officeart/2005/8/layout/radial6"/>
    <dgm:cxn modelId="{A907BFBC-E84F-43B3-B2D2-D573BE45BC9C}" type="presOf" srcId="{96EB0521-8776-4C1D-BFB2-C0FACE3735B7}" destId="{3C21FC7B-DC1F-4A08-A88B-EFB66891B760}" srcOrd="0" destOrd="0" presId="urn:microsoft.com/office/officeart/2005/8/layout/radial6"/>
    <dgm:cxn modelId="{5D788606-7D05-4569-A264-CB877FC5EA12}" type="presOf" srcId="{06F846BD-7743-49A8-BC0C-CD8DA6C856F7}" destId="{0A076344-BE83-44A1-8B22-F28300EAD9E6}" srcOrd="0" destOrd="0" presId="urn:microsoft.com/office/officeart/2005/8/layout/radial6"/>
    <dgm:cxn modelId="{DFB28175-9749-4FD4-B1EA-4DEBF89DC5E9}" srcId="{06A86FBB-3B59-43B4-A67C-E8021CD32E32}" destId="{AB26F389-A067-4344-B494-F872A8A137BE}" srcOrd="5" destOrd="0" parTransId="{F69F2BB0-86BF-490E-B654-DF87BD44C142}" sibTransId="{C71D3250-723F-4D9F-99A9-932708084143}"/>
    <dgm:cxn modelId="{DCB263A5-534E-4C10-8588-717D2C230384}" type="presOf" srcId="{B5BF69DF-2C26-4A31-A33D-BEEF544A969C}" destId="{98359534-5B06-4EC5-8A26-A3A085FA5EE0}" srcOrd="0" destOrd="0" presId="urn:microsoft.com/office/officeart/2005/8/layout/radial6"/>
    <dgm:cxn modelId="{4928D297-D69F-460E-AA4E-2DF624489B4D}" srcId="{06A86FBB-3B59-43B4-A67C-E8021CD32E32}" destId="{06F846BD-7743-49A8-BC0C-CD8DA6C856F7}" srcOrd="2" destOrd="0" parTransId="{BD1B9CF3-1312-4ED4-995D-6C53B6187F88}" sibTransId="{B5BF69DF-2C26-4A31-A33D-BEEF544A969C}"/>
    <dgm:cxn modelId="{D4B5D614-B65B-4317-A0B2-1B1C70306088}" type="presParOf" srcId="{F605827E-5DA2-4FE4-BBCD-19A99F0E41F3}" destId="{D36E9DAE-2E4D-4D8A-947D-9C3EEEF43613}" srcOrd="0" destOrd="0" presId="urn:microsoft.com/office/officeart/2005/8/layout/radial6"/>
    <dgm:cxn modelId="{0AF635AE-641C-4CDA-8F77-59CB9E6A8439}" type="presParOf" srcId="{F605827E-5DA2-4FE4-BBCD-19A99F0E41F3}" destId="{3C21FC7B-DC1F-4A08-A88B-EFB66891B760}" srcOrd="1" destOrd="0" presId="urn:microsoft.com/office/officeart/2005/8/layout/radial6"/>
    <dgm:cxn modelId="{DF29DC94-CBD3-4AB2-8F68-EA25C6A434E5}" type="presParOf" srcId="{F605827E-5DA2-4FE4-BBCD-19A99F0E41F3}" destId="{326539FD-4077-4F4D-88D3-24BE9006E799}" srcOrd="2" destOrd="0" presId="urn:microsoft.com/office/officeart/2005/8/layout/radial6"/>
    <dgm:cxn modelId="{388429E6-9899-49A5-B8FC-C799016EFB61}" type="presParOf" srcId="{F605827E-5DA2-4FE4-BBCD-19A99F0E41F3}" destId="{F1B90CE8-8F35-42F4-9754-FCC0C7399DCC}" srcOrd="3" destOrd="0" presId="urn:microsoft.com/office/officeart/2005/8/layout/radial6"/>
    <dgm:cxn modelId="{696333A5-F853-4F21-B85A-5DC1704A650E}" type="presParOf" srcId="{F605827E-5DA2-4FE4-BBCD-19A99F0E41F3}" destId="{68665889-2429-4DD4-B917-E15795D2ECA1}" srcOrd="4" destOrd="0" presId="urn:microsoft.com/office/officeart/2005/8/layout/radial6"/>
    <dgm:cxn modelId="{1EF7E4B9-DDBA-4DC9-B908-6841211C3018}" type="presParOf" srcId="{F605827E-5DA2-4FE4-BBCD-19A99F0E41F3}" destId="{0CAA552A-F58B-45B6-9DD1-52B18DB250BA}" srcOrd="5" destOrd="0" presId="urn:microsoft.com/office/officeart/2005/8/layout/radial6"/>
    <dgm:cxn modelId="{438435A5-41C6-4618-ADFD-BB92DD2F1CB0}" type="presParOf" srcId="{F605827E-5DA2-4FE4-BBCD-19A99F0E41F3}" destId="{F0DD4D14-A76B-4A5A-BD12-A547574155ED}" srcOrd="6" destOrd="0" presId="urn:microsoft.com/office/officeart/2005/8/layout/radial6"/>
    <dgm:cxn modelId="{DDF65EB2-A9A0-4ACF-ADC9-78F777C3CC26}" type="presParOf" srcId="{F605827E-5DA2-4FE4-BBCD-19A99F0E41F3}" destId="{0A076344-BE83-44A1-8B22-F28300EAD9E6}" srcOrd="7" destOrd="0" presId="urn:microsoft.com/office/officeart/2005/8/layout/radial6"/>
    <dgm:cxn modelId="{DE2B7702-3411-4C94-BEDB-688E70AD4E17}" type="presParOf" srcId="{F605827E-5DA2-4FE4-BBCD-19A99F0E41F3}" destId="{0219E079-9B46-45F2-88E7-E111243E1964}" srcOrd="8" destOrd="0" presId="urn:microsoft.com/office/officeart/2005/8/layout/radial6"/>
    <dgm:cxn modelId="{87B818EC-1E9C-4FD9-914D-E31580E06CD1}" type="presParOf" srcId="{F605827E-5DA2-4FE4-BBCD-19A99F0E41F3}" destId="{98359534-5B06-4EC5-8A26-A3A085FA5EE0}" srcOrd="9" destOrd="0" presId="urn:microsoft.com/office/officeart/2005/8/layout/radial6"/>
    <dgm:cxn modelId="{DAFEBFD8-55E5-4646-9F64-198CDA3D7F08}" type="presParOf" srcId="{F605827E-5DA2-4FE4-BBCD-19A99F0E41F3}" destId="{CA340847-FA8D-4FD4-8CD3-BBFA93053314}" srcOrd="10" destOrd="0" presId="urn:microsoft.com/office/officeart/2005/8/layout/radial6"/>
    <dgm:cxn modelId="{F404DB84-DE32-45D7-8AAB-1133FCCE2A8B}" type="presParOf" srcId="{F605827E-5DA2-4FE4-BBCD-19A99F0E41F3}" destId="{B554F22D-0A92-4582-9FD5-C5B6F59F418C}" srcOrd="11" destOrd="0" presId="urn:microsoft.com/office/officeart/2005/8/layout/radial6"/>
    <dgm:cxn modelId="{86DF6DA5-AB04-4E3F-90E6-FEC912162491}" type="presParOf" srcId="{F605827E-5DA2-4FE4-BBCD-19A99F0E41F3}" destId="{22264B36-7457-429C-B255-636A3715563D}" srcOrd="12" destOrd="0" presId="urn:microsoft.com/office/officeart/2005/8/layout/radial6"/>
    <dgm:cxn modelId="{39F80D47-A730-4313-8C06-598B9BF682DC}" type="presParOf" srcId="{F605827E-5DA2-4FE4-BBCD-19A99F0E41F3}" destId="{B65C66A8-6B44-4614-AB49-543723F5ABA7}" srcOrd="13" destOrd="0" presId="urn:microsoft.com/office/officeart/2005/8/layout/radial6"/>
    <dgm:cxn modelId="{57BD3532-D1CC-4446-AEB1-B3473946B1FE}" type="presParOf" srcId="{F605827E-5DA2-4FE4-BBCD-19A99F0E41F3}" destId="{13856518-AFE5-496D-A887-EC6F81D2E6BF}" srcOrd="14" destOrd="0" presId="urn:microsoft.com/office/officeart/2005/8/layout/radial6"/>
    <dgm:cxn modelId="{26608E74-5BC9-4653-BE3E-63610A8AB5AE}" type="presParOf" srcId="{F605827E-5DA2-4FE4-BBCD-19A99F0E41F3}" destId="{3FB3DCE9-98EF-49C5-AE4F-FEE7A9FE0443}" srcOrd="15" destOrd="0" presId="urn:microsoft.com/office/officeart/2005/8/layout/radial6"/>
    <dgm:cxn modelId="{CDF48AE0-5233-49B1-8AD8-CFD2149EF8C3}" type="presParOf" srcId="{F605827E-5DA2-4FE4-BBCD-19A99F0E41F3}" destId="{AD667E6E-1F7A-48C5-9574-F36C014BE761}" srcOrd="16" destOrd="0" presId="urn:microsoft.com/office/officeart/2005/8/layout/radial6"/>
    <dgm:cxn modelId="{B962E289-F3CC-4C20-8FBC-A4B532318046}" type="presParOf" srcId="{F605827E-5DA2-4FE4-BBCD-19A99F0E41F3}" destId="{4E39DCBD-D7EB-43E5-82E3-D651D5B96DC6}" srcOrd="17" destOrd="0" presId="urn:microsoft.com/office/officeart/2005/8/layout/radial6"/>
    <dgm:cxn modelId="{64676A43-5146-49C6-958A-BF0CF485564C}" type="presParOf" srcId="{F605827E-5DA2-4FE4-BBCD-19A99F0E41F3}" destId="{E4F550CB-39F1-4E2C-B7F7-7222EDF8A77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DD0B6-0843-49FD-8B17-17F96E032350}" type="doc">
      <dgm:prSet loTypeId="urn:microsoft.com/office/officeart/2005/8/layout/pyramid1" loCatId="pyramid" qsTypeId="urn:microsoft.com/office/officeart/2005/8/quickstyle/simple1" qsCatId="simple" csTypeId="urn:microsoft.com/office/officeart/2005/8/colors/accent1_2" csCatId="accent1" phldr="1"/>
      <dgm:spPr>
        <a:scene3d>
          <a:camera prst="isometricOffAxis1Right"/>
          <a:lightRig rig="threePt" dir="t"/>
        </a:scene3d>
      </dgm:spPr>
    </dgm:pt>
    <dgm:pt modelId="{26AAF8D7-AD85-4335-9D5F-A979E4315B63}">
      <dgm:prSet phldrT="[Text]" custT="1"/>
      <dgm:spPr>
        <a:solidFill>
          <a:srgbClr val="85270D"/>
        </a:solidFill>
      </dgm:spPr>
      <dgm:t>
        <a:bodyPr/>
        <a:lstStyle/>
        <a:p>
          <a:pPr>
            <a:lnSpc>
              <a:spcPct val="100000"/>
            </a:lnSpc>
            <a:spcBef>
              <a:spcPts val="0"/>
            </a:spcBef>
            <a:spcAft>
              <a:spcPts val="0"/>
            </a:spcAft>
          </a:pPr>
          <a:endParaRPr lang="fa-IR" sz="1400" b="1" dirty="0" smtClean="0">
            <a:solidFill>
              <a:schemeClr val="bg1"/>
            </a:solidFill>
            <a:cs typeface="B Mitra" panose="00000400000000000000" pitchFamily="2" charset="-78"/>
          </a:endParaRPr>
        </a:p>
        <a:p>
          <a:pPr>
            <a:lnSpc>
              <a:spcPct val="100000"/>
            </a:lnSpc>
            <a:spcBef>
              <a:spcPts val="0"/>
            </a:spcBef>
            <a:spcAft>
              <a:spcPts val="0"/>
            </a:spcAft>
          </a:pPr>
          <a:endParaRPr lang="en-US" sz="1400" b="1" dirty="0" smtClean="0">
            <a:solidFill>
              <a:schemeClr val="bg1"/>
            </a:solidFill>
            <a:cs typeface="B Mitra" panose="00000400000000000000" pitchFamily="2" charset="-78"/>
          </a:endParaRPr>
        </a:p>
        <a:p>
          <a:pPr>
            <a:lnSpc>
              <a:spcPct val="100000"/>
            </a:lnSpc>
            <a:spcBef>
              <a:spcPts val="0"/>
            </a:spcBef>
            <a:spcAft>
              <a:spcPts val="0"/>
            </a:spcAft>
          </a:pPr>
          <a:r>
            <a:rPr lang="fa-IR" sz="1400" b="1" dirty="0" smtClean="0">
              <a:solidFill>
                <a:schemeClr val="bg1"/>
              </a:solidFill>
              <a:cs typeface="B Mitra" panose="00000400000000000000" pitchFamily="2" charset="-78"/>
            </a:rPr>
            <a:t>معماری </a:t>
          </a:r>
        </a:p>
        <a:p>
          <a:pPr>
            <a:lnSpc>
              <a:spcPct val="100000"/>
            </a:lnSpc>
            <a:spcBef>
              <a:spcPts val="0"/>
            </a:spcBef>
            <a:spcAft>
              <a:spcPts val="0"/>
            </a:spcAft>
          </a:pPr>
          <a:r>
            <a:rPr lang="fa-IR" sz="1400" b="1" dirty="0" smtClean="0">
              <a:solidFill>
                <a:schemeClr val="bg1"/>
              </a:solidFill>
              <a:cs typeface="B Mitra" panose="00000400000000000000" pitchFamily="2" charset="-78"/>
            </a:rPr>
            <a:t>کسب و کار</a:t>
          </a:r>
          <a:endParaRPr lang="en-US" sz="1400" b="1" dirty="0">
            <a:solidFill>
              <a:schemeClr val="bg1"/>
            </a:solidFill>
            <a:cs typeface="B Mitra" panose="00000400000000000000" pitchFamily="2" charset="-78"/>
          </a:endParaRPr>
        </a:p>
      </dgm:t>
    </dgm:pt>
    <dgm:pt modelId="{69849CED-88A5-4E16-BF77-9B93FD9B9ECD}" type="parTrans" cxnId="{6AC735C9-AF24-4F4B-8B3F-EC972342E356}">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EB14C1CB-8DED-4524-B0FB-A3A2B8FD4D1E}" type="sibTrans" cxnId="{6AC735C9-AF24-4F4B-8B3F-EC972342E356}">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E37AD95D-74A1-4972-92D1-EFA41B25CE0E}">
      <dgm:prSet phldrT="[Text]" custT="1"/>
      <dgm:spPr/>
      <dgm:t>
        <a:bodyPr/>
        <a:lstStyle/>
        <a:p>
          <a:pPr>
            <a:lnSpc>
              <a:spcPct val="100000"/>
            </a:lnSpc>
            <a:spcBef>
              <a:spcPts val="0"/>
            </a:spcBef>
            <a:spcAft>
              <a:spcPts val="0"/>
            </a:spcAft>
          </a:pPr>
          <a:r>
            <a:rPr lang="fa-IR" sz="1600" b="1" dirty="0" smtClean="0">
              <a:solidFill>
                <a:schemeClr val="bg1"/>
              </a:solidFill>
              <a:cs typeface="B Mitra" panose="00000400000000000000" pitchFamily="2" charset="-78"/>
            </a:rPr>
            <a:t>معماری داده</a:t>
          </a:r>
          <a:endParaRPr lang="en-US" sz="1600" b="1" dirty="0">
            <a:solidFill>
              <a:schemeClr val="bg1"/>
            </a:solidFill>
            <a:cs typeface="B Mitra" panose="00000400000000000000" pitchFamily="2" charset="-78"/>
          </a:endParaRPr>
        </a:p>
      </dgm:t>
    </dgm:pt>
    <dgm:pt modelId="{B0338E03-B484-4051-B551-64B85DC9E479}" type="parTrans" cxnId="{CB3C4262-601C-4614-A3D2-E52D4D7AA68B}">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F2C16F4D-D04D-43FB-B43C-F25DAB3D6A45}" type="sibTrans" cxnId="{CB3C4262-601C-4614-A3D2-E52D4D7AA68B}">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0E5DEFDB-2A68-427F-BC28-4F484B70E591}">
      <dgm:prSet phldrT="[Text]" custT="1"/>
      <dgm:spPr/>
      <dgm:t>
        <a:bodyPr/>
        <a:lstStyle/>
        <a:p>
          <a:pPr>
            <a:lnSpc>
              <a:spcPct val="100000"/>
            </a:lnSpc>
            <a:spcBef>
              <a:spcPts val="0"/>
            </a:spcBef>
            <a:spcAft>
              <a:spcPts val="0"/>
            </a:spcAft>
          </a:pPr>
          <a:r>
            <a:rPr lang="fa-IR" sz="1600" b="1" dirty="0" smtClean="0">
              <a:solidFill>
                <a:schemeClr val="bg1"/>
              </a:solidFill>
              <a:cs typeface="B Mitra" panose="00000400000000000000" pitchFamily="2" charset="-78"/>
            </a:rPr>
            <a:t>معماری سیستم های کاربردی</a:t>
          </a:r>
          <a:endParaRPr lang="en-US" sz="1600" b="1" dirty="0">
            <a:solidFill>
              <a:schemeClr val="bg1"/>
            </a:solidFill>
            <a:cs typeface="B Mitra" panose="00000400000000000000" pitchFamily="2" charset="-78"/>
          </a:endParaRPr>
        </a:p>
      </dgm:t>
    </dgm:pt>
    <dgm:pt modelId="{1B085A1A-44D9-4043-B534-899148442246}" type="parTrans" cxnId="{94486054-8F5B-4ECF-9507-8D49C7C93AAE}">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FBC8795A-F462-44A2-9D84-C6D6A605D15B}" type="sibTrans" cxnId="{94486054-8F5B-4ECF-9507-8D49C7C93AAE}">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05185B58-7AD5-4CAB-B5F5-12DAA47C3635}">
      <dgm:prSet custT="1"/>
      <dgm:spPr/>
      <dgm:t>
        <a:bodyPr/>
        <a:lstStyle/>
        <a:p>
          <a:pPr>
            <a:lnSpc>
              <a:spcPct val="100000"/>
            </a:lnSpc>
            <a:spcBef>
              <a:spcPts val="0"/>
            </a:spcBef>
            <a:spcAft>
              <a:spcPts val="0"/>
            </a:spcAft>
          </a:pPr>
          <a:r>
            <a:rPr lang="fa-IR" sz="1600" b="1" dirty="0" smtClean="0">
              <a:solidFill>
                <a:schemeClr val="bg1"/>
              </a:solidFill>
              <a:cs typeface="B Mitra" panose="00000400000000000000" pitchFamily="2" charset="-78"/>
            </a:rPr>
            <a:t>معمای فناوری</a:t>
          </a:r>
          <a:endParaRPr lang="en-US" sz="1600" b="1" dirty="0">
            <a:solidFill>
              <a:schemeClr val="bg1"/>
            </a:solidFill>
            <a:cs typeface="B Mitra" panose="00000400000000000000" pitchFamily="2" charset="-78"/>
          </a:endParaRPr>
        </a:p>
      </dgm:t>
    </dgm:pt>
    <dgm:pt modelId="{4B37B16E-3A6C-4E63-A684-F72D22F4E15E}" type="parTrans" cxnId="{69B628D0-7738-4AD2-B255-AE848BDF1E64}">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24B0513E-CCA4-4B11-953E-2DF25F763371}" type="sibTrans" cxnId="{69B628D0-7738-4AD2-B255-AE848BDF1E64}">
      <dgm:prSet/>
      <dgm:spPr/>
      <dgm:t>
        <a:bodyPr/>
        <a:lstStyle/>
        <a:p>
          <a:pPr>
            <a:lnSpc>
              <a:spcPct val="100000"/>
            </a:lnSpc>
            <a:spcBef>
              <a:spcPts val="0"/>
            </a:spcBef>
            <a:spcAft>
              <a:spcPts val="0"/>
            </a:spcAft>
          </a:pPr>
          <a:endParaRPr lang="en-US" sz="2400" b="1">
            <a:solidFill>
              <a:schemeClr val="bg1"/>
            </a:solidFill>
            <a:cs typeface="B Mitra" panose="00000400000000000000" pitchFamily="2" charset="-78"/>
          </a:endParaRPr>
        </a:p>
      </dgm:t>
    </dgm:pt>
    <dgm:pt modelId="{5BB863CE-E68F-4F7C-AA88-82744093437A}" type="pres">
      <dgm:prSet presAssocID="{E0FDD0B6-0843-49FD-8B17-17F96E032350}" presName="Name0" presStyleCnt="0">
        <dgm:presLayoutVars>
          <dgm:dir/>
          <dgm:animLvl val="lvl"/>
          <dgm:resizeHandles val="exact"/>
        </dgm:presLayoutVars>
      </dgm:prSet>
      <dgm:spPr/>
    </dgm:pt>
    <dgm:pt modelId="{B80571B7-5BF1-4687-8FD1-CFE8A5B0268D}" type="pres">
      <dgm:prSet presAssocID="{26AAF8D7-AD85-4335-9D5F-A979E4315B63}" presName="Name8" presStyleCnt="0"/>
      <dgm:spPr/>
    </dgm:pt>
    <dgm:pt modelId="{59834C47-E28A-4FCF-BFA2-4CFB4735F6FC}" type="pres">
      <dgm:prSet presAssocID="{26AAF8D7-AD85-4335-9D5F-A979E4315B63}" presName="level" presStyleLbl="node1" presStyleIdx="0" presStyleCnt="4" custScaleY="194873" custLinFactNeighborX="-1323" custLinFactNeighborY="1393">
        <dgm:presLayoutVars>
          <dgm:chMax val="1"/>
          <dgm:bulletEnabled val="1"/>
        </dgm:presLayoutVars>
      </dgm:prSet>
      <dgm:spPr/>
      <dgm:t>
        <a:bodyPr/>
        <a:lstStyle/>
        <a:p>
          <a:endParaRPr lang="en-US"/>
        </a:p>
      </dgm:t>
    </dgm:pt>
    <dgm:pt modelId="{D57F4F15-C05C-41AE-BCA3-8F4F4874DCF9}" type="pres">
      <dgm:prSet presAssocID="{26AAF8D7-AD85-4335-9D5F-A979E4315B63}" presName="levelTx" presStyleLbl="revTx" presStyleIdx="0" presStyleCnt="0">
        <dgm:presLayoutVars>
          <dgm:chMax val="1"/>
          <dgm:bulletEnabled val="1"/>
        </dgm:presLayoutVars>
      </dgm:prSet>
      <dgm:spPr/>
      <dgm:t>
        <a:bodyPr/>
        <a:lstStyle/>
        <a:p>
          <a:endParaRPr lang="en-US"/>
        </a:p>
      </dgm:t>
    </dgm:pt>
    <dgm:pt modelId="{7349E1B3-0B5C-4A5C-A79D-C97D4DFADE4D}" type="pres">
      <dgm:prSet presAssocID="{E37AD95D-74A1-4972-92D1-EFA41B25CE0E}" presName="Name8" presStyleCnt="0"/>
      <dgm:spPr/>
    </dgm:pt>
    <dgm:pt modelId="{DC453CFC-7E10-42B8-8D73-B655B2DC0C09}" type="pres">
      <dgm:prSet presAssocID="{E37AD95D-74A1-4972-92D1-EFA41B25CE0E}" presName="level" presStyleLbl="node1" presStyleIdx="1" presStyleCnt="4" custLinFactNeighborX="-928" custLinFactNeighborY="2475">
        <dgm:presLayoutVars>
          <dgm:chMax val="1"/>
          <dgm:bulletEnabled val="1"/>
        </dgm:presLayoutVars>
      </dgm:prSet>
      <dgm:spPr/>
      <dgm:t>
        <a:bodyPr/>
        <a:lstStyle/>
        <a:p>
          <a:endParaRPr lang="en-US"/>
        </a:p>
      </dgm:t>
    </dgm:pt>
    <dgm:pt modelId="{2B61A3AB-B816-4C47-8B1C-02B9B784025C}" type="pres">
      <dgm:prSet presAssocID="{E37AD95D-74A1-4972-92D1-EFA41B25CE0E}" presName="levelTx" presStyleLbl="revTx" presStyleIdx="0" presStyleCnt="0">
        <dgm:presLayoutVars>
          <dgm:chMax val="1"/>
          <dgm:bulletEnabled val="1"/>
        </dgm:presLayoutVars>
      </dgm:prSet>
      <dgm:spPr/>
      <dgm:t>
        <a:bodyPr/>
        <a:lstStyle/>
        <a:p>
          <a:endParaRPr lang="en-US"/>
        </a:p>
      </dgm:t>
    </dgm:pt>
    <dgm:pt modelId="{76C90524-BA74-4C46-9674-5DFEF9DAA0D7}" type="pres">
      <dgm:prSet presAssocID="{0E5DEFDB-2A68-427F-BC28-4F484B70E591}" presName="Name8" presStyleCnt="0"/>
      <dgm:spPr/>
    </dgm:pt>
    <dgm:pt modelId="{743FD8E8-1E6A-4622-BAAB-0CDDFC1019B2}" type="pres">
      <dgm:prSet presAssocID="{0E5DEFDB-2A68-427F-BC28-4F484B70E591}" presName="level" presStyleLbl="node1" presStyleIdx="2" presStyleCnt="4" custLinFactNeighborX="-652" custLinFactNeighborY="2738">
        <dgm:presLayoutVars>
          <dgm:chMax val="1"/>
          <dgm:bulletEnabled val="1"/>
        </dgm:presLayoutVars>
      </dgm:prSet>
      <dgm:spPr/>
      <dgm:t>
        <a:bodyPr/>
        <a:lstStyle/>
        <a:p>
          <a:endParaRPr lang="en-US"/>
        </a:p>
      </dgm:t>
    </dgm:pt>
    <dgm:pt modelId="{D26E1D34-EDB4-4B06-86CA-9B4C72164834}" type="pres">
      <dgm:prSet presAssocID="{0E5DEFDB-2A68-427F-BC28-4F484B70E591}" presName="levelTx" presStyleLbl="revTx" presStyleIdx="0" presStyleCnt="0">
        <dgm:presLayoutVars>
          <dgm:chMax val="1"/>
          <dgm:bulletEnabled val="1"/>
        </dgm:presLayoutVars>
      </dgm:prSet>
      <dgm:spPr/>
      <dgm:t>
        <a:bodyPr/>
        <a:lstStyle/>
        <a:p>
          <a:endParaRPr lang="en-US"/>
        </a:p>
      </dgm:t>
    </dgm:pt>
    <dgm:pt modelId="{111423F6-E1A7-4AF7-987E-C8DFF18B8D66}" type="pres">
      <dgm:prSet presAssocID="{05185B58-7AD5-4CAB-B5F5-12DAA47C3635}" presName="Name8" presStyleCnt="0"/>
      <dgm:spPr/>
    </dgm:pt>
    <dgm:pt modelId="{B534449F-72C3-4DEF-A48D-FBE20E7DB405}" type="pres">
      <dgm:prSet presAssocID="{05185B58-7AD5-4CAB-B5F5-12DAA47C3635}" presName="level" presStyleLbl="node1" presStyleIdx="3" presStyleCnt="4" custLinFactNeighborY="1393">
        <dgm:presLayoutVars>
          <dgm:chMax val="1"/>
          <dgm:bulletEnabled val="1"/>
        </dgm:presLayoutVars>
      </dgm:prSet>
      <dgm:spPr/>
      <dgm:t>
        <a:bodyPr/>
        <a:lstStyle/>
        <a:p>
          <a:endParaRPr lang="en-US"/>
        </a:p>
      </dgm:t>
    </dgm:pt>
    <dgm:pt modelId="{D2B1C20D-4B3C-4DCB-AFAE-F5DCE50A040E}" type="pres">
      <dgm:prSet presAssocID="{05185B58-7AD5-4CAB-B5F5-12DAA47C3635}" presName="levelTx" presStyleLbl="revTx" presStyleIdx="0" presStyleCnt="0">
        <dgm:presLayoutVars>
          <dgm:chMax val="1"/>
          <dgm:bulletEnabled val="1"/>
        </dgm:presLayoutVars>
      </dgm:prSet>
      <dgm:spPr/>
      <dgm:t>
        <a:bodyPr/>
        <a:lstStyle/>
        <a:p>
          <a:endParaRPr lang="en-US"/>
        </a:p>
      </dgm:t>
    </dgm:pt>
  </dgm:ptLst>
  <dgm:cxnLst>
    <dgm:cxn modelId="{6AC735C9-AF24-4F4B-8B3F-EC972342E356}" srcId="{E0FDD0B6-0843-49FD-8B17-17F96E032350}" destId="{26AAF8D7-AD85-4335-9D5F-A979E4315B63}" srcOrd="0" destOrd="0" parTransId="{69849CED-88A5-4E16-BF77-9B93FD9B9ECD}" sibTransId="{EB14C1CB-8DED-4524-B0FB-A3A2B8FD4D1E}"/>
    <dgm:cxn modelId="{DC4B6AD3-59A4-42A0-AB2B-9131504FF752}" type="presOf" srcId="{0E5DEFDB-2A68-427F-BC28-4F484B70E591}" destId="{D26E1D34-EDB4-4B06-86CA-9B4C72164834}" srcOrd="1" destOrd="0" presId="urn:microsoft.com/office/officeart/2005/8/layout/pyramid1"/>
    <dgm:cxn modelId="{CB3C4262-601C-4614-A3D2-E52D4D7AA68B}" srcId="{E0FDD0B6-0843-49FD-8B17-17F96E032350}" destId="{E37AD95D-74A1-4972-92D1-EFA41B25CE0E}" srcOrd="1" destOrd="0" parTransId="{B0338E03-B484-4051-B551-64B85DC9E479}" sibTransId="{F2C16F4D-D04D-43FB-B43C-F25DAB3D6A45}"/>
    <dgm:cxn modelId="{693D4D6A-6D74-41A8-B17B-6B07FD0339D6}" type="presOf" srcId="{0E5DEFDB-2A68-427F-BC28-4F484B70E591}" destId="{743FD8E8-1E6A-4622-BAAB-0CDDFC1019B2}" srcOrd="0" destOrd="0" presId="urn:microsoft.com/office/officeart/2005/8/layout/pyramid1"/>
    <dgm:cxn modelId="{69A98E6A-98C3-485D-93A3-147F1E1839A7}" type="presOf" srcId="{26AAF8D7-AD85-4335-9D5F-A979E4315B63}" destId="{59834C47-E28A-4FCF-BFA2-4CFB4735F6FC}" srcOrd="0" destOrd="0" presId="urn:microsoft.com/office/officeart/2005/8/layout/pyramid1"/>
    <dgm:cxn modelId="{79565953-099C-4959-8E4D-CAA47F1B75D1}" type="presOf" srcId="{E37AD95D-74A1-4972-92D1-EFA41B25CE0E}" destId="{DC453CFC-7E10-42B8-8D73-B655B2DC0C09}" srcOrd="0" destOrd="0" presId="urn:microsoft.com/office/officeart/2005/8/layout/pyramid1"/>
    <dgm:cxn modelId="{55A8A7B8-21F2-4ACD-88D7-74B576000AEA}" type="presOf" srcId="{E0FDD0B6-0843-49FD-8B17-17F96E032350}" destId="{5BB863CE-E68F-4F7C-AA88-82744093437A}" srcOrd="0" destOrd="0" presId="urn:microsoft.com/office/officeart/2005/8/layout/pyramid1"/>
    <dgm:cxn modelId="{69B628D0-7738-4AD2-B255-AE848BDF1E64}" srcId="{E0FDD0B6-0843-49FD-8B17-17F96E032350}" destId="{05185B58-7AD5-4CAB-B5F5-12DAA47C3635}" srcOrd="3" destOrd="0" parTransId="{4B37B16E-3A6C-4E63-A684-F72D22F4E15E}" sibTransId="{24B0513E-CCA4-4B11-953E-2DF25F763371}"/>
    <dgm:cxn modelId="{6BDFDD7B-E22C-4DE5-8C3B-D89FB81398D4}" type="presOf" srcId="{05185B58-7AD5-4CAB-B5F5-12DAA47C3635}" destId="{D2B1C20D-4B3C-4DCB-AFAE-F5DCE50A040E}" srcOrd="1" destOrd="0" presId="urn:microsoft.com/office/officeart/2005/8/layout/pyramid1"/>
    <dgm:cxn modelId="{73B3BD55-3361-480B-B298-767DD06BA9BA}" type="presOf" srcId="{05185B58-7AD5-4CAB-B5F5-12DAA47C3635}" destId="{B534449F-72C3-4DEF-A48D-FBE20E7DB405}" srcOrd="0" destOrd="0" presId="urn:microsoft.com/office/officeart/2005/8/layout/pyramid1"/>
    <dgm:cxn modelId="{F813DB5B-6613-4BE1-B208-5A1351D2F7CF}" type="presOf" srcId="{26AAF8D7-AD85-4335-9D5F-A979E4315B63}" destId="{D57F4F15-C05C-41AE-BCA3-8F4F4874DCF9}" srcOrd="1" destOrd="0" presId="urn:microsoft.com/office/officeart/2005/8/layout/pyramid1"/>
    <dgm:cxn modelId="{94486054-8F5B-4ECF-9507-8D49C7C93AAE}" srcId="{E0FDD0B6-0843-49FD-8B17-17F96E032350}" destId="{0E5DEFDB-2A68-427F-BC28-4F484B70E591}" srcOrd="2" destOrd="0" parTransId="{1B085A1A-44D9-4043-B534-899148442246}" sibTransId="{FBC8795A-F462-44A2-9D84-C6D6A605D15B}"/>
    <dgm:cxn modelId="{EF1DE408-5C66-4135-8257-22E6479E1C41}" type="presOf" srcId="{E37AD95D-74A1-4972-92D1-EFA41B25CE0E}" destId="{2B61A3AB-B816-4C47-8B1C-02B9B784025C}" srcOrd="1" destOrd="0" presId="urn:microsoft.com/office/officeart/2005/8/layout/pyramid1"/>
    <dgm:cxn modelId="{AC58E94A-9132-4D3B-B3B4-73940D5CAB40}" type="presParOf" srcId="{5BB863CE-E68F-4F7C-AA88-82744093437A}" destId="{B80571B7-5BF1-4687-8FD1-CFE8A5B0268D}" srcOrd="0" destOrd="0" presId="urn:microsoft.com/office/officeart/2005/8/layout/pyramid1"/>
    <dgm:cxn modelId="{FAB08530-F3E4-4C40-A47C-0C7DAAC9B3BA}" type="presParOf" srcId="{B80571B7-5BF1-4687-8FD1-CFE8A5B0268D}" destId="{59834C47-E28A-4FCF-BFA2-4CFB4735F6FC}" srcOrd="0" destOrd="0" presId="urn:microsoft.com/office/officeart/2005/8/layout/pyramid1"/>
    <dgm:cxn modelId="{65351222-A112-4FA9-BF91-9F1D59751BCC}" type="presParOf" srcId="{B80571B7-5BF1-4687-8FD1-CFE8A5B0268D}" destId="{D57F4F15-C05C-41AE-BCA3-8F4F4874DCF9}" srcOrd="1" destOrd="0" presId="urn:microsoft.com/office/officeart/2005/8/layout/pyramid1"/>
    <dgm:cxn modelId="{43E7D1EF-D3A3-45B4-B7CE-F4B63E401EF6}" type="presParOf" srcId="{5BB863CE-E68F-4F7C-AA88-82744093437A}" destId="{7349E1B3-0B5C-4A5C-A79D-C97D4DFADE4D}" srcOrd="1" destOrd="0" presId="urn:microsoft.com/office/officeart/2005/8/layout/pyramid1"/>
    <dgm:cxn modelId="{5D7770A4-FF99-430B-90E4-22EB645F2F73}" type="presParOf" srcId="{7349E1B3-0B5C-4A5C-A79D-C97D4DFADE4D}" destId="{DC453CFC-7E10-42B8-8D73-B655B2DC0C09}" srcOrd="0" destOrd="0" presId="urn:microsoft.com/office/officeart/2005/8/layout/pyramid1"/>
    <dgm:cxn modelId="{977DCB84-75E2-4C7F-9D85-A575C653B88C}" type="presParOf" srcId="{7349E1B3-0B5C-4A5C-A79D-C97D4DFADE4D}" destId="{2B61A3AB-B816-4C47-8B1C-02B9B784025C}" srcOrd="1" destOrd="0" presId="urn:microsoft.com/office/officeart/2005/8/layout/pyramid1"/>
    <dgm:cxn modelId="{941A249C-1374-4C51-803F-B82F04CB4F33}" type="presParOf" srcId="{5BB863CE-E68F-4F7C-AA88-82744093437A}" destId="{76C90524-BA74-4C46-9674-5DFEF9DAA0D7}" srcOrd="2" destOrd="0" presId="urn:microsoft.com/office/officeart/2005/8/layout/pyramid1"/>
    <dgm:cxn modelId="{A02472C3-BBE8-49DB-9E34-D653C3EBB2A7}" type="presParOf" srcId="{76C90524-BA74-4C46-9674-5DFEF9DAA0D7}" destId="{743FD8E8-1E6A-4622-BAAB-0CDDFC1019B2}" srcOrd="0" destOrd="0" presId="urn:microsoft.com/office/officeart/2005/8/layout/pyramid1"/>
    <dgm:cxn modelId="{1BE81069-750D-4628-99B6-1B5EA7DAB391}" type="presParOf" srcId="{76C90524-BA74-4C46-9674-5DFEF9DAA0D7}" destId="{D26E1D34-EDB4-4B06-86CA-9B4C72164834}" srcOrd="1" destOrd="0" presId="urn:microsoft.com/office/officeart/2005/8/layout/pyramid1"/>
    <dgm:cxn modelId="{1C864C3A-56A3-4330-97B0-15D04A9F75F3}" type="presParOf" srcId="{5BB863CE-E68F-4F7C-AA88-82744093437A}" destId="{111423F6-E1A7-4AF7-987E-C8DFF18B8D66}" srcOrd="3" destOrd="0" presId="urn:microsoft.com/office/officeart/2005/8/layout/pyramid1"/>
    <dgm:cxn modelId="{3966E5E3-B576-4A44-B1DB-C69A4B900985}" type="presParOf" srcId="{111423F6-E1A7-4AF7-987E-C8DFF18B8D66}" destId="{B534449F-72C3-4DEF-A48D-FBE20E7DB405}" srcOrd="0" destOrd="0" presId="urn:microsoft.com/office/officeart/2005/8/layout/pyramid1"/>
    <dgm:cxn modelId="{D4C6085C-E75D-4BB3-938F-4CFC49293646}" type="presParOf" srcId="{111423F6-E1A7-4AF7-987E-C8DFF18B8D66}" destId="{D2B1C20D-4B3C-4DCB-AFAE-F5DCE50A040E}"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C4CCB2-5E84-4C55-8220-828E5DE9623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86A272D-2503-4319-BF3C-14FE6E8F6A27}">
      <dgm:prSet phldrT="[Text]" custT="1"/>
      <dgm:spPr>
        <a:ln w="28575">
          <a:solidFill>
            <a:schemeClr val="tx1">
              <a:lumMod val="95000"/>
              <a:lumOff val="5000"/>
            </a:schemeClr>
          </a:solidFill>
        </a:ln>
        <a:effectLst>
          <a:outerShdw blurRad="63500" sx="102000" sy="102000" algn="ctr" rotWithShape="0">
            <a:prstClr val="black">
              <a:alpha val="40000"/>
            </a:prstClr>
          </a:outerShdw>
        </a:effectLst>
      </dgm:spPr>
      <dgm:t>
        <a:bodyPr/>
        <a:lstStyle/>
        <a:p>
          <a:r>
            <a:rPr lang="fa-IR" sz="2100" dirty="0" smtClean="0">
              <a:cs typeface="B Mitra" panose="00000400000000000000" pitchFamily="2" charset="-78"/>
            </a:rPr>
            <a:t>معماری فعلی</a:t>
          </a:r>
        </a:p>
        <a:p>
          <a:r>
            <a:rPr lang="en-US" sz="1800" b="1" dirty="0" smtClean="0">
              <a:cs typeface="B Mitra" panose="00000400000000000000" pitchFamily="2" charset="-78"/>
            </a:rPr>
            <a:t>As Is</a:t>
          </a:r>
          <a:endParaRPr lang="en-US" sz="1800" b="1" dirty="0">
            <a:cs typeface="B Mitra" panose="00000400000000000000" pitchFamily="2" charset="-78"/>
          </a:endParaRPr>
        </a:p>
      </dgm:t>
    </dgm:pt>
    <dgm:pt modelId="{1F098F09-CA08-4D43-90D5-D47E723585C8}" type="parTrans" cxnId="{3DE2390F-F1EC-486E-9787-59E073F2B402}">
      <dgm:prSet/>
      <dgm:spPr/>
      <dgm:t>
        <a:bodyPr/>
        <a:lstStyle/>
        <a:p>
          <a:endParaRPr lang="en-US">
            <a:cs typeface="B Mitra" panose="00000400000000000000" pitchFamily="2" charset="-78"/>
          </a:endParaRPr>
        </a:p>
      </dgm:t>
    </dgm:pt>
    <dgm:pt modelId="{C7E32164-8EF1-4D29-ACBF-652EA920D9BB}" type="sibTrans" cxnId="{3DE2390F-F1EC-486E-9787-59E073F2B402}">
      <dgm:prSet/>
      <dgm:spPr/>
      <dgm:t>
        <a:bodyPr/>
        <a:lstStyle/>
        <a:p>
          <a:endParaRPr lang="en-US">
            <a:cs typeface="B Mitra" panose="00000400000000000000" pitchFamily="2" charset="-78"/>
          </a:endParaRPr>
        </a:p>
      </dgm:t>
    </dgm:pt>
    <dgm:pt modelId="{A9780CFD-079B-4BBD-950D-9AAE91CB57EE}">
      <dgm:prSet phldrT="[Text]"/>
      <dgm:spPr>
        <a:solidFill>
          <a:srgbClr val="85270D"/>
        </a:solidFill>
        <a:ln w="19050">
          <a:solidFill>
            <a:srgbClr val="0D141C"/>
          </a:solidFill>
          <a:prstDash val="sysDot"/>
        </a:ln>
      </dgm:spPr>
      <dgm:t>
        <a:bodyPr/>
        <a:lstStyle/>
        <a:p>
          <a:r>
            <a:rPr lang="fa-IR" dirty="0" smtClean="0">
              <a:cs typeface="B Mitra" panose="00000400000000000000" pitchFamily="2" charset="-78"/>
            </a:rPr>
            <a:t>معماری کسب و کار</a:t>
          </a:r>
          <a:endParaRPr lang="en-US" dirty="0">
            <a:cs typeface="B Mitra" panose="00000400000000000000" pitchFamily="2" charset="-78"/>
          </a:endParaRPr>
        </a:p>
      </dgm:t>
    </dgm:pt>
    <dgm:pt modelId="{D51300AB-1AB8-49EC-A68F-0628551C2E10}" type="parTrans" cxnId="{055C847F-A1EC-41AA-9526-16FD4889BFEB}">
      <dgm:prSet/>
      <dgm:spPr/>
      <dgm:t>
        <a:bodyPr/>
        <a:lstStyle/>
        <a:p>
          <a:endParaRPr lang="en-US">
            <a:cs typeface="B Mitra" panose="00000400000000000000" pitchFamily="2" charset="-78"/>
          </a:endParaRPr>
        </a:p>
      </dgm:t>
    </dgm:pt>
    <dgm:pt modelId="{0CF56569-5F04-444D-A589-0CCEEA87F35E}" type="sibTrans" cxnId="{055C847F-A1EC-41AA-9526-16FD4889BFEB}">
      <dgm:prSet/>
      <dgm:spPr/>
      <dgm:t>
        <a:bodyPr/>
        <a:lstStyle/>
        <a:p>
          <a:endParaRPr lang="en-US">
            <a:cs typeface="B Mitra" panose="00000400000000000000" pitchFamily="2" charset="-78"/>
          </a:endParaRPr>
        </a:p>
      </dgm:t>
    </dgm:pt>
    <dgm:pt modelId="{FBDDC972-137E-4D0A-8F37-DB9F4500C04D}">
      <dgm:prSet phldrT="[Text]"/>
      <dgm:spPr/>
      <dgm:t>
        <a:bodyPr/>
        <a:lstStyle/>
        <a:p>
          <a:r>
            <a:rPr lang="fa-IR" dirty="0" smtClean="0">
              <a:cs typeface="B Mitra" panose="00000400000000000000" pitchFamily="2" charset="-78"/>
            </a:rPr>
            <a:t>معماری داده</a:t>
          </a:r>
          <a:endParaRPr lang="en-US" dirty="0">
            <a:cs typeface="B Mitra" panose="00000400000000000000" pitchFamily="2" charset="-78"/>
          </a:endParaRPr>
        </a:p>
      </dgm:t>
    </dgm:pt>
    <dgm:pt modelId="{BD5BD740-7DFE-4D29-AC41-E1B41B4B84DE}" type="parTrans" cxnId="{429D2274-2445-4BBC-B970-165D48C9D9A3}">
      <dgm:prSet/>
      <dgm:spPr/>
      <dgm:t>
        <a:bodyPr/>
        <a:lstStyle/>
        <a:p>
          <a:endParaRPr lang="en-US">
            <a:cs typeface="B Mitra" panose="00000400000000000000" pitchFamily="2" charset="-78"/>
          </a:endParaRPr>
        </a:p>
      </dgm:t>
    </dgm:pt>
    <dgm:pt modelId="{F6671E62-3F8B-4C1E-83BC-8047215DDF3F}" type="sibTrans" cxnId="{429D2274-2445-4BBC-B970-165D48C9D9A3}">
      <dgm:prSet/>
      <dgm:spPr/>
      <dgm:t>
        <a:bodyPr/>
        <a:lstStyle/>
        <a:p>
          <a:endParaRPr lang="en-US">
            <a:cs typeface="B Mitra" panose="00000400000000000000" pitchFamily="2" charset="-78"/>
          </a:endParaRPr>
        </a:p>
      </dgm:t>
    </dgm:pt>
    <dgm:pt modelId="{341B23AC-A797-46DE-A446-18AD426F5DA6}">
      <dgm:prSet phldrT="[Text]"/>
      <dgm:spPr/>
      <dgm:t>
        <a:bodyPr/>
        <a:lstStyle/>
        <a:p>
          <a:r>
            <a:rPr lang="fa-IR" dirty="0" smtClean="0">
              <a:cs typeface="B Mitra" panose="00000400000000000000" pitchFamily="2" charset="-78"/>
            </a:rPr>
            <a:t>معماری فناوری</a:t>
          </a:r>
          <a:endParaRPr lang="en-US" dirty="0">
            <a:cs typeface="B Mitra" panose="00000400000000000000" pitchFamily="2" charset="-78"/>
          </a:endParaRPr>
        </a:p>
      </dgm:t>
    </dgm:pt>
    <dgm:pt modelId="{1FA88D9B-99DE-4928-A6E3-CA7A8E10E624}" type="parTrans" cxnId="{ADF939D1-0F62-4E99-8D88-EFEE9E737310}">
      <dgm:prSet/>
      <dgm:spPr/>
      <dgm:t>
        <a:bodyPr/>
        <a:lstStyle/>
        <a:p>
          <a:endParaRPr lang="en-US">
            <a:cs typeface="B Mitra" panose="00000400000000000000" pitchFamily="2" charset="-78"/>
          </a:endParaRPr>
        </a:p>
      </dgm:t>
    </dgm:pt>
    <dgm:pt modelId="{294F77D0-103D-4CEF-8DC0-F5B32EA96C78}" type="sibTrans" cxnId="{ADF939D1-0F62-4E99-8D88-EFEE9E737310}">
      <dgm:prSet/>
      <dgm:spPr/>
      <dgm:t>
        <a:bodyPr/>
        <a:lstStyle/>
        <a:p>
          <a:endParaRPr lang="en-US">
            <a:cs typeface="B Mitra" panose="00000400000000000000" pitchFamily="2" charset="-78"/>
          </a:endParaRPr>
        </a:p>
      </dgm:t>
    </dgm:pt>
    <dgm:pt modelId="{88382B5C-7338-4B4D-8C26-ABC67B30AE6B}">
      <dgm:prSet phldrT="[Text]"/>
      <dgm:spPr/>
      <dgm:t>
        <a:bodyPr/>
        <a:lstStyle/>
        <a:p>
          <a:r>
            <a:rPr lang="fa-IR" dirty="0" smtClean="0">
              <a:cs typeface="B Mitra" panose="00000400000000000000" pitchFamily="2" charset="-78"/>
            </a:rPr>
            <a:t>معماری سیستم های کاربردی</a:t>
          </a:r>
          <a:endParaRPr lang="en-US" dirty="0">
            <a:cs typeface="B Mitra" panose="00000400000000000000" pitchFamily="2" charset="-78"/>
          </a:endParaRPr>
        </a:p>
      </dgm:t>
    </dgm:pt>
    <dgm:pt modelId="{B9838891-C9F4-43EB-9AD1-C68ACA3D4B14}" type="parTrans" cxnId="{53FE7A1F-9186-40A8-8378-1DE9213E0300}">
      <dgm:prSet/>
      <dgm:spPr/>
      <dgm:t>
        <a:bodyPr/>
        <a:lstStyle/>
        <a:p>
          <a:endParaRPr lang="en-US">
            <a:cs typeface="B Mitra" panose="00000400000000000000" pitchFamily="2" charset="-78"/>
          </a:endParaRPr>
        </a:p>
      </dgm:t>
    </dgm:pt>
    <dgm:pt modelId="{303400D8-F3CD-45A7-8475-D67D0E633F80}" type="sibTrans" cxnId="{53FE7A1F-9186-40A8-8378-1DE9213E0300}">
      <dgm:prSet/>
      <dgm:spPr/>
      <dgm:t>
        <a:bodyPr/>
        <a:lstStyle/>
        <a:p>
          <a:endParaRPr lang="en-US">
            <a:cs typeface="B Mitra" panose="00000400000000000000" pitchFamily="2" charset="-78"/>
          </a:endParaRPr>
        </a:p>
      </dgm:t>
    </dgm:pt>
    <dgm:pt modelId="{E60D2508-0200-4F03-A287-C06D0C23161C}" type="pres">
      <dgm:prSet presAssocID="{34C4CCB2-5E84-4C55-8220-828E5DE9623D}" presName="theList" presStyleCnt="0">
        <dgm:presLayoutVars>
          <dgm:dir/>
          <dgm:animLvl val="lvl"/>
          <dgm:resizeHandles val="exact"/>
        </dgm:presLayoutVars>
      </dgm:prSet>
      <dgm:spPr/>
      <dgm:t>
        <a:bodyPr/>
        <a:lstStyle/>
        <a:p>
          <a:endParaRPr lang="en-US"/>
        </a:p>
      </dgm:t>
    </dgm:pt>
    <dgm:pt modelId="{0CEAC95E-D95F-414E-BF41-AF4A67CBD99E}" type="pres">
      <dgm:prSet presAssocID="{286A272D-2503-4319-BF3C-14FE6E8F6A27}" presName="compNode" presStyleCnt="0"/>
      <dgm:spPr/>
      <dgm:t>
        <a:bodyPr/>
        <a:lstStyle/>
        <a:p>
          <a:endParaRPr lang="en-US"/>
        </a:p>
      </dgm:t>
    </dgm:pt>
    <dgm:pt modelId="{4D8A3D3A-3CF8-4F9C-BA7A-98197D1C0AAB}" type="pres">
      <dgm:prSet presAssocID="{286A272D-2503-4319-BF3C-14FE6E8F6A27}" presName="aNode" presStyleLbl="bgShp" presStyleIdx="0" presStyleCnt="1" custLinFactNeighborX="-10902" custLinFactNeighborY="613"/>
      <dgm:spPr/>
      <dgm:t>
        <a:bodyPr/>
        <a:lstStyle/>
        <a:p>
          <a:endParaRPr lang="en-US"/>
        </a:p>
      </dgm:t>
    </dgm:pt>
    <dgm:pt modelId="{D374088F-932D-4910-BF0D-9F02A1D2D619}" type="pres">
      <dgm:prSet presAssocID="{286A272D-2503-4319-BF3C-14FE6E8F6A27}" presName="textNode" presStyleLbl="bgShp" presStyleIdx="0" presStyleCnt="1"/>
      <dgm:spPr/>
      <dgm:t>
        <a:bodyPr/>
        <a:lstStyle/>
        <a:p>
          <a:endParaRPr lang="en-US"/>
        </a:p>
      </dgm:t>
    </dgm:pt>
    <dgm:pt modelId="{360B4B9B-9563-4218-B7CC-6307A3C21515}" type="pres">
      <dgm:prSet presAssocID="{286A272D-2503-4319-BF3C-14FE6E8F6A27}" presName="compChildNode" presStyleCnt="0"/>
      <dgm:spPr/>
      <dgm:t>
        <a:bodyPr/>
        <a:lstStyle/>
        <a:p>
          <a:endParaRPr lang="en-US"/>
        </a:p>
      </dgm:t>
    </dgm:pt>
    <dgm:pt modelId="{1E395B65-896B-47C1-A1B9-6796B456CE3D}" type="pres">
      <dgm:prSet presAssocID="{286A272D-2503-4319-BF3C-14FE6E8F6A27}" presName="theInnerList" presStyleCnt="0"/>
      <dgm:spPr/>
      <dgm:t>
        <a:bodyPr/>
        <a:lstStyle/>
        <a:p>
          <a:endParaRPr lang="en-US"/>
        </a:p>
      </dgm:t>
    </dgm:pt>
    <dgm:pt modelId="{C95DFD39-15DD-4D6A-8C51-0EF423351945}" type="pres">
      <dgm:prSet presAssocID="{A9780CFD-079B-4BBD-950D-9AAE91CB57EE}" presName="childNode" presStyleLbl="node1" presStyleIdx="0" presStyleCnt="4">
        <dgm:presLayoutVars>
          <dgm:bulletEnabled val="1"/>
        </dgm:presLayoutVars>
      </dgm:prSet>
      <dgm:spPr/>
      <dgm:t>
        <a:bodyPr/>
        <a:lstStyle/>
        <a:p>
          <a:endParaRPr lang="en-US"/>
        </a:p>
      </dgm:t>
    </dgm:pt>
    <dgm:pt modelId="{1A75FA33-94C8-4DFF-81EB-5FAB341B30F0}" type="pres">
      <dgm:prSet presAssocID="{A9780CFD-079B-4BBD-950D-9AAE91CB57EE}" presName="aSpace2" presStyleCnt="0"/>
      <dgm:spPr/>
      <dgm:t>
        <a:bodyPr/>
        <a:lstStyle/>
        <a:p>
          <a:endParaRPr lang="en-US"/>
        </a:p>
      </dgm:t>
    </dgm:pt>
    <dgm:pt modelId="{4E36C579-271B-49A1-8F17-83B90F742D12}" type="pres">
      <dgm:prSet presAssocID="{FBDDC972-137E-4D0A-8F37-DB9F4500C04D}" presName="childNode" presStyleLbl="node1" presStyleIdx="1" presStyleCnt="4">
        <dgm:presLayoutVars>
          <dgm:bulletEnabled val="1"/>
        </dgm:presLayoutVars>
      </dgm:prSet>
      <dgm:spPr/>
      <dgm:t>
        <a:bodyPr/>
        <a:lstStyle/>
        <a:p>
          <a:endParaRPr lang="en-US"/>
        </a:p>
      </dgm:t>
    </dgm:pt>
    <dgm:pt modelId="{F50AC93E-31CD-47CF-AB1B-D050A54C9025}" type="pres">
      <dgm:prSet presAssocID="{FBDDC972-137E-4D0A-8F37-DB9F4500C04D}" presName="aSpace2" presStyleCnt="0"/>
      <dgm:spPr/>
      <dgm:t>
        <a:bodyPr/>
        <a:lstStyle/>
        <a:p>
          <a:endParaRPr lang="en-US"/>
        </a:p>
      </dgm:t>
    </dgm:pt>
    <dgm:pt modelId="{950A1055-5A58-4B08-A459-3F1F2A11DE3B}" type="pres">
      <dgm:prSet presAssocID="{88382B5C-7338-4B4D-8C26-ABC67B30AE6B}" presName="childNode" presStyleLbl="node1" presStyleIdx="2" presStyleCnt="4">
        <dgm:presLayoutVars>
          <dgm:bulletEnabled val="1"/>
        </dgm:presLayoutVars>
      </dgm:prSet>
      <dgm:spPr/>
      <dgm:t>
        <a:bodyPr/>
        <a:lstStyle/>
        <a:p>
          <a:endParaRPr lang="en-US"/>
        </a:p>
      </dgm:t>
    </dgm:pt>
    <dgm:pt modelId="{C45A07E6-E5AC-43AD-B631-50203627AB1E}" type="pres">
      <dgm:prSet presAssocID="{88382B5C-7338-4B4D-8C26-ABC67B30AE6B}" presName="aSpace2" presStyleCnt="0"/>
      <dgm:spPr/>
      <dgm:t>
        <a:bodyPr/>
        <a:lstStyle/>
        <a:p>
          <a:endParaRPr lang="en-US"/>
        </a:p>
      </dgm:t>
    </dgm:pt>
    <dgm:pt modelId="{81DE87AF-D7D9-42B2-8397-0366DFFF3E71}" type="pres">
      <dgm:prSet presAssocID="{341B23AC-A797-46DE-A446-18AD426F5DA6}" presName="childNode" presStyleLbl="node1" presStyleIdx="3" presStyleCnt="4">
        <dgm:presLayoutVars>
          <dgm:bulletEnabled val="1"/>
        </dgm:presLayoutVars>
      </dgm:prSet>
      <dgm:spPr/>
      <dgm:t>
        <a:bodyPr/>
        <a:lstStyle/>
        <a:p>
          <a:endParaRPr lang="en-US"/>
        </a:p>
      </dgm:t>
    </dgm:pt>
  </dgm:ptLst>
  <dgm:cxnLst>
    <dgm:cxn modelId="{D9FC9073-FFAF-4B49-BFE5-700F6AFB45BE}" type="presOf" srcId="{FBDDC972-137E-4D0A-8F37-DB9F4500C04D}" destId="{4E36C579-271B-49A1-8F17-83B90F742D12}" srcOrd="0" destOrd="0" presId="urn:microsoft.com/office/officeart/2005/8/layout/lProcess2"/>
    <dgm:cxn modelId="{B0375AD2-BE69-4FE2-B400-C5E809D97522}" type="presOf" srcId="{88382B5C-7338-4B4D-8C26-ABC67B30AE6B}" destId="{950A1055-5A58-4B08-A459-3F1F2A11DE3B}" srcOrd="0" destOrd="0" presId="urn:microsoft.com/office/officeart/2005/8/layout/lProcess2"/>
    <dgm:cxn modelId="{56B5F36E-DD20-4B5A-8ECB-0A2050F9ACB4}" type="presOf" srcId="{286A272D-2503-4319-BF3C-14FE6E8F6A27}" destId="{4D8A3D3A-3CF8-4F9C-BA7A-98197D1C0AAB}" srcOrd="0" destOrd="0" presId="urn:microsoft.com/office/officeart/2005/8/layout/lProcess2"/>
    <dgm:cxn modelId="{7846A013-667F-496B-8B42-38ADCBEB922D}" type="presOf" srcId="{286A272D-2503-4319-BF3C-14FE6E8F6A27}" destId="{D374088F-932D-4910-BF0D-9F02A1D2D619}" srcOrd="1" destOrd="0" presId="urn:microsoft.com/office/officeart/2005/8/layout/lProcess2"/>
    <dgm:cxn modelId="{7166712A-946C-4DE8-815F-5B734026266A}" type="presOf" srcId="{34C4CCB2-5E84-4C55-8220-828E5DE9623D}" destId="{E60D2508-0200-4F03-A287-C06D0C23161C}" srcOrd="0" destOrd="0" presId="urn:microsoft.com/office/officeart/2005/8/layout/lProcess2"/>
    <dgm:cxn modelId="{ADF939D1-0F62-4E99-8D88-EFEE9E737310}" srcId="{286A272D-2503-4319-BF3C-14FE6E8F6A27}" destId="{341B23AC-A797-46DE-A446-18AD426F5DA6}" srcOrd="3" destOrd="0" parTransId="{1FA88D9B-99DE-4928-A6E3-CA7A8E10E624}" sibTransId="{294F77D0-103D-4CEF-8DC0-F5B32EA96C78}"/>
    <dgm:cxn modelId="{53FE7A1F-9186-40A8-8378-1DE9213E0300}" srcId="{286A272D-2503-4319-BF3C-14FE6E8F6A27}" destId="{88382B5C-7338-4B4D-8C26-ABC67B30AE6B}" srcOrd="2" destOrd="0" parTransId="{B9838891-C9F4-43EB-9AD1-C68ACA3D4B14}" sibTransId="{303400D8-F3CD-45A7-8475-D67D0E633F80}"/>
    <dgm:cxn modelId="{7C8704D7-2B68-4578-A8EC-19975249AD17}" type="presOf" srcId="{341B23AC-A797-46DE-A446-18AD426F5DA6}" destId="{81DE87AF-D7D9-42B2-8397-0366DFFF3E71}" srcOrd="0" destOrd="0" presId="urn:microsoft.com/office/officeart/2005/8/layout/lProcess2"/>
    <dgm:cxn modelId="{3DE2390F-F1EC-486E-9787-59E073F2B402}" srcId="{34C4CCB2-5E84-4C55-8220-828E5DE9623D}" destId="{286A272D-2503-4319-BF3C-14FE6E8F6A27}" srcOrd="0" destOrd="0" parTransId="{1F098F09-CA08-4D43-90D5-D47E723585C8}" sibTransId="{C7E32164-8EF1-4D29-ACBF-652EA920D9BB}"/>
    <dgm:cxn modelId="{429D2274-2445-4BBC-B970-165D48C9D9A3}" srcId="{286A272D-2503-4319-BF3C-14FE6E8F6A27}" destId="{FBDDC972-137E-4D0A-8F37-DB9F4500C04D}" srcOrd="1" destOrd="0" parTransId="{BD5BD740-7DFE-4D29-AC41-E1B41B4B84DE}" sibTransId="{F6671E62-3F8B-4C1E-83BC-8047215DDF3F}"/>
    <dgm:cxn modelId="{055C847F-A1EC-41AA-9526-16FD4889BFEB}" srcId="{286A272D-2503-4319-BF3C-14FE6E8F6A27}" destId="{A9780CFD-079B-4BBD-950D-9AAE91CB57EE}" srcOrd="0" destOrd="0" parTransId="{D51300AB-1AB8-49EC-A68F-0628551C2E10}" sibTransId="{0CF56569-5F04-444D-A589-0CCEEA87F35E}"/>
    <dgm:cxn modelId="{0B1BC71A-4122-4DA5-80C0-616DA1325739}" type="presOf" srcId="{A9780CFD-079B-4BBD-950D-9AAE91CB57EE}" destId="{C95DFD39-15DD-4D6A-8C51-0EF423351945}" srcOrd="0" destOrd="0" presId="urn:microsoft.com/office/officeart/2005/8/layout/lProcess2"/>
    <dgm:cxn modelId="{32313CAC-EAC1-44F0-9579-F9EB66E01800}" type="presParOf" srcId="{E60D2508-0200-4F03-A287-C06D0C23161C}" destId="{0CEAC95E-D95F-414E-BF41-AF4A67CBD99E}" srcOrd="0" destOrd="0" presId="urn:microsoft.com/office/officeart/2005/8/layout/lProcess2"/>
    <dgm:cxn modelId="{FDE0A5BC-593B-4C0D-A8CA-603C2FD8107D}" type="presParOf" srcId="{0CEAC95E-D95F-414E-BF41-AF4A67CBD99E}" destId="{4D8A3D3A-3CF8-4F9C-BA7A-98197D1C0AAB}" srcOrd="0" destOrd="0" presId="urn:microsoft.com/office/officeart/2005/8/layout/lProcess2"/>
    <dgm:cxn modelId="{3D44E06E-2A6A-4C5B-8AD1-F8F18BDD1803}" type="presParOf" srcId="{0CEAC95E-D95F-414E-BF41-AF4A67CBD99E}" destId="{D374088F-932D-4910-BF0D-9F02A1D2D619}" srcOrd="1" destOrd="0" presId="urn:microsoft.com/office/officeart/2005/8/layout/lProcess2"/>
    <dgm:cxn modelId="{2DEEF699-6F59-47CC-BECA-6AB4EEB7D0D7}" type="presParOf" srcId="{0CEAC95E-D95F-414E-BF41-AF4A67CBD99E}" destId="{360B4B9B-9563-4218-B7CC-6307A3C21515}" srcOrd="2" destOrd="0" presId="urn:microsoft.com/office/officeart/2005/8/layout/lProcess2"/>
    <dgm:cxn modelId="{E176C2FE-EBD5-4663-842D-FF9C7169E1DD}" type="presParOf" srcId="{360B4B9B-9563-4218-B7CC-6307A3C21515}" destId="{1E395B65-896B-47C1-A1B9-6796B456CE3D}" srcOrd="0" destOrd="0" presId="urn:microsoft.com/office/officeart/2005/8/layout/lProcess2"/>
    <dgm:cxn modelId="{A2711E2C-33C2-4B77-92EE-D352FC1A2F10}" type="presParOf" srcId="{1E395B65-896B-47C1-A1B9-6796B456CE3D}" destId="{C95DFD39-15DD-4D6A-8C51-0EF423351945}" srcOrd="0" destOrd="0" presId="urn:microsoft.com/office/officeart/2005/8/layout/lProcess2"/>
    <dgm:cxn modelId="{2CF05B50-40FF-4FED-A015-BB075F51EA88}" type="presParOf" srcId="{1E395B65-896B-47C1-A1B9-6796B456CE3D}" destId="{1A75FA33-94C8-4DFF-81EB-5FAB341B30F0}" srcOrd="1" destOrd="0" presId="urn:microsoft.com/office/officeart/2005/8/layout/lProcess2"/>
    <dgm:cxn modelId="{6DF0BE2C-6D52-4C66-96FD-CBD18A2E09EF}" type="presParOf" srcId="{1E395B65-896B-47C1-A1B9-6796B456CE3D}" destId="{4E36C579-271B-49A1-8F17-83B90F742D12}" srcOrd="2" destOrd="0" presId="urn:microsoft.com/office/officeart/2005/8/layout/lProcess2"/>
    <dgm:cxn modelId="{7C7BD854-9C13-4A84-B70D-5C237E842233}" type="presParOf" srcId="{1E395B65-896B-47C1-A1B9-6796B456CE3D}" destId="{F50AC93E-31CD-47CF-AB1B-D050A54C9025}" srcOrd="3" destOrd="0" presId="urn:microsoft.com/office/officeart/2005/8/layout/lProcess2"/>
    <dgm:cxn modelId="{5DC48FCA-0E7A-47BE-9F34-A4316FF824F4}" type="presParOf" srcId="{1E395B65-896B-47C1-A1B9-6796B456CE3D}" destId="{950A1055-5A58-4B08-A459-3F1F2A11DE3B}" srcOrd="4" destOrd="0" presId="urn:microsoft.com/office/officeart/2005/8/layout/lProcess2"/>
    <dgm:cxn modelId="{CE813164-8F65-4EDD-8C1D-8C9EF96BC7A9}" type="presParOf" srcId="{1E395B65-896B-47C1-A1B9-6796B456CE3D}" destId="{C45A07E6-E5AC-43AD-B631-50203627AB1E}" srcOrd="5" destOrd="0" presId="urn:microsoft.com/office/officeart/2005/8/layout/lProcess2"/>
    <dgm:cxn modelId="{9EFA0F7D-001E-41B7-A877-42D590494DC5}" type="presParOf" srcId="{1E395B65-896B-47C1-A1B9-6796B456CE3D}" destId="{81DE87AF-D7D9-42B2-8397-0366DFFF3E71}" srcOrd="6" destOrd="0" presId="urn:microsoft.com/office/officeart/2005/8/layout/l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4CCB2-5E84-4C55-8220-828E5DE9623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86A272D-2503-4319-BF3C-14FE6E8F6A27}">
      <dgm:prSet phldrT="[Text]" custT="1"/>
      <dgm:spPr>
        <a:ln w="28575">
          <a:solidFill>
            <a:srgbClr val="0D141C"/>
          </a:solidFill>
        </a:ln>
        <a:effectLst>
          <a:outerShdw blurRad="63500" sx="102000" sy="102000" algn="ctr" rotWithShape="0">
            <a:prstClr val="black">
              <a:alpha val="40000"/>
            </a:prstClr>
          </a:outerShdw>
        </a:effectLst>
      </dgm:spPr>
      <dgm:t>
        <a:bodyPr/>
        <a:lstStyle/>
        <a:p>
          <a:r>
            <a:rPr lang="fa-IR" sz="2100" dirty="0" smtClean="0">
              <a:cs typeface="B Mitra" panose="00000400000000000000" pitchFamily="2" charset="-78"/>
            </a:rPr>
            <a:t>معماری مطلوب</a:t>
          </a:r>
        </a:p>
        <a:p>
          <a:r>
            <a:rPr lang="en-US" sz="1800" b="1" dirty="0" smtClean="0">
              <a:cs typeface="B Mitra" panose="00000400000000000000" pitchFamily="2" charset="-78"/>
            </a:rPr>
            <a:t>To Be</a:t>
          </a:r>
          <a:endParaRPr lang="en-US" sz="1800" b="1" dirty="0">
            <a:cs typeface="B Mitra" panose="00000400000000000000" pitchFamily="2" charset="-78"/>
          </a:endParaRPr>
        </a:p>
      </dgm:t>
    </dgm:pt>
    <dgm:pt modelId="{1F098F09-CA08-4D43-90D5-D47E723585C8}" type="parTrans" cxnId="{3DE2390F-F1EC-486E-9787-59E073F2B402}">
      <dgm:prSet/>
      <dgm:spPr/>
      <dgm:t>
        <a:bodyPr/>
        <a:lstStyle/>
        <a:p>
          <a:endParaRPr lang="en-US"/>
        </a:p>
      </dgm:t>
    </dgm:pt>
    <dgm:pt modelId="{C7E32164-8EF1-4D29-ACBF-652EA920D9BB}" type="sibTrans" cxnId="{3DE2390F-F1EC-486E-9787-59E073F2B402}">
      <dgm:prSet/>
      <dgm:spPr/>
      <dgm:t>
        <a:bodyPr/>
        <a:lstStyle/>
        <a:p>
          <a:endParaRPr lang="en-US"/>
        </a:p>
      </dgm:t>
    </dgm:pt>
    <dgm:pt modelId="{A9780CFD-079B-4BBD-950D-9AAE91CB57EE}">
      <dgm:prSet phldrT="[Text]"/>
      <dgm:spPr>
        <a:solidFill>
          <a:srgbClr val="85270D"/>
        </a:solidFill>
        <a:ln w="19050">
          <a:solidFill>
            <a:schemeClr val="tx1"/>
          </a:solidFill>
          <a:prstDash val="sysDot"/>
        </a:ln>
      </dgm:spPr>
      <dgm:t>
        <a:bodyPr/>
        <a:lstStyle/>
        <a:p>
          <a:r>
            <a:rPr lang="fa-IR" dirty="0" smtClean="0">
              <a:cs typeface="B Mitra" panose="00000400000000000000" pitchFamily="2" charset="-78"/>
            </a:rPr>
            <a:t>معماری کسب و کار</a:t>
          </a:r>
          <a:endParaRPr lang="en-US" dirty="0">
            <a:cs typeface="B Mitra" panose="00000400000000000000" pitchFamily="2" charset="-78"/>
          </a:endParaRPr>
        </a:p>
      </dgm:t>
    </dgm:pt>
    <dgm:pt modelId="{D51300AB-1AB8-49EC-A68F-0628551C2E10}" type="parTrans" cxnId="{055C847F-A1EC-41AA-9526-16FD4889BFEB}">
      <dgm:prSet/>
      <dgm:spPr/>
      <dgm:t>
        <a:bodyPr/>
        <a:lstStyle/>
        <a:p>
          <a:endParaRPr lang="en-US"/>
        </a:p>
      </dgm:t>
    </dgm:pt>
    <dgm:pt modelId="{0CF56569-5F04-444D-A589-0CCEEA87F35E}" type="sibTrans" cxnId="{055C847F-A1EC-41AA-9526-16FD4889BFEB}">
      <dgm:prSet/>
      <dgm:spPr/>
      <dgm:t>
        <a:bodyPr/>
        <a:lstStyle/>
        <a:p>
          <a:endParaRPr lang="en-US"/>
        </a:p>
      </dgm:t>
    </dgm:pt>
    <dgm:pt modelId="{FBDDC972-137E-4D0A-8F37-DB9F4500C04D}">
      <dgm:prSet phldrT="[Text]"/>
      <dgm:spPr/>
      <dgm:t>
        <a:bodyPr/>
        <a:lstStyle/>
        <a:p>
          <a:r>
            <a:rPr lang="fa-IR" dirty="0" smtClean="0">
              <a:cs typeface="B Mitra" panose="00000400000000000000" pitchFamily="2" charset="-78"/>
            </a:rPr>
            <a:t>معماری داده</a:t>
          </a:r>
          <a:endParaRPr lang="en-US" dirty="0">
            <a:cs typeface="B Mitra" panose="00000400000000000000" pitchFamily="2" charset="-78"/>
          </a:endParaRPr>
        </a:p>
      </dgm:t>
    </dgm:pt>
    <dgm:pt modelId="{BD5BD740-7DFE-4D29-AC41-E1B41B4B84DE}" type="parTrans" cxnId="{429D2274-2445-4BBC-B970-165D48C9D9A3}">
      <dgm:prSet/>
      <dgm:spPr/>
      <dgm:t>
        <a:bodyPr/>
        <a:lstStyle/>
        <a:p>
          <a:endParaRPr lang="en-US"/>
        </a:p>
      </dgm:t>
    </dgm:pt>
    <dgm:pt modelId="{F6671E62-3F8B-4C1E-83BC-8047215DDF3F}" type="sibTrans" cxnId="{429D2274-2445-4BBC-B970-165D48C9D9A3}">
      <dgm:prSet/>
      <dgm:spPr/>
      <dgm:t>
        <a:bodyPr/>
        <a:lstStyle/>
        <a:p>
          <a:endParaRPr lang="en-US"/>
        </a:p>
      </dgm:t>
    </dgm:pt>
    <dgm:pt modelId="{341B23AC-A797-46DE-A446-18AD426F5DA6}">
      <dgm:prSet phldrT="[Text]"/>
      <dgm:spPr/>
      <dgm:t>
        <a:bodyPr/>
        <a:lstStyle/>
        <a:p>
          <a:r>
            <a:rPr lang="fa-IR" dirty="0" smtClean="0">
              <a:cs typeface="B Mitra" panose="00000400000000000000" pitchFamily="2" charset="-78"/>
            </a:rPr>
            <a:t>معماری فناوری</a:t>
          </a:r>
          <a:endParaRPr lang="en-US" dirty="0">
            <a:cs typeface="B Mitra" panose="00000400000000000000" pitchFamily="2" charset="-78"/>
          </a:endParaRPr>
        </a:p>
      </dgm:t>
    </dgm:pt>
    <dgm:pt modelId="{1FA88D9B-99DE-4928-A6E3-CA7A8E10E624}" type="parTrans" cxnId="{ADF939D1-0F62-4E99-8D88-EFEE9E737310}">
      <dgm:prSet/>
      <dgm:spPr/>
      <dgm:t>
        <a:bodyPr/>
        <a:lstStyle/>
        <a:p>
          <a:endParaRPr lang="en-US"/>
        </a:p>
      </dgm:t>
    </dgm:pt>
    <dgm:pt modelId="{294F77D0-103D-4CEF-8DC0-F5B32EA96C78}" type="sibTrans" cxnId="{ADF939D1-0F62-4E99-8D88-EFEE9E737310}">
      <dgm:prSet/>
      <dgm:spPr/>
      <dgm:t>
        <a:bodyPr/>
        <a:lstStyle/>
        <a:p>
          <a:endParaRPr lang="en-US"/>
        </a:p>
      </dgm:t>
    </dgm:pt>
    <dgm:pt modelId="{88382B5C-7338-4B4D-8C26-ABC67B30AE6B}">
      <dgm:prSet phldrT="[Text]"/>
      <dgm:spPr/>
      <dgm:t>
        <a:bodyPr/>
        <a:lstStyle/>
        <a:p>
          <a:r>
            <a:rPr lang="fa-IR" dirty="0" smtClean="0">
              <a:cs typeface="B Mitra" panose="00000400000000000000" pitchFamily="2" charset="-78"/>
            </a:rPr>
            <a:t>معماری سیستم های کاربردی</a:t>
          </a:r>
          <a:endParaRPr lang="en-US" dirty="0">
            <a:cs typeface="B Mitra" panose="00000400000000000000" pitchFamily="2" charset="-78"/>
          </a:endParaRPr>
        </a:p>
      </dgm:t>
    </dgm:pt>
    <dgm:pt modelId="{B9838891-C9F4-43EB-9AD1-C68ACA3D4B14}" type="parTrans" cxnId="{53FE7A1F-9186-40A8-8378-1DE9213E0300}">
      <dgm:prSet/>
      <dgm:spPr/>
      <dgm:t>
        <a:bodyPr/>
        <a:lstStyle/>
        <a:p>
          <a:endParaRPr lang="en-US"/>
        </a:p>
      </dgm:t>
    </dgm:pt>
    <dgm:pt modelId="{303400D8-F3CD-45A7-8475-D67D0E633F80}" type="sibTrans" cxnId="{53FE7A1F-9186-40A8-8378-1DE9213E0300}">
      <dgm:prSet/>
      <dgm:spPr/>
      <dgm:t>
        <a:bodyPr/>
        <a:lstStyle/>
        <a:p>
          <a:endParaRPr lang="en-US"/>
        </a:p>
      </dgm:t>
    </dgm:pt>
    <dgm:pt modelId="{E60D2508-0200-4F03-A287-C06D0C23161C}" type="pres">
      <dgm:prSet presAssocID="{34C4CCB2-5E84-4C55-8220-828E5DE9623D}" presName="theList" presStyleCnt="0">
        <dgm:presLayoutVars>
          <dgm:dir/>
          <dgm:animLvl val="lvl"/>
          <dgm:resizeHandles val="exact"/>
        </dgm:presLayoutVars>
      </dgm:prSet>
      <dgm:spPr/>
      <dgm:t>
        <a:bodyPr/>
        <a:lstStyle/>
        <a:p>
          <a:endParaRPr lang="en-US"/>
        </a:p>
      </dgm:t>
    </dgm:pt>
    <dgm:pt modelId="{0CEAC95E-D95F-414E-BF41-AF4A67CBD99E}" type="pres">
      <dgm:prSet presAssocID="{286A272D-2503-4319-BF3C-14FE6E8F6A27}" presName="compNode" presStyleCnt="0"/>
      <dgm:spPr/>
    </dgm:pt>
    <dgm:pt modelId="{4D8A3D3A-3CF8-4F9C-BA7A-98197D1C0AAB}" type="pres">
      <dgm:prSet presAssocID="{286A272D-2503-4319-BF3C-14FE6E8F6A27}" presName="aNode" presStyleLbl="bgShp" presStyleIdx="0" presStyleCnt="1" custLinFactNeighborX="16196" custLinFactNeighborY="4911"/>
      <dgm:spPr/>
      <dgm:t>
        <a:bodyPr/>
        <a:lstStyle/>
        <a:p>
          <a:endParaRPr lang="en-US"/>
        </a:p>
      </dgm:t>
    </dgm:pt>
    <dgm:pt modelId="{D374088F-932D-4910-BF0D-9F02A1D2D619}" type="pres">
      <dgm:prSet presAssocID="{286A272D-2503-4319-BF3C-14FE6E8F6A27}" presName="textNode" presStyleLbl="bgShp" presStyleIdx="0" presStyleCnt="1"/>
      <dgm:spPr/>
      <dgm:t>
        <a:bodyPr/>
        <a:lstStyle/>
        <a:p>
          <a:endParaRPr lang="en-US"/>
        </a:p>
      </dgm:t>
    </dgm:pt>
    <dgm:pt modelId="{360B4B9B-9563-4218-B7CC-6307A3C21515}" type="pres">
      <dgm:prSet presAssocID="{286A272D-2503-4319-BF3C-14FE6E8F6A27}" presName="compChildNode" presStyleCnt="0"/>
      <dgm:spPr/>
    </dgm:pt>
    <dgm:pt modelId="{1E395B65-896B-47C1-A1B9-6796B456CE3D}" type="pres">
      <dgm:prSet presAssocID="{286A272D-2503-4319-BF3C-14FE6E8F6A27}" presName="theInnerList" presStyleCnt="0"/>
      <dgm:spPr/>
    </dgm:pt>
    <dgm:pt modelId="{C95DFD39-15DD-4D6A-8C51-0EF423351945}" type="pres">
      <dgm:prSet presAssocID="{A9780CFD-079B-4BBD-950D-9AAE91CB57EE}" presName="childNode" presStyleLbl="node1" presStyleIdx="0" presStyleCnt="4">
        <dgm:presLayoutVars>
          <dgm:bulletEnabled val="1"/>
        </dgm:presLayoutVars>
      </dgm:prSet>
      <dgm:spPr/>
      <dgm:t>
        <a:bodyPr/>
        <a:lstStyle/>
        <a:p>
          <a:endParaRPr lang="en-US"/>
        </a:p>
      </dgm:t>
    </dgm:pt>
    <dgm:pt modelId="{1A75FA33-94C8-4DFF-81EB-5FAB341B30F0}" type="pres">
      <dgm:prSet presAssocID="{A9780CFD-079B-4BBD-950D-9AAE91CB57EE}" presName="aSpace2" presStyleCnt="0"/>
      <dgm:spPr/>
    </dgm:pt>
    <dgm:pt modelId="{4E36C579-271B-49A1-8F17-83B90F742D12}" type="pres">
      <dgm:prSet presAssocID="{FBDDC972-137E-4D0A-8F37-DB9F4500C04D}" presName="childNode" presStyleLbl="node1" presStyleIdx="1" presStyleCnt="4">
        <dgm:presLayoutVars>
          <dgm:bulletEnabled val="1"/>
        </dgm:presLayoutVars>
      </dgm:prSet>
      <dgm:spPr/>
      <dgm:t>
        <a:bodyPr/>
        <a:lstStyle/>
        <a:p>
          <a:endParaRPr lang="en-US"/>
        </a:p>
      </dgm:t>
    </dgm:pt>
    <dgm:pt modelId="{F50AC93E-31CD-47CF-AB1B-D050A54C9025}" type="pres">
      <dgm:prSet presAssocID="{FBDDC972-137E-4D0A-8F37-DB9F4500C04D}" presName="aSpace2" presStyleCnt="0"/>
      <dgm:spPr/>
    </dgm:pt>
    <dgm:pt modelId="{950A1055-5A58-4B08-A459-3F1F2A11DE3B}" type="pres">
      <dgm:prSet presAssocID="{88382B5C-7338-4B4D-8C26-ABC67B30AE6B}" presName="childNode" presStyleLbl="node1" presStyleIdx="2" presStyleCnt="4">
        <dgm:presLayoutVars>
          <dgm:bulletEnabled val="1"/>
        </dgm:presLayoutVars>
      </dgm:prSet>
      <dgm:spPr/>
      <dgm:t>
        <a:bodyPr/>
        <a:lstStyle/>
        <a:p>
          <a:endParaRPr lang="en-US"/>
        </a:p>
      </dgm:t>
    </dgm:pt>
    <dgm:pt modelId="{C45A07E6-E5AC-43AD-B631-50203627AB1E}" type="pres">
      <dgm:prSet presAssocID="{88382B5C-7338-4B4D-8C26-ABC67B30AE6B}" presName="aSpace2" presStyleCnt="0"/>
      <dgm:spPr/>
    </dgm:pt>
    <dgm:pt modelId="{81DE87AF-D7D9-42B2-8397-0366DFFF3E71}" type="pres">
      <dgm:prSet presAssocID="{341B23AC-A797-46DE-A446-18AD426F5DA6}" presName="childNode" presStyleLbl="node1" presStyleIdx="3" presStyleCnt="4">
        <dgm:presLayoutVars>
          <dgm:bulletEnabled val="1"/>
        </dgm:presLayoutVars>
      </dgm:prSet>
      <dgm:spPr/>
      <dgm:t>
        <a:bodyPr/>
        <a:lstStyle/>
        <a:p>
          <a:endParaRPr lang="en-US"/>
        </a:p>
      </dgm:t>
    </dgm:pt>
  </dgm:ptLst>
  <dgm:cxnLst>
    <dgm:cxn modelId="{F9955E56-8DDE-4A86-B4DA-A3E25D7517AB}" type="presOf" srcId="{286A272D-2503-4319-BF3C-14FE6E8F6A27}" destId="{D374088F-932D-4910-BF0D-9F02A1D2D619}" srcOrd="1" destOrd="0" presId="urn:microsoft.com/office/officeart/2005/8/layout/lProcess2"/>
    <dgm:cxn modelId="{ADF939D1-0F62-4E99-8D88-EFEE9E737310}" srcId="{286A272D-2503-4319-BF3C-14FE6E8F6A27}" destId="{341B23AC-A797-46DE-A446-18AD426F5DA6}" srcOrd="3" destOrd="0" parTransId="{1FA88D9B-99DE-4928-A6E3-CA7A8E10E624}" sibTransId="{294F77D0-103D-4CEF-8DC0-F5B32EA96C78}"/>
    <dgm:cxn modelId="{53FE7A1F-9186-40A8-8378-1DE9213E0300}" srcId="{286A272D-2503-4319-BF3C-14FE6E8F6A27}" destId="{88382B5C-7338-4B4D-8C26-ABC67B30AE6B}" srcOrd="2" destOrd="0" parTransId="{B9838891-C9F4-43EB-9AD1-C68ACA3D4B14}" sibTransId="{303400D8-F3CD-45A7-8475-D67D0E633F80}"/>
    <dgm:cxn modelId="{3DE2390F-F1EC-486E-9787-59E073F2B402}" srcId="{34C4CCB2-5E84-4C55-8220-828E5DE9623D}" destId="{286A272D-2503-4319-BF3C-14FE6E8F6A27}" srcOrd="0" destOrd="0" parTransId="{1F098F09-CA08-4D43-90D5-D47E723585C8}" sibTransId="{C7E32164-8EF1-4D29-ACBF-652EA920D9BB}"/>
    <dgm:cxn modelId="{3848C766-5C11-4527-821A-FC74D5D23097}" type="presOf" srcId="{34C4CCB2-5E84-4C55-8220-828E5DE9623D}" destId="{E60D2508-0200-4F03-A287-C06D0C23161C}" srcOrd="0" destOrd="0" presId="urn:microsoft.com/office/officeart/2005/8/layout/lProcess2"/>
    <dgm:cxn modelId="{429D2274-2445-4BBC-B970-165D48C9D9A3}" srcId="{286A272D-2503-4319-BF3C-14FE6E8F6A27}" destId="{FBDDC972-137E-4D0A-8F37-DB9F4500C04D}" srcOrd="1" destOrd="0" parTransId="{BD5BD740-7DFE-4D29-AC41-E1B41B4B84DE}" sibTransId="{F6671E62-3F8B-4C1E-83BC-8047215DDF3F}"/>
    <dgm:cxn modelId="{055C847F-A1EC-41AA-9526-16FD4889BFEB}" srcId="{286A272D-2503-4319-BF3C-14FE6E8F6A27}" destId="{A9780CFD-079B-4BBD-950D-9AAE91CB57EE}" srcOrd="0" destOrd="0" parTransId="{D51300AB-1AB8-49EC-A68F-0628551C2E10}" sibTransId="{0CF56569-5F04-444D-A589-0CCEEA87F35E}"/>
    <dgm:cxn modelId="{CAE34F7A-D773-4064-AA4F-F285BBF5895D}" type="presOf" srcId="{A9780CFD-079B-4BBD-950D-9AAE91CB57EE}" destId="{C95DFD39-15DD-4D6A-8C51-0EF423351945}" srcOrd="0" destOrd="0" presId="urn:microsoft.com/office/officeart/2005/8/layout/lProcess2"/>
    <dgm:cxn modelId="{36373963-9AC1-4C83-B9F7-5783DA90A003}" type="presOf" srcId="{341B23AC-A797-46DE-A446-18AD426F5DA6}" destId="{81DE87AF-D7D9-42B2-8397-0366DFFF3E71}" srcOrd="0" destOrd="0" presId="urn:microsoft.com/office/officeart/2005/8/layout/lProcess2"/>
    <dgm:cxn modelId="{0E3C94C7-562E-405F-8F5C-BCF72DC63D79}" type="presOf" srcId="{FBDDC972-137E-4D0A-8F37-DB9F4500C04D}" destId="{4E36C579-271B-49A1-8F17-83B90F742D12}" srcOrd="0" destOrd="0" presId="urn:microsoft.com/office/officeart/2005/8/layout/lProcess2"/>
    <dgm:cxn modelId="{F6FF921C-089F-4338-9401-7D210D0FB083}" type="presOf" srcId="{88382B5C-7338-4B4D-8C26-ABC67B30AE6B}" destId="{950A1055-5A58-4B08-A459-3F1F2A11DE3B}" srcOrd="0" destOrd="0" presId="urn:microsoft.com/office/officeart/2005/8/layout/lProcess2"/>
    <dgm:cxn modelId="{7F8CED43-27E9-48CC-A95B-D260304FAC64}" type="presOf" srcId="{286A272D-2503-4319-BF3C-14FE6E8F6A27}" destId="{4D8A3D3A-3CF8-4F9C-BA7A-98197D1C0AAB}" srcOrd="0" destOrd="0" presId="urn:microsoft.com/office/officeart/2005/8/layout/lProcess2"/>
    <dgm:cxn modelId="{452DA978-F3E9-4E0B-8474-67A4EC0E98A2}" type="presParOf" srcId="{E60D2508-0200-4F03-A287-C06D0C23161C}" destId="{0CEAC95E-D95F-414E-BF41-AF4A67CBD99E}" srcOrd="0" destOrd="0" presId="urn:microsoft.com/office/officeart/2005/8/layout/lProcess2"/>
    <dgm:cxn modelId="{20D66268-2A2C-4205-9B4C-8F7C44534244}" type="presParOf" srcId="{0CEAC95E-D95F-414E-BF41-AF4A67CBD99E}" destId="{4D8A3D3A-3CF8-4F9C-BA7A-98197D1C0AAB}" srcOrd="0" destOrd="0" presId="urn:microsoft.com/office/officeart/2005/8/layout/lProcess2"/>
    <dgm:cxn modelId="{8BB7F7C6-6255-468C-93F7-5A023837834B}" type="presParOf" srcId="{0CEAC95E-D95F-414E-BF41-AF4A67CBD99E}" destId="{D374088F-932D-4910-BF0D-9F02A1D2D619}" srcOrd="1" destOrd="0" presId="urn:microsoft.com/office/officeart/2005/8/layout/lProcess2"/>
    <dgm:cxn modelId="{4B418BBF-AE08-4F35-B5A8-1ADA948B6CE2}" type="presParOf" srcId="{0CEAC95E-D95F-414E-BF41-AF4A67CBD99E}" destId="{360B4B9B-9563-4218-B7CC-6307A3C21515}" srcOrd="2" destOrd="0" presId="urn:microsoft.com/office/officeart/2005/8/layout/lProcess2"/>
    <dgm:cxn modelId="{FB7D9C88-DBCE-4303-B5ED-0FB1518BEEE0}" type="presParOf" srcId="{360B4B9B-9563-4218-B7CC-6307A3C21515}" destId="{1E395B65-896B-47C1-A1B9-6796B456CE3D}" srcOrd="0" destOrd="0" presId="urn:microsoft.com/office/officeart/2005/8/layout/lProcess2"/>
    <dgm:cxn modelId="{862FCA30-FD77-409A-B189-DDF21AB3442E}" type="presParOf" srcId="{1E395B65-896B-47C1-A1B9-6796B456CE3D}" destId="{C95DFD39-15DD-4D6A-8C51-0EF423351945}" srcOrd="0" destOrd="0" presId="urn:microsoft.com/office/officeart/2005/8/layout/lProcess2"/>
    <dgm:cxn modelId="{16F27671-57DE-4BF3-A907-4E14F7731A0C}" type="presParOf" srcId="{1E395B65-896B-47C1-A1B9-6796B456CE3D}" destId="{1A75FA33-94C8-4DFF-81EB-5FAB341B30F0}" srcOrd="1" destOrd="0" presId="urn:microsoft.com/office/officeart/2005/8/layout/lProcess2"/>
    <dgm:cxn modelId="{036C8340-8436-408A-B8E8-BC88867D9AE7}" type="presParOf" srcId="{1E395B65-896B-47C1-A1B9-6796B456CE3D}" destId="{4E36C579-271B-49A1-8F17-83B90F742D12}" srcOrd="2" destOrd="0" presId="urn:microsoft.com/office/officeart/2005/8/layout/lProcess2"/>
    <dgm:cxn modelId="{89E36852-2F89-4FCD-9ECF-93855DE5672D}" type="presParOf" srcId="{1E395B65-896B-47C1-A1B9-6796B456CE3D}" destId="{F50AC93E-31CD-47CF-AB1B-D050A54C9025}" srcOrd="3" destOrd="0" presId="urn:microsoft.com/office/officeart/2005/8/layout/lProcess2"/>
    <dgm:cxn modelId="{3D2BBFC3-AEC9-49EC-A9EA-548E59A3D60E}" type="presParOf" srcId="{1E395B65-896B-47C1-A1B9-6796B456CE3D}" destId="{950A1055-5A58-4B08-A459-3F1F2A11DE3B}" srcOrd="4" destOrd="0" presId="urn:microsoft.com/office/officeart/2005/8/layout/lProcess2"/>
    <dgm:cxn modelId="{3D7B9A7A-EF75-401A-93F5-16FB1C8C941A}" type="presParOf" srcId="{1E395B65-896B-47C1-A1B9-6796B456CE3D}" destId="{C45A07E6-E5AC-43AD-B631-50203627AB1E}" srcOrd="5" destOrd="0" presId="urn:microsoft.com/office/officeart/2005/8/layout/lProcess2"/>
    <dgm:cxn modelId="{855C9D97-94C2-4BBF-B866-EBE050DD910E}" type="presParOf" srcId="{1E395B65-896B-47C1-A1B9-6796B456CE3D}" destId="{81DE87AF-D7D9-42B2-8397-0366DFFF3E71}" srcOrd="6" destOrd="0" presId="urn:microsoft.com/office/officeart/2005/8/layout/l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34C47-E28A-4FCF-BFA2-4CFB4735F6FC}">
      <dsp:nvSpPr>
        <dsp:cNvPr id="0" name=""/>
        <dsp:cNvSpPr/>
      </dsp:nvSpPr>
      <dsp:spPr>
        <a:xfrm>
          <a:off x="992496" y="8907"/>
          <a:ext cx="1311954" cy="1246079"/>
        </a:xfrm>
        <a:prstGeom prst="trapezoid">
          <a:avLst>
            <a:gd name="adj" fmla="val 52643"/>
          </a:avLst>
        </a:prstGeom>
        <a:solidFill>
          <a:srgbClr val="85270D"/>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fa-IR" sz="1400" b="1" kern="1200" dirty="0" smtClean="0">
            <a:solidFill>
              <a:schemeClr val="bg1"/>
            </a:solidFill>
            <a:cs typeface="B Mitra" panose="00000400000000000000" pitchFamily="2" charset="-78"/>
          </a:endParaRPr>
        </a:p>
        <a:p>
          <a:pPr lvl="0" algn="ctr" defTabSz="622300">
            <a:lnSpc>
              <a:spcPct val="100000"/>
            </a:lnSpc>
            <a:spcBef>
              <a:spcPct val="0"/>
            </a:spcBef>
            <a:spcAft>
              <a:spcPts val="0"/>
            </a:spcAft>
          </a:pPr>
          <a:endParaRPr lang="en-US" sz="1400" b="1" kern="1200" dirty="0" smtClean="0">
            <a:solidFill>
              <a:schemeClr val="bg1"/>
            </a:solidFill>
            <a:cs typeface="B Mitra" panose="00000400000000000000" pitchFamily="2" charset="-78"/>
          </a:endParaRPr>
        </a:p>
        <a:p>
          <a:pPr lvl="0" algn="ctr" defTabSz="622300">
            <a:lnSpc>
              <a:spcPct val="100000"/>
            </a:lnSpc>
            <a:spcBef>
              <a:spcPct val="0"/>
            </a:spcBef>
            <a:spcAft>
              <a:spcPts val="0"/>
            </a:spcAft>
          </a:pPr>
          <a:r>
            <a:rPr lang="fa-IR" sz="1400" b="1" kern="1200" dirty="0" smtClean="0">
              <a:solidFill>
                <a:schemeClr val="bg1"/>
              </a:solidFill>
              <a:cs typeface="B Mitra" panose="00000400000000000000" pitchFamily="2" charset="-78"/>
            </a:rPr>
            <a:t>معماری </a:t>
          </a:r>
        </a:p>
        <a:p>
          <a:pPr lvl="0" algn="ctr" defTabSz="622300">
            <a:lnSpc>
              <a:spcPct val="100000"/>
            </a:lnSpc>
            <a:spcBef>
              <a:spcPct val="0"/>
            </a:spcBef>
            <a:spcAft>
              <a:spcPts val="0"/>
            </a:spcAft>
          </a:pPr>
          <a:r>
            <a:rPr lang="fa-IR" sz="1400" b="1" kern="1200" dirty="0" smtClean="0">
              <a:solidFill>
                <a:schemeClr val="bg1"/>
              </a:solidFill>
              <a:cs typeface="B Mitra" panose="00000400000000000000" pitchFamily="2" charset="-78"/>
            </a:rPr>
            <a:t>کسب و کار</a:t>
          </a:r>
          <a:endParaRPr lang="en-US" sz="1400" b="1" kern="1200" dirty="0">
            <a:solidFill>
              <a:schemeClr val="bg1"/>
            </a:solidFill>
            <a:cs typeface="B Mitra" panose="00000400000000000000" pitchFamily="2" charset="-78"/>
          </a:endParaRPr>
        </a:p>
      </dsp:txBody>
      <dsp:txXfrm>
        <a:off x="992496" y="8907"/>
        <a:ext cx="1311954" cy="1246079"/>
      </dsp:txXfrm>
    </dsp:sp>
    <dsp:sp modelId="{DC453CFC-7E10-42B8-8D73-B655B2DC0C09}">
      <dsp:nvSpPr>
        <dsp:cNvPr id="0" name=""/>
        <dsp:cNvSpPr/>
      </dsp:nvSpPr>
      <dsp:spPr>
        <a:xfrm>
          <a:off x="654813" y="1261905"/>
          <a:ext cx="1985190"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B Mitra" panose="00000400000000000000" pitchFamily="2" charset="-78"/>
            </a:rPr>
            <a:t>معماری داده</a:t>
          </a:r>
          <a:endParaRPr lang="en-US" sz="1600" b="1" kern="1200" dirty="0">
            <a:solidFill>
              <a:schemeClr val="bg1"/>
            </a:solidFill>
            <a:cs typeface="B Mitra" panose="00000400000000000000" pitchFamily="2" charset="-78"/>
          </a:endParaRPr>
        </a:p>
      </dsp:txBody>
      <dsp:txXfrm>
        <a:off x="1002221" y="1261905"/>
        <a:ext cx="1290373" cy="639431"/>
      </dsp:txXfrm>
    </dsp:sp>
    <dsp:sp modelId="{743FD8E8-1E6A-4622-BAAB-0CDDFC1019B2}">
      <dsp:nvSpPr>
        <dsp:cNvPr id="0" name=""/>
        <dsp:cNvSpPr/>
      </dsp:nvSpPr>
      <dsp:spPr>
        <a:xfrm>
          <a:off x="319284" y="1903018"/>
          <a:ext cx="2658426"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B Mitra" panose="00000400000000000000" pitchFamily="2" charset="-78"/>
            </a:rPr>
            <a:t>معماری سیستم های کاربردی</a:t>
          </a:r>
          <a:endParaRPr lang="en-US" sz="1600" b="1" kern="1200" dirty="0">
            <a:solidFill>
              <a:schemeClr val="bg1"/>
            </a:solidFill>
            <a:cs typeface="B Mitra" panose="00000400000000000000" pitchFamily="2" charset="-78"/>
          </a:endParaRPr>
        </a:p>
      </dsp:txBody>
      <dsp:txXfrm>
        <a:off x="784509" y="1903018"/>
        <a:ext cx="1727977" cy="639431"/>
      </dsp:txXfrm>
    </dsp:sp>
    <dsp:sp modelId="{B534449F-72C3-4DEF-A48D-FBE20E7DB405}">
      <dsp:nvSpPr>
        <dsp:cNvPr id="0" name=""/>
        <dsp:cNvSpPr/>
      </dsp:nvSpPr>
      <dsp:spPr>
        <a:xfrm>
          <a:off x="0" y="2524942"/>
          <a:ext cx="3331662" cy="639431"/>
        </a:xfrm>
        <a:prstGeom prst="trapezoid">
          <a:avLst>
            <a:gd name="adj" fmla="val 526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fa-IR" sz="1600" b="1" kern="1200" dirty="0" smtClean="0">
              <a:solidFill>
                <a:schemeClr val="bg1"/>
              </a:solidFill>
              <a:cs typeface="B Mitra" panose="00000400000000000000" pitchFamily="2" charset="-78"/>
            </a:rPr>
            <a:t>معمای فناوری</a:t>
          </a:r>
          <a:endParaRPr lang="en-US" sz="1600" b="1" kern="1200" dirty="0">
            <a:solidFill>
              <a:schemeClr val="bg1"/>
            </a:solidFill>
            <a:cs typeface="B Mitra" panose="00000400000000000000" pitchFamily="2" charset="-78"/>
          </a:endParaRPr>
        </a:p>
      </dsp:txBody>
      <dsp:txXfrm>
        <a:off x="583040" y="2524942"/>
        <a:ext cx="2165580" cy="639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8F262-5031-4DEF-BF67-78F7614B04F5}" type="datetimeFigureOut">
              <a:rPr lang="en-US" smtClean="0"/>
              <a:pPr/>
              <a:t>5/17/2024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6F44-F1B4-4A61-B47C-642968BFF69B}" type="slidenum">
              <a:rPr lang="en-US" smtClean="0"/>
              <a:pPr/>
              <a:t>‹#›</a:t>
            </a:fld>
            <a:endParaRPr lang="en-US"/>
          </a:p>
        </p:txBody>
      </p:sp>
    </p:spTree>
    <p:extLst>
      <p:ext uri="{BB962C8B-B14F-4D97-AF65-F5344CB8AC3E}">
        <p14:creationId xmlns:p14="http://schemas.microsoft.com/office/powerpoint/2010/main" val="36964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آشنایی با مفاهیم پایه معماری سازمانی</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سازمانهای امروز از دیدگاههای مختلفی نظیر پیچیدگی، ابعاد، گستردگی، تنوع و غیره دارای شرایط اعمال یک نوع معماری خاص هستند.</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آنها موجودیت های پیچیده ای به حساب می آیند که از اجزای مختلف و متنوع تشکیل شده اند.</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 </a:t>
            </a:r>
            <a:endParaRPr lang="en-US" sz="105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معماری سازمانی روشی است که می تواند به ثبت وضعیت فعلی سازمان، ترسیم وضعیت آتی آن و نیز تدویل برنامه ای جهت حرکت از وضعیت فعلی به وضعیت آتی آن کمک کند.</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2</a:t>
            </a:fld>
            <a:endParaRPr lang="en-US"/>
          </a:p>
        </p:txBody>
      </p:sp>
    </p:spTree>
    <p:extLst>
      <p:ext uri="{BB962C8B-B14F-4D97-AF65-F5344CB8AC3E}">
        <p14:creationId xmlns:p14="http://schemas.microsoft.com/office/powerpoint/2010/main" val="4882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رویکردهای چند بعدی برای معماری سیستم‌هایی که زکمن توضیح می‌دهد ابتدا «چارچوب معماری سیستم‌های اطلاعاتی» نام گرفت و به سرعت به </a:t>
            </a:r>
            <a:r>
              <a:rPr lang="en-US"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a:t>
            </a:r>
            <a:r>
              <a:rPr lang="ar-SA"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چارچوب معماری سازمانی» تغییر نام یافت</a:t>
            </a:r>
            <a:r>
              <a:rPr lang="en-US" dirty="0" smtClean="0">
                <a:highlight>
                  <a:srgbClr val="FFFF00"/>
                </a:highlight>
                <a:latin typeface="Times New Roman" panose="02020603050405020304" pitchFamily="18" charset="0"/>
                <a:ea typeface="Times New Roman" panose="02020603050405020304" pitchFamily="18" charset="0"/>
                <a:cs typeface="B Zar" panose="00000400000000000000" pitchFamily="2" charset="-78"/>
              </a:rPr>
              <a:t>.</a:t>
            </a:r>
            <a:endParaRPr lang="en-US" sz="105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4</a:t>
            </a:fld>
            <a:endParaRPr lang="en-US"/>
          </a:p>
        </p:txBody>
      </p:sp>
    </p:spTree>
    <p:extLst>
      <p:ext uri="{BB962C8B-B14F-4D97-AF65-F5344CB8AC3E}">
        <p14:creationId xmlns:p14="http://schemas.microsoft.com/office/powerpoint/2010/main" val="138501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2  Mitra" panose="00000400000000000000" pitchFamily="2" charset="-78"/>
              </a:rPr>
              <a:t>شش جنبه اصلی از یک سازمان عبارتند از: اطلاعات، فرایندها، مکانها، افراد ، رویدادها و اهداف.  جنبه های مختلف سازمان نشان دهنده مهمترین مباحثی هستند که معمولاً در هر سازمانی وجود دارند.</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7</a:t>
            </a:fld>
            <a:endParaRPr lang="en-US"/>
          </a:p>
        </p:txBody>
      </p:sp>
    </p:spTree>
    <p:extLst>
      <p:ext uri="{BB962C8B-B14F-4D97-AF65-F5344CB8AC3E}">
        <p14:creationId xmlns:p14="http://schemas.microsoft.com/office/powerpoint/2010/main" val="389333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smtClean="0">
                <a:latin typeface="Arial" panose="020B0604020202020204" pitchFamily="34" charset="0"/>
              </a:rPr>
              <a:t>Reference page 6, FEAF Version 1.1, 1999, CIO.</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fld id="{AA21E11A-45A2-4E21-9D06-B5B443036747}" type="slidenum">
              <a:rPr lang="nn-NO" altLang="en-US" sz="1200"/>
              <a:pPr/>
              <a:t>24</a:t>
            </a:fld>
            <a:endParaRPr lang="nn-NO" altLang="en-US" sz="1200"/>
          </a:p>
        </p:txBody>
      </p:sp>
    </p:spTree>
    <p:extLst>
      <p:ext uri="{BB962C8B-B14F-4D97-AF65-F5344CB8AC3E}">
        <p14:creationId xmlns:p14="http://schemas.microsoft.com/office/powerpoint/2010/main" val="33611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smtClean="0">
                <a:latin typeface="Arial" panose="020B0604020202020204" pitchFamily="34" charset="0"/>
              </a:rPr>
              <a:t>Reference page 6, FEAF Version 1.1, 1999, CIO.</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fld id="{AA21E11A-45A2-4E21-9D06-B5B443036747}" type="slidenum">
              <a:rPr lang="nn-NO" altLang="en-US" sz="1200"/>
              <a:pPr/>
              <a:t>26</a:t>
            </a:fld>
            <a:endParaRPr lang="nn-NO" altLang="en-US" sz="1200"/>
          </a:p>
        </p:txBody>
      </p:sp>
    </p:spTree>
    <p:extLst>
      <p:ext uri="{BB962C8B-B14F-4D97-AF65-F5344CB8AC3E}">
        <p14:creationId xmlns:p14="http://schemas.microsoft.com/office/powerpoint/2010/main" val="183835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 لایه کسب وکار: بالای هرم معماری فناوری اطلاعات جنبه های مربوط به کسب وکار و تجارت سازمان را شامل می‌شود. فعالیت‌هایی که در این سطح انجام می‌گیرد شامل تعیین محدوده مورد بررسی، استراتژی های کسب وکار، فناوری سازمان، خط مشی ها و تصمیم گیری در مورد مباحث تجاری فناوری اطلاعات مانند کسب وکار الکترونیک و غیره می‌باشد. همچنین در این لایه مواردی چون ساختارسازمانی، فرایندهای کسب وکار، سیستم های برنامه ریزی وکنترل و همچنین مکانیسم‌های اداری ومدیریتی برای حصول استراتژی ها و اهداف سازمانی تشریح و ارتباط میان آنها مدل سازی می‌گردد.</a:t>
            </a:r>
          </a:p>
          <a:p>
            <a:r>
              <a:rPr lang="fa-IR" dirty="0" smtClean="0"/>
              <a:t>    لایه اطلاعات: تمامی اطلاعات و نیازمندی‌های اطلاعاتی سازمان در این لایه مورد بررسی قرار می‌گیرند. در این لایه، منابع اطلاعاتی سازمان از دید کاربرد اطلاعات، توزیع و دسترس پذیری اطلاعات مطرح می ‌شود. مفاهیمی نظیر اطلاعات مورد نیاز سازمان، اطلاعات تولید شده در سازمان، نحوه توزیع اطلاعات، چگونگی و میزان دسترسی به اطلاعات، نحوه بکارگیری اطلاعات در راستای تصمیم‌گیری‌ها، برنامه‌ریزی‌ها و انجام فعالیت‌های روزمره مورد بررسی قرار می‌گیرند. معماری اطلاعاتی، نقشه ای از نیازهای کلی اطلاعاتی در یک سازمان و مبتنی بر استراتژی تجاری آن سازمان است. مدیریت ارشد، میانی و همه تصمیم گیران سازمانی با این لایه درگیر هستند.</a:t>
            </a:r>
          </a:p>
          <a:p>
            <a:r>
              <a:rPr lang="fa-IR" dirty="0" smtClean="0"/>
              <a:t>    لایه برنامه های کاربردی: این لایه شامل سیستم‌های کاربردی است که در لایه‌های بالایی اعلام نیاز شده‌ است. هر یک از برنامه ‌های کاربردی دارای الگوی اطلاعاتی، عملیاتی و کاربردی مخصوص به خود است که باید جایگاه آن درکل سازمان تعیین شود. وظیفه این برنامه های کاربردی، تبدیل داده‌ها به اطلاعات و ارائه اطلاعات به افراد مربوطه در سازمان است. سیستم هایی چون </a:t>
            </a:r>
            <a:r>
              <a:rPr lang="en-US" dirty="0" smtClean="0"/>
              <a:t>ERP ، CRM ، SAP</a:t>
            </a:r>
            <a:r>
              <a:rPr lang="fa-IR" dirty="0" smtClean="0"/>
              <a:t>و… در این لایه لحاظ شده اند.</a:t>
            </a:r>
          </a:p>
          <a:p>
            <a:r>
              <a:rPr lang="fa-IR" dirty="0" smtClean="0"/>
              <a:t>    لایه فناوری: در لایه پایینی هرم معماری سازمانی، زیرساخت‌های فناوری اطلاعات قرار دارد. از ویژگی‌های بارز‌ این لایه می‌توان به وجود بیشترین تغییرات اشاره نمود. این لایه شامل زیرساخت‌های سخت‌افزاری، نرم‌افزاری، شبکه و ابزار ارتباطی لازم برای پشتیبانی از موارد تعیین شده در لایه‌هایی بالایی می باشد.</a:t>
            </a:r>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27</a:t>
            </a:fld>
            <a:endParaRPr lang="en-US"/>
          </a:p>
        </p:txBody>
      </p:sp>
    </p:spTree>
    <p:extLst>
      <p:ext uri="{BB962C8B-B14F-4D97-AF65-F5344CB8AC3E}">
        <p14:creationId xmlns:p14="http://schemas.microsoft.com/office/powerpoint/2010/main" val="100670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altLang="en-US" sz="1200" dirty="0" smtClean="0"/>
              <a:t>ایجاد زبان مشترک سازمانی مد نظر است</a:t>
            </a:r>
          </a:p>
          <a:p>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29</a:t>
            </a:fld>
            <a:endParaRPr lang="en-US"/>
          </a:p>
        </p:txBody>
      </p:sp>
    </p:spTree>
    <p:extLst>
      <p:ext uri="{BB962C8B-B14F-4D97-AF65-F5344CB8AC3E}">
        <p14:creationId xmlns:p14="http://schemas.microsoft.com/office/powerpoint/2010/main" val="177307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en-US" sz="1200" kern="1200" dirty="0" smtClean="0">
                <a:solidFill>
                  <a:schemeClr val="tx1"/>
                </a:solidFill>
                <a:effectLst/>
                <a:latin typeface="+mn-lt"/>
                <a:ea typeface="+mn-ea"/>
                <a:cs typeface="+mn-cs"/>
              </a:rPr>
              <a:t>O </a:t>
            </a:r>
            <a:r>
              <a:rPr lang="ar-SA" sz="1200" b="1" kern="1200" dirty="0" smtClean="0">
                <a:solidFill>
                  <a:schemeClr val="tx1"/>
                </a:solidFill>
                <a:effectLst/>
                <a:latin typeface="+mn-lt"/>
                <a:ea typeface="+mn-ea"/>
                <a:cs typeface="+mn-cs"/>
              </a:rPr>
              <a:t> </a:t>
            </a:r>
            <a:r>
              <a:rPr lang="ar-SA" sz="1200" kern="1200" dirty="0" smtClean="0">
                <a:solidFill>
                  <a:schemeClr val="tx1"/>
                </a:solidFill>
                <a:effectLst/>
                <a:latin typeface="+mn-lt"/>
                <a:ea typeface="+mn-ea"/>
                <a:cs typeface="+mn-cs"/>
              </a:rPr>
              <a:t/>
            </a:r>
            <a:br>
              <a:rPr lang="ar-SA" sz="1200" kern="1200" dirty="0" smtClean="0">
                <a:solidFill>
                  <a:schemeClr val="tx1"/>
                </a:solidFill>
                <a:effectLst/>
                <a:latin typeface="+mn-lt"/>
                <a:ea typeface="+mn-ea"/>
                <a:cs typeface="+mn-cs"/>
              </a:rPr>
            </a:br>
            <a:r>
              <a:rPr lang="ar-S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كسب و كار   </a:t>
            </a:r>
            <a:r>
              <a:rPr lang="en-US" sz="1200" b="1" kern="1200" dirty="0" smtClean="0">
                <a:solidFill>
                  <a:schemeClr val="tx1"/>
                </a:solidFill>
                <a:effectLst/>
                <a:latin typeface="+mn-lt"/>
                <a:ea typeface="+mn-ea"/>
                <a:cs typeface="+mn-cs"/>
              </a:rPr>
              <a:t>Business Reference Model (BRM) </a:t>
            </a:r>
            <a:endParaRPr lang="fa-IR" sz="1200" b="1"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جزاي خدمات </a:t>
            </a:r>
            <a:r>
              <a:rPr lang="en-US" sz="1200" b="1" kern="1200" dirty="0" smtClean="0">
                <a:solidFill>
                  <a:schemeClr val="tx1"/>
                </a:solidFill>
                <a:effectLst/>
                <a:latin typeface="+mn-lt"/>
                <a:ea typeface="+mn-ea"/>
                <a:cs typeface="+mn-cs"/>
              </a:rPr>
              <a:t>Service Reference Model (SRM)   </a:t>
            </a:r>
            <a:endParaRPr lang="fa-IR" sz="1200" b="1"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فني  </a:t>
            </a:r>
            <a:r>
              <a:rPr lang="en-US" sz="1200" b="1" kern="1200" dirty="0" smtClean="0">
                <a:solidFill>
                  <a:schemeClr val="tx1"/>
                </a:solidFill>
                <a:effectLst/>
                <a:latin typeface="+mn-lt"/>
                <a:ea typeface="+mn-ea"/>
                <a:cs typeface="+mn-cs"/>
              </a:rPr>
              <a:t>Technical Reference Model (TRM)</a:t>
            </a:r>
            <a:r>
              <a:rPr lang="fa-IR" sz="1200" b="1" kern="1200" dirty="0" smtClean="0">
                <a:solidFill>
                  <a:schemeClr val="tx1"/>
                </a:solidFill>
                <a:effectLst/>
                <a:latin typeface="+mn-lt"/>
                <a:ea typeface="+mn-ea"/>
                <a:cs typeface="+mn-cs"/>
              </a:rPr>
              <a:t> </a:t>
            </a:r>
            <a:endParaRPr lang="fa-IR" sz="120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داده </a:t>
            </a:r>
            <a:r>
              <a:rPr lang="en-US" sz="1200" b="1" kern="1200" dirty="0" smtClean="0">
                <a:solidFill>
                  <a:schemeClr val="tx1"/>
                </a:solidFill>
                <a:effectLst/>
                <a:latin typeface="+mn-lt"/>
                <a:ea typeface="+mn-ea"/>
                <a:cs typeface="+mn-cs"/>
              </a:rPr>
              <a:t>Data Reference Model (DRM)  </a:t>
            </a:r>
            <a:endParaRPr lang="fa-IR" sz="1200" b="0" kern="1200" dirty="0" smtClean="0">
              <a:solidFill>
                <a:schemeClr val="tx1"/>
              </a:solidFill>
              <a:effectLst/>
              <a:latin typeface="+mn-lt"/>
              <a:ea typeface="+mn-ea"/>
              <a:cs typeface="+mn-cs"/>
            </a:endParaRPr>
          </a:p>
          <a:p>
            <a:pPr algn="just" rtl="1"/>
            <a:r>
              <a:rPr lang="ar-SA" sz="1200" b="1" kern="1200" dirty="0" smtClean="0">
                <a:solidFill>
                  <a:schemeClr val="tx1"/>
                </a:solidFill>
                <a:effectLst/>
                <a:latin typeface="+mn-lt"/>
                <a:ea typeface="+mn-ea"/>
                <a:cs typeface="+mn-cs"/>
              </a:rPr>
              <a:t>عملكرد، </a:t>
            </a:r>
            <a:r>
              <a:rPr lang="en-US" sz="1200" b="1" kern="1200" dirty="0" smtClean="0">
                <a:solidFill>
                  <a:schemeClr val="tx1"/>
                </a:solidFill>
                <a:effectLst/>
                <a:latin typeface="+mn-lt"/>
                <a:ea typeface="+mn-ea"/>
                <a:cs typeface="+mn-cs"/>
              </a:rPr>
              <a:t>Performance Reference Model (PRM)   </a:t>
            </a:r>
            <a:endParaRPr lang="fa-IR" sz="1200" kern="1200" dirty="0" smtClean="0">
              <a:solidFill>
                <a:schemeClr val="tx1"/>
              </a:solidFill>
              <a:effectLst/>
              <a:latin typeface="+mn-lt"/>
              <a:ea typeface="+mn-ea"/>
              <a:cs typeface="+mn-cs"/>
            </a:endParaRPr>
          </a:p>
          <a:p>
            <a:pPr algn="just" rtl="1"/>
            <a:endParaRPr lang="en-US" dirty="0"/>
          </a:p>
        </p:txBody>
      </p:sp>
      <p:sp>
        <p:nvSpPr>
          <p:cNvPr id="4" name="Slide Number Placeholder 3"/>
          <p:cNvSpPr>
            <a:spLocks noGrp="1"/>
          </p:cNvSpPr>
          <p:nvPr>
            <p:ph type="sldNum" sz="quarter" idx="10"/>
          </p:nvPr>
        </p:nvSpPr>
        <p:spPr/>
        <p:txBody>
          <a:bodyPr/>
          <a:lstStyle/>
          <a:p>
            <a:fld id="{EDF26F44-F1B4-4A61-B47C-642968BFF69B}" type="slidenum">
              <a:rPr lang="en-US" smtClean="0"/>
              <a:pPr/>
              <a:t>31</a:t>
            </a:fld>
            <a:endParaRPr lang="en-US"/>
          </a:p>
        </p:txBody>
      </p:sp>
    </p:spTree>
    <p:extLst>
      <p:ext uri="{BB962C8B-B14F-4D97-AF65-F5344CB8AC3E}">
        <p14:creationId xmlns:p14="http://schemas.microsoft.com/office/powerpoint/2010/main" val="325205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6A03D-2214-4827-9A58-96A68D3749AF}"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944545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00AB9-F05B-42C6-9C01-C6A9F9313514}"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41017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F5C3C-3247-4490-A71A-5FD932765F5C}"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468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B9BCD6E-9B97-49D8-B4A2-1DE68C998E09}"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65953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F0F8F29-3D5E-49B4-8B87-F73A8F08BEE3}"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839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6808EE-D058-4ACD-9CBF-A6B823C0E420}"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5778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66402-2D1A-4FEB-9BC7-D1F708EBBCFC}"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12056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0AA91-A35A-4F2B-8E45-B183B9031DA0}"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18464213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750" y="115888"/>
            <a:ext cx="7772400" cy="404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692150"/>
            <a:ext cx="4244975" cy="576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92150"/>
            <a:ext cx="4244975" cy="280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48075"/>
            <a:ext cx="4244975" cy="2805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59DA7644-8BED-42C2-ACAF-0FAB023031C5}" type="datetime1">
              <a:rPr lang="en-US" altLang="en-US" smtClean="0"/>
              <a:pPr/>
              <a:t>5/17/2024</a:t>
            </a:fld>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0" y="0"/>
            <a:ext cx="468313" cy="404813"/>
          </a:xfrm>
        </p:spPr>
        <p:txBody>
          <a:bodyPr/>
          <a:lstStyle>
            <a:lvl1pPr>
              <a:defRPr/>
            </a:lvl1pPr>
          </a:lstStyle>
          <a:p>
            <a:fld id="{D2912A06-0FA9-4F1A-8539-FA2EFC7ADBA5}" type="slidenum">
              <a:rPr lang="ar-SA" altLang="en-US"/>
              <a:pPr/>
              <a:t>‹#›</a:t>
            </a:fld>
            <a:endParaRPr lang="en-GB" altLang="en-US"/>
          </a:p>
        </p:txBody>
      </p:sp>
    </p:spTree>
    <p:extLst>
      <p:ext uri="{BB962C8B-B14F-4D97-AF65-F5344CB8AC3E}">
        <p14:creationId xmlns:p14="http://schemas.microsoft.com/office/powerpoint/2010/main" val="4237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7"/>
          <p:cNvSpPr>
            <a:spLocks noGrp="1" noChangeArrowheads="1"/>
          </p:cNvSpPr>
          <p:nvPr>
            <p:ph type="dt" sz="half" idx="10"/>
          </p:nvPr>
        </p:nvSpPr>
        <p:spPr>
          <a:ln/>
        </p:spPr>
        <p:txBody>
          <a:bodyPr/>
          <a:lstStyle>
            <a:lvl1pPr>
              <a:defRPr/>
            </a:lvl1pPr>
          </a:lstStyle>
          <a:p>
            <a:pPr>
              <a:defRPr/>
            </a:pPr>
            <a:fld id="{8DF4D737-00E4-4B43-8B95-0759439177E6}" type="datetime1">
              <a:rPr lang="en-US" smtClean="0"/>
              <a:pPr>
                <a:defRPr/>
              </a:pPr>
              <a:t>5/17/2024</a:t>
            </a:fld>
            <a:endParaRPr lang="nn-NO" dirty="0"/>
          </a:p>
        </p:txBody>
      </p:sp>
      <p:sp>
        <p:nvSpPr>
          <p:cNvPr id="4" name="Rectangle 108"/>
          <p:cNvSpPr>
            <a:spLocks noGrp="1" noChangeArrowheads="1"/>
          </p:cNvSpPr>
          <p:nvPr>
            <p:ph type="ftr" sz="quarter" idx="11"/>
          </p:nvPr>
        </p:nvSpPr>
        <p:spPr>
          <a:ln/>
        </p:spPr>
        <p:txBody>
          <a:bodyPr/>
          <a:lstStyle>
            <a:lvl1pPr>
              <a:defRPr/>
            </a:lvl1pPr>
          </a:lstStyle>
          <a:p>
            <a:pPr>
              <a:defRPr/>
            </a:pPr>
            <a:endParaRPr lang="nn-NO"/>
          </a:p>
        </p:txBody>
      </p:sp>
    </p:spTree>
    <p:extLst>
      <p:ext uri="{BB962C8B-B14F-4D97-AF65-F5344CB8AC3E}">
        <p14:creationId xmlns:p14="http://schemas.microsoft.com/office/powerpoint/2010/main" val="302186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1926E-63A7-46A4-BFAB-323E64DF6339}"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116114" y="239479"/>
            <a:ext cx="1358356" cy="508005"/>
          </a:xfrm>
          <a:prstGeom prst="rect">
            <a:avLst/>
          </a:prstGeom>
          <a:solidFill>
            <a:schemeClr val="accent1"/>
          </a:solidFill>
          <a:ln>
            <a:noFill/>
          </a:ln>
        </p:spPr>
      </p:sp>
      <p:sp>
        <p:nvSpPr>
          <p:cNvPr id="6" name="Slide Number Placeholder 5"/>
          <p:cNvSpPr>
            <a:spLocks noGrp="1"/>
          </p:cNvSpPr>
          <p:nvPr>
            <p:ph type="sldNum" sz="quarter" idx="12"/>
          </p:nvPr>
        </p:nvSpPr>
        <p:spPr>
          <a:xfrm>
            <a:off x="446950" y="310918"/>
            <a:ext cx="584978" cy="365125"/>
          </a:xfrm>
        </p:spPr>
        <p:txBody>
          <a:bodyPr/>
          <a:lstStyle/>
          <a:p>
            <a:fld id="{B0665EA5-0B15-410E-9B1A-F61E11C28FB9}" type="slidenum">
              <a:rPr lang="en-US" smtClean="0"/>
              <a:pPr/>
              <a:t>‹#›</a:t>
            </a:fld>
            <a:endParaRPr lang="en-US" dirty="0"/>
          </a:p>
        </p:txBody>
      </p:sp>
    </p:spTree>
    <p:extLst>
      <p:ext uri="{BB962C8B-B14F-4D97-AF65-F5344CB8AC3E}">
        <p14:creationId xmlns:p14="http://schemas.microsoft.com/office/powerpoint/2010/main" val="35957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B2239-6FA9-4D91-8604-11ECE839C2B3}" type="datetime1">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3474259713"/>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C972F0-EA4E-4404-817B-C86B5379F082}"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53188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8394CA-8AD4-449E-84C9-9A3B37F3B5F6}" type="datetime1">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1788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F17400-A3BC-4D7E-A74F-A9E6D93AFCF8}" type="datetime1">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357066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07C76-25CA-455C-9685-24A2A2363C55}" type="datetime1">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68490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59C58-1DC9-4633-B11C-2BD1968C6C3B}"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292079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11395-32D4-49B4-B96E-573D652884ED}" type="datetime1">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0665EA5-0B15-410E-9B1A-F61E11C28FB9}" type="slidenum">
              <a:rPr lang="en-US" smtClean="0"/>
              <a:pPr/>
              <a:t>‹#›</a:t>
            </a:fld>
            <a:endParaRPr lang="en-US"/>
          </a:p>
        </p:txBody>
      </p:sp>
    </p:spTree>
    <p:extLst>
      <p:ext uri="{BB962C8B-B14F-4D97-AF65-F5344CB8AC3E}">
        <p14:creationId xmlns:p14="http://schemas.microsoft.com/office/powerpoint/2010/main" val="132036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84704F3-7D49-4A3C-83EC-FE98810C27C0}" type="datetime1">
              <a:rPr lang="en-US" smtClean="0"/>
              <a:pPr/>
              <a:t>5/17/2024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0665EA5-0B15-410E-9B1A-F61E11C28FB9}" type="slidenum">
              <a:rPr lang="en-US" smtClean="0"/>
              <a:pPr/>
              <a:t>‹#›</a:t>
            </a:fld>
            <a:endParaRPr lang="en-US"/>
          </a:p>
        </p:txBody>
      </p:sp>
    </p:spTree>
    <p:extLst>
      <p:ext uri="{BB962C8B-B14F-4D97-AF65-F5344CB8AC3E}">
        <p14:creationId xmlns:p14="http://schemas.microsoft.com/office/powerpoint/2010/main" val="2319623117"/>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20.png"/><Relationship Id="rId9" Type="http://schemas.microsoft.com/office/2007/relationships/diagramDrawing" Target="../diagrams/drawing3.xml"/><Relationship Id="rId14" Type="http://schemas.microsoft.com/office/2007/relationships/diagramDrawing" Target="../diagrams/drawin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terprisearchitecture.ir/" TargetMode="External"/><Relationship Id="rId2" Type="http://schemas.openxmlformats.org/officeDocument/2006/relationships/hyperlink" Target="https://en.wikipedia.org/wiki/Federal_enterprise_architectu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Enterprise Architecture Services760x300"/>
          <p:cNvPicPr>
            <a:picLocks noChangeAspect="1" noChangeArrowheads="1"/>
          </p:cNvPicPr>
          <p:nvPr/>
        </p:nvPicPr>
        <p:blipFill rotWithShape="1">
          <a:blip r:embed="rId2" cstate="email">
            <a:lum bright="-24000" contrast="14000"/>
            <a:extLst>
              <a:ext uri="{28A0092B-C50C-407E-A947-70E740481C1C}">
                <a14:useLocalDpi xmlns:a14="http://schemas.microsoft.com/office/drawing/2010/main"/>
              </a:ext>
            </a:extLst>
          </a:blip>
          <a:srcRect/>
          <a:stretch/>
        </p:blipFill>
        <p:spPr bwMode="auto">
          <a:xfrm>
            <a:off x="0" y="0"/>
            <a:ext cx="4240924" cy="6858000"/>
          </a:xfrm>
          <a:prstGeom prst="rect">
            <a:avLst/>
          </a:prstGeom>
          <a:solidFill>
            <a:srgbClr val="FFFF00"/>
          </a:solidFill>
          <a:ln>
            <a:noFill/>
          </a:ln>
          <a:extLst/>
        </p:spPr>
      </p:pic>
      <p:sp>
        <p:nvSpPr>
          <p:cNvPr id="3" name="TextBox 2"/>
          <p:cNvSpPr txBox="1"/>
          <p:nvPr/>
        </p:nvSpPr>
        <p:spPr>
          <a:xfrm>
            <a:off x="4335516" y="1990094"/>
            <a:ext cx="4336342" cy="738664"/>
          </a:xfrm>
          <a:prstGeom prst="rect">
            <a:avLst/>
          </a:prstGeom>
          <a:noFill/>
        </p:spPr>
        <p:txBody>
          <a:bodyPr wrap="square" rtlCol="1">
            <a:spAutoFit/>
          </a:bodyPr>
          <a:lstStyle/>
          <a:p>
            <a:pPr algn="ctr"/>
            <a:r>
              <a:rPr lang="fa-IR" sz="4200" b="1" dirty="0" smtClean="0">
                <a:solidFill>
                  <a:schemeClr val="bg1"/>
                </a:solidFill>
                <a:latin typeface="2  Homa"/>
                <a:cs typeface="B Yagut" pitchFamily="2" charset="-78"/>
              </a:rPr>
              <a:t>معاری سازمانی فدرال</a:t>
            </a:r>
            <a:endParaRPr lang="fa-IR" sz="4200" b="1" dirty="0">
              <a:solidFill>
                <a:schemeClr val="bg1"/>
              </a:solidFill>
              <a:latin typeface="2  Homa"/>
              <a:cs typeface="B Yagut" pitchFamily="2" charset="-78"/>
            </a:endParaRPr>
          </a:p>
        </p:txBody>
      </p:sp>
      <p:sp>
        <p:nvSpPr>
          <p:cNvPr id="12" name="Slide Number Placeholder 11"/>
          <p:cNvSpPr>
            <a:spLocks noGrp="1"/>
          </p:cNvSpPr>
          <p:nvPr>
            <p:ph type="sldNum" sz="quarter" idx="12"/>
          </p:nvPr>
        </p:nvSpPr>
        <p:spPr/>
        <p:txBody>
          <a:bodyPr/>
          <a:lstStyle/>
          <a:p>
            <a:fld id="{B0665EA5-0B15-410E-9B1A-F61E11C28FB9}" type="slidenum">
              <a:rPr lang="en-US" smtClean="0"/>
              <a:pPr/>
              <a:t>1</a:t>
            </a:fld>
            <a:endParaRPr lang="en-US"/>
          </a:p>
        </p:txBody>
      </p:sp>
    </p:spTree>
    <p:extLst>
      <p:ext uri="{BB962C8B-B14F-4D97-AF65-F5344CB8AC3E}">
        <p14:creationId xmlns:p14="http://schemas.microsoft.com/office/powerpoint/2010/main" val="582129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344793" y="0"/>
            <a:ext cx="5799207" cy="3831874"/>
          </a:xfrm>
          <a:prstGeom prst="rect">
            <a:avLst/>
          </a:prstGeom>
        </p:spPr>
      </p:pic>
      <p:sp>
        <p:nvSpPr>
          <p:cNvPr id="5" name="Rectangle 4"/>
          <p:cNvSpPr/>
          <p:nvPr/>
        </p:nvSpPr>
        <p:spPr>
          <a:xfrm>
            <a:off x="195943" y="3994167"/>
            <a:ext cx="8685076" cy="2397579"/>
          </a:xfrm>
          <a:prstGeom prst="rect">
            <a:avLst/>
          </a:prstGeom>
        </p:spPr>
        <p:txBody>
          <a:bodyPr wrap="square">
            <a:spAutoFit/>
          </a:bodyPr>
          <a:lstStyle/>
          <a:p>
            <a:pPr algn="just" rtl="1">
              <a:lnSpc>
                <a:spcPct val="107000"/>
              </a:lnSpc>
              <a:spcAft>
                <a:spcPts val="0"/>
              </a:spcAft>
            </a:pPr>
            <a:r>
              <a:rPr lang="fa-IR" sz="2000" dirty="0">
                <a:latin typeface="Calibri" panose="020F0502020204030204" pitchFamily="34" charset="0"/>
                <a:ea typeface="Calibri" panose="020F0502020204030204" pitchFamily="34" charset="0"/>
                <a:cs typeface="B Nazanin" panose="00000400000000000000" pitchFamily="2" charset="-78"/>
              </a:rPr>
              <a:t>سازمانها در هر لحظه تحت تاثیر دو فشار بیرونی هستند که آنها را وادار به تغییر می کند . این دو فشار بیرونی عبارتند از</a:t>
            </a:r>
            <a:r>
              <a:rPr lang="en-US" sz="2000" dirty="0">
                <a:latin typeface="Calibri" panose="020F0502020204030204" pitchFamily="34" charset="0"/>
                <a:ea typeface="Calibri" panose="020F0502020204030204" pitchFamily="34" charset="0"/>
                <a:cs typeface="B Nazanin" panose="00000400000000000000" pitchFamily="2" charset="-78"/>
              </a:rPr>
              <a:t> :</a:t>
            </a:r>
            <a:r>
              <a:rPr lang="en-US" sz="2000" dirty="0">
                <a:latin typeface="2  Mitra" panose="00000400000000000000" pitchFamily="2" charset="-78"/>
                <a:ea typeface="Calibri" panose="020F0502020204030204" pitchFamily="34" charset="0"/>
                <a:cs typeface="B Nazanin" panose="00000400000000000000" pitchFamily="2" charset="-78"/>
              </a:rPr>
              <a:t> </a:t>
            </a:r>
            <a:r>
              <a:rPr lang="fa-IR" sz="2000" dirty="0">
                <a:latin typeface="2  Mitra" panose="00000400000000000000" pitchFamily="2" charset="-78"/>
                <a:ea typeface="Calibri" panose="020F0502020204030204" pitchFamily="34" charset="0"/>
                <a:cs typeface="B Nazanin" panose="00000400000000000000" pitchFamily="2" charset="-78"/>
              </a:rPr>
              <a:t>فشارهای ناشی از تغییرات کسب و کار و فشارهای ناشی از تغییرات فناوری.</a:t>
            </a:r>
            <a:endParaRPr lang="en-US" sz="16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000" dirty="0">
                <a:latin typeface="Calibri" panose="020F0502020204030204" pitchFamily="34" charset="0"/>
                <a:ea typeface="Calibri" panose="020F0502020204030204" pitchFamily="34" charset="0"/>
                <a:cs typeface="B Nazanin" panose="00000400000000000000" pitchFamily="2" charset="-78"/>
              </a:rPr>
              <a:t> </a:t>
            </a:r>
            <a:r>
              <a:rPr lang="fa-IR" sz="2000" dirty="0" smtClean="0">
                <a:latin typeface="Calibri" panose="020F0502020204030204" pitchFamily="34" charset="0"/>
                <a:ea typeface="Calibri" panose="020F0502020204030204" pitchFamily="34" charset="0"/>
                <a:cs typeface="B Nazanin" panose="00000400000000000000" pitchFamily="2" charset="-78"/>
              </a:rPr>
              <a:t>وقتی </a:t>
            </a:r>
            <a:r>
              <a:rPr lang="fa-IR" sz="2000" dirty="0">
                <a:latin typeface="Calibri" panose="020F0502020204030204" pitchFamily="34" charset="0"/>
                <a:ea typeface="Calibri" panose="020F0502020204030204" pitchFamily="34" charset="0"/>
                <a:cs typeface="B Nazanin" panose="00000400000000000000" pitchFamily="2" charset="-78"/>
              </a:rPr>
              <a:t>درسال 1986 ، محققان شرکت کداک موفق به ساخت اولین سنسور مگاپیکسلی دنیا شده و به دنبال آن نخستین دوربین دیجیتال تجاری را در سال 1991 به بازار ارائه نمودند، هیچ کس فکر نمی کرد که به این سرعت بازار دوربین های آنالوگ از بین برود به نحویکه در حال حاضر شرکتهای تولید کننده دوربین های آنالوگ چاره ای بجز تغییر خط تولید خود ندارند، وگرنه قادر به ادامه حضور در بازار و رقابت نخواهند بود</a:t>
            </a: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اینمورد مثال روشنی از نحوه تاثیر ظهور یک فناوری جدید در کسب و کار یک سازمان است.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1254072" y="1547687"/>
            <a:ext cx="4572000" cy="981423"/>
          </a:xfrm>
          <a:prstGeom prst="rect">
            <a:avLst/>
          </a:prstGeom>
        </p:spPr>
        <p:txBody>
          <a:bodyPr>
            <a:spAutoFit/>
          </a:bodyPr>
          <a:lstStyle/>
          <a:p>
            <a:pPr algn="r" rtl="1">
              <a:lnSpc>
                <a:spcPct val="107000"/>
              </a:lnSpc>
              <a:spcAft>
                <a:spcPts val="0"/>
              </a:spcAft>
            </a:pPr>
            <a:r>
              <a:rPr lang="fa-IR" b="1" dirty="0">
                <a:latin typeface="Calibri" panose="020F0502020204030204" pitchFamily="34" charset="0"/>
                <a:ea typeface="Calibri" panose="020F0502020204030204" pitchFamily="34" charset="0"/>
                <a:cs typeface="B Nazanin" panose="00000400000000000000" pitchFamily="2" charset="-78"/>
              </a:rPr>
              <a:t>دوعامل اصلی ایجاد تغییرات در سازمانها</a:t>
            </a:r>
            <a:endParaRPr lang="en-US" sz="1400" b="1" dirty="0">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07000"/>
              </a:lnSpc>
              <a:spcAft>
                <a:spcPts val="0"/>
              </a:spcAft>
              <a:buFont typeface="Arial" panose="020B0604020202020204" pitchFamily="34" charset="0"/>
              <a:buChar char="•"/>
            </a:pPr>
            <a:r>
              <a:rPr lang="fa-IR" b="1" dirty="0">
                <a:latin typeface="Calibri" panose="020F0502020204030204" pitchFamily="34" charset="0"/>
                <a:ea typeface="Calibri" panose="020F0502020204030204" pitchFamily="34" charset="0"/>
                <a:cs typeface="B Nazanin" panose="00000400000000000000" pitchFamily="2" charset="-78"/>
              </a:rPr>
              <a:t>پیشرانهای ماموریتی</a:t>
            </a:r>
            <a:endParaRPr lang="en-US" sz="1400" b="1" dirty="0">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07000"/>
              </a:lnSpc>
              <a:spcAft>
                <a:spcPts val="0"/>
              </a:spcAft>
              <a:buFont typeface="Arial" panose="020B0604020202020204" pitchFamily="34" charset="0"/>
              <a:buChar char="•"/>
            </a:pPr>
            <a:r>
              <a:rPr lang="fa-IR" b="1" dirty="0">
                <a:latin typeface="Calibri" panose="020F0502020204030204" pitchFamily="34" charset="0"/>
                <a:ea typeface="Calibri" panose="020F0502020204030204" pitchFamily="34" charset="0"/>
                <a:cs typeface="B Nazanin" panose="00000400000000000000" pitchFamily="2" charset="-78"/>
              </a:rPr>
              <a:t>پیشرانهای فناوری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B0665EA5-0B15-410E-9B1A-F61E11C28FB9}" type="slidenum">
              <a:rPr lang="en-US" smtClean="0"/>
              <a:pPr/>
              <a:t>10</a:t>
            </a:fld>
            <a:endParaRPr lang="en-US" dirty="0"/>
          </a:p>
        </p:txBody>
      </p:sp>
    </p:spTree>
    <p:extLst>
      <p:ext uri="{BB962C8B-B14F-4D97-AF65-F5344CB8AC3E}">
        <p14:creationId xmlns:p14="http://schemas.microsoft.com/office/powerpoint/2010/main" val="360650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745759" y="588275"/>
            <a:ext cx="5943600" cy="4711065"/>
          </a:xfrm>
          <a:prstGeom prst="rect">
            <a:avLst/>
          </a:prstGeom>
        </p:spPr>
      </p:pic>
      <p:sp>
        <p:nvSpPr>
          <p:cNvPr id="5" name="Rectangle 4"/>
          <p:cNvSpPr/>
          <p:nvPr/>
        </p:nvSpPr>
        <p:spPr>
          <a:xfrm>
            <a:off x="4545217" y="5569928"/>
            <a:ext cx="1446230" cy="421654"/>
          </a:xfrm>
          <a:prstGeom prst="rect">
            <a:avLst/>
          </a:prstGeom>
        </p:spPr>
        <p:txBody>
          <a:bodyPr wrap="none">
            <a:spAutoFit/>
          </a:bodyPr>
          <a:lstStyle/>
          <a:p>
            <a:pPr algn="r" rtl="1">
              <a:lnSpc>
                <a:spcPct val="107000"/>
              </a:lnSpc>
              <a:spcAft>
                <a:spcPts val="0"/>
              </a:spcAft>
            </a:pPr>
            <a:r>
              <a:rPr lang="fa-IR" sz="2000" b="1" dirty="0">
                <a:latin typeface="Calibri" panose="020F0502020204030204" pitchFamily="34" charset="0"/>
                <a:ea typeface="Calibri" panose="020F0502020204030204" pitchFamily="34" charset="0"/>
                <a:cs typeface="B Mitra" panose="00000400000000000000" pitchFamily="2" charset="-78"/>
              </a:rPr>
              <a:t>نمودار توصیفی</a:t>
            </a:r>
            <a:endParaRPr lang="en-US" sz="1600" b="1" dirty="0">
              <a:effectLst/>
              <a:latin typeface="Calibri" panose="020F0502020204030204" pitchFamily="34" charset="0"/>
              <a:ea typeface="Calibri" panose="020F0502020204030204" pitchFamily="34" charset="0"/>
              <a:cs typeface="B Mitra" panose="00000400000000000000" pitchFamily="2" charset="-78"/>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11</a:t>
            </a:fld>
            <a:endParaRPr lang="en-US" dirty="0"/>
          </a:p>
        </p:txBody>
      </p:sp>
    </p:spTree>
    <p:extLst>
      <p:ext uri="{BB962C8B-B14F-4D97-AF65-F5344CB8AC3E}">
        <p14:creationId xmlns:p14="http://schemas.microsoft.com/office/powerpoint/2010/main" val="247852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260565" y="972596"/>
            <a:ext cx="5943600" cy="546481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12</a:t>
            </a:fld>
            <a:endParaRPr lang="en-US" dirty="0"/>
          </a:p>
        </p:txBody>
      </p:sp>
    </p:spTree>
    <p:extLst>
      <p:ext uri="{BB962C8B-B14F-4D97-AF65-F5344CB8AC3E}">
        <p14:creationId xmlns:p14="http://schemas.microsoft.com/office/powerpoint/2010/main" val="3656602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2081" y="1206528"/>
            <a:ext cx="4583650" cy="4044056"/>
          </a:xfrm>
          <a:prstGeom prst="rect">
            <a:avLst/>
          </a:prstGeom>
        </p:spPr>
        <p:txBody>
          <a:bodyPr wrap="square">
            <a:spAutoFit/>
          </a:bodyPr>
          <a:lstStyle/>
          <a:p>
            <a:pPr algn="just" rtl="1">
              <a:lnSpc>
                <a:spcPct val="107000"/>
              </a:lnSpc>
              <a:spcAft>
                <a:spcPts val="0"/>
              </a:spcAft>
            </a:pPr>
            <a:r>
              <a:rPr lang="fa-IR" sz="2400" b="1" dirty="0">
                <a:latin typeface="Calibri" panose="020F0502020204030204" pitchFamily="34" charset="0"/>
                <a:ea typeface="Calibri" panose="020F0502020204030204" pitchFamily="34" charset="0"/>
                <a:cs typeface="B Nazanin" panose="00000400000000000000" pitchFamily="2" charset="-78"/>
              </a:rPr>
              <a:t>تعریف معماری سازمانی</a:t>
            </a:r>
            <a:endParaRPr lang="en-US"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400" dirty="0">
                <a:latin typeface="Calibri" panose="020F0502020204030204" pitchFamily="34" charset="0"/>
                <a:ea typeface="Calibri" panose="020F0502020204030204" pitchFamily="34" charset="0"/>
                <a:cs typeface="B Nazanin" panose="00000400000000000000" pitchFamily="2" charset="-78"/>
              </a:rPr>
              <a:t>با توجه به آنچه که گفته شد </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400" dirty="0">
                <a:latin typeface="Calibri" panose="020F0502020204030204" pitchFamily="34" charset="0"/>
                <a:ea typeface="Calibri" panose="020F0502020204030204" pitchFamily="34" charset="0"/>
                <a:cs typeface="B Nazanin" panose="00000400000000000000" pitchFamily="2" charset="-78"/>
              </a:rPr>
              <a:t>روشی است جهت توصیف کامل جنبه ها و لایه های مختلف یک سازمان که قادر است با استفاده از مدلها و تکنیک های استاندارد و شناخته شده اقدام به توصیف وضع موجود یا وضع مطلوب سازمان نماید و حاوی طرح گذار نیز می باشد می تواند حوزه های مختلفی از سازمان را براساس لایه های تعریف شده تحت تأثیر قرار دهد.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B0665EA5-0B15-410E-9B1A-F61E11C28FB9}" type="slidenum">
              <a:rPr lang="en-US" smtClean="0"/>
              <a:pPr/>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50" y="1720892"/>
            <a:ext cx="3349854" cy="4287262"/>
          </a:xfrm>
          <a:prstGeom prst="rect">
            <a:avLst/>
          </a:prstGeom>
        </p:spPr>
      </p:pic>
      <p:sp>
        <p:nvSpPr>
          <p:cNvPr id="7" name="Rectangle 6"/>
          <p:cNvSpPr/>
          <p:nvPr/>
        </p:nvSpPr>
        <p:spPr>
          <a:xfrm>
            <a:off x="565988" y="6094314"/>
            <a:ext cx="2820003" cy="369332"/>
          </a:xfrm>
          <a:prstGeom prst="rect">
            <a:avLst/>
          </a:prstGeom>
          <a:solidFill>
            <a:schemeClr val="tx1"/>
          </a:solidFill>
          <a:ln>
            <a:solidFill>
              <a:schemeClr val="tx1"/>
            </a:solidFill>
          </a:ln>
        </p:spPr>
        <p:txBody>
          <a:bodyPr wrap="none">
            <a:spAutoFit/>
          </a:bodyPr>
          <a:lstStyle/>
          <a:p>
            <a:r>
              <a:rPr lang="fa-IR" b="1" dirty="0">
                <a:solidFill>
                  <a:srgbClr val="FF0000"/>
                </a:solidFill>
                <a:latin typeface="IRANSansWeb_Light"/>
                <a:cs typeface="B Nazanin" panose="00000400000000000000" pitchFamily="2" charset="-78"/>
              </a:rPr>
              <a:t>پشت بام یک خانه با سبک </a:t>
            </a:r>
            <a:r>
              <a:rPr lang="fa-IR" b="1" dirty="0" smtClean="0">
                <a:solidFill>
                  <a:srgbClr val="FF0000"/>
                </a:solidFill>
                <a:latin typeface="IRANSansWeb_Light"/>
                <a:cs typeface="B Nazanin" panose="00000400000000000000" pitchFamily="2" charset="-78"/>
              </a:rPr>
              <a:t>فدرال</a:t>
            </a:r>
            <a:endParaRPr lang="en-US" dirty="0">
              <a:solidFill>
                <a:srgbClr val="FF0000"/>
              </a:solidFill>
              <a:cs typeface="B Nazanin" panose="00000400000000000000" pitchFamily="2" charset="-78"/>
            </a:endParaRPr>
          </a:p>
        </p:txBody>
      </p:sp>
    </p:spTree>
    <p:extLst>
      <p:ext uri="{BB962C8B-B14F-4D97-AF65-F5344CB8AC3E}">
        <p14:creationId xmlns:p14="http://schemas.microsoft.com/office/powerpoint/2010/main" val="70294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smtClean="0">
                <a:cs typeface="B Nazanin" panose="00000400000000000000" pitchFamily="2" charset="-78"/>
              </a:rPr>
              <a:t>نقاط ضعف چارگوب فدرال</a:t>
            </a:r>
            <a:endParaRPr lang="en-US" sz="4000" b="1" dirty="0">
              <a:cs typeface="B Nazanin" panose="00000400000000000000" pitchFamily="2" charset="-78"/>
            </a:endParaRPr>
          </a:p>
        </p:txBody>
      </p:sp>
      <p:sp>
        <p:nvSpPr>
          <p:cNvPr id="3" name="Content Placeholder 2"/>
          <p:cNvSpPr>
            <a:spLocks noGrp="1"/>
          </p:cNvSpPr>
          <p:nvPr>
            <p:ph idx="1"/>
          </p:nvPr>
        </p:nvSpPr>
        <p:spPr>
          <a:xfrm>
            <a:off x="446951" y="1751044"/>
            <a:ext cx="7994144" cy="3777622"/>
          </a:xfrm>
        </p:spPr>
        <p:txBody>
          <a:bodyPr>
            <a:normAutofit/>
          </a:bodyPr>
          <a:lstStyle/>
          <a:p>
            <a:pPr algn="r" rtl="1"/>
            <a:r>
              <a:rPr lang="fa-IR" sz="2400" dirty="0" smtClean="0">
                <a:cs typeface="B Nazanin" panose="00000400000000000000" pitchFamily="2" charset="-78"/>
              </a:rPr>
              <a:t>فرهنگ </a:t>
            </a:r>
            <a:r>
              <a:rPr lang="fa-IR" sz="2400" dirty="0">
                <a:cs typeface="B Nazanin" panose="00000400000000000000" pitchFamily="2" charset="-78"/>
              </a:rPr>
              <a:t>سازماني و ارزشهاي محوري</a:t>
            </a:r>
          </a:p>
          <a:p>
            <a:pPr algn="r" rtl="1"/>
            <a:r>
              <a:rPr lang="fa-IR" sz="2400" dirty="0">
                <a:cs typeface="B Nazanin" panose="00000400000000000000" pitchFamily="2" charset="-78"/>
              </a:rPr>
              <a:t>فنآوري ارتباطات</a:t>
            </a:r>
          </a:p>
          <a:p>
            <a:pPr algn="r" rtl="1"/>
            <a:r>
              <a:rPr lang="fa-IR" sz="2400" dirty="0" smtClean="0">
                <a:cs typeface="B Nazanin" panose="00000400000000000000" pitchFamily="2" charset="-78"/>
              </a:rPr>
              <a:t>يكپارچگي </a:t>
            </a:r>
            <a:r>
              <a:rPr lang="fa-IR" sz="2400" dirty="0">
                <a:cs typeface="B Nazanin" panose="00000400000000000000" pitchFamily="2" charset="-78"/>
              </a:rPr>
              <a:t>سخت افزارها، نرم افزارها و ارتباطات شبكه اي</a:t>
            </a:r>
          </a:p>
          <a:p>
            <a:pPr algn="r" rtl="1"/>
            <a:r>
              <a:rPr lang="fa-IR" sz="2400" dirty="0" smtClean="0">
                <a:cs typeface="B Nazanin" panose="00000400000000000000" pitchFamily="2" charset="-78"/>
              </a:rPr>
              <a:t>ارتباط </a:t>
            </a:r>
            <a:r>
              <a:rPr lang="fa-IR" sz="2400" dirty="0">
                <a:cs typeface="B Nazanin" panose="00000400000000000000" pitchFamily="2" charset="-78"/>
              </a:rPr>
              <a:t>بيروني (ارتباط با سازمانهاي ديگر)</a:t>
            </a:r>
          </a:p>
          <a:p>
            <a:pPr algn="r" rtl="1"/>
            <a:r>
              <a:rPr lang="fa-IR" sz="2400" dirty="0" smtClean="0">
                <a:cs typeface="B Nazanin" panose="00000400000000000000" pitchFamily="2" charset="-78"/>
              </a:rPr>
              <a:t>تمركز </a:t>
            </a:r>
            <a:r>
              <a:rPr lang="fa-IR" sz="2400" dirty="0">
                <a:cs typeface="B Nazanin" panose="00000400000000000000" pitchFamily="2" charset="-78"/>
              </a:rPr>
              <a:t>بر كيفيت بازخورگيري (و قابليت ارزيابي نتايج)</a:t>
            </a:r>
          </a:p>
          <a:p>
            <a:pPr algn="r" rtl="1"/>
            <a:r>
              <a:rPr lang="fa-IR" sz="2400" dirty="0" smtClean="0">
                <a:cs typeface="B Nazanin" panose="00000400000000000000" pitchFamily="2" charset="-78"/>
              </a:rPr>
              <a:t>تمركز </a:t>
            </a:r>
            <a:r>
              <a:rPr lang="fa-IR" sz="2400" dirty="0">
                <a:cs typeface="B Nazanin" panose="00000400000000000000" pitchFamily="2" charset="-78"/>
              </a:rPr>
              <a:t>بر فرآيند تغيير و تحول (از موجود به مطلوب)</a:t>
            </a:r>
          </a:p>
          <a:p>
            <a:pPr algn="r" rtl="1"/>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14</a:t>
            </a:fld>
            <a:endParaRPr lang="en-US" dirty="0"/>
          </a:p>
        </p:txBody>
      </p:sp>
    </p:spTree>
    <p:extLst>
      <p:ext uri="{BB962C8B-B14F-4D97-AF65-F5344CB8AC3E}">
        <p14:creationId xmlns:p14="http://schemas.microsoft.com/office/powerpoint/2010/main" val="1313597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517822" y="1402365"/>
            <a:ext cx="5943600" cy="5333365"/>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15</a:t>
            </a:fld>
            <a:endParaRPr lang="en-US" dirty="0"/>
          </a:p>
        </p:txBody>
      </p:sp>
    </p:spTree>
    <p:extLst>
      <p:ext uri="{BB962C8B-B14F-4D97-AF65-F5344CB8AC3E}">
        <p14:creationId xmlns:p14="http://schemas.microsoft.com/office/powerpoint/2010/main" val="255184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392" y="1153460"/>
            <a:ext cx="7044612" cy="3253711"/>
          </a:xfrm>
          <a:prstGeom prst="rect">
            <a:avLst/>
          </a:prstGeom>
        </p:spPr>
        <p:txBody>
          <a:bodyPr wrap="square">
            <a:spAutoFit/>
          </a:bodyPr>
          <a:lstStyle/>
          <a:p>
            <a:pPr algn="just" rtl="1">
              <a:lnSpc>
                <a:spcPct val="107000"/>
              </a:lnSpc>
              <a:spcAft>
                <a:spcPts val="0"/>
              </a:spcAft>
            </a:pPr>
            <a:r>
              <a:rPr lang="fa-IR" sz="2400" b="1" dirty="0">
                <a:latin typeface="Calibri" panose="020F0502020204030204" pitchFamily="34" charset="0"/>
                <a:ea typeface="Calibri" panose="020F0502020204030204" pitchFamily="34" charset="0"/>
                <a:cs typeface="B Nazanin" panose="00000400000000000000" pitchFamily="2" charset="-78"/>
              </a:rPr>
              <a:t>چارچوب های معماری سازمانی </a:t>
            </a:r>
            <a:endParaRPr lang="en-US"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fa-IR" sz="2400" dirty="0">
                <a:latin typeface="Calibri" panose="020F0502020204030204" pitchFamily="34" charset="0"/>
                <a:ea typeface="Calibri" panose="020F0502020204030204" pitchFamily="34" charset="0"/>
                <a:cs typeface="B Nazanin" panose="00000400000000000000" pitchFamily="2" charset="-78"/>
              </a:rPr>
              <a:t>چارچوب های معماری سازمانی در واقع قالب هایی هستند که در طی روند تکاملی معماری سازمانی از طرف موسسات خصوصی یا بخشهای دولتی ارائه شده و از آنها می توان بعنوان راهنمایی جهت انجام عملی معماری سازمان استفاده نمود . هرچارچوب معماری بسته به ماهیت آن مناسب سازمانهای خاصی بوده و معمولاً شامل توصیه های اجرایی نظیر نحوه تشکیل تیم معماری،  فرایند کلی معماری، مشخصات محصولات معماری، توصیه های لازم جهت استفاده از تکنیک های مدل سازی و غیره است .</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B0665EA5-0B15-410E-9B1A-F61E11C28FB9}" type="slidenum">
              <a:rPr lang="en-US" smtClean="0"/>
              <a:pPr/>
              <a:t>16</a:t>
            </a:fld>
            <a:endParaRPr lang="en-US" dirty="0"/>
          </a:p>
        </p:txBody>
      </p:sp>
    </p:spTree>
    <p:extLst>
      <p:ext uri="{BB962C8B-B14F-4D97-AF65-F5344CB8AC3E}">
        <p14:creationId xmlns:p14="http://schemas.microsoft.com/office/powerpoint/2010/main" val="3188932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Rectangle 2" descr="Large confetti"/>
          <p:cNvSpPr>
            <a:spLocks noGrp="1" noChangeArrowheads="1"/>
          </p:cNvSpPr>
          <p:nvPr>
            <p:ph type="title"/>
          </p:nvPr>
        </p:nvSpPr>
        <p:spPr/>
        <p:txBody>
          <a:bodyPr/>
          <a:lstStyle/>
          <a:p>
            <a:r>
              <a:rPr lang="fa-IR" altLang="en-US" sz="2000"/>
              <a:t> محتويات معماري سازماني</a:t>
            </a:r>
            <a:endParaRPr lang="en-US" altLang="en-US" sz="2000"/>
          </a:p>
        </p:txBody>
      </p:sp>
      <p:sp>
        <p:nvSpPr>
          <p:cNvPr id="648195" name="Rectangle 3"/>
          <p:cNvSpPr>
            <a:spLocks noGrp="1" noChangeArrowheads="1"/>
          </p:cNvSpPr>
          <p:nvPr>
            <p:ph type="body" sz="half" idx="1"/>
          </p:nvPr>
        </p:nvSpPr>
        <p:spPr>
          <a:xfrm>
            <a:off x="1331913" y="908050"/>
            <a:ext cx="7486650" cy="5710464"/>
          </a:xfrm>
        </p:spPr>
        <p:txBody>
          <a:bodyPr/>
          <a:lstStyle/>
          <a:p>
            <a:pPr algn="r" rtl="1">
              <a:lnSpc>
                <a:spcPct val="100000"/>
              </a:lnSpc>
            </a:pPr>
            <a:r>
              <a:rPr lang="fa-IR" altLang="en-US" sz="2800" b="0" dirty="0">
                <a:solidFill>
                  <a:schemeClr val="tx1"/>
                </a:solidFill>
                <a:cs typeface="B Mitra" panose="00000400000000000000" pitchFamily="2" charset="-78"/>
              </a:rPr>
              <a:t>محتويات معماري سازماني (محصول معماري)شامل :</a:t>
            </a:r>
          </a:p>
          <a:p>
            <a:pPr lvl="1" algn="r" rtl="1">
              <a:lnSpc>
                <a:spcPct val="100000"/>
              </a:lnSpc>
            </a:pPr>
            <a:r>
              <a:rPr lang="fa-IR" altLang="en-US" sz="2800" dirty="0">
                <a:solidFill>
                  <a:schemeClr val="tx1"/>
                </a:solidFill>
                <a:cs typeface="B Mitra" panose="00000400000000000000" pitchFamily="2" charset="-78"/>
              </a:rPr>
              <a:t>توصيف‌هاي متني</a:t>
            </a:r>
          </a:p>
          <a:p>
            <a:pPr lvl="1" algn="r" rtl="1">
              <a:lnSpc>
                <a:spcPct val="100000"/>
              </a:lnSpc>
            </a:pPr>
            <a:r>
              <a:rPr lang="fa-IR" altLang="en-US" sz="2800" dirty="0">
                <a:solidFill>
                  <a:schemeClr val="tx1"/>
                </a:solidFill>
                <a:cs typeface="B Mitra" panose="00000400000000000000" pitchFamily="2" charset="-78"/>
              </a:rPr>
              <a:t>نمودارها و ماتريس‌ها</a:t>
            </a:r>
          </a:p>
          <a:p>
            <a:pPr lvl="1" algn="r" rtl="1">
              <a:lnSpc>
                <a:spcPct val="100000"/>
              </a:lnSpc>
            </a:pPr>
            <a:r>
              <a:rPr lang="fa-IR" altLang="en-US" sz="2800" dirty="0">
                <a:solidFill>
                  <a:schemeClr val="tx1"/>
                </a:solidFill>
                <a:cs typeface="B Mitra" panose="00000400000000000000" pitchFamily="2" charset="-78"/>
              </a:rPr>
              <a:t>طرح‌هاي انتقالي</a:t>
            </a:r>
          </a:p>
          <a:p>
            <a:pPr lvl="1" algn="r" rtl="1">
              <a:lnSpc>
                <a:spcPct val="100000"/>
              </a:lnSpc>
            </a:pPr>
            <a:r>
              <a:rPr lang="fa-IR" altLang="en-US" sz="2800" dirty="0">
                <a:solidFill>
                  <a:schemeClr val="tx1"/>
                </a:solidFill>
                <a:cs typeface="B Mitra" panose="00000400000000000000" pitchFamily="2" charset="-78"/>
              </a:rPr>
              <a:t>استانداردها</a:t>
            </a:r>
          </a:p>
          <a:p>
            <a:pPr lvl="1" algn="r" rtl="1">
              <a:lnSpc>
                <a:spcPct val="100000"/>
              </a:lnSpc>
            </a:pPr>
            <a:endParaRPr lang="en-US" altLang="en-US" sz="2800" dirty="0">
              <a:solidFill>
                <a:schemeClr val="tx1"/>
              </a:solidFill>
              <a:cs typeface="B Mitra" panose="00000400000000000000" pitchFamily="2" charset="-78"/>
            </a:endParaRPr>
          </a:p>
          <a:p>
            <a:pPr algn="r" rtl="1">
              <a:lnSpc>
                <a:spcPct val="100000"/>
              </a:lnSpc>
            </a:pPr>
            <a:r>
              <a:rPr lang="fa-IR" altLang="en-US" sz="2800" b="0" dirty="0">
                <a:solidFill>
                  <a:schemeClr val="tx1"/>
                </a:solidFill>
                <a:cs typeface="B Mitra" panose="00000400000000000000" pitchFamily="2" charset="-78"/>
              </a:rPr>
              <a:t>محصولات معماري</a:t>
            </a:r>
          </a:p>
          <a:p>
            <a:pPr lvl="1" algn="r" rtl="1">
              <a:lnSpc>
                <a:spcPct val="100000"/>
              </a:lnSpc>
            </a:pPr>
            <a:r>
              <a:rPr lang="fa-IR" altLang="en-US" sz="2800" dirty="0">
                <a:solidFill>
                  <a:schemeClr val="tx1"/>
                </a:solidFill>
                <a:cs typeface="B Mitra" panose="00000400000000000000" pitchFamily="2" charset="-78"/>
              </a:rPr>
              <a:t>محصولات ضروري</a:t>
            </a:r>
          </a:p>
          <a:p>
            <a:pPr lvl="1" algn="r" rtl="1">
              <a:lnSpc>
                <a:spcPct val="100000"/>
              </a:lnSpc>
            </a:pPr>
            <a:r>
              <a:rPr lang="fa-IR" altLang="en-US" sz="2800" dirty="0">
                <a:solidFill>
                  <a:schemeClr val="tx1"/>
                </a:solidFill>
                <a:cs typeface="B Mitra" panose="00000400000000000000" pitchFamily="2" charset="-78"/>
              </a:rPr>
              <a:t>محصولات پشتيبان</a:t>
            </a:r>
            <a:endParaRPr lang="en-US" altLang="en-US" sz="2800" dirty="0">
              <a:solidFill>
                <a:schemeClr val="tx1"/>
              </a:solidFill>
              <a:cs typeface="B Mitra" panose="00000400000000000000" pitchFamily="2" charset="-78"/>
            </a:endParaRPr>
          </a:p>
          <a:p>
            <a:pPr algn="r" rtl="1">
              <a:lnSpc>
                <a:spcPct val="100000"/>
              </a:lnSpc>
              <a:buFontTx/>
              <a:buNone/>
            </a:pPr>
            <a:endParaRPr lang="fa-IR" altLang="en-US" sz="2800" dirty="0">
              <a:solidFill>
                <a:schemeClr val="tx1"/>
              </a:solidFill>
              <a:cs typeface="B Mitra" panose="00000400000000000000" pitchFamily="2" charset="-78"/>
            </a:endParaRPr>
          </a:p>
          <a:p>
            <a:pPr lvl="1" algn="r" rtl="1">
              <a:lnSpc>
                <a:spcPct val="100000"/>
              </a:lnSpc>
            </a:pPr>
            <a:endParaRPr lang="en-US" altLang="en-US" sz="2800" dirty="0">
              <a:solidFill>
                <a:schemeClr val="tx1"/>
              </a:solidFill>
              <a:cs typeface="B Mitra" panose="00000400000000000000" pitchFamily="2" charset="-78"/>
            </a:endParaRPr>
          </a:p>
        </p:txBody>
      </p:sp>
      <p:pic>
        <p:nvPicPr>
          <p:cNvPr id="648196" name="Picture 4" descr="FILES"/>
          <p:cNvPicPr>
            <a:picLocks noGrp="1" noChangeAspect="1" noChangeArrowheads="1"/>
          </p:cNvPicPr>
          <p:nvPr>
            <p:ph sz="quarter" idx="2"/>
          </p:nvPr>
        </p:nvPicPr>
        <p:blipFill>
          <a:blip r:embed="rId2" cstate="print">
            <a:extLst>
              <a:ext uri="{28A0092B-C50C-407E-A947-70E740481C1C}">
                <a14:useLocalDpi xmlns:a14="http://schemas.microsoft.com/office/drawing/2010/main"/>
              </a:ext>
            </a:extLst>
          </a:blip>
          <a:srcRect/>
          <a:stretch>
            <a:fillRect/>
          </a:stretch>
        </p:blipFill>
        <p:spPr>
          <a:xfrm>
            <a:off x="365942" y="2997473"/>
            <a:ext cx="5365750" cy="3121025"/>
          </a:xfr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7"/>
          <p:cNvSpPr>
            <a:spLocks noGrp="1"/>
          </p:cNvSpPr>
          <p:nvPr>
            <p:ph type="sldNum" sz="quarter" idx="12"/>
          </p:nvPr>
        </p:nvSpPr>
        <p:spPr/>
        <p:txBody>
          <a:bodyPr/>
          <a:lstStyle/>
          <a:p>
            <a:fld id="{3369ECCE-AF75-4CC1-A388-6CB6718702CD}" type="slidenum">
              <a:rPr lang="ar-SA" altLang="en-US"/>
              <a:pPr/>
              <a:t>17</a:t>
            </a:fld>
            <a:endParaRPr lang="en-GB" altLang="en-US"/>
          </a:p>
        </p:txBody>
      </p:sp>
    </p:spTree>
    <p:extLst>
      <p:ext uri="{BB962C8B-B14F-4D97-AF65-F5344CB8AC3E}">
        <p14:creationId xmlns:p14="http://schemas.microsoft.com/office/powerpoint/2010/main" val="303349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48196">
                                            <p:bg/>
                                          </p:spTgt>
                                        </p:tgtEl>
                                        <p:attrNameLst>
                                          <p:attrName>style.visibility</p:attrName>
                                        </p:attrNameLst>
                                      </p:cBhvr>
                                      <p:to>
                                        <p:strVal val="visible"/>
                                      </p:to>
                                    </p:set>
                                    <p:animEffect transition="in" filter="strips(downLeft)">
                                      <p:cBhvr>
                                        <p:cTn id="7" dur="500"/>
                                        <p:tgtEl>
                                          <p:spTgt spid="64819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48195">
                                            <p:txEl>
                                              <p:pRg st="0" end="0"/>
                                            </p:txEl>
                                          </p:spTgt>
                                        </p:tgtEl>
                                        <p:attrNameLst>
                                          <p:attrName>style.visibility</p:attrName>
                                        </p:attrNameLst>
                                      </p:cBhvr>
                                      <p:to>
                                        <p:strVal val="visible"/>
                                      </p:to>
                                    </p:set>
                                    <p:animEffect transition="in" filter="strips(downLeft)">
                                      <p:cBhvr>
                                        <p:cTn id="12" dur="500"/>
                                        <p:tgtEl>
                                          <p:spTgt spid="64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48195">
                                            <p:txEl>
                                              <p:pRg st="1" end="1"/>
                                            </p:txEl>
                                          </p:spTgt>
                                        </p:tgtEl>
                                        <p:attrNameLst>
                                          <p:attrName>style.visibility</p:attrName>
                                        </p:attrNameLst>
                                      </p:cBhvr>
                                      <p:to>
                                        <p:strVal val="visible"/>
                                      </p:to>
                                    </p:set>
                                    <p:animEffect transition="in" filter="strips(downLeft)">
                                      <p:cBhvr>
                                        <p:cTn id="17" dur="500"/>
                                        <p:tgtEl>
                                          <p:spTgt spid="64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48195">
                                            <p:txEl>
                                              <p:pRg st="2" end="2"/>
                                            </p:txEl>
                                          </p:spTgt>
                                        </p:tgtEl>
                                        <p:attrNameLst>
                                          <p:attrName>style.visibility</p:attrName>
                                        </p:attrNameLst>
                                      </p:cBhvr>
                                      <p:to>
                                        <p:strVal val="visible"/>
                                      </p:to>
                                    </p:set>
                                    <p:animEffect transition="in" filter="strips(downLeft)">
                                      <p:cBhvr>
                                        <p:cTn id="22" dur="500"/>
                                        <p:tgtEl>
                                          <p:spTgt spid="64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48195">
                                            <p:txEl>
                                              <p:pRg st="3" end="3"/>
                                            </p:txEl>
                                          </p:spTgt>
                                        </p:tgtEl>
                                        <p:attrNameLst>
                                          <p:attrName>style.visibility</p:attrName>
                                        </p:attrNameLst>
                                      </p:cBhvr>
                                      <p:to>
                                        <p:strVal val="visible"/>
                                      </p:to>
                                    </p:set>
                                    <p:animEffect transition="in" filter="strips(downLeft)">
                                      <p:cBhvr>
                                        <p:cTn id="27" dur="500"/>
                                        <p:tgtEl>
                                          <p:spTgt spid="64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48195">
                                            <p:txEl>
                                              <p:pRg st="4" end="4"/>
                                            </p:txEl>
                                          </p:spTgt>
                                        </p:tgtEl>
                                        <p:attrNameLst>
                                          <p:attrName>style.visibility</p:attrName>
                                        </p:attrNameLst>
                                      </p:cBhvr>
                                      <p:to>
                                        <p:strVal val="visible"/>
                                      </p:to>
                                    </p:set>
                                    <p:animEffect transition="in" filter="strips(downLeft)">
                                      <p:cBhvr>
                                        <p:cTn id="32" dur="500"/>
                                        <p:tgtEl>
                                          <p:spTgt spid="64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48195">
                                            <p:txEl>
                                              <p:pRg st="6" end="6"/>
                                            </p:txEl>
                                          </p:spTgt>
                                        </p:tgtEl>
                                        <p:attrNameLst>
                                          <p:attrName>style.visibility</p:attrName>
                                        </p:attrNameLst>
                                      </p:cBhvr>
                                      <p:to>
                                        <p:strVal val="visible"/>
                                      </p:to>
                                    </p:set>
                                    <p:animEffect transition="in" filter="strips(downLeft)">
                                      <p:cBhvr>
                                        <p:cTn id="37" dur="500"/>
                                        <p:tgtEl>
                                          <p:spTgt spid="64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48195">
                                            <p:txEl>
                                              <p:pRg st="7" end="7"/>
                                            </p:txEl>
                                          </p:spTgt>
                                        </p:tgtEl>
                                        <p:attrNameLst>
                                          <p:attrName>style.visibility</p:attrName>
                                        </p:attrNameLst>
                                      </p:cBhvr>
                                      <p:to>
                                        <p:strVal val="visible"/>
                                      </p:to>
                                    </p:set>
                                    <p:animEffect transition="in" filter="strips(downLeft)">
                                      <p:cBhvr>
                                        <p:cTn id="42" dur="500"/>
                                        <p:tgtEl>
                                          <p:spTgt spid="64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48195">
                                            <p:txEl>
                                              <p:pRg st="8" end="8"/>
                                            </p:txEl>
                                          </p:spTgt>
                                        </p:tgtEl>
                                        <p:attrNameLst>
                                          <p:attrName>style.visibility</p:attrName>
                                        </p:attrNameLst>
                                      </p:cBhvr>
                                      <p:to>
                                        <p:strVal val="visible"/>
                                      </p:to>
                                    </p:set>
                                    <p:animEffect transition="in" filter="strips(downLeft)">
                                      <p:cBhvr>
                                        <p:cTn id="47" dur="500"/>
                                        <p:tgtEl>
                                          <p:spTgt spid="64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P spid="64819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descr="Large confetti"/>
          <p:cNvSpPr>
            <a:spLocks noGrp="1" noChangeArrowheads="1"/>
          </p:cNvSpPr>
          <p:nvPr>
            <p:ph type="title"/>
          </p:nvPr>
        </p:nvSpPr>
        <p:spPr>
          <a:xfrm>
            <a:off x="2051050" y="260350"/>
            <a:ext cx="5540375" cy="404813"/>
          </a:xfrm>
        </p:spPr>
        <p:txBody>
          <a:bodyPr>
            <a:normAutofit fontScale="90000"/>
          </a:bodyPr>
          <a:lstStyle/>
          <a:p>
            <a:pPr algn="ctr"/>
            <a:r>
              <a:rPr lang="fa-IR" altLang="en-US" b="1" dirty="0">
                <a:cs typeface="B Nazanin" panose="00000400000000000000" pitchFamily="2" charset="-78"/>
              </a:rPr>
              <a:t>الگوي عمومي</a:t>
            </a:r>
            <a:endParaRPr lang="en-US" altLang="en-US" b="1" dirty="0">
              <a:cs typeface="B Nazanin" panose="00000400000000000000" pitchFamily="2" charset="-78"/>
            </a:endParaRPr>
          </a:p>
        </p:txBody>
      </p:sp>
      <p:sp>
        <p:nvSpPr>
          <p:cNvPr id="703491" name="Rectangle 3"/>
          <p:cNvSpPr>
            <a:spLocks noGrp="1" noChangeArrowheads="1"/>
          </p:cNvSpPr>
          <p:nvPr>
            <p:ph idx="1"/>
          </p:nvPr>
        </p:nvSpPr>
        <p:spPr>
          <a:xfrm>
            <a:off x="1116013" y="908050"/>
            <a:ext cx="7777162" cy="1225550"/>
          </a:xfrm>
        </p:spPr>
        <p:txBody>
          <a:bodyPr>
            <a:normAutofit fontScale="92500"/>
          </a:bodyPr>
          <a:lstStyle/>
          <a:p>
            <a:pPr>
              <a:lnSpc>
                <a:spcPct val="120000"/>
              </a:lnSpc>
            </a:pPr>
            <a:r>
              <a:rPr lang="ar-SA" altLang="en-US" sz="3600" dirty="0">
                <a:cs typeface="B Davat" panose="00000400000000000000" pitchFamily="2" charset="-78"/>
              </a:rPr>
              <a:t>چارچوب‌هاي معماري از يك الگوي خاص تبعيت </a:t>
            </a:r>
            <a:r>
              <a:rPr lang="fa-IR" altLang="en-US" sz="3600" dirty="0">
                <a:cs typeface="B Davat" panose="00000400000000000000" pitchFamily="2" charset="-78"/>
              </a:rPr>
              <a:t>مي‌کنند.</a:t>
            </a:r>
          </a:p>
          <a:p>
            <a:pPr>
              <a:lnSpc>
                <a:spcPct val="120000"/>
              </a:lnSpc>
            </a:pPr>
            <a:endParaRPr lang="en-US" altLang="en-US" dirty="0">
              <a:cs typeface="B Jadid" panose="00000700000000000000" pitchFamily="2" charset="-78"/>
            </a:endParaRPr>
          </a:p>
        </p:txBody>
      </p:sp>
      <p:sp>
        <p:nvSpPr>
          <p:cNvPr id="32" name="Slide Number Placeholder 5"/>
          <p:cNvSpPr>
            <a:spLocks noGrp="1"/>
          </p:cNvSpPr>
          <p:nvPr>
            <p:ph type="sldNum" sz="quarter" idx="12"/>
          </p:nvPr>
        </p:nvSpPr>
        <p:spPr/>
        <p:txBody>
          <a:bodyPr/>
          <a:lstStyle/>
          <a:p>
            <a:fld id="{D002401C-B892-435B-B872-00C73D948F00}" type="slidenum">
              <a:rPr lang="ar-SA" altLang="en-US"/>
              <a:pPr/>
              <a:t>18</a:t>
            </a:fld>
            <a:endParaRPr lang="en-GB" altLang="en-US"/>
          </a:p>
        </p:txBody>
      </p:sp>
      <p:grpSp>
        <p:nvGrpSpPr>
          <p:cNvPr id="703492" name="Group 4"/>
          <p:cNvGrpSpPr>
            <a:grpSpLocks/>
          </p:cNvGrpSpPr>
          <p:nvPr/>
        </p:nvGrpSpPr>
        <p:grpSpPr bwMode="auto">
          <a:xfrm>
            <a:off x="4409816" y="2287101"/>
            <a:ext cx="5508625" cy="3852863"/>
            <a:chOff x="1565" y="210"/>
            <a:chExt cx="3024" cy="2496"/>
          </a:xfrm>
        </p:grpSpPr>
        <p:sp>
          <p:nvSpPr>
            <p:cNvPr id="703493" name="AutoShape 5"/>
            <p:cNvSpPr>
              <a:spLocks noChangeArrowheads="1"/>
            </p:cNvSpPr>
            <p:nvPr/>
          </p:nvSpPr>
          <p:spPr bwMode="auto">
            <a:xfrm>
              <a:off x="1565" y="210"/>
              <a:ext cx="3024" cy="2496"/>
            </a:xfrm>
            <a:prstGeom prst="triangle">
              <a:avLst>
                <a:gd name="adj" fmla="val 50000"/>
              </a:avLst>
            </a:prstGeom>
            <a:solidFill>
              <a:srgbClr val="00CCFF"/>
            </a:solidFill>
            <a:ln w="1270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a:latin typeface="Arial Narrow" panose="020B0606020202030204" pitchFamily="34" charset="0"/>
                <a:ea typeface="SimSun" panose="02010600030101010101" pitchFamily="2" charset="-122"/>
                <a:cs typeface="B Nazanin" panose="00000400000000000000" pitchFamily="2" charset="-78"/>
              </a:endParaRPr>
            </a:p>
          </p:txBody>
        </p:sp>
        <p:sp>
          <p:nvSpPr>
            <p:cNvPr id="703494" name="Line 6"/>
            <p:cNvSpPr>
              <a:spLocks noChangeShapeType="1"/>
            </p:cNvSpPr>
            <p:nvPr/>
          </p:nvSpPr>
          <p:spPr bwMode="auto">
            <a:xfrm>
              <a:off x="2045" y="1938"/>
              <a:ext cx="2064" cy="0"/>
            </a:xfrm>
            <a:prstGeom prst="line">
              <a:avLst/>
            </a:prstGeom>
            <a:noFill/>
            <a:ln w="127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3495" name="Text Box 7"/>
            <p:cNvSpPr txBox="1">
              <a:spLocks noChangeArrowheads="1"/>
            </p:cNvSpPr>
            <p:nvPr/>
          </p:nvSpPr>
          <p:spPr bwMode="auto">
            <a:xfrm>
              <a:off x="2780" y="590"/>
              <a:ext cx="591" cy="532"/>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SA" altLang="en-US" sz="2400" b="1">
                  <a:cs typeface="B Titr" panose="00000700000000000000" pitchFamily="2" charset="-78"/>
                </a:rPr>
                <a:t>الگوي</a:t>
              </a:r>
            </a:p>
            <a:p>
              <a:pPr algn="ctr"/>
              <a:r>
                <a:rPr lang="ar-SA" altLang="en-US" sz="2400" b="1">
                  <a:cs typeface="B Titr" panose="00000700000000000000" pitchFamily="2" charset="-78"/>
                </a:rPr>
                <a:t> مفهومي</a:t>
              </a:r>
              <a:endParaRPr lang="en-US" altLang="en-US" sz="2400" b="1">
                <a:cs typeface="B Titr" panose="00000700000000000000" pitchFamily="2" charset="-78"/>
              </a:endParaRPr>
            </a:p>
          </p:txBody>
        </p:sp>
        <p:sp>
          <p:nvSpPr>
            <p:cNvPr id="703496" name="Text Box 8"/>
            <p:cNvSpPr txBox="1">
              <a:spLocks noChangeArrowheads="1"/>
            </p:cNvSpPr>
            <p:nvPr/>
          </p:nvSpPr>
          <p:spPr bwMode="auto">
            <a:xfrm>
              <a:off x="2717" y="1455"/>
              <a:ext cx="776" cy="336"/>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a:cs typeface="B Titr" panose="00000700000000000000" pitchFamily="2" charset="-78"/>
                </a:rPr>
                <a:t>مدلسازي </a:t>
              </a:r>
              <a:endParaRPr lang="en-US" altLang="en-US" sz="2800" b="1">
                <a:cs typeface="B Titr" panose="00000700000000000000" pitchFamily="2" charset="-78"/>
              </a:endParaRPr>
            </a:p>
          </p:txBody>
        </p:sp>
        <p:sp>
          <p:nvSpPr>
            <p:cNvPr id="703497" name="Text Box 9"/>
            <p:cNvSpPr txBox="1">
              <a:spLocks noChangeArrowheads="1"/>
            </p:cNvSpPr>
            <p:nvPr/>
          </p:nvSpPr>
          <p:spPr bwMode="auto">
            <a:xfrm>
              <a:off x="2261" y="2227"/>
              <a:ext cx="1587" cy="296"/>
            </a:xfrm>
            <a:prstGeom prst="rect">
              <a:avLst/>
            </a:prstGeom>
            <a:noFill/>
            <a:ln>
              <a:noFill/>
            </a:ln>
            <a:effectLst/>
            <a:extLst>
              <a:ext uri="{909E8E84-426E-40DD-AFC4-6F175D3DCCD1}">
                <a14:hiddenFill xmlns:a14="http://schemas.microsoft.com/office/drawing/2010/main">
                  <a:solidFill>
                    <a:srgbClr val="006666"/>
                  </a:solidFill>
                </a14:hiddenFill>
              </a:ext>
              <a:ext uri="{91240B29-F687-4F45-9708-019B960494DF}">
                <a14:hiddenLine xmlns:a14="http://schemas.microsoft.com/office/drawing/2010/main" w="1270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altLang="en-US" sz="2400" b="1">
                  <a:cs typeface="B Titr" panose="00000700000000000000" pitchFamily="2" charset="-78"/>
                </a:rPr>
                <a:t>ابزارها ،فنون و روش‌ها</a:t>
              </a:r>
              <a:endParaRPr lang="en-US" altLang="en-US" sz="2400" b="1">
                <a:cs typeface="B Titr" panose="00000700000000000000" pitchFamily="2" charset="-78"/>
              </a:endParaRPr>
            </a:p>
          </p:txBody>
        </p:sp>
        <p:sp>
          <p:nvSpPr>
            <p:cNvPr id="703498" name="Line 10"/>
            <p:cNvSpPr>
              <a:spLocks noChangeShapeType="1"/>
            </p:cNvSpPr>
            <p:nvPr/>
          </p:nvSpPr>
          <p:spPr bwMode="auto">
            <a:xfrm>
              <a:off x="2429" y="1266"/>
              <a:ext cx="1296" cy="0"/>
            </a:xfrm>
            <a:prstGeom prst="line">
              <a:avLst/>
            </a:prstGeom>
            <a:noFill/>
            <a:ln w="31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a:p>
          </p:txBody>
        </p:sp>
      </p:grpSp>
      <p:grpSp>
        <p:nvGrpSpPr>
          <p:cNvPr id="703510" name="Group 22"/>
          <p:cNvGrpSpPr>
            <a:grpSpLocks/>
          </p:cNvGrpSpPr>
          <p:nvPr/>
        </p:nvGrpSpPr>
        <p:grpSpPr bwMode="auto">
          <a:xfrm>
            <a:off x="-194746" y="2162693"/>
            <a:ext cx="4464050" cy="3859213"/>
            <a:chOff x="55" y="677"/>
            <a:chExt cx="2074" cy="2327"/>
          </a:xfrm>
        </p:grpSpPr>
        <p:sp>
          <p:nvSpPr>
            <p:cNvPr id="703511" name="AutoShape 23"/>
            <p:cNvSpPr>
              <a:spLocks noChangeArrowheads="1"/>
            </p:cNvSpPr>
            <p:nvPr/>
          </p:nvSpPr>
          <p:spPr bwMode="auto">
            <a:xfrm rot="10800000">
              <a:off x="608" y="677"/>
              <a:ext cx="974" cy="1024"/>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FF99CC"/>
            </a:solidFill>
            <a:ln>
              <a:noFill/>
            </a:ln>
            <a:effectLst/>
            <a:scene3d>
              <a:camera prst="legacyPerspectiveBottom"/>
              <a:lightRig rig="legacyFlat3" dir="t"/>
            </a:scene3d>
            <a:sp3d extrusionH="887400" prstMaterial="legacyMatte">
              <a:bevelT w="13500" h="13500" prst="angle"/>
              <a:bevelB w="13500" h="13500" prst="angle"/>
              <a:extrusionClr>
                <a:srgbClr val="FF99CC"/>
              </a:extrusionClr>
              <a:contourClr>
                <a:srgbClr val="FF99CC"/>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r>
                <a:rPr lang="fa-IR" altLang="en-US" sz="1800">
                  <a:latin typeface="Arial Narrow" panose="020B0606020202030204" pitchFamily="34" charset="0"/>
                  <a:cs typeface="Homa" panose="00000400000000000000" pitchFamily="2" charset="-78"/>
                </a:rPr>
                <a:t>معماري</a:t>
              </a:r>
            </a:p>
            <a:p>
              <a:pPr algn="ctr" eaLnBrk="0" hangingPunct="0"/>
              <a:r>
                <a:rPr lang="fa-IR" altLang="en-US" sz="2000">
                  <a:latin typeface="Arial Narrow" panose="020B0606020202030204" pitchFamily="34" charset="0"/>
                  <a:cs typeface="Homa" panose="00000400000000000000" pitchFamily="2" charset="-78"/>
                </a:rPr>
                <a:t>داده</a:t>
              </a:r>
              <a:r>
                <a:rPr lang="fa-IR" altLang="en-US" sz="2000">
                  <a:latin typeface="Arial Narrow" panose="020B0606020202030204" pitchFamily="34" charset="0"/>
                  <a:cs typeface="Roya" panose="00000400000000000000" pitchFamily="2" charset="-78"/>
                </a:rPr>
                <a:t>‌</a:t>
              </a:r>
              <a:r>
                <a:rPr lang="fa-IR" altLang="en-US" sz="2000">
                  <a:latin typeface="Arial Narrow" panose="020B0606020202030204" pitchFamily="34" charset="0"/>
                  <a:cs typeface="Homa" panose="00000400000000000000" pitchFamily="2" charset="-78"/>
                </a:rPr>
                <a:t>ها</a:t>
              </a:r>
              <a:endParaRPr lang="en-US" altLang="en-US" sz="2000">
                <a:latin typeface="Arial Narrow" panose="020B0606020202030204" pitchFamily="34" charset="0"/>
                <a:cs typeface="Homa" panose="00000400000000000000" pitchFamily="2" charset="-78"/>
              </a:endParaRPr>
            </a:p>
            <a:p>
              <a:pPr algn="ctr" eaLnBrk="0" hangingPunct="0"/>
              <a:endParaRPr lang="en-US" altLang="en-US" sz="2000">
                <a:latin typeface="Arial Narrow" panose="020B0606020202030204" pitchFamily="34" charset="0"/>
                <a:cs typeface="Homa" panose="00000400000000000000" pitchFamily="2" charset="-78"/>
              </a:endParaRPr>
            </a:p>
          </p:txBody>
        </p:sp>
        <p:sp>
          <p:nvSpPr>
            <p:cNvPr id="703512" name="AutoShape 24"/>
            <p:cNvSpPr>
              <a:spLocks noChangeArrowheads="1"/>
            </p:cNvSpPr>
            <p:nvPr/>
          </p:nvSpPr>
          <p:spPr bwMode="auto">
            <a:xfrm rot="10800000">
              <a:off x="55" y="2443"/>
              <a:ext cx="2074" cy="561"/>
            </a:xfrm>
            <a:custGeom>
              <a:avLst/>
              <a:gdLst>
                <a:gd name="G0" fmla="+- 2707 0 0"/>
                <a:gd name="G1" fmla="+- 21600 0 2707"/>
                <a:gd name="G2" fmla="*/ 2707 1 2"/>
                <a:gd name="G3" fmla="+- 21600 0 G2"/>
                <a:gd name="G4" fmla="+/ 2707 21600 2"/>
                <a:gd name="G5" fmla="+/ G1 0 2"/>
                <a:gd name="G6" fmla="*/ 21600 21600 2707"/>
                <a:gd name="G7" fmla="*/ G6 1 2"/>
                <a:gd name="G8" fmla="+- 21600 0 G7"/>
                <a:gd name="G9" fmla="*/ 21600 1 2"/>
                <a:gd name="G10" fmla="+- 2707 0 G9"/>
                <a:gd name="G11" fmla="?: G10 G8 0"/>
                <a:gd name="G12" fmla="?: G10 G7 21600"/>
                <a:gd name="T0" fmla="*/ 20246 w 21600"/>
                <a:gd name="T1" fmla="*/ 10800 h 21600"/>
                <a:gd name="T2" fmla="*/ 10800 w 21600"/>
                <a:gd name="T3" fmla="*/ 21600 h 21600"/>
                <a:gd name="T4" fmla="*/ 1354 w 21600"/>
                <a:gd name="T5" fmla="*/ 10800 h 21600"/>
                <a:gd name="T6" fmla="*/ 10800 w 21600"/>
                <a:gd name="T7" fmla="*/ 0 h 21600"/>
                <a:gd name="T8" fmla="*/ 3154 w 21600"/>
                <a:gd name="T9" fmla="*/ 3154 h 21600"/>
                <a:gd name="T10" fmla="*/ 18446 w 21600"/>
                <a:gd name="T11" fmla="*/ 18446 h 21600"/>
              </a:gdLst>
              <a:ahLst/>
              <a:cxnLst>
                <a:cxn ang="0">
                  <a:pos x="T0" y="T1"/>
                </a:cxn>
                <a:cxn ang="0">
                  <a:pos x="T2" y="T3"/>
                </a:cxn>
                <a:cxn ang="0">
                  <a:pos x="T4" y="T5"/>
                </a:cxn>
                <a:cxn ang="0">
                  <a:pos x="T6" y="T7"/>
                </a:cxn>
              </a:cxnLst>
              <a:rect l="T8" t="T9" r="T10" b="T11"/>
              <a:pathLst>
                <a:path w="21600" h="21600">
                  <a:moveTo>
                    <a:pt x="0" y="0"/>
                  </a:moveTo>
                  <a:lnTo>
                    <a:pt x="2707" y="21600"/>
                  </a:lnTo>
                  <a:lnTo>
                    <a:pt x="18893" y="21600"/>
                  </a:lnTo>
                  <a:lnTo>
                    <a:pt x="21600" y="0"/>
                  </a:lnTo>
                  <a:close/>
                </a:path>
              </a:pathLst>
            </a:custGeom>
            <a:solidFill>
              <a:srgbClr val="CCCC00"/>
            </a:solidFill>
            <a:ln>
              <a:noFill/>
            </a:ln>
            <a:effectLst/>
            <a:scene3d>
              <a:camera prst="legacyPerspectiveBottom"/>
              <a:lightRig rig="legacyFlat3" dir="t"/>
            </a:scene3d>
            <a:sp3d extrusionH="887400" prstMaterial="legacyMatte">
              <a:bevelT w="13500" h="13500" prst="angle"/>
              <a:bevelB w="13500" h="13500" prst="angle"/>
              <a:extrusionClr>
                <a:srgbClr val="CCCC00"/>
              </a:extrusionClr>
              <a:contourClr>
                <a:srgbClr val="CCCC00"/>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endParaRPr lang="fa-IR" altLang="en-US" sz="2000">
                <a:latin typeface="Arial Narrow" panose="020B0606020202030204" pitchFamily="34" charset="0"/>
                <a:cs typeface="Homa" panose="00000400000000000000" pitchFamily="2" charset="-78"/>
              </a:endParaRPr>
            </a:p>
            <a:p>
              <a:pPr algn="ctr" eaLnBrk="0" hangingPunct="0"/>
              <a:r>
                <a:rPr lang="fa-IR" altLang="en-US" sz="2000">
                  <a:latin typeface="Arial Narrow" panose="020B0606020202030204" pitchFamily="34" charset="0"/>
                  <a:cs typeface="Homa" panose="00000400000000000000" pitchFamily="2" charset="-78"/>
                </a:rPr>
                <a:t>معماري فناوري</a:t>
              </a:r>
              <a:endParaRPr lang="en-US" altLang="en-US" sz="2000">
                <a:latin typeface="Arial Narrow" panose="020B0606020202030204" pitchFamily="34" charset="0"/>
                <a:cs typeface="Homa" panose="00000400000000000000" pitchFamily="2" charset="-78"/>
              </a:endParaRPr>
            </a:p>
            <a:p>
              <a:pPr algn="ctr" eaLnBrk="0" hangingPunct="0"/>
              <a:endParaRPr lang="en-US" altLang="en-US" sz="2000">
                <a:latin typeface="Arial Narrow" panose="020B0606020202030204" pitchFamily="34" charset="0"/>
                <a:cs typeface="Homa" panose="00000400000000000000" pitchFamily="2" charset="-78"/>
              </a:endParaRPr>
            </a:p>
          </p:txBody>
        </p:sp>
        <p:sp>
          <p:nvSpPr>
            <p:cNvPr id="703513" name="AutoShape 25"/>
            <p:cNvSpPr>
              <a:spLocks noChangeArrowheads="1"/>
            </p:cNvSpPr>
            <p:nvPr/>
          </p:nvSpPr>
          <p:spPr bwMode="auto">
            <a:xfrm rot="10800000">
              <a:off x="334" y="1790"/>
              <a:ext cx="1522" cy="553"/>
            </a:xfrm>
            <a:custGeom>
              <a:avLst/>
              <a:gdLst>
                <a:gd name="G0" fmla="+- 3631 0 0"/>
                <a:gd name="G1" fmla="+- 21600 0 3631"/>
                <a:gd name="G2" fmla="*/ 3631 1 2"/>
                <a:gd name="G3" fmla="+- 21600 0 G2"/>
                <a:gd name="G4" fmla="+/ 3631 21600 2"/>
                <a:gd name="G5" fmla="+/ G1 0 2"/>
                <a:gd name="G6" fmla="*/ 21600 21600 3631"/>
                <a:gd name="G7" fmla="*/ G6 1 2"/>
                <a:gd name="G8" fmla="+- 21600 0 G7"/>
                <a:gd name="G9" fmla="*/ 21600 1 2"/>
                <a:gd name="G10" fmla="+- 3631 0 G9"/>
                <a:gd name="G11" fmla="?: G10 G8 0"/>
                <a:gd name="G12" fmla="?: G10 G7 21600"/>
                <a:gd name="T0" fmla="*/ 19784 w 21600"/>
                <a:gd name="T1" fmla="*/ 10800 h 21600"/>
                <a:gd name="T2" fmla="*/ 10800 w 21600"/>
                <a:gd name="T3" fmla="*/ 21600 h 21600"/>
                <a:gd name="T4" fmla="*/ 1816 w 21600"/>
                <a:gd name="T5" fmla="*/ 10800 h 21600"/>
                <a:gd name="T6" fmla="*/ 10800 w 21600"/>
                <a:gd name="T7" fmla="*/ 0 h 21600"/>
                <a:gd name="T8" fmla="*/ 3616 w 21600"/>
                <a:gd name="T9" fmla="*/ 3616 h 21600"/>
                <a:gd name="T10" fmla="*/ 17984 w 21600"/>
                <a:gd name="T11" fmla="*/ 17984 h 21600"/>
              </a:gdLst>
              <a:ahLst/>
              <a:cxnLst>
                <a:cxn ang="0">
                  <a:pos x="T0" y="T1"/>
                </a:cxn>
                <a:cxn ang="0">
                  <a:pos x="T2" y="T3"/>
                </a:cxn>
                <a:cxn ang="0">
                  <a:pos x="T4" y="T5"/>
                </a:cxn>
                <a:cxn ang="0">
                  <a:pos x="T6" y="T7"/>
                </a:cxn>
              </a:cxnLst>
              <a:rect l="T8" t="T9" r="T10" b="T11"/>
              <a:pathLst>
                <a:path w="21600" h="21600">
                  <a:moveTo>
                    <a:pt x="0" y="0"/>
                  </a:moveTo>
                  <a:lnTo>
                    <a:pt x="3631" y="21600"/>
                  </a:lnTo>
                  <a:lnTo>
                    <a:pt x="17969" y="21600"/>
                  </a:lnTo>
                  <a:lnTo>
                    <a:pt x="21600" y="0"/>
                  </a:lnTo>
                  <a:close/>
                </a:path>
              </a:pathLst>
            </a:custGeom>
            <a:solidFill>
              <a:srgbClr val="66CCFF"/>
            </a:solidFill>
            <a:ln>
              <a:noFill/>
            </a:ln>
            <a:effectLst/>
            <a:scene3d>
              <a:camera prst="legacyPerspectiveBottom"/>
              <a:lightRig rig="legacyFlat3" dir="t"/>
            </a:scene3d>
            <a:sp3d extrusionH="887400" prstMaterial="legacyMatte">
              <a:bevelT w="13500" h="13500" prst="angle"/>
              <a:bevelB w="13500" h="13500" prst="angle"/>
              <a:extrusionClr>
                <a:srgbClr val="66CCFF"/>
              </a:extrusionClr>
              <a:contourClr>
                <a:srgbClr val="66CCFF"/>
              </a:contourClr>
            </a:sp3d>
            <a:extLst>
              <a:ext uri="{91240B29-F687-4F45-9708-019B960494DF}">
                <a14:hiddenLine xmlns:a14="http://schemas.microsoft.com/office/drawing/2010/main" w="22225">
                  <a:noFill/>
                  <a:miter lim="800000"/>
                  <a:headEnd/>
                  <a:tailEnd/>
                </a14:hiddenLine>
              </a:ext>
              <a:ext uri="{AF507438-7753-43E0-B8FC-AC1667EBCBE1}">
                <a14:hiddenEffects xmlns:a14="http://schemas.microsoft.com/office/drawing/2010/main">
                  <a:effectLst>
                    <a:outerShdw sy="50000" rotWithShape="0">
                      <a:srgbClr val="808080">
                        <a:alpha val="50000"/>
                      </a:srgbClr>
                    </a:outerShdw>
                  </a:effectLst>
                </a14:hiddenEffects>
              </a:ext>
            </a:extLst>
          </p:spPr>
          <p:txBody>
            <a:bodyPr rot="10800000" wrap="none" anchor="ctr">
              <a:flatTx/>
            </a:bodyPr>
            <a:lstStyle/>
            <a:p>
              <a:pPr algn="ctr" eaLnBrk="0" hangingPunct="0"/>
              <a:r>
                <a:rPr lang="fa-IR" altLang="en-US" sz="2000">
                  <a:latin typeface="Arial Narrow" panose="020B0606020202030204" pitchFamily="34" charset="0"/>
                  <a:cs typeface="Homa" panose="00000400000000000000" pitchFamily="2" charset="-78"/>
                </a:rPr>
                <a:t>معماري کاربردها</a:t>
              </a:r>
              <a:endParaRPr lang="en-US" altLang="en-US" sz="2000">
                <a:latin typeface="Arial Narrow" panose="020B0606020202030204" pitchFamily="34" charset="0"/>
                <a:cs typeface="Homa" panose="00000400000000000000" pitchFamily="2" charset="-78"/>
              </a:endParaRPr>
            </a:p>
          </p:txBody>
        </p:sp>
      </p:grpSp>
    </p:spTree>
    <p:extLst>
      <p:ext uri="{BB962C8B-B14F-4D97-AF65-F5344CB8AC3E}">
        <p14:creationId xmlns:p14="http://schemas.microsoft.com/office/powerpoint/2010/main" val="2171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3492"/>
                                        </p:tgtEl>
                                        <p:attrNameLst>
                                          <p:attrName>style.visibility</p:attrName>
                                        </p:attrNameLst>
                                      </p:cBhvr>
                                      <p:to>
                                        <p:strVal val="visible"/>
                                      </p:to>
                                    </p:set>
                                    <p:animEffect transition="in" filter="dissolve">
                                      <p:cBhvr>
                                        <p:cTn id="7" dur="3000"/>
                                        <p:tgtEl>
                                          <p:spTgt spid="703492"/>
                                        </p:tgtEl>
                                      </p:cBhvr>
                                    </p:animEffect>
                                  </p:childTnLst>
                                </p:cTn>
                              </p:par>
                            </p:childTnLst>
                          </p:cTn>
                        </p:par>
                        <p:par>
                          <p:cTn id="8" fill="hold" nodeType="afterGroup">
                            <p:stCondLst>
                              <p:cond delay="3000"/>
                            </p:stCondLst>
                            <p:childTnLst>
                              <p:par>
                                <p:cTn id="9" presetID="53" presetClass="entr" presetSubtype="0" fill="hold" nodeType="afterEffect">
                                  <p:stCondLst>
                                    <p:cond delay="0"/>
                                  </p:stCondLst>
                                  <p:childTnLst>
                                    <p:set>
                                      <p:cBhvr>
                                        <p:cTn id="10" dur="1" fill="hold">
                                          <p:stCondLst>
                                            <p:cond delay="0"/>
                                          </p:stCondLst>
                                        </p:cTn>
                                        <p:tgtEl>
                                          <p:spTgt spid="703510"/>
                                        </p:tgtEl>
                                        <p:attrNameLst>
                                          <p:attrName>style.visibility</p:attrName>
                                        </p:attrNameLst>
                                      </p:cBhvr>
                                      <p:to>
                                        <p:strVal val="visible"/>
                                      </p:to>
                                    </p:set>
                                    <p:anim calcmode="lin" valueType="num">
                                      <p:cBhvr>
                                        <p:cTn id="11" dur="2000" fill="hold"/>
                                        <p:tgtEl>
                                          <p:spTgt spid="703510"/>
                                        </p:tgtEl>
                                        <p:attrNameLst>
                                          <p:attrName>ppt_w</p:attrName>
                                        </p:attrNameLst>
                                      </p:cBhvr>
                                      <p:tavLst>
                                        <p:tav tm="0">
                                          <p:val>
                                            <p:fltVal val="0"/>
                                          </p:val>
                                        </p:tav>
                                        <p:tav tm="100000">
                                          <p:val>
                                            <p:strVal val="#ppt_w"/>
                                          </p:val>
                                        </p:tav>
                                      </p:tavLst>
                                    </p:anim>
                                    <p:anim calcmode="lin" valueType="num">
                                      <p:cBhvr>
                                        <p:cTn id="12" dur="2000" fill="hold"/>
                                        <p:tgtEl>
                                          <p:spTgt spid="703510"/>
                                        </p:tgtEl>
                                        <p:attrNameLst>
                                          <p:attrName>ppt_h</p:attrName>
                                        </p:attrNameLst>
                                      </p:cBhvr>
                                      <p:tavLst>
                                        <p:tav tm="0">
                                          <p:val>
                                            <p:fltVal val="0"/>
                                          </p:val>
                                        </p:tav>
                                        <p:tav tm="100000">
                                          <p:val>
                                            <p:strVal val="#ppt_h"/>
                                          </p:val>
                                        </p:tav>
                                      </p:tavLst>
                                    </p:anim>
                                    <p:animEffect transition="in" filter="fade">
                                      <p:cBhvr>
                                        <p:cTn id="13" dur="2000"/>
                                        <p:tgtEl>
                                          <p:spTgt spid="703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703510"/>
                                        </p:tgtEl>
                                      </p:cBhvr>
                                    </p:animEffect>
                                    <p:set>
                                      <p:cBhvr>
                                        <p:cTn id="18" dur="1" fill="hold">
                                          <p:stCondLst>
                                            <p:cond delay="499"/>
                                          </p:stCondLst>
                                        </p:cTn>
                                        <p:tgtEl>
                                          <p:spTgt spid="703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9439" y="166620"/>
            <a:ext cx="7883611" cy="5525936"/>
          </a:xfrm>
          <a:prstGeom prst="rect">
            <a:avLst/>
          </a:prstGeom>
        </p:spPr>
        <p:txBody>
          <a:bodyPr wrap="square">
            <a:spAutoFit/>
          </a:bodyPr>
          <a:lstStyle/>
          <a:p>
            <a:pPr algn="r" rtl="1">
              <a:lnSpc>
                <a:spcPct val="107000"/>
              </a:lnSpc>
              <a:spcAft>
                <a:spcPts val="0"/>
              </a:spcAft>
            </a:pPr>
            <a:r>
              <a:rPr lang="fa-IR" sz="2400" b="1" dirty="0">
                <a:latin typeface="Calibri" panose="020F0502020204030204" pitchFamily="34" charset="0"/>
                <a:ea typeface="Calibri" panose="020F0502020204030204" pitchFamily="34" charset="0"/>
                <a:cs typeface="B Mitra" panose="00000400000000000000" pitchFamily="2" charset="-78"/>
              </a:rPr>
              <a:t>چارچوبهای رایج معماری</a:t>
            </a:r>
            <a:endParaRPr lang="en-US" b="1"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چارچوب معماری زکمن</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در سال 1987 توسط جان زکمن ارائه شده و از نقطه نظر تئوری یکی از کاملترین چار چوبهای معماری موجود است . مبانی و مفاهیم مطرح در این چارچوب بسیاری از چارچوبهای معماری دیگر را تحت تاثیر قر ار می دهد . </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 </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 </a:t>
            </a:r>
            <a:r>
              <a:rPr lang="fa-IR" sz="2400" dirty="0" smtClean="0">
                <a:latin typeface="Calibri" panose="020F0502020204030204" pitchFamily="34" charset="0"/>
                <a:ea typeface="Calibri" panose="020F0502020204030204" pitchFamily="34" charset="0"/>
                <a:cs typeface="B Mitra" panose="00000400000000000000" pitchFamily="2" charset="-78"/>
              </a:rPr>
              <a:t>چارچوب </a:t>
            </a:r>
            <a:r>
              <a:rPr lang="fa-IR" sz="2400" dirty="0">
                <a:latin typeface="Calibri" panose="020F0502020204030204" pitchFamily="34" charset="0"/>
                <a:ea typeface="Calibri" panose="020F0502020204030204" pitchFamily="34" charset="0"/>
                <a:cs typeface="B Mitra" panose="00000400000000000000" pitchFamily="2" charset="-78"/>
              </a:rPr>
              <a:t>معماری خزانه داری </a:t>
            </a:r>
            <a:r>
              <a:rPr lang="en-US" sz="2400" dirty="0">
                <a:latin typeface="Calibri" panose="020F0502020204030204" pitchFamily="34" charset="0"/>
                <a:ea typeface="Calibri" panose="020F0502020204030204" pitchFamily="34" charset="0"/>
                <a:cs typeface="B Mitra" panose="00000400000000000000" pitchFamily="2" charset="-78"/>
              </a:rPr>
              <a:t>TEAF</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توسط اداره خزانه داری دولت آمریکا و با توجه به مدل خزانه داری قبلی دولت، در سال 2000 ایجاد و ارائه گردید. مناسب جهت سیستم های خزانه داری، مدیریت بودجه، و مدیریت مالی است.</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 </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چارچوب معماری </a:t>
            </a:r>
            <a:r>
              <a:rPr lang="en-US" sz="2400" dirty="0">
                <a:latin typeface="Calibri" panose="020F0502020204030204" pitchFamily="34" charset="0"/>
                <a:ea typeface="Calibri" panose="020F0502020204030204" pitchFamily="34" charset="0"/>
                <a:cs typeface="B Mitra" panose="00000400000000000000" pitchFamily="2" charset="-78"/>
              </a:rPr>
              <a:t>TOGAF</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sz="2400" dirty="0">
                <a:latin typeface="Calibri" panose="020F0502020204030204" pitchFamily="34" charset="0"/>
                <a:ea typeface="Calibri" panose="020F0502020204030204" pitchFamily="34" charset="0"/>
                <a:cs typeface="B Mitra" panose="00000400000000000000" pitchFamily="2" charset="-78"/>
              </a:rPr>
              <a:t>در سال 1195 توسط موسسه </a:t>
            </a:r>
            <a:r>
              <a:rPr lang="en-US" sz="2400" dirty="0">
                <a:latin typeface="Calibri" panose="020F0502020204030204" pitchFamily="34" charset="0"/>
                <a:ea typeface="Calibri" panose="020F0502020204030204" pitchFamily="34" charset="0"/>
                <a:cs typeface="B Mitra" panose="00000400000000000000" pitchFamily="2" charset="-78"/>
              </a:rPr>
              <a:t>Open Group</a:t>
            </a:r>
            <a:r>
              <a:rPr lang="fa-IR" sz="2400" dirty="0">
                <a:latin typeface="Calibri" panose="020F0502020204030204" pitchFamily="34" charset="0"/>
                <a:ea typeface="Calibri" panose="020F0502020204030204" pitchFamily="34" charset="0"/>
                <a:cs typeface="B Mitra" panose="00000400000000000000" pitchFamily="2" charset="-78"/>
              </a:rPr>
              <a:t> براساس یک چارچوب قدیمی تر ارائه شد.</a:t>
            </a:r>
            <a:endParaRPr lang="en-US" dirty="0">
              <a:latin typeface="Calibri" panose="020F0502020204030204" pitchFamily="34" charset="0"/>
              <a:ea typeface="Calibri" panose="020F0502020204030204" pitchFamily="34" charset="0"/>
              <a:cs typeface="B Mitra" panose="00000400000000000000" pitchFamily="2" charset="-78"/>
            </a:endParaRPr>
          </a:p>
          <a:p>
            <a:pPr algn="r" rtl="1">
              <a:lnSpc>
                <a:spcPct val="107000"/>
              </a:lnSpc>
              <a:spcAft>
                <a:spcPts val="0"/>
              </a:spcAft>
            </a:pPr>
            <a:r>
              <a:rPr lang="fa-IR" dirty="0">
                <a:latin typeface="Calibri" panose="020F0502020204030204" pitchFamily="34" charset="0"/>
                <a:ea typeface="Calibri" panose="020F0502020204030204" pitchFamily="34" charset="0"/>
                <a:cs typeface="B Mitra" panose="00000400000000000000" pitchFamily="2" charset="-78"/>
              </a:rPr>
              <a:t> </a:t>
            </a:r>
            <a:endParaRPr lang="en-US" sz="1400" dirty="0">
              <a:latin typeface="Calibri" panose="020F0502020204030204" pitchFamily="34" charset="0"/>
              <a:ea typeface="Calibri" panose="020F0502020204030204" pitchFamily="34" charset="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B0665EA5-0B15-410E-9B1A-F61E11C28FB9}" type="slidenum">
              <a:rPr lang="en-US" smtClean="0"/>
              <a:pPr/>
              <a:t>19</a:t>
            </a:fld>
            <a:endParaRPr lang="en-US" dirty="0"/>
          </a:p>
        </p:txBody>
      </p:sp>
    </p:spTree>
    <p:extLst>
      <p:ext uri="{BB962C8B-B14F-4D97-AF65-F5344CB8AC3E}">
        <p14:creationId xmlns:p14="http://schemas.microsoft.com/office/powerpoint/2010/main" val="4205734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pardazeshsystem.ir/images/EditorUpload/ITMP.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8347" y="1941160"/>
            <a:ext cx="4228388" cy="3202265"/>
          </a:xfrm>
          <a:prstGeom prst="rect">
            <a:avLst/>
          </a:prstGeom>
          <a:noFill/>
          <a:ln>
            <a:noFill/>
          </a:ln>
          <a:effectLst>
            <a:outerShdw blurRad="63500" sx="102000" sy="102000" algn="ctr" rotWithShape="0">
              <a:prstClr val="black">
                <a:alpha val="40000"/>
              </a:prstClr>
            </a:outerShdw>
          </a:effectLst>
          <a:scene3d>
            <a:camera prst="perspectiveFront"/>
            <a:lightRig rig="threePt" dir="t"/>
          </a:scene3d>
        </p:spPr>
      </p:pic>
      <p:sp>
        <p:nvSpPr>
          <p:cNvPr id="6" name="Rounded Rectangular Callout 5"/>
          <p:cNvSpPr/>
          <p:nvPr/>
        </p:nvSpPr>
        <p:spPr>
          <a:xfrm>
            <a:off x="6517758" y="1371608"/>
            <a:ext cx="2424223" cy="3291602"/>
          </a:xfrm>
          <a:prstGeom prst="wedgeRoundRectCallout">
            <a:avLst>
              <a:gd name="adj1" fmla="val -65896"/>
              <a:gd name="adj2" fmla="val -13211"/>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justLow" rtl="1">
              <a:spcAft>
                <a:spcPts val="800"/>
              </a:spcAft>
            </a:pPr>
            <a:r>
              <a:rPr lang="en-US" sz="1600" b="1" dirty="0" smtClean="0">
                <a:latin typeface="Calibri" panose="020F0502020204030204" pitchFamily="34" charset="0"/>
                <a:ea typeface="Times New Roman" panose="02020603050405020304" pitchFamily="18" charset="0"/>
                <a:cs typeface="B Koodak" pitchFamily="2" charset="-78"/>
              </a:rPr>
              <a:t>IT Strategy</a:t>
            </a:r>
            <a:endParaRPr lang="en-US" sz="1600" b="1" dirty="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dirty="0" smtClean="0">
                <a:latin typeface="Calibri" panose="020F0502020204030204" pitchFamily="34" charset="0"/>
                <a:ea typeface="Times New Roman" panose="02020603050405020304" pitchFamily="18" charset="0"/>
                <a:cs typeface="B Koodak" pitchFamily="2" charset="-78"/>
              </a:rPr>
              <a:t>براساس </a:t>
            </a:r>
            <a:r>
              <a:rPr lang="ar-SA" sz="1500" dirty="0">
                <a:latin typeface="Calibri" panose="020F0502020204030204" pitchFamily="34" charset="0"/>
                <a:ea typeface="Times New Roman" panose="02020603050405020304" pitchFamily="18" charset="0"/>
                <a:cs typeface="B Koodak" pitchFamily="2" charset="-78"/>
              </a:rPr>
              <a:t>اصول برنامه‌ريزي راهبردي تهيه</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شده و در برگيرنده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ماموريت</a:t>
            </a:r>
            <a:r>
              <a:rPr lang="ar-SA" sz="1500" dirty="0">
                <a:latin typeface="Calibri" panose="020F0502020204030204" pitchFamily="34" charset="0"/>
                <a:ea typeface="Times New Roman" panose="02020603050405020304" pitchFamily="18" charset="0"/>
                <a:cs typeface="B Koodak" pitchFamily="2" charset="-78"/>
              </a:rPr>
              <a:t>،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چشم‌انداز</a:t>
            </a:r>
            <a:r>
              <a:rPr lang="ar-SA" sz="1500" dirty="0">
                <a:latin typeface="Calibri" panose="020F0502020204030204" pitchFamily="34" charset="0"/>
                <a:ea typeface="Times New Roman" panose="02020603050405020304" pitchFamily="18" charset="0"/>
                <a:cs typeface="B Koodak" pitchFamily="2" charset="-78"/>
              </a:rPr>
              <a:t>،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اهداف</a:t>
            </a:r>
            <a:r>
              <a:rPr lang="ar-SA" sz="1500" dirty="0">
                <a:latin typeface="Calibri" panose="020F0502020204030204" pitchFamily="34" charset="0"/>
                <a:ea typeface="Times New Roman" panose="02020603050405020304" pitchFamily="18" charset="0"/>
                <a:cs typeface="B Koodak" pitchFamily="2" charset="-78"/>
              </a:rPr>
              <a:t> و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راهبردهاي</a:t>
            </a:r>
            <a:r>
              <a:rPr lang="ar-SA" sz="1500" dirty="0">
                <a:latin typeface="Calibri" panose="020F0502020204030204" pitchFamily="34" charset="0"/>
                <a:ea typeface="Times New Roman" panose="02020603050405020304" pitchFamily="18" charset="0"/>
                <a:cs typeface="B Koodak" pitchFamily="2" charset="-78"/>
              </a:rPr>
              <a:t> توسعه 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در سازمان است. </a:t>
            </a:r>
            <a:endParaRPr lang="fa-IR" sz="1500" dirty="0" smtClean="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dirty="0" smtClean="0">
                <a:latin typeface="Calibri" panose="020F0502020204030204" pitchFamily="34" charset="0"/>
                <a:ea typeface="Times New Roman" panose="02020603050405020304" pitchFamily="18" charset="0"/>
                <a:cs typeface="B Koodak" pitchFamily="2" charset="-78"/>
              </a:rPr>
              <a:t>اين </a:t>
            </a:r>
            <a:r>
              <a:rPr lang="ar-SA" sz="1500" dirty="0">
                <a:latin typeface="Calibri" panose="020F0502020204030204" pitchFamily="34" charset="0"/>
                <a:ea typeface="Times New Roman" panose="02020603050405020304" pitchFamily="18" charset="0"/>
                <a:cs typeface="B Koodak" pitchFamily="2" charset="-78"/>
              </a:rPr>
              <a:t>برنامه به عنوان </a:t>
            </a:r>
            <a:r>
              <a:rPr lang="ar-SA" sz="1500" dirty="0" smtClean="0">
                <a:latin typeface="Calibri" panose="020F0502020204030204" pitchFamily="34" charset="0"/>
                <a:ea typeface="Times New Roman" panose="02020603050405020304" pitchFamily="18" charset="0"/>
                <a:cs typeface="B Koodak" pitchFamily="2" charset="-78"/>
              </a:rPr>
              <a:t>پيش</a:t>
            </a:r>
            <a:r>
              <a:rPr lang="fa-IR" sz="1500" dirty="0" smtClean="0">
                <a:latin typeface="Calibri" panose="020F0502020204030204" pitchFamily="34" charset="0"/>
                <a:ea typeface="Times New Roman" panose="02020603050405020304" pitchFamily="18" charset="0"/>
                <a:cs typeface="B Koodak" pitchFamily="2" charset="-78"/>
              </a:rPr>
              <a:t> </a:t>
            </a:r>
            <a:r>
              <a:rPr lang="ar-SA" sz="1500" dirty="0" smtClean="0">
                <a:latin typeface="Calibri" panose="020F0502020204030204" pitchFamily="34" charset="0"/>
                <a:ea typeface="Times New Roman" panose="02020603050405020304" pitchFamily="18" charset="0"/>
                <a:cs typeface="B Koodak" pitchFamily="2" charset="-78"/>
              </a:rPr>
              <a:t>‌نياز </a:t>
            </a:r>
            <a:r>
              <a:rPr lang="ar-SA" sz="1500" dirty="0">
                <a:latin typeface="Calibri" panose="020F0502020204030204" pitchFamily="34" charset="0"/>
                <a:ea typeface="Times New Roman" panose="02020603050405020304" pitchFamily="18" charset="0"/>
                <a:cs typeface="B Koodak" pitchFamily="2" charset="-78"/>
              </a:rPr>
              <a:t>معماري 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تهيه شده و </a:t>
            </a:r>
            <a:r>
              <a:rPr lang="ar-SA" sz="1500" dirty="0">
                <a:solidFill>
                  <a:srgbClr val="FF0000"/>
                </a:solidFill>
                <a:latin typeface="Calibri" panose="020F0502020204030204" pitchFamily="34" charset="0"/>
                <a:ea typeface="Times New Roman" panose="02020603050405020304" pitchFamily="18" charset="0"/>
                <a:cs typeface="B Koodak" pitchFamily="2" charset="-78"/>
              </a:rPr>
              <a:t>جهت‌گيري‌هاي كلي </a:t>
            </a:r>
            <a:r>
              <a:rPr lang="ar-SA" sz="1500" dirty="0">
                <a:latin typeface="Calibri" panose="020F0502020204030204" pitchFamily="34" charset="0"/>
                <a:ea typeface="Times New Roman" panose="02020603050405020304" pitchFamily="18" charset="0"/>
                <a:cs typeface="B Koodak" pitchFamily="2" charset="-78"/>
              </a:rPr>
              <a:t>سازمان را </a:t>
            </a:r>
            <a:r>
              <a:rPr lang="ar-SA" sz="1500" dirty="0" smtClean="0">
                <a:latin typeface="Calibri" panose="020F0502020204030204" pitchFamily="34" charset="0"/>
                <a:ea typeface="Times New Roman" panose="02020603050405020304" pitchFamily="18" charset="0"/>
                <a:cs typeface="B Koodak" pitchFamily="2" charset="-78"/>
              </a:rPr>
              <a:t>در</a:t>
            </a:r>
            <a:r>
              <a:rPr lang="fa-IR" sz="1500" dirty="0" smtClean="0">
                <a:latin typeface="Calibri" panose="020F0502020204030204" pitchFamily="34" charset="0"/>
                <a:ea typeface="Times New Roman" panose="02020603050405020304" pitchFamily="18" charset="0"/>
                <a:cs typeface="B Koodak" pitchFamily="2" charset="-78"/>
              </a:rPr>
              <a:t> </a:t>
            </a:r>
            <a:r>
              <a:rPr lang="ar-SA" sz="1500" dirty="0" smtClean="0">
                <a:latin typeface="Calibri" panose="020F0502020204030204" pitchFamily="34" charset="0"/>
                <a:ea typeface="Times New Roman" panose="02020603050405020304" pitchFamily="18" charset="0"/>
                <a:cs typeface="B Koodak" pitchFamily="2" charset="-78"/>
              </a:rPr>
              <a:t>زمينه </a:t>
            </a:r>
            <a:r>
              <a:rPr lang="ar-SA" sz="1500" dirty="0">
                <a:latin typeface="Calibri" panose="020F0502020204030204" pitchFamily="34" charset="0"/>
                <a:ea typeface="Times New Roman" panose="02020603050405020304" pitchFamily="18" charset="0"/>
                <a:cs typeface="B Koodak" pitchFamily="2" charset="-78"/>
              </a:rPr>
              <a:t>توسعه </a:t>
            </a:r>
            <a:r>
              <a:rPr lang="ar-SA" sz="1500" dirty="0" smtClean="0">
                <a:latin typeface="Calibri" panose="020F0502020204030204" pitchFamily="34" charset="0"/>
                <a:ea typeface="Times New Roman" panose="02020603050405020304" pitchFamily="18" charset="0"/>
                <a:cs typeface="B Koodak" pitchFamily="2" charset="-78"/>
              </a:rPr>
              <a:t>فناوري</a:t>
            </a:r>
            <a:r>
              <a:rPr lang="en-US" sz="1500" dirty="0">
                <a:latin typeface="Calibri" panose="020F0502020204030204" pitchFamily="34" charset="0"/>
                <a:ea typeface="Times New Roman" panose="02020603050405020304" pitchFamily="18" charset="0"/>
                <a:cs typeface="B Koodak" pitchFamily="2" charset="-78"/>
              </a:rPr>
              <a:t> </a:t>
            </a:r>
            <a:r>
              <a:rPr lang="ar-SA" sz="1500" dirty="0">
                <a:latin typeface="Calibri" panose="020F0502020204030204" pitchFamily="34" charset="0"/>
                <a:ea typeface="Times New Roman" panose="02020603050405020304" pitchFamily="18" charset="0"/>
                <a:cs typeface="B Koodak" pitchFamily="2" charset="-78"/>
              </a:rPr>
              <a:t>اطلاعات تعيين </a:t>
            </a:r>
            <a:r>
              <a:rPr lang="ar-SA" sz="1500" dirty="0" smtClean="0">
                <a:latin typeface="Calibri" panose="020F0502020204030204" pitchFamily="34" charset="0"/>
                <a:ea typeface="Times New Roman" panose="02020603050405020304" pitchFamily="18" charset="0"/>
                <a:cs typeface="B Koodak" pitchFamily="2" charset="-78"/>
              </a:rPr>
              <a:t>مي‌نمايد</a:t>
            </a:r>
            <a:r>
              <a:rPr lang="fa-IR" sz="1500" dirty="0" smtClean="0">
                <a:latin typeface="Calibri" panose="020F0502020204030204" pitchFamily="34" charset="0"/>
                <a:ea typeface="Times New Roman" panose="02020603050405020304" pitchFamily="18" charset="0"/>
                <a:cs typeface="B Koodak" pitchFamily="2" charset="-78"/>
              </a:rPr>
              <a:t>.</a:t>
            </a:r>
            <a:endParaRPr lang="en-US" sz="1500" dirty="0">
              <a:latin typeface="Calibri" panose="020F0502020204030204" pitchFamily="34" charset="0"/>
              <a:ea typeface="Times New Roman" panose="02020603050405020304" pitchFamily="18" charset="0"/>
              <a:cs typeface="B Koodak" pitchFamily="2" charset="-78"/>
            </a:endParaRPr>
          </a:p>
        </p:txBody>
      </p:sp>
      <p:sp>
        <p:nvSpPr>
          <p:cNvPr id="7" name="Rounded Rectangular Callout 6"/>
          <p:cNvSpPr/>
          <p:nvPr/>
        </p:nvSpPr>
        <p:spPr>
          <a:xfrm>
            <a:off x="212650" y="1359526"/>
            <a:ext cx="2790497" cy="3139341"/>
          </a:xfrm>
          <a:prstGeom prst="wedgeRoundRectCallout">
            <a:avLst>
              <a:gd name="adj1" fmla="val 60707"/>
              <a:gd name="adj2" fmla="val 19656"/>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justLow" rtl="1">
              <a:lnSpc>
                <a:spcPts val="1350"/>
              </a:lnSpc>
              <a:spcAft>
                <a:spcPts val="800"/>
              </a:spcAft>
            </a:pPr>
            <a:r>
              <a:rPr lang="en-US" sz="1600" b="1" dirty="0" smtClean="0">
                <a:latin typeface="Calibri" panose="020F0502020204030204" pitchFamily="34" charset="0"/>
                <a:ea typeface="Times New Roman" panose="02020603050405020304" pitchFamily="18" charset="0"/>
                <a:cs typeface="B Koodak" pitchFamily="2" charset="-78"/>
              </a:rPr>
              <a:t>Enterprise Architecture</a:t>
            </a:r>
            <a:endParaRPr lang="en-US" sz="1600" b="1" dirty="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چارچوبي </a:t>
            </a:r>
            <a:r>
              <a:rPr lang="ar-SA" sz="1500" b="1" dirty="0">
                <a:latin typeface="Calibri" panose="020F0502020204030204" pitchFamily="34" charset="0"/>
                <a:ea typeface="Times New Roman" panose="02020603050405020304" pitchFamily="18" charset="0"/>
                <a:cs typeface="B Koodak" pitchFamily="2" charset="-78"/>
              </a:rPr>
              <a:t>است كه براساس آن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عناصر اصلي فناوري </a:t>
            </a:r>
            <a:r>
              <a:rPr lang="ar-SA" sz="1500" b="1" dirty="0" smtClean="0">
                <a:solidFill>
                  <a:srgbClr val="FF0000"/>
                </a:solidFill>
                <a:latin typeface="Calibri" panose="020F0502020204030204" pitchFamily="34" charset="0"/>
                <a:ea typeface="Times New Roman" panose="02020603050405020304" pitchFamily="18" charset="0"/>
                <a:cs typeface="B Koodak" pitchFamily="2" charset="-78"/>
              </a:rPr>
              <a:t>اطلاعات</a:t>
            </a:r>
            <a:r>
              <a:rPr lang="fa-IR" sz="1500" b="1" dirty="0" smtClean="0">
                <a:solidFill>
                  <a:srgbClr val="FF0000"/>
                </a:solidFill>
                <a:latin typeface="Calibri" panose="020F0502020204030204" pitchFamily="34" charset="0"/>
                <a:ea typeface="Times New Roman" panose="02020603050405020304" pitchFamily="18" charset="0"/>
                <a:cs typeface="B Koodak" pitchFamily="2" charset="-78"/>
              </a:rPr>
              <a:t> </a:t>
            </a:r>
            <a:r>
              <a:rPr lang="ar-SA" sz="1500" b="1" dirty="0" smtClean="0">
                <a:latin typeface="Calibri" panose="020F0502020204030204" pitchFamily="34" charset="0"/>
                <a:ea typeface="Times New Roman" panose="02020603050405020304" pitchFamily="18" charset="0"/>
                <a:cs typeface="B Koodak" pitchFamily="2" charset="-78"/>
              </a:rPr>
              <a:t>و </a:t>
            </a:r>
            <a:r>
              <a:rPr lang="ar-SA" sz="1500" b="1" dirty="0" smtClean="0">
                <a:solidFill>
                  <a:srgbClr val="FF0000"/>
                </a:solidFill>
                <a:latin typeface="Calibri" panose="020F0502020204030204" pitchFamily="34" charset="0"/>
                <a:ea typeface="Times New Roman" panose="02020603050405020304" pitchFamily="18" charset="0"/>
                <a:cs typeface="B Koodak" pitchFamily="2" charset="-78"/>
              </a:rPr>
              <a:t>ارتباط</a:t>
            </a:r>
            <a:r>
              <a:rPr lang="ar-SA" sz="1500" b="1" dirty="0" smtClean="0">
                <a:latin typeface="Calibri" panose="020F0502020204030204" pitchFamily="34" charset="0"/>
                <a:ea typeface="Times New Roman" panose="02020603050405020304" pitchFamily="18" charset="0"/>
                <a:cs typeface="B Koodak" pitchFamily="2" charset="-78"/>
              </a:rPr>
              <a:t> </a:t>
            </a:r>
            <a:r>
              <a:rPr lang="fa-IR" sz="1500" b="1" dirty="0" smtClean="0">
                <a:latin typeface="Calibri" panose="020F0502020204030204" pitchFamily="34" charset="0"/>
                <a:ea typeface="Times New Roman" panose="02020603050405020304" pitchFamily="18" charset="0"/>
                <a:cs typeface="B Koodak" pitchFamily="2" charset="-78"/>
              </a:rPr>
              <a:t>آنها</a:t>
            </a:r>
            <a:r>
              <a:rPr lang="en-US" sz="1500" b="1" dirty="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در سازمان مشخص </a:t>
            </a:r>
            <a:r>
              <a:rPr lang="ar-SA" sz="1500" b="1" dirty="0" smtClean="0">
                <a:latin typeface="Calibri" panose="020F0502020204030204" pitchFamily="34" charset="0"/>
                <a:ea typeface="Times New Roman" panose="02020603050405020304" pitchFamily="18" charset="0"/>
                <a:cs typeface="B Koodak" pitchFamily="2" charset="-78"/>
              </a:rPr>
              <a:t>مي‌گردد</a:t>
            </a:r>
            <a:r>
              <a:rPr lang="ar-SA" sz="1500" b="1" dirty="0">
                <a:latin typeface="Calibri" panose="020F0502020204030204" pitchFamily="34" charset="0"/>
                <a:ea typeface="Times New Roman" panose="02020603050405020304" pitchFamily="18" charset="0"/>
                <a:cs typeface="B Koodak" pitchFamily="2" charset="-78"/>
              </a:rPr>
              <a:t>. </a:t>
            </a:r>
            <a:endParaRPr lang="fa-IR" sz="1500" b="1" dirty="0" smtClean="0">
              <a:latin typeface="Calibri" panose="020F0502020204030204" pitchFamily="34" charset="0"/>
              <a:ea typeface="Times New Roman" panose="02020603050405020304" pitchFamily="18" charset="0"/>
              <a:cs typeface="B Koodak" pitchFamily="2" charset="-78"/>
            </a:endParaRP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در </a:t>
            </a:r>
            <a:r>
              <a:rPr lang="ar-SA" sz="1500" b="1" dirty="0">
                <a:latin typeface="Calibri" panose="020F0502020204030204" pitchFamily="34" charset="0"/>
                <a:ea typeface="Times New Roman" panose="02020603050405020304" pitchFamily="18" charset="0"/>
                <a:cs typeface="B Koodak" pitchFamily="2" charset="-78"/>
              </a:rPr>
              <a:t>جريان تدوين معماري سازماني،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فرآيندهاي</a:t>
            </a:r>
            <a:r>
              <a:rPr lang="ar-SA" sz="1500" b="1" dirty="0">
                <a:latin typeface="Calibri" panose="020F0502020204030204" pitchFamily="34" charset="0"/>
                <a:ea typeface="Times New Roman" panose="02020603050405020304" pitchFamily="18" charset="0"/>
                <a:cs typeface="B Koodak" pitchFamily="2" charset="-78"/>
              </a:rPr>
              <a:t> سازمان بررسي </a:t>
            </a:r>
            <a:r>
              <a:rPr lang="fa-IR" sz="1500" b="1" dirty="0" smtClean="0">
                <a:latin typeface="Calibri" panose="020F0502020204030204" pitchFamily="34" charset="0"/>
                <a:ea typeface="Times New Roman" panose="02020603050405020304" pitchFamily="18" charset="0"/>
                <a:cs typeface="B Koodak" pitchFamily="2" charset="-78"/>
              </a:rPr>
              <a:t>می شود.</a:t>
            </a:r>
          </a:p>
          <a:p>
            <a:pPr algn="justLow" rtl="1">
              <a:spcAft>
                <a:spcPts val="800"/>
              </a:spcAft>
            </a:pPr>
            <a:r>
              <a:rPr lang="ar-SA" sz="1500" b="1" dirty="0" smtClean="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آنگاه</a:t>
            </a:r>
            <a:r>
              <a:rPr lang="en-US" sz="1500" b="1" dirty="0">
                <a:latin typeface="Calibri" panose="020F0502020204030204" pitchFamily="34" charset="0"/>
                <a:ea typeface="Times New Roman" panose="02020603050405020304" pitchFamily="18" charset="0"/>
                <a:cs typeface="B Koodak" pitchFamily="2" charset="-78"/>
              </a:rPr>
              <a:t> </a:t>
            </a:r>
            <a:r>
              <a:rPr lang="ar-SA" sz="1500" b="1" dirty="0">
                <a:latin typeface="Calibri" panose="020F0502020204030204" pitchFamily="34" charset="0"/>
                <a:ea typeface="Times New Roman" panose="02020603050405020304" pitchFamily="18" charset="0"/>
                <a:cs typeface="B Koodak" pitchFamily="2" charset="-78"/>
              </a:rPr>
              <a:t>براساس نيازهاي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عملكردي</a:t>
            </a:r>
            <a:r>
              <a:rPr lang="ar-SA" sz="1500" b="1" dirty="0">
                <a:latin typeface="Calibri" panose="020F0502020204030204" pitchFamily="34" charset="0"/>
                <a:ea typeface="Times New Roman" panose="02020603050405020304" pitchFamily="18" charset="0"/>
                <a:cs typeface="B Koodak" pitchFamily="2" charset="-78"/>
              </a:rPr>
              <a:t>، ساختار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داده‌ها</a:t>
            </a:r>
            <a:r>
              <a:rPr lang="ar-SA" sz="1500" b="1" dirty="0">
                <a:latin typeface="Calibri" panose="020F0502020204030204" pitchFamily="34" charset="0"/>
                <a:ea typeface="Times New Roman" panose="02020603050405020304" pitchFamily="18" charset="0"/>
                <a:cs typeface="B Koodak" pitchFamily="2" charset="-78"/>
              </a:rPr>
              <a:t>، </a:t>
            </a:r>
            <a:r>
              <a:rPr lang="ar-SA" sz="1500" b="1" dirty="0">
                <a:solidFill>
                  <a:srgbClr val="FF0000"/>
                </a:solidFill>
                <a:latin typeface="Calibri" panose="020F0502020204030204" pitchFamily="34" charset="0"/>
                <a:ea typeface="Times New Roman" panose="02020603050405020304" pitchFamily="18" charset="0"/>
                <a:cs typeface="B Koodak" pitchFamily="2" charset="-78"/>
              </a:rPr>
              <a:t>برنامه‌هاي كاربردي </a:t>
            </a:r>
            <a:r>
              <a:rPr lang="ar-SA" sz="1500" b="1" dirty="0">
                <a:latin typeface="Calibri" panose="020F0502020204030204" pitchFamily="34" charset="0"/>
                <a:ea typeface="Times New Roman" panose="02020603050405020304" pitchFamily="18" charset="0"/>
                <a:cs typeface="B Koodak" pitchFamily="2" charset="-78"/>
              </a:rPr>
              <a:t>و فناوري موردنياز سازمان تعيين و ارتباطات اين اجزاء با يكديگر </a:t>
            </a:r>
            <a:r>
              <a:rPr lang="fa-IR" sz="1500" b="1" dirty="0" smtClean="0">
                <a:latin typeface="Calibri" panose="020F0502020204030204" pitchFamily="34" charset="0"/>
                <a:ea typeface="Times New Roman" panose="02020603050405020304" pitchFamily="18" charset="0"/>
                <a:cs typeface="B Koodak" pitchFamily="2" charset="-78"/>
              </a:rPr>
              <a:t>مشخص </a:t>
            </a:r>
            <a:r>
              <a:rPr lang="ar-SA" sz="1500" b="1" dirty="0" smtClean="0">
                <a:latin typeface="Calibri" panose="020F0502020204030204" pitchFamily="34" charset="0"/>
                <a:ea typeface="Times New Roman" panose="02020603050405020304" pitchFamily="18" charset="0"/>
                <a:cs typeface="B Koodak" pitchFamily="2" charset="-78"/>
              </a:rPr>
              <a:t>مي‌گردد</a:t>
            </a:r>
            <a:r>
              <a:rPr lang="ar-SA" sz="1500" b="1" dirty="0">
                <a:latin typeface="Calibri" panose="020F0502020204030204" pitchFamily="34" charset="0"/>
                <a:ea typeface="Times New Roman" panose="02020603050405020304" pitchFamily="18" charset="0"/>
                <a:cs typeface="B Koodak" pitchFamily="2" charset="-78"/>
              </a:rPr>
              <a:t>. </a:t>
            </a:r>
            <a:endParaRPr lang="en-US" sz="1500" b="1" dirty="0">
              <a:latin typeface="Calibri" panose="020F0502020204030204" pitchFamily="34" charset="0"/>
              <a:ea typeface="Times New Roman" panose="02020603050405020304" pitchFamily="18" charset="0"/>
              <a:cs typeface="B Koodak" pitchFamily="2" charset="-78"/>
            </a:endParaRPr>
          </a:p>
        </p:txBody>
      </p:sp>
      <p:sp>
        <p:nvSpPr>
          <p:cNvPr id="8" name="Rounded Rectangular Callout 7"/>
          <p:cNvSpPr/>
          <p:nvPr/>
        </p:nvSpPr>
        <p:spPr>
          <a:xfrm>
            <a:off x="247117" y="5158257"/>
            <a:ext cx="8673600" cy="1509633"/>
          </a:xfrm>
          <a:prstGeom prst="wedgeRoundRectCallout">
            <a:avLst>
              <a:gd name="adj1" fmla="val -17627"/>
              <a:gd name="adj2" fmla="val -61583"/>
              <a:gd name="adj3" fmla="val 16667"/>
            </a:avLst>
          </a:prstGeom>
          <a:solidFill>
            <a:srgbClr val="FFFFA7"/>
          </a:solidFill>
          <a:ln>
            <a:solidFill>
              <a:srgbClr val="002060"/>
            </a:solidFill>
            <a:prstDash val="sysDot"/>
          </a:ln>
          <a:scene3d>
            <a:camera prst="perspectiveFront"/>
            <a:lightRig rig="threePt" dir="t"/>
          </a:scene3d>
        </p:spPr>
        <p:txBody>
          <a:bodyPr wrap="square">
            <a:spAutoFit/>
          </a:bodyPr>
          <a:lstStyle/>
          <a:p>
            <a:pPr algn="r" rtl="1">
              <a:spcAft>
                <a:spcPts val="800"/>
              </a:spcAft>
            </a:pPr>
            <a:r>
              <a:rPr lang="en-US" sz="1600" b="1" dirty="0">
                <a:solidFill>
                  <a:schemeClr val="tx1"/>
                </a:solidFill>
                <a:latin typeface="Calibri" panose="020F0502020204030204" pitchFamily="34" charset="0"/>
                <a:ea typeface="Times New Roman" panose="02020603050405020304" pitchFamily="18" charset="0"/>
                <a:cs typeface="B Koodak" pitchFamily="2" charset="-78"/>
              </a:rPr>
              <a:t>IT Master Plan</a:t>
            </a:r>
          </a:p>
          <a:p>
            <a:pPr algn="justLow" rtl="1">
              <a:spcAft>
                <a:spcPts val="800"/>
              </a:spcAft>
            </a:pP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برنامه</a:t>
            </a:r>
            <a:r>
              <a:rPr lang="fa-IR" sz="1500" b="1" dirty="0" smtClean="0">
                <a:solidFill>
                  <a:schemeClr val="tx1"/>
                </a:solidFill>
                <a:latin typeface="Calibri" panose="020F0502020204030204" pitchFamily="34" charset="0"/>
                <a:ea typeface="Times New Roman" panose="02020603050405020304" pitchFamily="18" charset="0"/>
                <a:cs typeface="B Koodak" pitchFamily="2" charset="-78"/>
              </a:rPr>
              <a:t> ای</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كلان </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كه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به دور از جزئيات اجرايي تهيه مي‌شود و هدف آن هماهنگ نمودن تمامي‌اقدامات فناوري اطلاعات در راستاي چشم‌انداز و اهداف كلان سازمان است</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 </a:t>
            </a:r>
            <a:r>
              <a:rPr lang="ar-SA" sz="1500" b="1" dirty="0">
                <a:solidFill>
                  <a:schemeClr val="tx1"/>
                </a:solidFill>
                <a:latin typeface="Calibri" panose="020F0502020204030204" pitchFamily="34" charset="0"/>
                <a:ea typeface="Times New Roman" panose="02020603050405020304" pitchFamily="18" charset="0"/>
                <a:cs typeface="B Koodak" pitchFamily="2" charset="-78"/>
              </a:rPr>
              <a:t>از آنجا كه فناوري اطلاعات و ارتباطات به سرعت در حال تغيير است، وجود يك برنامه كاملاً كلان و به دور از جزئيات براي مشخص كردن سير حركت جامعه در مسير فناوري اطلاعات ضروري است. چنين مشكلي با تدوين طرح جامع فناوري اطلاعات مرتفع مي‌گردد</a:t>
            </a:r>
            <a:r>
              <a:rPr lang="ar-SA" sz="1500" b="1" dirty="0" smtClean="0">
                <a:solidFill>
                  <a:schemeClr val="tx1"/>
                </a:solidFill>
                <a:latin typeface="Calibri" panose="020F0502020204030204" pitchFamily="34" charset="0"/>
                <a:ea typeface="Times New Roman" panose="02020603050405020304" pitchFamily="18" charset="0"/>
                <a:cs typeface="B Koodak" pitchFamily="2" charset="-78"/>
              </a:rPr>
              <a:t>.</a:t>
            </a:r>
            <a:endParaRPr lang="en-US" sz="1500" b="1" dirty="0">
              <a:solidFill>
                <a:schemeClr val="tx1"/>
              </a:solidFill>
              <a:latin typeface="Calibri" panose="020F0502020204030204" pitchFamily="34" charset="0"/>
              <a:ea typeface="Times New Roman" panose="02020603050405020304" pitchFamily="18" charset="0"/>
              <a:cs typeface="B Koodak" pitchFamily="2" charset="-78"/>
            </a:endParaRPr>
          </a:p>
        </p:txBody>
      </p:sp>
      <p:sp>
        <p:nvSpPr>
          <p:cNvPr id="9" name="Slide Number Placeholder 8"/>
          <p:cNvSpPr>
            <a:spLocks noGrp="1"/>
          </p:cNvSpPr>
          <p:nvPr>
            <p:ph type="sldNum" sz="quarter" idx="12"/>
          </p:nvPr>
        </p:nvSpPr>
        <p:spPr/>
        <p:txBody>
          <a:bodyPr/>
          <a:lstStyle/>
          <a:p>
            <a:fld id="{B0665EA5-0B15-410E-9B1A-F61E11C28FB9}" type="slidenum">
              <a:rPr lang="en-US" smtClean="0"/>
              <a:pPr/>
              <a:t>2</a:t>
            </a:fld>
            <a:endParaRPr lang="en-US" dirty="0"/>
          </a:p>
        </p:txBody>
      </p:sp>
      <p:sp>
        <p:nvSpPr>
          <p:cNvPr id="10" name="Rectangle 9"/>
          <p:cNvSpPr/>
          <p:nvPr/>
        </p:nvSpPr>
        <p:spPr>
          <a:xfrm>
            <a:off x="6462971" y="394809"/>
            <a:ext cx="2117887"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جایگاه معماری سازمانی</a:t>
            </a:r>
            <a:endParaRPr lang="fa-IR" dirty="0"/>
          </a:p>
        </p:txBody>
      </p:sp>
    </p:spTree>
    <p:extLst>
      <p:ext uri="{BB962C8B-B14F-4D97-AF65-F5344CB8AC3E}">
        <p14:creationId xmlns:p14="http://schemas.microsoft.com/office/powerpoint/2010/main" val="4136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9439" y="3967981"/>
            <a:ext cx="7778620" cy="2362185"/>
          </a:xfrm>
          <a:prstGeom prst="rect">
            <a:avLst/>
          </a:prstGeom>
        </p:spPr>
        <p:txBody>
          <a:bodyPr wrap="square">
            <a:spAutoFit/>
          </a:bodyPr>
          <a:lstStyle/>
          <a:p>
            <a:pPr algn="just" rtl="1">
              <a:lnSpc>
                <a:spcPct val="150000"/>
              </a:lnSpc>
              <a:spcAft>
                <a:spcPts val="0"/>
              </a:spcAft>
            </a:pPr>
            <a:r>
              <a:rPr lang="fa-IR" sz="2000" b="1" dirty="0">
                <a:latin typeface="Calibri" panose="020F0502020204030204" pitchFamily="34" charset="0"/>
                <a:ea typeface="Calibri" panose="020F0502020204030204" pitchFamily="34" charset="0"/>
                <a:cs typeface="B Nazanin" panose="00000400000000000000" pitchFamily="2" charset="-78"/>
              </a:rPr>
              <a:t>خروجی معماری سازمانی</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0"/>
              </a:spcAft>
            </a:pPr>
            <a:r>
              <a:rPr lang="fa-IR" sz="2000" dirty="0">
                <a:latin typeface="Calibri" panose="020F0502020204030204" pitchFamily="34" charset="0"/>
                <a:ea typeface="Calibri" panose="020F0502020204030204" pitchFamily="34" charset="0"/>
                <a:cs typeface="B Nazanin" panose="00000400000000000000" pitchFamily="2" charset="-78"/>
              </a:rPr>
              <a:t>خروجی معماری سازمانی مجموعه ایست از نقشه های فنی، نمودارها، و مستنداتی که به منظور تعریف ماموریتها، اطلاعات لازم جهت انجام ماموریتها، فناوری های مورد نیاز جهت انجام ماموریتهای فوق، و فرایندهای انتقالی لازم جهت راه اندازی فناوری های جدید در پاسخ به تغییرات ماموریتها، بکار گرفته شامل می شود.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B0665EA5-0B15-410E-9B1A-F61E11C28FB9}" type="slidenum">
              <a:rPr lang="en-US" smtClean="0"/>
              <a:pPr/>
              <a:t>20</a:t>
            </a:fld>
            <a:endParaRPr lang="en-US" dirty="0"/>
          </a:p>
        </p:txBody>
      </p:sp>
      <p:sp>
        <p:nvSpPr>
          <p:cNvPr id="3" name="Rectangle 2"/>
          <p:cNvSpPr/>
          <p:nvPr/>
        </p:nvSpPr>
        <p:spPr>
          <a:xfrm>
            <a:off x="565268" y="310918"/>
            <a:ext cx="8126962" cy="3385542"/>
          </a:xfrm>
          <a:prstGeom prst="rect">
            <a:avLst/>
          </a:prstGeom>
        </p:spPr>
        <p:txBody>
          <a:bodyPr wrap="square">
            <a:spAutoFit/>
          </a:bodyPr>
          <a:lstStyle/>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Mitra" panose="00000400000000000000" pitchFamily="2" charset="-78"/>
              </a:rPr>
              <a:t>چارچوب معمای </a:t>
            </a:r>
            <a:r>
              <a:rPr lang="en-US" sz="2000" b="1" dirty="0" err="1">
                <a:latin typeface="Calibri" panose="020F0502020204030204" pitchFamily="34" charset="0"/>
                <a:ea typeface="Calibri" panose="020F0502020204030204" pitchFamily="34" charset="0"/>
                <a:cs typeface="B Mitra" panose="00000400000000000000" pitchFamily="2" charset="-78"/>
              </a:rPr>
              <a:t>DoDAF</a:t>
            </a:r>
            <a:endParaRPr lang="en-US" sz="2000" b="1" dirty="0">
              <a:latin typeface="Calibri" panose="020F0502020204030204" pitchFamily="34" charset="0"/>
              <a:ea typeface="Calibri" panose="020F0502020204030204" pitchFamily="34" charset="0"/>
              <a:cs typeface="B Mitra" panose="00000400000000000000" pitchFamily="2" charset="-78"/>
            </a:endParaRPr>
          </a:p>
          <a:p>
            <a:pPr algn="just" rtl="1">
              <a:lnSpc>
                <a:spcPct val="107000"/>
              </a:lnSpc>
              <a:spcAft>
                <a:spcPts val="0"/>
              </a:spcAft>
            </a:pPr>
            <a:r>
              <a:rPr lang="fa-IR" sz="2000" dirty="0">
                <a:latin typeface="Calibri" panose="020F0502020204030204" pitchFamily="34" charset="0"/>
                <a:ea typeface="Calibri" panose="020F0502020204030204" pitchFamily="34" charset="0"/>
                <a:cs typeface="B Mitra" panose="00000400000000000000" pitchFamily="2" charset="-78"/>
              </a:rPr>
              <a:t>براساس چارچوب</a:t>
            </a:r>
            <a:r>
              <a:rPr lang="en-US" sz="2000" dirty="0">
                <a:latin typeface="Calibri" panose="020F0502020204030204" pitchFamily="34" charset="0"/>
                <a:ea typeface="Calibri" panose="020F0502020204030204" pitchFamily="34" charset="0"/>
                <a:cs typeface="B Mitra" panose="00000400000000000000" pitchFamily="2" charset="-78"/>
              </a:rPr>
              <a:t>C4ISR</a:t>
            </a:r>
            <a:r>
              <a:rPr lang="fa-IR" sz="2000" dirty="0">
                <a:latin typeface="Calibri" panose="020F0502020204030204" pitchFamily="34" charset="0"/>
                <a:ea typeface="Calibri" panose="020F0502020204030204" pitchFamily="34" charset="0"/>
                <a:cs typeface="B Mitra" panose="00000400000000000000" pitchFamily="2" charset="-78"/>
              </a:rPr>
              <a:t> توسط وزارت دفاع آمریکا ارائه شد. این چارچوب مناسب سازمانهای نظامی است.</a:t>
            </a:r>
            <a:endParaRPr lang="en-US" sz="2000" dirty="0">
              <a:latin typeface="Calibri" panose="020F0502020204030204" pitchFamily="34" charset="0"/>
              <a:ea typeface="Calibri" panose="020F0502020204030204" pitchFamily="34" charset="0"/>
              <a:cs typeface="B Mitra" panose="00000400000000000000" pitchFamily="2" charset="-78"/>
            </a:endParaRPr>
          </a:p>
          <a:p>
            <a:pPr algn="just" rtl="1">
              <a:lnSpc>
                <a:spcPct val="107000"/>
              </a:lnSpc>
              <a:spcAft>
                <a:spcPts val="0"/>
              </a:spcAft>
            </a:pPr>
            <a:r>
              <a:rPr lang="fa-IR" sz="2000" dirty="0">
                <a:latin typeface="Calibri" panose="020F0502020204030204" pitchFamily="34" charset="0"/>
                <a:ea typeface="Calibri" panose="020F0502020204030204" pitchFamily="34" charset="0"/>
                <a:cs typeface="B Mitra" panose="00000400000000000000" pitchFamily="2" charset="-78"/>
              </a:rPr>
              <a:t> </a:t>
            </a:r>
            <a:endParaRPr lang="en-US" sz="2000" dirty="0">
              <a:latin typeface="Calibri" panose="020F0502020204030204" pitchFamily="34" charset="0"/>
              <a:ea typeface="Calibri" panose="020F0502020204030204" pitchFamily="34" charset="0"/>
              <a:cs typeface="B Mitra" panose="00000400000000000000" pitchFamily="2" charset="-78"/>
            </a:endParaRPr>
          </a:p>
          <a:p>
            <a:pPr algn="just" rtl="1">
              <a:lnSpc>
                <a:spcPct val="107000"/>
              </a:lnSpc>
              <a:spcAft>
                <a:spcPts val="0"/>
              </a:spcAft>
            </a:pPr>
            <a:r>
              <a:rPr lang="fa-IR" sz="2000" b="1" dirty="0">
                <a:latin typeface="Calibri" panose="020F0502020204030204" pitchFamily="34" charset="0"/>
                <a:ea typeface="Calibri" panose="020F0502020204030204" pitchFamily="34" charset="0"/>
                <a:cs typeface="B Mitra" panose="00000400000000000000" pitchFamily="2" charset="-78"/>
              </a:rPr>
              <a:t>چارچوب معماری فدرال </a:t>
            </a:r>
            <a:r>
              <a:rPr lang="en-US" sz="2000" b="1" dirty="0">
                <a:latin typeface="Calibri" panose="020F0502020204030204" pitchFamily="34" charset="0"/>
                <a:ea typeface="Calibri" panose="020F0502020204030204" pitchFamily="34" charset="0"/>
                <a:cs typeface="B Mitra" panose="00000400000000000000" pitchFamily="2" charset="-78"/>
              </a:rPr>
              <a:t>FEAF</a:t>
            </a:r>
          </a:p>
          <a:p>
            <a:pPr algn="just" rtl="1">
              <a:lnSpc>
                <a:spcPct val="107000"/>
              </a:lnSpc>
              <a:spcAft>
                <a:spcPts val="0"/>
              </a:spcAft>
            </a:pPr>
            <a:r>
              <a:rPr lang="fa-IR" sz="2000" dirty="0">
                <a:latin typeface="Calibri" panose="020F0502020204030204" pitchFamily="34" charset="0"/>
                <a:ea typeface="Calibri" panose="020F0502020204030204" pitchFamily="34" charset="0"/>
                <a:cs typeface="B Mitra" panose="00000400000000000000" pitchFamily="2" charset="-78"/>
              </a:rPr>
              <a:t>با تصویب قانون کلینگر -کوهن در سال 1996 همه بخشهای دولت فدرال آمریکا موظف به تدوین معماری سازمانی خود شدند . به همین منظور واحد مدیریت ارشد اطلاعات فدرال اقدام به تهیه و انتشار چارچوب معماری </a:t>
            </a:r>
            <a:r>
              <a:rPr lang="en-US" sz="2000" dirty="0">
                <a:latin typeface="Calibri" panose="020F0502020204030204" pitchFamily="34" charset="0"/>
                <a:ea typeface="Calibri" panose="020F0502020204030204" pitchFamily="34" charset="0"/>
                <a:cs typeface="B Mitra" panose="00000400000000000000" pitchFamily="2" charset="-78"/>
              </a:rPr>
              <a:t>FEAF</a:t>
            </a:r>
            <a:r>
              <a:rPr lang="fa-IR" sz="2000" dirty="0">
                <a:latin typeface="Calibri" panose="020F0502020204030204" pitchFamily="34" charset="0"/>
                <a:ea typeface="Calibri" panose="020F0502020204030204" pitchFamily="34" charset="0"/>
                <a:cs typeface="B Mitra" panose="00000400000000000000" pitchFamily="2" charset="-78"/>
              </a:rPr>
              <a:t> نمود که توسط بسیاری از وازرت خانه های آمریکا مورد استفاده قرار گرفت. هدف از این چارچوب بهبود تعامل پذیری در بین بخش های مختلف دولت آمریکا بوده است.</a:t>
            </a:r>
            <a:endParaRPr lang="en-US" sz="2000" dirty="0">
              <a:latin typeface="Calibri" panose="020F0502020204030204" pitchFamily="34" charset="0"/>
              <a:ea typeface="Calibri" panose="020F0502020204030204" pitchFamily="34" charset="0"/>
              <a:cs typeface="B Mitra" panose="00000400000000000000" pitchFamily="2" charset="-78"/>
            </a:endParaRPr>
          </a:p>
          <a:p>
            <a:pPr algn="just" rtl="1">
              <a:lnSpc>
                <a:spcPct val="107000"/>
              </a:lnSpc>
              <a:spcAft>
                <a:spcPts val="0"/>
              </a:spcAft>
            </a:pPr>
            <a:r>
              <a:rPr lang="fa-IR" sz="2000" dirty="0">
                <a:latin typeface="Calibri" panose="020F0502020204030204" pitchFamily="34" charset="0"/>
                <a:ea typeface="Calibri" panose="020F0502020204030204" pitchFamily="34" charset="0"/>
                <a:cs typeface="B Mitra" panose="00000400000000000000" pitchFamily="2" charset="-78"/>
              </a:rPr>
              <a:t>35 درصد سازمانها از چارچوب اختصاصی خودشان استفاده می کنند و بعد از آن چارچوب فدرال </a:t>
            </a:r>
            <a:r>
              <a:rPr lang="en-US" sz="2000" dirty="0">
                <a:latin typeface="Calibri" panose="020F0502020204030204" pitchFamily="34" charset="0"/>
                <a:ea typeface="Calibri" panose="020F0502020204030204" pitchFamily="34" charset="0"/>
                <a:cs typeface="B Mitra" panose="00000400000000000000" pitchFamily="2" charset="-78"/>
              </a:rPr>
              <a:t>FEAF</a:t>
            </a:r>
            <a:r>
              <a:rPr lang="fa-IR" sz="2000" dirty="0">
                <a:latin typeface="Calibri" panose="020F0502020204030204" pitchFamily="34" charset="0"/>
                <a:ea typeface="Calibri" panose="020F0502020204030204" pitchFamily="34" charset="0"/>
                <a:cs typeface="B Mitra" panose="00000400000000000000" pitchFamily="2" charset="-78"/>
              </a:rPr>
              <a:t> با 19 درصد بیشترین کاربرد را در بین سازمانها به خود اختصاص داده است .(</a:t>
            </a:r>
            <a:r>
              <a:rPr lang="en-US" sz="2000" dirty="0" err="1">
                <a:latin typeface="Calibri" panose="020F0502020204030204" pitchFamily="34" charset="0"/>
                <a:ea typeface="Calibri" panose="020F0502020204030204" pitchFamily="34" charset="0"/>
                <a:cs typeface="B Mitra" panose="00000400000000000000" pitchFamily="2" charset="-78"/>
              </a:rPr>
              <a:t>Schekkerman</a:t>
            </a:r>
            <a:r>
              <a:rPr lang="en-US" sz="2000" dirty="0">
                <a:latin typeface="Calibri" panose="020F0502020204030204" pitchFamily="34" charset="0"/>
                <a:ea typeface="Calibri" panose="020F0502020204030204" pitchFamily="34" charset="0"/>
                <a:cs typeface="B Mitra" panose="00000400000000000000" pitchFamily="2" charset="-78"/>
              </a:rPr>
              <a:t>, J., 2004 , p. 25</a:t>
            </a:r>
            <a:r>
              <a:rPr lang="fa-IR" sz="2000" dirty="0">
                <a:latin typeface="Calibri" panose="020F0502020204030204" pitchFamily="34" charset="0"/>
                <a:ea typeface="Calibri" panose="020F0502020204030204" pitchFamily="34" charset="0"/>
                <a:cs typeface="B Mitra" panose="00000400000000000000" pitchFamily="2" charset="-78"/>
              </a:rPr>
              <a:t>)</a:t>
            </a:r>
            <a:endParaRPr lang="en-US" sz="2000" dirty="0">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4041787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5568" y="676043"/>
            <a:ext cx="2756986" cy="2759602"/>
          </a:xfrm>
          <a:prstGeom prst="rect">
            <a:avLst/>
          </a:prstGeom>
        </p:spPr>
        <p:txBody>
          <a:bodyPr wrap="square">
            <a:spAutoFit/>
          </a:bodyPr>
          <a:lstStyle/>
          <a:p>
            <a:pPr algn="just" rtl="1">
              <a:lnSpc>
                <a:spcPct val="107000"/>
              </a:lnSpc>
              <a:spcAft>
                <a:spcPts val="0"/>
              </a:spcAft>
            </a:pPr>
            <a:r>
              <a:rPr lang="fa-IR" b="1" dirty="0">
                <a:latin typeface="Calibri" panose="020F0502020204030204" pitchFamily="34" charset="0"/>
                <a:ea typeface="Calibri" panose="020F0502020204030204" pitchFamily="34" charset="0"/>
                <a:cs typeface="B Mitra" panose="00000400000000000000" pitchFamily="2" charset="-78"/>
              </a:rPr>
              <a:t>نمونه محصول معماری</a:t>
            </a:r>
            <a:endParaRPr lang="en-US" sz="1400" b="1" dirty="0">
              <a:latin typeface="Calibri" panose="020F0502020204030204" pitchFamily="34" charset="0"/>
              <a:ea typeface="Calibri" panose="020F0502020204030204" pitchFamily="34" charset="0"/>
              <a:cs typeface="B Mitra" panose="00000400000000000000" pitchFamily="2" charset="-78"/>
            </a:endParaRPr>
          </a:p>
          <a:p>
            <a:pPr algn="just" rtl="1">
              <a:lnSpc>
                <a:spcPct val="107000"/>
              </a:lnSpc>
              <a:spcAft>
                <a:spcPts val="0"/>
              </a:spcAft>
            </a:pPr>
            <a:r>
              <a:rPr lang="fa-IR" dirty="0">
                <a:latin typeface="Calibri" panose="020F0502020204030204" pitchFamily="34" charset="0"/>
                <a:ea typeface="Calibri" panose="020F0502020204030204" pitchFamily="34" charset="0"/>
                <a:cs typeface="B Mitra" panose="00000400000000000000" pitchFamily="2" charset="-78"/>
              </a:rPr>
              <a:t>محصولات معماری محدود به نمودارها نبوده و درواقع بسیاری از آنها شامل توصیفات متنی از نحوه انجام کارها در سازمان </a:t>
            </a:r>
            <a:r>
              <a:rPr lang="fa-IR" dirty="0" smtClean="0">
                <a:latin typeface="Calibri" panose="020F0502020204030204" pitchFamily="34" charset="0"/>
                <a:ea typeface="Calibri" panose="020F0502020204030204" pitchFamily="34" charset="0"/>
                <a:cs typeface="B Mitra" panose="00000400000000000000" pitchFamily="2" charset="-78"/>
              </a:rPr>
              <a:t>است. این </a:t>
            </a:r>
            <a:r>
              <a:rPr lang="fa-IR" dirty="0">
                <a:latin typeface="Calibri" panose="020F0502020204030204" pitchFamily="34" charset="0"/>
                <a:ea typeface="Calibri" panose="020F0502020204030204" pitchFamily="34" charset="0"/>
                <a:cs typeface="B Mitra" panose="00000400000000000000" pitchFamily="2" charset="-78"/>
              </a:rPr>
              <a:t>توصیفها باید خلاصه و در عین حال کامل باشند</a:t>
            </a:r>
            <a:r>
              <a:rPr lang="en-US" dirty="0">
                <a:latin typeface="Calibri" panose="020F0502020204030204" pitchFamily="34" charset="0"/>
                <a:ea typeface="Calibri" panose="020F0502020204030204" pitchFamily="34" charset="0"/>
                <a:cs typeface="B Mitra" panose="00000400000000000000" pitchFamily="2" charset="-78"/>
              </a:rPr>
              <a:t> </a:t>
            </a:r>
            <a:r>
              <a:rPr lang="en-US" dirty="0" smtClean="0">
                <a:latin typeface="Calibri" panose="020F0502020204030204" pitchFamily="34" charset="0"/>
                <a:ea typeface="Calibri" panose="020F0502020204030204" pitchFamily="34" charset="0"/>
                <a:cs typeface="B Mitra" panose="00000400000000000000" pitchFamily="2" charset="-78"/>
              </a:rPr>
              <a:t>.</a:t>
            </a:r>
            <a:r>
              <a:rPr lang="en-US" dirty="0" smtClean="0">
                <a:latin typeface="2  Mitra" panose="00000400000000000000" pitchFamily="2" charset="-78"/>
                <a:ea typeface="Calibri" panose="020F0502020204030204" pitchFamily="34" charset="0"/>
                <a:cs typeface="B Mitra" panose="00000400000000000000" pitchFamily="2" charset="-78"/>
              </a:rPr>
              <a:t> </a:t>
            </a:r>
            <a:r>
              <a:rPr lang="fa-IR" dirty="0" smtClean="0">
                <a:latin typeface="2  Mitra" panose="00000400000000000000" pitchFamily="2" charset="-78"/>
                <a:ea typeface="Calibri" panose="020F0502020204030204" pitchFamily="34" charset="0"/>
                <a:cs typeface="B Mitra" panose="00000400000000000000" pitchFamily="2" charset="-78"/>
              </a:rPr>
              <a:t>نمونه </a:t>
            </a:r>
            <a:r>
              <a:rPr lang="fa-IR" dirty="0">
                <a:latin typeface="2  Mitra" panose="00000400000000000000" pitchFamily="2" charset="-78"/>
                <a:ea typeface="Calibri" panose="020F0502020204030204" pitchFamily="34" charset="0"/>
                <a:cs typeface="B Mitra" panose="00000400000000000000" pitchFamily="2" charset="-78"/>
              </a:rPr>
              <a:t>ارائه شده مربوطه به شناسنامه یکی از زنجیره های اصلی فرایند راه آهن </a:t>
            </a:r>
            <a:r>
              <a:rPr lang="fa-IR" dirty="0" smtClean="0">
                <a:latin typeface="2  Mitra" panose="00000400000000000000" pitchFamily="2" charset="-78"/>
                <a:ea typeface="Calibri" panose="020F0502020204030204" pitchFamily="34" charset="0"/>
                <a:cs typeface="B Mitra" panose="00000400000000000000" pitchFamily="2" charset="-78"/>
              </a:rPr>
              <a:t>جمهوری </a:t>
            </a:r>
            <a:r>
              <a:rPr lang="fa-IR" dirty="0" smtClean="0">
                <a:latin typeface="Calibri" panose="020F0502020204030204" pitchFamily="34" charset="0"/>
                <a:ea typeface="Calibri" panose="020F0502020204030204" pitchFamily="34" charset="0"/>
                <a:cs typeface="B Mitra" panose="00000400000000000000" pitchFamily="2" charset="-78"/>
              </a:rPr>
              <a:t>اسلامی </a:t>
            </a:r>
            <a:r>
              <a:rPr lang="fa-IR" dirty="0">
                <a:latin typeface="Calibri" panose="020F0502020204030204" pitchFamily="34" charset="0"/>
                <a:ea typeface="Calibri" panose="020F0502020204030204" pitchFamily="34" charset="0"/>
                <a:cs typeface="B Mitra" panose="00000400000000000000" pitchFamily="2" charset="-78"/>
              </a:rPr>
              <a:t>ایران است.</a:t>
            </a:r>
            <a:endParaRPr lang="en-US" sz="1400"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79311" y="929869"/>
            <a:ext cx="5565710" cy="5604277"/>
          </a:xfrm>
          <a:prstGeom prst="rect">
            <a:avLst/>
          </a:prstGeom>
        </p:spPr>
      </p:pic>
      <p:sp>
        <p:nvSpPr>
          <p:cNvPr id="6" name="Slide Number Placeholder 5"/>
          <p:cNvSpPr>
            <a:spLocks noGrp="1"/>
          </p:cNvSpPr>
          <p:nvPr>
            <p:ph type="sldNum" sz="quarter" idx="12"/>
          </p:nvPr>
        </p:nvSpPr>
        <p:spPr/>
        <p:txBody>
          <a:bodyPr/>
          <a:lstStyle/>
          <a:p>
            <a:fld id="{B0665EA5-0B15-410E-9B1A-F61E11C28FB9}" type="slidenum">
              <a:rPr lang="en-US" smtClean="0"/>
              <a:pPr/>
              <a:t>21</a:t>
            </a:fld>
            <a:endParaRPr lang="en-US" dirty="0"/>
          </a:p>
        </p:txBody>
      </p:sp>
    </p:spTree>
    <p:extLst>
      <p:ext uri="{BB962C8B-B14F-4D97-AF65-F5344CB8AC3E}">
        <p14:creationId xmlns:p14="http://schemas.microsoft.com/office/powerpoint/2010/main" val="34547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ages.techhive.com/images/article/2014/03/181422430-100249406-primary.idg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19250" y="1825625"/>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0665EA5-0B15-410E-9B1A-F61E11C28FB9}" type="slidenum">
              <a:rPr lang="en-US" smtClean="0"/>
              <a:pPr/>
              <a:t>22</a:t>
            </a:fld>
            <a:endParaRPr lang="en-US" dirty="0"/>
          </a:p>
        </p:txBody>
      </p:sp>
    </p:spTree>
    <p:extLst>
      <p:ext uri="{BB962C8B-B14F-4D97-AF65-F5344CB8AC3E}">
        <p14:creationId xmlns:p14="http://schemas.microsoft.com/office/powerpoint/2010/main" val="306627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martintegration.com.au/Images/Diagram-EA.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75250" y="1180796"/>
            <a:ext cx="3810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0665EA5-0B15-410E-9B1A-F61E11C28FB9}" type="slidenum">
              <a:rPr lang="en-US" smtClean="0"/>
              <a:pPr/>
              <a:t>23</a:t>
            </a:fld>
            <a:endParaRPr lang="en-US" dirty="0"/>
          </a:p>
        </p:txBody>
      </p:sp>
    </p:spTree>
    <p:extLst>
      <p:ext uri="{BB962C8B-B14F-4D97-AF65-F5344CB8AC3E}">
        <p14:creationId xmlns:p14="http://schemas.microsoft.com/office/powerpoint/2010/main" val="411435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fa-IR" altLang="en-US" sz="4000" b="1" dirty="0" smtClean="0">
                <a:cs typeface="B Mitra" panose="00000400000000000000" pitchFamily="2" charset="-78"/>
              </a:rPr>
              <a:t>اجزاء معماری فدرال</a:t>
            </a:r>
            <a:endParaRPr lang="nb-NO" altLang="en-US" sz="4000" b="1" dirty="0" smtClean="0">
              <a:cs typeface="B Mitra" panose="00000400000000000000" pitchFamily="2" charset="-78"/>
            </a:endParaRPr>
          </a:p>
        </p:txBody>
      </p:sp>
      <p:pic>
        <p:nvPicPr>
          <p:cNvPr id="71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850" y="1557338"/>
            <a:ext cx="8153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78702" y="647518"/>
            <a:ext cx="1763713" cy="720725"/>
          </a:xfrm>
          <a:prstGeom prst="wedgeRectCallout">
            <a:avLst>
              <a:gd name="adj1" fmla="val -14079"/>
              <a:gd name="adj2" fmla="val 18062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External stimuli or change agents for the enterprise architecture.</a:t>
            </a:r>
          </a:p>
        </p:txBody>
      </p:sp>
      <p:sp>
        <p:nvSpPr>
          <p:cNvPr id="7" name="Rectangular Callout 6"/>
          <p:cNvSpPr>
            <a:spLocks noChangeArrowheads="1"/>
          </p:cNvSpPr>
          <p:nvPr/>
        </p:nvSpPr>
        <p:spPr bwMode="auto">
          <a:xfrm>
            <a:off x="7380288" y="1007881"/>
            <a:ext cx="1763712" cy="619246"/>
          </a:xfrm>
          <a:prstGeom prst="wedgeRectCallout">
            <a:avLst>
              <a:gd name="adj1" fmla="val -148519"/>
              <a:gd name="adj2" fmla="val 87000"/>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400" dirty="0" smtClean="0">
                <a:cs typeface="B Mitra" panose="00000400000000000000" pitchFamily="2" charset="-78"/>
              </a:rPr>
              <a:t>شامل استانداردها، دستورالعمل ها و شیوه نامه</a:t>
            </a:r>
            <a:endParaRPr lang="nb-NO" altLang="en-US" sz="1400" dirty="0">
              <a:cs typeface="B Mitra" panose="00000400000000000000" pitchFamily="2" charset="-78"/>
            </a:endParaRPr>
          </a:p>
        </p:txBody>
      </p:sp>
      <p:sp>
        <p:nvSpPr>
          <p:cNvPr id="8" name="Rectangular Callout 7"/>
          <p:cNvSpPr>
            <a:spLocks noChangeArrowheads="1"/>
          </p:cNvSpPr>
          <p:nvPr/>
        </p:nvSpPr>
        <p:spPr bwMode="auto">
          <a:xfrm>
            <a:off x="0" y="4005263"/>
            <a:ext cx="1763713" cy="1439862"/>
          </a:xfrm>
          <a:prstGeom prst="wedgeRectCallout">
            <a:avLst>
              <a:gd name="adj1" fmla="val 63690"/>
              <a:gd name="adj2" fmla="val -103949"/>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Defines the ”as-is” enterprise architecture. Consists of 2 parts: current business and design architectures (i.e. data, applications and technology). </a:t>
            </a:r>
          </a:p>
        </p:txBody>
      </p:sp>
      <p:sp>
        <p:nvSpPr>
          <p:cNvPr id="9" name="Rectangular Callout 8"/>
          <p:cNvSpPr>
            <a:spLocks noChangeArrowheads="1"/>
          </p:cNvSpPr>
          <p:nvPr/>
        </p:nvSpPr>
        <p:spPr bwMode="auto">
          <a:xfrm>
            <a:off x="7380288" y="4252502"/>
            <a:ext cx="1763712" cy="1035127"/>
          </a:xfrm>
          <a:prstGeom prst="wedgeRectCallout">
            <a:avLst>
              <a:gd name="adj1" fmla="val -50856"/>
              <a:gd name="adj2" fmla="val -7737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400" dirty="0" smtClean="0">
                <a:cs typeface="B Mitra" panose="00000400000000000000" pitchFamily="2" charset="-78"/>
              </a:rPr>
              <a:t>تعریفی از وضع مطلوب سازمان در کسب و کار، و طرح معماری داده ها، برنامه های کاربردی و تکنولوژی  </a:t>
            </a:r>
            <a:endParaRPr lang="nb-NO" altLang="en-US" sz="1400" dirty="0">
              <a:cs typeface="B Mitra" panose="00000400000000000000" pitchFamily="2" charset="-78"/>
            </a:endParaRPr>
          </a:p>
        </p:txBody>
      </p:sp>
    </p:spTree>
    <p:extLst>
      <p:ext uri="{BB962C8B-B14F-4D97-AF65-F5344CB8AC3E}">
        <p14:creationId xmlns:p14="http://schemas.microsoft.com/office/powerpoint/2010/main" val="371247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nb-NO" altLang="en-US" smtClean="0"/>
              <a:t>What is FEAF?</a:t>
            </a:r>
          </a:p>
        </p:txBody>
      </p:sp>
      <p:sp>
        <p:nvSpPr>
          <p:cNvPr id="4099" name="Content Placeholder 2"/>
          <p:cNvSpPr>
            <a:spLocks noGrp="1"/>
          </p:cNvSpPr>
          <p:nvPr>
            <p:ph idx="1"/>
          </p:nvPr>
        </p:nvSpPr>
        <p:spPr/>
        <p:txBody>
          <a:bodyPr>
            <a:normAutofit/>
          </a:bodyPr>
          <a:lstStyle/>
          <a:p>
            <a:r>
              <a:rPr lang="nb-NO" altLang="en-US" dirty="0" smtClean="0">
                <a:solidFill>
                  <a:srgbClr val="C00000"/>
                </a:solidFill>
              </a:rPr>
              <a:t>FEAF</a:t>
            </a:r>
            <a:r>
              <a:rPr lang="nb-NO" altLang="en-US" dirty="0" smtClean="0"/>
              <a:t> (Federal Enterprise Architecture Framework) provides an organised structure and a collection of common terms by which Federal segments can integrate their respective architectures into the FEA (Federal Enterprise Architecture).</a:t>
            </a:r>
          </a:p>
          <a:p>
            <a:r>
              <a:rPr lang="nb-NO" altLang="en-US" dirty="0" smtClean="0">
                <a:solidFill>
                  <a:srgbClr val="C00000"/>
                </a:solidFill>
              </a:rPr>
              <a:t>FEA</a:t>
            </a:r>
            <a:r>
              <a:rPr lang="nb-NO" altLang="en-US" dirty="0" smtClean="0"/>
              <a:t> is a strategic  information asset base that defines the business, information necessary to operate the business, technology necessary to support the business operations and transitional processes for implementing new technologies in response to the changing needs of the business.</a:t>
            </a:r>
          </a:p>
        </p:txBody>
      </p:sp>
      <p:sp>
        <p:nvSpPr>
          <p:cNvPr id="6" name="Slide Number Placeholder 5"/>
          <p:cNvSpPr>
            <a:spLocks noGrp="1"/>
          </p:cNvSpPr>
          <p:nvPr>
            <p:ph type="sldNum" sz="quarter" idx="12"/>
          </p:nvPr>
        </p:nvSpPr>
        <p:spPr/>
        <p:txBody>
          <a:bodyPr/>
          <a:lstStyle/>
          <a:p>
            <a:fld id="{B0665EA5-0B15-410E-9B1A-F61E11C28FB9}" type="slidenum">
              <a:rPr lang="en-US" smtClean="0"/>
              <a:pPr/>
              <a:t>25</a:t>
            </a:fld>
            <a:endParaRPr lang="en-US" dirty="0"/>
          </a:p>
        </p:txBody>
      </p:sp>
    </p:spTree>
    <p:extLst>
      <p:ext uri="{BB962C8B-B14F-4D97-AF65-F5344CB8AC3E}">
        <p14:creationId xmlns:p14="http://schemas.microsoft.com/office/powerpoint/2010/main" val="3740682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fa-IR" altLang="en-US" sz="4000" dirty="0" smtClean="0"/>
              <a:t>اجزاء معماری فدرال</a:t>
            </a:r>
            <a:endParaRPr lang="nb-NO" altLang="en-US" sz="4000" dirty="0" smtClean="0"/>
          </a:p>
        </p:txBody>
      </p:sp>
      <p:pic>
        <p:nvPicPr>
          <p:cNvPr id="71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850" y="1557338"/>
            <a:ext cx="8153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0" y="908050"/>
            <a:ext cx="1763713" cy="720725"/>
          </a:xfrm>
          <a:prstGeom prst="wedgeRectCallout">
            <a:avLst>
              <a:gd name="adj1" fmla="val -14079"/>
              <a:gd name="adj2" fmla="val 18062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External stimuli or change agents for the enterprise architecture.</a:t>
            </a:r>
          </a:p>
        </p:txBody>
      </p:sp>
      <p:sp>
        <p:nvSpPr>
          <p:cNvPr id="7" name="Rectangular Callout 6"/>
          <p:cNvSpPr>
            <a:spLocks noChangeArrowheads="1"/>
          </p:cNvSpPr>
          <p:nvPr/>
        </p:nvSpPr>
        <p:spPr bwMode="auto">
          <a:xfrm>
            <a:off x="7380288" y="1007881"/>
            <a:ext cx="1763712" cy="619246"/>
          </a:xfrm>
          <a:prstGeom prst="wedgeRectCallout">
            <a:avLst>
              <a:gd name="adj1" fmla="val -148519"/>
              <a:gd name="adj2" fmla="val 87000"/>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شامل استانداردها، دستورالعمل ها و شیوه نامه</a:t>
            </a:r>
            <a:endParaRPr lang="nb-NO" altLang="en-US" sz="1200" dirty="0"/>
          </a:p>
        </p:txBody>
      </p:sp>
      <p:sp>
        <p:nvSpPr>
          <p:cNvPr id="8" name="Rectangular Callout 7"/>
          <p:cNvSpPr>
            <a:spLocks noChangeArrowheads="1"/>
          </p:cNvSpPr>
          <p:nvPr/>
        </p:nvSpPr>
        <p:spPr bwMode="auto">
          <a:xfrm>
            <a:off x="0" y="4005263"/>
            <a:ext cx="1763713" cy="1439862"/>
          </a:xfrm>
          <a:prstGeom prst="wedgeRectCallout">
            <a:avLst>
              <a:gd name="adj1" fmla="val 63690"/>
              <a:gd name="adj2" fmla="val -103949"/>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200"/>
              <a:t>Defines the ”as-is” enterprise architecture. Consists of 2 parts: current business and design architectures (i.e. data, applications and technology). </a:t>
            </a:r>
          </a:p>
        </p:txBody>
      </p:sp>
      <p:sp>
        <p:nvSpPr>
          <p:cNvPr id="9" name="Rectangular Callout 8"/>
          <p:cNvSpPr>
            <a:spLocks noChangeArrowheads="1"/>
          </p:cNvSpPr>
          <p:nvPr/>
        </p:nvSpPr>
        <p:spPr bwMode="auto">
          <a:xfrm>
            <a:off x="7380288" y="4076700"/>
            <a:ext cx="1763712" cy="1035127"/>
          </a:xfrm>
          <a:prstGeom prst="wedgeRectCallout">
            <a:avLst>
              <a:gd name="adj1" fmla="val -50856"/>
              <a:gd name="adj2" fmla="val -77375"/>
            </a:avLst>
          </a:prstGeom>
          <a:solidFill>
            <a:srgbClr val="FFC000"/>
          </a:solidFill>
          <a:ln w="9525" algn="ctr">
            <a:solidFill>
              <a:schemeClr val="tx1"/>
            </a:solidFill>
            <a:round/>
            <a:headEnd/>
            <a:tailEnd/>
          </a:ln>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fa-IR" altLang="en-US" sz="1200" dirty="0" smtClean="0"/>
              <a:t>تعریفی از وضع مطلوب سازمان در کسب و کار، و طرح معماری داده ها، برنامه های کاربردی و تکنولوژی</a:t>
            </a:r>
            <a:endParaRPr lang="nb-NO" altLang="en-US" sz="1200" dirty="0"/>
          </a:p>
        </p:txBody>
      </p:sp>
    </p:spTree>
    <p:extLst>
      <p:ext uri="{BB962C8B-B14F-4D97-AF65-F5344CB8AC3E}">
        <p14:creationId xmlns:p14="http://schemas.microsoft.com/office/powerpoint/2010/main" val="63825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025" y="1343024"/>
            <a:ext cx="8870449" cy="5200651"/>
          </a:xfrm>
          <a:prstGeom prst="rect">
            <a:avLst/>
          </a:prstGeom>
          <a:effectLst>
            <a:softEdge rad="317500"/>
          </a:effectLst>
        </p:spPr>
      </p:pic>
      <p:sp>
        <p:nvSpPr>
          <p:cNvPr id="3" name="Pentagon 2"/>
          <p:cNvSpPr/>
          <p:nvPr/>
        </p:nvSpPr>
        <p:spPr>
          <a:xfrm>
            <a:off x="1057275" y="1333500"/>
            <a:ext cx="8010524" cy="5210175"/>
          </a:xfrm>
          <a:prstGeom prst="homePlate">
            <a:avLst>
              <a:gd name="adj" fmla="val 21014"/>
            </a:avLst>
          </a:prstGeom>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5" name="AutoShape 69"/>
          <p:cNvSpPr>
            <a:spLocks noChangeArrowheads="1"/>
          </p:cNvSpPr>
          <p:nvPr/>
        </p:nvSpPr>
        <p:spPr bwMode="auto">
          <a:xfrm>
            <a:off x="278437" y="2833666"/>
            <a:ext cx="933994" cy="2209841"/>
          </a:xfrm>
          <a:prstGeom prst="homePlate">
            <a:avLst>
              <a:gd name="adj" fmla="val 21239"/>
            </a:avLst>
          </a:prstGeom>
          <a:solidFill>
            <a:srgbClr val="E7CFCC"/>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a-IR" altLang="en-US" dirty="0" smtClean="0">
                <a:solidFill>
                  <a:schemeClr val="tx1"/>
                </a:solidFill>
                <a:latin typeface="Verdana" panose="020B0604030504040204" pitchFamily="34" charset="0"/>
                <a:cs typeface="B Mitra" panose="00000400000000000000" pitchFamily="2" charset="-78"/>
              </a:rPr>
              <a:t>پیشرانه ها</a:t>
            </a:r>
          </a:p>
          <a:p>
            <a:pPr algn="ctr"/>
            <a:endParaRPr lang="fa-IR" altLang="en-US" sz="1400" dirty="0" smtClean="0">
              <a:solidFill>
                <a:srgbClr val="A53010"/>
              </a:solidFill>
              <a:latin typeface="Verdana" panose="020B0604030504040204" pitchFamily="34" charset="0"/>
              <a:cs typeface="B Mitra" panose="00000400000000000000" pitchFamily="2" charset="-78"/>
            </a:endParaRPr>
          </a:p>
          <a:p>
            <a:r>
              <a:rPr lang="fa-IR" altLang="en-US" sz="1400" dirty="0" smtClean="0">
                <a:solidFill>
                  <a:schemeClr val="accent1">
                    <a:lumMod val="50000"/>
                  </a:schemeClr>
                </a:solidFill>
                <a:latin typeface="Verdana" panose="020B0604030504040204" pitchFamily="34" charset="0"/>
                <a:cs typeface="B Mitra" panose="00000400000000000000" pitchFamily="2" charset="-78"/>
              </a:rPr>
              <a:t>فشارهای </a:t>
            </a:r>
            <a:r>
              <a:rPr lang="fa-IR" altLang="en-US" sz="1400" dirty="0">
                <a:solidFill>
                  <a:schemeClr val="accent1">
                    <a:lumMod val="50000"/>
                  </a:schemeClr>
                </a:solidFill>
                <a:latin typeface="Verdana" panose="020B0604030504040204" pitchFamily="34" charset="0"/>
                <a:cs typeface="B Mitra" panose="00000400000000000000" pitchFamily="2" charset="-78"/>
              </a:rPr>
              <a:t>کسب و </a:t>
            </a:r>
            <a:r>
              <a:rPr lang="fa-IR" altLang="en-US" sz="1400" dirty="0" smtClean="0">
                <a:solidFill>
                  <a:schemeClr val="accent1">
                    <a:lumMod val="50000"/>
                  </a:schemeClr>
                </a:solidFill>
                <a:latin typeface="Verdana" panose="020B0604030504040204" pitchFamily="34" charset="0"/>
                <a:cs typeface="B Mitra" panose="00000400000000000000" pitchFamily="2" charset="-78"/>
              </a:rPr>
              <a:t>کار</a:t>
            </a:r>
          </a:p>
          <a:p>
            <a:endParaRPr lang="fa-IR" altLang="en-US" sz="1400" b="1" dirty="0" smtClean="0">
              <a:solidFill>
                <a:schemeClr val="accent1">
                  <a:lumMod val="50000"/>
                </a:schemeClr>
              </a:solidFill>
              <a:latin typeface="Verdana" panose="020B0604030504040204" pitchFamily="34" charset="0"/>
              <a:cs typeface="B Mitra" panose="00000400000000000000" pitchFamily="2" charset="-78"/>
            </a:endParaRPr>
          </a:p>
          <a:p>
            <a:endParaRPr lang="fa-IR" altLang="en-US" sz="1400" b="1" dirty="0">
              <a:solidFill>
                <a:schemeClr val="accent1">
                  <a:lumMod val="50000"/>
                </a:schemeClr>
              </a:solidFill>
              <a:latin typeface="Verdana" panose="020B0604030504040204" pitchFamily="34" charset="0"/>
              <a:cs typeface="B Mitra" panose="00000400000000000000" pitchFamily="2" charset="-78"/>
            </a:endParaRPr>
          </a:p>
          <a:p>
            <a:endParaRPr lang="fa-IR" altLang="en-US" sz="1400" b="1" dirty="0">
              <a:solidFill>
                <a:schemeClr val="accent1">
                  <a:lumMod val="50000"/>
                </a:schemeClr>
              </a:solidFill>
              <a:latin typeface="Verdana" panose="020B0604030504040204" pitchFamily="34" charset="0"/>
              <a:cs typeface="B Mitra" panose="00000400000000000000" pitchFamily="2" charset="-78"/>
            </a:endParaRPr>
          </a:p>
          <a:p>
            <a:r>
              <a:rPr lang="fa-IR" altLang="en-US" sz="1400" dirty="0">
                <a:solidFill>
                  <a:schemeClr val="accent1">
                    <a:lumMod val="50000"/>
                  </a:schemeClr>
                </a:solidFill>
                <a:latin typeface="Verdana" panose="020B0604030504040204" pitchFamily="34" charset="0"/>
                <a:cs typeface="B Mitra" panose="00000400000000000000" pitchFamily="2" charset="-78"/>
              </a:rPr>
              <a:t>فشارهای </a:t>
            </a:r>
            <a:r>
              <a:rPr lang="fa-IR" altLang="en-US" sz="1400" dirty="0" smtClean="0">
                <a:solidFill>
                  <a:schemeClr val="accent1">
                    <a:lumMod val="50000"/>
                  </a:schemeClr>
                </a:solidFill>
                <a:latin typeface="Verdana" panose="020B0604030504040204" pitchFamily="34" charset="0"/>
                <a:cs typeface="B Mitra" panose="00000400000000000000" pitchFamily="2" charset="-78"/>
              </a:rPr>
              <a:t>طراحی</a:t>
            </a:r>
            <a:endParaRPr lang="fa-IR" altLang="en-US" sz="1400" dirty="0">
              <a:solidFill>
                <a:schemeClr val="accent1">
                  <a:lumMod val="50000"/>
                </a:schemeClr>
              </a:solidFill>
              <a:latin typeface="Verdana" panose="020B0604030504040204" pitchFamily="34" charset="0"/>
              <a:cs typeface="B Mitra" panose="00000400000000000000" pitchFamily="2" charset="-78"/>
            </a:endParaRPr>
          </a:p>
        </p:txBody>
      </p:sp>
      <p:grpSp>
        <p:nvGrpSpPr>
          <p:cNvPr id="6" name="Group 5"/>
          <p:cNvGrpSpPr/>
          <p:nvPr/>
        </p:nvGrpSpPr>
        <p:grpSpPr>
          <a:xfrm>
            <a:off x="1237188" y="5244524"/>
            <a:ext cx="6717031" cy="1168671"/>
            <a:chOff x="1237188" y="5244524"/>
            <a:chExt cx="6717031" cy="1045715"/>
          </a:xfrm>
        </p:grpSpPr>
        <p:grpSp>
          <p:nvGrpSpPr>
            <p:cNvPr id="7" name="Group 6"/>
            <p:cNvGrpSpPr/>
            <p:nvPr/>
          </p:nvGrpSpPr>
          <p:grpSpPr>
            <a:xfrm>
              <a:off x="1641246" y="5244524"/>
              <a:ext cx="6312973" cy="1045715"/>
              <a:chOff x="2451719" y="5484040"/>
              <a:chExt cx="5372100" cy="1122121"/>
            </a:xfrm>
          </p:grpSpPr>
          <p:sp>
            <p:nvSpPr>
              <p:cNvPr id="9" name="Freeform 67"/>
              <p:cNvSpPr>
                <a:spLocks/>
              </p:cNvSpPr>
              <p:nvPr/>
            </p:nvSpPr>
            <p:spPr bwMode="auto">
              <a:xfrm flipV="1">
                <a:off x="2451719" y="5484040"/>
                <a:ext cx="5372100" cy="1122121"/>
              </a:xfrm>
              <a:custGeom>
                <a:avLst/>
                <a:gdLst>
                  <a:gd name="T0" fmla="*/ 0 w 3384"/>
                  <a:gd name="T1" fmla="*/ 466 h 533"/>
                  <a:gd name="T2" fmla="*/ 0 w 3384"/>
                  <a:gd name="T3" fmla="*/ 380 h 533"/>
                  <a:gd name="T4" fmla="*/ 370 w 3384"/>
                  <a:gd name="T5" fmla="*/ 5 h 533"/>
                  <a:gd name="T6" fmla="*/ 2693 w 3384"/>
                  <a:gd name="T7" fmla="*/ 0 h 533"/>
                  <a:gd name="T8" fmla="*/ 2760 w 3384"/>
                  <a:gd name="T9" fmla="*/ 15 h 533"/>
                  <a:gd name="T10" fmla="*/ 3135 w 3384"/>
                  <a:gd name="T11" fmla="*/ 197 h 533"/>
                  <a:gd name="T12" fmla="*/ 3164 w 3384"/>
                  <a:gd name="T13" fmla="*/ 231 h 533"/>
                  <a:gd name="T14" fmla="*/ 3164 w 3384"/>
                  <a:gd name="T15" fmla="*/ 298 h 533"/>
                  <a:gd name="T16" fmla="*/ 3384 w 3384"/>
                  <a:gd name="T17" fmla="*/ 298 h 533"/>
                  <a:gd name="T18" fmla="*/ 2967 w 3384"/>
                  <a:gd name="T19" fmla="*/ 495 h 533"/>
                  <a:gd name="T20" fmla="*/ 2564 w 3384"/>
                  <a:gd name="T21" fmla="*/ 298 h 533"/>
                  <a:gd name="T22" fmla="*/ 2780 w 3384"/>
                  <a:gd name="T23" fmla="*/ 298 h 533"/>
                  <a:gd name="T24" fmla="*/ 2775 w 3384"/>
                  <a:gd name="T25" fmla="*/ 178 h 533"/>
                  <a:gd name="T26" fmla="*/ 850 w 3384"/>
                  <a:gd name="T27" fmla="*/ 183 h 533"/>
                  <a:gd name="T28" fmla="*/ 504 w 3384"/>
                  <a:gd name="T29" fmla="*/ 533 h 533"/>
                  <a:gd name="T30" fmla="*/ 504 w 3384"/>
                  <a:gd name="T31" fmla="*/ 476 h 533"/>
                  <a:gd name="T32" fmla="*/ 221 w 3384"/>
                  <a:gd name="T33" fmla="*/ 408 h 533"/>
                  <a:gd name="T34" fmla="*/ 0 w 3384"/>
                  <a:gd name="T35" fmla="*/ 4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4" h="533">
                    <a:moveTo>
                      <a:pt x="0" y="466"/>
                    </a:moveTo>
                    <a:lnTo>
                      <a:pt x="0" y="380"/>
                    </a:lnTo>
                    <a:lnTo>
                      <a:pt x="370" y="5"/>
                    </a:lnTo>
                    <a:lnTo>
                      <a:pt x="2693" y="0"/>
                    </a:lnTo>
                    <a:lnTo>
                      <a:pt x="2760" y="15"/>
                    </a:lnTo>
                    <a:lnTo>
                      <a:pt x="3135" y="197"/>
                    </a:lnTo>
                    <a:lnTo>
                      <a:pt x="3164" y="231"/>
                    </a:lnTo>
                    <a:lnTo>
                      <a:pt x="3164" y="298"/>
                    </a:lnTo>
                    <a:lnTo>
                      <a:pt x="3384" y="298"/>
                    </a:lnTo>
                    <a:lnTo>
                      <a:pt x="2967" y="495"/>
                    </a:lnTo>
                    <a:lnTo>
                      <a:pt x="2564" y="298"/>
                    </a:lnTo>
                    <a:lnTo>
                      <a:pt x="2780" y="298"/>
                    </a:lnTo>
                    <a:lnTo>
                      <a:pt x="2775" y="178"/>
                    </a:lnTo>
                    <a:lnTo>
                      <a:pt x="850" y="183"/>
                    </a:lnTo>
                    <a:lnTo>
                      <a:pt x="504" y="533"/>
                    </a:lnTo>
                    <a:lnTo>
                      <a:pt x="504" y="476"/>
                    </a:lnTo>
                    <a:lnTo>
                      <a:pt x="221" y="408"/>
                    </a:lnTo>
                    <a:lnTo>
                      <a:pt x="0" y="466"/>
                    </a:lnTo>
                    <a:close/>
                  </a:path>
                </a:pathLst>
              </a:custGeom>
              <a:solidFill>
                <a:srgbClr val="E7CFCC"/>
              </a:solidFill>
              <a:ln w="3175">
                <a:solidFill>
                  <a:srgbClr val="0D14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lt1"/>
                  </a:solidFill>
                  <a:cs typeface="2  Mitra" panose="00000400000000000000" pitchFamily="2" charset="-78"/>
                </a:endParaRPr>
              </a:p>
            </p:txBody>
          </p:sp>
          <p:sp>
            <p:nvSpPr>
              <p:cNvPr id="10" name="TextBox 9"/>
              <p:cNvSpPr txBox="1"/>
              <p:nvPr/>
            </p:nvSpPr>
            <p:spPr>
              <a:xfrm>
                <a:off x="4629769" y="6211429"/>
                <a:ext cx="1244600" cy="354621"/>
              </a:xfrm>
              <a:prstGeom prst="rect">
                <a:avLst/>
              </a:prstGeom>
              <a:noFill/>
              <a:ln>
                <a:noFill/>
              </a:ln>
            </p:spPr>
            <p:txBody>
              <a:bodyPr wrap="square" rtlCol="0">
                <a:spAutoFit/>
              </a:bodyPr>
              <a:lstStyle/>
              <a:p>
                <a:r>
                  <a:rPr lang="fa-IR" dirty="0" smtClean="0">
                    <a:cs typeface="B Mitra" panose="00000400000000000000" pitchFamily="2" charset="-78"/>
                  </a:rPr>
                  <a:t>فرآیندها</a:t>
                </a:r>
                <a:endParaRPr lang="en-US" dirty="0">
                  <a:cs typeface="B Mitra" panose="00000400000000000000" pitchFamily="2" charset="-78"/>
                </a:endParaRPr>
              </a:p>
            </p:txBody>
          </p:sp>
        </p:grpSp>
        <p:sp>
          <p:nvSpPr>
            <p:cNvPr id="8" name="TextBox 7"/>
            <p:cNvSpPr txBox="1"/>
            <p:nvPr/>
          </p:nvSpPr>
          <p:spPr>
            <a:xfrm>
              <a:off x="1237188" y="5470854"/>
              <a:ext cx="2307602" cy="743568"/>
            </a:xfrm>
            <a:prstGeom prst="rect">
              <a:avLst/>
            </a:prstGeom>
            <a:noFill/>
          </p:spPr>
          <p:txBody>
            <a:bodyPr wrap="square" rtlCol="0">
              <a:spAutoFit/>
            </a:bodyPr>
            <a:lstStyle/>
            <a:p>
              <a:pPr algn="r" rtl="1"/>
              <a:r>
                <a:rPr lang="fa-IR" sz="1200" dirty="0" smtClean="0">
                  <a:cs typeface="B Mitra" panose="00000400000000000000" pitchFamily="2" charset="-78"/>
                </a:rPr>
                <a:t>                       سرمایه گذاری</a:t>
              </a:r>
            </a:p>
            <a:p>
              <a:pPr algn="r" rtl="1"/>
              <a:r>
                <a:rPr lang="fa-IR" sz="1200" dirty="0" smtClean="0">
                  <a:cs typeface="B Mitra" panose="00000400000000000000" pitchFamily="2" charset="-78"/>
                </a:rPr>
                <a:t>                         هماهنگی</a:t>
              </a:r>
            </a:p>
            <a:p>
              <a:pPr algn="r" rtl="1"/>
              <a:r>
                <a:rPr lang="fa-IR" sz="1200" dirty="0" smtClean="0">
                  <a:cs typeface="B Mitra" panose="00000400000000000000" pitchFamily="2" charset="-78"/>
                </a:rPr>
                <a:t>                        بازاریابی</a:t>
              </a:r>
            </a:p>
            <a:p>
              <a:pPr algn="r" rtl="1"/>
              <a:r>
                <a:rPr lang="fa-IR" sz="1200" dirty="0" smtClean="0">
                  <a:cs typeface="B Mitra" panose="00000400000000000000" pitchFamily="2" charset="-78"/>
                </a:rPr>
                <a:t>   مدیریت منابع انسانی</a:t>
              </a:r>
              <a:endParaRPr lang="en-US" sz="1200" dirty="0">
                <a:cs typeface="B Mitra" panose="00000400000000000000" pitchFamily="2" charset="-78"/>
              </a:endParaRPr>
            </a:p>
          </p:txBody>
        </p:sp>
      </p:grpSp>
      <p:grpSp>
        <p:nvGrpSpPr>
          <p:cNvPr id="11" name="Group 10"/>
          <p:cNvGrpSpPr/>
          <p:nvPr/>
        </p:nvGrpSpPr>
        <p:grpSpPr>
          <a:xfrm>
            <a:off x="2691916" y="2449688"/>
            <a:ext cx="4487587" cy="3297214"/>
            <a:chOff x="2638576" y="2312528"/>
            <a:chExt cx="4487587" cy="3297214"/>
          </a:xfrm>
        </p:grpSpPr>
        <p:sp>
          <p:nvSpPr>
            <p:cNvPr id="12" name="Parallelogram 11"/>
            <p:cNvSpPr/>
            <p:nvPr/>
          </p:nvSpPr>
          <p:spPr>
            <a:xfrm rot="662902">
              <a:off x="2940384" y="4249038"/>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Mitra" panose="00000400000000000000" pitchFamily="2" charset="-78"/>
              </a:endParaRPr>
            </a:p>
          </p:txBody>
        </p:sp>
        <p:grpSp>
          <p:nvGrpSpPr>
            <p:cNvPr id="13" name="Group 12"/>
            <p:cNvGrpSpPr/>
            <p:nvPr/>
          </p:nvGrpSpPr>
          <p:grpSpPr>
            <a:xfrm>
              <a:off x="2638576" y="2312528"/>
              <a:ext cx="4487587" cy="3297214"/>
              <a:chOff x="2638576" y="2297288"/>
              <a:chExt cx="4487587" cy="3297214"/>
            </a:xfrm>
          </p:grpSpPr>
          <p:sp>
            <p:nvSpPr>
              <p:cNvPr id="14" name="Parallelogram 13"/>
              <p:cNvSpPr/>
              <p:nvPr/>
            </p:nvSpPr>
            <p:spPr>
              <a:xfrm rot="662902">
                <a:off x="3605386" y="2297288"/>
                <a:ext cx="1722821" cy="1359598"/>
              </a:xfrm>
              <a:prstGeom prst="parallelogram">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Mitra" panose="00000400000000000000" pitchFamily="2" charset="-78"/>
                </a:endParaRPr>
              </a:p>
            </p:txBody>
          </p:sp>
          <p:sp>
            <p:nvSpPr>
              <p:cNvPr id="15" name="Parallelogram 14"/>
              <p:cNvSpPr/>
              <p:nvPr/>
            </p:nvSpPr>
            <p:spPr>
              <a:xfrm rot="662902">
                <a:off x="3232394" y="3599746"/>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Mitra" panose="00000400000000000000" pitchFamily="2" charset="-78"/>
                </a:endParaRPr>
              </a:p>
            </p:txBody>
          </p:sp>
          <p:grpSp>
            <p:nvGrpSpPr>
              <p:cNvPr id="16" name="Group 15"/>
              <p:cNvGrpSpPr/>
              <p:nvPr/>
            </p:nvGrpSpPr>
            <p:grpSpPr>
              <a:xfrm>
                <a:off x="2638576" y="2387701"/>
                <a:ext cx="4487587" cy="3206801"/>
                <a:chOff x="2638576" y="2387701"/>
                <a:chExt cx="4487587" cy="3206801"/>
              </a:xfrm>
            </p:grpSpPr>
            <p:graphicFrame>
              <p:nvGraphicFramePr>
                <p:cNvPr id="17" name="Diagram 16"/>
                <p:cNvGraphicFramePr/>
                <p:nvPr>
                  <p:extLst>
                    <p:ext uri="{D42A27DB-BD31-4B8C-83A1-F6EECF244321}">
                      <p14:modId xmlns:p14="http://schemas.microsoft.com/office/powerpoint/2010/main" val="3556874629"/>
                    </p:ext>
                  </p:extLst>
                </p:nvPr>
              </p:nvGraphicFramePr>
              <p:xfrm>
                <a:off x="3794501" y="2387701"/>
                <a:ext cx="3331662" cy="31643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Parallelogram 17"/>
                <p:cNvSpPr/>
                <p:nvPr/>
              </p:nvSpPr>
              <p:spPr>
                <a:xfrm rot="662902">
                  <a:off x="2638576" y="4892648"/>
                  <a:ext cx="1564395" cy="701854"/>
                </a:xfrm>
                <a:prstGeom prst="parallelogram">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Mitra" panose="00000400000000000000" pitchFamily="2" charset="-78"/>
                  </a:endParaRPr>
                </a:p>
              </p:txBody>
            </p:sp>
            <p:sp>
              <p:nvSpPr>
                <p:cNvPr id="19" name="TextBox 18"/>
                <p:cNvSpPr txBox="1"/>
                <p:nvPr/>
              </p:nvSpPr>
              <p:spPr>
                <a:xfrm rot="835855">
                  <a:off x="3191357" y="4230741"/>
                  <a:ext cx="1194462" cy="646331"/>
                </a:xfrm>
                <a:prstGeom prst="rect">
                  <a:avLst/>
                </a:prstGeom>
                <a:noFill/>
              </p:spPr>
              <p:txBody>
                <a:bodyPr wrap="square" rtlCol="0">
                  <a:spAutoFit/>
                </a:bodyPr>
                <a:lstStyle/>
                <a:p>
                  <a:pPr algn="ctr"/>
                  <a:r>
                    <a:rPr lang="en-US" dirty="0" smtClean="0">
                      <a:solidFill>
                        <a:schemeClr val="bg1"/>
                      </a:solidFill>
                      <a:cs typeface="B Mitra" panose="00000400000000000000" pitchFamily="2" charset="-78"/>
                    </a:rPr>
                    <a:t>   </a:t>
                  </a:r>
                  <a:r>
                    <a:rPr lang="fa-IR" dirty="0" smtClean="0">
                      <a:solidFill>
                        <a:schemeClr val="bg1"/>
                      </a:solidFill>
                      <a:cs typeface="B Mitra" panose="00000400000000000000" pitchFamily="2" charset="-78"/>
                    </a:rPr>
                    <a:t>  بخش های</a:t>
                  </a:r>
                  <a:r>
                    <a:rPr lang="en-US" dirty="0" smtClean="0">
                      <a:solidFill>
                        <a:schemeClr val="bg1"/>
                      </a:solidFill>
                      <a:cs typeface="B Mitra" panose="00000400000000000000" pitchFamily="2" charset="-78"/>
                    </a:rPr>
                    <a:t> </a:t>
                  </a:r>
                </a:p>
                <a:p>
                  <a:pPr algn="ctr"/>
                  <a:r>
                    <a:rPr lang="fa-IR" dirty="0" smtClean="0">
                      <a:solidFill>
                        <a:schemeClr val="bg1"/>
                      </a:solidFill>
                      <a:cs typeface="B Mitra" panose="00000400000000000000" pitchFamily="2" charset="-78"/>
                    </a:rPr>
                    <a:t> معماری</a:t>
                  </a:r>
                  <a:r>
                    <a:rPr lang="en-US" dirty="0" smtClean="0">
                      <a:solidFill>
                        <a:schemeClr val="bg1"/>
                      </a:solidFill>
                      <a:cs typeface="B Mitra" panose="00000400000000000000" pitchFamily="2" charset="-78"/>
                    </a:rPr>
                    <a:t> </a:t>
                  </a:r>
                  <a:endParaRPr lang="en-US" dirty="0">
                    <a:solidFill>
                      <a:schemeClr val="bg1"/>
                    </a:solidFill>
                    <a:cs typeface="B Mitra" panose="00000400000000000000" pitchFamily="2" charset="-78"/>
                  </a:endParaRPr>
                </a:p>
              </p:txBody>
            </p:sp>
          </p:grpSp>
        </p:grpSp>
      </p:grpSp>
      <p:grpSp>
        <p:nvGrpSpPr>
          <p:cNvPr id="20" name="Group 19"/>
          <p:cNvGrpSpPr/>
          <p:nvPr/>
        </p:nvGrpSpPr>
        <p:grpSpPr>
          <a:xfrm>
            <a:off x="1624947" y="1433594"/>
            <a:ext cx="6365248" cy="1128304"/>
            <a:chOff x="1624947" y="1433594"/>
            <a:chExt cx="6365248" cy="1128304"/>
          </a:xfrm>
        </p:grpSpPr>
        <p:sp>
          <p:nvSpPr>
            <p:cNvPr id="21" name="Freeform 67"/>
            <p:cNvSpPr>
              <a:spLocks/>
            </p:cNvSpPr>
            <p:nvPr/>
          </p:nvSpPr>
          <p:spPr bwMode="auto">
            <a:xfrm>
              <a:off x="1624947" y="1457726"/>
              <a:ext cx="6365248" cy="1104172"/>
            </a:xfrm>
            <a:custGeom>
              <a:avLst/>
              <a:gdLst>
                <a:gd name="T0" fmla="*/ 0 w 3384"/>
                <a:gd name="T1" fmla="*/ 466 h 533"/>
                <a:gd name="T2" fmla="*/ 0 w 3384"/>
                <a:gd name="T3" fmla="*/ 380 h 533"/>
                <a:gd name="T4" fmla="*/ 370 w 3384"/>
                <a:gd name="T5" fmla="*/ 5 h 533"/>
                <a:gd name="T6" fmla="*/ 2693 w 3384"/>
                <a:gd name="T7" fmla="*/ 0 h 533"/>
                <a:gd name="T8" fmla="*/ 2760 w 3384"/>
                <a:gd name="T9" fmla="*/ 15 h 533"/>
                <a:gd name="T10" fmla="*/ 3135 w 3384"/>
                <a:gd name="T11" fmla="*/ 197 h 533"/>
                <a:gd name="T12" fmla="*/ 3164 w 3384"/>
                <a:gd name="T13" fmla="*/ 231 h 533"/>
                <a:gd name="T14" fmla="*/ 3164 w 3384"/>
                <a:gd name="T15" fmla="*/ 298 h 533"/>
                <a:gd name="T16" fmla="*/ 3384 w 3384"/>
                <a:gd name="T17" fmla="*/ 298 h 533"/>
                <a:gd name="T18" fmla="*/ 2967 w 3384"/>
                <a:gd name="T19" fmla="*/ 495 h 533"/>
                <a:gd name="T20" fmla="*/ 2564 w 3384"/>
                <a:gd name="T21" fmla="*/ 298 h 533"/>
                <a:gd name="T22" fmla="*/ 2780 w 3384"/>
                <a:gd name="T23" fmla="*/ 298 h 533"/>
                <a:gd name="T24" fmla="*/ 2775 w 3384"/>
                <a:gd name="T25" fmla="*/ 178 h 533"/>
                <a:gd name="T26" fmla="*/ 850 w 3384"/>
                <a:gd name="T27" fmla="*/ 183 h 533"/>
                <a:gd name="T28" fmla="*/ 504 w 3384"/>
                <a:gd name="T29" fmla="*/ 533 h 533"/>
                <a:gd name="T30" fmla="*/ 504 w 3384"/>
                <a:gd name="T31" fmla="*/ 476 h 533"/>
                <a:gd name="T32" fmla="*/ 221 w 3384"/>
                <a:gd name="T33" fmla="*/ 408 h 533"/>
                <a:gd name="T34" fmla="*/ 0 w 3384"/>
                <a:gd name="T35" fmla="*/ 46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4" h="533">
                  <a:moveTo>
                    <a:pt x="0" y="466"/>
                  </a:moveTo>
                  <a:lnTo>
                    <a:pt x="0" y="380"/>
                  </a:lnTo>
                  <a:lnTo>
                    <a:pt x="370" y="5"/>
                  </a:lnTo>
                  <a:lnTo>
                    <a:pt x="2693" y="0"/>
                  </a:lnTo>
                  <a:lnTo>
                    <a:pt x="2760" y="15"/>
                  </a:lnTo>
                  <a:lnTo>
                    <a:pt x="3135" y="197"/>
                  </a:lnTo>
                  <a:lnTo>
                    <a:pt x="3164" y="231"/>
                  </a:lnTo>
                  <a:lnTo>
                    <a:pt x="3164" y="298"/>
                  </a:lnTo>
                  <a:lnTo>
                    <a:pt x="3384" y="298"/>
                  </a:lnTo>
                  <a:lnTo>
                    <a:pt x="2967" y="495"/>
                  </a:lnTo>
                  <a:lnTo>
                    <a:pt x="2564" y="298"/>
                  </a:lnTo>
                  <a:lnTo>
                    <a:pt x="2780" y="298"/>
                  </a:lnTo>
                  <a:lnTo>
                    <a:pt x="2775" y="178"/>
                  </a:lnTo>
                  <a:lnTo>
                    <a:pt x="850" y="183"/>
                  </a:lnTo>
                  <a:lnTo>
                    <a:pt x="504" y="533"/>
                  </a:lnTo>
                  <a:lnTo>
                    <a:pt x="504" y="476"/>
                  </a:lnTo>
                  <a:lnTo>
                    <a:pt x="221" y="408"/>
                  </a:lnTo>
                  <a:lnTo>
                    <a:pt x="0" y="466"/>
                  </a:lnTo>
                  <a:close/>
                </a:path>
              </a:pathLst>
            </a:custGeom>
            <a:solidFill>
              <a:srgbClr val="E7CFCC"/>
            </a:solidFill>
            <a:ln w="3175">
              <a:solidFill>
                <a:srgbClr val="0D14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a-IR" dirty="0">
                  <a:solidFill>
                    <a:schemeClr val="tx1"/>
                  </a:solidFill>
                  <a:cs typeface="B Mitra" panose="00000400000000000000" pitchFamily="2" charset="-78"/>
                </a:rPr>
                <a:t>استانداردها</a:t>
              </a:r>
              <a:endParaRPr lang="en-US" dirty="0">
                <a:solidFill>
                  <a:schemeClr val="tx1"/>
                </a:solidFill>
                <a:cs typeface="B Mitra" panose="00000400000000000000" pitchFamily="2" charset="-78"/>
              </a:endParaRPr>
            </a:p>
          </p:txBody>
        </p:sp>
        <p:sp>
          <p:nvSpPr>
            <p:cNvPr id="22" name="TextBox 21"/>
            <p:cNvSpPr txBox="1"/>
            <p:nvPr/>
          </p:nvSpPr>
          <p:spPr>
            <a:xfrm>
              <a:off x="1982735" y="1433594"/>
              <a:ext cx="1382775" cy="8309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a:solidFill>
                    <a:schemeClr val="lt1"/>
                  </a:solidFill>
                  <a:cs typeface="2  Mitra" panose="00000400000000000000" pitchFamily="2"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a-IR" sz="1200" dirty="0">
                  <a:solidFill>
                    <a:schemeClr val="tx1"/>
                  </a:solidFill>
                  <a:cs typeface="B Mitra" panose="00000400000000000000" pitchFamily="2" charset="-78"/>
                </a:rPr>
                <a:t>تکنولوژی</a:t>
              </a:r>
            </a:p>
            <a:p>
              <a:r>
                <a:rPr lang="fa-IR" sz="1200" dirty="0">
                  <a:solidFill>
                    <a:schemeClr val="tx1"/>
                  </a:solidFill>
                  <a:cs typeface="B Mitra" panose="00000400000000000000" pitchFamily="2" charset="-78"/>
                </a:rPr>
                <a:t>     کاربردها</a:t>
              </a:r>
            </a:p>
            <a:p>
              <a:r>
                <a:rPr lang="fa-IR" sz="1200" dirty="0">
                  <a:solidFill>
                    <a:schemeClr val="tx1"/>
                  </a:solidFill>
                  <a:cs typeface="B Mitra" panose="00000400000000000000" pitchFamily="2" charset="-78"/>
                </a:rPr>
                <a:t>          داده ها</a:t>
              </a:r>
            </a:p>
            <a:p>
              <a:r>
                <a:rPr lang="fa-IR" sz="1200" dirty="0">
                  <a:solidFill>
                    <a:schemeClr val="tx1"/>
                  </a:solidFill>
                  <a:cs typeface="B Mitra" panose="00000400000000000000" pitchFamily="2" charset="-78"/>
                </a:rPr>
                <a:t>               امینت</a:t>
              </a:r>
              <a:endParaRPr lang="en-US" sz="1200" dirty="0">
                <a:solidFill>
                  <a:schemeClr val="tx1"/>
                </a:solidFill>
                <a:cs typeface="B Mitra" panose="00000400000000000000" pitchFamily="2" charset="-78"/>
              </a:endParaRPr>
            </a:p>
          </p:txBody>
        </p:sp>
      </p:grpSp>
      <p:graphicFrame>
        <p:nvGraphicFramePr>
          <p:cNvPr id="23" name="Diagram 22"/>
          <p:cNvGraphicFramePr/>
          <p:nvPr>
            <p:extLst>
              <p:ext uri="{D42A27DB-BD31-4B8C-83A1-F6EECF244321}">
                <p14:modId xmlns:p14="http://schemas.microsoft.com/office/powerpoint/2010/main" val="2949326225"/>
              </p:ext>
            </p:extLst>
          </p:nvPr>
        </p:nvGraphicFramePr>
        <p:xfrm>
          <a:off x="1268270" y="2313658"/>
          <a:ext cx="1698175" cy="3189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4" name="Diagram 23"/>
          <p:cNvGraphicFramePr/>
          <p:nvPr>
            <p:extLst>
              <p:ext uri="{D42A27DB-BD31-4B8C-83A1-F6EECF244321}">
                <p14:modId xmlns:p14="http://schemas.microsoft.com/office/powerpoint/2010/main" val="3459348153"/>
              </p:ext>
            </p:extLst>
          </p:nvPr>
        </p:nvGraphicFramePr>
        <p:xfrm>
          <a:off x="6377606" y="2313657"/>
          <a:ext cx="1724685" cy="318905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5" name="Freeform 24"/>
          <p:cNvSpPr/>
          <p:nvPr/>
        </p:nvSpPr>
        <p:spPr>
          <a:xfrm>
            <a:off x="2788920" y="3543300"/>
            <a:ext cx="3756660" cy="396240"/>
          </a:xfrm>
          <a:custGeom>
            <a:avLst/>
            <a:gdLst>
              <a:gd name="connsiteX0" fmla="*/ 3756660 w 3756660"/>
              <a:gd name="connsiteY0" fmla="*/ 144780 h 396240"/>
              <a:gd name="connsiteX1" fmla="*/ 2118360 w 3756660"/>
              <a:gd name="connsiteY1" fmla="*/ 396240 h 396240"/>
              <a:gd name="connsiteX2" fmla="*/ 0 w 3756660"/>
              <a:gd name="connsiteY2" fmla="*/ 0 h 396240"/>
            </a:gdLst>
            <a:ahLst/>
            <a:cxnLst>
              <a:cxn ang="0">
                <a:pos x="connsiteX0" y="connsiteY0"/>
              </a:cxn>
              <a:cxn ang="0">
                <a:pos x="connsiteX1" y="connsiteY1"/>
              </a:cxn>
              <a:cxn ang="0">
                <a:pos x="connsiteX2" y="connsiteY2"/>
              </a:cxn>
            </a:cxnLst>
            <a:rect l="l" t="t" r="r" b="b"/>
            <a:pathLst>
              <a:path w="3756660" h="396240">
                <a:moveTo>
                  <a:pt x="3756660" y="144780"/>
                </a:moveTo>
                <a:lnTo>
                  <a:pt x="2118360" y="396240"/>
                </a:lnTo>
                <a:lnTo>
                  <a:pt x="0" y="0"/>
                </a:lnTo>
              </a:path>
            </a:pathLst>
          </a:custGeom>
          <a:noFill/>
          <a:ln w="1905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104211" y="3227140"/>
            <a:ext cx="849005" cy="1969770"/>
          </a:xfrm>
          <a:prstGeom prst="rect">
            <a:avLst/>
          </a:prstGeom>
          <a:noFill/>
        </p:spPr>
        <p:txBody>
          <a:bodyPr wrap="square" rtlCol="0">
            <a:spAutoFit/>
          </a:bodyPr>
          <a:lstStyle/>
          <a:p>
            <a:r>
              <a:rPr lang="fa-IR" sz="1200" dirty="0" smtClean="0">
                <a:cs typeface="B Mitra" panose="00000400000000000000" pitchFamily="2" charset="-78"/>
              </a:rPr>
              <a:t>دورنما</a:t>
            </a:r>
          </a:p>
          <a:p>
            <a:endParaRPr lang="fa-IR" sz="1400" dirty="0">
              <a:cs typeface="B Mitra" panose="00000400000000000000" pitchFamily="2" charset="-78"/>
            </a:endParaRPr>
          </a:p>
          <a:p>
            <a:r>
              <a:rPr lang="fa-IR" sz="1400" b="1" dirty="0" smtClean="0">
                <a:cs typeface="B Mitra" panose="00000400000000000000" pitchFamily="2" charset="-78"/>
              </a:rPr>
              <a:t>جهت گیری</a:t>
            </a:r>
          </a:p>
          <a:p>
            <a:r>
              <a:rPr lang="fa-IR" sz="1400" b="1" dirty="0" smtClean="0">
                <a:cs typeface="B Mitra" panose="00000400000000000000" pitchFamily="2" charset="-78"/>
              </a:rPr>
              <a:t>استراتژیک</a:t>
            </a:r>
            <a:endParaRPr lang="fa-IR" sz="1400" b="1" dirty="0">
              <a:cs typeface="B Mitra" panose="00000400000000000000" pitchFamily="2" charset="-78"/>
            </a:endParaRPr>
          </a:p>
          <a:p>
            <a:endParaRPr lang="fa-IR" sz="1400" dirty="0">
              <a:cs typeface="B Mitra" panose="00000400000000000000" pitchFamily="2" charset="-78"/>
            </a:endParaRPr>
          </a:p>
          <a:p>
            <a:endParaRPr lang="fa-IR" sz="1400" dirty="0" smtClean="0">
              <a:cs typeface="B Mitra" panose="00000400000000000000" pitchFamily="2" charset="-78"/>
            </a:endParaRPr>
          </a:p>
          <a:p>
            <a:endParaRPr lang="fa-IR" sz="1400" dirty="0" smtClean="0">
              <a:cs typeface="B Mitra" panose="00000400000000000000" pitchFamily="2" charset="-78"/>
            </a:endParaRPr>
          </a:p>
          <a:p>
            <a:r>
              <a:rPr lang="fa-IR" sz="1200" dirty="0" smtClean="0">
                <a:cs typeface="B Mitra" panose="00000400000000000000" pitchFamily="2" charset="-78"/>
              </a:rPr>
              <a:t>اصول</a:t>
            </a:r>
            <a:endParaRPr lang="en-US" sz="1200" dirty="0">
              <a:cs typeface="B Mitra" panose="00000400000000000000" pitchFamily="2" charset="-78"/>
            </a:endParaRPr>
          </a:p>
        </p:txBody>
      </p:sp>
      <p:sp>
        <p:nvSpPr>
          <p:cNvPr id="27" name="Title 1"/>
          <p:cNvSpPr>
            <a:spLocks noGrp="1"/>
          </p:cNvSpPr>
          <p:nvPr>
            <p:ph type="title"/>
          </p:nvPr>
        </p:nvSpPr>
        <p:spPr>
          <a:xfrm>
            <a:off x="1734184" y="272418"/>
            <a:ext cx="6589200" cy="1280890"/>
          </a:xfrm>
        </p:spPr>
        <p:txBody>
          <a:bodyPr/>
          <a:lstStyle/>
          <a:p>
            <a:pPr algn="ctr"/>
            <a:r>
              <a:rPr lang="fa-IR" altLang="en-US" sz="4000" dirty="0" smtClean="0"/>
              <a:t>اجزاء معماری فدرال</a:t>
            </a:r>
            <a:endParaRPr lang="nb-NO" altLang="en-US" sz="4000" dirty="0" smtClean="0"/>
          </a:p>
        </p:txBody>
      </p:sp>
      <p:sp>
        <p:nvSpPr>
          <p:cNvPr id="28" name="Slide Number Placeholder 27"/>
          <p:cNvSpPr>
            <a:spLocks noGrp="1"/>
          </p:cNvSpPr>
          <p:nvPr>
            <p:ph type="sldNum" sz="quarter" idx="12"/>
          </p:nvPr>
        </p:nvSpPr>
        <p:spPr/>
        <p:txBody>
          <a:bodyPr/>
          <a:lstStyle/>
          <a:p>
            <a:fld id="{B0665EA5-0B15-410E-9B1A-F61E11C28FB9}" type="slidenum">
              <a:rPr lang="en-US" smtClean="0"/>
              <a:pPr/>
              <a:t>27</a:t>
            </a:fld>
            <a:endParaRPr lang="en-US" dirty="0"/>
          </a:p>
        </p:txBody>
      </p:sp>
    </p:spTree>
    <p:extLst>
      <p:ext uri="{BB962C8B-B14F-4D97-AF65-F5344CB8AC3E}">
        <p14:creationId xmlns:p14="http://schemas.microsoft.com/office/powerpoint/2010/main" val="22935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Graphic spid="23" grpId="0">
        <p:bldAsOne/>
      </p:bldGraphic>
      <p:bldGraphic spid="24" grpId="0">
        <p:bldAsOne/>
      </p:bldGraphic>
      <p:bldP spid="25"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r" rtl="1"/>
            <a:r>
              <a:rPr lang="fa-IR" altLang="en-US" b="1" dirty="0" smtClean="0">
                <a:cs typeface="B Mitra" panose="00000400000000000000" pitchFamily="2" charset="-78"/>
              </a:rPr>
              <a:t>بخش های معماری</a:t>
            </a:r>
            <a:endParaRPr lang="nb-NO" altLang="en-US" b="1" dirty="0" smtClean="0">
              <a:cs typeface="B Mitra" panose="00000400000000000000" pitchFamily="2" charset="-78"/>
            </a:endParaRPr>
          </a:p>
        </p:txBody>
      </p:sp>
      <p:sp>
        <p:nvSpPr>
          <p:cNvPr id="9219" name="Content Placeholder 2"/>
          <p:cNvSpPr>
            <a:spLocks noGrp="1"/>
          </p:cNvSpPr>
          <p:nvPr>
            <p:ph idx="1"/>
          </p:nvPr>
        </p:nvSpPr>
        <p:spPr>
          <a:xfrm>
            <a:off x="-233264" y="1471127"/>
            <a:ext cx="8870302" cy="3777622"/>
          </a:xfrm>
        </p:spPr>
        <p:txBody>
          <a:bodyPr>
            <a:normAutofit/>
          </a:bodyPr>
          <a:lstStyle/>
          <a:p>
            <a:pPr marL="0" indent="0" algn="r" rtl="1">
              <a:buNone/>
            </a:pPr>
            <a:r>
              <a:rPr lang="en-US" altLang="en-US" sz="2400" dirty="0" smtClean="0">
                <a:cs typeface="B Mitra" panose="00000400000000000000" pitchFamily="2" charset="-78"/>
              </a:rPr>
              <a:t>FEAF</a:t>
            </a:r>
            <a:r>
              <a:rPr lang="fa-IR" altLang="en-US" sz="2400" dirty="0" smtClean="0">
                <a:cs typeface="B Mitra" panose="00000400000000000000" pitchFamily="2" charset="-78"/>
              </a:rPr>
              <a:t> قسمت های مهم سازمان فدرال را </a:t>
            </a:r>
            <a:r>
              <a:rPr lang="fa-IR" altLang="en-US" sz="2400" dirty="0" smtClean="0">
                <a:solidFill>
                  <a:srgbClr val="FF0000"/>
                </a:solidFill>
                <a:cs typeface="B Mitra" panose="00000400000000000000" pitchFamily="2" charset="-78"/>
              </a:rPr>
              <a:t>بخش های معماری </a:t>
            </a:r>
            <a:r>
              <a:rPr lang="fa-IR" altLang="en-US" sz="2400" dirty="0" smtClean="0">
                <a:cs typeface="B Mitra" panose="00000400000000000000" pitchFamily="2" charset="-78"/>
              </a:rPr>
              <a:t>در نظر می گیرد تا امکان توسعه جداگانه آنها میسر باشد و در نهایت در معماری سازمانی بزرگتر اداغام شوند.</a:t>
            </a:r>
          </a:p>
        </p:txBody>
      </p:sp>
      <p:sp>
        <p:nvSpPr>
          <p:cNvPr id="4" name="Slide Number Placeholder 3"/>
          <p:cNvSpPr>
            <a:spLocks noGrp="1"/>
          </p:cNvSpPr>
          <p:nvPr>
            <p:ph type="sldNum" sz="quarter" idx="12"/>
          </p:nvPr>
        </p:nvSpPr>
        <p:spPr/>
        <p:txBody>
          <a:bodyPr/>
          <a:lstStyle/>
          <a:p>
            <a:fld id="{B0665EA5-0B15-410E-9B1A-F61E11C28FB9}" type="slidenum">
              <a:rPr lang="en-US" smtClean="0"/>
              <a:pPr/>
              <a:t>28</a:t>
            </a:fld>
            <a:endParaRPr lang="en-US" dirty="0"/>
          </a:p>
        </p:txBody>
      </p:sp>
      <p:sp>
        <p:nvSpPr>
          <p:cNvPr id="5" name="Title 1"/>
          <p:cNvSpPr txBox="1">
            <a:spLocks/>
          </p:cNvSpPr>
          <p:nvPr/>
        </p:nvSpPr>
        <p:spPr>
          <a:xfrm>
            <a:off x="446950" y="2502260"/>
            <a:ext cx="8333156"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altLang="en-US" sz="3200" dirty="0" smtClean="0"/>
              <a:t>FEA – Federal Enterprise Architecture</a:t>
            </a:r>
          </a:p>
        </p:txBody>
      </p:sp>
      <p:sp>
        <p:nvSpPr>
          <p:cNvPr id="6" name="Content Placeholder 2"/>
          <p:cNvSpPr txBox="1">
            <a:spLocks/>
          </p:cNvSpPr>
          <p:nvPr/>
        </p:nvSpPr>
        <p:spPr>
          <a:xfrm>
            <a:off x="1542139" y="3664034"/>
            <a:ext cx="7094899" cy="40318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r" rtl="1"/>
            <a:r>
              <a:rPr lang="fa-IR" altLang="en-US" sz="2000" dirty="0" smtClean="0">
                <a:cs typeface="B Mitra" panose="00000400000000000000" pitchFamily="2" charset="-78"/>
              </a:rPr>
              <a:t>یک روش کامل است که همانند معماری زاکمن امکان ایجاد طبقه بندی جامع داشته و  همانند معماری </a:t>
            </a:r>
            <a:r>
              <a:rPr lang="en-US" altLang="en-US" sz="2000" dirty="0" smtClean="0">
                <a:cs typeface="B Mitra" panose="00000400000000000000" pitchFamily="2" charset="-78"/>
              </a:rPr>
              <a:t>TOGAF</a:t>
            </a:r>
            <a:r>
              <a:rPr lang="fa-IR" altLang="en-US" sz="2000" dirty="0" smtClean="0">
                <a:cs typeface="B Mitra" panose="00000400000000000000" pitchFamily="2" charset="-78"/>
              </a:rPr>
              <a:t> یک فرآیند معماری دارد</a:t>
            </a:r>
          </a:p>
          <a:p>
            <a:pPr algn="r" rtl="1"/>
            <a:r>
              <a:rPr lang="fa-IR" altLang="en-US" sz="2000" dirty="0" smtClean="0">
                <a:cs typeface="B Mitra" panose="00000400000000000000" pitchFamily="2" charset="-78"/>
              </a:rPr>
              <a:t>این معماری می تواند یک روش برای ایجاد معماری سازمانی باشد و همچنین می توان از آن برای تصدیق و تطبیق نتایج فرآیندهای یک سازمان نیز بهره جست.</a:t>
            </a:r>
          </a:p>
          <a:p>
            <a:pPr algn="r" rtl="1"/>
            <a:r>
              <a:rPr lang="en-US" altLang="en-US" sz="2000" dirty="0" smtClean="0">
                <a:cs typeface="B Mitra" panose="00000400000000000000" pitchFamily="2" charset="-78"/>
              </a:rPr>
              <a:t>FEA</a:t>
            </a:r>
            <a:r>
              <a:rPr lang="fa-IR" altLang="en-US" sz="2000" dirty="0" smtClean="0">
                <a:cs typeface="B Mitra" panose="00000400000000000000" pitchFamily="2" charset="-78"/>
              </a:rPr>
              <a:t> هر آنچه برای ایجاد یک معماری سازمانی ضروری است در خود دارد.</a:t>
            </a:r>
            <a:endParaRPr lang="nb-NO" altLang="en-US" sz="2000" dirty="0" smtClean="0">
              <a:cs typeface="B Mitra" panose="00000400000000000000" pitchFamily="2" charset="-78"/>
            </a:endParaRPr>
          </a:p>
        </p:txBody>
      </p:sp>
    </p:spTree>
    <p:extLst>
      <p:ext uri="{BB962C8B-B14F-4D97-AF65-F5344CB8AC3E}">
        <p14:creationId xmlns:p14="http://schemas.microsoft.com/office/powerpoint/2010/main" val="3172874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86828" y="624110"/>
            <a:ext cx="7547572" cy="1280890"/>
          </a:xfrm>
        </p:spPr>
        <p:txBody>
          <a:bodyPr/>
          <a:lstStyle/>
          <a:p>
            <a:pPr algn="r" rtl="1"/>
            <a:r>
              <a:rPr lang="fa-IR" altLang="en-US" dirty="0" smtClean="0">
                <a:cs typeface="B Mitra" panose="00000400000000000000" pitchFamily="2" charset="-78"/>
              </a:rPr>
              <a:t>مدل مرجع معماری سازمانی فدرال</a:t>
            </a:r>
            <a:endParaRPr lang="nb-NO" altLang="en-US" dirty="0" smtClean="0">
              <a:cs typeface="B Mitra" panose="00000400000000000000" pitchFamily="2" charset="-78"/>
            </a:endParaRPr>
          </a:p>
        </p:txBody>
      </p:sp>
      <p:sp>
        <p:nvSpPr>
          <p:cNvPr id="11269" name="TextBox 6"/>
          <p:cNvSpPr txBox="1">
            <a:spLocks noChangeArrowheads="1"/>
          </p:cNvSpPr>
          <p:nvPr/>
        </p:nvSpPr>
        <p:spPr bwMode="auto">
          <a:xfrm>
            <a:off x="242596" y="1700213"/>
            <a:ext cx="86505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rtl="1">
              <a:lnSpc>
                <a:spcPct val="150000"/>
              </a:lnSpc>
            </a:pPr>
            <a:r>
              <a:rPr lang="fa-IR" altLang="en-US" sz="2000" dirty="0" smtClean="0">
                <a:solidFill>
                  <a:srgbClr val="FF0000"/>
                </a:solidFill>
                <a:cs typeface="B Mitra" panose="00000400000000000000" pitchFamily="2" charset="-78"/>
              </a:rPr>
              <a:t> هدف </a:t>
            </a:r>
            <a:r>
              <a:rPr lang="fa-IR" altLang="en-US" sz="2000" dirty="0" smtClean="0">
                <a:cs typeface="B Mitra" panose="00000400000000000000" pitchFamily="2" charset="-78"/>
              </a:rPr>
              <a:t>مدل مرج ارائه </a:t>
            </a:r>
            <a:r>
              <a:rPr lang="fa-IR" altLang="en-US" sz="2000" dirty="0" smtClean="0">
                <a:solidFill>
                  <a:srgbClr val="FF0000"/>
                </a:solidFill>
                <a:cs typeface="B Mitra" panose="00000400000000000000" pitchFamily="2" charset="-78"/>
              </a:rPr>
              <a:t>روش استاندارد </a:t>
            </a:r>
            <a:r>
              <a:rPr lang="fa-IR" altLang="en-US" sz="2000" dirty="0" smtClean="0">
                <a:cs typeface="B Mitra" panose="00000400000000000000" pitchFamily="2" charset="-78"/>
              </a:rPr>
              <a:t>و </a:t>
            </a:r>
            <a:r>
              <a:rPr lang="fa-IR" altLang="en-US" sz="2000" dirty="0" smtClean="0">
                <a:solidFill>
                  <a:srgbClr val="FF0000"/>
                </a:solidFill>
                <a:cs typeface="B Mitra" panose="00000400000000000000" pitchFamily="2" charset="-78"/>
              </a:rPr>
              <a:t>تعریف دامنه </a:t>
            </a:r>
            <a:r>
              <a:rPr lang="fa-IR" altLang="en-US" sz="2000" dirty="0" smtClean="0">
                <a:cs typeface="B Mitra" panose="00000400000000000000" pitchFamily="2" charset="-78"/>
              </a:rPr>
              <a:t>معماری سازمانی در جهت تسهیل همکاری و اشتراک گذاری نتایج در سراسر دولت فدرال است.</a:t>
            </a:r>
          </a:p>
          <a:p>
            <a:pPr algn="r" rtl="1">
              <a:lnSpc>
                <a:spcPct val="150000"/>
              </a:lnSpc>
            </a:pPr>
            <a:r>
              <a:rPr lang="fa-IR" altLang="en-US" sz="2000" dirty="0" smtClean="0">
                <a:cs typeface="B Mitra" panose="00000400000000000000" pitchFamily="2" charset="-78"/>
              </a:rPr>
              <a:t>در واقع مدل مرجع یک چارچوب </a:t>
            </a:r>
            <a:r>
              <a:rPr lang="fa-IR" altLang="en-US" sz="2000" dirty="0">
                <a:cs typeface="B Mitra" panose="00000400000000000000" pitchFamily="2" charset="-78"/>
              </a:rPr>
              <a:t>با </a:t>
            </a:r>
            <a:r>
              <a:rPr lang="fa-IR" altLang="en-US" sz="2000" dirty="0" smtClean="0">
                <a:cs typeface="B Mitra" panose="00000400000000000000" pitchFamily="2" charset="-78"/>
              </a:rPr>
              <a:t>روشهای </a:t>
            </a:r>
            <a:r>
              <a:rPr lang="fa-IR" altLang="en-US" sz="2000" dirty="0">
                <a:cs typeface="B Mitra" panose="00000400000000000000" pitchFamily="2" charset="-78"/>
              </a:rPr>
              <a:t>مشترک و سازگار </a:t>
            </a:r>
            <a:r>
              <a:rPr lang="fa-IR" altLang="en-US" sz="2000" dirty="0" smtClean="0">
                <a:cs typeface="B Mitra" panose="00000400000000000000" pitchFamily="2" charset="-78"/>
              </a:rPr>
              <a:t>برای توصیف عناصر مهم معماری سازمانی فراهم می آورد.</a:t>
            </a:r>
            <a:endParaRPr lang="nb-NO" altLang="en-US" sz="2000" dirty="0">
              <a:cs typeface="B Mitra" panose="00000400000000000000" pitchFamily="2" charset="-78"/>
            </a:endParaRPr>
          </a:p>
        </p:txBody>
      </p:sp>
    </p:spTree>
    <p:extLst>
      <p:ext uri="{BB962C8B-B14F-4D97-AF65-F5344CB8AC3E}">
        <p14:creationId xmlns:p14="http://schemas.microsoft.com/office/powerpoint/2010/main" val="339197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76058" y="0"/>
            <a:ext cx="4587943" cy="5170646"/>
          </a:xfrm>
          <a:prstGeom prst="rect">
            <a:avLst/>
          </a:prstGeom>
        </p:spPr>
        <p:txBody>
          <a:bodyPr wrap="square">
            <a:spAutoFit/>
          </a:bodyPr>
          <a:lstStyle/>
          <a:p>
            <a:pPr algn="r" rtl="1">
              <a:lnSpc>
                <a:spcPct val="150000"/>
              </a:lnSpc>
              <a:spcAft>
                <a:spcPts val="0"/>
              </a:spcAft>
            </a:pPr>
            <a:r>
              <a:rPr lang="fa-IR" sz="2000" dirty="0">
                <a:latin typeface="Calibri" panose="020F0502020204030204" pitchFamily="34" charset="0"/>
                <a:ea typeface="Calibri" panose="020F0502020204030204" pitchFamily="34" charset="0"/>
                <a:cs typeface="B Titr" pitchFamily="2" charset="-78"/>
              </a:rPr>
              <a:t>تفاوت معماری سازمانی با متدلوژی های تولید سیستم های اطلاعاتی</a:t>
            </a:r>
            <a:endParaRPr lang="en-US" sz="2000" dirty="0">
              <a:latin typeface="Calibri" panose="020F0502020204030204" pitchFamily="34" charset="0"/>
              <a:ea typeface="Calibri" panose="020F0502020204030204" pitchFamily="34" charset="0"/>
              <a:cs typeface="B Titr" pitchFamily="2" charset="-78"/>
            </a:endParaRPr>
          </a:p>
          <a:p>
            <a:pPr algn="justLow" rtl="1">
              <a:lnSpc>
                <a:spcPct val="150000"/>
              </a:lnSpc>
              <a:spcAft>
                <a:spcPts val="0"/>
              </a:spcAft>
              <a:buFont typeface="Wingdings" pitchFamily="2" charset="2"/>
              <a:buChar char="ü"/>
            </a:pPr>
            <a:r>
              <a:rPr lang="fa-IR" dirty="0">
                <a:latin typeface="Calibri" panose="020F0502020204030204" pitchFamily="34" charset="0"/>
                <a:ea typeface="Calibri" panose="020F0502020204030204" pitchFamily="34" charset="0"/>
                <a:cs typeface="B Koodak" pitchFamily="2" charset="-78"/>
              </a:rPr>
              <a:t>معماری سازمانی قادر به استفاده از مدلها و </a:t>
            </a:r>
            <a:r>
              <a:rPr lang="fa-IR" dirty="0" smtClean="0">
                <a:latin typeface="Calibri" panose="020F0502020204030204" pitchFamily="34" charset="0"/>
                <a:ea typeface="Calibri" panose="020F0502020204030204" pitchFamily="34" charset="0"/>
                <a:cs typeface="B Koodak" pitchFamily="2" charset="-78"/>
              </a:rPr>
              <a:t>تکنیک </a:t>
            </a:r>
            <a:r>
              <a:rPr lang="fa-IR" dirty="0">
                <a:latin typeface="Calibri" panose="020F0502020204030204" pitchFamily="34" charset="0"/>
                <a:ea typeface="Calibri" panose="020F0502020204030204" pitchFamily="34" charset="0"/>
                <a:cs typeface="B Koodak" pitchFamily="2" charset="-78"/>
              </a:rPr>
              <a:t>های مطرح شده در متدولوژی های تحلیل و طراحی سیستمهای اطلاعاتی نظیر </a:t>
            </a:r>
            <a:r>
              <a:rPr lang="en-US" dirty="0">
                <a:latin typeface="Calibri" panose="020F0502020204030204" pitchFamily="34" charset="0"/>
                <a:ea typeface="Calibri" panose="020F0502020204030204" pitchFamily="34" charset="0"/>
                <a:cs typeface="B Koodak" pitchFamily="2" charset="-78"/>
              </a:rPr>
              <a:t>SSADM</a:t>
            </a:r>
            <a:r>
              <a:rPr lang="fa-IR" dirty="0">
                <a:latin typeface="Calibri" panose="020F0502020204030204" pitchFamily="34" charset="0"/>
                <a:ea typeface="Calibri" panose="020F0502020204030204" pitchFamily="34" charset="0"/>
                <a:cs typeface="B Koodak" pitchFamily="2" charset="-78"/>
              </a:rPr>
              <a:t> و </a:t>
            </a:r>
            <a:r>
              <a:rPr lang="en-US" dirty="0" smtClean="0">
                <a:latin typeface="Calibri" panose="020F0502020204030204" pitchFamily="34" charset="0"/>
                <a:ea typeface="Calibri" panose="020F0502020204030204" pitchFamily="34" charset="0"/>
                <a:cs typeface="B Koodak" pitchFamily="2" charset="-78"/>
              </a:rPr>
              <a:t> RUP</a:t>
            </a:r>
            <a:r>
              <a:rPr lang="en-US" dirty="0" smtClean="0">
                <a:latin typeface="2  Mitra" panose="00000400000000000000" pitchFamily="2" charset="-78"/>
                <a:ea typeface="Calibri" panose="020F0502020204030204" pitchFamily="34" charset="0"/>
                <a:cs typeface="B Koodak" pitchFamily="2" charset="-78"/>
              </a:rPr>
              <a:t> </a:t>
            </a:r>
            <a:r>
              <a:rPr lang="fa-IR" dirty="0" smtClean="0">
                <a:latin typeface="2  Mitra" panose="00000400000000000000" pitchFamily="2" charset="-78"/>
                <a:ea typeface="Calibri" panose="020F0502020204030204" pitchFamily="34" charset="0"/>
                <a:cs typeface="B Koodak" pitchFamily="2" charset="-78"/>
              </a:rPr>
              <a:t>است</a:t>
            </a:r>
            <a:r>
              <a:rPr lang="fa-IR" dirty="0">
                <a:latin typeface="2  Mitra" panose="00000400000000000000" pitchFamily="2" charset="-78"/>
                <a:ea typeface="Calibri" panose="020F0502020204030204" pitchFamily="34" charset="0"/>
                <a:cs typeface="B Koodak" pitchFamily="2" charset="-78"/>
              </a:rPr>
              <a:t>، ولی محدود به آنها نبوده و </a:t>
            </a:r>
            <a:r>
              <a:rPr lang="fa-IR" dirty="0">
                <a:solidFill>
                  <a:srgbClr val="FF0000"/>
                </a:solidFill>
                <a:latin typeface="2  Mitra" panose="00000400000000000000" pitchFamily="2" charset="-78"/>
                <a:ea typeface="Calibri" panose="020F0502020204030204" pitchFamily="34" charset="0"/>
                <a:cs typeface="B Koodak" pitchFamily="2" charset="-78"/>
              </a:rPr>
              <a:t>هدف به مراتب بالاتری </a:t>
            </a:r>
            <a:r>
              <a:rPr lang="fa-IR" dirty="0">
                <a:latin typeface="2  Mitra" panose="00000400000000000000" pitchFamily="2" charset="-78"/>
                <a:ea typeface="Calibri" panose="020F0502020204030204" pitchFamily="34" charset="0"/>
                <a:cs typeface="B Koodak" pitchFamily="2" charset="-78"/>
              </a:rPr>
              <a:t>چون ایجاد زمینه های لازم جهت اعمال حاکمیت راهبردی در سازمان ها و ایجاد هماهنگی بین لایه های مختلف سازمان را دنبال می کند.</a:t>
            </a:r>
            <a:r>
              <a:rPr lang="fa-IR" dirty="0">
                <a:latin typeface="Calibri" panose="020F0502020204030204" pitchFamily="34" charset="0"/>
                <a:ea typeface="Calibri" panose="020F0502020204030204" pitchFamily="34" charset="0"/>
                <a:cs typeface="B Koodak" pitchFamily="2" charset="-78"/>
              </a:rPr>
              <a:t>  </a:t>
            </a:r>
            <a:endParaRPr lang="fa-IR" dirty="0" smtClean="0">
              <a:latin typeface="Calibri" panose="020F0502020204030204" pitchFamily="34" charset="0"/>
              <a:ea typeface="Calibri" panose="020F0502020204030204" pitchFamily="34" charset="0"/>
              <a:cs typeface="B Koodak" pitchFamily="2" charset="-78"/>
            </a:endParaRPr>
          </a:p>
          <a:p>
            <a:pPr algn="justLow" rtl="1">
              <a:lnSpc>
                <a:spcPct val="150000"/>
              </a:lnSpc>
              <a:spcAft>
                <a:spcPts val="0"/>
              </a:spcAft>
              <a:buFont typeface="Wingdings" pitchFamily="2" charset="2"/>
              <a:buChar char="ü"/>
            </a:pPr>
            <a:r>
              <a:rPr lang="fa-IR" dirty="0" smtClean="0">
                <a:latin typeface="Calibri" panose="020F0502020204030204" pitchFamily="34" charset="0"/>
                <a:ea typeface="Calibri" panose="020F0502020204030204" pitchFamily="34" charset="0"/>
                <a:cs typeface="B Koodak" pitchFamily="2" charset="-78"/>
              </a:rPr>
              <a:t>علاوه </a:t>
            </a:r>
            <a:r>
              <a:rPr lang="fa-IR" dirty="0">
                <a:latin typeface="Calibri" panose="020F0502020204030204" pitchFamily="34" charset="0"/>
                <a:ea typeface="Calibri" panose="020F0502020204030204" pitchFamily="34" charset="0"/>
                <a:cs typeface="B Koodak" pitchFamily="2" charset="-78"/>
              </a:rPr>
              <a:t>بر آن محصولات معماری سازمانی کاملا نرمال ، ساده، خوش تعریف بوده که </a:t>
            </a:r>
            <a:r>
              <a:rPr lang="fa-IR" dirty="0">
                <a:solidFill>
                  <a:srgbClr val="FF0000"/>
                </a:solidFill>
                <a:latin typeface="Calibri" panose="020F0502020204030204" pitchFamily="34" charset="0"/>
                <a:ea typeface="Calibri" panose="020F0502020204030204" pitchFamily="34" charset="0"/>
                <a:cs typeface="B Koodak" pitchFamily="2" charset="-78"/>
              </a:rPr>
              <a:t>قابلیت استفاده مجدد </a:t>
            </a:r>
            <a:r>
              <a:rPr lang="fa-IR" dirty="0">
                <a:latin typeface="Calibri" panose="020F0502020204030204" pitchFamily="34" charset="0"/>
                <a:ea typeface="Calibri" panose="020F0502020204030204" pitchFamily="34" charset="0"/>
                <a:cs typeface="B Koodak" pitchFamily="2" charset="-78"/>
              </a:rPr>
              <a:t>دارند در حالی که سیستم های اطلاعاتی الزاما قابل انعطاف نیستند و با هدف پوشش دادن به نیازهای کاربران ایجاد می شوند.</a:t>
            </a:r>
            <a:endParaRPr lang="en-US" dirty="0">
              <a:effectLst/>
              <a:latin typeface="Calibri" panose="020F0502020204030204" pitchFamily="34" charset="0"/>
              <a:ea typeface="Calibri" panose="020F0502020204030204" pitchFamily="34" charset="0"/>
              <a:cs typeface="B Koodak"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25" y="1500752"/>
            <a:ext cx="4025382" cy="3669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8852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6100" y="44450"/>
            <a:ext cx="7772400" cy="1143000"/>
          </a:xfrm>
        </p:spPr>
        <p:txBody>
          <a:bodyPr/>
          <a:lstStyle/>
          <a:p>
            <a:pPr algn="r" rtl="1"/>
            <a:r>
              <a:rPr lang="fa-IR" altLang="en-US" sz="4000" dirty="0" smtClean="0">
                <a:cs typeface="B Mitra" panose="00000400000000000000" pitchFamily="2" charset="-78"/>
              </a:rPr>
              <a:t>مدل های مرجع</a:t>
            </a:r>
            <a:endParaRPr lang="nb-NO" altLang="en-US" sz="4000" dirty="0" smtClean="0">
              <a:cs typeface="B Mitra" panose="00000400000000000000" pitchFamily="2" charset="-78"/>
            </a:endParaRPr>
          </a:p>
        </p:txBody>
      </p:sp>
      <p:sp>
        <p:nvSpPr>
          <p:cNvPr id="2" name="Rectangle 1"/>
          <p:cNvSpPr/>
          <p:nvPr/>
        </p:nvSpPr>
        <p:spPr>
          <a:xfrm>
            <a:off x="870857" y="936119"/>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1280160" lvl="2" indent="-256032" algn="r" rtl="1">
              <a:spcBef>
                <a:spcPts val="400"/>
              </a:spcBef>
              <a:buClr>
                <a:schemeClr val="accent1"/>
              </a:buClr>
              <a:buSzPct val="68000"/>
              <a:defRPr/>
            </a:pPr>
            <a:r>
              <a:rPr lang="fa-IR" b="1" dirty="0">
                <a:solidFill>
                  <a:schemeClr val="accent5">
                    <a:lumMod val="50000"/>
                  </a:schemeClr>
                </a:solidFill>
                <a:cs typeface="B Mitra" panose="00000400000000000000" pitchFamily="2" charset="-78"/>
              </a:rPr>
              <a:t> مدل مرجع عملکرد</a:t>
            </a:r>
          </a:p>
          <a:p>
            <a:pPr marL="1280160" lvl="2" indent="-256032" algn="r" rtl="1">
              <a:spcBef>
                <a:spcPts val="400"/>
              </a:spcBef>
              <a:buClr>
                <a:schemeClr val="accent1"/>
              </a:buClr>
              <a:buSzPct val="68000"/>
              <a:defRPr/>
            </a:pPr>
            <a:r>
              <a:rPr lang="fa-IR" b="1" dirty="0">
                <a:cs typeface="B Mitra" panose="00000400000000000000" pitchFamily="2" charset="-78"/>
              </a:rPr>
              <a:t>             </a:t>
            </a:r>
            <a:r>
              <a:rPr lang="fa-IR" sz="1600" dirty="0">
                <a:solidFill>
                  <a:schemeClr val="tx1">
                    <a:lumMod val="85000"/>
                    <a:lumOff val="15000"/>
                  </a:schemeClr>
                </a:solidFill>
                <a:cs typeface="B Mitra" panose="00000400000000000000" pitchFamily="2" charset="-78"/>
              </a:rPr>
              <a:t>کنترل ورودی ها و خروجی ها</a:t>
            </a:r>
          </a:p>
          <a:p>
            <a:pPr marL="1280160" lvl="2"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a:t>
            </a:r>
            <a:r>
              <a:rPr lang="en-US" sz="1600" dirty="0" smtClean="0">
                <a:solidFill>
                  <a:schemeClr val="tx1">
                    <a:lumMod val="85000"/>
                    <a:lumOff val="15000"/>
                  </a:schemeClr>
                </a:solidFill>
                <a:cs typeface="B Mitra" panose="00000400000000000000" pitchFamily="2" charset="-78"/>
              </a:rPr>
              <a:t>    </a:t>
            </a:r>
            <a:r>
              <a:rPr lang="fa-IR" sz="1600" dirty="0" smtClean="0">
                <a:solidFill>
                  <a:schemeClr val="tx1">
                    <a:lumMod val="85000"/>
                    <a:lumOff val="15000"/>
                  </a:schemeClr>
                </a:solidFill>
                <a:cs typeface="B Mitra" panose="00000400000000000000" pitchFamily="2" charset="-78"/>
              </a:rPr>
              <a:t> </a:t>
            </a:r>
            <a:r>
              <a:rPr lang="fa-IR" sz="1600" dirty="0">
                <a:solidFill>
                  <a:schemeClr val="tx1">
                    <a:lumMod val="85000"/>
                    <a:lumOff val="15000"/>
                  </a:schemeClr>
                </a:solidFill>
                <a:cs typeface="B Mitra" panose="00000400000000000000" pitchFamily="2" charset="-78"/>
              </a:rPr>
              <a:t>شاخص های عملکرد</a:t>
            </a:r>
            <a:endParaRPr lang="en-US" sz="1600" dirty="0">
              <a:cs typeface="B Mitra" panose="00000400000000000000" pitchFamily="2" charset="-78"/>
            </a:endParaRPr>
          </a:p>
        </p:txBody>
      </p:sp>
      <p:sp>
        <p:nvSpPr>
          <p:cNvPr id="10" name="Rectangle 9"/>
          <p:cNvSpPr/>
          <p:nvPr/>
        </p:nvSpPr>
        <p:spPr>
          <a:xfrm>
            <a:off x="870857" y="1909327"/>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1737360" lvl="3" indent="-256032" algn="r" rtl="1">
              <a:spcBef>
                <a:spcPts val="400"/>
              </a:spcBef>
              <a:buClr>
                <a:schemeClr val="accent1"/>
              </a:buClr>
              <a:buSzPct val="68000"/>
              <a:defRPr/>
            </a:pPr>
            <a:r>
              <a:rPr lang="fa-IR" b="1" dirty="0">
                <a:solidFill>
                  <a:schemeClr val="accent5">
                    <a:lumMod val="50000"/>
                  </a:schemeClr>
                </a:solidFill>
                <a:cs typeface="B Mitra" panose="00000400000000000000" pitchFamily="2" charset="-78"/>
              </a:rPr>
              <a:t>مدل مرجع کسب و کار</a:t>
            </a:r>
          </a:p>
          <a:p>
            <a:pPr marL="1737360" lvl="3"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حوزه های اصلی فعالیت</a:t>
            </a:r>
          </a:p>
          <a:p>
            <a:pPr marL="1737360" lvl="3"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a:t>
            </a:r>
            <a:r>
              <a:rPr lang="en-US" sz="1600" dirty="0" smtClean="0">
                <a:solidFill>
                  <a:schemeClr val="tx1">
                    <a:lumMod val="85000"/>
                    <a:lumOff val="15000"/>
                  </a:schemeClr>
                </a:solidFill>
                <a:cs typeface="B Mitra" panose="00000400000000000000" pitchFamily="2" charset="-78"/>
              </a:rPr>
              <a:t> </a:t>
            </a:r>
            <a:r>
              <a:rPr lang="fa-IR" sz="1600" dirty="0" smtClean="0">
                <a:solidFill>
                  <a:schemeClr val="tx1">
                    <a:lumMod val="85000"/>
                    <a:lumOff val="15000"/>
                  </a:schemeClr>
                </a:solidFill>
                <a:cs typeface="B Mitra" panose="00000400000000000000" pitchFamily="2" charset="-78"/>
              </a:rPr>
              <a:t>         </a:t>
            </a:r>
            <a:r>
              <a:rPr lang="fa-IR" sz="1600" dirty="0">
                <a:solidFill>
                  <a:schemeClr val="tx1">
                    <a:lumMod val="85000"/>
                    <a:lumOff val="15000"/>
                  </a:schemeClr>
                </a:solidFill>
                <a:cs typeface="B Mitra" panose="00000400000000000000" pitchFamily="2" charset="-78"/>
              </a:rPr>
              <a:t>مشتریان، ذی نفعان و مخاطبان</a:t>
            </a:r>
          </a:p>
        </p:txBody>
      </p:sp>
      <p:sp>
        <p:nvSpPr>
          <p:cNvPr id="11" name="Rectangle 10"/>
          <p:cNvSpPr/>
          <p:nvPr/>
        </p:nvSpPr>
        <p:spPr>
          <a:xfrm>
            <a:off x="870857" y="2882535"/>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2194560" lvl="4" indent="-256032" algn="r" rtl="1">
              <a:spcBef>
                <a:spcPts val="400"/>
              </a:spcBef>
              <a:buClr>
                <a:schemeClr val="accent1"/>
              </a:buClr>
              <a:buSzPct val="68000"/>
              <a:defRPr/>
            </a:pPr>
            <a:r>
              <a:rPr lang="fa-IR" b="1" dirty="0">
                <a:solidFill>
                  <a:schemeClr val="accent5">
                    <a:lumMod val="50000"/>
                  </a:schemeClr>
                </a:solidFill>
                <a:cs typeface="B Mitra" panose="00000400000000000000" pitchFamily="2" charset="-78"/>
              </a:rPr>
              <a:t>مدل مرجع خدمات</a:t>
            </a:r>
          </a:p>
          <a:p>
            <a:pPr marL="2194560" lvl="4"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نوع و حوزه خدمات</a:t>
            </a:r>
          </a:p>
          <a:p>
            <a:pPr marL="2194560" lvl="4"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اجزای خدمات</a:t>
            </a:r>
          </a:p>
        </p:txBody>
      </p:sp>
      <p:sp>
        <p:nvSpPr>
          <p:cNvPr id="12" name="Rectangle 11"/>
          <p:cNvSpPr/>
          <p:nvPr/>
        </p:nvSpPr>
        <p:spPr>
          <a:xfrm>
            <a:off x="870857" y="3855743"/>
            <a:ext cx="7667923" cy="947627"/>
          </a:xfrm>
          <a:prstGeom prst="rect">
            <a:avLst/>
          </a:prstGeom>
          <a:gradFill flip="none" rotWithShape="1">
            <a:gsLst>
              <a:gs pos="0">
                <a:schemeClr val="lt2">
                  <a:tint val="90000"/>
                  <a:satMod val="92000"/>
                  <a:lumMod val="120000"/>
                </a:schemeClr>
              </a:gs>
              <a:gs pos="100000">
                <a:srgbClr val="EDDEA2"/>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3108960" lvl="6" indent="-256032" algn="r" rtl="1">
              <a:spcBef>
                <a:spcPts val="400"/>
              </a:spcBef>
              <a:buClr>
                <a:schemeClr val="accent1"/>
              </a:buClr>
              <a:buSzPct val="68000"/>
              <a:defRPr/>
            </a:pPr>
            <a:r>
              <a:rPr lang="fa-IR" b="1" dirty="0">
                <a:solidFill>
                  <a:schemeClr val="accent5">
                    <a:lumMod val="50000"/>
                  </a:schemeClr>
                </a:solidFill>
                <a:cs typeface="B Mitra" panose="00000400000000000000" pitchFamily="2" charset="-78"/>
              </a:rPr>
              <a:t>مدل مرجع داده ها</a:t>
            </a:r>
          </a:p>
          <a:p>
            <a:pPr marL="3108960" lvl="6"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استاندارد سازی داده ها</a:t>
            </a:r>
          </a:p>
          <a:p>
            <a:pPr marL="3108960" lvl="6"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انتقال بین سازمانی داده ها</a:t>
            </a:r>
          </a:p>
        </p:txBody>
      </p:sp>
      <p:sp>
        <p:nvSpPr>
          <p:cNvPr id="13" name="Rectangle 12"/>
          <p:cNvSpPr/>
          <p:nvPr/>
        </p:nvSpPr>
        <p:spPr>
          <a:xfrm>
            <a:off x="870857" y="4828950"/>
            <a:ext cx="7667923" cy="947627"/>
          </a:xfrm>
          <a:prstGeom prst="rect">
            <a:avLst/>
          </a:prstGeom>
          <a:gradFill flip="none" rotWithShape="1">
            <a:gsLst>
              <a:gs pos="0">
                <a:schemeClr val="lt2">
                  <a:tint val="90000"/>
                  <a:satMod val="92000"/>
                  <a:lumMod val="120000"/>
                </a:schemeClr>
              </a:gs>
              <a:gs pos="100000">
                <a:srgbClr val="C3CCE7"/>
              </a:gs>
            </a:gsLst>
            <a:lin ang="16200000" scaled="0"/>
            <a:tileRect/>
          </a:gradFill>
        </p:spPr>
        <p:style>
          <a:lnRef idx="1">
            <a:schemeClr val="accent6"/>
          </a:lnRef>
          <a:fillRef idx="2">
            <a:schemeClr val="accent6"/>
          </a:fillRef>
          <a:effectRef idx="1">
            <a:schemeClr val="accent6"/>
          </a:effectRef>
          <a:fontRef idx="minor">
            <a:schemeClr val="dk1"/>
          </a:fontRef>
        </p:style>
        <p:txBody>
          <a:bodyPr rtlCol="0" anchor="ctr"/>
          <a:lstStyle/>
          <a:p>
            <a:pPr marL="4023360" lvl="8" indent="-256032" algn="r" rtl="1">
              <a:spcBef>
                <a:spcPts val="400"/>
              </a:spcBef>
              <a:buClr>
                <a:schemeClr val="accent1"/>
              </a:buClr>
              <a:buSzPct val="68000"/>
              <a:defRPr/>
            </a:pPr>
            <a:r>
              <a:rPr lang="fa-IR" b="1" dirty="0">
                <a:solidFill>
                  <a:schemeClr val="accent5">
                    <a:lumMod val="50000"/>
                  </a:schemeClr>
                </a:solidFill>
                <a:cs typeface="B Mitra" panose="00000400000000000000" pitchFamily="2" charset="-78"/>
              </a:rPr>
              <a:t>مدل مرجع فنی</a:t>
            </a:r>
          </a:p>
          <a:p>
            <a:pPr marL="4023360" lvl="8"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اجزا و بخش های فنی خدمات</a:t>
            </a:r>
          </a:p>
          <a:p>
            <a:pPr marL="4023360" lvl="8" indent="-256032" algn="r" rtl="1">
              <a:spcBef>
                <a:spcPts val="400"/>
              </a:spcBef>
              <a:buClr>
                <a:schemeClr val="accent1"/>
              </a:buClr>
              <a:buSzPct val="68000"/>
              <a:defRPr/>
            </a:pPr>
            <a:r>
              <a:rPr lang="fa-IR" sz="1600" dirty="0">
                <a:solidFill>
                  <a:schemeClr val="tx1">
                    <a:lumMod val="85000"/>
                    <a:lumOff val="15000"/>
                  </a:schemeClr>
                </a:solidFill>
                <a:cs typeface="B Mitra" panose="00000400000000000000" pitchFamily="2" charset="-78"/>
              </a:rPr>
              <a:t>                 استانداردها و پیشنهادهای فنی</a:t>
            </a:r>
          </a:p>
        </p:txBody>
      </p:sp>
      <p:sp>
        <p:nvSpPr>
          <p:cNvPr id="3" name="Down Arrow 2"/>
          <p:cNvSpPr/>
          <p:nvPr/>
        </p:nvSpPr>
        <p:spPr>
          <a:xfrm>
            <a:off x="7730140" y="1187450"/>
            <a:ext cx="698500" cy="4444093"/>
          </a:xfrm>
          <a:prstGeom prst="downArrow">
            <a:avLst>
              <a:gd name="adj1" fmla="val 8098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Tree>
    <p:extLst>
      <p:ext uri="{BB962C8B-B14F-4D97-AF65-F5344CB8AC3E}">
        <p14:creationId xmlns:p14="http://schemas.microsoft.com/office/powerpoint/2010/main" val="1478609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01880" y="310918"/>
            <a:ext cx="8347075" cy="1009650"/>
          </a:xfrm>
        </p:spPr>
        <p:txBody>
          <a:bodyPr>
            <a:normAutofit fontScale="90000"/>
          </a:bodyPr>
          <a:lstStyle/>
          <a:p>
            <a:r>
              <a:rPr lang="nb-NO" altLang="en-US" sz="3600" dirty="0" smtClean="0"/>
              <a:t>FEA – Reference Models: descriptions</a:t>
            </a:r>
          </a:p>
        </p:txBody>
      </p:sp>
      <p:sp>
        <p:nvSpPr>
          <p:cNvPr id="13315" name="Content Placeholder 2"/>
          <p:cNvSpPr>
            <a:spLocks noGrp="1"/>
          </p:cNvSpPr>
          <p:nvPr>
            <p:ph idx="1"/>
          </p:nvPr>
        </p:nvSpPr>
        <p:spPr>
          <a:xfrm>
            <a:off x="546100" y="1125538"/>
            <a:ext cx="8058150" cy="4535487"/>
          </a:xfrm>
        </p:spPr>
        <p:txBody>
          <a:bodyPr>
            <a:noAutofit/>
          </a:bodyPr>
          <a:lstStyle/>
          <a:p>
            <a:pPr algn="r" rtl="1"/>
            <a:r>
              <a:rPr lang="en-US" altLang="en-US" sz="2000" dirty="0" smtClean="0">
                <a:cs typeface="B Mitra" panose="00000400000000000000" pitchFamily="2" charset="-78"/>
              </a:rPr>
              <a:t>BRM</a:t>
            </a:r>
            <a:r>
              <a:rPr lang="fa-IR" altLang="en-US" sz="2000" dirty="0" smtClean="0">
                <a:cs typeface="B Mitra" panose="00000400000000000000" pitchFamily="2" charset="-78"/>
              </a:rPr>
              <a:t> – مدل مرجع کسب و کار</a:t>
            </a:r>
            <a:r>
              <a:rPr lang="fa-IR" altLang="en-US" sz="2000" dirty="0">
                <a:cs typeface="B Mitra" panose="00000400000000000000" pitchFamily="2" charset="-78"/>
              </a:rPr>
              <a:t/>
            </a:r>
            <a:br>
              <a:rPr lang="fa-IR" altLang="en-US" sz="2000" dirty="0">
                <a:cs typeface="B Mitra" panose="00000400000000000000" pitchFamily="2" charset="-78"/>
              </a:rPr>
            </a:br>
            <a:r>
              <a:rPr lang="fa-IR" altLang="en-US" sz="2000" dirty="0">
                <a:cs typeface="B Mitra" panose="00000400000000000000" pitchFamily="2" charset="-78"/>
              </a:rPr>
              <a:t>چارچوب برای تشریح ومدل نمودن فرایندهای اصلی کسب و کار بخشهای حکومتی، خدماتی و عمومی مستقل از واحدهای اجرایی فرایندها</a:t>
            </a:r>
            <a:endParaRPr lang="fa-IR" altLang="en-US" sz="2000" dirty="0" smtClean="0">
              <a:cs typeface="B Mitra" panose="00000400000000000000" pitchFamily="2" charset="-78"/>
            </a:endParaRPr>
          </a:p>
          <a:p>
            <a:pPr algn="r" rtl="1"/>
            <a:r>
              <a:rPr lang="en-US" altLang="en-US" sz="2000" dirty="0" smtClean="0">
                <a:cs typeface="B Mitra" panose="00000400000000000000" pitchFamily="2" charset="-78"/>
              </a:rPr>
              <a:t>CRM</a:t>
            </a:r>
            <a:r>
              <a:rPr lang="fa-IR" altLang="en-US" sz="2000" dirty="0">
                <a:cs typeface="B Mitra" panose="00000400000000000000" pitchFamily="2" charset="-78"/>
              </a:rPr>
              <a:t> – مدل مرجع اجزاء خدمات</a:t>
            </a:r>
            <a:br>
              <a:rPr lang="fa-IR" altLang="en-US" sz="2000" dirty="0">
                <a:cs typeface="B Mitra" panose="00000400000000000000" pitchFamily="2" charset="-78"/>
              </a:rPr>
            </a:br>
            <a:r>
              <a:rPr lang="fa-IR" altLang="en-US" sz="2000" dirty="0">
                <a:cs typeface="B Mitra" panose="00000400000000000000" pitchFamily="2" charset="-78"/>
              </a:rPr>
              <a:t>چارچوبی جهت دسته بندی خدمات سازمان و تاثیرات آنها بر عملکرد سازمان و برقراری ارتباط بین خدمات و فرایندهای سازمان </a:t>
            </a:r>
          </a:p>
          <a:p>
            <a:pPr algn="r" rtl="1"/>
            <a:r>
              <a:rPr lang="en-US" altLang="en-US" sz="2000" dirty="0" smtClean="0">
                <a:cs typeface="B Mitra" panose="00000400000000000000" pitchFamily="2" charset="-78"/>
              </a:rPr>
              <a:t>TRM</a:t>
            </a:r>
            <a:r>
              <a:rPr lang="fa-IR" altLang="en-US" sz="2000" dirty="0" smtClean="0">
                <a:cs typeface="B Mitra" panose="00000400000000000000" pitchFamily="2" charset="-78"/>
              </a:rPr>
              <a:t> – مدل مرجع فنی</a:t>
            </a:r>
            <a:r>
              <a:rPr lang="fa-IR" altLang="en-US" sz="2000" dirty="0">
                <a:cs typeface="B Mitra" panose="00000400000000000000" pitchFamily="2" charset="-78"/>
              </a:rPr>
              <a:t/>
            </a:r>
            <a:br>
              <a:rPr lang="fa-IR" altLang="en-US" sz="2000" dirty="0">
                <a:cs typeface="B Mitra" panose="00000400000000000000" pitchFamily="2" charset="-78"/>
              </a:rPr>
            </a:br>
            <a:r>
              <a:rPr lang="fa-IR" altLang="en-US" sz="2000" dirty="0">
                <a:cs typeface="B Mitra" panose="00000400000000000000" pitchFamily="2" charset="-78"/>
              </a:rPr>
              <a:t>چارچوبی شامل استانداردها،فناوری ها ، نقشه ها و مختصات فنی مورد نیاز ایجاد و نگهداری بستر ارائه خدمات </a:t>
            </a:r>
            <a:r>
              <a:rPr lang="fa-IR" altLang="en-US" sz="2000" dirty="0" smtClean="0">
                <a:cs typeface="B Mitra" panose="00000400000000000000" pitchFamily="2" charset="-78"/>
              </a:rPr>
              <a:t>سازمان</a:t>
            </a:r>
          </a:p>
          <a:p>
            <a:pPr algn="r" rtl="1"/>
            <a:r>
              <a:rPr lang="en-US" altLang="en-US" sz="2000" dirty="0" smtClean="0">
                <a:cs typeface="B Mitra" panose="00000400000000000000" pitchFamily="2" charset="-78"/>
              </a:rPr>
              <a:t>DRM</a:t>
            </a:r>
            <a:r>
              <a:rPr lang="fa-IR" altLang="en-US" sz="2000" dirty="0">
                <a:cs typeface="B Mitra" panose="00000400000000000000" pitchFamily="2" charset="-78"/>
              </a:rPr>
              <a:t> – مدل مرجع داده</a:t>
            </a:r>
            <a:br>
              <a:rPr lang="fa-IR" altLang="en-US" sz="2000" dirty="0">
                <a:cs typeface="B Mitra" panose="00000400000000000000" pitchFamily="2" charset="-78"/>
              </a:rPr>
            </a:br>
            <a:r>
              <a:rPr lang="fa-IR" altLang="en-US" sz="2000" dirty="0">
                <a:cs typeface="B Mitra" panose="00000400000000000000" pitchFamily="2" charset="-78"/>
              </a:rPr>
              <a:t>چارچوبی جهت </a:t>
            </a:r>
            <a:r>
              <a:rPr lang="fa-IR" altLang="en-US" sz="2000" dirty="0" smtClean="0">
                <a:cs typeface="B Mitra" panose="00000400000000000000" pitchFamily="2" charset="-78"/>
              </a:rPr>
              <a:t>تعریف موجودیت </a:t>
            </a:r>
            <a:r>
              <a:rPr lang="fa-IR" altLang="en-US" sz="2000" dirty="0">
                <a:cs typeface="B Mitra" panose="00000400000000000000" pitchFamily="2" charset="-78"/>
              </a:rPr>
              <a:t>های داده ای مورد نیاز پشتیبانی و ارائه خدمات در سازمان</a:t>
            </a:r>
          </a:p>
          <a:p>
            <a:pPr algn="r" rtl="1"/>
            <a:r>
              <a:rPr lang="en-US" altLang="en-US" sz="2000" dirty="0" smtClean="0">
                <a:cs typeface="B Mitra" panose="00000400000000000000" pitchFamily="2" charset="-78"/>
              </a:rPr>
              <a:t>PRM</a:t>
            </a:r>
            <a:r>
              <a:rPr lang="fa-IR" altLang="en-US" sz="2000" dirty="0" smtClean="0">
                <a:cs typeface="B Mitra" panose="00000400000000000000" pitchFamily="2" charset="-78"/>
              </a:rPr>
              <a:t> – مدل مرجع عملکرد</a:t>
            </a:r>
            <a:r>
              <a:rPr lang="fa-IR" altLang="en-US" sz="2000" dirty="0">
                <a:cs typeface="B Mitra" panose="00000400000000000000" pitchFamily="2" charset="-78"/>
              </a:rPr>
              <a:t/>
            </a:r>
            <a:br>
              <a:rPr lang="fa-IR" altLang="en-US" sz="2000" dirty="0">
                <a:cs typeface="B Mitra" panose="00000400000000000000" pitchFamily="2" charset="-78"/>
              </a:rPr>
            </a:br>
            <a:r>
              <a:rPr lang="fa-IR" altLang="en-US" sz="2000" dirty="0">
                <a:cs typeface="B Mitra" panose="00000400000000000000" pitchFamily="2" charset="-78"/>
              </a:rPr>
              <a:t>چارچوبی جهت اندازه گیری تاثیر سرمایه گذاری فناوری اطلاعات بر عملکرد سازمان و هدف گذاری توسعه فناوری اطلاعات در سازمان</a:t>
            </a:r>
            <a:endParaRPr lang="nb-NO" altLang="en-US" sz="2000" dirty="0" smtClean="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31</a:t>
            </a:fld>
            <a:endParaRPr lang="en-US" dirty="0"/>
          </a:p>
        </p:txBody>
      </p:sp>
    </p:spTree>
    <p:extLst>
      <p:ext uri="{BB962C8B-B14F-4D97-AF65-F5344CB8AC3E}">
        <p14:creationId xmlns:p14="http://schemas.microsoft.com/office/powerpoint/2010/main" val="4081838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862137" y="-28575"/>
            <a:ext cx="5419725" cy="691515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32</a:t>
            </a:fld>
            <a:endParaRPr lang="en-US" dirty="0"/>
          </a:p>
        </p:txBody>
      </p:sp>
    </p:spTree>
    <p:extLst>
      <p:ext uri="{BB962C8B-B14F-4D97-AF65-F5344CB8AC3E}">
        <p14:creationId xmlns:p14="http://schemas.microsoft.com/office/powerpoint/2010/main" val="365614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anose="00000400000000000000" pitchFamily="2" charset="-78"/>
              </a:rPr>
              <a:t>نقاط قوت چارچوب فدرال	</a:t>
            </a:r>
            <a:endParaRPr lang="en-US" b="1" dirty="0">
              <a:cs typeface="B Nazanin" panose="00000400000000000000" pitchFamily="2" charset="-78"/>
            </a:endParaRPr>
          </a:p>
        </p:txBody>
      </p:sp>
      <p:sp>
        <p:nvSpPr>
          <p:cNvPr id="3" name="Content Placeholder 2"/>
          <p:cNvSpPr>
            <a:spLocks noGrp="1"/>
          </p:cNvSpPr>
          <p:nvPr>
            <p:ph idx="1"/>
          </p:nvPr>
        </p:nvSpPr>
        <p:spPr>
          <a:xfrm>
            <a:off x="615820" y="1578428"/>
            <a:ext cx="7918580" cy="3777622"/>
          </a:xfrm>
        </p:spPr>
        <p:txBody>
          <a:bodyPr>
            <a:normAutofit/>
          </a:bodyPr>
          <a:lstStyle/>
          <a:p>
            <a:pPr algn="just" rtl="1"/>
            <a:r>
              <a:rPr lang="fa-IR" sz="2400" dirty="0" smtClean="0">
                <a:cs typeface="B Nazanin" panose="00000400000000000000" pitchFamily="2" charset="-78"/>
              </a:rPr>
              <a:t>این چارچوب گامی مهم در راستای تعریف عناصر و اجزاء معماری سازمانی است</a:t>
            </a:r>
          </a:p>
          <a:p>
            <a:pPr algn="just" rtl="1"/>
            <a:r>
              <a:rPr lang="fa-IR" sz="2400" dirty="0" smtClean="0">
                <a:cs typeface="B Nazanin" panose="00000400000000000000" pitchFamily="2" charset="-78"/>
              </a:rPr>
              <a:t>برخلاف چارچوب زاکمن که تنها به خود چارچوب محصولات و مدل ها می پردازد در اینجا به اهداف استراتژیک و نیازهای گذر (تحول) نیز پرداخته شده است.</a:t>
            </a:r>
          </a:p>
          <a:p>
            <a:pPr algn="just" rtl="1"/>
            <a:r>
              <a:rPr lang="fa-IR" sz="2400" dirty="0" smtClean="0">
                <a:cs typeface="B Nazanin" panose="00000400000000000000" pitchFamily="2" charset="-78"/>
              </a:rPr>
              <a:t>از متدلوژی برنامه ریزی معماری سازمانی اسپیواک به عنوان روش برپاسازی نامبرده شده و لایه های معماری تشریح شده اند.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33</a:t>
            </a:fld>
            <a:endParaRPr lang="en-US" dirty="0"/>
          </a:p>
        </p:txBody>
      </p:sp>
    </p:spTree>
    <p:extLst>
      <p:ext uri="{BB962C8B-B14F-4D97-AF65-F5344CB8AC3E}">
        <p14:creationId xmlns:p14="http://schemas.microsoft.com/office/powerpoint/2010/main" val="2548624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anose="00000400000000000000" pitchFamily="2" charset="-78"/>
              </a:rPr>
              <a:t>نقاط ضعف </a:t>
            </a:r>
            <a:endParaRPr lang="en-US" b="1" dirty="0">
              <a:cs typeface="B Nazanin" panose="00000400000000000000" pitchFamily="2" charset="-78"/>
            </a:endParaRPr>
          </a:p>
        </p:txBody>
      </p:sp>
      <p:sp>
        <p:nvSpPr>
          <p:cNvPr id="3" name="Content Placeholder 2"/>
          <p:cNvSpPr>
            <a:spLocks noGrp="1"/>
          </p:cNvSpPr>
          <p:nvPr>
            <p:ph idx="1"/>
          </p:nvPr>
        </p:nvSpPr>
        <p:spPr>
          <a:xfrm>
            <a:off x="446950" y="1471126"/>
            <a:ext cx="8087450" cy="3777622"/>
          </a:xfrm>
        </p:spPr>
        <p:txBody>
          <a:bodyPr>
            <a:normAutofit/>
          </a:bodyPr>
          <a:lstStyle/>
          <a:p>
            <a:pPr algn="just" rtl="1"/>
            <a:r>
              <a:rPr lang="fa-IR" sz="2000" dirty="0" smtClean="0">
                <a:cs typeface="B Nazanin" panose="00000400000000000000" pitchFamily="2" charset="-78"/>
              </a:rPr>
              <a:t>اگر چه چارچوب فدرال از استاندادها و طرح های انتقالی به عنوان بخشی از معماری بهره برده ولی مشخص نکرده که این استانداردها چگونه بایست سازماندهی و بکاربرده شود.</a:t>
            </a:r>
          </a:p>
          <a:p>
            <a:pPr algn="just" rtl="1"/>
            <a:r>
              <a:rPr lang="fa-IR" sz="2000" dirty="0" smtClean="0">
                <a:cs typeface="B Nazanin" panose="00000400000000000000" pitchFamily="2" charset="-78"/>
              </a:rPr>
              <a:t>در مورد طرح انتقالی هیچ راهنمایی ارائه نشده است.</a:t>
            </a:r>
          </a:p>
          <a:p>
            <a:pPr algn="just" rtl="1"/>
            <a:r>
              <a:rPr lang="fa-IR" sz="2000" dirty="0" smtClean="0">
                <a:cs typeface="B Nazanin" panose="00000400000000000000" pitchFamily="2" charset="-78"/>
              </a:rPr>
              <a:t>اگر چه در مستندات چارچوب فدرال نیاز به مخزن مدل ها مطرح شده ولی توضیح یا پیشنهادی داده نشده است.</a:t>
            </a:r>
          </a:p>
          <a:p>
            <a:pPr algn="just" rtl="1"/>
            <a:r>
              <a:rPr lang="fa-IR" sz="2000" dirty="0" smtClean="0">
                <a:cs typeface="B Nazanin" panose="00000400000000000000" pitchFamily="2" charset="-78"/>
              </a:rPr>
              <a:t>راهنمایی در خصوص امنیت وجود ندارد.</a:t>
            </a:r>
          </a:p>
          <a:p>
            <a:pPr algn="just" rtl="1"/>
            <a:r>
              <a:rPr lang="fa-IR" sz="2000" dirty="0" smtClean="0">
                <a:cs typeface="B Nazanin" panose="00000400000000000000" pitchFamily="2" charset="-78"/>
              </a:rPr>
              <a:t>چارچوب معماری سازمانی فدرال به عنوان راهنما برای سازمانهای فدرال ارائه شده و جنبه اجباری ندارد.</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0665EA5-0B15-410E-9B1A-F61E11C28FB9}" type="slidenum">
              <a:rPr lang="en-US" smtClean="0"/>
              <a:pPr/>
              <a:t>34</a:t>
            </a:fld>
            <a:endParaRPr lang="en-US" dirty="0"/>
          </a:p>
        </p:txBody>
      </p:sp>
    </p:spTree>
    <p:extLst>
      <p:ext uri="{BB962C8B-B14F-4D97-AF65-F5344CB8AC3E}">
        <p14:creationId xmlns:p14="http://schemas.microsoft.com/office/powerpoint/2010/main" val="2545883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50303" y="2133600"/>
            <a:ext cx="7284098" cy="3777622"/>
          </a:xfrm>
        </p:spPr>
        <p:txBody>
          <a:bodyPr>
            <a:normAutofit/>
          </a:bodyPr>
          <a:lstStyle/>
          <a:p>
            <a:r>
              <a:rPr lang="en-US" sz="2000" dirty="0">
                <a:hlinkClick r:id="rId2"/>
              </a:rPr>
              <a:t>https://</a:t>
            </a:r>
            <a:r>
              <a:rPr lang="en-US" sz="2000" dirty="0" smtClean="0">
                <a:hlinkClick r:id="rId2"/>
              </a:rPr>
              <a:t>en.wikipedia.org/wiki/Federal_enterprise_architecture</a:t>
            </a:r>
            <a:endParaRPr lang="fa-IR" sz="2000" dirty="0" smtClean="0"/>
          </a:p>
          <a:p>
            <a:r>
              <a:rPr lang="en-US" sz="2000" u="sng" dirty="0">
                <a:hlinkClick r:id="rId3"/>
              </a:rPr>
              <a:t>http://</a:t>
            </a:r>
            <a:r>
              <a:rPr lang="en-US" sz="2000" u="sng" dirty="0" smtClean="0">
                <a:hlinkClick r:id="rId3"/>
              </a:rPr>
              <a:t>enterprisearchitecture.ir</a:t>
            </a:r>
            <a:r>
              <a:rPr lang="fa-IR" sz="2000" u="sng" dirty="0" smtClean="0"/>
              <a:t> </a:t>
            </a:r>
            <a:endParaRPr lang="fa-IR" sz="2000" dirty="0" smtClean="0"/>
          </a:p>
          <a:p>
            <a:pPr algn="r" rtl="1"/>
            <a:r>
              <a:rPr lang="fa-IR" sz="2000" dirty="0" smtClean="0">
                <a:cs typeface="B Nazanin" panose="00000400000000000000" pitchFamily="2" charset="-78"/>
              </a:rPr>
              <a:t>صمدی اوانسر، عسگر، مقدمه ای بر معماری سازمانی (ویژه مدیران)، شورای عالی اطلاع رسانی، 1384، تهران</a:t>
            </a:r>
          </a:p>
          <a:p>
            <a:endParaRPr lang="en-US" sz="2000" dirty="0"/>
          </a:p>
        </p:txBody>
      </p:sp>
      <p:sp>
        <p:nvSpPr>
          <p:cNvPr id="4" name="Slide Number Placeholder 3"/>
          <p:cNvSpPr>
            <a:spLocks noGrp="1"/>
          </p:cNvSpPr>
          <p:nvPr>
            <p:ph type="sldNum" sz="quarter" idx="12"/>
          </p:nvPr>
        </p:nvSpPr>
        <p:spPr/>
        <p:txBody>
          <a:bodyPr/>
          <a:lstStyle/>
          <a:p>
            <a:fld id="{B0665EA5-0B15-410E-9B1A-F61E11C28FB9}" type="slidenum">
              <a:rPr lang="en-US" smtClean="0"/>
              <a:pPr/>
              <a:t>35</a:t>
            </a:fld>
            <a:endParaRPr lang="en-US" dirty="0"/>
          </a:p>
        </p:txBody>
      </p:sp>
    </p:spTree>
    <p:extLst>
      <p:ext uri="{BB962C8B-B14F-4D97-AF65-F5344CB8AC3E}">
        <p14:creationId xmlns:p14="http://schemas.microsoft.com/office/powerpoint/2010/main" val="346133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31948" y="488423"/>
            <a:ext cx="1521743" cy="923330"/>
          </a:xfrm>
          <a:prstGeom prst="rect">
            <a:avLst/>
          </a:prstGeom>
        </p:spPr>
        <p:txBody>
          <a:bodyPr wrap="square">
            <a:spAutoFit/>
          </a:bodyPr>
          <a:lstStyle/>
          <a:p>
            <a:pPr algn="ctr"/>
            <a:endParaRPr lang="fa-IR" dirty="0">
              <a:cs typeface="2  Mitra" panose="00000400000000000000" pitchFamily="2" charset="-78"/>
            </a:endParaRPr>
          </a:p>
          <a:p>
            <a:pPr algn="ctr"/>
            <a:endParaRPr lang="fa-IR" dirty="0">
              <a:cs typeface="2  Mitra" panose="00000400000000000000" pitchFamily="2" charset="-78"/>
            </a:endParaRPr>
          </a:p>
          <a:p>
            <a:pPr algn="ctr"/>
            <a:endParaRPr lang="fa-IR" dirty="0">
              <a:cs typeface="2  Mitra" panose="00000400000000000000" pitchFamily="2" charset="-78"/>
            </a:endParaRPr>
          </a:p>
        </p:txBody>
      </p:sp>
      <p:graphicFrame>
        <p:nvGraphicFramePr>
          <p:cNvPr id="12" name="Diagram 11"/>
          <p:cNvGraphicFramePr/>
          <p:nvPr>
            <p:extLst>
              <p:ext uri="{D42A27DB-BD31-4B8C-83A1-F6EECF244321}">
                <p14:modId xmlns:p14="http://schemas.microsoft.com/office/powerpoint/2010/main" val="3478568528"/>
              </p:ext>
            </p:extLst>
          </p:nvPr>
        </p:nvGraphicFramePr>
        <p:xfrm>
          <a:off x="2290355" y="1411753"/>
          <a:ext cx="6958148" cy="487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389536" y="2121674"/>
            <a:ext cx="1859532" cy="4427275"/>
            <a:chOff x="326066" y="1033103"/>
            <a:chExt cx="1859532" cy="4427275"/>
          </a:xfrm>
        </p:grpSpPr>
        <p:sp>
          <p:nvSpPr>
            <p:cNvPr id="18" name="Rectangular Callout 17"/>
            <p:cNvSpPr/>
            <p:nvPr/>
          </p:nvSpPr>
          <p:spPr>
            <a:xfrm>
              <a:off x="326066" y="1033103"/>
              <a:ext cx="1859532" cy="4427275"/>
            </a:xfrm>
            <a:prstGeom prst="wedgeRectCallout">
              <a:avLst>
                <a:gd name="adj1" fmla="val 0"/>
                <a:gd name="adj2" fmla="val 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9" name="Rectangular Callout 4"/>
            <p:cNvSpPr/>
            <p:nvPr/>
          </p:nvSpPr>
          <p:spPr>
            <a:xfrm>
              <a:off x="326066" y="1033103"/>
              <a:ext cx="1623743" cy="442727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6675" tIns="66675" rIns="66675" bIns="66675" numCol="1" spcCol="1270" anchor="t" anchorCtr="0">
              <a:noAutofit/>
            </a:bodyPr>
            <a:lstStyle/>
            <a:p>
              <a:pPr lvl="0" algn="ctr" defTabSz="933450" rtl="1">
                <a:lnSpc>
                  <a:spcPct val="90000"/>
                </a:lnSpc>
                <a:spcBef>
                  <a:spcPct val="0"/>
                </a:spcBef>
                <a:spcAft>
                  <a:spcPct val="35000"/>
                </a:spcAft>
              </a:pPr>
              <a:endParaRPr lang="fa-IR" sz="2100" kern="1200" dirty="0" smtClean="0">
                <a:solidFill>
                  <a:schemeClr val="tx1">
                    <a:lumMod val="95000"/>
                    <a:lumOff val="5000"/>
                  </a:schemeClr>
                </a:solidFill>
                <a:cs typeface="B Koodak" pitchFamily="2" charset="-78"/>
              </a:endParaRPr>
            </a:p>
            <a:p>
              <a:pPr lvl="0" algn="ctr" defTabSz="933450" rtl="1">
                <a:lnSpc>
                  <a:spcPct val="90000"/>
                </a:lnSpc>
                <a:spcBef>
                  <a:spcPct val="0"/>
                </a:spcBef>
                <a:spcAft>
                  <a:spcPct val="35000"/>
                </a:spcAft>
              </a:pPr>
              <a:r>
                <a:rPr lang="fa-IR" sz="2100" kern="1200" dirty="0" smtClean="0">
                  <a:solidFill>
                    <a:schemeClr val="tx1">
                      <a:lumMod val="95000"/>
                      <a:lumOff val="5000"/>
                    </a:schemeClr>
                  </a:solidFill>
                  <a:cs typeface="B Koodak" pitchFamily="2" charset="-78"/>
                </a:rPr>
                <a:t>تشکیل </a:t>
              </a:r>
              <a:r>
                <a:rPr lang="ar-SA" sz="2100" kern="1200" dirty="0" smtClean="0">
                  <a:solidFill>
                    <a:schemeClr val="tx1">
                      <a:lumMod val="95000"/>
                      <a:lumOff val="5000"/>
                    </a:schemeClr>
                  </a:solidFill>
                  <a:cs typeface="B Koodak" pitchFamily="2" charset="-78"/>
                </a:rPr>
                <a:t>کمیته فنی معماری اطلاعات ایران</a:t>
              </a:r>
              <a:r>
                <a:rPr lang="fa-IR" sz="2100" kern="1200" dirty="0" smtClean="0">
                  <a:solidFill>
                    <a:schemeClr val="tx1">
                      <a:lumMod val="95000"/>
                      <a:lumOff val="5000"/>
                    </a:schemeClr>
                  </a:solidFill>
                  <a:cs typeface="B Koodak" pitchFamily="2" charset="-78"/>
                </a:rPr>
                <a:t> توسط دکتر شمس و همکارانش در سال 1385</a:t>
              </a:r>
            </a:p>
            <a:p>
              <a:pPr lvl="0" algn="ctr" defTabSz="933450" rtl="1">
                <a:lnSpc>
                  <a:spcPct val="90000"/>
                </a:lnSpc>
                <a:spcBef>
                  <a:spcPct val="0"/>
                </a:spcBef>
                <a:spcAft>
                  <a:spcPct val="35000"/>
                </a:spcAft>
              </a:pPr>
              <a:r>
                <a:rPr lang="fa-IR" sz="2100" dirty="0" smtClean="0">
                  <a:solidFill>
                    <a:schemeClr val="tx1">
                      <a:lumMod val="95000"/>
                      <a:lumOff val="5000"/>
                    </a:schemeClr>
                  </a:solidFill>
                  <a:cs typeface="B Koodak" pitchFamily="2" charset="-78"/>
                </a:rPr>
                <a:t>و اخذمجوز رشته دانشگاهی معماری سازمانی</a:t>
              </a:r>
              <a:endParaRPr lang="en-US" sz="2100" kern="1200" dirty="0">
                <a:solidFill>
                  <a:schemeClr val="tx1">
                    <a:lumMod val="95000"/>
                    <a:lumOff val="5000"/>
                  </a:schemeClr>
                </a:solidFill>
                <a:cs typeface="B Koodak" pitchFamily="2" charset="-78"/>
              </a:endParaRPr>
            </a:p>
          </p:txBody>
        </p:sp>
      </p:grpSp>
      <p:grpSp>
        <p:nvGrpSpPr>
          <p:cNvPr id="15" name="Group 14"/>
          <p:cNvGrpSpPr/>
          <p:nvPr/>
        </p:nvGrpSpPr>
        <p:grpSpPr>
          <a:xfrm>
            <a:off x="389536" y="1088571"/>
            <a:ext cx="1859532" cy="1033103"/>
            <a:chOff x="326066" y="0"/>
            <a:chExt cx="1859532" cy="1033103"/>
          </a:xfrm>
        </p:grpSpPr>
        <p:sp>
          <p:nvSpPr>
            <p:cNvPr id="16" name="Rectangle 15"/>
            <p:cNvSpPr/>
            <p:nvPr/>
          </p:nvSpPr>
          <p:spPr>
            <a:xfrm>
              <a:off x="326066" y="0"/>
              <a:ext cx="1859532" cy="1033103"/>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326066" y="0"/>
              <a:ext cx="1859532" cy="1033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6675" tIns="66675" rIns="66675" bIns="66675" numCol="1" spcCol="1270" anchor="ctr" anchorCtr="0">
              <a:noAutofit/>
            </a:bodyPr>
            <a:lstStyle/>
            <a:p>
              <a:pPr lvl="0" algn="ctr" defTabSz="933450">
                <a:lnSpc>
                  <a:spcPct val="90000"/>
                </a:lnSpc>
                <a:spcBef>
                  <a:spcPct val="0"/>
                </a:spcBef>
                <a:spcAft>
                  <a:spcPct val="35000"/>
                </a:spcAft>
              </a:pPr>
              <a:r>
                <a:rPr lang="fa-IR" sz="2100" kern="1200" dirty="0" smtClean="0">
                  <a:cs typeface="B Koodak" pitchFamily="2" charset="-78"/>
                </a:rPr>
                <a:t>2006</a:t>
              </a:r>
              <a:endParaRPr lang="en-US" sz="2100" kern="1200" dirty="0">
                <a:cs typeface="B Koodak" pitchFamily="2" charset="-78"/>
              </a:endParaRPr>
            </a:p>
          </p:txBody>
        </p:sp>
      </p:grpSp>
      <p:sp>
        <p:nvSpPr>
          <p:cNvPr id="11" name="Slide Number Placeholder 10"/>
          <p:cNvSpPr>
            <a:spLocks noGrp="1"/>
          </p:cNvSpPr>
          <p:nvPr>
            <p:ph type="sldNum" sz="quarter" idx="12"/>
          </p:nvPr>
        </p:nvSpPr>
        <p:spPr/>
        <p:txBody>
          <a:bodyPr/>
          <a:lstStyle/>
          <a:p>
            <a:fld id="{B0665EA5-0B15-410E-9B1A-F61E11C28FB9}" type="slidenum">
              <a:rPr lang="en-US" smtClean="0"/>
              <a:pPr/>
              <a:t>4</a:t>
            </a:fld>
            <a:endParaRPr lang="en-US" dirty="0"/>
          </a:p>
        </p:txBody>
      </p:sp>
      <p:sp>
        <p:nvSpPr>
          <p:cNvPr id="13" name="Rectangle 12"/>
          <p:cNvSpPr/>
          <p:nvPr/>
        </p:nvSpPr>
        <p:spPr>
          <a:xfrm>
            <a:off x="6069567" y="373544"/>
            <a:ext cx="2456122"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مسیر تحول معماری سازمانی</a:t>
            </a:r>
            <a:endParaRPr lang="fa-IR" dirty="0"/>
          </a:p>
        </p:txBody>
      </p:sp>
    </p:spTree>
    <p:extLst>
      <p:ext uri="{BB962C8B-B14F-4D97-AF65-F5344CB8AC3E}">
        <p14:creationId xmlns:p14="http://schemas.microsoft.com/office/powerpoint/2010/main" val="97025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dgm id="{B366F474-0E5F-4CA7-9A81-84F1212D2F31}"/>
                                            </p:graphicEl>
                                          </p:spTgt>
                                        </p:tgtEl>
                                        <p:attrNameLst>
                                          <p:attrName>style.visibility</p:attrName>
                                        </p:attrNameLst>
                                      </p:cBhvr>
                                      <p:to>
                                        <p:strVal val="visible"/>
                                      </p:to>
                                    </p:set>
                                    <p:animEffect transition="in" filter="fade">
                                      <p:cBhvr>
                                        <p:cTn id="7" dur="2000"/>
                                        <p:tgtEl>
                                          <p:spTgt spid="12">
                                            <p:graphicEl>
                                              <a:dgm id="{B366F474-0E5F-4CA7-9A81-84F1212D2F31}"/>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graphicEl>
                                              <a:dgm id="{9A819FAA-B1FF-4E3C-B76C-83103B86A817}"/>
                                            </p:graphicEl>
                                          </p:spTgt>
                                        </p:tgtEl>
                                        <p:attrNameLst>
                                          <p:attrName>style.visibility</p:attrName>
                                        </p:attrNameLst>
                                      </p:cBhvr>
                                      <p:to>
                                        <p:strVal val="visible"/>
                                      </p:to>
                                    </p:set>
                                    <p:animEffect transition="in" filter="fade">
                                      <p:cBhvr>
                                        <p:cTn id="11" dur="2000"/>
                                        <p:tgtEl>
                                          <p:spTgt spid="12">
                                            <p:graphicEl>
                                              <a:dgm id="{9A819FAA-B1FF-4E3C-B76C-83103B86A81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graphicEl>
                                              <a:dgm id="{E399EF21-D08C-445C-9FEE-672B28875664}"/>
                                            </p:graphicEl>
                                          </p:spTgt>
                                        </p:tgtEl>
                                        <p:attrNameLst>
                                          <p:attrName>style.visibility</p:attrName>
                                        </p:attrNameLst>
                                      </p:cBhvr>
                                      <p:to>
                                        <p:strVal val="visible"/>
                                      </p:to>
                                    </p:set>
                                    <p:animEffect transition="in" filter="fade">
                                      <p:cBhvr>
                                        <p:cTn id="16" dur="2000"/>
                                        <p:tgtEl>
                                          <p:spTgt spid="12">
                                            <p:graphicEl>
                                              <a:dgm id="{E399EF21-D08C-445C-9FEE-672B28875664}"/>
                                            </p:graphic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graphicEl>
                                              <a:dgm id="{025C12B5-B8E4-46C2-BB60-150B271F834F}"/>
                                            </p:graphicEl>
                                          </p:spTgt>
                                        </p:tgtEl>
                                        <p:attrNameLst>
                                          <p:attrName>style.visibility</p:attrName>
                                        </p:attrNameLst>
                                      </p:cBhvr>
                                      <p:to>
                                        <p:strVal val="visible"/>
                                      </p:to>
                                    </p:set>
                                    <p:animEffect transition="in" filter="fade">
                                      <p:cBhvr>
                                        <p:cTn id="20" dur="2000"/>
                                        <p:tgtEl>
                                          <p:spTgt spid="12">
                                            <p:graphicEl>
                                              <a:dgm id="{025C12B5-B8E4-46C2-BB60-150B271F834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dgm id="{1247454F-1536-4216-8527-7A03072DA35F}"/>
                                            </p:graphicEl>
                                          </p:spTgt>
                                        </p:tgtEl>
                                        <p:attrNameLst>
                                          <p:attrName>style.visibility</p:attrName>
                                        </p:attrNameLst>
                                      </p:cBhvr>
                                      <p:to>
                                        <p:strVal val="visible"/>
                                      </p:to>
                                    </p:set>
                                    <p:animEffect transition="in" filter="fade">
                                      <p:cBhvr>
                                        <p:cTn id="25" dur="2000"/>
                                        <p:tgtEl>
                                          <p:spTgt spid="12">
                                            <p:graphicEl>
                                              <a:dgm id="{1247454F-1536-4216-8527-7A03072DA35F}"/>
                                            </p:graphic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graphicEl>
                                              <a:dgm id="{06B07013-E9DE-4B74-83AF-8525E847A965}"/>
                                            </p:graphicEl>
                                          </p:spTgt>
                                        </p:tgtEl>
                                        <p:attrNameLst>
                                          <p:attrName>style.visibility</p:attrName>
                                        </p:attrNameLst>
                                      </p:cBhvr>
                                      <p:to>
                                        <p:strVal val="visible"/>
                                      </p:to>
                                    </p:set>
                                    <p:animEffect transition="in" filter="fade">
                                      <p:cBhvr>
                                        <p:cTn id="29" dur="2000"/>
                                        <p:tgtEl>
                                          <p:spTgt spid="12">
                                            <p:graphicEl>
                                              <a:dgm id="{06B07013-E9DE-4B74-83AF-8525E847A96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6414" y="1323466"/>
            <a:ext cx="2720019" cy="4537781"/>
          </a:xfrm>
          <a:prstGeom prst="rect">
            <a:avLst/>
          </a:prstGeom>
        </p:spPr>
        <p:txBody>
          <a:bodyPr wrap="square">
            <a:spAutoFit/>
          </a:bodyPr>
          <a:lstStyle/>
          <a:p>
            <a:pPr algn="justLow" rtl="1">
              <a:lnSpc>
                <a:spcPct val="107000"/>
              </a:lnSpc>
              <a:spcAft>
                <a:spcPts val="0"/>
              </a:spcAft>
            </a:pPr>
            <a:r>
              <a:rPr lang="fa-IR" dirty="0">
                <a:latin typeface="Calibri" panose="020F0502020204030204" pitchFamily="34" charset="0"/>
                <a:ea typeface="Calibri" panose="020F0502020204030204" pitchFamily="34" charset="0"/>
                <a:cs typeface="B Koodak" pitchFamily="2" charset="-78"/>
              </a:rPr>
              <a:t>عدم توجه به معماری سازمانی، بویژه در بخشهای دولتی که فاقد عامل های کنترل کننده اقتصادی نظیر ورشکستگی در اثر بی کفایتی و غیره هستند، باعث ایجاد سازمانهایی مشابه عمارت خانم </a:t>
            </a:r>
            <a:r>
              <a:rPr lang="fa-IR" dirty="0" smtClean="0">
                <a:latin typeface="Calibri" panose="020F0502020204030204" pitchFamily="34" charset="0"/>
                <a:ea typeface="Calibri" panose="020F0502020204030204" pitchFamily="34" charset="0"/>
                <a:cs typeface="B Koodak" pitchFamily="2" charset="-78"/>
              </a:rPr>
              <a:t>وینچستر </a:t>
            </a:r>
            <a:r>
              <a:rPr lang="fa-IR" dirty="0">
                <a:latin typeface="Calibri" panose="020F0502020204030204" pitchFamily="34" charset="0"/>
                <a:ea typeface="Calibri" panose="020F0502020204030204" pitchFamily="34" charset="0"/>
                <a:cs typeface="B Koodak" pitchFamily="2" charset="-78"/>
              </a:rPr>
              <a:t>که طی 38 سال با هزینه </a:t>
            </a:r>
            <a:r>
              <a:rPr lang="fa-IR" dirty="0" smtClean="0">
                <a:latin typeface="Calibri" panose="020F0502020204030204" pitchFamily="34" charset="0"/>
                <a:ea typeface="Calibri" panose="020F0502020204030204" pitchFamily="34" charset="0"/>
                <a:cs typeface="B Koodak" pitchFamily="2" charset="-78"/>
              </a:rPr>
              <a:t>5/5 </a:t>
            </a:r>
            <a:r>
              <a:rPr lang="fa-IR" dirty="0">
                <a:latin typeface="Calibri" panose="020F0502020204030204" pitchFamily="34" charset="0"/>
                <a:ea typeface="Calibri" panose="020F0502020204030204" pitchFamily="34" charset="0"/>
                <a:cs typeface="B Koodak" pitchFamily="2" charset="-78"/>
              </a:rPr>
              <a:t>میلیون دلار بدون نقشه و براساس خرافات و انگیزه های ذهنی ایشان در سن خوزه آمریکا بنا شده است، می شود که هرچند برای ایجاد و نگهداری آنها </a:t>
            </a:r>
            <a:r>
              <a:rPr lang="fa-IR" dirty="0">
                <a:solidFill>
                  <a:srgbClr val="FF0000"/>
                </a:solidFill>
                <a:latin typeface="Calibri" panose="020F0502020204030204" pitchFamily="34" charset="0"/>
                <a:ea typeface="Calibri" panose="020F0502020204030204" pitchFamily="34" charset="0"/>
                <a:cs typeface="B Koodak" pitchFamily="2" charset="-78"/>
              </a:rPr>
              <a:t>هزینه</a:t>
            </a:r>
            <a:r>
              <a:rPr lang="fa-IR" dirty="0">
                <a:latin typeface="Calibri" panose="020F0502020204030204" pitchFamily="34" charset="0"/>
                <a:ea typeface="Calibri" panose="020F0502020204030204" pitchFamily="34" charset="0"/>
                <a:cs typeface="B Koodak" pitchFamily="2" charset="-78"/>
              </a:rPr>
              <a:t> و </a:t>
            </a:r>
            <a:r>
              <a:rPr lang="fa-IR" dirty="0">
                <a:solidFill>
                  <a:srgbClr val="FF0000"/>
                </a:solidFill>
                <a:latin typeface="Calibri" panose="020F0502020204030204" pitchFamily="34" charset="0"/>
                <a:ea typeface="Calibri" panose="020F0502020204030204" pitchFamily="34" charset="0"/>
                <a:cs typeface="B Koodak" pitchFamily="2" charset="-78"/>
              </a:rPr>
              <a:t>زمان</a:t>
            </a:r>
            <a:r>
              <a:rPr lang="fa-IR" dirty="0">
                <a:latin typeface="Calibri" panose="020F0502020204030204" pitchFamily="34" charset="0"/>
                <a:ea typeface="Calibri" panose="020F0502020204030204" pitchFamily="34" charset="0"/>
                <a:cs typeface="B Koodak" pitchFamily="2" charset="-78"/>
              </a:rPr>
              <a:t> زیادی صرف می شود ولی در نهایت قادر به پاسخگویی به انتظارات مورد نظر نیستند.</a:t>
            </a:r>
            <a:endParaRPr lang="en-US" sz="1400" dirty="0">
              <a:effectLst/>
              <a:latin typeface="Calibri" panose="020F0502020204030204" pitchFamily="34" charset="0"/>
              <a:ea typeface="Calibri" panose="020F0502020204030204" pitchFamily="34" charset="0"/>
              <a:cs typeface="B Koodak" pitchFamily="2" charset="-78"/>
            </a:endParaRPr>
          </a:p>
        </p:txBody>
      </p:sp>
      <p:pic>
        <p:nvPicPr>
          <p:cNvPr id="5" name="Picture 4"/>
          <p:cNvPicPr/>
          <p:nvPr/>
        </p:nvPicPr>
        <p:blipFill>
          <a:blip r:embed="rId2" cstate="email">
            <a:clrChange>
              <a:clrFrom>
                <a:srgbClr val="FFFFFF"/>
              </a:clrFrom>
              <a:clrTo>
                <a:srgbClr val="FFFFFF">
                  <a:alpha val="0"/>
                </a:srgbClr>
              </a:clrTo>
            </a:clrChange>
            <a:lum bright="-10000" contrast="10000"/>
            <a:extLst>
              <a:ext uri="{28A0092B-C50C-407E-A947-70E740481C1C}">
                <a14:useLocalDpi xmlns:a14="http://schemas.microsoft.com/office/drawing/2010/main"/>
              </a:ext>
            </a:extLst>
          </a:blip>
          <a:srcRect/>
          <a:stretch>
            <a:fillRect/>
          </a:stretch>
        </p:blipFill>
        <p:spPr>
          <a:xfrm>
            <a:off x="189184" y="1431728"/>
            <a:ext cx="5709683" cy="4104168"/>
          </a:xfrm>
          <a:prstGeom prst="rect">
            <a:avLst/>
          </a:prstGeom>
        </p:spPr>
      </p:pic>
      <p:sp>
        <p:nvSpPr>
          <p:cNvPr id="6" name="Rectangle 5"/>
          <p:cNvSpPr/>
          <p:nvPr/>
        </p:nvSpPr>
        <p:spPr>
          <a:xfrm>
            <a:off x="1042793" y="375625"/>
            <a:ext cx="7790420" cy="388696"/>
          </a:xfrm>
          <a:prstGeom prst="rect">
            <a:avLst/>
          </a:prstGeom>
        </p:spPr>
        <p:txBody>
          <a:bodyPr wrap="square">
            <a:spAutoFit/>
          </a:bodyPr>
          <a:lstStyle/>
          <a:p>
            <a:pPr algn="r" rtl="1">
              <a:lnSpc>
                <a:spcPct val="107000"/>
              </a:lnSpc>
              <a:spcAft>
                <a:spcPts val="0"/>
              </a:spcAft>
            </a:pPr>
            <a:r>
              <a:rPr lang="fa-IR" dirty="0" smtClean="0">
                <a:latin typeface="Calibri" panose="020F0502020204030204" pitchFamily="34" charset="0"/>
                <a:ea typeface="Calibri" panose="020F0502020204030204" pitchFamily="34" charset="0"/>
                <a:cs typeface="B Titr" pitchFamily="2" charset="-78"/>
              </a:rPr>
              <a:t>اهمیت و ضرورت معماری سازمانی</a:t>
            </a:r>
            <a:endParaRPr lang="en-US" sz="1400" dirty="0">
              <a:effectLst/>
              <a:latin typeface="Calibri" panose="020F0502020204030204" pitchFamily="34" charset="0"/>
              <a:ea typeface="Calibri" panose="020F0502020204030204" pitchFamily="34" charset="0"/>
              <a:cs typeface="B Titr" pitchFamily="2" charset="-78"/>
            </a:endParaRPr>
          </a:p>
        </p:txBody>
      </p:sp>
      <p:sp>
        <p:nvSpPr>
          <p:cNvPr id="7" name="Slide Number Placeholder 6"/>
          <p:cNvSpPr>
            <a:spLocks noGrp="1"/>
          </p:cNvSpPr>
          <p:nvPr>
            <p:ph type="sldNum" sz="quarter" idx="12"/>
          </p:nvPr>
        </p:nvSpPr>
        <p:spPr/>
        <p:txBody>
          <a:bodyPr/>
          <a:lstStyle/>
          <a:p>
            <a:fld id="{B0665EA5-0B15-410E-9B1A-F61E11C28FB9}" type="slidenum">
              <a:rPr lang="en-US" smtClean="0"/>
              <a:pPr/>
              <a:t>5</a:t>
            </a:fld>
            <a:endParaRPr lang="en-US" dirty="0"/>
          </a:p>
        </p:txBody>
      </p:sp>
    </p:spTree>
    <p:extLst>
      <p:ext uri="{BB962C8B-B14F-4D97-AF65-F5344CB8AC3E}">
        <p14:creationId xmlns:p14="http://schemas.microsoft.com/office/powerpoint/2010/main" val="3285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00193"/>
          </a:xfrm>
        </p:spPr>
        <p:txBody>
          <a:bodyPr>
            <a:normAutofit/>
          </a:bodyPr>
          <a:lstStyle/>
          <a:p>
            <a:pPr algn="r" rtl="1"/>
            <a:r>
              <a:rPr lang="fa-IR" sz="2800" dirty="0" smtClean="0">
                <a:cs typeface="B Titr" pitchFamily="2" charset="-78"/>
              </a:rPr>
              <a:t>بررسی دقیق تر سازمان </a:t>
            </a:r>
            <a:endParaRPr lang="en-US" sz="2800" dirty="0">
              <a:cs typeface="B Titr" pitchFamily="2" charset="-78"/>
            </a:endParaRPr>
          </a:p>
        </p:txBody>
      </p:sp>
      <p:sp>
        <p:nvSpPr>
          <p:cNvPr id="4" name="Rectangle 3"/>
          <p:cNvSpPr/>
          <p:nvPr/>
        </p:nvSpPr>
        <p:spPr>
          <a:xfrm>
            <a:off x="239485" y="1454671"/>
            <a:ext cx="8404561" cy="421654"/>
          </a:xfrm>
          <a:prstGeom prst="rect">
            <a:avLst/>
          </a:prstGeom>
        </p:spPr>
        <p:txBody>
          <a:bodyPr wrap="square">
            <a:spAutoFit/>
          </a:bodyPr>
          <a:lstStyle/>
          <a:p>
            <a:pPr algn="r" rtl="1">
              <a:lnSpc>
                <a:spcPct val="107000"/>
              </a:lnSpc>
              <a:spcAft>
                <a:spcPts val="0"/>
              </a:spcAft>
            </a:pPr>
            <a:r>
              <a:rPr lang="fa-IR" sz="2000" dirty="0" smtClean="0">
                <a:latin typeface="Calibri" panose="020F0502020204030204" pitchFamily="34" charset="0"/>
                <a:ea typeface="Calibri" panose="020F0502020204030204" pitchFamily="34" charset="0"/>
                <a:cs typeface="B Mitra" panose="00000400000000000000" pitchFamily="2" charset="-78"/>
              </a:rPr>
              <a:t>در نگرش افقی جنبه </a:t>
            </a:r>
            <a:r>
              <a:rPr lang="fa-IR" sz="2000" dirty="0">
                <a:latin typeface="Calibri" panose="020F0502020204030204" pitchFamily="34" charset="0"/>
                <a:ea typeface="Calibri" panose="020F0502020204030204" pitchFamily="34" charset="0"/>
                <a:cs typeface="B Mitra" panose="00000400000000000000" pitchFamily="2" charset="-78"/>
              </a:rPr>
              <a:t>های </a:t>
            </a:r>
            <a:r>
              <a:rPr lang="fa-IR" sz="2000" dirty="0" smtClean="0">
                <a:latin typeface="Calibri" panose="020F0502020204030204" pitchFamily="34" charset="0"/>
                <a:ea typeface="Calibri" panose="020F0502020204030204" pitchFamily="34" charset="0"/>
                <a:cs typeface="B Mitra" panose="00000400000000000000" pitchFamily="2" charset="-78"/>
              </a:rPr>
              <a:t>سازمانی نظیر </a:t>
            </a:r>
            <a:r>
              <a:rPr lang="fa-IR" sz="2000" dirty="0">
                <a:latin typeface="Calibri" panose="020F0502020204030204" pitchFamily="34" charset="0"/>
                <a:ea typeface="Calibri" panose="020F0502020204030204" pitchFamily="34" charset="0"/>
                <a:cs typeface="B Mitra" panose="00000400000000000000" pitchFamily="2" charset="-78"/>
              </a:rPr>
              <a:t>اطلاعات، فرآیندها، مکانها، افراد، رویدادها و اهداف </a:t>
            </a:r>
            <a:r>
              <a:rPr lang="fa-IR" sz="2000" dirty="0" smtClean="0">
                <a:latin typeface="Calibri" panose="020F0502020204030204" pitchFamily="34" charset="0"/>
                <a:ea typeface="Calibri" panose="020F0502020204030204" pitchFamily="34" charset="0"/>
                <a:cs typeface="B Mitra" panose="00000400000000000000" pitchFamily="2" charset="-78"/>
              </a:rPr>
              <a:t>مورد بررسی قرار می گیرد.</a:t>
            </a:r>
            <a:endParaRPr lang="en-US" sz="1600" dirty="0">
              <a:latin typeface="Calibri" panose="020F0502020204030204" pitchFamily="34" charset="0"/>
              <a:ea typeface="Calibri" panose="020F0502020204030204" pitchFamily="34" charset="0"/>
              <a:cs typeface="B Mitra" panose="00000400000000000000" pitchFamily="2" charset="-78"/>
            </a:endParaRPr>
          </a:p>
        </p:txBody>
      </p:sp>
      <p:sp>
        <p:nvSpPr>
          <p:cNvPr id="5" name="Rectangle 4"/>
          <p:cNvSpPr/>
          <p:nvPr/>
        </p:nvSpPr>
        <p:spPr>
          <a:xfrm>
            <a:off x="473710" y="2006693"/>
            <a:ext cx="8170336" cy="421654"/>
          </a:xfrm>
          <a:prstGeom prst="rect">
            <a:avLst/>
          </a:prstGeom>
        </p:spPr>
        <p:txBody>
          <a:bodyPr wrap="square">
            <a:spAutoFit/>
          </a:bodyPr>
          <a:lstStyle/>
          <a:p>
            <a:pPr algn="r" rtl="1">
              <a:lnSpc>
                <a:spcPct val="107000"/>
              </a:lnSpc>
              <a:spcAft>
                <a:spcPts val="0"/>
              </a:spcAft>
            </a:pPr>
            <a:r>
              <a:rPr lang="fa-IR" sz="2000" dirty="0" smtClean="0">
                <a:latin typeface="Calibri" panose="020F0502020204030204" pitchFamily="34" charset="0"/>
                <a:ea typeface="Calibri" panose="020F0502020204030204" pitchFamily="34" charset="0"/>
                <a:cs typeface="B Mitra" panose="00000400000000000000" pitchFamily="2" charset="-78"/>
              </a:rPr>
              <a:t>در نگرش عمودی  </a:t>
            </a:r>
            <a:r>
              <a:rPr lang="fa-IR" sz="2000" dirty="0">
                <a:latin typeface="Calibri" panose="020F0502020204030204" pitchFamily="34" charset="0"/>
                <a:ea typeface="Calibri" panose="020F0502020204030204" pitchFamily="34" charset="0"/>
                <a:cs typeface="B Mitra" panose="00000400000000000000" pitchFamily="2" charset="-78"/>
              </a:rPr>
              <a:t>لایه های سازمانی نظیر </a:t>
            </a:r>
            <a:r>
              <a:rPr lang="fa-IR" sz="2000" dirty="0" smtClean="0">
                <a:latin typeface="Calibri" panose="020F0502020204030204" pitchFamily="34" charset="0"/>
                <a:ea typeface="Calibri" panose="020F0502020204030204" pitchFamily="34" charset="0"/>
                <a:cs typeface="B Mitra" panose="00000400000000000000" pitchFamily="2" charset="-78"/>
              </a:rPr>
              <a:t>لایه </a:t>
            </a:r>
            <a:r>
              <a:rPr lang="fa-IR" sz="2000" dirty="0">
                <a:latin typeface="Calibri" panose="020F0502020204030204" pitchFamily="34" charset="0"/>
                <a:ea typeface="Calibri" panose="020F0502020204030204" pitchFamily="34" charset="0"/>
                <a:cs typeface="B Mitra" panose="00000400000000000000" pitchFamily="2" charset="-78"/>
              </a:rPr>
              <a:t>راهبردی، لایه ماموریتی و لایه فناوری مورد بررسی قرار می گیرد</a:t>
            </a:r>
            <a:r>
              <a:rPr lang="fa-IR" sz="2000" dirty="0" smtClean="0">
                <a:latin typeface="Calibri" panose="020F0502020204030204" pitchFamily="34" charset="0"/>
                <a:ea typeface="Calibri" panose="020F0502020204030204" pitchFamily="34" charset="0"/>
                <a:cs typeface="B Mitra" panose="00000400000000000000" pitchFamily="2" charset="-78"/>
              </a:rPr>
              <a:t>.</a:t>
            </a:r>
            <a:endParaRPr lang="fa-IR" sz="2000" dirty="0">
              <a:latin typeface="Calibri" panose="020F0502020204030204" pitchFamily="34" charset="0"/>
              <a:ea typeface="Calibri" panose="020F0502020204030204" pitchFamily="34" charset="0"/>
              <a:cs typeface="B Mitra" panose="00000400000000000000" pitchFamily="2" charset="-78"/>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6</a:t>
            </a:fld>
            <a:endParaRPr lang="en-US" dirty="0"/>
          </a:p>
        </p:txBody>
      </p:sp>
    </p:spTree>
    <p:extLst>
      <p:ext uri="{BB962C8B-B14F-4D97-AF65-F5344CB8AC3E}">
        <p14:creationId xmlns:p14="http://schemas.microsoft.com/office/powerpoint/2010/main" val="98145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13756" y="867511"/>
            <a:ext cx="4519789" cy="5293757"/>
          </a:xfrm>
          <a:custGeom>
            <a:avLst/>
            <a:gdLst>
              <a:gd name="connsiteX0" fmla="*/ 0 w 4477407"/>
              <a:gd name="connsiteY0" fmla="*/ 0 h 7402026"/>
              <a:gd name="connsiteX1" fmla="*/ 4477407 w 4477407"/>
              <a:gd name="connsiteY1" fmla="*/ 0 h 7402026"/>
              <a:gd name="connsiteX2" fmla="*/ 4477407 w 4477407"/>
              <a:gd name="connsiteY2" fmla="*/ 7402026 h 7402026"/>
              <a:gd name="connsiteX3" fmla="*/ 0 w 4477407"/>
              <a:gd name="connsiteY3" fmla="*/ 7402026 h 7402026"/>
              <a:gd name="connsiteX4" fmla="*/ 0 w 4477407"/>
              <a:gd name="connsiteY4" fmla="*/ 0 h 740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7407" h="7402026">
                <a:moveTo>
                  <a:pt x="0" y="0"/>
                </a:moveTo>
                <a:lnTo>
                  <a:pt x="4477407" y="0"/>
                </a:lnTo>
                <a:lnTo>
                  <a:pt x="4477407" y="7402026"/>
                </a:lnTo>
                <a:lnTo>
                  <a:pt x="0" y="7402026"/>
                </a:lnTo>
                <a:lnTo>
                  <a:pt x="0" y="0"/>
                </a:lnTo>
                <a:close/>
              </a:path>
            </a:pathLst>
          </a:custGeom>
        </p:spPr>
        <p:txBody>
          <a:bodyPr wrap="square">
            <a:spAutoFit/>
          </a:bodyPr>
          <a:lstStyle/>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اطلاعات: </a:t>
            </a:r>
            <a:r>
              <a:rPr lang="fa-IR" dirty="0" smtClean="0">
                <a:solidFill>
                  <a:srgbClr val="FF0000"/>
                </a:solidFill>
                <a:latin typeface="Calibri" panose="020F0502020204030204" pitchFamily="34" charset="0"/>
                <a:ea typeface="Calibri" panose="020F0502020204030204" pitchFamily="34" charset="0"/>
                <a:cs typeface="B Koodak" pitchFamily="2" charset="-78"/>
              </a:rPr>
              <a:t>حافظه </a:t>
            </a:r>
            <a:r>
              <a:rPr lang="fa-IR" dirty="0">
                <a:solidFill>
                  <a:srgbClr val="FF0000"/>
                </a:solidFill>
                <a:latin typeface="Calibri" panose="020F0502020204030204" pitchFamily="34" charset="0"/>
                <a:ea typeface="Calibri" panose="020F0502020204030204" pitchFamily="34" charset="0"/>
                <a:cs typeface="B Koodak" pitchFamily="2" charset="-78"/>
              </a:rPr>
              <a:t>یک سازمان</a:t>
            </a:r>
            <a:r>
              <a:rPr lang="fa-IR" dirty="0">
                <a:latin typeface="Calibri" panose="020F0502020204030204" pitchFamily="34" charset="0"/>
                <a:ea typeface="Calibri" panose="020F0502020204030204" pitchFamily="34" charset="0"/>
                <a:cs typeface="B Koodak" pitchFamily="2" charset="-78"/>
              </a:rPr>
              <a:t> به حساب آمده ومعمولاً درقالب فرمها، گزارشها، اسناد مالی، اسناد رسمی و غیره تولید و </a:t>
            </a:r>
            <a:r>
              <a:rPr lang="fa-IR" dirty="0" smtClean="0">
                <a:latin typeface="Calibri" panose="020F0502020204030204" pitchFamily="34" charset="0"/>
                <a:ea typeface="Calibri" panose="020F0502020204030204" pitchFamily="34" charset="0"/>
                <a:cs typeface="B Koodak" pitchFamily="2" charset="-78"/>
              </a:rPr>
              <a:t>به </a:t>
            </a:r>
            <a:r>
              <a:rPr lang="fa-IR" dirty="0">
                <a:solidFill>
                  <a:srgbClr val="FF0000"/>
                </a:solidFill>
                <a:latin typeface="Calibri" panose="020F0502020204030204" pitchFamily="34" charset="0"/>
                <a:ea typeface="Calibri" panose="020F0502020204030204" pitchFamily="34" charset="0"/>
                <a:cs typeface="B Koodak" pitchFamily="2" charset="-78"/>
              </a:rPr>
              <a:t>روزرسانی</a:t>
            </a:r>
            <a:r>
              <a:rPr lang="fa-IR" dirty="0">
                <a:latin typeface="Calibri" panose="020F0502020204030204" pitchFamily="34" charset="0"/>
                <a:ea typeface="Calibri" panose="020F0502020204030204" pitchFamily="34" charset="0"/>
                <a:cs typeface="B Koodak" pitchFamily="2" charset="-78"/>
              </a:rPr>
              <a:t> می شوند.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فرایندها: </a:t>
            </a:r>
            <a:r>
              <a:rPr lang="fa-IR" dirty="0" smtClean="0">
                <a:solidFill>
                  <a:srgbClr val="FF0000"/>
                </a:solidFill>
                <a:latin typeface="Calibri" panose="020F0502020204030204" pitchFamily="34" charset="0"/>
                <a:ea typeface="Calibri" panose="020F0502020204030204" pitchFamily="34" charset="0"/>
                <a:cs typeface="B Koodak" pitchFamily="2" charset="-78"/>
              </a:rPr>
              <a:t>روشهای</a:t>
            </a:r>
            <a:r>
              <a:rPr lang="fa-IR" dirty="0" smtClean="0">
                <a:latin typeface="Calibri" panose="020F0502020204030204" pitchFamily="34" charset="0"/>
                <a:ea typeface="Calibri" panose="020F0502020204030204" pitchFamily="34" charset="0"/>
                <a:cs typeface="B Koodak" pitchFamily="2" charset="-78"/>
              </a:rPr>
              <a:t> </a:t>
            </a:r>
            <a:r>
              <a:rPr lang="fa-IR" dirty="0">
                <a:latin typeface="Calibri" panose="020F0502020204030204" pitchFamily="34" charset="0"/>
                <a:ea typeface="Calibri" panose="020F0502020204030204" pitchFamily="34" charset="0"/>
                <a:cs typeface="B Koodak" pitchFamily="2" charset="-78"/>
              </a:rPr>
              <a:t>انجام کارها بوده ومعمولا در راستای یکی از ماموریتهای اصلی سازمان اجرا می شوند .</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مکانها: معمولاً افراد و دارایی های سازمان در مکانهای مختلفی </a:t>
            </a:r>
            <a:r>
              <a:rPr lang="fa-IR" dirty="0" smtClean="0">
                <a:latin typeface="Calibri" panose="020F0502020204030204" pitchFamily="34" charset="0"/>
                <a:ea typeface="Calibri" panose="020F0502020204030204" pitchFamily="34" charset="0"/>
                <a:cs typeface="B Koodak" pitchFamily="2" charset="-78"/>
              </a:rPr>
              <a:t>توزیع </a:t>
            </a:r>
            <a:r>
              <a:rPr lang="fa-IR" dirty="0">
                <a:latin typeface="Calibri" panose="020F0502020204030204" pitchFamily="34" charset="0"/>
                <a:ea typeface="Calibri" panose="020F0502020204030204" pitchFamily="34" charset="0"/>
                <a:cs typeface="B Koodak" pitchFamily="2" charset="-78"/>
              </a:rPr>
              <a:t>شده و به فعالیتهای مربوطه می پردازند.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افراد: هر سازمان دارای </a:t>
            </a:r>
            <a:r>
              <a:rPr lang="fa-IR" dirty="0">
                <a:solidFill>
                  <a:srgbClr val="FF0000"/>
                </a:solidFill>
                <a:latin typeface="Calibri" panose="020F0502020204030204" pitchFamily="34" charset="0"/>
                <a:ea typeface="Calibri" panose="020F0502020204030204" pitchFamily="34" charset="0"/>
                <a:cs typeface="B Koodak" pitchFamily="2" charset="-78"/>
              </a:rPr>
              <a:t>ساختار</a:t>
            </a:r>
            <a:r>
              <a:rPr lang="fa-IR" dirty="0">
                <a:latin typeface="Calibri" panose="020F0502020204030204" pitchFamily="34" charset="0"/>
                <a:ea typeface="Calibri" panose="020F0502020204030204" pitchFamily="34" charset="0"/>
                <a:cs typeface="B Koodak" pitchFamily="2" charset="-78"/>
              </a:rPr>
              <a:t> مشخصی است که در آن بخش های </a:t>
            </a:r>
            <a:r>
              <a:rPr lang="fa-IR" dirty="0" smtClean="0">
                <a:latin typeface="Calibri" panose="020F0502020204030204" pitchFamily="34" charset="0"/>
                <a:ea typeface="Calibri" panose="020F0502020204030204" pitchFamily="34" charset="0"/>
                <a:cs typeface="B Koodak" pitchFamily="2" charset="-78"/>
              </a:rPr>
              <a:t>سازمانی و </a:t>
            </a:r>
            <a:r>
              <a:rPr lang="fa-IR" dirty="0">
                <a:latin typeface="Calibri" panose="020F0502020204030204" pitchFamily="34" charset="0"/>
                <a:ea typeface="Calibri" panose="020F0502020204030204" pitchFamily="34" charset="0"/>
                <a:cs typeface="B Koodak" pitchFamily="2" charset="-78"/>
              </a:rPr>
              <a:t>پست های سازمانی تعریف شده و سلسله مراتب آنها </a:t>
            </a:r>
            <a:r>
              <a:rPr lang="fa-IR" dirty="0" smtClean="0">
                <a:latin typeface="Calibri" panose="020F0502020204030204" pitchFamily="34" charset="0"/>
                <a:ea typeface="Calibri" panose="020F0502020204030204" pitchFamily="34" charset="0"/>
                <a:cs typeface="B Koodak" pitchFamily="2" charset="-78"/>
              </a:rPr>
              <a:t>مشخص </a:t>
            </a:r>
            <a:r>
              <a:rPr lang="fa-IR" dirty="0">
                <a:latin typeface="Calibri" panose="020F0502020204030204" pitchFamily="34" charset="0"/>
                <a:ea typeface="Calibri" panose="020F0502020204030204" pitchFamily="34" charset="0"/>
                <a:cs typeface="B Koodak" pitchFamily="2" charset="-78"/>
              </a:rPr>
              <a:t>شده است .</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رویدادها: </a:t>
            </a:r>
            <a:r>
              <a:rPr lang="fa-IR" dirty="0" smtClean="0">
                <a:latin typeface="Calibri" panose="020F0502020204030204" pitchFamily="34" charset="0"/>
                <a:ea typeface="Calibri" panose="020F0502020204030204" pitchFamily="34" charset="0"/>
                <a:cs typeface="B Koodak" pitchFamily="2" charset="-78"/>
              </a:rPr>
              <a:t>رویدادها </a:t>
            </a:r>
            <a:r>
              <a:rPr lang="fa-IR" dirty="0">
                <a:latin typeface="Calibri" panose="020F0502020204030204" pitchFamily="34" charset="0"/>
                <a:ea typeface="Calibri" panose="020F0502020204030204" pitchFamily="34" charset="0"/>
                <a:cs typeface="B Koodak" pitchFamily="2" charset="-78"/>
              </a:rPr>
              <a:t>معمولاً منجر به </a:t>
            </a:r>
            <a:r>
              <a:rPr lang="fa-IR" dirty="0">
                <a:solidFill>
                  <a:srgbClr val="FF0000"/>
                </a:solidFill>
                <a:latin typeface="Calibri" panose="020F0502020204030204" pitchFamily="34" charset="0"/>
                <a:ea typeface="Calibri" panose="020F0502020204030204" pitchFamily="34" charset="0"/>
                <a:cs typeface="B Koodak" pitchFamily="2" charset="-78"/>
              </a:rPr>
              <a:t>تغییر</a:t>
            </a:r>
            <a:r>
              <a:rPr lang="fa-IR" dirty="0">
                <a:latin typeface="Calibri" panose="020F0502020204030204" pitchFamily="34" charset="0"/>
                <a:ea typeface="Calibri" panose="020F0502020204030204" pitchFamily="34" charset="0"/>
                <a:cs typeface="B Koodak" pitchFamily="2" charset="-78"/>
              </a:rPr>
              <a:t> وضعیت سازمان یا </a:t>
            </a:r>
            <a:r>
              <a:rPr lang="fa-IR" dirty="0">
                <a:solidFill>
                  <a:srgbClr val="FF0000"/>
                </a:solidFill>
                <a:latin typeface="Calibri" panose="020F0502020204030204" pitchFamily="34" charset="0"/>
                <a:ea typeface="Calibri" panose="020F0502020204030204" pitchFamily="34" charset="0"/>
                <a:cs typeface="B Koodak" pitchFamily="2" charset="-78"/>
              </a:rPr>
              <a:t>آغاز</a:t>
            </a:r>
            <a:r>
              <a:rPr lang="fa-IR" dirty="0">
                <a:latin typeface="Calibri" panose="020F0502020204030204" pitchFamily="34" charset="0"/>
                <a:ea typeface="Calibri" panose="020F0502020204030204" pitchFamily="34" charset="0"/>
                <a:cs typeface="B Koodak" pitchFamily="2" charset="-78"/>
              </a:rPr>
              <a:t> یک یا چند فرایند کاری می شوند.</a:t>
            </a:r>
            <a:endParaRPr lang="en-US" sz="1400" dirty="0">
              <a:latin typeface="Calibri" panose="020F0502020204030204" pitchFamily="34" charset="0"/>
              <a:ea typeface="Calibri" panose="020F0502020204030204" pitchFamily="34" charset="0"/>
              <a:cs typeface="B Koodak" pitchFamily="2" charset="-78"/>
            </a:endParaRPr>
          </a:p>
          <a:p>
            <a:pPr algn="justLow" rtl="1">
              <a:spcAft>
                <a:spcPts val="1200"/>
              </a:spcAft>
            </a:pPr>
            <a:r>
              <a:rPr lang="fa-IR" dirty="0">
                <a:latin typeface="Calibri" panose="020F0502020204030204" pitchFamily="34" charset="0"/>
                <a:ea typeface="Calibri" panose="020F0502020204030204" pitchFamily="34" charset="0"/>
                <a:cs typeface="B Koodak" pitchFamily="2" charset="-78"/>
              </a:rPr>
              <a:t>اهداف: هرسازمان درهر لحظه از زمان به سمت یکسری اهداف درحرکت است</a:t>
            </a:r>
            <a:r>
              <a:rPr lang="en-US" dirty="0">
                <a:latin typeface="Calibri" panose="020F0502020204030204" pitchFamily="34" charset="0"/>
                <a:ea typeface="Calibri" panose="020F0502020204030204" pitchFamily="34" charset="0"/>
                <a:cs typeface="B Koodak" pitchFamily="2" charset="-78"/>
              </a:rPr>
              <a:t> .</a:t>
            </a:r>
            <a:r>
              <a:rPr lang="fa-IR" dirty="0">
                <a:latin typeface="Calibri" panose="020F0502020204030204" pitchFamily="34" charset="0"/>
                <a:ea typeface="Calibri" panose="020F0502020204030204" pitchFamily="34" charset="0"/>
                <a:cs typeface="B Koodak" pitchFamily="2" charset="-78"/>
              </a:rPr>
              <a:t>درحالت ایده آل این اهداف باید مطابق با اهداف تعریف شده برای سازمان باشند ولی لزوماً این گونه نیست .</a:t>
            </a:r>
            <a:endParaRPr lang="en-US" sz="1400" dirty="0">
              <a:effectLst/>
              <a:latin typeface="Calibri" panose="020F0502020204030204" pitchFamily="34" charset="0"/>
              <a:ea typeface="Calibri" panose="020F0502020204030204" pitchFamily="34" charset="0"/>
              <a:cs typeface="B Koodak" pitchFamily="2" charset="-78"/>
            </a:endParaRPr>
          </a:p>
        </p:txBody>
      </p:sp>
      <p:graphicFrame>
        <p:nvGraphicFramePr>
          <p:cNvPr id="7" name="Diagram 6"/>
          <p:cNvGraphicFramePr/>
          <p:nvPr>
            <p:extLst>
              <p:ext uri="{D42A27DB-BD31-4B8C-83A1-F6EECF244321}">
                <p14:modId xmlns:p14="http://schemas.microsoft.com/office/powerpoint/2010/main" val="3200556960"/>
              </p:ext>
            </p:extLst>
          </p:nvPr>
        </p:nvGraphicFramePr>
        <p:xfrm>
          <a:off x="4524703" y="1212341"/>
          <a:ext cx="4871546" cy="488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0665EA5-0B15-410E-9B1A-F61E11C28FB9}" type="slidenum">
              <a:rPr lang="en-US" smtClean="0"/>
              <a:pPr/>
              <a:t>7</a:t>
            </a:fld>
            <a:endParaRPr lang="en-US" dirty="0"/>
          </a:p>
        </p:txBody>
      </p:sp>
      <p:sp>
        <p:nvSpPr>
          <p:cNvPr id="6" name="Rectangle 5"/>
          <p:cNvSpPr/>
          <p:nvPr/>
        </p:nvSpPr>
        <p:spPr>
          <a:xfrm>
            <a:off x="6069567" y="373544"/>
            <a:ext cx="2436886"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ابعاد سازمانی با نگرش افقی</a:t>
            </a:r>
            <a:endParaRPr lang="fa-IR" dirty="0"/>
          </a:p>
        </p:txBody>
      </p:sp>
    </p:spTree>
    <p:extLst>
      <p:ext uri="{BB962C8B-B14F-4D97-AF65-F5344CB8AC3E}">
        <p14:creationId xmlns:p14="http://schemas.microsoft.com/office/powerpoint/2010/main" val="7198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D36E9DAE-2E4D-4D8A-947D-9C3EEEF43613}"/>
                                            </p:graphicEl>
                                          </p:spTgt>
                                        </p:tgtEl>
                                        <p:attrNameLst>
                                          <p:attrName>style.visibility</p:attrName>
                                        </p:attrNameLst>
                                      </p:cBhvr>
                                      <p:to>
                                        <p:strVal val="visible"/>
                                      </p:to>
                                    </p:set>
                                    <p:animEffect transition="in" filter="fade">
                                      <p:cBhvr>
                                        <p:cTn id="7" dur="2000"/>
                                        <p:tgtEl>
                                          <p:spTgt spid="7">
                                            <p:graphicEl>
                                              <a:dgm id="{D36E9DAE-2E4D-4D8A-947D-9C3EEEF4361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3C21FC7B-DC1F-4A08-A88B-EFB66891B760}"/>
                                            </p:graphicEl>
                                          </p:spTgt>
                                        </p:tgtEl>
                                        <p:attrNameLst>
                                          <p:attrName>style.visibility</p:attrName>
                                        </p:attrNameLst>
                                      </p:cBhvr>
                                      <p:to>
                                        <p:strVal val="visible"/>
                                      </p:to>
                                    </p:set>
                                    <p:animEffect transition="in" filter="fade">
                                      <p:cBhvr>
                                        <p:cTn id="10" dur="2000"/>
                                        <p:tgtEl>
                                          <p:spTgt spid="7">
                                            <p:graphicEl>
                                              <a:dgm id="{3C21FC7B-DC1F-4A08-A88B-EFB66891B76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F1B90CE8-8F35-42F4-9754-FCC0C7399DCC}"/>
                                            </p:graphicEl>
                                          </p:spTgt>
                                        </p:tgtEl>
                                        <p:attrNameLst>
                                          <p:attrName>style.visibility</p:attrName>
                                        </p:attrNameLst>
                                      </p:cBhvr>
                                      <p:to>
                                        <p:strVal val="visible"/>
                                      </p:to>
                                    </p:set>
                                    <p:animEffect transition="in" filter="fade">
                                      <p:cBhvr>
                                        <p:cTn id="18" dur="2000"/>
                                        <p:tgtEl>
                                          <p:spTgt spid="7">
                                            <p:graphicEl>
                                              <a:dgm id="{F1B90CE8-8F35-42F4-9754-FCC0C7399DC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8665889-2429-4DD4-B917-E15795D2ECA1}"/>
                                            </p:graphicEl>
                                          </p:spTgt>
                                        </p:tgtEl>
                                        <p:attrNameLst>
                                          <p:attrName>style.visibility</p:attrName>
                                        </p:attrNameLst>
                                      </p:cBhvr>
                                      <p:to>
                                        <p:strVal val="visible"/>
                                      </p:to>
                                    </p:set>
                                    <p:animEffect transition="in" filter="fade">
                                      <p:cBhvr>
                                        <p:cTn id="21" dur="2000"/>
                                        <p:tgtEl>
                                          <p:spTgt spid="7">
                                            <p:graphicEl>
                                              <a:dgm id="{68665889-2429-4DD4-B917-E15795D2ECA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F0DD4D14-A76B-4A5A-BD12-A547574155ED}"/>
                                            </p:graphicEl>
                                          </p:spTgt>
                                        </p:tgtEl>
                                        <p:attrNameLst>
                                          <p:attrName>style.visibility</p:attrName>
                                        </p:attrNameLst>
                                      </p:cBhvr>
                                      <p:to>
                                        <p:strVal val="visible"/>
                                      </p:to>
                                    </p:set>
                                    <p:animEffect transition="in" filter="fade">
                                      <p:cBhvr>
                                        <p:cTn id="29" dur="2000"/>
                                        <p:tgtEl>
                                          <p:spTgt spid="7">
                                            <p:graphicEl>
                                              <a:dgm id="{F0DD4D14-A76B-4A5A-BD12-A547574155E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0A076344-BE83-44A1-8B22-F28300EAD9E6}"/>
                                            </p:graphicEl>
                                          </p:spTgt>
                                        </p:tgtEl>
                                        <p:attrNameLst>
                                          <p:attrName>style.visibility</p:attrName>
                                        </p:attrNameLst>
                                      </p:cBhvr>
                                      <p:to>
                                        <p:strVal val="visible"/>
                                      </p:to>
                                    </p:set>
                                    <p:animEffect transition="in" filter="fade">
                                      <p:cBhvr>
                                        <p:cTn id="32" dur="2000"/>
                                        <p:tgtEl>
                                          <p:spTgt spid="7">
                                            <p:graphicEl>
                                              <a:dgm id="{0A076344-BE83-44A1-8B22-F28300EAD9E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98359534-5B06-4EC5-8A26-A3A085FA5EE0}"/>
                                            </p:graphicEl>
                                          </p:spTgt>
                                        </p:tgtEl>
                                        <p:attrNameLst>
                                          <p:attrName>style.visibility</p:attrName>
                                        </p:attrNameLst>
                                      </p:cBhvr>
                                      <p:to>
                                        <p:strVal val="visible"/>
                                      </p:to>
                                    </p:set>
                                    <p:animEffect transition="in" filter="fade">
                                      <p:cBhvr>
                                        <p:cTn id="40" dur="2000"/>
                                        <p:tgtEl>
                                          <p:spTgt spid="7">
                                            <p:graphicEl>
                                              <a:dgm id="{98359534-5B06-4EC5-8A26-A3A085FA5EE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CA340847-FA8D-4FD4-8CD3-BBFA93053314}"/>
                                            </p:graphicEl>
                                          </p:spTgt>
                                        </p:tgtEl>
                                        <p:attrNameLst>
                                          <p:attrName>style.visibility</p:attrName>
                                        </p:attrNameLst>
                                      </p:cBhvr>
                                      <p:to>
                                        <p:strVal val="visible"/>
                                      </p:to>
                                    </p:set>
                                    <p:animEffect transition="in" filter="fade">
                                      <p:cBhvr>
                                        <p:cTn id="43" dur="2000"/>
                                        <p:tgtEl>
                                          <p:spTgt spid="7">
                                            <p:graphicEl>
                                              <a:dgm id="{CA340847-FA8D-4FD4-8CD3-BBFA93053314}"/>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20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graphicEl>
                                              <a:dgm id="{22264B36-7457-429C-B255-636A3715563D}"/>
                                            </p:graphicEl>
                                          </p:spTgt>
                                        </p:tgtEl>
                                        <p:attrNameLst>
                                          <p:attrName>style.visibility</p:attrName>
                                        </p:attrNameLst>
                                      </p:cBhvr>
                                      <p:to>
                                        <p:strVal val="visible"/>
                                      </p:to>
                                    </p:set>
                                    <p:animEffect transition="in" filter="fade">
                                      <p:cBhvr>
                                        <p:cTn id="51" dur="2000"/>
                                        <p:tgtEl>
                                          <p:spTgt spid="7">
                                            <p:graphicEl>
                                              <a:dgm id="{22264B36-7457-429C-B255-636A3715563D}"/>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B65C66A8-6B44-4614-AB49-543723F5ABA7}"/>
                                            </p:graphicEl>
                                          </p:spTgt>
                                        </p:tgtEl>
                                        <p:attrNameLst>
                                          <p:attrName>style.visibility</p:attrName>
                                        </p:attrNameLst>
                                      </p:cBhvr>
                                      <p:to>
                                        <p:strVal val="visible"/>
                                      </p:to>
                                    </p:set>
                                    <p:animEffect transition="in" filter="fade">
                                      <p:cBhvr>
                                        <p:cTn id="54" dur="2000"/>
                                        <p:tgtEl>
                                          <p:spTgt spid="7">
                                            <p:graphicEl>
                                              <a:dgm id="{B65C66A8-6B44-4614-AB49-543723F5ABA7}"/>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20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3FB3DCE9-98EF-49C5-AE4F-FEE7A9FE0443}"/>
                                            </p:graphicEl>
                                          </p:spTgt>
                                        </p:tgtEl>
                                        <p:attrNameLst>
                                          <p:attrName>style.visibility</p:attrName>
                                        </p:attrNameLst>
                                      </p:cBhvr>
                                      <p:to>
                                        <p:strVal val="visible"/>
                                      </p:to>
                                    </p:set>
                                    <p:animEffect transition="in" filter="fade">
                                      <p:cBhvr>
                                        <p:cTn id="62" dur="2000"/>
                                        <p:tgtEl>
                                          <p:spTgt spid="7">
                                            <p:graphicEl>
                                              <a:dgm id="{3FB3DCE9-98EF-49C5-AE4F-FEE7A9FE0443}"/>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dgm id="{AD667E6E-1F7A-48C5-9574-F36C014BE761}"/>
                                            </p:graphicEl>
                                          </p:spTgt>
                                        </p:tgtEl>
                                        <p:attrNameLst>
                                          <p:attrName>style.visibility</p:attrName>
                                        </p:attrNameLst>
                                      </p:cBhvr>
                                      <p:to>
                                        <p:strVal val="visible"/>
                                      </p:to>
                                    </p:set>
                                    <p:animEffect transition="in" filter="fade">
                                      <p:cBhvr>
                                        <p:cTn id="65" dur="2000"/>
                                        <p:tgtEl>
                                          <p:spTgt spid="7">
                                            <p:graphicEl>
                                              <a:dgm id="{AD667E6E-1F7A-48C5-9574-F36C014BE761}"/>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2000"/>
                                        <p:tgtEl>
                                          <p:spTgt spid="4">
                                            <p:txEl>
                                              <p:pRg st="5" end="5"/>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graphicEl>
                                              <a:dgm id="{E4F550CB-39F1-4E2C-B7F7-7222EDF8A772}"/>
                                            </p:graphicEl>
                                          </p:spTgt>
                                        </p:tgtEl>
                                        <p:attrNameLst>
                                          <p:attrName>style.visibility</p:attrName>
                                        </p:attrNameLst>
                                      </p:cBhvr>
                                      <p:to>
                                        <p:strVal val="visible"/>
                                      </p:to>
                                    </p:set>
                                    <p:animEffect transition="in" filter="fade">
                                      <p:cBhvr>
                                        <p:cTn id="71" dur="2000"/>
                                        <p:tgtEl>
                                          <p:spTgt spid="7">
                                            <p:graphicEl>
                                              <a:dgm id="{E4F550CB-39F1-4E2C-B7F7-7222EDF8A7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7"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2"/>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83132" y="1353787"/>
            <a:ext cx="4880758" cy="1270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175608" y="676043"/>
            <a:ext cx="3859479"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1" eaLnBrk="0" fontAlgn="base" hangingPunct="0">
              <a:spcBef>
                <a:spcPct val="0"/>
              </a:spcBef>
              <a:spcAft>
                <a:spcPts val="1200"/>
              </a:spcAft>
            </a:pPr>
            <a:r>
              <a:rPr lang="fa-IR" altLang="en-US" dirty="0" smtClean="0">
                <a:latin typeface="Calibri" panose="020F0502020204030204" pitchFamily="34" charset="0"/>
                <a:ea typeface="Calibri" panose="020F0502020204030204" pitchFamily="34" charset="0"/>
                <a:cs typeface="B Koodak" pitchFamily="2" charset="-78"/>
              </a:rPr>
              <a:t>لایه راهبردی : لایه راهبردی به بخشهایی ا ز سازمان اطلاق می شوند که موظف به سیاست گذاری، تعیین اهداف درازمدت، ارزشها، سیاست ها، راهبردها، و نیز برنامه ریزی کلان سازمان بوده و چشم اندازها و نیز معیارهای سنجش کارایی و اثربخشی لایه های پایین تر را تعیین می کنند. این لایه از بحث معماری سازمانی خارج می باشد و اسناد مربوط به آن جزو وردی های فرآیند معماری سازمانی به حساب می آید.</a:t>
            </a:r>
            <a:endParaRPr lang="en-US" altLang="en-US" dirty="0" smtClean="0">
              <a:cs typeface="B Koodak" pitchFamily="2" charset="-78"/>
            </a:endParaRPr>
          </a:p>
          <a:p>
            <a:pPr marL="0" marR="0" lvl="0" indent="0" algn="justLow" defTabSz="914400" rtl="1" eaLnBrk="0" fontAlgn="base" latinLnBrk="0" hangingPunct="0">
              <a:lnSpc>
                <a:spcPct val="100000"/>
              </a:lnSpc>
              <a:spcBef>
                <a:spcPct val="0"/>
              </a:spcBef>
              <a:spcAft>
                <a:spcPts val="1200"/>
              </a:spcAft>
              <a:buClrTx/>
              <a:buSzTx/>
              <a:buFontTx/>
              <a:buNone/>
              <a:tabLst/>
            </a:pPr>
            <a:r>
              <a:rPr kumimoji="0" lang="fa-IR"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Koodak" pitchFamily="2" charset="-78"/>
              </a:rPr>
              <a:t>لایه ماموریتی : این لایه شامل بخشهای ماموریتی سازمان است که خود دارای سطوح مختلفی چون مدیریت عالی، مدیریت میانی و عملیات است. عملاً کلیه فعالیت های سازمان در این لایه انجام می شود . بسته به نوع سازمان، نتیجه فعالیت های این لایه می تواند تولید محصول یا ارائه خدمات باشد. فرآیندهای جاری در این لایه قابلیت های سازمان را ایجاد می کند.</a:t>
            </a:r>
            <a:endParaRPr kumimoji="0" lang="en-US" altLang="en-US" b="0" i="0" u="none" strike="noStrike" cap="none" normalizeH="0" baseline="0" dirty="0" smtClean="0">
              <a:ln>
                <a:noFill/>
              </a:ln>
              <a:solidFill>
                <a:schemeClr val="tx1"/>
              </a:solidFill>
              <a:effectLst/>
              <a:cs typeface="B Koodak" pitchFamily="2" charset="-78"/>
            </a:endParaRPr>
          </a:p>
          <a:p>
            <a:pPr marL="0" marR="0" lvl="0" indent="0" algn="justLow" defTabSz="914400" rtl="1" eaLnBrk="0" fontAlgn="base" latinLnBrk="0" hangingPunct="0">
              <a:lnSpc>
                <a:spcPct val="100000"/>
              </a:lnSpc>
              <a:spcBef>
                <a:spcPct val="0"/>
              </a:spcBef>
              <a:spcAft>
                <a:spcPts val="1200"/>
              </a:spcAft>
              <a:buClrTx/>
              <a:buSzTx/>
              <a:buFontTx/>
              <a:buNone/>
              <a:tabLst/>
            </a:pPr>
            <a:r>
              <a:rPr kumimoji="0" lang="fa-IR"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Koodak" pitchFamily="2" charset="-78"/>
              </a:rPr>
              <a:t>لایه فناوری اطلاعات و ارتباطات : این لایه بصورت خاص شامل کلیه فناوری های اطلاعاتی و ارتباطی است که سازمان در راستای انجام فعالیتهای لایه ماموریتی از آنها استفاده می کند.</a:t>
            </a:r>
            <a:endParaRPr kumimoji="0" lang="fa-IR" altLang="en-US" b="0" i="0" u="none" strike="noStrike" cap="none" normalizeH="0" baseline="0" dirty="0" smtClean="0">
              <a:ln>
                <a:noFill/>
              </a:ln>
              <a:solidFill>
                <a:schemeClr val="tx1"/>
              </a:solidFill>
              <a:effectLst/>
              <a:latin typeface="Arial" panose="020B0604020202020204" pitchFamily="34" charset="0"/>
              <a:cs typeface="B Koodak" pitchFamily="2" charset="-78"/>
            </a:endParaRPr>
          </a:p>
        </p:txBody>
      </p:sp>
      <p:sp>
        <p:nvSpPr>
          <p:cNvPr id="6" name="Slide Number Placeholder 5"/>
          <p:cNvSpPr>
            <a:spLocks noGrp="1"/>
          </p:cNvSpPr>
          <p:nvPr>
            <p:ph type="sldNum" sz="quarter" idx="12"/>
          </p:nvPr>
        </p:nvSpPr>
        <p:spPr/>
        <p:txBody>
          <a:bodyPr/>
          <a:lstStyle/>
          <a:p>
            <a:fld id="{B0665EA5-0B15-410E-9B1A-F61E11C28FB9}" type="slidenum">
              <a:rPr lang="en-US" smtClean="0"/>
              <a:pPr/>
              <a:t>8</a:t>
            </a:fld>
            <a:endParaRPr lang="en-US" dirty="0"/>
          </a:p>
        </p:txBody>
      </p:sp>
      <p:pic>
        <p:nvPicPr>
          <p:cNvPr id="7" name="Picture 2"/>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83132" y="2713511"/>
            <a:ext cx="4857008" cy="1270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83132" y="4073236"/>
            <a:ext cx="4845132" cy="1246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1069" y="208137"/>
            <a:ext cx="3377848"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Titr" pitchFamily="2" charset="-78"/>
              </a:rPr>
              <a:t>ابعاد سازمانی با نگرش عمودی (لایه ها)</a:t>
            </a:r>
            <a:endParaRPr lang="fa-IR" dirty="0"/>
          </a:p>
        </p:txBody>
      </p:sp>
    </p:spTree>
    <p:extLst>
      <p:ext uri="{BB962C8B-B14F-4D97-AF65-F5344CB8AC3E}">
        <p14:creationId xmlns:p14="http://schemas.microsoft.com/office/powerpoint/2010/main" val="15831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600200" y="1137920"/>
            <a:ext cx="5943600" cy="4582160"/>
          </a:xfrm>
          <a:prstGeom prst="rect">
            <a:avLst/>
          </a:prstGeom>
        </p:spPr>
      </p:pic>
      <p:sp>
        <p:nvSpPr>
          <p:cNvPr id="5" name="Slide Number Placeholder 4"/>
          <p:cNvSpPr>
            <a:spLocks noGrp="1"/>
          </p:cNvSpPr>
          <p:nvPr>
            <p:ph type="sldNum" sz="quarter" idx="12"/>
          </p:nvPr>
        </p:nvSpPr>
        <p:spPr/>
        <p:txBody>
          <a:bodyPr/>
          <a:lstStyle/>
          <a:p>
            <a:fld id="{B0665EA5-0B15-410E-9B1A-F61E11C28FB9}" type="slidenum">
              <a:rPr lang="en-US" smtClean="0"/>
              <a:pPr/>
              <a:t>9</a:t>
            </a:fld>
            <a:endParaRPr lang="en-US" dirty="0"/>
          </a:p>
        </p:txBody>
      </p:sp>
    </p:spTree>
    <p:extLst>
      <p:ext uri="{BB962C8B-B14F-4D97-AF65-F5344CB8AC3E}">
        <p14:creationId xmlns:p14="http://schemas.microsoft.com/office/powerpoint/2010/main" val="388660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1517</TotalTime>
  <Words>2585</Words>
  <Application>Microsoft Office PowerPoint</Application>
  <PresentationFormat>On-screen Show (4:3)</PresentationFormat>
  <Paragraphs>278</Paragraphs>
  <Slides>35</Slides>
  <Notes>8</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35</vt:i4>
      </vt:variant>
    </vt:vector>
  </HeadingPairs>
  <TitlesOfParts>
    <vt:vector size="59" baseType="lpstr">
      <vt:lpstr>SimSun</vt:lpstr>
      <vt:lpstr>2  Homa</vt:lpstr>
      <vt:lpstr>2  Mitra</vt:lpstr>
      <vt:lpstr>Arial</vt:lpstr>
      <vt:lpstr>Arial Narrow</vt:lpstr>
      <vt:lpstr>B Davat</vt:lpstr>
      <vt:lpstr>B Jadid</vt:lpstr>
      <vt:lpstr>B Koodak</vt:lpstr>
      <vt:lpstr>B Mitra</vt:lpstr>
      <vt:lpstr>B Nazanin</vt:lpstr>
      <vt:lpstr>B Titr</vt:lpstr>
      <vt:lpstr>B Yagut</vt:lpstr>
      <vt:lpstr>B Zar</vt:lpstr>
      <vt:lpstr>Calibri</vt:lpstr>
      <vt:lpstr>Century Gothic</vt:lpstr>
      <vt:lpstr>Homa</vt:lpstr>
      <vt:lpstr>IRANSansWeb_Light</vt:lpstr>
      <vt:lpstr>Roya</vt:lpstr>
      <vt:lpstr>Tahoma</vt:lpstr>
      <vt:lpstr>Times New Roman</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بررسی دقیق تر سازمان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نقاط ضعف چارگوب فدرال</vt:lpstr>
      <vt:lpstr>PowerPoint Presentation</vt:lpstr>
      <vt:lpstr>PowerPoint Presentation</vt:lpstr>
      <vt:lpstr> محتويات معماري سازماني</vt:lpstr>
      <vt:lpstr>الگوي عمومي</vt:lpstr>
      <vt:lpstr>PowerPoint Presentation</vt:lpstr>
      <vt:lpstr>PowerPoint Presentation</vt:lpstr>
      <vt:lpstr>PowerPoint Presentation</vt:lpstr>
      <vt:lpstr>PowerPoint Presentation</vt:lpstr>
      <vt:lpstr>PowerPoint Presentation</vt:lpstr>
      <vt:lpstr>اجزاء معماری فدرال</vt:lpstr>
      <vt:lpstr>What is FEAF?</vt:lpstr>
      <vt:lpstr>اجزاء معماری فدرال</vt:lpstr>
      <vt:lpstr>اجزاء معماری فدرال</vt:lpstr>
      <vt:lpstr>بخش های معماری</vt:lpstr>
      <vt:lpstr>مدل مرجع معماری سازمانی فدرال</vt:lpstr>
      <vt:lpstr>مدل های مرجع</vt:lpstr>
      <vt:lpstr>FEA – Reference Models: descriptions</vt:lpstr>
      <vt:lpstr>PowerPoint Presentation</vt:lpstr>
      <vt:lpstr>نقاط قوت چارچوب فدرال </vt:lpstr>
      <vt:lpstr>نقاط ضعف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rza dabiri</dc:creator>
  <cp:lastModifiedBy>MRT www.Win2Farsi.com</cp:lastModifiedBy>
  <cp:revision>102</cp:revision>
  <dcterms:created xsi:type="dcterms:W3CDTF">2015-11-03T09:24:23Z</dcterms:created>
  <dcterms:modified xsi:type="dcterms:W3CDTF">2024-05-17T15:24:11Z</dcterms:modified>
</cp:coreProperties>
</file>