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75" d="100"/>
          <a:sy n="75" d="100"/>
        </p:scale>
        <p:origin x="768"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9256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194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8981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342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51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07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847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115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5931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12/15/2019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3011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2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12/15/2019</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6784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fa-IR" b="1" dirty="0">
                <a:cs typeface="B Nazanin" panose="00000400000000000000" pitchFamily="2" charset="-78"/>
              </a:rPr>
              <a:t>مسیریابی وسایل نقلیه (</a:t>
            </a:r>
            <a:r>
              <a:rPr lang="en-US" b="1" dirty="0">
                <a:cs typeface="B Nazanin" panose="00000400000000000000" pitchFamily="2" charset="-78"/>
              </a:rPr>
              <a:t>VRP</a:t>
            </a:r>
            <a:r>
              <a:rPr lang="fa-IR" b="1" dirty="0">
                <a:cs typeface="B Nazanin" panose="00000400000000000000" pitchFamily="2" charset="-78"/>
              </a:rPr>
              <a:t>)</a:t>
            </a:r>
            <a:r>
              <a:rPr lang="en-US" b="1" dirty="0">
                <a:cs typeface="B Nazanin" panose="00000400000000000000" pitchFamily="2" charset="-78"/>
              </a:rPr>
              <a:t/>
            </a:r>
            <a:br>
              <a:rPr lang="en-US" b="1" dirty="0">
                <a:cs typeface="B Nazanin" panose="00000400000000000000" pitchFamily="2" charset="-78"/>
              </a:rPr>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81812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300" dirty="0">
                <a:cs typeface="B Titr" panose="00000700000000000000" pitchFamily="2" charset="-78"/>
              </a:rPr>
              <a:t>انواع مدل های </a:t>
            </a:r>
            <a:r>
              <a:rPr lang="en-US" sz="3300" dirty="0">
                <a:cs typeface="B Titr" panose="00000700000000000000" pitchFamily="2" charset="-78"/>
              </a:rPr>
              <a:t>VRP</a:t>
            </a:r>
          </a:p>
        </p:txBody>
      </p:sp>
      <p:sp>
        <p:nvSpPr>
          <p:cNvPr id="4" name="TextBox 3"/>
          <p:cNvSpPr txBox="1"/>
          <p:nvPr/>
        </p:nvSpPr>
        <p:spPr>
          <a:xfrm>
            <a:off x="620691" y="2066300"/>
            <a:ext cx="7950253" cy="2677656"/>
          </a:xfrm>
          <a:prstGeom prst="rect">
            <a:avLst/>
          </a:prstGeom>
          <a:noFill/>
        </p:spPr>
        <p:txBody>
          <a:bodyPr wrap="square" rtlCol="0">
            <a:spAutoFit/>
          </a:bodyPr>
          <a:lstStyle/>
          <a:p>
            <a:pPr algn="just" rtl="1"/>
            <a:r>
              <a:rPr lang="fa-IR" sz="2100" dirty="0">
                <a:cs typeface="B Nazanin" panose="00000400000000000000" pitchFamily="2" charset="-78"/>
              </a:rPr>
              <a:t>در مسائل کلاسیک مسیریابی وسایل نقلیه، مجموعه ای از مشتریان با تقاضای مشخص برای هر مشتری، در مناطق جغرافیایی پخش شده اند که باید توسط ناوگانی از وسایل نقلیه که در یک پایانه مرکزی قرار دارند با ظرفیت های مشخص سرویس دهی شوند. هدف طراحی مسیرهایی است که با حداقل هزینه بتوان به همه تقاضای مشتریان خدمات داد. حداقل هزینه با به حداقل رساندن دو تابع طول مسافت طی شده و تعداد وسیله مورد نیاز برای انجام این خدمات امکان پذیر می باشد. مسأله کلاسیک مسیریابی وسایل نقلیه تحت عنوان مسأله مسیریابی وسایل نقلیه با محدودیت ظرفیت (</a:t>
            </a:r>
            <a:r>
              <a:rPr lang="en-US" sz="2100" dirty="0" smtClean="0">
                <a:cs typeface="B Nazanin" panose="00000400000000000000" pitchFamily="2" charset="-78"/>
              </a:rPr>
              <a:t>CVRP</a:t>
            </a:r>
            <a:r>
              <a:rPr lang="fa-IR" sz="2100" dirty="0" smtClean="0">
                <a:cs typeface="B Nazanin" panose="00000400000000000000" pitchFamily="2" charset="-78"/>
              </a:rPr>
              <a:t>)</a:t>
            </a:r>
            <a:r>
              <a:rPr lang="en-US" sz="2100" dirty="0" smtClean="0">
                <a:cs typeface="B Nazanin" panose="00000400000000000000" pitchFamily="2" charset="-78"/>
              </a:rPr>
              <a:t> </a:t>
            </a:r>
            <a:r>
              <a:rPr lang="fa-IR" sz="2100" dirty="0">
                <a:cs typeface="B Nazanin" panose="00000400000000000000" pitchFamily="2" charset="-78"/>
              </a:rPr>
              <a:t>نیز بیان می شود. این مسأله به طور شماتیک در شکل زیر با یک پایانه نمایش داده شده است.</a:t>
            </a:r>
            <a:endParaRPr lang="en-US" sz="2100" dirty="0">
              <a:cs typeface="B Nazanin" panose="00000400000000000000" pitchFamily="2" charset="-78"/>
            </a:endParaRPr>
          </a:p>
        </p:txBody>
      </p:sp>
    </p:spTree>
    <p:extLst>
      <p:ext uri="{BB962C8B-B14F-4D97-AF65-F5344CB8AC3E}">
        <p14:creationId xmlns:p14="http://schemas.microsoft.com/office/powerpoint/2010/main" val="182112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300" dirty="0">
                <a:cs typeface="B Titr" panose="00000700000000000000" pitchFamily="2" charset="-78"/>
              </a:rPr>
              <a:t>انواع مدل های </a:t>
            </a:r>
            <a:r>
              <a:rPr lang="en-US" sz="3300" dirty="0">
                <a:cs typeface="B Titr" panose="00000700000000000000" pitchFamily="2" charset="-78"/>
              </a:rPr>
              <a:t>VRP</a:t>
            </a:r>
          </a:p>
        </p:txBody>
      </p:sp>
      <p:pic>
        <p:nvPicPr>
          <p:cNvPr id="3074" name="Picture 2" descr="https://files.virgool.io/upload/users/33956/posts/lkgs5jmpkgcr/etgumsfvnst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2874" y="2387600"/>
            <a:ext cx="5737225" cy="4075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11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300" dirty="0">
                <a:cs typeface="B Titr" panose="00000700000000000000" pitchFamily="2" charset="-78"/>
              </a:rPr>
              <a:t>مسیریابی وسیله نقلیه با محدودیت مسافت </a:t>
            </a:r>
            <a:r>
              <a:rPr lang="fa-IR" sz="3300" dirty="0" smtClean="0">
                <a:cs typeface="B Titr" panose="00000700000000000000" pitchFamily="2" charset="-78"/>
              </a:rPr>
              <a:t>(</a:t>
            </a:r>
            <a:r>
              <a:rPr lang="en-US" sz="3300" dirty="0" smtClean="0">
                <a:cs typeface="B Titr" panose="00000700000000000000" pitchFamily="2" charset="-78"/>
              </a:rPr>
              <a:t>DCVRP</a:t>
            </a:r>
            <a:r>
              <a:rPr lang="fa-IR" sz="3300" dirty="0" smtClean="0">
                <a:cs typeface="B Titr" panose="00000700000000000000" pitchFamily="2" charset="-78"/>
              </a:rPr>
              <a:t>)</a:t>
            </a:r>
            <a:endParaRPr lang="en-US" sz="3300" dirty="0">
              <a:cs typeface="B Titr" panose="00000700000000000000" pitchFamily="2" charset="-78"/>
            </a:endParaRPr>
          </a:p>
        </p:txBody>
      </p:sp>
      <p:sp>
        <p:nvSpPr>
          <p:cNvPr id="4" name="TextBox 3"/>
          <p:cNvSpPr txBox="1"/>
          <p:nvPr/>
        </p:nvSpPr>
        <p:spPr>
          <a:xfrm>
            <a:off x="620691" y="2066300"/>
            <a:ext cx="7950253" cy="3416320"/>
          </a:xfrm>
          <a:prstGeom prst="rect">
            <a:avLst/>
          </a:prstGeom>
          <a:noFill/>
        </p:spPr>
        <p:txBody>
          <a:bodyPr wrap="square" rtlCol="0">
            <a:spAutoFit/>
          </a:bodyPr>
          <a:lstStyle/>
          <a:p>
            <a:pPr algn="just" rtl="1"/>
            <a:r>
              <a:rPr lang="fa-IR" sz="2400" dirty="0">
                <a:cs typeface="B Nazanin" panose="00000400000000000000" pitchFamily="2" charset="-78"/>
              </a:rPr>
              <a:t>اولین نسخه مسأله مسیریابی، مسیریابی وسایل نقلیه با محدودیت مسافت نامیده شده است که در هر مسیر یک محدودیت حداکثر مسافت در نظر گرفته می شود. هزینه های حمل ونقل با زمان سفر رابطه مستقیم دارند و هرچه طول یا زمان سفر بزرگتر باشد علاوه بر هزینه های انرژی و استهلاک و زمان از دست رفته احتمال وقوع تصادف نیز بیشتر می شود. گاهی اوقات هم قوانین و مقررات خاصی جهت ملاحظات ایمنی برای محدود کردن طول سفر وضع می شود. در چنین حالاتی مسأله مسیریابی وسایل نقلیه با یک محدودیت کاربردی که طول سفر را تهدید می کند ترکیب می شود، یعنی اینکه حداکثر مسافتی که وسیله می تواند طی نماید مشخص شده و بیش از آن مجاز نیست.</a:t>
            </a:r>
            <a:endParaRPr lang="en-US" sz="2400" dirty="0">
              <a:cs typeface="B Nazanin" panose="00000400000000000000" pitchFamily="2" charset="-78"/>
            </a:endParaRPr>
          </a:p>
        </p:txBody>
      </p:sp>
    </p:spTree>
    <p:extLst>
      <p:ext uri="{BB962C8B-B14F-4D97-AF65-F5344CB8AC3E}">
        <p14:creationId xmlns:p14="http://schemas.microsoft.com/office/powerpoint/2010/main" val="1547380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a:cs typeface="B Titr" panose="00000700000000000000" pitchFamily="2" charset="-78"/>
              </a:rPr>
              <a:t>مسأله مسیریابی وسایل نقلیه با پنجره های زمانی (</a:t>
            </a:r>
            <a:r>
              <a:rPr lang="en-US" dirty="0" smtClean="0">
                <a:cs typeface="B Titr" panose="00000700000000000000" pitchFamily="2" charset="-78"/>
              </a:rPr>
              <a:t>VRPTW</a:t>
            </a:r>
            <a:r>
              <a:rPr lang="fa-IR" dirty="0" smtClean="0">
                <a:cs typeface="B Titr" panose="00000700000000000000" pitchFamily="2" charset="-78"/>
              </a:rPr>
              <a:t>)</a:t>
            </a:r>
            <a:endParaRPr lang="en-US" dirty="0">
              <a:cs typeface="B Titr" panose="00000700000000000000" pitchFamily="2" charset="-78"/>
            </a:endParaRPr>
          </a:p>
        </p:txBody>
      </p:sp>
      <p:sp>
        <p:nvSpPr>
          <p:cNvPr id="4" name="TextBox 3"/>
          <p:cNvSpPr txBox="1"/>
          <p:nvPr/>
        </p:nvSpPr>
        <p:spPr>
          <a:xfrm>
            <a:off x="620691" y="2066300"/>
            <a:ext cx="7950253" cy="4893647"/>
          </a:xfrm>
          <a:prstGeom prst="rect">
            <a:avLst/>
          </a:prstGeom>
          <a:noFill/>
        </p:spPr>
        <p:txBody>
          <a:bodyPr wrap="square" rtlCol="0">
            <a:spAutoFit/>
          </a:bodyPr>
          <a:lstStyle/>
          <a:p>
            <a:pPr algn="just" rtl="1"/>
            <a:r>
              <a:rPr lang="fa-IR" sz="2400" dirty="0">
                <a:cs typeface="B Nazanin" panose="00000400000000000000" pitchFamily="2" charset="-78"/>
              </a:rPr>
              <a:t>یکی از حالت های مسأله </a:t>
            </a:r>
            <a:r>
              <a:rPr lang="en-US" sz="2400" dirty="0">
                <a:cs typeface="B Nazanin" panose="00000400000000000000" pitchFamily="2" charset="-78"/>
              </a:rPr>
              <a:t>VRP، </a:t>
            </a:r>
            <a:r>
              <a:rPr lang="fa-IR" sz="2400" dirty="0">
                <a:cs typeface="B Nazanin" panose="00000400000000000000" pitchFamily="2" charset="-78"/>
              </a:rPr>
              <a:t>مسأله مسیریابی وسایل نقلیه با پنجره زمانی نامیده می شود که در این مسأله علاوه بر محدودیت ظرفیت، هر یک از مشتریان یا پایانه ها دارای فواصل زمانی جهت ارائه خدمات می باشند. در این مسأله زمان ارسال کالا از پایانه ممکن است در ساعات با فواصل زمانی خاصی صورت گیرد که در چنین حالاتی گفته می شود پایانه دارای پنجره زمانی می باشد. ولی اغلب اوقات این مشتریان هستند که برای دریافت کالا محدودیت زمانی را تعریف می نمایند و فقط در آن ساعات کالا دریافت نموده و یا برای ساعات ذکر شده اولویت در نظر می گیرند. با توجه به تعبیری که ارائه شد، دو نوع پنجره زمانی موضوعیت می یابد: یکی این که گاهی اوقات این محدودیت زمانی به گونه ای است که خارج از محدوده زمانی فوق، خدمات ارائه نمی شود، این پنجره زمانی را پنجره زمانی سخت می نامند. دیگر این که محدودیت زمانی یک اولویت ترجیح است و می توان خارج از آن زمان خدمات ارائه نمود، ولی از مطلوبیت کمتری برخوردار است. این نوع پنجره زمانی را پنجره زمانی نرم" می نامند.</a:t>
            </a:r>
            <a:endParaRPr lang="en-US" sz="2400" dirty="0">
              <a:cs typeface="B Nazanin" panose="00000400000000000000" pitchFamily="2" charset="-78"/>
            </a:endParaRPr>
          </a:p>
        </p:txBody>
      </p:sp>
    </p:spTree>
    <p:extLst>
      <p:ext uri="{BB962C8B-B14F-4D97-AF65-F5344CB8AC3E}">
        <p14:creationId xmlns:p14="http://schemas.microsoft.com/office/powerpoint/2010/main" val="303875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687474"/>
            <a:ext cx="8431244" cy="1083329"/>
          </a:xfrm>
        </p:spPr>
        <p:txBody>
          <a:bodyPr>
            <a:normAutofit/>
          </a:bodyPr>
          <a:lstStyle/>
          <a:p>
            <a:pPr algn="r" rtl="1"/>
            <a:r>
              <a:rPr lang="fa-IR" dirty="0">
                <a:cs typeface="B Titr" panose="00000700000000000000" pitchFamily="2" charset="-78"/>
              </a:rPr>
              <a:t>مسأله مسیریابی وسایل نقلیه با جمع آوری و تحویل کالا(</a:t>
            </a:r>
            <a:r>
              <a:rPr lang="en-US" dirty="0" smtClean="0">
                <a:cs typeface="B Titr" panose="00000700000000000000" pitchFamily="2" charset="-78"/>
              </a:rPr>
              <a:t>VRPPD</a:t>
            </a:r>
            <a:r>
              <a:rPr lang="fa-IR" dirty="0" smtClean="0">
                <a:cs typeface="B Titr" panose="00000700000000000000" pitchFamily="2" charset="-78"/>
              </a:rPr>
              <a:t>)</a:t>
            </a:r>
            <a:endParaRPr lang="en-US" dirty="0">
              <a:cs typeface="B Titr" panose="00000700000000000000" pitchFamily="2" charset="-78"/>
            </a:endParaRPr>
          </a:p>
        </p:txBody>
      </p:sp>
      <p:sp>
        <p:nvSpPr>
          <p:cNvPr id="4" name="TextBox 3"/>
          <p:cNvSpPr txBox="1"/>
          <p:nvPr/>
        </p:nvSpPr>
        <p:spPr>
          <a:xfrm>
            <a:off x="481795" y="2066300"/>
            <a:ext cx="7950253" cy="4154984"/>
          </a:xfrm>
          <a:prstGeom prst="rect">
            <a:avLst/>
          </a:prstGeom>
          <a:noFill/>
        </p:spPr>
        <p:txBody>
          <a:bodyPr wrap="square" rtlCol="0">
            <a:spAutoFit/>
          </a:bodyPr>
          <a:lstStyle/>
          <a:p>
            <a:pPr algn="just" rtl="1"/>
            <a:r>
              <a:rPr lang="fa-IR" sz="2400" dirty="0">
                <a:cs typeface="B Nazanin" panose="00000400000000000000" pitchFamily="2" charset="-78"/>
              </a:rPr>
              <a:t>یکی از توسعه های معروف و پرکاربرد </a:t>
            </a:r>
            <a:r>
              <a:rPr lang="en-US" sz="2400" dirty="0">
                <a:cs typeface="B Nazanin" panose="00000400000000000000" pitchFamily="2" charset="-78"/>
              </a:rPr>
              <a:t>VRP </a:t>
            </a:r>
            <a:r>
              <a:rPr lang="fa-IR" sz="2400" dirty="0">
                <a:cs typeface="B Nazanin" panose="00000400000000000000" pitchFamily="2" charset="-78"/>
              </a:rPr>
              <a:t>مسأله مسیریابی وسایل نقلیه با جمع آوری و تحویل کالا" (</a:t>
            </a:r>
            <a:r>
              <a:rPr lang="en-US" sz="2400" dirty="0" smtClean="0">
                <a:cs typeface="B Nazanin" panose="00000400000000000000" pitchFamily="2" charset="-78"/>
              </a:rPr>
              <a:t>VRPPD</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a:cs typeface="B Nazanin" panose="00000400000000000000" pitchFamily="2" charset="-78"/>
              </a:rPr>
              <a:t>است که مورد توجه بسیاری از محققان تحقیق در عملیات قرار گرفته است. در حالت پایهای مسأله مسیریابی وسایل نقلیه با جمع آوری و تحویل کالا، هر مشتری با دو پارامتر به و </a:t>
            </a:r>
            <a:r>
              <a:rPr lang="en-US" sz="2400" dirty="0">
                <a:cs typeface="B Nazanin" panose="00000400000000000000" pitchFamily="2" charset="-78"/>
              </a:rPr>
              <a:t>p </a:t>
            </a:r>
            <a:r>
              <a:rPr lang="fa-IR" sz="2400" dirty="0">
                <a:cs typeface="B Nazanin" panose="00000400000000000000" pitchFamily="2" charset="-78"/>
              </a:rPr>
              <a:t>متناظر میشود که به ترتیب مقدار تقاضای تحویلی و جمع آوری را برای مشتری ام نمایش می دهند. گاهی اوقات فقط یک مقدار تقاضای </a:t>
            </a:r>
            <a:r>
              <a:rPr lang="en-US" sz="2400" dirty="0" smtClean="0">
                <a:cs typeface="B Nazanin" panose="00000400000000000000" pitchFamily="2" charset="-78"/>
              </a:rPr>
              <a:t>d </a:t>
            </a:r>
            <a:r>
              <a:rPr lang="en-US" sz="2400" dirty="0">
                <a:cs typeface="B Nazanin" panose="00000400000000000000" pitchFamily="2" charset="-78"/>
              </a:rPr>
              <a:t>- D = </a:t>
            </a:r>
            <a:r>
              <a:rPr lang="en-US" sz="2400" dirty="0" smtClean="0">
                <a:cs typeface="B Nazanin" panose="00000400000000000000" pitchFamily="2" charset="-78"/>
              </a:rPr>
              <a:t>4</a:t>
            </a:r>
            <a:r>
              <a:rPr lang="fa-IR" sz="2400" dirty="0" smtClean="0">
                <a:cs typeface="B Nazanin" panose="00000400000000000000" pitchFamily="2" charset="-78"/>
              </a:rPr>
              <a:t> </a:t>
            </a:r>
            <a:r>
              <a:rPr lang="en-US" sz="2400" dirty="0" smtClean="0">
                <a:cs typeface="B Nazanin" panose="00000400000000000000" pitchFamily="2" charset="-78"/>
              </a:rPr>
              <a:t> </a:t>
            </a:r>
            <a:r>
              <a:rPr lang="fa-IR" sz="2400" dirty="0" smtClean="0">
                <a:cs typeface="B Nazanin" panose="00000400000000000000" pitchFamily="2" charset="-78"/>
              </a:rPr>
              <a:t>برای </a:t>
            </a:r>
            <a:r>
              <a:rPr lang="fa-IR" sz="2400" dirty="0">
                <a:cs typeface="B Nazanin" panose="00000400000000000000" pitchFamily="2" charset="-78"/>
              </a:rPr>
              <a:t>هر مشتری در نظر گرفته میشود که مقدار اختلاف بين تقاضای تحویلی و تقاضای جمع آوری ( که می تواند منفی هم باشد) را نشان می دهد. فرض کنید در هر موقعیت مشتری، تحویل قبل از جمع آوری انجام می گیرد، بنابراین مقدار بار موجود وسيله نقليه قبل از رسیدن به موقعیت داده شده به صورت مقدار بار اولیه منهای همه تقاضاهای تحویل شده به اضافه همه تقاضای جمع آوری شده میباشد.</a:t>
            </a:r>
            <a:endParaRPr lang="en-US" sz="2400" dirty="0">
              <a:cs typeface="B Nazanin" panose="00000400000000000000" pitchFamily="2" charset="-78"/>
            </a:endParaRPr>
          </a:p>
        </p:txBody>
      </p:sp>
    </p:spTree>
    <p:extLst>
      <p:ext uri="{BB962C8B-B14F-4D97-AF65-F5344CB8AC3E}">
        <p14:creationId xmlns:p14="http://schemas.microsoft.com/office/powerpoint/2010/main" val="2979955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687474"/>
            <a:ext cx="8431244" cy="1083329"/>
          </a:xfrm>
        </p:spPr>
        <p:txBody>
          <a:bodyPr>
            <a:normAutofit/>
          </a:bodyPr>
          <a:lstStyle/>
          <a:p>
            <a:pPr algn="r" rtl="1"/>
            <a:r>
              <a:rPr lang="fa-IR" dirty="0">
                <a:cs typeface="B Titr" panose="00000700000000000000" pitchFamily="2" charset="-78"/>
              </a:rPr>
              <a:t>مسأله مسیریابی وسیله نقلیه با چند پایانه</a:t>
            </a:r>
            <a:endParaRPr lang="en-US" dirty="0">
              <a:cs typeface="B Titr" panose="00000700000000000000" pitchFamily="2" charset="-78"/>
            </a:endParaRPr>
          </a:p>
        </p:txBody>
      </p:sp>
      <p:sp>
        <p:nvSpPr>
          <p:cNvPr id="4" name="TextBox 3"/>
          <p:cNvSpPr txBox="1"/>
          <p:nvPr/>
        </p:nvSpPr>
        <p:spPr>
          <a:xfrm>
            <a:off x="481795" y="2066300"/>
            <a:ext cx="7950253" cy="2677656"/>
          </a:xfrm>
          <a:prstGeom prst="rect">
            <a:avLst/>
          </a:prstGeom>
          <a:noFill/>
        </p:spPr>
        <p:txBody>
          <a:bodyPr wrap="square" rtlCol="0">
            <a:spAutoFit/>
          </a:bodyPr>
          <a:lstStyle/>
          <a:p>
            <a:pPr algn="just" rtl="1"/>
            <a:r>
              <a:rPr lang="fa-IR" sz="2400" dirty="0">
                <a:cs typeface="B Nazanin" panose="00000400000000000000" pitchFamily="2" charset="-78"/>
              </a:rPr>
              <a:t>مسأله مسیریابی وسیله نقلیه با چند پایانه " (</a:t>
            </a:r>
            <a:r>
              <a:rPr lang="en-US" sz="2400" dirty="0" smtClean="0">
                <a:cs typeface="B Nazanin" panose="00000400000000000000" pitchFamily="2" charset="-78"/>
              </a:rPr>
              <a:t>MDVRP</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a:cs typeface="B Nazanin" panose="00000400000000000000" pitchFamily="2" charset="-78"/>
              </a:rPr>
              <a:t>نوعی مسأله مسیریابی با محدودیت ظرفیت است که در آن چندین پایانه مرکزی جهت استقرار وسایل وجود دارد و هر وسیله با یکی از این چندین پایانه حرکت خود را آغاز نموده و پس از ارائه خدمات به مشتریان، به همان پایانه یا پایانه های مرکزی دیگر باز می گردد. در این مسأله بیش از یک پایانه وجود دارد که باعث پیچیده تر شدن مسأله می گردد. ممکن است که کالاها در این چند مرکز نگهداری شده و از این مراکز برای مشتریان ارسال شوند.</a:t>
            </a:r>
            <a:endParaRPr lang="en-US" sz="2400" dirty="0">
              <a:cs typeface="B Nazanin" panose="00000400000000000000" pitchFamily="2" charset="-78"/>
            </a:endParaRPr>
          </a:p>
        </p:txBody>
      </p:sp>
    </p:spTree>
    <p:extLst>
      <p:ext uri="{BB962C8B-B14F-4D97-AF65-F5344CB8AC3E}">
        <p14:creationId xmlns:p14="http://schemas.microsoft.com/office/powerpoint/2010/main" val="1821499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687474"/>
            <a:ext cx="8431244" cy="1083329"/>
          </a:xfrm>
        </p:spPr>
        <p:txBody>
          <a:bodyPr>
            <a:normAutofit/>
          </a:bodyPr>
          <a:lstStyle/>
          <a:p>
            <a:pPr algn="r" rtl="1"/>
            <a:r>
              <a:rPr lang="fa-IR" dirty="0">
                <a:cs typeface="B Titr" panose="00000700000000000000" pitchFamily="2" charset="-78"/>
              </a:rPr>
              <a:t>مسأله مسیریابی وسیله نقلیه با مقدار تقاضای احتمالی</a:t>
            </a:r>
            <a:endParaRPr lang="en-US" dirty="0">
              <a:cs typeface="B Titr" panose="00000700000000000000" pitchFamily="2" charset="-78"/>
            </a:endParaRPr>
          </a:p>
        </p:txBody>
      </p:sp>
      <p:sp>
        <p:nvSpPr>
          <p:cNvPr id="4" name="TextBox 3"/>
          <p:cNvSpPr txBox="1"/>
          <p:nvPr/>
        </p:nvSpPr>
        <p:spPr>
          <a:xfrm>
            <a:off x="722291" y="1939300"/>
            <a:ext cx="7950253" cy="1938992"/>
          </a:xfrm>
          <a:prstGeom prst="rect">
            <a:avLst/>
          </a:prstGeom>
          <a:noFill/>
        </p:spPr>
        <p:txBody>
          <a:bodyPr wrap="square" rtlCol="0">
            <a:spAutoFit/>
          </a:bodyPr>
          <a:lstStyle/>
          <a:p>
            <a:pPr algn="just" rtl="1"/>
            <a:r>
              <a:rPr lang="fa-IR" sz="2400" dirty="0">
                <a:cs typeface="B Nazanin" panose="00000400000000000000" pitchFamily="2" charset="-78"/>
              </a:rPr>
              <a:t>چنانچه مقدار تقاضای هر مشتری بطور دقیق مشخص نباشد و صرفا براساس اطلاعات گذشته، تخمینی از تقاضا در دست باشد و یا به صورت آماری تابع توزیع مقدار تقاضای هر مشتری تعریف شده باشد، مسأله مسیریابی وسیله نقلیه شکل پیچیده تری به خود می گیرد که اصطلاحا به آن مسیریابی وسیله نقلیه با مقدار تقاضای احتمالی(</a:t>
            </a:r>
            <a:r>
              <a:rPr lang="en-US" sz="2400" dirty="0" smtClean="0">
                <a:cs typeface="B Nazanin" panose="00000400000000000000" pitchFamily="2" charset="-78"/>
              </a:rPr>
              <a:t>SVRP</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a:cs typeface="B Nazanin" panose="00000400000000000000" pitchFamily="2" charset="-78"/>
              </a:rPr>
              <a:t>می گویند.</a:t>
            </a:r>
            <a:endParaRPr lang="en-US" sz="2400" dirty="0">
              <a:cs typeface="B Nazanin" panose="00000400000000000000" pitchFamily="2" charset="-78"/>
            </a:endParaRPr>
          </a:p>
        </p:txBody>
      </p:sp>
    </p:spTree>
    <p:extLst>
      <p:ext uri="{BB962C8B-B14F-4D97-AF65-F5344CB8AC3E}">
        <p14:creationId xmlns:p14="http://schemas.microsoft.com/office/powerpoint/2010/main" val="2769311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687474"/>
            <a:ext cx="8431244" cy="1083329"/>
          </a:xfrm>
        </p:spPr>
        <p:txBody>
          <a:bodyPr>
            <a:normAutofit/>
          </a:bodyPr>
          <a:lstStyle/>
          <a:p>
            <a:pPr algn="r" rtl="1"/>
            <a:r>
              <a:rPr lang="fa-IR" dirty="0">
                <a:cs typeface="B Titr" panose="00000700000000000000" pitchFamily="2" charset="-78"/>
              </a:rPr>
              <a:t>مسأله مسیریابی وسیله نقلیه با مقدار تقاضای احتمالی</a:t>
            </a:r>
            <a:endParaRPr lang="en-US" dirty="0">
              <a:cs typeface="B Titr" panose="00000700000000000000" pitchFamily="2" charset="-78"/>
            </a:endParaRPr>
          </a:p>
        </p:txBody>
      </p:sp>
      <p:pic>
        <p:nvPicPr>
          <p:cNvPr id="5" name="Picture 2" descr="https://files.virgool.io/upload/users/33956/posts/lkgs5jmpkgcr/g5xvlysaze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300" y="2043112"/>
            <a:ext cx="8763000" cy="4673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7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300" dirty="0">
                <a:cs typeface="B Titr" panose="00000700000000000000" pitchFamily="2" charset="-78"/>
              </a:rPr>
              <a:t>مقدمه</a:t>
            </a:r>
            <a:endParaRPr lang="en-US" sz="3300" dirty="0">
              <a:cs typeface="B Titr" panose="00000700000000000000" pitchFamily="2" charset="-78"/>
            </a:endParaRPr>
          </a:p>
        </p:txBody>
      </p:sp>
      <p:sp>
        <p:nvSpPr>
          <p:cNvPr id="4" name="TextBox 3"/>
          <p:cNvSpPr txBox="1"/>
          <p:nvPr/>
        </p:nvSpPr>
        <p:spPr>
          <a:xfrm>
            <a:off x="518374" y="2267487"/>
            <a:ext cx="8189732" cy="4293483"/>
          </a:xfrm>
          <a:prstGeom prst="rect">
            <a:avLst/>
          </a:prstGeom>
          <a:noFill/>
        </p:spPr>
        <p:txBody>
          <a:bodyPr wrap="square" rtlCol="0">
            <a:spAutoFit/>
          </a:bodyPr>
          <a:lstStyle/>
          <a:p>
            <a:pPr algn="just" rtl="1"/>
            <a:r>
              <a:rPr lang="fa-IR" sz="2100" dirty="0">
                <a:cs typeface="B Nazanin" panose="00000400000000000000" pitchFamily="2" charset="-78"/>
              </a:rPr>
              <a:t>یکی </a:t>
            </a:r>
            <a:r>
              <a:rPr lang="fa-IR" sz="2100" dirty="0">
                <a:cs typeface="B Nazanin" panose="00000400000000000000" pitchFamily="2" charset="-78"/>
              </a:rPr>
              <a:t>دیگر از مسائل مهم </a:t>
            </a:r>
            <a:r>
              <a:rPr lang="fa-IR" sz="2100" dirty="0">
                <a:cs typeface="B Nazanin" panose="00000400000000000000" pitchFamily="2" charset="-78"/>
              </a:rPr>
              <a:t>مکان یابی تسهیلات، </a:t>
            </a:r>
            <a:r>
              <a:rPr lang="fa-IR" sz="2100" dirty="0">
                <a:cs typeface="B Nazanin" panose="00000400000000000000" pitchFamily="2" charset="-78"/>
              </a:rPr>
              <a:t>که در چند دهه اخیر کاربرد بسیار بالایی در عمل داشته و برای افزایش کارایی و بهره وری سیستم های حمل و نقل مطرح شده است بحث مساله مسیریابی وسایل نقلیه (</a:t>
            </a:r>
            <a:r>
              <a:rPr lang="en-US" sz="2100" dirty="0">
                <a:cs typeface="B Nazanin" panose="00000400000000000000" pitchFamily="2" charset="-78"/>
              </a:rPr>
              <a:t>VRP) </a:t>
            </a:r>
            <a:r>
              <a:rPr lang="fa-IR" sz="2100" dirty="0">
                <a:cs typeface="B Nazanin" panose="00000400000000000000" pitchFamily="2" charset="-78"/>
              </a:rPr>
              <a:t>است. مساله مسیر یابی وسایل نقلیه به مجموعه ای از مسایل اطلاق می گردد که در آن تعدادی خودرو متمرکز در یک یا چند قرار گاه بایستی به مجموعه ای از مشتریان مراجعه نموده و خدمتی را ارایه دهند که هر یک دارای تقاضای معینی می باشند. این مساله درصدد است تا با مدل های ریاضی و بهینه سازی به گونه ای عمل کند که مسافت طی شده، زمان کل سفر، تعداد وسایل حمل و نقل، جریمه های دیرکرد و در نهایت تابع هزینه حمل و نقل حداقل گردد و در نهایت رضایت مشتریان به حداکثر برسد. مسیریابی خودرو (</a:t>
            </a:r>
            <a:r>
              <a:rPr lang="en-US" sz="2100" dirty="0">
                <a:cs typeface="B Nazanin" panose="00000400000000000000" pitchFamily="2" charset="-78"/>
              </a:rPr>
              <a:t>VRP) </a:t>
            </a:r>
            <a:r>
              <a:rPr lang="fa-IR" sz="2100" dirty="0">
                <a:cs typeface="B Nazanin" panose="00000400000000000000" pitchFamily="2" charset="-78"/>
              </a:rPr>
              <a:t>نامی کلی است که به تمامی کلاس‌ مسائلی که شامل ملاقات مشتری‌ها با خودروهاست، اطلاق می‌شود. </a:t>
            </a:r>
            <a:r>
              <a:rPr lang="en-US" sz="2100" dirty="0">
                <a:cs typeface="B Nazanin" panose="00000400000000000000" pitchFamily="2" charset="-78"/>
              </a:rPr>
              <a:t>VRP </a:t>
            </a:r>
            <a:r>
              <a:rPr lang="fa-IR" sz="2100" dirty="0">
                <a:cs typeface="B Nazanin" panose="00000400000000000000" pitchFamily="2" charset="-78"/>
              </a:rPr>
              <a:t>در نوشته‌ها، به‌صورت زمان‌بندی خودروها و توزیع خودرو یا به‌طور ساده‌تر به صورت مسئله تحویل نیز شناخته شده است.</a:t>
            </a:r>
          </a:p>
          <a:p>
            <a:pPr algn="just" rtl="1"/>
            <a:r>
              <a:rPr lang="fa-IR" sz="2100" dirty="0">
                <a:cs typeface="B Nazanin" panose="00000400000000000000" pitchFamily="2" charset="-78"/>
              </a:rPr>
              <a:t/>
            </a:r>
            <a:br>
              <a:rPr lang="fa-IR" sz="2100" dirty="0">
                <a:cs typeface="B Nazanin" panose="00000400000000000000" pitchFamily="2" charset="-78"/>
              </a:rPr>
            </a:br>
            <a:endParaRPr lang="en-US" sz="2100" dirty="0">
              <a:cs typeface="B Nazanin" panose="00000400000000000000" pitchFamily="2" charset="-78"/>
            </a:endParaRPr>
          </a:p>
        </p:txBody>
      </p:sp>
    </p:spTree>
    <p:extLst>
      <p:ext uri="{BB962C8B-B14F-4D97-AF65-F5344CB8AC3E}">
        <p14:creationId xmlns:p14="http://schemas.microsoft.com/office/powerpoint/2010/main" val="993044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https://files.virgool.io/upload/users/33956/posts/lkgs5jmpkgcr/fankokwa5to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3259" y="2363875"/>
            <a:ext cx="6095013" cy="3565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8135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endParaRPr lang="en-US" sz="3300" dirty="0">
              <a:cs typeface="B Titr" panose="00000700000000000000" pitchFamily="2" charset="-78"/>
            </a:endParaRPr>
          </a:p>
        </p:txBody>
      </p:sp>
      <p:sp>
        <p:nvSpPr>
          <p:cNvPr id="4" name="TextBox 3"/>
          <p:cNvSpPr txBox="1"/>
          <p:nvPr/>
        </p:nvSpPr>
        <p:spPr>
          <a:xfrm>
            <a:off x="518374" y="2267487"/>
            <a:ext cx="8189732" cy="3785652"/>
          </a:xfrm>
          <a:prstGeom prst="rect">
            <a:avLst/>
          </a:prstGeom>
          <a:noFill/>
        </p:spPr>
        <p:txBody>
          <a:bodyPr wrap="square" rtlCol="0">
            <a:spAutoFit/>
          </a:bodyPr>
          <a:lstStyle/>
          <a:p>
            <a:pPr algn="just" rtl="1"/>
            <a:r>
              <a:rPr lang="fa-IR" sz="2400" dirty="0">
                <a:cs typeface="B Nazanin" panose="00000400000000000000" pitchFamily="2" charset="-78"/>
              </a:rPr>
              <a:t>موضوع مسیریابی وسیله‌نقلیه، یکی از مفاهیم آشنا در زمینه تحقیق در عملیات است که در دو دهه اخیر تلاش‌ها و به دنبال آن پیشرفت‌های بزرگی در این زمینه انجام گرفته است. مسأله مسیریابی وسایل نقلیه به مجموعه‌ای از مسائل اطلاق می‌شود که در آن ناوگانی متشکل از چندین وسیله نقلیه از یک یا چند انبار به ارائه خدمت به مشتریان مستقر در نقاط مختلف جغرافیایی می­پردازند و این امر را به نحوی انجام می‌دهند که هزینه‌های انجام این کار به حداقل برسد. در طول این مسیرها مشتریان تنها و تنها یک بار ملاقات می‌شوند و تمام تقاضاهای آنها تنها توسط یک وسیله نقلیه دریافت می‌گردد، هر وسیله دارای ظرفیت معینی است و از سویی تمام مسیرها از یک نقطه مشخص (مبدأ بارگیری) آغاز می‌شوند و پس از آنکه وسیله نقلیه یک سلسله از مشتریان را ملاقات نمود به همان نقطه اولیه باز می‌گردد و مسیر در همان مکان پایان می‌یابد.</a:t>
            </a:r>
            <a:endParaRPr lang="en-US" sz="2400" dirty="0">
              <a:cs typeface="B Nazanin" panose="00000400000000000000" pitchFamily="2" charset="-78"/>
            </a:endParaRPr>
          </a:p>
        </p:txBody>
      </p:sp>
    </p:spTree>
    <p:extLst>
      <p:ext uri="{BB962C8B-B14F-4D97-AF65-F5344CB8AC3E}">
        <p14:creationId xmlns:p14="http://schemas.microsoft.com/office/powerpoint/2010/main" val="31912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endParaRPr lang="en-US" sz="3300" dirty="0">
              <a:cs typeface="B Titr" panose="00000700000000000000" pitchFamily="2" charset="-78"/>
            </a:endParaRPr>
          </a:p>
        </p:txBody>
      </p:sp>
      <p:sp>
        <p:nvSpPr>
          <p:cNvPr id="4" name="TextBox 3"/>
          <p:cNvSpPr txBox="1"/>
          <p:nvPr/>
        </p:nvSpPr>
        <p:spPr>
          <a:xfrm>
            <a:off x="518374" y="2267487"/>
            <a:ext cx="8189732" cy="3323987"/>
          </a:xfrm>
          <a:prstGeom prst="rect">
            <a:avLst/>
          </a:prstGeom>
          <a:noFill/>
        </p:spPr>
        <p:txBody>
          <a:bodyPr wrap="square" rtlCol="0">
            <a:spAutoFit/>
          </a:bodyPr>
          <a:lstStyle/>
          <a:p>
            <a:pPr algn="just" rtl="1"/>
            <a:r>
              <a:rPr lang="fa-IR" sz="2100" dirty="0">
                <a:cs typeface="B Nazanin" panose="00000400000000000000" pitchFamily="2" charset="-78"/>
              </a:rPr>
              <a:t>این‌گونه مسائل به طور کلی به عنوان مسائل مسیریابی وسایل نقلیه ( </a:t>
            </a:r>
            <a:r>
              <a:rPr lang="en-US" sz="2100" dirty="0">
                <a:cs typeface="B Nazanin" panose="00000400000000000000" pitchFamily="2" charset="-78"/>
              </a:rPr>
              <a:t>VRP</a:t>
            </a:r>
            <a:r>
              <a:rPr lang="fa-IR" sz="2100" dirty="0">
                <a:cs typeface="B Nazanin" panose="00000400000000000000" pitchFamily="2" charset="-78"/>
              </a:rPr>
              <a:t>)</a:t>
            </a:r>
            <a:r>
              <a:rPr lang="en-US" sz="2100" dirty="0">
                <a:cs typeface="B Nazanin" panose="00000400000000000000" pitchFamily="2" charset="-78"/>
              </a:rPr>
              <a:t> </a:t>
            </a:r>
            <a:r>
              <a:rPr lang="fa-IR" sz="2100" dirty="0">
                <a:cs typeface="B Nazanin" panose="00000400000000000000" pitchFamily="2" charset="-78"/>
              </a:rPr>
              <a:t>یا مسائل برنامه‌ریزی حمل‌ونقل، شناخته شده‌اند. مدل‌ها و الگوریتم‌های معرفی شده برای حل مسائل برنامه‌ریزی و مسیریابی ارائه شده را، نه تنها برای استفاده در مسائل مربوط به پخش و جمع‌آوری کالاها بلکه برای بسیاری از مسائل مختلف صنعت حمل‌ونقل در دنیای واقعی، نیز می‌توان استفاده نمود و به طور عمده مورد استفاده از این دست مسائل به عنوان مثال، در جمع‌آوری زباله‌های خشک، پاکیزه سازی خیابان‌ها، مسیریابی اتوبوس مدرسه، سیستم‌های جابه‌جایی معلولین، مسیریابی فروشنده دوره‌گرد و واحدهای نگهداری و تعمیرات می‌باشد. پخش کالاها در برگیرنده خدمت‌دهی به دسته‌ای از مشتریان، در یک بازه زمانی داده شده توسط دسته‌ایی از وسایل‌نقلیه می‌شود که در یک یا چند مرکز قرار دادند و توسط دسته‌ایی از رانندگان هدایت می‌شوند و جابجایی‌ها در یک شبکه مسیر مناسب انجام می‌شود.</a:t>
            </a:r>
            <a:endParaRPr lang="en-US" sz="2100" dirty="0">
              <a:cs typeface="B Nazanin" panose="00000400000000000000" pitchFamily="2" charset="-78"/>
            </a:endParaRPr>
          </a:p>
        </p:txBody>
      </p:sp>
    </p:spTree>
    <p:extLst>
      <p:ext uri="{BB962C8B-B14F-4D97-AF65-F5344CB8AC3E}">
        <p14:creationId xmlns:p14="http://schemas.microsoft.com/office/powerpoint/2010/main" val="254066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endParaRPr lang="en-US" sz="3300" dirty="0">
              <a:cs typeface="B Titr" panose="00000700000000000000" pitchFamily="2" charset="-78"/>
            </a:endParaRPr>
          </a:p>
        </p:txBody>
      </p:sp>
      <p:sp>
        <p:nvSpPr>
          <p:cNvPr id="4" name="TextBox 3"/>
          <p:cNvSpPr txBox="1"/>
          <p:nvPr/>
        </p:nvSpPr>
        <p:spPr>
          <a:xfrm>
            <a:off x="518374" y="2267487"/>
            <a:ext cx="8189732" cy="3647152"/>
          </a:xfrm>
          <a:prstGeom prst="rect">
            <a:avLst/>
          </a:prstGeom>
          <a:noFill/>
        </p:spPr>
        <p:txBody>
          <a:bodyPr wrap="square" rtlCol="0">
            <a:spAutoFit/>
          </a:bodyPr>
          <a:lstStyle/>
          <a:p>
            <a:pPr algn="just" rtl="1"/>
            <a:r>
              <a:rPr lang="fa-IR" sz="2100" dirty="0">
                <a:cs typeface="B Nazanin" panose="00000400000000000000" pitchFamily="2" charset="-78"/>
              </a:rPr>
              <a:t>مدل های </a:t>
            </a:r>
            <a:r>
              <a:rPr lang="en-US" sz="2100" dirty="0">
                <a:cs typeface="B Nazanin" panose="00000400000000000000" pitchFamily="2" charset="-78"/>
              </a:rPr>
              <a:t>VRP </a:t>
            </a:r>
            <a:r>
              <a:rPr lang="fa-IR" sz="2100" dirty="0">
                <a:cs typeface="B Nazanin" panose="00000400000000000000" pitchFamily="2" charset="-78"/>
              </a:rPr>
              <a:t>در حالت‌های کاربردی که در برخی موارد حتی مستقیما با توزیع فیزیکی کالاها مرتبط نیستند، بسیار به تناوب ظاهر می‌شود. سوارکردن کودکان به اتوبوس‌های مدرسه، تحویل تولیدات بین سوپرمارکت‌ها و فروشگاه‌های بزرگ، توزیع روزنامه، تورهای بازرسی و تعمیر بازدارنده، توزیع لباسشویی و غیره، همگی </a:t>
            </a:r>
            <a:r>
              <a:rPr lang="en-US" sz="2100" dirty="0">
                <a:cs typeface="B Nazanin" panose="00000400000000000000" pitchFamily="2" charset="-78"/>
              </a:rPr>
              <a:t>VRP</a:t>
            </a:r>
            <a:r>
              <a:rPr lang="fa-IR" sz="2100" dirty="0">
                <a:cs typeface="B Nazanin" panose="00000400000000000000" pitchFamily="2" charset="-78"/>
              </a:rPr>
              <a:t>هایی هستند که در آن، کالاها و خودروها می‌توانند فرم‌های متنوعی بگیرند.</a:t>
            </a:r>
          </a:p>
          <a:p>
            <a:pPr algn="just" rtl="1"/>
            <a:r>
              <a:rPr lang="fa-IR" sz="2100" dirty="0">
                <a:cs typeface="B Nazanin" panose="00000400000000000000" pitchFamily="2" charset="-78"/>
              </a:rPr>
              <a:t>اغلب مسائل مسیریابی وسایل نقلیه (</a:t>
            </a:r>
            <a:r>
              <a:rPr lang="en-US" sz="2100" dirty="0">
                <a:cs typeface="B Nazanin" panose="00000400000000000000" pitchFamily="2" charset="-78"/>
              </a:rPr>
              <a:t>VRP</a:t>
            </a:r>
            <a:r>
              <a:rPr lang="fa-IR" sz="2100" dirty="0">
                <a:cs typeface="B Nazanin" panose="00000400000000000000" pitchFamily="2" charset="-78"/>
              </a:rPr>
              <a:t>)</a:t>
            </a:r>
            <a:r>
              <a:rPr lang="en-US" sz="2100" dirty="0">
                <a:cs typeface="B Nazanin" panose="00000400000000000000" pitchFamily="2" charset="-78"/>
              </a:rPr>
              <a:t>، NP-hard </a:t>
            </a:r>
            <a:r>
              <a:rPr lang="fa-IR" sz="2100" dirty="0">
                <a:cs typeface="B Nazanin" panose="00000400000000000000" pitchFamily="2" charset="-78"/>
              </a:rPr>
              <a:t>هستند و به نظر می‌رسد که قابل حل در زمانی چندجمله‌ای نباشند. الگوریتم‌های تحقیقاتی ارائه شده برای </a:t>
            </a:r>
            <a:r>
              <a:rPr lang="en-US" sz="2100" dirty="0">
                <a:cs typeface="B Nazanin" panose="00000400000000000000" pitchFamily="2" charset="-78"/>
              </a:rPr>
              <a:t>VRP </a:t>
            </a:r>
            <a:r>
              <a:rPr lang="fa-IR" sz="2100" dirty="0">
                <a:cs typeface="B Nazanin" panose="00000400000000000000" pitchFamily="2" charset="-78"/>
              </a:rPr>
              <a:t>عموماً شامل روش‌های دقیق و الگوریتم‌های بهینه‌سازی هوشمند است. الگوریتم‌های دقیق شامل روش‌های شاخه و کران، متدهای برنامه‌ریزی پویا و مانند اینها هستند. مثلا، </a:t>
            </a:r>
            <a:r>
              <a:rPr lang="en-US" sz="2100" dirty="0" err="1">
                <a:cs typeface="B Nazanin" panose="00000400000000000000" pitchFamily="2" charset="-78"/>
              </a:rPr>
              <a:t>Nobert</a:t>
            </a:r>
            <a:r>
              <a:rPr lang="en-US" sz="2100" dirty="0">
                <a:cs typeface="B Nazanin" panose="00000400000000000000" pitchFamily="2" charset="-78"/>
              </a:rPr>
              <a:t> </a:t>
            </a:r>
            <a:r>
              <a:rPr lang="fa-IR" sz="2100" dirty="0">
                <a:cs typeface="B Nazanin" panose="00000400000000000000" pitchFamily="2" charset="-78"/>
              </a:rPr>
              <a:t>روش‌های پیشرو شاخه و کران چندگانه پیشرو را ابداع کرد. در مقابل، الگوریتم‌های تقریبی عمدتاً شامل روش‌های جست‌وجوی ممنوع و شبیه‌سازی حرارتی ، الگوریتم‌های ژنتیک بهینه‌سازی مورچگان و غیره است.</a:t>
            </a:r>
            <a:endParaRPr lang="en-US" sz="2100" dirty="0">
              <a:cs typeface="B Nazanin" panose="00000400000000000000" pitchFamily="2" charset="-78"/>
            </a:endParaRPr>
          </a:p>
        </p:txBody>
      </p:sp>
    </p:spTree>
    <p:extLst>
      <p:ext uri="{BB962C8B-B14F-4D97-AF65-F5344CB8AC3E}">
        <p14:creationId xmlns:p14="http://schemas.microsoft.com/office/powerpoint/2010/main" val="674059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300" dirty="0">
                <a:cs typeface="B Titr" panose="00000700000000000000" pitchFamily="2" charset="-78"/>
              </a:rPr>
              <a:t>ضرورت مسایل مسیریابی وسایل نقلیه</a:t>
            </a:r>
            <a:endParaRPr lang="en-US" sz="3300" dirty="0">
              <a:cs typeface="B Titr" panose="00000700000000000000" pitchFamily="2" charset="-78"/>
            </a:endParaRPr>
          </a:p>
        </p:txBody>
      </p:sp>
      <p:sp>
        <p:nvSpPr>
          <p:cNvPr id="4" name="TextBox 3"/>
          <p:cNvSpPr txBox="1"/>
          <p:nvPr/>
        </p:nvSpPr>
        <p:spPr>
          <a:xfrm>
            <a:off x="183525" y="2267486"/>
            <a:ext cx="8611514" cy="3970318"/>
          </a:xfrm>
          <a:prstGeom prst="rect">
            <a:avLst/>
          </a:prstGeom>
          <a:noFill/>
        </p:spPr>
        <p:txBody>
          <a:bodyPr wrap="square" rtlCol="0">
            <a:spAutoFit/>
          </a:bodyPr>
          <a:lstStyle/>
          <a:p>
            <a:pPr algn="just" rtl="1"/>
            <a:r>
              <a:rPr lang="fa-IR" sz="2100" dirty="0">
                <a:cs typeface="B Nazanin" panose="00000400000000000000" pitchFamily="2" charset="-78"/>
              </a:rPr>
              <a:t>در مسیریابی وسایل نقلیه، بحث کلیدی مربوط به مدیریت ناوگانی از وسایل می باشد که خدمات تحویل یا جمع آوری و یا ترکیبی از آن دو را به مجموعه ای از مشتریان انجام می دهد. مدیر برنامه ریزی علاوه بر این که در مورد تعداد و نوع وسایل باید تصمیم گیری نماید، هم چنین بایستی مشخص نماید که مشتریان با چه وسیله و با چه ترتیبی دنبال شوند تا هزینه حمل و نقل کاهش یابد. بنابر این پژوهشگران در تلاش هستند روش هایی که منجر به کاهش هزینه حمل و نقل در این سیستم می گردد را ارائه نمایند.</a:t>
            </a:r>
          </a:p>
          <a:p>
            <a:pPr algn="just" rtl="1"/>
            <a:r>
              <a:rPr lang="fa-IR" sz="2100" dirty="0">
                <a:cs typeface="B Nazanin" panose="00000400000000000000" pitchFamily="2" charset="-78"/>
              </a:rPr>
              <a:t>یکی از بخش های عمده تشکیل دهنده قیمت تمام شده محصولات، هزینه های مربوط به حمل و نقل می باشد. تحقیقات انجام شده در دهه ۱۹۷۰ میزان هزینه های حمل و نقل در آمریکا را بیش از ۱۶٪ ارزش فروش یک محصول نشان می دهد. مقدار هزینه های فوق در دهه ۱۹۸۰ حدود ۱۰٫۳ ٪ قیمت تمام شده محصولات تخمین زده شده است هزینه های حمل ونقل شرکتهای تولیدی از سه بخش اصلی تأمین مواد اولیه و قطعات مورد نیاز از تأمین کنندگان، جابه جایی مواد و قطعات نیمه ساخته در درون کارخانه و توزیع محصولات تشکیل می شوند.</a:t>
            </a:r>
            <a:endParaRPr lang="en-US" sz="2100" dirty="0">
              <a:cs typeface="B Nazanin" panose="00000400000000000000" pitchFamily="2" charset="-78"/>
            </a:endParaRPr>
          </a:p>
        </p:txBody>
      </p:sp>
    </p:spTree>
    <p:extLst>
      <p:ext uri="{BB962C8B-B14F-4D97-AF65-F5344CB8AC3E}">
        <p14:creationId xmlns:p14="http://schemas.microsoft.com/office/powerpoint/2010/main" val="2366085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300" dirty="0">
                <a:cs typeface="B Titr" panose="00000700000000000000" pitchFamily="2" charset="-78"/>
              </a:rPr>
              <a:t>ضرورت مسایل مسیریابی وسایل نقلیه</a:t>
            </a:r>
            <a:endParaRPr lang="en-US" sz="3300" dirty="0">
              <a:cs typeface="B Titr" panose="00000700000000000000" pitchFamily="2" charset="-78"/>
            </a:endParaRPr>
          </a:p>
        </p:txBody>
      </p:sp>
      <p:sp>
        <p:nvSpPr>
          <p:cNvPr id="4" name="TextBox 3"/>
          <p:cNvSpPr txBox="1"/>
          <p:nvPr/>
        </p:nvSpPr>
        <p:spPr>
          <a:xfrm>
            <a:off x="270311" y="2200856"/>
            <a:ext cx="8611514" cy="4093428"/>
          </a:xfrm>
          <a:prstGeom prst="rect">
            <a:avLst/>
          </a:prstGeom>
          <a:noFill/>
        </p:spPr>
        <p:txBody>
          <a:bodyPr wrap="square" rtlCol="0">
            <a:spAutoFit/>
          </a:bodyPr>
          <a:lstStyle/>
          <a:p>
            <a:pPr algn="just" rtl="1"/>
            <a:r>
              <a:rPr lang="fa-IR" sz="2000" dirty="0" smtClean="0">
                <a:cs typeface="B Nazanin" panose="00000400000000000000" pitchFamily="2" charset="-78"/>
              </a:rPr>
              <a:t>برنامه ریزی هر یک از حمل و نقل های فوق از جایگاه ویژه ای برخوردار بوده و تحقیقات زیادی نیز در مورد آنها انجام شده و در حال انجام می باشد. برنامه ریزی وسایل نقلیه به منظور جمع آوری قطعات از تأمین کنندگان و توزیع مواد اولیه به آنها به طور هم زمان را می توان به عنوان یک مسأله </a:t>
            </a:r>
            <a:r>
              <a:rPr lang="en-US" sz="2000" dirty="0" smtClean="0">
                <a:cs typeface="B Nazanin" panose="00000400000000000000" pitchFamily="2" charset="-78"/>
              </a:rPr>
              <a:t>VRPSPD </a:t>
            </a:r>
            <a:r>
              <a:rPr lang="fa-IR" sz="2000" dirty="0" smtClean="0">
                <a:cs typeface="B Nazanin" panose="00000400000000000000" pitchFamily="2" charset="-78"/>
              </a:rPr>
              <a:t>در نظر گرفت. در این مسأله سعی می شود که نحوه برنامه ریزی وسایل نقلیه به گونه ای صورت گیرد که هزینه های حمل ونقل کاهش داده شوند. از آن جا که مسأله مسیریابی وسایل نقلیه، جزء مسائل </a:t>
            </a:r>
            <a:r>
              <a:rPr lang="en-US" sz="2000" dirty="0" smtClean="0">
                <a:cs typeface="B Nazanin" panose="00000400000000000000" pitchFamily="2" charset="-78"/>
              </a:rPr>
              <a:t>NP hard*</a:t>
            </a:r>
            <a:r>
              <a:rPr lang="fa-IR" sz="2000" dirty="0" smtClean="0">
                <a:cs typeface="B Nazanin" panose="00000400000000000000" pitchFamily="2" charset="-78"/>
              </a:rPr>
              <a:t> </a:t>
            </a:r>
            <a:r>
              <a:rPr lang="en-US" sz="2000" dirty="0" smtClean="0">
                <a:cs typeface="B Nazanin" panose="00000400000000000000" pitchFamily="2" charset="-78"/>
              </a:rPr>
              <a:t> </a:t>
            </a:r>
            <a:r>
              <a:rPr lang="fa-IR" sz="2000" dirty="0" smtClean="0">
                <a:cs typeface="B Nazanin" panose="00000400000000000000" pitchFamily="2" charset="-78"/>
              </a:rPr>
              <a:t>است و جواب بهینه ای برای این گونه مسائل با | مقیاس بزرگ تا به حال شناخته شده نیست، لذا پژوهشگران زیادی با به کارگیری الگوریتم های ابتکاری برای رسیدن به جواب های بهتری در تلاش هستند مسأله مسیریابی وسایل نقلیه با جمع آوری و تحویل همزمان کالا نیز یک مسأله </a:t>
            </a:r>
            <a:r>
              <a:rPr lang="en-US" sz="2000" dirty="0" smtClean="0">
                <a:cs typeface="B Nazanin" panose="00000400000000000000" pitchFamily="2" charset="-78"/>
              </a:rPr>
              <a:t>NP - hard </a:t>
            </a:r>
            <a:r>
              <a:rPr lang="fa-IR" sz="2000" dirty="0" smtClean="0">
                <a:cs typeface="B Nazanin" panose="00000400000000000000" pitchFamily="2" charset="-78"/>
              </a:rPr>
              <a:t>می باشد و در چندین سال اخیر از الگوریتم های فراابتکاری جهت حل این مسأله، بسیار بهره برده اند و تلاش برای توسعه و ارائه راه حل های بهتر هنوز باقی است. قابل توجه است که در تحقیقات انجام گرفته روی مسائل مسیریابی، تحقیقات اندکی روی مسأله مسیریابی وسایل نقلیه با در نظر گرفتن دو تقاضای همزمانی برای مشتریان انجام گرفته شده است و با این وجود جهت ارائه جوابهای بهتر و کارا باید تحقیقاتی صورت گیرد. به همین خاطر در این تحقیق سعی می شود با ارائه یک روش فوق ابتکاری جهت حل این نسخه از مسأله مسیریابی جواب های بهتری حاصل شود.</a:t>
            </a:r>
            <a:endParaRPr lang="en-US" sz="2000" dirty="0">
              <a:cs typeface="B Nazanin" panose="00000400000000000000" pitchFamily="2" charset="-78"/>
            </a:endParaRPr>
          </a:p>
        </p:txBody>
      </p:sp>
    </p:spTree>
    <p:extLst>
      <p:ext uri="{BB962C8B-B14F-4D97-AF65-F5344CB8AC3E}">
        <p14:creationId xmlns:p14="http://schemas.microsoft.com/office/powerpoint/2010/main" val="815058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300" dirty="0">
                <a:cs typeface="B Titr" panose="00000700000000000000" pitchFamily="2" charset="-78"/>
              </a:rPr>
              <a:t>انواع مدل های </a:t>
            </a:r>
            <a:r>
              <a:rPr lang="en-US" sz="3300" dirty="0">
                <a:cs typeface="B Titr" panose="00000700000000000000" pitchFamily="2" charset="-78"/>
              </a:rPr>
              <a:t>VRP</a:t>
            </a:r>
          </a:p>
        </p:txBody>
      </p:sp>
      <p:sp>
        <p:nvSpPr>
          <p:cNvPr id="4" name="TextBox 3"/>
          <p:cNvSpPr txBox="1"/>
          <p:nvPr/>
        </p:nvSpPr>
        <p:spPr>
          <a:xfrm>
            <a:off x="5451474" y="2548900"/>
            <a:ext cx="3489379" cy="3970318"/>
          </a:xfrm>
          <a:prstGeom prst="rect">
            <a:avLst/>
          </a:prstGeom>
          <a:noFill/>
        </p:spPr>
        <p:txBody>
          <a:bodyPr wrap="square" rtlCol="0">
            <a:spAutoFit/>
          </a:bodyPr>
          <a:lstStyle/>
          <a:p>
            <a:pPr algn="just" rtl="1"/>
            <a:r>
              <a:rPr lang="fa-IR" sz="2100" dirty="0">
                <a:cs typeface="B Nazanin" panose="00000400000000000000" pitchFamily="2" charset="-78"/>
              </a:rPr>
              <a:t>مسأله مسیریابی وسایل نقلیه (</a:t>
            </a:r>
            <a:r>
              <a:rPr lang="en-US" sz="2100" dirty="0">
                <a:cs typeface="B Nazanin" panose="00000400000000000000" pitchFamily="2" charset="-78"/>
              </a:rPr>
              <a:t>VRP</a:t>
            </a:r>
            <a:r>
              <a:rPr lang="fa-IR" sz="2100" dirty="0">
                <a:cs typeface="B Nazanin" panose="00000400000000000000" pitchFamily="2" charset="-78"/>
              </a:rPr>
              <a:t>)</a:t>
            </a:r>
            <a:r>
              <a:rPr lang="en-US" sz="2100" dirty="0">
                <a:cs typeface="B Nazanin" panose="00000400000000000000" pitchFamily="2" charset="-78"/>
              </a:rPr>
              <a:t> </a:t>
            </a:r>
            <a:r>
              <a:rPr lang="fa-IR" sz="2100" dirty="0">
                <a:cs typeface="B Nazanin" panose="00000400000000000000" pitchFamily="2" charset="-78"/>
              </a:rPr>
              <a:t>نامی کلی است که به تمامی کلاس مسائلی که شامل ملاقات مشتری ها با وسیله نقلیه است، اطلاق می شود. </a:t>
            </a:r>
            <a:r>
              <a:rPr lang="en-US" sz="2100" dirty="0">
                <a:cs typeface="B Nazanin" panose="00000400000000000000" pitchFamily="2" charset="-78"/>
              </a:rPr>
              <a:t>VRP </a:t>
            </a:r>
            <a:r>
              <a:rPr lang="fa-IR" sz="2100" dirty="0">
                <a:cs typeface="B Nazanin" panose="00000400000000000000" pitchFamily="2" charset="-78"/>
              </a:rPr>
              <a:t>در مقالات، تحت عنوان زمان بندی وسیله نقلیه، توزیع وسیله نقلیه یا به بیان ساده تر به صورت مسأله تحویل نیز بیان شده است. با گذشت زمان انواع مسأله مسیریابی با محدودیت هایی که بیشتر در عالم واقعی کاربرد داشت، به وجود آمده که در شکل زیر نشان داده شده اند.</a:t>
            </a:r>
            <a:endParaRPr lang="en-US" sz="2100" dirty="0">
              <a:cs typeface="B Nazanin" panose="00000400000000000000" pitchFamily="2" charset="-78"/>
            </a:endParaRPr>
          </a:p>
        </p:txBody>
      </p:sp>
      <p:pic>
        <p:nvPicPr>
          <p:cNvPr id="2050" name="Picture 2" descr="https://files.virgool.io/upload/users/33956/posts/lkgs5jmpkgcr/x6p0r9vlyka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42492"/>
            <a:ext cx="5400675" cy="3933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512525"/>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9</TotalTime>
  <Words>1903</Words>
  <Application>Microsoft Office PowerPoint</Application>
  <PresentationFormat>On-screen Show (4:3)</PresentationFormat>
  <Paragraphs>29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 Nazanin</vt:lpstr>
      <vt:lpstr>B Titr</vt:lpstr>
      <vt:lpstr>Gill Sans MT</vt:lpstr>
      <vt:lpstr>Wingdings 2</vt:lpstr>
      <vt:lpstr>Dividend</vt:lpstr>
      <vt:lpstr>مسیریابی وسایل نقلیه (VRP) </vt:lpstr>
      <vt:lpstr>مقدمه</vt:lpstr>
      <vt:lpstr>PowerPoint Presentation</vt:lpstr>
      <vt:lpstr>PowerPoint Presentation</vt:lpstr>
      <vt:lpstr>PowerPoint Presentation</vt:lpstr>
      <vt:lpstr>PowerPoint Presentation</vt:lpstr>
      <vt:lpstr>ضرورت مسایل مسیریابی وسایل نقلیه</vt:lpstr>
      <vt:lpstr>ضرورت مسایل مسیریابی وسایل نقلیه</vt:lpstr>
      <vt:lpstr>انواع مدل های VRP</vt:lpstr>
      <vt:lpstr>انواع مدل های VRP</vt:lpstr>
      <vt:lpstr>انواع مدل های VRP</vt:lpstr>
      <vt:lpstr>مسیریابی وسیله نقلیه با محدودیت مسافت (DCVRP)</vt:lpstr>
      <vt:lpstr>مسأله مسیریابی وسایل نقلیه با پنجره های زمانی (VRPTW)</vt:lpstr>
      <vt:lpstr>مسأله مسیریابی وسایل نقلیه با جمع آوری و تحویل کالا(VRPPD)</vt:lpstr>
      <vt:lpstr>مسأله مسیریابی وسیله نقلیه با چند پایانه</vt:lpstr>
      <vt:lpstr>مسأله مسیریابی وسیله نقلیه با مقدار تقاضای احتمالی</vt:lpstr>
      <vt:lpstr>مسأله مسیریابی وسیله نقلیه با مقدار تقاضای احتمالی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مسیریابی وسایل نقلیه (VRP)</dc:title>
  <dc:creator>MRT www.Win2Farsi.com</dc:creator>
  <cp:lastModifiedBy>MRT www.Win2Farsi.com</cp:lastModifiedBy>
  <cp:revision>2</cp:revision>
  <dcterms:created xsi:type="dcterms:W3CDTF">2019-12-15T15:07:08Z</dcterms:created>
  <dcterms:modified xsi:type="dcterms:W3CDTF">2019-12-15T15:16:26Z</dcterms:modified>
</cp:coreProperties>
</file>