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16" autoAdjust="0"/>
    <p:restoredTop sz="94660"/>
  </p:normalViewPr>
  <p:slideViewPr>
    <p:cSldViewPr snapToGrid="0">
      <p:cViewPr varScale="1">
        <p:scale>
          <a:sx n="76" d="100"/>
          <a:sy n="76" d="100"/>
        </p:scale>
        <p:origin x="126" y="6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5/1/2016</a:t>
            </a:fld>
            <a:endParaRPr lang="en-US" dirty="0"/>
          </a:p>
        </p:txBody>
      </p:sp>
      <p:sp>
        <p:nvSpPr>
          <p:cNvPr id="5" name="Footer Placeholder 4"/>
          <p:cNvSpPr>
            <a:spLocks noGrp="1"/>
          </p:cNvSpPr>
          <p:nvPr>
            <p:ph type="ftr" sz="quarter" idx="11"/>
          </p:nvPr>
        </p:nvSpPr>
        <p:spPr>
          <a:xfrm>
            <a:off x="5332412" y="5883275"/>
            <a:ext cx="4324044" cy="365125"/>
          </a:xfrm>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5/1/2016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951856" y="5867131"/>
            <a:ext cx="5511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5/1/2016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5/1/2016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5/1/2016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5/1/2016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5/1/2016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smtClean="0"/>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5/1/2016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61BEF0D-F0BB-DE4B-95CE-6DB70DBA9567}" type="datetimeFigureOut">
              <a:rPr lang="en-US" dirty="0"/>
              <a:pPr/>
              <a:t>5/1/2016</a:t>
            </a:fld>
            <a:endParaRPr lang="en-US" dirty="0"/>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7"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ctr"/>
            <a:r>
              <a:rPr lang="ar-SA" sz="3600" b="1" dirty="0">
                <a:cs typeface="B Zar" panose="00000400000000000000" pitchFamily="2" charset="-78"/>
              </a:rPr>
              <a:t>مدل تحليلي برنامه ريزي توليد سفر و حمل و نقل هوايي در کشور مطالعه موردي</a:t>
            </a:r>
            <a:r>
              <a:rPr lang="ar-SA" sz="3600" b="1" dirty="0" smtClean="0">
                <a:cs typeface="B Zar" panose="00000400000000000000" pitchFamily="2" charset="-78"/>
              </a:rPr>
              <a:t>:</a:t>
            </a:r>
            <a:r>
              <a:rPr lang="en-US" sz="3600" b="1" dirty="0" smtClean="0">
                <a:cs typeface="B Zar" panose="00000400000000000000" pitchFamily="2" charset="-78"/>
              </a:rPr>
              <a:t/>
            </a:r>
            <a:br>
              <a:rPr lang="en-US" sz="3600" b="1" dirty="0" smtClean="0">
                <a:cs typeface="B Zar" panose="00000400000000000000" pitchFamily="2" charset="-78"/>
              </a:rPr>
            </a:br>
            <a:r>
              <a:rPr lang="ar-SA" sz="3600" b="1" dirty="0" smtClean="0">
                <a:cs typeface="B Zar" panose="00000400000000000000" pitchFamily="2" charset="-78"/>
              </a:rPr>
              <a:t>  </a:t>
            </a:r>
            <a:r>
              <a:rPr lang="ar-SA" sz="3600" b="1" dirty="0">
                <a:cs typeface="B Zar" panose="00000400000000000000" pitchFamily="2" charset="-78"/>
              </a:rPr>
              <a:t>فرودگاه بين المللي شهيد بهشتي اصفهان </a:t>
            </a:r>
            <a:r>
              <a:rPr lang="en-US" sz="3600" b="1" dirty="0">
                <a:cs typeface="B Zar" panose="00000400000000000000" pitchFamily="2" charset="-78"/>
              </a:rPr>
              <a:t/>
            </a:r>
            <a:br>
              <a:rPr lang="en-US" sz="3600" b="1" dirty="0">
                <a:cs typeface="B Zar" panose="00000400000000000000" pitchFamily="2" charset="-78"/>
              </a:rPr>
            </a:br>
            <a:endParaRPr lang="en-US" sz="3600" b="1" dirty="0">
              <a:cs typeface="B Zar" panose="00000400000000000000" pitchFamily="2" charset="-78"/>
            </a:endParaRPr>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11058249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336800" y="292100"/>
            <a:ext cx="9423400" cy="523220"/>
          </a:xfrm>
          <a:prstGeom prst="rect">
            <a:avLst/>
          </a:prstGeom>
          <a:noFill/>
        </p:spPr>
        <p:txBody>
          <a:bodyPr wrap="square" rtlCol="0">
            <a:spAutoFit/>
          </a:bodyPr>
          <a:lstStyle/>
          <a:p>
            <a:pPr algn="r" rtl="1"/>
            <a:r>
              <a:rPr lang="ar-SA" sz="2800" b="1" dirty="0">
                <a:cs typeface="B Titr" panose="00000700000000000000" pitchFamily="2" charset="-78"/>
              </a:rPr>
              <a:t>١-٤- پيشينه پژوهش </a:t>
            </a:r>
            <a:endParaRPr lang="en-US" sz="2800" dirty="0">
              <a:cs typeface="B Titr" panose="00000700000000000000" pitchFamily="2" charset="-78"/>
            </a:endParaRPr>
          </a:p>
        </p:txBody>
      </p:sp>
      <p:sp>
        <p:nvSpPr>
          <p:cNvPr id="5" name="TextBox 4"/>
          <p:cNvSpPr txBox="1"/>
          <p:nvPr/>
        </p:nvSpPr>
        <p:spPr>
          <a:xfrm>
            <a:off x="1536700" y="993120"/>
            <a:ext cx="10109200" cy="5209118"/>
          </a:xfrm>
          <a:prstGeom prst="rect">
            <a:avLst/>
          </a:prstGeom>
          <a:noFill/>
        </p:spPr>
        <p:txBody>
          <a:bodyPr wrap="square" rtlCol="0">
            <a:spAutoFit/>
          </a:bodyPr>
          <a:lstStyle/>
          <a:p>
            <a:pPr algn="just" rtl="1">
              <a:lnSpc>
                <a:spcPct val="150000"/>
              </a:lnSpc>
            </a:pPr>
            <a:r>
              <a:rPr lang="ar-SA" sz="2800" dirty="0">
                <a:cs typeface="B Mitra" panose="00000400000000000000" pitchFamily="2" charset="-78"/>
              </a:rPr>
              <a:t>فنجيـون جـين و وانـگ بـه ارائه الگوهاي جغرافيايي حمل و نقل مسافران هـوايي در چين بين سال هاي (١٩٩٨-١٩٨٠) پرداخته و اکانر (١٩٩٥) توسعه تاريخي شبکه حمل و نقـل هـوايي در آسياي جنوبي را بازبيني و تحليل نموده است. هـوپر (١٩٩٨-١٩٩٧) تجربه ها و ديدگاه هاي رقابت و قـانون زدايي خطوط هوايي در هند را بررسي نموده و ريمر (١٩٩٩) ساختار فضايي سيستم حمـل و نقـل هـوايي حاشيه آسيا و اقيـانوس آرام را در ارتبـاط بـا سيسـتم دوربرد آنجا مورد توجه قـرار داده و نهايتـا در سـطح بين المللي آپگمه (١٩٩٩) توسعه هاي تاريخي حمـل و نقل هوايي را در نيجريـه آزمـايش و بـون (٢٠٠٠٠) راجع به دسترسي به حمل و نقل هوايي جهان در يک راس اصـلي در آسـياي جنـوبي تحقيـق کـرده انـد. </a:t>
            </a:r>
            <a:endParaRPr lang="en-US" sz="2800" dirty="0">
              <a:cs typeface="B Mitra" panose="00000400000000000000" pitchFamily="2" charset="-78"/>
            </a:endParaRPr>
          </a:p>
        </p:txBody>
      </p:sp>
    </p:spTree>
    <p:extLst>
      <p:ext uri="{BB962C8B-B14F-4D97-AF65-F5344CB8AC3E}">
        <p14:creationId xmlns:p14="http://schemas.microsoft.com/office/powerpoint/2010/main" val="3312333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336800" y="292100"/>
            <a:ext cx="9423400" cy="523220"/>
          </a:xfrm>
          <a:prstGeom prst="rect">
            <a:avLst/>
          </a:prstGeom>
          <a:noFill/>
        </p:spPr>
        <p:txBody>
          <a:bodyPr wrap="square" rtlCol="0">
            <a:spAutoFit/>
          </a:bodyPr>
          <a:lstStyle/>
          <a:p>
            <a:pPr algn="r" rtl="1"/>
            <a:r>
              <a:rPr lang="ar-SA" sz="2800" b="1" dirty="0">
                <a:cs typeface="B Titr" panose="00000700000000000000" pitchFamily="2" charset="-78"/>
              </a:rPr>
              <a:t>١-٤- پيشينه پژوهش </a:t>
            </a:r>
            <a:endParaRPr lang="en-US" sz="2800" dirty="0">
              <a:cs typeface="B Titr" panose="00000700000000000000" pitchFamily="2" charset="-78"/>
            </a:endParaRPr>
          </a:p>
        </p:txBody>
      </p:sp>
      <p:sp>
        <p:nvSpPr>
          <p:cNvPr id="5" name="TextBox 4"/>
          <p:cNvSpPr txBox="1"/>
          <p:nvPr/>
        </p:nvSpPr>
        <p:spPr>
          <a:xfrm>
            <a:off x="1765300" y="955020"/>
            <a:ext cx="9994900" cy="5693866"/>
          </a:xfrm>
          <a:prstGeom prst="rect">
            <a:avLst/>
          </a:prstGeom>
          <a:noFill/>
        </p:spPr>
        <p:txBody>
          <a:bodyPr wrap="square" rtlCol="0">
            <a:spAutoFit/>
          </a:bodyPr>
          <a:lstStyle/>
          <a:p>
            <a:pPr algn="just" rtl="1"/>
            <a:r>
              <a:rPr lang="ar-SA" sz="2800" dirty="0">
                <a:cs typeface="B Mitra" panose="00000400000000000000" pitchFamily="2" charset="-78"/>
              </a:rPr>
              <a:t>در خصــوص بهــره گيــري از مــدل هــاي تحليلــي در برنامه ريزي حمل و نقل هـوايي و فرودگـاهي نيـز در دنيا تحقيقات نسبتا خوبي انجام گرفته است، از جمله:  آبرا(١٩٨٩) در شرکت هواپيمايي آمريکن ايرلاين بـه ارايه مدلي براي تخصيص هواپيما بـه مسـير پرداختـه است. هدف او تعيين پروازهـاي مختلـف يـک مسـير است در اين مدل از برنامه ريزي خطـي اسـتفاده شـده است و مولر و مسترن (١٩٨٠) يـک برنامـه رياضي بـراي شـرکت هواپيمايي فلانيـگ تايگرلاين ارايه و گارکيارياز داده اند. فيليپ (١٩٨١)، اوسليکان (١٩٧٩) اکثـر تحقيقـات در مـورد طراحـي شبکه روي عامل حداقل کردن فاصله کل مسافرت يـا هزينه هاي سوخت تمرکز داشته اند. در خصوص حمل و نقل هوايي در ايران نيز تحقيقات نسبتا خوبي انجـام شـده اسـت کـه از آن جملـه: صـفارزاده و معصـومي (١٣٨٣) به پيش بيني حجم مسافر و بار داخلي فرودگاه مهرآباد در سه دوره کوتـاه مـدت ١٣٧٧، ميـان مـدت 1382و بلند مدت ١٣٩٢ پرداخته اند، همچنين مومني (١٣٧٥) مدلي در زمينه زمان بندي تخصيص هواپيما به مسير و شبکه پروازي در هواپيمايي جمهوري اسلامي ايران ارايـه نمـوده اسـت و سـقائي (١٣٨٦) در زمينـه برنامه ريزي حمل و نقل هوايي داخلي شهرهاي ايـران در هواپيمايي جمهوري اسلامي ايران و ايـران ايرتـور تحقيق کرده است. </a:t>
            </a:r>
            <a:endParaRPr lang="en-US" sz="2800" dirty="0">
              <a:cs typeface="B Mitra" panose="00000400000000000000" pitchFamily="2" charset="-78"/>
            </a:endParaRPr>
          </a:p>
        </p:txBody>
      </p:sp>
    </p:spTree>
    <p:extLst>
      <p:ext uri="{BB962C8B-B14F-4D97-AF65-F5344CB8AC3E}">
        <p14:creationId xmlns:p14="http://schemas.microsoft.com/office/powerpoint/2010/main" val="40223855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336800" y="292100"/>
            <a:ext cx="9423400" cy="523220"/>
          </a:xfrm>
          <a:prstGeom prst="rect">
            <a:avLst/>
          </a:prstGeom>
          <a:noFill/>
        </p:spPr>
        <p:txBody>
          <a:bodyPr wrap="square" rtlCol="0">
            <a:spAutoFit/>
          </a:bodyPr>
          <a:lstStyle/>
          <a:p>
            <a:pPr algn="r" rtl="1"/>
            <a:r>
              <a:rPr lang="ar-SA" sz="2800" b="1" dirty="0">
                <a:cs typeface="B Titr" panose="00000700000000000000" pitchFamily="2" charset="-78"/>
              </a:rPr>
              <a:t>١-٥- سوال ها و فرضيه ها </a:t>
            </a:r>
            <a:endParaRPr lang="en-US" sz="2800" dirty="0">
              <a:cs typeface="B Titr" panose="00000700000000000000" pitchFamily="2" charset="-78"/>
            </a:endParaRPr>
          </a:p>
        </p:txBody>
      </p:sp>
      <p:sp>
        <p:nvSpPr>
          <p:cNvPr id="5" name="TextBox 4"/>
          <p:cNvSpPr txBox="1"/>
          <p:nvPr/>
        </p:nvSpPr>
        <p:spPr>
          <a:xfrm>
            <a:off x="1765300" y="955020"/>
            <a:ext cx="9994900" cy="3431709"/>
          </a:xfrm>
          <a:prstGeom prst="rect">
            <a:avLst/>
          </a:prstGeom>
          <a:noFill/>
        </p:spPr>
        <p:txBody>
          <a:bodyPr wrap="square" rtlCol="0">
            <a:spAutoFit/>
          </a:bodyPr>
          <a:lstStyle/>
          <a:p>
            <a:pPr marL="457200" indent="-457200" algn="just" rtl="1">
              <a:lnSpc>
                <a:spcPct val="200000"/>
              </a:lnSpc>
              <a:buFont typeface="Arial" panose="020B0604020202020204" pitchFamily="34" charset="0"/>
              <a:buChar char="•"/>
            </a:pPr>
            <a:r>
              <a:rPr lang="ar-SA" sz="2800" dirty="0" smtClean="0">
                <a:cs typeface="B Mitra" panose="00000400000000000000" pitchFamily="2" charset="-78"/>
              </a:rPr>
              <a:t>سوال </a:t>
            </a:r>
            <a:r>
              <a:rPr lang="ar-SA" sz="2800" dirty="0">
                <a:cs typeface="B Mitra" panose="00000400000000000000" pitchFamily="2" charset="-78"/>
              </a:rPr>
              <a:t>اساسي پژوهش اين بوده که؛ چه عواملي در توليد سفرهاي هوايي در فرودگـاه اصـفهان تاثيرگـذار بوده است؟ </a:t>
            </a:r>
            <a:endParaRPr lang="en-US" sz="2800" dirty="0">
              <a:cs typeface="B Mitra" panose="00000400000000000000" pitchFamily="2" charset="-78"/>
            </a:endParaRPr>
          </a:p>
          <a:p>
            <a:pPr marL="457200" indent="-457200" algn="just" rtl="1">
              <a:lnSpc>
                <a:spcPct val="200000"/>
              </a:lnSpc>
              <a:buFont typeface="Arial" panose="020B0604020202020204" pitchFamily="34" charset="0"/>
              <a:buChar char="•"/>
            </a:pPr>
            <a:r>
              <a:rPr lang="ar-SA" sz="2800" dirty="0">
                <a:cs typeface="B Mitra" panose="00000400000000000000" pitchFamily="2" charset="-78"/>
              </a:rPr>
              <a:t>فرضيه اصلي؛ بـه نظـر مـي رسـد کـه کارکردهـاي اقتصادي، صنعتي و توريستي شهر اصـفهان بـر توليـد سفر به فرودگاه اصفهان تاثيرگذار است. </a:t>
            </a:r>
            <a:endParaRPr lang="en-US" sz="2800" dirty="0">
              <a:cs typeface="B Mitra" panose="00000400000000000000" pitchFamily="2" charset="-78"/>
            </a:endParaRPr>
          </a:p>
        </p:txBody>
      </p:sp>
    </p:spTree>
    <p:extLst>
      <p:ext uri="{BB962C8B-B14F-4D97-AF65-F5344CB8AC3E}">
        <p14:creationId xmlns:p14="http://schemas.microsoft.com/office/powerpoint/2010/main" val="2049789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336800" y="292100"/>
            <a:ext cx="9423400" cy="523220"/>
          </a:xfrm>
          <a:prstGeom prst="rect">
            <a:avLst/>
          </a:prstGeom>
          <a:noFill/>
        </p:spPr>
        <p:txBody>
          <a:bodyPr wrap="square" rtlCol="0">
            <a:spAutoFit/>
          </a:bodyPr>
          <a:lstStyle/>
          <a:p>
            <a:pPr algn="r" rtl="1"/>
            <a:r>
              <a:rPr lang="ar-SA" sz="2800" b="1" dirty="0">
                <a:cs typeface="B Titr" panose="00000700000000000000" pitchFamily="2" charset="-78"/>
              </a:rPr>
              <a:t>١-٦- روش تحقيق </a:t>
            </a:r>
            <a:endParaRPr lang="en-US" sz="2800" dirty="0">
              <a:cs typeface="B Titr" panose="00000700000000000000" pitchFamily="2" charset="-78"/>
            </a:endParaRPr>
          </a:p>
        </p:txBody>
      </p:sp>
      <p:sp>
        <p:nvSpPr>
          <p:cNvPr id="5" name="TextBox 4"/>
          <p:cNvSpPr txBox="1"/>
          <p:nvPr/>
        </p:nvSpPr>
        <p:spPr>
          <a:xfrm>
            <a:off x="1765300" y="955020"/>
            <a:ext cx="9994900" cy="3270126"/>
          </a:xfrm>
          <a:prstGeom prst="rect">
            <a:avLst/>
          </a:prstGeom>
          <a:noFill/>
        </p:spPr>
        <p:txBody>
          <a:bodyPr wrap="square" rtlCol="0">
            <a:spAutoFit/>
          </a:bodyPr>
          <a:lstStyle/>
          <a:p>
            <a:pPr algn="just" rtl="1">
              <a:lnSpc>
                <a:spcPct val="150000"/>
              </a:lnSpc>
            </a:pPr>
            <a:r>
              <a:rPr lang="ar-SA" sz="2800" dirty="0" smtClean="0">
                <a:cs typeface="B Mitra" panose="00000400000000000000" pitchFamily="2" charset="-78"/>
              </a:rPr>
              <a:t>در </a:t>
            </a:r>
            <a:r>
              <a:rPr lang="ar-SA" sz="2800" dirty="0">
                <a:cs typeface="B Mitra" panose="00000400000000000000" pitchFamily="2" charset="-78"/>
              </a:rPr>
              <a:t>اين پژوهش، نوع تحقيق، توسعه اي - کاربردي و روش تحقيق توصيفي – تحليلي است. در عين حـال از مدل جاذبه، تحليل واريانس، رگرسيون، سـري هـاي زمان استفاده گرديده و همچنين نرم افزارهـاي </a:t>
            </a:r>
            <a:r>
              <a:rPr lang="en-US" sz="2800" dirty="0">
                <a:cs typeface="B Mitra" panose="00000400000000000000" pitchFamily="2" charset="-78"/>
              </a:rPr>
              <a:t>Excel</a:t>
            </a:r>
            <a:r>
              <a:rPr lang="ar-SA" sz="2800" dirty="0">
                <a:cs typeface="B Mitra" panose="00000400000000000000" pitchFamily="2" charset="-78"/>
              </a:rPr>
              <a:t>, </a:t>
            </a:r>
            <a:r>
              <a:rPr lang="en-US" sz="2800" dirty="0" err="1">
                <a:cs typeface="B Mitra" panose="00000400000000000000" pitchFamily="2" charset="-78"/>
              </a:rPr>
              <a:t>Spss</a:t>
            </a:r>
            <a:r>
              <a:rPr lang="ar-SA" sz="2800" dirty="0">
                <a:cs typeface="B Mitra" panose="00000400000000000000" pitchFamily="2" charset="-78"/>
              </a:rPr>
              <a:t> براي تجزيه و تحليل کارکردهـاي فرودگـاهي اصفهان استفاده شده است. نهايتا به پـيش بينـي حجـم مســافر ورودي و خروجــي فرودگــاه شــهيد بهشــتي اصفهان تـا افـق ١٣٩٠ و برنامـه ريـزي توسـعه آن بـا استفاده از نرم افزار</a:t>
            </a:r>
            <a:r>
              <a:rPr lang="en-US" sz="2800" dirty="0" err="1">
                <a:cs typeface="B Mitra" panose="00000400000000000000" pitchFamily="2" charset="-78"/>
              </a:rPr>
              <a:t>ITsm</a:t>
            </a:r>
            <a:r>
              <a:rPr lang="ar-SA" sz="2800" dirty="0">
                <a:cs typeface="B Mitra" panose="00000400000000000000" pitchFamily="2" charset="-78"/>
              </a:rPr>
              <a:t> پرداخته شده است</a:t>
            </a:r>
            <a:r>
              <a:rPr lang="ar-SA" sz="2800" dirty="0" smtClean="0">
                <a:cs typeface="B Mitra" panose="00000400000000000000" pitchFamily="2" charset="-78"/>
              </a:rPr>
              <a:t>.</a:t>
            </a:r>
            <a:endParaRPr lang="en-US" sz="2800" dirty="0">
              <a:cs typeface="B Mitra" panose="00000400000000000000" pitchFamily="2" charset="-78"/>
            </a:endParaRPr>
          </a:p>
        </p:txBody>
      </p:sp>
    </p:spTree>
    <p:extLst>
      <p:ext uri="{BB962C8B-B14F-4D97-AF65-F5344CB8AC3E}">
        <p14:creationId xmlns:p14="http://schemas.microsoft.com/office/powerpoint/2010/main" val="1595090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336800" y="419100"/>
            <a:ext cx="9423400" cy="523220"/>
          </a:xfrm>
          <a:prstGeom prst="rect">
            <a:avLst/>
          </a:prstGeom>
          <a:noFill/>
        </p:spPr>
        <p:txBody>
          <a:bodyPr wrap="square" rtlCol="0">
            <a:spAutoFit/>
          </a:bodyPr>
          <a:lstStyle/>
          <a:p>
            <a:pPr algn="r" rtl="1"/>
            <a:r>
              <a:rPr lang="ar-SA" sz="2800" b="1" dirty="0">
                <a:cs typeface="B Titr" panose="00000700000000000000" pitchFamily="2" charset="-78"/>
              </a:rPr>
              <a:t>معرفي متغيرها و شاخص ها </a:t>
            </a:r>
            <a:endParaRPr lang="en-US" sz="2800" dirty="0">
              <a:cs typeface="B Titr" panose="00000700000000000000" pitchFamily="2" charset="-78"/>
            </a:endParaRPr>
          </a:p>
        </p:txBody>
      </p:sp>
      <p:sp>
        <p:nvSpPr>
          <p:cNvPr id="5" name="TextBox 4"/>
          <p:cNvSpPr txBox="1"/>
          <p:nvPr/>
        </p:nvSpPr>
        <p:spPr>
          <a:xfrm>
            <a:off x="1485900" y="1094720"/>
            <a:ext cx="10274300" cy="5855449"/>
          </a:xfrm>
          <a:prstGeom prst="rect">
            <a:avLst/>
          </a:prstGeom>
          <a:noFill/>
        </p:spPr>
        <p:txBody>
          <a:bodyPr wrap="square" rtlCol="0">
            <a:spAutoFit/>
          </a:bodyPr>
          <a:lstStyle/>
          <a:p>
            <a:pPr algn="just" rtl="1">
              <a:lnSpc>
                <a:spcPct val="150000"/>
              </a:lnSpc>
            </a:pPr>
            <a:r>
              <a:rPr lang="ar-SA" sz="2700" dirty="0">
                <a:cs typeface="B Mitra" panose="00000400000000000000" pitchFamily="2" charset="-78"/>
              </a:rPr>
              <a:t>با توجه به اين که در اين تحقيق به منظور تحليـل يافته ها در برنامه ريزي حمـل و نقـل هـوايي فرودگـاه  اصفهان از مدل هاي رگرسيون خطي، تحليل واريانس، سري هاي زماني و مدل جاذبه استفاده شده اسـت، در خصــوص اســتفاده از مــدل جاذبــه در تعيــين تعــداد سفرهاي هوايي بين مناطق، تاف(١٩٦٢) تحقيقـاتي بر روي ترافيک هوايي آمريکا انجام داد و متوجه شـد که هر يک از مناطق بزرگ قلمرو نفوذ مشخص دارند که تحت تاثير اصطکاک فاصله، به وجود آمده است و افزايش کنش متقابل تحت تـاثير رونـد نزولـي فاصـله قرار دارد. وي در کاربرد علمي مدل جاذبه به اين يافته مهم دست يافت که لازم است به مواردي چون کيفيت و کارايي شبکه، نـوع حمـل و نقـل، زمـان مسـافرت، هزينه هـاي حمـل و نقـل در واحـد مسـافت و سـاير عواملي که به طريقي موجب افزايش اثـر اصـطحکاکي فاصله مي شوند، دقت کرد تا تواني مناسـب بـا ميـزان احتمالي اصطکاک فاصله تعيين شود. </a:t>
            </a:r>
            <a:endParaRPr lang="en-US" sz="2700" dirty="0">
              <a:cs typeface="B Mitra" panose="00000400000000000000" pitchFamily="2" charset="-78"/>
            </a:endParaRPr>
          </a:p>
        </p:txBody>
      </p:sp>
    </p:spTree>
    <p:extLst>
      <p:ext uri="{BB962C8B-B14F-4D97-AF65-F5344CB8AC3E}">
        <p14:creationId xmlns:p14="http://schemas.microsoft.com/office/powerpoint/2010/main" val="25049691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336800" y="419100"/>
            <a:ext cx="9423400" cy="523220"/>
          </a:xfrm>
          <a:prstGeom prst="rect">
            <a:avLst/>
          </a:prstGeom>
          <a:noFill/>
        </p:spPr>
        <p:txBody>
          <a:bodyPr wrap="square" rtlCol="0">
            <a:spAutoFit/>
          </a:bodyPr>
          <a:lstStyle/>
          <a:p>
            <a:pPr algn="r" rtl="1"/>
            <a:r>
              <a:rPr lang="ar-SA" sz="2800" b="1" dirty="0">
                <a:cs typeface="B Titr" panose="00000700000000000000" pitchFamily="2" charset="-78"/>
              </a:rPr>
              <a:t>معرفي متغيرها و شاخص ها </a:t>
            </a:r>
            <a:endParaRPr lang="en-US" sz="2800" dirty="0">
              <a:cs typeface="B Titr" panose="00000700000000000000" pitchFamily="2" charset="-78"/>
            </a:endParaRPr>
          </a:p>
        </p:txBody>
      </p:sp>
      <p:sp>
        <p:nvSpPr>
          <p:cNvPr id="5" name="TextBox 4"/>
          <p:cNvSpPr txBox="1"/>
          <p:nvPr/>
        </p:nvSpPr>
        <p:spPr>
          <a:xfrm>
            <a:off x="1485900" y="1336020"/>
            <a:ext cx="10274300" cy="3916457"/>
          </a:xfrm>
          <a:prstGeom prst="rect">
            <a:avLst/>
          </a:prstGeom>
          <a:noFill/>
        </p:spPr>
        <p:txBody>
          <a:bodyPr wrap="square" rtlCol="0">
            <a:spAutoFit/>
          </a:bodyPr>
          <a:lstStyle/>
          <a:p>
            <a:pPr algn="just" rtl="1">
              <a:lnSpc>
                <a:spcPct val="150000"/>
              </a:lnSpc>
            </a:pPr>
            <a:r>
              <a:rPr lang="ar-SA" sz="2800" dirty="0">
                <a:cs typeface="B Mitra" panose="00000400000000000000" pitchFamily="2" charset="-78"/>
              </a:rPr>
              <a:t>در واقع در ايـن پژوهش نيز مدل جاذبه روند حرکات را بـا اسـتفاده از ترکيب ستانده هاي اطلاعاتي پيش بينـي مـي کنـد. در عين حال پيش بيني حرکـات بـه طريـق برنامـه ريـزي خطي، بسيار دقيقتر از پيش بيني از راه کاربرد مدل هاي جاذبه است (فنجيون و ديگـران، ٤٧١:٢٠٠٣)، البتـه، در اين تحقيق از هر دو مدل فوق به منظور بهره منـدي از مزاياي آنها در تحليل عوامل موثر در توليد سفر بـه فرودگاه اصفهان استفاده شده اسـت. معمـولا از مـدل برنامه ريـزي خظـي بـراي ارزيـابي شـبکه بـه منطـور انتخاب نوع هواپيما و تعيين مسير پروازها هم استفاده مي شود (ايزدفر، ١٣٨٨: ١٠). </a:t>
            </a:r>
            <a:endParaRPr lang="en-US" sz="2800" dirty="0">
              <a:cs typeface="B Mitra" panose="00000400000000000000" pitchFamily="2" charset="-78"/>
            </a:endParaRPr>
          </a:p>
        </p:txBody>
      </p:sp>
    </p:spTree>
    <p:extLst>
      <p:ext uri="{BB962C8B-B14F-4D97-AF65-F5344CB8AC3E}">
        <p14:creationId xmlns:p14="http://schemas.microsoft.com/office/powerpoint/2010/main" val="7111011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524000" y="561320"/>
            <a:ext cx="10274300" cy="4562788"/>
          </a:xfrm>
          <a:prstGeom prst="rect">
            <a:avLst/>
          </a:prstGeom>
          <a:noFill/>
        </p:spPr>
        <p:txBody>
          <a:bodyPr wrap="square" rtlCol="0">
            <a:spAutoFit/>
          </a:bodyPr>
          <a:lstStyle/>
          <a:p>
            <a:pPr algn="r" rtl="1">
              <a:lnSpc>
                <a:spcPct val="150000"/>
              </a:lnSpc>
            </a:pPr>
            <a:r>
              <a:rPr lang="ar-SA" sz="2800" b="1" dirty="0">
                <a:cs typeface="B Mitra" panose="00000400000000000000" pitchFamily="2" charset="-78"/>
              </a:rPr>
              <a:t>١-٨- محدوده و قلمرو پژوهش </a:t>
            </a:r>
            <a:endParaRPr lang="en-US" sz="2800" dirty="0">
              <a:cs typeface="B Mitra" panose="00000400000000000000" pitchFamily="2" charset="-78"/>
            </a:endParaRPr>
          </a:p>
          <a:p>
            <a:pPr algn="r" rtl="1">
              <a:lnSpc>
                <a:spcPct val="150000"/>
              </a:lnSpc>
            </a:pPr>
            <a:r>
              <a:rPr lang="ar-SA" sz="2800" dirty="0">
                <a:cs typeface="B Mitra" panose="00000400000000000000" pitchFamily="2" charset="-78"/>
              </a:rPr>
              <a:t>محدوده پژوهش شهر اصفهان و مشخصا فرودگـاه شهيد بهشتي اصـفهان و قلمـرو پـژوهش متمرکـز بـر پروازهاي ورودي و خروجـي از ايـن فرودگـاه بـوده است. </a:t>
            </a:r>
            <a:endParaRPr lang="en-US" sz="2800" dirty="0">
              <a:cs typeface="B Mitra" panose="00000400000000000000" pitchFamily="2" charset="-78"/>
            </a:endParaRPr>
          </a:p>
          <a:p>
            <a:pPr algn="r" rtl="1">
              <a:lnSpc>
                <a:spcPct val="150000"/>
              </a:lnSpc>
            </a:pPr>
            <a:r>
              <a:rPr lang="ar-SA" sz="2800" b="1" dirty="0">
                <a:cs typeface="B Mitra" panose="00000400000000000000" pitchFamily="2" charset="-78"/>
              </a:rPr>
              <a:t>٢- مفاهيم، ديدگاه ها و مباني نظري </a:t>
            </a:r>
            <a:endParaRPr lang="en-US" sz="2800" dirty="0">
              <a:cs typeface="B Mitra" panose="00000400000000000000" pitchFamily="2" charset="-78"/>
            </a:endParaRPr>
          </a:p>
          <a:p>
            <a:pPr algn="r" rtl="1">
              <a:lnSpc>
                <a:spcPct val="150000"/>
              </a:lnSpc>
            </a:pPr>
            <a:r>
              <a:rPr lang="ar-SA" sz="2800" dirty="0">
                <a:cs typeface="B Mitra" panose="00000400000000000000" pitchFamily="2" charset="-78"/>
              </a:rPr>
              <a:t>در اين پژوهش از سه مـدل شـامل؛ مـدل جاذبـه، مدل تحليلي رگرسيون خطـي و کـاربرد آن در توليـد سفرهاي هوايي و مدل سري هاي زمـاني بهـره گرفتـه شده است که در ادامه چگونگي بهره گيري از هر يک از آنها به طور فشرده آمده است. </a:t>
            </a:r>
            <a:endParaRPr lang="en-US" sz="2800" dirty="0">
              <a:cs typeface="B Mitra" panose="00000400000000000000" pitchFamily="2" charset="-78"/>
            </a:endParaRPr>
          </a:p>
        </p:txBody>
      </p:sp>
    </p:spTree>
    <p:extLst>
      <p:ext uri="{BB962C8B-B14F-4D97-AF65-F5344CB8AC3E}">
        <p14:creationId xmlns:p14="http://schemas.microsoft.com/office/powerpoint/2010/main" val="18806204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524000" y="561320"/>
            <a:ext cx="10274300" cy="5262979"/>
          </a:xfrm>
          <a:prstGeom prst="rect">
            <a:avLst/>
          </a:prstGeom>
          <a:noFill/>
        </p:spPr>
        <p:txBody>
          <a:bodyPr wrap="square" rtlCol="0">
            <a:spAutoFit/>
          </a:bodyPr>
          <a:lstStyle/>
          <a:p>
            <a:pPr algn="just" rtl="1">
              <a:lnSpc>
                <a:spcPct val="150000"/>
              </a:lnSpc>
            </a:pPr>
            <a:r>
              <a:rPr lang="ar-SA" sz="2800" b="1" dirty="0">
                <a:cs typeface="B Mitra" panose="00000400000000000000" pitchFamily="2" charset="-78"/>
              </a:rPr>
              <a:t>الف – مدل جاذبه؛ </a:t>
            </a:r>
            <a:r>
              <a:rPr lang="ar-SA" sz="2800" dirty="0">
                <a:cs typeface="B Mitra" panose="00000400000000000000" pitchFamily="2" charset="-78"/>
              </a:rPr>
              <a:t>با استفاه از اين مدل، مـي تـوان توزيع سفر هوايي، حجم نقل و انتقـال سـفر بـين هـر جفت از فرودگاه هاي مبدا و مقصد را پيش بيني نمـود. </a:t>
            </a:r>
            <a:endParaRPr lang="en-US" sz="2800" dirty="0">
              <a:cs typeface="B Mitra" panose="00000400000000000000" pitchFamily="2" charset="-78"/>
            </a:endParaRPr>
          </a:p>
          <a:p>
            <a:pPr algn="just" rtl="1">
              <a:lnSpc>
                <a:spcPct val="150000"/>
              </a:lnSpc>
            </a:pPr>
            <a:r>
              <a:rPr lang="ar-SA" sz="2800" dirty="0">
                <a:cs typeface="B Mitra" panose="00000400000000000000" pitchFamily="2" charset="-78"/>
              </a:rPr>
              <a:t>عمومي ترين و گسترده ترين مدل کاربردي براي فرايند توزيع سفر هوايي مدل جاذبه است. اين مدل مشـابه و برگرفته از قانون جاذبه نيوتن اسـت و از اوايـل سـال ١٩٤٣ استفاده از مدل جاذبه براي پيش بينـي حمـل و نقل آغاز شد. </a:t>
            </a:r>
            <a:endParaRPr lang="en-US" sz="2800" dirty="0" smtClean="0">
              <a:cs typeface="B Mitra" panose="00000400000000000000" pitchFamily="2" charset="-78"/>
            </a:endParaRPr>
          </a:p>
          <a:p>
            <a:pPr algn="just" rtl="1">
              <a:lnSpc>
                <a:spcPct val="150000"/>
              </a:lnSpc>
            </a:pPr>
            <a:r>
              <a:rPr lang="ar-SA" sz="2800" b="1" dirty="0">
                <a:cs typeface="B Mitra" panose="00000400000000000000" pitchFamily="2" charset="-78"/>
              </a:rPr>
              <a:t>ب- مدل تحليلي رگرسيون خطي و کـاربرد آن در توليد سفرهاي هوايي؛ </a:t>
            </a:r>
            <a:r>
              <a:rPr lang="ar-SA" sz="2800" dirty="0">
                <a:cs typeface="B Mitra" panose="00000400000000000000" pitchFamily="2" charset="-78"/>
              </a:rPr>
              <a:t>بـراي محاسـبه توليـد سـفر در مقصــدهاي پــرواز از روش تجزيــه و تحليــل آمــاري تحليل واريانس اسـتفاده شـده اسـت. </a:t>
            </a:r>
            <a:endParaRPr lang="en-US" sz="2800" dirty="0">
              <a:cs typeface="B Mitra" panose="00000400000000000000" pitchFamily="2" charset="-78"/>
            </a:endParaRPr>
          </a:p>
        </p:txBody>
      </p:sp>
    </p:spTree>
    <p:extLst>
      <p:ext uri="{BB962C8B-B14F-4D97-AF65-F5344CB8AC3E}">
        <p14:creationId xmlns:p14="http://schemas.microsoft.com/office/powerpoint/2010/main" val="89323959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524000" y="904220"/>
            <a:ext cx="10274300" cy="4562788"/>
          </a:xfrm>
          <a:prstGeom prst="rect">
            <a:avLst/>
          </a:prstGeom>
          <a:noFill/>
        </p:spPr>
        <p:txBody>
          <a:bodyPr wrap="square" rtlCol="0">
            <a:spAutoFit/>
          </a:bodyPr>
          <a:lstStyle/>
          <a:p>
            <a:pPr algn="just" rtl="1">
              <a:lnSpc>
                <a:spcPct val="150000"/>
              </a:lnSpc>
            </a:pPr>
            <a:r>
              <a:rPr lang="ar-SA" sz="2800" dirty="0">
                <a:cs typeface="B Mitra" panose="00000400000000000000" pitchFamily="2" charset="-78"/>
              </a:rPr>
              <a:t>دانشـمندان و صـاحب نظـران حمل ونقل معتقدند زمـاني کـه تقاضـاي سـفر بـراي شهري صورت مي گيرد، تمـام فعاليـت هـاي صـنعتي، توريستي و غيره در اين تقاضـا نهفتـه اسـت. در ايـن تحقيق از آنجا کـه متغيـرهـا گسسـته هسـتند از مـدل تحليل واريانس استفاده شده اسـت، در حـالي کـه در رگرسيون متغييرها وابسته هسـتند. بـه عبـارت ديگـر، علت استفاده از روش تحليلي واريانس در ارايـه مـدل بر اساس مقصد پروازي، گسسته بودن متغيرها اسـت، زيرا مبدا و مقصد جزء متغيرهاي گسسته هستند (يعني تعداد شهر مشخصي، مقصد پرواز بوده اند)، در حـالي که در رگرسيون متغيرها پيوسـته هسـتند؛ بنـابراين، از روش تحليل واريانس در اين مقاله استفاده شده است. </a:t>
            </a:r>
            <a:endParaRPr lang="en-US" sz="2800" dirty="0">
              <a:cs typeface="B Mitra" panose="00000400000000000000" pitchFamily="2" charset="-78"/>
            </a:endParaRPr>
          </a:p>
        </p:txBody>
      </p:sp>
    </p:spTree>
    <p:extLst>
      <p:ext uri="{BB962C8B-B14F-4D97-AF65-F5344CB8AC3E}">
        <p14:creationId xmlns:p14="http://schemas.microsoft.com/office/powerpoint/2010/main" val="2463516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498600" y="802620"/>
            <a:ext cx="10274300" cy="4832092"/>
          </a:xfrm>
          <a:prstGeom prst="rect">
            <a:avLst/>
          </a:prstGeom>
          <a:noFill/>
        </p:spPr>
        <p:txBody>
          <a:bodyPr wrap="square" rtlCol="0">
            <a:spAutoFit/>
          </a:bodyPr>
          <a:lstStyle/>
          <a:p>
            <a:pPr algn="just" rtl="1"/>
            <a:r>
              <a:rPr lang="ar-SA" sz="2800" b="1" dirty="0">
                <a:cs typeface="B Mitra" panose="00000400000000000000" pitchFamily="2" charset="-78"/>
              </a:rPr>
              <a:t>ج _ مــدل ســري هــاي زمــاني؛ </a:t>
            </a:r>
            <a:r>
              <a:rPr lang="ar-SA" sz="2800" dirty="0">
                <a:cs typeface="B Mitra" panose="00000400000000000000" pitchFamily="2" charset="-78"/>
              </a:rPr>
              <a:t>ســري زمــاني مجموعه اي از مشاهدات است که بر حسـب زمـان يـا هر کميت ديگر مرتـب شـده باشـد و بـه دو صـورت گسسته و يا پيوسته مورد برسـي قـرار مـي گيـرد. اگـر مشاهدات را به طور پيوسته بر حسـب زمـان در نظـر گرفته شوند سري زماني حاصل را گسسته مـي نامنـد. </a:t>
            </a:r>
            <a:endParaRPr lang="en-US" sz="2800" dirty="0">
              <a:cs typeface="B Mitra" panose="00000400000000000000" pitchFamily="2" charset="-78"/>
            </a:endParaRPr>
          </a:p>
          <a:p>
            <a:pPr algn="just" rtl="1"/>
            <a:r>
              <a:rPr lang="ar-SA" sz="2800" dirty="0">
                <a:cs typeface="B Mitra" panose="00000400000000000000" pitchFamily="2" charset="-78"/>
              </a:rPr>
              <a:t>اجزا تشکيل دهنده سري زماني سـه مولفـه؛ تغييـرات فصلي، تغييرات دوره اي و تغييرات نامنظم است. </a:t>
            </a:r>
            <a:endParaRPr lang="en-US" sz="2800" dirty="0">
              <a:cs typeface="B Mitra" panose="00000400000000000000" pitchFamily="2" charset="-78"/>
            </a:endParaRPr>
          </a:p>
          <a:p>
            <a:pPr algn="just" rtl="1"/>
            <a:r>
              <a:rPr lang="ar-SA" sz="2800" dirty="0">
                <a:cs typeface="B Mitra" panose="00000400000000000000" pitchFamily="2" charset="-78"/>
              </a:rPr>
              <a:t>تغييرات فصلي؛ تغييراتي هستند کـه در دوره هـاي تناوبي کوتاه پيش مي آيد و ايـن تغييـرات مربـوط بـه عواملي هستند که از طريقـي مـنظم در دوره کمتـر از يک سال عمل مي کند. اگر مشاهدات سري زمـاني بـه صورت هر سه ماهه، ماهيانه، هفتگي يـا روزانـه ثبـت شود، عملا تغييرات فصـلي در سـري زمـاني بررسـي شده است. تغييرات نامنظم؛ اين تغييرات کاملا تصادفي بوده و نتيجه نيروهاي غير قابل پيش بيني هستند که به طريقي منظم عمل مي کند اين تغييرات کوتـاه مـدت بـوده و مشتمل بر سيل، زلزلـه، اعتصابات و غيـره اسـت. </a:t>
            </a:r>
            <a:endParaRPr lang="en-US" sz="2800" dirty="0">
              <a:cs typeface="B Mitra" panose="00000400000000000000" pitchFamily="2" charset="-78"/>
            </a:endParaRPr>
          </a:p>
        </p:txBody>
      </p:sp>
    </p:spTree>
    <p:extLst>
      <p:ext uri="{BB962C8B-B14F-4D97-AF65-F5344CB8AC3E}">
        <p14:creationId xmlns:p14="http://schemas.microsoft.com/office/powerpoint/2010/main" val="8127765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336800" y="495300"/>
            <a:ext cx="9423400" cy="523220"/>
          </a:xfrm>
          <a:prstGeom prst="rect">
            <a:avLst/>
          </a:prstGeom>
          <a:noFill/>
        </p:spPr>
        <p:txBody>
          <a:bodyPr wrap="square" rtlCol="0">
            <a:spAutoFit/>
          </a:bodyPr>
          <a:lstStyle/>
          <a:p>
            <a:pPr algn="r" rtl="1"/>
            <a:r>
              <a:rPr lang="ar-SA" sz="2800" b="1" dirty="0" smtClean="0">
                <a:cs typeface="B Titr" panose="00000700000000000000" pitchFamily="2" charset="-78"/>
              </a:rPr>
              <a:t>چکيده</a:t>
            </a:r>
            <a:endParaRPr lang="en-US" sz="2800" dirty="0">
              <a:cs typeface="B Titr" panose="00000700000000000000" pitchFamily="2" charset="-78"/>
            </a:endParaRPr>
          </a:p>
        </p:txBody>
      </p:sp>
      <p:sp>
        <p:nvSpPr>
          <p:cNvPr id="5" name="TextBox 4"/>
          <p:cNvSpPr txBox="1"/>
          <p:nvPr/>
        </p:nvSpPr>
        <p:spPr>
          <a:xfrm>
            <a:off x="2336800" y="1562100"/>
            <a:ext cx="9423400" cy="3916457"/>
          </a:xfrm>
          <a:prstGeom prst="rect">
            <a:avLst/>
          </a:prstGeom>
          <a:noFill/>
        </p:spPr>
        <p:txBody>
          <a:bodyPr wrap="square" rtlCol="0">
            <a:spAutoFit/>
          </a:bodyPr>
          <a:lstStyle/>
          <a:p>
            <a:pPr algn="just" rtl="1">
              <a:lnSpc>
                <a:spcPct val="150000"/>
              </a:lnSpc>
            </a:pPr>
            <a:r>
              <a:rPr lang="ar-SA" sz="2800" dirty="0">
                <a:cs typeface="B Mitra" panose="00000400000000000000" pitchFamily="2" charset="-78"/>
              </a:rPr>
              <a:t>امروزه با توجه به گسترش و رشد فعاليـت هـاي اقتصـادي و اجتمـاعي در ايـران و جهـانو بـه تبـع آن لـزوم جابجايي سريع مردم، کالا و خدمات در نتيجه افـزايش روز افـزون تقاضـا، بخـش حمـل و نقـل هـوايي را يـک ضرورت اجتناب ناپذير ساخته است. از طرفي، ايجاد و گسترش فرودگاه ها نيز نيازمنـد فضـاي قابـل تـوجهي در مجاورت شهرها بوده که اين امر مستلزم برنامه ريزي و سـرمايه گـذاري مناسـب مـي باشـد. در عـين حـال توليـد سفرهاي هوايي از طريق فرودگاه هاي مختلف متاثر از عوامل گوناگون خواهد بود. </a:t>
            </a:r>
            <a:endParaRPr lang="en-US" sz="2800" dirty="0">
              <a:cs typeface="B Mitra" panose="00000400000000000000" pitchFamily="2" charset="-78"/>
            </a:endParaRPr>
          </a:p>
        </p:txBody>
      </p:sp>
    </p:spTree>
    <p:extLst>
      <p:ext uri="{BB962C8B-B14F-4D97-AF65-F5344CB8AC3E}">
        <p14:creationId xmlns:p14="http://schemas.microsoft.com/office/powerpoint/2010/main" val="11577573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676400" y="345420"/>
            <a:ext cx="10274300" cy="954107"/>
          </a:xfrm>
          <a:prstGeom prst="rect">
            <a:avLst/>
          </a:prstGeom>
          <a:noFill/>
        </p:spPr>
        <p:txBody>
          <a:bodyPr wrap="square" rtlCol="0">
            <a:spAutoFit/>
          </a:bodyPr>
          <a:lstStyle/>
          <a:p>
            <a:pPr algn="r" rtl="1"/>
            <a:r>
              <a:rPr lang="ar-SA" sz="2800" b="1" dirty="0">
                <a:cs typeface="B Titr" panose="00000700000000000000" pitchFamily="2" charset="-78"/>
              </a:rPr>
              <a:t>٣- بحث اصلي </a:t>
            </a:r>
            <a:endParaRPr lang="en-US" sz="2800" dirty="0">
              <a:cs typeface="B Titr" panose="00000700000000000000" pitchFamily="2" charset="-78"/>
            </a:endParaRPr>
          </a:p>
          <a:p>
            <a:pPr algn="r" rtl="1"/>
            <a:r>
              <a:rPr lang="ar-SA" sz="2800" b="1" dirty="0">
                <a:cs typeface="B Titr" panose="00000700000000000000" pitchFamily="2" charset="-78"/>
              </a:rPr>
              <a:t>٣-١- موقعيت جعرافيايي فرودگاه اصفهان </a:t>
            </a:r>
            <a:endParaRPr lang="en-US" sz="2800" dirty="0">
              <a:cs typeface="B Titr" panose="00000700000000000000" pitchFamily="2" charset="-78"/>
            </a:endParaRPr>
          </a:p>
        </p:txBody>
      </p:sp>
      <p:sp>
        <p:nvSpPr>
          <p:cNvPr id="2" name="TextBox 1"/>
          <p:cNvSpPr txBox="1"/>
          <p:nvPr/>
        </p:nvSpPr>
        <p:spPr>
          <a:xfrm>
            <a:off x="1676400" y="1414202"/>
            <a:ext cx="9982200" cy="5443798"/>
          </a:xfrm>
          <a:prstGeom prst="rect">
            <a:avLst/>
          </a:prstGeom>
          <a:noFill/>
        </p:spPr>
        <p:txBody>
          <a:bodyPr wrap="square" rtlCol="0">
            <a:spAutoFit/>
          </a:bodyPr>
          <a:lstStyle/>
          <a:p>
            <a:pPr algn="just" rtl="1">
              <a:lnSpc>
                <a:spcPct val="150000"/>
              </a:lnSpc>
            </a:pPr>
            <a:r>
              <a:rPr lang="ar-SA" sz="2600" dirty="0">
                <a:cs typeface="B Mitra" panose="00000400000000000000" pitchFamily="2" charset="-78"/>
              </a:rPr>
              <a:t>منطقه اصـفهان محـدوده ايسـت در مرکـز اسـتان اصفهان به شعاع ٤٠ تا ٦٠ کيلومتر، که رودخانه زاينده رود از ميــان آن و از غــرب بــه شــرق جريــان دارد (مهندسين مشاور شهر و خانـه، ١٣٧٥: ١٩٥). بررسـي وضع موجود منطقه اصفهان نشان مـي دهـد کـه ايـن منطقه يکي از پيچيده ترين اشـکال محـيط زيسـت را دارا است. استان اصفهان بعد از تهران مهمترين قطـب صنعتي کشور است (مهندسين مشـاور شـهر و خانـه، ١٣٧٥: ١٥-١٦). فرودگـاه بـين المللـي شـهيد بهشـتي اصفهان در ١٧ کيلومتري شمال شرقي شهر اصـفهان و در موقعيت جغرافيايي ٣٢ درجه و ٤٥ دقيقه و ٧ ثانيـه شمالي و ٥١ درجه و ٥١ دقيقه و ٤٠ ثانيه شرقي واقـع شــده و ارتفــاع آن از ســطح دريــا ١٥٤٦ متــر اســت، فرودگاه در زمين وسيعي توسـط سـازماني هواپيمـايي کشوري در سال ١٣٦١ احداث گرديده و مسـاحت آن بالغ بر٦٤٠٠ هکتار است که قسمتي از آن در انحصـار نيروي هوايي است. </a:t>
            </a:r>
            <a:endParaRPr lang="en-US" sz="2600" dirty="0">
              <a:cs typeface="B Mitra" panose="00000400000000000000" pitchFamily="2" charset="-78"/>
            </a:endParaRPr>
          </a:p>
        </p:txBody>
      </p:sp>
    </p:spTree>
    <p:extLst>
      <p:ext uri="{BB962C8B-B14F-4D97-AF65-F5344CB8AC3E}">
        <p14:creationId xmlns:p14="http://schemas.microsoft.com/office/powerpoint/2010/main" val="398648574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676400" y="345420"/>
            <a:ext cx="10274300" cy="954107"/>
          </a:xfrm>
          <a:prstGeom prst="rect">
            <a:avLst/>
          </a:prstGeom>
          <a:noFill/>
        </p:spPr>
        <p:txBody>
          <a:bodyPr wrap="square" rtlCol="0">
            <a:spAutoFit/>
          </a:bodyPr>
          <a:lstStyle/>
          <a:p>
            <a:pPr algn="r" rtl="1"/>
            <a:r>
              <a:rPr lang="ar-SA" sz="2800" b="1" dirty="0">
                <a:cs typeface="B Titr" panose="00000700000000000000" pitchFamily="2" charset="-78"/>
              </a:rPr>
              <a:t>٣- بحث اصلي </a:t>
            </a:r>
            <a:endParaRPr lang="en-US" sz="2800" dirty="0">
              <a:cs typeface="B Titr" panose="00000700000000000000" pitchFamily="2" charset="-78"/>
            </a:endParaRPr>
          </a:p>
          <a:p>
            <a:pPr algn="r" rtl="1"/>
            <a:r>
              <a:rPr lang="ar-SA" sz="2800" b="1" dirty="0">
                <a:cs typeface="B Titr" panose="00000700000000000000" pitchFamily="2" charset="-78"/>
              </a:rPr>
              <a:t>٣-١- موقعيت جعرافيايي فرودگاه اصفهان </a:t>
            </a:r>
            <a:endParaRPr lang="en-US" sz="2800" dirty="0">
              <a:cs typeface="B Titr" panose="00000700000000000000" pitchFamily="2" charset="-78"/>
            </a:endParaRPr>
          </a:p>
        </p:txBody>
      </p:sp>
      <p:sp>
        <p:nvSpPr>
          <p:cNvPr id="2" name="TextBox 1"/>
          <p:cNvSpPr txBox="1"/>
          <p:nvPr/>
        </p:nvSpPr>
        <p:spPr>
          <a:xfrm>
            <a:off x="1822450" y="1299527"/>
            <a:ext cx="9982200" cy="5209118"/>
          </a:xfrm>
          <a:prstGeom prst="rect">
            <a:avLst/>
          </a:prstGeom>
          <a:noFill/>
        </p:spPr>
        <p:txBody>
          <a:bodyPr wrap="square" rtlCol="0">
            <a:spAutoFit/>
          </a:bodyPr>
          <a:lstStyle/>
          <a:p>
            <a:pPr algn="just" rtl="1">
              <a:lnSpc>
                <a:spcPct val="150000"/>
              </a:lnSpc>
            </a:pPr>
            <a:r>
              <a:rPr lang="ar-SA" sz="2800" dirty="0">
                <a:cs typeface="B Mitra" panose="00000400000000000000" pitchFamily="2" charset="-78"/>
              </a:rPr>
              <a:t>اين فرودگاه با سه جاده کـه از دو اتوبان و يک جاده معمولي تشکيل شده با شهر ارتباط دارد (</a:t>
            </a:r>
            <a:r>
              <a:rPr lang="en-US" sz="2800" dirty="0" err="1">
                <a:cs typeface="B Mitra" panose="00000400000000000000" pitchFamily="2" charset="-78"/>
              </a:rPr>
              <a:t>fa.wikipedia.org..http</a:t>
            </a:r>
            <a:r>
              <a:rPr lang="ar-SA" sz="2800" dirty="0">
                <a:cs typeface="B Mitra" panose="00000400000000000000" pitchFamily="2" charset="-78"/>
              </a:rPr>
              <a:t>:. بررسي وضع موجـود منطقه اصفهان نشان مي دهد کـه ايـن منطقـه يکـي از پيچيده ترين اشکال محيط زيست را دارا است. تمرکز عوامل و عناصر مهـم کشـاورزي، صـنعتي، جمعيتـي، فرهنگي، علمي تاريخي و سياحتي در ايـن منطقـه نـه چندان وسيع، به اضافه موقعيـت ممتـاز جغرافيـايي و آب و هوايي آن، باعث شده است که اين منطقه ضمن  اين که يکي از مهمترين مراکز کشـور گـردد، در عـين حال وضـعيت بغرنجـي از نظـر کارکردهـاي زيسـت محيطي داشته باشد. توجه به اين مهم در برنامه ريـزي حمل و نقل هوايي بايستي بدرستي مد نظر قرار گيرد. </a:t>
            </a:r>
            <a:endParaRPr lang="en-US" sz="2800" dirty="0">
              <a:cs typeface="B Mitra" panose="00000400000000000000" pitchFamily="2" charset="-78"/>
            </a:endParaRPr>
          </a:p>
        </p:txBody>
      </p:sp>
    </p:spTree>
    <p:extLst>
      <p:ext uri="{BB962C8B-B14F-4D97-AF65-F5344CB8AC3E}">
        <p14:creationId xmlns:p14="http://schemas.microsoft.com/office/powerpoint/2010/main" val="70793858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435100" y="601027"/>
            <a:ext cx="10509250" cy="4401205"/>
          </a:xfrm>
          <a:prstGeom prst="rect">
            <a:avLst/>
          </a:prstGeom>
          <a:noFill/>
        </p:spPr>
        <p:txBody>
          <a:bodyPr wrap="square" rtlCol="0">
            <a:spAutoFit/>
          </a:bodyPr>
          <a:lstStyle/>
          <a:p>
            <a:pPr algn="just" rtl="1"/>
            <a:r>
              <a:rPr lang="ar-SA" sz="2800" b="1" dirty="0">
                <a:cs typeface="B Mitra" panose="00000400000000000000" pitchFamily="2" charset="-78"/>
              </a:rPr>
              <a:t>٣-٢- توليد سفرهاي هوايي بـر اسـاس فاصـله در فرودگاه اصفهان با بهره گيري ازمدل جاذبه </a:t>
            </a:r>
            <a:endParaRPr lang="en-US" sz="2800" dirty="0">
              <a:cs typeface="B Mitra" panose="00000400000000000000" pitchFamily="2" charset="-78"/>
            </a:endParaRPr>
          </a:p>
          <a:p>
            <a:pPr algn="just" rtl="1"/>
            <a:r>
              <a:rPr lang="ar-SA" sz="2800" dirty="0">
                <a:cs typeface="B Mitra" panose="00000400000000000000" pitchFamily="2" charset="-78"/>
              </a:rPr>
              <a:t>مــدل جاذبــه را مــي تــوان عمــومي تــرين و گسترده ترين مدل کاربردي بـراي فراينـد توليـد سـفر، دانست. اين مدل بر عامل فاصله بين شهرها به عنـوان عامل اصلي در فرآيند توليد سـفر هـوايي تاکيـد دارد. </a:t>
            </a:r>
            <a:endParaRPr lang="en-US" sz="2800" dirty="0">
              <a:cs typeface="B Mitra" panose="00000400000000000000" pitchFamily="2" charset="-78"/>
            </a:endParaRPr>
          </a:p>
          <a:p>
            <a:pPr algn="just" rtl="1"/>
            <a:r>
              <a:rPr lang="ar-SA" sz="2800" dirty="0">
                <a:cs typeface="B Mitra" panose="00000400000000000000" pitchFamily="2" charset="-78"/>
              </a:rPr>
              <a:t>طبق اطلاعات ترافيک جهاني موجود، فرودگاه اصفهان در حال حاضر؛ ٥.٣ %از کل مسافرين داخلـي کشـور، ٤.٣ % از کل مسافران بين المللي کشور و ٥.١ % از کل مسافران کشـوررا بـه خـود اختصـاص داده و در رده </a:t>
            </a:r>
            <a:r>
              <a:rPr lang="en-US" sz="2800" dirty="0">
                <a:cs typeface="B Mitra" panose="00000400000000000000" pitchFamily="2" charset="-78"/>
              </a:rPr>
              <a:t> </a:t>
            </a:r>
            <a:r>
              <a:rPr lang="ar-SA" sz="2800" dirty="0" smtClean="0">
                <a:cs typeface="B Mitra" panose="00000400000000000000" pitchFamily="2" charset="-78"/>
              </a:rPr>
              <a:t>پنجم </a:t>
            </a:r>
            <a:r>
              <a:rPr lang="ar-SA" sz="2800" dirty="0">
                <a:cs typeface="B Mitra" panose="00000400000000000000" pitchFamily="2" charset="-78"/>
              </a:rPr>
              <a:t>فرودگاه هاي جمهوري اسلامي ايـران قـرار</a:t>
            </a:r>
            <a:r>
              <a:rPr lang="ar-SA" sz="1400" dirty="0">
                <a:cs typeface="B Mitra" panose="00000400000000000000" pitchFamily="2" charset="-78"/>
              </a:rPr>
              <a:t> </a:t>
            </a:r>
            <a:r>
              <a:rPr lang="ar-SA" sz="2800" dirty="0">
                <a:cs typeface="B Mitra" panose="00000400000000000000" pitchFamily="2" charset="-78"/>
              </a:rPr>
              <a:t>دارد (</a:t>
            </a:r>
            <a:r>
              <a:rPr lang="en-US" sz="2800" dirty="0">
                <a:cs typeface="B Mitra" panose="00000400000000000000" pitchFamily="2" charset="-78"/>
              </a:rPr>
              <a:t>www.flighstates.com</a:t>
            </a:r>
            <a:r>
              <a:rPr lang="ar-SA" sz="2800" dirty="0">
                <a:cs typeface="B Mitra" panose="00000400000000000000" pitchFamily="2" charset="-78"/>
              </a:rPr>
              <a:t>).</a:t>
            </a:r>
            <a:endParaRPr lang="en-US" sz="2800" dirty="0">
              <a:cs typeface="B Mitra" panose="00000400000000000000" pitchFamily="2" charset="-78"/>
            </a:endParaRPr>
          </a:p>
          <a:p>
            <a:pPr algn="just" rtl="1"/>
            <a:r>
              <a:rPr lang="ar-SA" sz="2800" dirty="0">
                <a:cs typeface="B Mitra" panose="00000400000000000000" pitchFamily="2" charset="-78"/>
              </a:rPr>
              <a:t>بيشتر پروازهاي انجام شده از فرودگاه اصفهان بـه مقصدهاي مختلف داخلـي و بلعکـس، مـدت زمـاني کمتر از ٩٠ دقيقـه را بـه خـود اختصـاص مـي دهنـد. </a:t>
            </a:r>
            <a:endParaRPr lang="en-US" sz="2800" dirty="0">
              <a:cs typeface="B Mitra" panose="00000400000000000000" pitchFamily="2" charset="-78"/>
            </a:endParaRPr>
          </a:p>
        </p:txBody>
      </p:sp>
    </p:spTree>
    <p:extLst>
      <p:ext uri="{BB962C8B-B14F-4D97-AF65-F5344CB8AC3E}">
        <p14:creationId xmlns:p14="http://schemas.microsoft.com/office/powerpoint/2010/main" val="214065363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435100" y="601027"/>
            <a:ext cx="10509250" cy="4401205"/>
          </a:xfrm>
          <a:prstGeom prst="rect">
            <a:avLst/>
          </a:prstGeom>
          <a:noFill/>
        </p:spPr>
        <p:txBody>
          <a:bodyPr wrap="square" rtlCol="0">
            <a:spAutoFit/>
          </a:bodyPr>
          <a:lstStyle/>
          <a:p>
            <a:pPr algn="just" rtl="1"/>
            <a:r>
              <a:rPr lang="ar-SA" sz="2800" b="1" dirty="0" smtClean="0">
                <a:cs typeface="B Mitra" panose="00000400000000000000" pitchFamily="2" charset="-78"/>
              </a:rPr>
              <a:t>٣-٢- توليد سفرهاي هوايي بـر اسـاس فاصـله در فرودگاه اصفهان با بهره گيري ازمدل جاذبه </a:t>
            </a:r>
            <a:endParaRPr lang="en-US" sz="2800" dirty="0" smtClean="0">
              <a:cs typeface="B Mitra" panose="00000400000000000000" pitchFamily="2" charset="-78"/>
            </a:endParaRPr>
          </a:p>
          <a:p>
            <a:pPr algn="just" rtl="1"/>
            <a:r>
              <a:rPr lang="ar-SA" sz="2800" dirty="0">
                <a:cs typeface="B Mitra" panose="00000400000000000000" pitchFamily="2" charset="-78"/>
              </a:rPr>
              <a:t>ميانگين مسافت پرواز بين ٣٠٠ الي ٤٠٠ کيلومتر اسـت و به شهرهاي تهـران، اهـواز و شـيراز  مربـوط اسـت. </a:t>
            </a:r>
            <a:endParaRPr lang="en-US" sz="2800" dirty="0">
              <a:cs typeface="B Mitra" panose="00000400000000000000" pitchFamily="2" charset="-78"/>
            </a:endParaRPr>
          </a:p>
          <a:p>
            <a:pPr algn="just" rtl="1"/>
            <a:r>
              <a:rPr lang="ar-SA" sz="2800" dirty="0">
                <a:cs typeface="B Mitra" panose="00000400000000000000" pitchFamily="2" charset="-78"/>
              </a:rPr>
              <a:t>ميانگين سهم مدت پرواز فرودگاه اصـفهان ٦٦ دقيقـه برآورد شده که به شـهرهـاي تهـران، سـيري، جزيـره کيش، ماهشهر، اهواز، آبادان متعلق است. از نظر زمـان پرواز، بيشترين ساعات پرواز فرودگاه اصفهان در بعـد از ظهر و شب ها انجام مي شود و اوج آن را مي توان در ساعات ٢٢ الي ٢٣ شب مشاهده نمود. در عين حال بـا توجه به داده هاي آماري فرودگاه اصفهان، اين فرودگاه تمايل به سمت گسترش سهم پروازهاي بين المللـي در ترافيک جهاني دارد. همچنين آمار مربـوط بـه جـذب توريسم نشان مي دهد كه اصفهان نقش موثري درگسترش توريسم در ايران دارد.</a:t>
            </a:r>
            <a:endParaRPr lang="en-US" sz="2800" dirty="0">
              <a:cs typeface="B Mitra" panose="00000400000000000000" pitchFamily="2" charset="-78"/>
            </a:endParaRPr>
          </a:p>
        </p:txBody>
      </p:sp>
      <p:sp>
        <p:nvSpPr>
          <p:cNvPr id="3" name="Rectangle 2"/>
          <p:cNvSpPr/>
          <p:nvPr/>
        </p:nvSpPr>
        <p:spPr>
          <a:xfrm>
            <a:off x="1905000" y="5002232"/>
            <a:ext cx="6997700" cy="646331"/>
          </a:xfrm>
          <a:prstGeom prst="rect">
            <a:avLst/>
          </a:prstGeom>
        </p:spPr>
        <p:txBody>
          <a:bodyPr wrap="square">
            <a:spAutoFit/>
          </a:bodyPr>
          <a:lstStyle/>
          <a:p>
            <a:pPr algn="ctr" rtl="1">
              <a:lnSpc>
                <a:spcPct val="150000"/>
              </a:lnSpc>
              <a:spcAft>
                <a:spcPts val="0"/>
              </a:spcAft>
            </a:pPr>
            <a:r>
              <a:rPr lang="ar-SA" sz="2400" b="1" dirty="0">
                <a:latin typeface="Times New Roman" panose="02020603050405020304" pitchFamily="18" charset="0"/>
                <a:ea typeface="Calibri" panose="020F0502020204030204" pitchFamily="34" charset="0"/>
                <a:cs typeface="B Lotus" panose="00000400000000000000" pitchFamily="2" charset="-78"/>
              </a:rPr>
              <a:t>جدول ١- تاثير فاصله در ايجاد سفرهاي هوايي</a:t>
            </a:r>
            <a:endParaRPr lang="en-US" b="1" dirty="0">
              <a:effectLst/>
              <a:latin typeface="Calibri" panose="020F0502020204030204" pitchFamily="34" charset="0"/>
              <a:ea typeface="Calibri" panose="020F0502020204030204" pitchFamily="34" charset="0"/>
              <a:cs typeface="Arial" panose="020B0604020202020204" pitchFamily="34" charset="0"/>
            </a:endParaRPr>
          </a:p>
        </p:txBody>
      </p:sp>
      <p:pic>
        <p:nvPicPr>
          <p:cNvPr id="1026"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34920" y="5625375"/>
            <a:ext cx="7592772" cy="1062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0322493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435100" y="601027"/>
            <a:ext cx="10509250" cy="5855449"/>
          </a:xfrm>
          <a:prstGeom prst="rect">
            <a:avLst/>
          </a:prstGeom>
          <a:noFill/>
        </p:spPr>
        <p:txBody>
          <a:bodyPr wrap="square" rtlCol="0">
            <a:spAutoFit/>
          </a:bodyPr>
          <a:lstStyle/>
          <a:p>
            <a:pPr algn="just" rtl="1">
              <a:lnSpc>
                <a:spcPct val="150000"/>
              </a:lnSpc>
            </a:pPr>
            <a:r>
              <a:rPr lang="ar-SA" sz="2800" b="1" dirty="0">
                <a:cs typeface="B Mitra" panose="00000400000000000000" pitchFamily="2" charset="-78"/>
              </a:rPr>
              <a:t>٣-٣- مدل رگرسيون خطي جهت توليد سـفرهـاي هوايي فرودگاه اصفهان بـر اسـاس سـال هـاي ٨٤- 1380</a:t>
            </a:r>
            <a:endParaRPr lang="en-US" sz="2800" dirty="0">
              <a:cs typeface="B Mitra" panose="00000400000000000000" pitchFamily="2" charset="-78"/>
            </a:endParaRPr>
          </a:p>
          <a:p>
            <a:pPr algn="just" rtl="1">
              <a:lnSpc>
                <a:spcPct val="150000"/>
              </a:lnSpc>
            </a:pPr>
            <a:r>
              <a:rPr lang="ar-SA" sz="2800" dirty="0">
                <a:cs typeface="B Mitra" panose="00000400000000000000" pitchFamily="2" charset="-78"/>
              </a:rPr>
              <a:t>با توجه به تاثير عوامـل مختلـف همچـون؛ حجـم فعاليت هاي اقتصـادي و صـنعتي در سـطح ملـي (کـه اصفهان در رتبه دوم است)، تعداد توريست هـاي وارد شده به مهمانخانه هاي اصفهان، فاصله بـين شـهرهايي مختلف با اصفهان، وجود نقاط حادثه خيز جاده اي که به استان اصفهان ختم مي شوند، تعداد مسـافر هـوايي ورودي و خروجي ماهيانه به اصفهان بين سالهاي ٨٤- ١٣٨٠، در توليد سفرهاي هـوايي، بـا اسـتفاده از مـدل رگرسيون خطي، نتـايج زيـر حاصـل شـده اسـت. در جداول تحليل واريانس، متغيير مستقل " عامل مبـدا "  (</a:t>
            </a:r>
            <a:r>
              <a:rPr lang="en-US" sz="2800" dirty="0" err="1">
                <a:cs typeface="B Mitra" panose="00000400000000000000" pitchFamily="2" charset="-78"/>
              </a:rPr>
              <a:t>Ind</a:t>
            </a:r>
            <a:r>
              <a:rPr lang="en-US" sz="2800" baseline="-25000" dirty="0" err="1">
                <a:cs typeface="B Mitra" panose="00000400000000000000" pitchFamily="2" charset="-78"/>
              </a:rPr>
              <a:t>ij</a:t>
            </a:r>
            <a:r>
              <a:rPr lang="ar-SA" sz="2800" dirty="0">
                <a:cs typeface="B Mitra" panose="00000400000000000000" pitchFamily="2" charset="-78"/>
              </a:rPr>
              <a:t>‌) و متغير وابسته " تعداد مسافر" (</a:t>
            </a:r>
            <a:r>
              <a:rPr lang="en-US" sz="2800" dirty="0">
                <a:cs typeface="B Mitra" panose="00000400000000000000" pitchFamily="2" charset="-78"/>
              </a:rPr>
              <a:t>y = </a:t>
            </a:r>
            <a:r>
              <a:rPr lang="en-US" sz="2800" dirty="0" err="1">
                <a:cs typeface="B Mitra" panose="00000400000000000000" pitchFamily="2" charset="-78"/>
              </a:rPr>
              <a:t>InT</a:t>
            </a:r>
            <a:r>
              <a:rPr lang="en-US" sz="2800" baseline="-25000" dirty="0" err="1">
                <a:cs typeface="B Mitra" panose="00000400000000000000" pitchFamily="2" charset="-78"/>
              </a:rPr>
              <a:t>ij</a:t>
            </a:r>
            <a:r>
              <a:rPr lang="en-US" sz="2800" baseline="-25000" dirty="0">
                <a:cs typeface="B Mitra" panose="00000400000000000000" pitchFamily="2" charset="-78"/>
              </a:rPr>
              <a:t> </a:t>
            </a:r>
            <a:r>
              <a:rPr lang="ar-SA" sz="2800" dirty="0">
                <a:cs typeface="B Mitra" panose="00000400000000000000" pitchFamily="2" charset="-78"/>
              </a:rPr>
              <a:t>) مورد بررسي قرار گرفته است. </a:t>
            </a:r>
            <a:endParaRPr lang="en-US" sz="2800" dirty="0">
              <a:cs typeface="B Mitra" panose="00000400000000000000" pitchFamily="2" charset="-78"/>
            </a:endParaRPr>
          </a:p>
        </p:txBody>
      </p:sp>
    </p:spTree>
    <p:extLst>
      <p:ext uri="{BB962C8B-B14F-4D97-AF65-F5344CB8AC3E}">
        <p14:creationId xmlns:p14="http://schemas.microsoft.com/office/powerpoint/2010/main" val="22628549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435100" y="601027"/>
            <a:ext cx="10509250" cy="3924151"/>
          </a:xfrm>
          <a:prstGeom prst="rect">
            <a:avLst/>
          </a:prstGeom>
          <a:noFill/>
        </p:spPr>
        <p:txBody>
          <a:bodyPr wrap="square" rtlCol="0">
            <a:spAutoFit/>
          </a:bodyPr>
          <a:lstStyle/>
          <a:p>
            <a:pPr algn="just" rtl="1">
              <a:lnSpc>
                <a:spcPct val="150000"/>
              </a:lnSpc>
            </a:pPr>
            <a:r>
              <a:rPr lang="ar-SA" sz="2600" b="1" dirty="0">
                <a:cs typeface="B Mitra" panose="00000400000000000000" pitchFamily="2" charset="-78"/>
              </a:rPr>
              <a:t>٣-٣- مدل رگرسيون خطي جهت توليد سـفرهـاي هوايي فرودگاه اصفهان بـر اسـاس سـال هـاي ٨٤- 1380</a:t>
            </a:r>
            <a:endParaRPr lang="en-US" sz="2600" dirty="0">
              <a:cs typeface="B Mitra" panose="00000400000000000000" pitchFamily="2" charset="-78"/>
            </a:endParaRPr>
          </a:p>
          <a:p>
            <a:pPr algn="just" rtl="1">
              <a:lnSpc>
                <a:spcPct val="150000"/>
              </a:lnSpc>
            </a:pPr>
            <a:r>
              <a:rPr lang="ar-SA" sz="2200" dirty="0">
                <a:cs typeface="B Mitra" panose="00000400000000000000" pitchFamily="2" charset="-78"/>
              </a:rPr>
              <a:t>نتايج حاصل از تحليـل نشان دهنده آن است که در بين عوامل تـاثير گـذار در تقاضاي هـوايي بـراي سـال هـاي ٨٤-١٣٨٠، فعاليـت اقتصادي، صنعتي، نقاط حادثـه خيـز، فاصـله و تعـداد توريست وارد شده به مهمانخانه هاي اصفهان، در طـي اين دوره، بيشترين تاثير را در تقاضاي سفرهاي هوايي از مبــدا اصــفهان و بــه مقصــد اصــفهان از شــهرهاي مختلف داشته اند. بنابراين، با برنامه ريزي درسـت در جهت تقويـت ايـن عوامـل، مـي تـوان در بـالا بـردن تقاضاي سفرهاي هوايي به اصفهان به توفيقات مناسبي دست يافت. </a:t>
            </a:r>
            <a:endParaRPr lang="en-US" sz="2200" dirty="0">
              <a:cs typeface="B Mitra" panose="00000400000000000000" pitchFamily="2" charset="-78"/>
            </a:endParaRPr>
          </a:p>
          <a:p>
            <a:pPr algn="just" rtl="1">
              <a:lnSpc>
                <a:spcPct val="150000"/>
              </a:lnSpc>
            </a:pPr>
            <a:endParaRPr lang="en-US" sz="2600" dirty="0">
              <a:cs typeface="B Mitra" panose="00000400000000000000" pitchFamily="2" charset="-78"/>
            </a:endParaRPr>
          </a:p>
        </p:txBody>
      </p:sp>
      <p:sp>
        <p:nvSpPr>
          <p:cNvPr id="3" name="Rectangle 2"/>
          <p:cNvSpPr/>
          <p:nvPr/>
        </p:nvSpPr>
        <p:spPr>
          <a:xfrm>
            <a:off x="3347796" y="4006334"/>
            <a:ext cx="6210354" cy="400110"/>
          </a:xfrm>
          <a:prstGeom prst="rect">
            <a:avLst/>
          </a:prstGeom>
        </p:spPr>
        <p:txBody>
          <a:bodyPr wrap="none">
            <a:spAutoFit/>
          </a:bodyPr>
          <a:lstStyle/>
          <a:p>
            <a:r>
              <a:rPr lang="ar-SA" sz="2000" dirty="0">
                <a:latin typeface="Times New Roman" panose="02020603050405020304" pitchFamily="18" charset="0"/>
                <a:ea typeface="Calibri" panose="020F0502020204030204" pitchFamily="34" charset="0"/>
                <a:cs typeface="B Lotus" panose="00000400000000000000" pitchFamily="2" charset="-78"/>
              </a:rPr>
              <a:t>جدول ٢- نتايج رگرسيون خطي جهت توليد سفر هوايي</a:t>
            </a:r>
            <a:r>
              <a:rPr lang="ar-SA" sz="2000" dirty="0">
                <a:ea typeface="Calibri" panose="020F0502020204030204" pitchFamily="34" charset="0"/>
                <a:cs typeface="Times New Roman" panose="02020603050405020304" pitchFamily="18" charset="0"/>
              </a:rPr>
              <a:t> </a:t>
            </a:r>
            <a:r>
              <a:rPr lang="ar-SA" sz="2000" dirty="0">
                <a:latin typeface="Times New Roman" panose="02020603050405020304" pitchFamily="18" charset="0"/>
                <a:ea typeface="Calibri" panose="020F0502020204030204" pitchFamily="34" charset="0"/>
                <a:cs typeface="B Lotus" panose="00000400000000000000" pitchFamily="2" charset="-78"/>
              </a:rPr>
              <a:t>به</a:t>
            </a:r>
            <a:r>
              <a:rPr lang="ar-SA" sz="2000" dirty="0">
                <a:ea typeface="Calibri" panose="020F0502020204030204" pitchFamily="34" charset="0"/>
                <a:cs typeface="Times New Roman" panose="02020603050405020304" pitchFamily="18" charset="0"/>
              </a:rPr>
              <a:t> </a:t>
            </a:r>
            <a:r>
              <a:rPr lang="ar-SA" sz="2000" dirty="0">
                <a:latin typeface="Times New Roman" panose="02020603050405020304" pitchFamily="18" charset="0"/>
                <a:ea typeface="Calibri" panose="020F0502020204030204" pitchFamily="34" charset="0"/>
                <a:cs typeface="B Lotus" panose="00000400000000000000" pitchFamily="2" charset="-78"/>
              </a:rPr>
              <a:t>اصفهان 84-1380</a:t>
            </a:r>
            <a:endParaRPr lang="en-US" sz="2000" dirty="0"/>
          </a:p>
        </p:txBody>
      </p:sp>
      <p:pic>
        <p:nvPicPr>
          <p:cNvPr id="2050"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86423" y="4442924"/>
            <a:ext cx="6865577" cy="7932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098505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435100" y="601027"/>
            <a:ext cx="10509250" cy="1892826"/>
          </a:xfrm>
          <a:prstGeom prst="rect">
            <a:avLst/>
          </a:prstGeom>
          <a:noFill/>
        </p:spPr>
        <p:txBody>
          <a:bodyPr wrap="square" rtlCol="0">
            <a:spAutoFit/>
          </a:bodyPr>
          <a:lstStyle/>
          <a:p>
            <a:pPr algn="just" rtl="1">
              <a:lnSpc>
                <a:spcPct val="150000"/>
              </a:lnSpc>
            </a:pPr>
            <a:r>
              <a:rPr lang="ar-SA" sz="2600" b="1" dirty="0">
                <a:cs typeface="B Mitra" panose="00000400000000000000" pitchFamily="2" charset="-78"/>
              </a:rPr>
              <a:t>٣-٣- مدل رگرسيون خطي جهت توليد سـفرهـاي هوايي فرودگاه اصفهان بـر اسـاس سـال هـاي ٨٤- 1380</a:t>
            </a:r>
            <a:endParaRPr lang="en-US" sz="2600" dirty="0">
              <a:cs typeface="B Mitra" panose="00000400000000000000" pitchFamily="2" charset="-78"/>
            </a:endParaRPr>
          </a:p>
          <a:p>
            <a:pPr algn="just" rtl="1">
              <a:lnSpc>
                <a:spcPct val="150000"/>
              </a:lnSpc>
            </a:pPr>
            <a:endParaRPr lang="en-US" sz="2600" dirty="0">
              <a:cs typeface="B Mitra" panose="00000400000000000000" pitchFamily="2" charset="-78"/>
            </a:endParaRPr>
          </a:p>
        </p:txBody>
      </p:sp>
      <p:sp>
        <p:nvSpPr>
          <p:cNvPr id="5" name="Rectangle 2"/>
          <p:cNvSpPr>
            <a:spLocks noChangeArrowheads="1"/>
          </p:cNvSpPr>
          <p:nvPr/>
        </p:nvSpPr>
        <p:spPr bwMode="auto">
          <a:xfrm>
            <a:off x="2458617" y="4303604"/>
            <a:ext cx="7604967"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ar-SA" altLang="en-US" b="1"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B Lotus" panose="00000400000000000000" pitchFamily="2" charset="-78"/>
              </a:rPr>
              <a:t>جدول ٤- برآورد ضرايب رگرسيون خطي بر اساس مبدا جهت توليد سفر هوايي</a:t>
            </a:r>
            <a:r>
              <a:rPr kumimoji="0" lang="ar-SA" altLang="en-US" b="1"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ar-SA" altLang="en-US" b="1"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B Lotus" panose="00000400000000000000" pitchFamily="2" charset="-78"/>
              </a:rPr>
              <a:t>به</a:t>
            </a:r>
            <a:r>
              <a:rPr kumimoji="0" lang="ar-SA" altLang="en-US" b="1"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ar-SA" altLang="en-US" b="1"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B Lotus" panose="00000400000000000000" pitchFamily="2" charset="-78"/>
              </a:rPr>
              <a:t>اصفهان 84-1380</a:t>
            </a:r>
            <a:endParaRPr kumimoji="0" lang="en-US" altLang="en-US" sz="1600" b="1" i="0" u="none" strike="noStrike" cap="none" normalizeH="0" baseline="0" dirty="0" smtClean="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2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p:txBody>
      </p:sp>
      <p:pic>
        <p:nvPicPr>
          <p:cNvPr id="3073"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00200" y="4737564"/>
            <a:ext cx="9764407" cy="1866436"/>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3"/>
          <p:cNvSpPr>
            <a:spLocks noChangeArrowheads="1"/>
          </p:cNvSpPr>
          <p:nvPr/>
        </p:nvSpPr>
        <p:spPr bwMode="auto">
          <a:xfrm>
            <a:off x="3263900" y="3398728"/>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0" name="Rectangle 9"/>
          <p:cNvSpPr/>
          <p:nvPr/>
        </p:nvSpPr>
        <p:spPr>
          <a:xfrm>
            <a:off x="2651125" y="2159442"/>
            <a:ext cx="7219950" cy="400110"/>
          </a:xfrm>
          <a:prstGeom prst="rect">
            <a:avLst/>
          </a:prstGeom>
        </p:spPr>
        <p:txBody>
          <a:bodyPr wrap="square">
            <a:spAutoFit/>
          </a:bodyPr>
          <a:lstStyle/>
          <a:p>
            <a:r>
              <a:rPr lang="ar-SA" sz="2000" b="1" dirty="0">
                <a:latin typeface="Times New Roman" panose="02020603050405020304" pitchFamily="18" charset="0"/>
                <a:ea typeface="Calibri" panose="020F0502020204030204" pitchFamily="34" charset="0"/>
                <a:cs typeface="B Lotus" panose="00000400000000000000" pitchFamily="2" charset="-78"/>
              </a:rPr>
              <a:t>جدول ٣- تحليل واريانس بر اساس مبدا جهت توليد سفر هوايي</a:t>
            </a:r>
            <a:r>
              <a:rPr lang="ar-SA" sz="2000" b="1" dirty="0">
                <a:ea typeface="Calibri" panose="020F0502020204030204" pitchFamily="34" charset="0"/>
                <a:cs typeface="Times New Roman" panose="02020603050405020304" pitchFamily="18" charset="0"/>
              </a:rPr>
              <a:t> </a:t>
            </a:r>
            <a:r>
              <a:rPr lang="ar-SA" sz="2000" b="1" dirty="0">
                <a:latin typeface="Times New Roman" panose="02020603050405020304" pitchFamily="18" charset="0"/>
                <a:ea typeface="Calibri" panose="020F0502020204030204" pitchFamily="34" charset="0"/>
                <a:cs typeface="B Lotus" panose="00000400000000000000" pitchFamily="2" charset="-78"/>
              </a:rPr>
              <a:t>به</a:t>
            </a:r>
            <a:r>
              <a:rPr lang="ar-SA" sz="2000" b="1" dirty="0">
                <a:ea typeface="Calibri" panose="020F0502020204030204" pitchFamily="34" charset="0"/>
                <a:cs typeface="Times New Roman" panose="02020603050405020304" pitchFamily="18" charset="0"/>
              </a:rPr>
              <a:t> </a:t>
            </a:r>
            <a:r>
              <a:rPr lang="ar-SA" sz="2000" b="1" dirty="0">
                <a:latin typeface="Times New Roman" panose="02020603050405020304" pitchFamily="18" charset="0"/>
                <a:ea typeface="Calibri" panose="020F0502020204030204" pitchFamily="34" charset="0"/>
                <a:cs typeface="B Lotus" panose="00000400000000000000" pitchFamily="2" charset="-78"/>
              </a:rPr>
              <a:t>اصفهان 84-1380</a:t>
            </a:r>
            <a:endParaRPr lang="en-US" sz="2000" b="1" dirty="0"/>
          </a:p>
        </p:txBody>
      </p:sp>
      <p:pic>
        <p:nvPicPr>
          <p:cNvPr id="11"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17922" y="2741872"/>
            <a:ext cx="9328961" cy="12956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2247888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55700" y="601027"/>
            <a:ext cx="10788650" cy="5693866"/>
          </a:xfrm>
          <a:prstGeom prst="rect">
            <a:avLst/>
          </a:prstGeom>
          <a:noFill/>
        </p:spPr>
        <p:txBody>
          <a:bodyPr wrap="square" rtlCol="0">
            <a:spAutoFit/>
          </a:bodyPr>
          <a:lstStyle/>
          <a:p>
            <a:pPr algn="just" rtl="1"/>
            <a:r>
              <a:rPr lang="ar-SA" sz="2800" b="1" dirty="0">
                <a:cs typeface="B Mitra" panose="00000400000000000000" pitchFamily="2" charset="-78"/>
              </a:rPr>
              <a:t>٣-٤- پيش بيني حجـم مسافر ورودي و خروجي فرودگاه اصفهان براساس مـدل سري زماني (1385-1390)</a:t>
            </a:r>
            <a:endParaRPr lang="en-US" sz="2800" dirty="0">
              <a:cs typeface="B Mitra" panose="00000400000000000000" pitchFamily="2" charset="-78"/>
            </a:endParaRPr>
          </a:p>
          <a:p>
            <a:pPr algn="just" rtl="1"/>
            <a:r>
              <a:rPr lang="ar-SA" sz="2800" dirty="0">
                <a:cs typeface="B Mitra" panose="00000400000000000000" pitchFamily="2" charset="-78"/>
              </a:rPr>
              <a:t>در اين قسمت با استفاده از مدل سري هاي زمـاني و بر اساس تعداد مسافر ورودي و خروجي از فرودگاه اصفهان، بين سـال هـاي ١٣٨٤- ١٣٨٠ بـه پـيش بينـي حجم مسافر اين فرودگـاه طـي سـال ١٣٨٥الـي ١٣٩٠ پرداخته شده است. نتايج حاصل نشان دهنده آن است کـه تعـداد مسـافر ورودي در مسـيرهاي اصـفهان بـه تهـران، اصـفهان بـه مشـهد، اصـفهان بـه بنـدرعباس، اصفهان به اهواز، اصفهان بـه شـيراز و بـالعکس طـي سال هاي فوق سير صعودي و در مسيرهاي آبـادان بـه اصفهان، بندر عباس به اصفهان، زاهدان بـه اصـفهان و بالعکس داراي سير نزولي خواهند بود. در مسير تهران به اصفهان و بالعکس اين سير بـه صـورت متغييـر، در سال هاي ١٣٨٧- ١٣٨٥ داراي سير صعودي و در سال ١٣٨٩ و ١٣٨٨ ســير نزولــي خواهــد داشــت. علــت صعودي و يا نزولـي بـودن پـيش بينـي تعـداد مسـافر ورودي در برخي مسيرها آن اسن کـه طـي سـال هـاي ١٣٨٤- ١٣٨٠ نيز اينگونه مسيرها داراي چنـين چنـين نوساناتي بوده اند. در مجموع مي توان نتيجه گرفـت در برخي از مسيرها در آينده ساير وسايط نقليـه ازجملـه؛ اتوبوس، قطار، اتومبيل به علت قابليت دسترسي بهتـر و پايين بودن هزينه سفر جايگزين هواپيما مي گردند. </a:t>
            </a:r>
            <a:endParaRPr lang="en-US" sz="2800" dirty="0">
              <a:cs typeface="B Mitra" panose="00000400000000000000" pitchFamily="2" charset="-78"/>
            </a:endParaRPr>
          </a:p>
        </p:txBody>
      </p:sp>
      <p:sp>
        <p:nvSpPr>
          <p:cNvPr id="6" name="Rectangle 3"/>
          <p:cNvSpPr>
            <a:spLocks noChangeArrowheads="1"/>
          </p:cNvSpPr>
          <p:nvPr/>
        </p:nvSpPr>
        <p:spPr bwMode="auto">
          <a:xfrm>
            <a:off x="3263900" y="3398728"/>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291018034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55700" y="1194033"/>
            <a:ext cx="10788650" cy="3431709"/>
          </a:xfrm>
          <a:prstGeom prst="rect">
            <a:avLst/>
          </a:prstGeom>
          <a:noFill/>
        </p:spPr>
        <p:txBody>
          <a:bodyPr wrap="square" rtlCol="0">
            <a:spAutoFit/>
          </a:bodyPr>
          <a:lstStyle/>
          <a:p>
            <a:pPr algn="just" rtl="1">
              <a:lnSpc>
                <a:spcPct val="200000"/>
              </a:lnSpc>
            </a:pPr>
            <a:r>
              <a:rPr lang="ar-SA" sz="2800" dirty="0">
                <a:cs typeface="B Mitra" panose="00000400000000000000" pitchFamily="2" charset="-78"/>
              </a:rPr>
              <a:t>اين پيش بيني ها به برنامه ريزان کمک خواهد کـرد که بدانند در سال هاي آتي در کدام مسيرها احتياج بـه پرواز بيشـتر و يـا کمترخـواهيم داشـت، بنـابراين، در خصوص کارکردهاي حمل و نقل هـوايي هـر يـک از مسيرها برنامه ريزي متناسب با نيازها و ضرورت ها بـه عمل خواهد آمد. جدول زير پيش بيني روند پروازي از مسيرهاي مختلف به اصفهان و بالعکس را بـر اسـاس مدل سري هاي زماني نشان مي دهد.</a:t>
            </a:r>
            <a:endParaRPr lang="en-US" sz="2800" dirty="0">
              <a:cs typeface="B Mitra" panose="00000400000000000000" pitchFamily="2" charset="-78"/>
            </a:endParaRPr>
          </a:p>
        </p:txBody>
      </p:sp>
      <p:sp>
        <p:nvSpPr>
          <p:cNvPr id="6" name="Rectangle 3"/>
          <p:cNvSpPr>
            <a:spLocks noChangeArrowheads="1"/>
          </p:cNvSpPr>
          <p:nvPr/>
        </p:nvSpPr>
        <p:spPr bwMode="auto">
          <a:xfrm>
            <a:off x="3263900" y="3398728"/>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181170402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a:spLocks noChangeArrowheads="1"/>
          </p:cNvSpPr>
          <p:nvPr/>
        </p:nvSpPr>
        <p:spPr bwMode="auto">
          <a:xfrm>
            <a:off x="3263900" y="3398728"/>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4" name="Rectangle 3"/>
          <p:cNvSpPr>
            <a:spLocks noChangeArrowheads="1"/>
          </p:cNvSpPr>
          <p:nvPr/>
        </p:nvSpPr>
        <p:spPr bwMode="auto">
          <a:xfrm>
            <a:off x="1885582" y="529742"/>
            <a:ext cx="9563837"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ar-SA" altLang="en-US" sz="2400" b="1"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B Lotus" panose="00000400000000000000" pitchFamily="2" charset="-78"/>
              </a:rPr>
              <a:t>جدول ٥- پيش بيني حجم مسافر ورودي و خروجي فرودگاه اصفهان طي سال هاي ١٣٨٩-١٣٨٥</a:t>
            </a:r>
            <a:endParaRPr kumimoji="0" lang="ar-SA" altLang="en-US" sz="32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p:txBody>
      </p:sp>
      <p:pic>
        <p:nvPicPr>
          <p:cNvPr id="5"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63800" y="1397000"/>
            <a:ext cx="8458200" cy="51162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68091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336800" y="495300"/>
            <a:ext cx="9423400" cy="523220"/>
          </a:xfrm>
          <a:prstGeom prst="rect">
            <a:avLst/>
          </a:prstGeom>
          <a:noFill/>
        </p:spPr>
        <p:txBody>
          <a:bodyPr wrap="square" rtlCol="0">
            <a:spAutoFit/>
          </a:bodyPr>
          <a:lstStyle/>
          <a:p>
            <a:pPr algn="r" rtl="1"/>
            <a:r>
              <a:rPr lang="ar-SA" sz="2800" b="1" dirty="0" smtClean="0">
                <a:cs typeface="B Titr" panose="00000700000000000000" pitchFamily="2" charset="-78"/>
              </a:rPr>
              <a:t>چکيده</a:t>
            </a:r>
            <a:endParaRPr lang="en-US" sz="2800" dirty="0">
              <a:cs typeface="B Titr" panose="00000700000000000000" pitchFamily="2" charset="-78"/>
            </a:endParaRPr>
          </a:p>
        </p:txBody>
      </p:sp>
      <p:sp>
        <p:nvSpPr>
          <p:cNvPr id="5" name="TextBox 4"/>
          <p:cNvSpPr txBox="1"/>
          <p:nvPr/>
        </p:nvSpPr>
        <p:spPr>
          <a:xfrm>
            <a:off x="1651000" y="1018520"/>
            <a:ext cx="10109200" cy="5909310"/>
          </a:xfrm>
          <a:prstGeom prst="rect">
            <a:avLst/>
          </a:prstGeom>
          <a:noFill/>
        </p:spPr>
        <p:txBody>
          <a:bodyPr wrap="square" rtlCol="0">
            <a:spAutoFit/>
          </a:bodyPr>
          <a:lstStyle/>
          <a:p>
            <a:pPr algn="just" rtl="1">
              <a:lnSpc>
                <a:spcPct val="150000"/>
              </a:lnSpc>
            </a:pPr>
            <a:r>
              <a:rPr lang="ar-SA" sz="2800" dirty="0">
                <a:cs typeface="B Mitra" panose="00000400000000000000" pitchFamily="2" charset="-78"/>
              </a:rPr>
              <a:t>اين مقاله با استناد به داده هـاي آماري در خصوص تعداد مسافر ورودي و خروجي جابجا شده توسط هواپيمايي جمهوري اسلامي طي سال هـاي ١٣٨٤- ١٣٨٠ به طور ماهيانه از فرودگاه اصفهان، توريست هاي وارد شده به مهمانخانه هاي اصفهان طي سال هـاي فوق، رتبه بندي استان هاي کشور بر اساس فعاليت هاي اقتصادي و صنعتي و جايگاه اصـفهان درايـن رتبـه بنـدي، وجود نقاط حادثه خيز جاده اي که به استان اصفهان ختم مي شوند و مسافت بين اصفهان و ساير شهرهايي کـه از اين مبدا به آنها پرواز صورت مي گيرد و غيره، به تجزيه و تحليل آماري يافته ها بـا اسـتفاده از روش هـاي آمـاري رگرسيون خطي، تحليل واريانس، سريهاي زماني و مدل جاذبه پرداخته است. هدف اصلي در اين مقاله پاسـخ بـه اين سوال مهم بوده که چه عواملي در توليد سفرهاي هوايي به فرودگاه اصفهان تاثيرگذار و موثر بوده است ؟ </a:t>
            </a:r>
            <a:endParaRPr lang="en-US" sz="2800" dirty="0">
              <a:cs typeface="B Mitra" panose="00000400000000000000" pitchFamily="2" charset="-78"/>
            </a:endParaRPr>
          </a:p>
        </p:txBody>
      </p:sp>
    </p:spTree>
    <p:extLst>
      <p:ext uri="{BB962C8B-B14F-4D97-AF65-F5344CB8AC3E}">
        <p14:creationId xmlns:p14="http://schemas.microsoft.com/office/powerpoint/2010/main" val="224730372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03300" y="711433"/>
            <a:ext cx="10788650" cy="4562788"/>
          </a:xfrm>
          <a:prstGeom prst="rect">
            <a:avLst/>
          </a:prstGeom>
          <a:noFill/>
        </p:spPr>
        <p:txBody>
          <a:bodyPr wrap="square" rtlCol="0">
            <a:spAutoFit/>
          </a:bodyPr>
          <a:lstStyle/>
          <a:p>
            <a:pPr algn="just" rtl="1">
              <a:lnSpc>
                <a:spcPct val="150000"/>
              </a:lnSpc>
            </a:pPr>
            <a:r>
              <a:rPr lang="ar-SA" sz="2800" b="1" dirty="0">
                <a:cs typeface="B Mitra" panose="00000400000000000000" pitchFamily="2" charset="-78"/>
              </a:rPr>
              <a:t>٤- نتيجه گيري </a:t>
            </a:r>
            <a:endParaRPr lang="en-US" sz="2800" dirty="0">
              <a:cs typeface="B Mitra" panose="00000400000000000000" pitchFamily="2" charset="-78"/>
            </a:endParaRPr>
          </a:p>
          <a:p>
            <a:pPr algn="just" rtl="1">
              <a:lnSpc>
                <a:spcPct val="150000"/>
              </a:lnSpc>
            </a:pPr>
            <a:r>
              <a:rPr lang="ar-SA" sz="2800" dirty="0">
                <a:cs typeface="B Mitra" panose="00000400000000000000" pitchFamily="2" charset="-78"/>
              </a:rPr>
              <a:t>نتايج به دست آمده در اين پژوهش نشان دهنده آن است که با استفاده از مدل جاذبه براي تحليل حمـل و نقل هوايي در فرودگـاه اصـفهان، عامـل فاصـله تنهـا ٢٢..٠ و ساير عوامل (فعاليت هاي صـنعتي، اقتصـادي، توريست، فاصله و غيره) ٧٨..٠ در توليـد سـفر تـاثير گذار بوده اسـت. در عـين حـال، بـا اسـتفاده از مـدل رگرسيون خطي، به ارايه مدل توليد سـفرهاي هـوايي طي سال هاي ١٣٨٤- ١٣٨٠ پرداخته شـد و مشـخص گرديد که، از بين عوامل موثر بر توليـد سـفر هـوايي، مقدار ثابت فعاليت اقتصادي مقصد و فعاليت صـنعتي مقصد، بيشترين تاثير را در توليد سـفر هـوايي داشـته است. </a:t>
            </a:r>
            <a:endParaRPr lang="en-US" sz="2800" dirty="0">
              <a:cs typeface="B Mitra" panose="00000400000000000000" pitchFamily="2" charset="-78"/>
            </a:endParaRPr>
          </a:p>
        </p:txBody>
      </p:sp>
      <p:sp>
        <p:nvSpPr>
          <p:cNvPr id="6" name="Rectangle 3"/>
          <p:cNvSpPr>
            <a:spLocks noChangeArrowheads="1"/>
          </p:cNvSpPr>
          <p:nvPr/>
        </p:nvSpPr>
        <p:spPr bwMode="auto">
          <a:xfrm>
            <a:off x="3263900" y="3398728"/>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364053468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92200" y="1219433"/>
            <a:ext cx="10788650" cy="3916457"/>
          </a:xfrm>
          <a:prstGeom prst="rect">
            <a:avLst/>
          </a:prstGeom>
          <a:noFill/>
        </p:spPr>
        <p:txBody>
          <a:bodyPr wrap="square" rtlCol="0">
            <a:spAutoFit/>
          </a:bodyPr>
          <a:lstStyle/>
          <a:p>
            <a:pPr algn="just" rtl="1">
              <a:lnSpc>
                <a:spcPct val="150000"/>
              </a:lnSpc>
            </a:pPr>
            <a:r>
              <a:rPr lang="ar-SA" sz="2800" dirty="0">
                <a:cs typeface="B Mitra" panose="00000400000000000000" pitchFamily="2" charset="-78"/>
              </a:rPr>
              <a:t>همچنين نتايج حاصل از تحليل هاي انجام شـده با استفاده از مدل سري هاي زماني جهـت پـيش بينـي حجــم مســافر ورودي و خروجــي بــه اصــفهان نيــز مشخص نمود که تا سال ١٣٩٠، رونـد تعـداد مسـافر ورودي در مسيرهاي اصفهان بـه تهـران، اصـفهان بـه مشهد، اصفهان به بنـدر عبـاس، اصـفهان بـه اهـواز و شيراز به اصفهان سير صعودي و در مسـيرهاي آبـادان به اصفهان، بندر عباس به اصفهان و زاهدان به اصفهان سير نزولي خواهد داشت. اين در حالي است که پرواز در مسـير تهـران بـه اصـفهان بـه صـورت متغييـر در سال هاي ١٣٨٧- ١٣٨٥ داراي سير صعودي و در سال ١٣٨٩- ١٣٨٨ سير نزولي خواهد داشت. </a:t>
            </a:r>
            <a:endParaRPr lang="en-US" sz="2800" dirty="0">
              <a:cs typeface="B Mitra" panose="00000400000000000000" pitchFamily="2" charset="-78"/>
            </a:endParaRPr>
          </a:p>
        </p:txBody>
      </p:sp>
      <p:sp>
        <p:nvSpPr>
          <p:cNvPr id="6" name="Rectangle 3"/>
          <p:cNvSpPr>
            <a:spLocks noChangeArrowheads="1"/>
          </p:cNvSpPr>
          <p:nvPr/>
        </p:nvSpPr>
        <p:spPr bwMode="auto">
          <a:xfrm>
            <a:off x="3263900" y="3398728"/>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105821204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30300" y="254233"/>
            <a:ext cx="10788650" cy="6501780"/>
          </a:xfrm>
          <a:prstGeom prst="rect">
            <a:avLst/>
          </a:prstGeom>
          <a:noFill/>
        </p:spPr>
        <p:txBody>
          <a:bodyPr wrap="square" rtlCol="0">
            <a:spAutoFit/>
          </a:bodyPr>
          <a:lstStyle/>
          <a:p>
            <a:pPr algn="just" rtl="1">
              <a:lnSpc>
                <a:spcPct val="150000"/>
              </a:lnSpc>
            </a:pPr>
            <a:r>
              <a:rPr lang="ar-SA" sz="2800" b="1" dirty="0">
                <a:cs typeface="B Mitra" panose="00000400000000000000" pitchFamily="2" charset="-78"/>
              </a:rPr>
              <a:t>٥- پيشنهادها </a:t>
            </a:r>
            <a:endParaRPr lang="en-US" sz="2800" dirty="0">
              <a:cs typeface="B Mitra" panose="00000400000000000000" pitchFamily="2" charset="-78"/>
            </a:endParaRPr>
          </a:p>
          <a:p>
            <a:pPr algn="just" rtl="1">
              <a:lnSpc>
                <a:spcPct val="150000"/>
              </a:lnSpc>
            </a:pPr>
            <a:r>
              <a:rPr lang="ar-SA" sz="2800" dirty="0">
                <a:cs typeface="B Mitra" panose="00000400000000000000" pitchFamily="2" charset="-78"/>
              </a:rPr>
              <a:t>با توجه به يافته هاي اين تحقيق به نظر مي رسد که فرودگاه اصفهان مي تواند به عنوان يک مرکـز پـروازي جهت پوشش دهي تمامي استان هاي کشـور و ايجـاد رابطه بـين قطـب هـاي مختلـف صـنعتي و اقتصادي، توريستي و غيره ايفاي نقش نمايد. همچنــين، برنامه ريزي جهت برقراري پرواز از اصفهان بـه سـاير کشورهاي آسـيايي و اروپـايي بـه عنـوان کـلان شـهر بزرگ ايران جهت کاهش فشار از تهران ضـروري بـه نظر مي رسـد؛ زيـرا شـهر اصـفهان از نطـر اقتصـادي، صنعتي و توريستي داراي رتبه بالايي در کشور بوده و کشش پذيري لازم در اين زمينه را داراست، همچنـين مکان يابي فرودگاه در خارج از شهر اصفهان به گونه اي است که مي توان با گسترش تاسيسات و تجهيـزات آن اين امکان را فراهم نمود. به منظـور تحقـق ايـن مهـم لازم است ظرفيت فرودگاه اصـفهان افـزايش يابـد، در عين حال توسعه فعاليت هاي گردشگري اصـفهان نيـز مي تواند در توسعه کارکردهاي اين فرودگـاه و ارتقـاء جايگاه آن موثر باشد. </a:t>
            </a:r>
            <a:endParaRPr lang="en-US" sz="2800" dirty="0">
              <a:cs typeface="B Mitra" panose="00000400000000000000" pitchFamily="2" charset="-78"/>
            </a:endParaRPr>
          </a:p>
        </p:txBody>
      </p:sp>
      <p:sp>
        <p:nvSpPr>
          <p:cNvPr id="6" name="Rectangle 3"/>
          <p:cNvSpPr>
            <a:spLocks noChangeArrowheads="1"/>
          </p:cNvSpPr>
          <p:nvPr/>
        </p:nvSpPr>
        <p:spPr bwMode="auto">
          <a:xfrm>
            <a:off x="3263900" y="3398728"/>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98492835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16000" y="813033"/>
            <a:ext cx="10788650" cy="4303101"/>
          </a:xfrm>
          <a:prstGeom prst="rect">
            <a:avLst/>
          </a:prstGeom>
          <a:noFill/>
        </p:spPr>
        <p:txBody>
          <a:bodyPr wrap="square" rtlCol="0">
            <a:spAutoFit/>
          </a:bodyPr>
          <a:lstStyle/>
          <a:p>
            <a:pPr algn="ctr" rtl="1">
              <a:lnSpc>
                <a:spcPct val="150000"/>
              </a:lnSpc>
            </a:pPr>
            <a:r>
              <a:rPr lang="fa-IR" sz="19900" b="1" dirty="0" smtClean="0">
                <a:cs typeface="B Mitra" panose="00000400000000000000" pitchFamily="2" charset="-78"/>
              </a:rPr>
              <a:t>پایان</a:t>
            </a:r>
            <a:endParaRPr lang="en-US" sz="19900" dirty="0">
              <a:cs typeface="B Mitra" panose="00000400000000000000" pitchFamily="2" charset="-78"/>
            </a:endParaRPr>
          </a:p>
        </p:txBody>
      </p:sp>
      <p:sp>
        <p:nvSpPr>
          <p:cNvPr id="6" name="Rectangle 3"/>
          <p:cNvSpPr>
            <a:spLocks noChangeArrowheads="1"/>
          </p:cNvSpPr>
          <p:nvPr/>
        </p:nvSpPr>
        <p:spPr bwMode="auto">
          <a:xfrm>
            <a:off x="3263900" y="3398728"/>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13194517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336800" y="495300"/>
            <a:ext cx="9423400" cy="523220"/>
          </a:xfrm>
          <a:prstGeom prst="rect">
            <a:avLst/>
          </a:prstGeom>
          <a:noFill/>
        </p:spPr>
        <p:txBody>
          <a:bodyPr wrap="square" rtlCol="0">
            <a:spAutoFit/>
          </a:bodyPr>
          <a:lstStyle/>
          <a:p>
            <a:pPr algn="r" rtl="1"/>
            <a:r>
              <a:rPr lang="ar-SA" sz="2800" b="1" dirty="0" smtClean="0">
                <a:cs typeface="B Titr" panose="00000700000000000000" pitchFamily="2" charset="-78"/>
              </a:rPr>
              <a:t>چکيده</a:t>
            </a:r>
            <a:endParaRPr lang="en-US" sz="2800" dirty="0">
              <a:cs typeface="B Titr" panose="00000700000000000000" pitchFamily="2" charset="-78"/>
            </a:endParaRPr>
          </a:p>
        </p:txBody>
      </p:sp>
      <p:sp>
        <p:nvSpPr>
          <p:cNvPr id="5" name="TextBox 4"/>
          <p:cNvSpPr txBox="1"/>
          <p:nvPr/>
        </p:nvSpPr>
        <p:spPr>
          <a:xfrm>
            <a:off x="1651000" y="1018520"/>
            <a:ext cx="10109200" cy="5855449"/>
          </a:xfrm>
          <a:prstGeom prst="rect">
            <a:avLst/>
          </a:prstGeom>
          <a:noFill/>
        </p:spPr>
        <p:txBody>
          <a:bodyPr wrap="square" rtlCol="0">
            <a:spAutoFit/>
          </a:bodyPr>
          <a:lstStyle/>
          <a:p>
            <a:pPr algn="just" rtl="1">
              <a:lnSpc>
                <a:spcPct val="150000"/>
              </a:lnSpc>
            </a:pPr>
            <a:r>
              <a:rPr lang="ar-SA" sz="2800" dirty="0">
                <a:cs typeface="B Mitra" panose="00000400000000000000" pitchFamily="2" charset="-78"/>
              </a:rPr>
              <a:t>براي يافتن پاسخ، مدل هاي تحليلي برنامه ريزي توليد سفر و حمل و نقل هوايي مورد استفاده قرار گرفته اسـت. نتـايج حاصل از تجزيه و تحليل يافته ها با مدل جاذبه براي فرودگاه اصفهان، بيانگر آن است کـه تـاثير عامـل فاصـله در توليد سفرهاي هوايي نسبت به ساير عناصر تاثيرگذار حـدود یک پنجم اسـت. همچنـين نتـايج حاصـل از تحليـل مـدل واريانس، در خصوص توليد سفرهاي هوايي فرودگاه اصفهان و در پيش بيني کلي مدل رگرسيون خطي بر اسـاس سال هاي گذشته، مشخص گرديد که عوامل اقتصادي، فعاليت صنعتي و جذب توريست مقصد، بيشـترين تـاثير را در توليد سفر هوايي به اين شهر داشته اند. نهايتا در پيش بيني حجم مسافر فرودگاه اصفهان تـا افـق زمـاني ١٣٩٠ مشخص گرديد که حمل و نقل هوايي از طريق فرودگاه اصفهان در مسيرهـاي اصـلي سـير صـعودي و در سـاير موارد سير نزولي خواهد داشت. </a:t>
            </a:r>
            <a:endParaRPr lang="en-US" sz="2800" dirty="0">
              <a:cs typeface="B Mitra" panose="00000400000000000000" pitchFamily="2" charset="-78"/>
            </a:endParaRPr>
          </a:p>
        </p:txBody>
      </p:sp>
    </p:spTree>
    <p:extLst>
      <p:ext uri="{BB962C8B-B14F-4D97-AF65-F5344CB8AC3E}">
        <p14:creationId xmlns:p14="http://schemas.microsoft.com/office/powerpoint/2010/main" val="10223804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336800" y="190500"/>
            <a:ext cx="9423400" cy="954107"/>
          </a:xfrm>
          <a:prstGeom prst="rect">
            <a:avLst/>
          </a:prstGeom>
          <a:noFill/>
        </p:spPr>
        <p:txBody>
          <a:bodyPr wrap="square" rtlCol="0">
            <a:spAutoFit/>
          </a:bodyPr>
          <a:lstStyle/>
          <a:p>
            <a:pPr algn="r" rtl="1"/>
            <a:r>
              <a:rPr lang="ar-SA" sz="2800" b="1" dirty="0">
                <a:cs typeface="B Titr" panose="00000700000000000000" pitchFamily="2" charset="-78"/>
              </a:rPr>
              <a:t>١- مقدمه </a:t>
            </a:r>
            <a:endParaRPr lang="en-US" sz="2800" dirty="0">
              <a:cs typeface="B Titr" panose="00000700000000000000" pitchFamily="2" charset="-78"/>
            </a:endParaRPr>
          </a:p>
          <a:p>
            <a:pPr algn="r" rtl="1"/>
            <a:r>
              <a:rPr lang="ar-SA" sz="2800" b="1" dirty="0">
                <a:cs typeface="B Titr" panose="00000700000000000000" pitchFamily="2" charset="-78"/>
              </a:rPr>
              <a:t>١-١- طرح مسأله </a:t>
            </a:r>
            <a:endParaRPr lang="en-US" sz="2800" dirty="0">
              <a:cs typeface="B Titr" panose="00000700000000000000" pitchFamily="2" charset="-78"/>
            </a:endParaRPr>
          </a:p>
        </p:txBody>
      </p:sp>
      <p:sp>
        <p:nvSpPr>
          <p:cNvPr id="5" name="TextBox 4"/>
          <p:cNvSpPr txBox="1"/>
          <p:nvPr/>
        </p:nvSpPr>
        <p:spPr>
          <a:xfrm>
            <a:off x="1651000" y="1374120"/>
            <a:ext cx="10109200" cy="5262979"/>
          </a:xfrm>
          <a:prstGeom prst="rect">
            <a:avLst/>
          </a:prstGeom>
          <a:noFill/>
        </p:spPr>
        <p:txBody>
          <a:bodyPr wrap="square" rtlCol="0">
            <a:spAutoFit/>
          </a:bodyPr>
          <a:lstStyle/>
          <a:p>
            <a:pPr algn="just" rtl="1"/>
            <a:r>
              <a:rPr lang="ar-SA" sz="2800" dirty="0">
                <a:cs typeface="B Mitra" panose="00000400000000000000" pitchFamily="2" charset="-78"/>
              </a:rPr>
              <a:t>نظر به اين که ترابري يکي از عوامل مهـم توسـعه اجتماعي و اقتصادي هر منطقه يا کشور به حساب مي آيد. به طوري که پيشرفت اقتصادي هر ملتي، با ميـزان کارآيي سيستم ترابري آن کشور رابطه مستقيم داشته و امروزه پيشرفت هر کشـور يـا منطقـه بـدون امکانـات کــافي حمــل و نقــل مقــدور نيســت (صــفارزاده و معصومي، ١٣٨٣: ١). در عين حال امروزه هواپيما يکي از مهمترين وسايل ترابري محسوب مي شود و مي توان آن را جديدترين وسيله حمـل و نقـل دانسـت کـه در کوتاه ترين مدت به پيشرفت ها بزرگي نايل شده اسـت (بهنيا، ١٣٦٤: ٢). در واقـع ايـن مقالـه بـا نگـاهي بـه اهميت فرودگاه ها و صنعت هوانوردي و پيشرفت هاي چشمگير آن در جهان و همچنين دست آوردهاي ايـن تکنولوژي و با توجه به آمـار پروازهـا و جابـه جـايي مسافران و وسعت روزافزون ميـدان عمليـات هـوايي، تعداد و نوع هواپيما و افزايش سرعت آنهـا، خـدمات وابسته به هوانوردي، درگير بودن مسـايل اقتصـادي و اجتماعي در اين تکنولوژي و غيره، به چگونگي لحاظ نمودن اين کارکردها و بهره گيري از مـدل هـاي علمـي براي برنامه ريزي حمـل و نقـل هـوايي و توليـد سـفر هوايي در اصفهان، پرداخته است. </a:t>
            </a:r>
            <a:endParaRPr lang="en-US" sz="2800" dirty="0">
              <a:cs typeface="B Mitra" panose="00000400000000000000" pitchFamily="2" charset="-78"/>
            </a:endParaRPr>
          </a:p>
        </p:txBody>
      </p:sp>
    </p:spTree>
    <p:extLst>
      <p:ext uri="{BB962C8B-B14F-4D97-AF65-F5344CB8AC3E}">
        <p14:creationId xmlns:p14="http://schemas.microsoft.com/office/powerpoint/2010/main" val="23433802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336800" y="190500"/>
            <a:ext cx="9423400" cy="523220"/>
          </a:xfrm>
          <a:prstGeom prst="rect">
            <a:avLst/>
          </a:prstGeom>
          <a:noFill/>
        </p:spPr>
        <p:txBody>
          <a:bodyPr wrap="square" rtlCol="0">
            <a:spAutoFit/>
          </a:bodyPr>
          <a:lstStyle/>
          <a:p>
            <a:pPr algn="r" rtl="1"/>
            <a:r>
              <a:rPr lang="ar-SA" sz="2800" b="1" dirty="0">
                <a:cs typeface="B Titr" panose="00000700000000000000" pitchFamily="2" charset="-78"/>
              </a:rPr>
              <a:t>١-٢- اهميت و ضرورت </a:t>
            </a:r>
            <a:endParaRPr lang="en-US" sz="2800" dirty="0">
              <a:cs typeface="B Titr" panose="00000700000000000000" pitchFamily="2" charset="-78"/>
            </a:endParaRPr>
          </a:p>
        </p:txBody>
      </p:sp>
      <p:sp>
        <p:nvSpPr>
          <p:cNvPr id="5" name="TextBox 4"/>
          <p:cNvSpPr txBox="1"/>
          <p:nvPr/>
        </p:nvSpPr>
        <p:spPr>
          <a:xfrm>
            <a:off x="1651000" y="942320"/>
            <a:ext cx="10109200" cy="5649624"/>
          </a:xfrm>
          <a:prstGeom prst="rect">
            <a:avLst/>
          </a:prstGeom>
          <a:noFill/>
        </p:spPr>
        <p:txBody>
          <a:bodyPr wrap="square" rtlCol="0">
            <a:spAutoFit/>
          </a:bodyPr>
          <a:lstStyle/>
          <a:p>
            <a:pPr algn="just" rtl="1">
              <a:lnSpc>
                <a:spcPct val="150000"/>
              </a:lnSpc>
            </a:pPr>
            <a:r>
              <a:rPr lang="ar-SA" sz="2700" dirty="0">
                <a:cs typeface="B Mitra" panose="00000400000000000000" pitchFamily="2" charset="-78"/>
              </a:rPr>
              <a:t>با توجه به اين که صنايع هوايي با ساير بخش ها و به خصوص توسعه اقتصادي کشورها رابطـه تنگاتنـگ دارد و با افزايش درآمـد و سـطح توليـدات، تقاضـاي سفر هوايي نيز همزمان بـا مبـادلات بازرگـاني رو بـه ازدياد است؛ از اين رو حمل و نقـل هـوايي از ارکـان مهم توسعه اقتصادي است. بنابراين، سرعت و آسايش در خدمات حمل و نقل هوايي ضروري است. در عين حال خدمات حمل و نقل بار هوايي نيز در تمام ابعـاد توسعه بازرگاني ملي و بـين المللـي دخالـت داشـته و ضرورت و اهميـت آن بـيش از پـيش مشـهود اسـت (مهندسين مشاور شهر و خانه، ٢٠:١٣٧٥). معمولا قبل از اين که حمل و نقل هوايي به عنوان يـک صـنعت و فن آوري براي جابجايي مسـافر و کـالا مطـرح شـود، فرودگاه ها اغلب در فاصله قابل تـوجهي از شـهر و در محل هايي که داراي زمين ارزان با موانع بسيار کمي که حداکثر انعطاف پذيري را بـراي عمليـات در فرودگـاه فراهم مي کنـد، قـرار مـي گرفتنـد. </a:t>
            </a:r>
            <a:endParaRPr lang="en-US" sz="2700" dirty="0">
              <a:cs typeface="B Mitra" panose="00000400000000000000" pitchFamily="2" charset="-78"/>
            </a:endParaRPr>
          </a:p>
        </p:txBody>
      </p:sp>
    </p:spTree>
    <p:extLst>
      <p:ext uri="{BB962C8B-B14F-4D97-AF65-F5344CB8AC3E}">
        <p14:creationId xmlns:p14="http://schemas.microsoft.com/office/powerpoint/2010/main" val="9337146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336800" y="190500"/>
            <a:ext cx="9423400" cy="523220"/>
          </a:xfrm>
          <a:prstGeom prst="rect">
            <a:avLst/>
          </a:prstGeom>
          <a:noFill/>
        </p:spPr>
        <p:txBody>
          <a:bodyPr wrap="square" rtlCol="0">
            <a:spAutoFit/>
          </a:bodyPr>
          <a:lstStyle/>
          <a:p>
            <a:pPr algn="r" rtl="1"/>
            <a:r>
              <a:rPr lang="ar-SA" sz="2800" b="1" dirty="0">
                <a:cs typeface="B Titr" panose="00000700000000000000" pitchFamily="2" charset="-78"/>
              </a:rPr>
              <a:t>١-٢- اهميت و ضرورت </a:t>
            </a:r>
            <a:endParaRPr lang="en-US" sz="2800" dirty="0">
              <a:cs typeface="B Titr" panose="00000700000000000000" pitchFamily="2" charset="-78"/>
            </a:endParaRPr>
          </a:p>
        </p:txBody>
      </p:sp>
      <p:sp>
        <p:nvSpPr>
          <p:cNvPr id="5" name="TextBox 4"/>
          <p:cNvSpPr txBox="1"/>
          <p:nvPr/>
        </p:nvSpPr>
        <p:spPr>
          <a:xfrm>
            <a:off x="1651000" y="942320"/>
            <a:ext cx="10109200" cy="5855449"/>
          </a:xfrm>
          <a:prstGeom prst="rect">
            <a:avLst/>
          </a:prstGeom>
          <a:noFill/>
        </p:spPr>
        <p:txBody>
          <a:bodyPr wrap="square" rtlCol="0">
            <a:spAutoFit/>
          </a:bodyPr>
          <a:lstStyle/>
          <a:p>
            <a:pPr algn="just" rtl="1">
              <a:lnSpc>
                <a:spcPct val="150000"/>
              </a:lnSpc>
            </a:pPr>
            <a:r>
              <a:rPr lang="ar-SA" sz="2800" dirty="0">
                <a:cs typeface="B Mitra" panose="00000400000000000000" pitchFamily="2" charset="-78"/>
              </a:rPr>
              <a:t>بـه دليـل ماهيـت هواپيماهـا در آن زمـان و عـدم اسـتمرار و تنـاوب در پروازها، آلودگي صوتي مشـکلي بـراي جامعـه ايجـاد نمـي کـرد. عـلاوه بـر آن، تـراکم پـايين جمعيـت در مجاورت فرودگاه و ترافيـک سـبک هـوايي، از وقـوع تصــادفات اتفــاقي خطرنــاک بــراي جوامــع شــهري جلوگيري مي کرد. امروزه رشـد فـوق العـاده ترافيـک هوايي، احتمال عکس العمل منفـي جامعـه را افـزايش داده است. اما گسترش و تکامل هواپيماها، عميق ترين اثــرات را بــر روي روابــط بــين جوامــع شــهري و  فرودگاه ها گذاشـته اسـت. افـزايش انـدازه و سـرعت هواپيماها باعث ازدياد تجهيزات مورد نياز براي فـرود آنها و ايجاد تغييرات در ساخت و ترکيـب عملکـردي باندها در فرودگاه شده است. همچنين امروزه افـزايش قدرت خروجي موتور هواپيماها باعث ايجاد آلـودگي صـوتي بـه صـورت غيـر قابـل اجتنـاب شـده اسـت (صفارزاده و محمودي، ١٣٨٣: ٨٤- ٨٢). </a:t>
            </a:r>
            <a:endParaRPr lang="en-US" sz="2800" dirty="0">
              <a:cs typeface="B Mitra" panose="00000400000000000000" pitchFamily="2" charset="-78"/>
            </a:endParaRPr>
          </a:p>
        </p:txBody>
      </p:sp>
    </p:spTree>
    <p:extLst>
      <p:ext uri="{BB962C8B-B14F-4D97-AF65-F5344CB8AC3E}">
        <p14:creationId xmlns:p14="http://schemas.microsoft.com/office/powerpoint/2010/main" val="40002461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336800" y="292100"/>
            <a:ext cx="9423400" cy="523220"/>
          </a:xfrm>
          <a:prstGeom prst="rect">
            <a:avLst/>
          </a:prstGeom>
          <a:noFill/>
        </p:spPr>
        <p:txBody>
          <a:bodyPr wrap="square" rtlCol="0">
            <a:spAutoFit/>
          </a:bodyPr>
          <a:lstStyle/>
          <a:p>
            <a:pPr algn="r" rtl="1"/>
            <a:r>
              <a:rPr lang="ar-SA" sz="2800" b="1" dirty="0">
                <a:cs typeface="B Titr" panose="00000700000000000000" pitchFamily="2" charset="-78"/>
              </a:rPr>
              <a:t>١-٣- اهداف </a:t>
            </a:r>
            <a:endParaRPr lang="en-US" sz="2800" dirty="0">
              <a:cs typeface="B Titr" panose="00000700000000000000" pitchFamily="2" charset="-78"/>
            </a:endParaRPr>
          </a:p>
        </p:txBody>
      </p:sp>
      <p:sp>
        <p:nvSpPr>
          <p:cNvPr id="5" name="TextBox 4"/>
          <p:cNvSpPr txBox="1"/>
          <p:nvPr/>
        </p:nvSpPr>
        <p:spPr>
          <a:xfrm>
            <a:off x="1651000" y="942320"/>
            <a:ext cx="10109200" cy="3916457"/>
          </a:xfrm>
          <a:prstGeom prst="rect">
            <a:avLst/>
          </a:prstGeom>
          <a:noFill/>
        </p:spPr>
        <p:txBody>
          <a:bodyPr wrap="square" rtlCol="0">
            <a:spAutoFit/>
          </a:bodyPr>
          <a:lstStyle/>
          <a:p>
            <a:pPr algn="just" rtl="1">
              <a:lnSpc>
                <a:spcPct val="150000"/>
              </a:lnSpc>
            </a:pPr>
            <a:r>
              <a:rPr lang="ar-SA" sz="2800" dirty="0">
                <a:cs typeface="B Mitra" panose="00000400000000000000" pitchFamily="2" charset="-78"/>
              </a:rPr>
              <a:t>هــدف اصــلي در ايــن مقالــه تحليــل چگــونگي برنامـه ريـزي توليـد سـفر و حمـل و نقـل هـوايي در فرودگاه بين المللي شهيد بهشتي اصـفهان و پاسـخ بـه اين سوال مهم بوده که؛ چه عواملي در توليد سفرهاي هوايي بـه فرودگـاه اصـفهان تاثيرگـذار و مـوثر بـوده است ؟ براي يافتن پاسخ، مدل هاي تحليلي برنامه ريزي توليد سفر و حمل و نقل هـوايي مـورد اسـتفاده قـرار گرفت و نتايج تحقيق نشان دهنده آن است که عوامـل اقتصادي، فعاليت صنعتي و جـذب توريسـت مقصـد، بيشترين تاثير را در توليد سـفر هـوايي بـه ايـن شـهر داشته اند. </a:t>
            </a:r>
            <a:endParaRPr lang="en-US" sz="2800" dirty="0">
              <a:cs typeface="B Mitra" panose="00000400000000000000" pitchFamily="2" charset="-78"/>
            </a:endParaRPr>
          </a:p>
        </p:txBody>
      </p:sp>
    </p:spTree>
    <p:extLst>
      <p:ext uri="{BB962C8B-B14F-4D97-AF65-F5344CB8AC3E}">
        <p14:creationId xmlns:p14="http://schemas.microsoft.com/office/powerpoint/2010/main" val="4206836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336800" y="292100"/>
            <a:ext cx="9423400" cy="523220"/>
          </a:xfrm>
          <a:prstGeom prst="rect">
            <a:avLst/>
          </a:prstGeom>
          <a:noFill/>
        </p:spPr>
        <p:txBody>
          <a:bodyPr wrap="square" rtlCol="0">
            <a:spAutoFit/>
          </a:bodyPr>
          <a:lstStyle/>
          <a:p>
            <a:pPr algn="r" rtl="1"/>
            <a:r>
              <a:rPr lang="ar-SA" sz="2800" b="1" dirty="0">
                <a:cs typeface="B Titr" panose="00000700000000000000" pitchFamily="2" charset="-78"/>
              </a:rPr>
              <a:t>١-٤- پيشينه پژوهش </a:t>
            </a:r>
            <a:endParaRPr lang="en-US" sz="2800" dirty="0">
              <a:cs typeface="B Titr" panose="00000700000000000000" pitchFamily="2" charset="-78"/>
            </a:endParaRPr>
          </a:p>
        </p:txBody>
      </p:sp>
      <p:sp>
        <p:nvSpPr>
          <p:cNvPr id="5" name="TextBox 4"/>
          <p:cNvSpPr txBox="1"/>
          <p:nvPr/>
        </p:nvSpPr>
        <p:spPr>
          <a:xfrm>
            <a:off x="1536700" y="993120"/>
            <a:ext cx="10109200" cy="5209118"/>
          </a:xfrm>
          <a:prstGeom prst="rect">
            <a:avLst/>
          </a:prstGeom>
          <a:noFill/>
        </p:spPr>
        <p:txBody>
          <a:bodyPr wrap="square" rtlCol="0">
            <a:spAutoFit/>
          </a:bodyPr>
          <a:lstStyle/>
          <a:p>
            <a:pPr algn="just" rtl="1">
              <a:lnSpc>
                <a:spcPct val="150000"/>
              </a:lnSpc>
            </a:pPr>
            <a:r>
              <a:rPr lang="ar-SA" sz="2800" dirty="0">
                <a:cs typeface="B Mitra" panose="00000400000000000000" pitchFamily="2" charset="-78"/>
              </a:rPr>
              <a:t>تمرکز برنامه ريزي حمل و نقـل هـوايي اصـولا در کشورهاي توسـعه يافتـه تمرکـز دارد. در عـين حـال تحقيقات در خصوص حمل و نقل و سفرهاي هـوايي نيز عمدتا در اين کشورها انجام مي گيرد. به طوري که تحقيقات گسترده اي در اين زمينه و بـر روي خطـوط </a:t>
            </a:r>
            <a:r>
              <a:rPr lang="ar-SA" sz="2800" dirty="0" smtClean="0">
                <a:cs typeface="B Mitra" panose="00000400000000000000" pitchFamily="2" charset="-78"/>
              </a:rPr>
              <a:t>هوايي </a:t>
            </a:r>
            <a:r>
              <a:rPr lang="ar-SA" sz="2800" dirty="0">
                <a:cs typeface="B Mitra" panose="00000400000000000000" pitchFamily="2" charset="-78"/>
              </a:rPr>
              <a:t>و آزاد سازي حمل و نقل هـوايي در آمريکـا و اروپا در دو دهه اخير انجام گرفته است. در خصـوص حمل و نقل هوايي و کارکردهاي آن، گـوتز (١٩٩٢)، گراهــام (١٩٩٥)، پــژوهش هــاي گســترده اي انجــام داده اند. از ميان تحقيقاتي کـه در کشـورهاي در حـال توسعه انجـام شـده، بـون و لينبـاک (١٩٩٥) دربـاره نقش مهمي که دولت ها در آزاد سازي خطوط هـوايي  در کشورهاي نوپاي غير صـنعتي آسـياي شـرقي ايفـا مي کند، بحث نموده اند. </a:t>
            </a:r>
            <a:endParaRPr lang="en-US" sz="2800" dirty="0">
              <a:cs typeface="B Mitra" panose="00000400000000000000" pitchFamily="2" charset="-78"/>
            </a:endParaRPr>
          </a:p>
        </p:txBody>
      </p:sp>
    </p:spTree>
    <p:extLst>
      <p:ext uri="{BB962C8B-B14F-4D97-AF65-F5344CB8AC3E}">
        <p14:creationId xmlns:p14="http://schemas.microsoft.com/office/powerpoint/2010/main" val="112387314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docProps/app.xml><?xml version="1.0" encoding="utf-8"?>
<Properties xmlns="http://schemas.openxmlformats.org/officeDocument/2006/extended-properties" xmlns:vt="http://schemas.openxmlformats.org/officeDocument/2006/docPropsVTypes">
  <Template>TM03457496[[fn=Parallax]]</Template>
  <TotalTime>177</TotalTime>
  <Words>4104</Words>
  <Application>Microsoft Office PowerPoint</Application>
  <PresentationFormat>Widescreen</PresentationFormat>
  <Paragraphs>74</Paragraphs>
  <Slides>33</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33</vt:i4>
      </vt:variant>
    </vt:vector>
  </HeadingPairs>
  <TitlesOfParts>
    <vt:vector size="42" baseType="lpstr">
      <vt:lpstr>Arial</vt:lpstr>
      <vt:lpstr>B Lotus</vt:lpstr>
      <vt:lpstr>B Mitra</vt:lpstr>
      <vt:lpstr>B Titr</vt:lpstr>
      <vt:lpstr>B Zar</vt:lpstr>
      <vt:lpstr>Calibri</vt:lpstr>
      <vt:lpstr>Corbel</vt:lpstr>
      <vt:lpstr>Times New Roman</vt:lpstr>
      <vt:lpstr>Parallax</vt:lpstr>
      <vt:lpstr>مدل تحليلي برنامه ريزي توليد سفر و حمل و نقل هوايي در کشور مطالعه موردي:   فرودگاه بين المللي شهيد بهشتي اصفهان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مدل تحليلي برنامه ريزي توليد سفر و حمل و نقل هوايي در کشور مطالعه موردي:   فرودگاه بين المللي شهيد بهشتي اصفهان  </dc:title>
  <dc:creator>apple</dc:creator>
  <cp:lastModifiedBy>apple</cp:lastModifiedBy>
  <cp:revision>12</cp:revision>
  <dcterms:created xsi:type="dcterms:W3CDTF">2016-05-01T12:44:31Z</dcterms:created>
  <dcterms:modified xsi:type="dcterms:W3CDTF">2016-05-01T15:42:06Z</dcterms:modified>
</cp:coreProperties>
</file>