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p:scale>
          <a:sx n="33" d="100"/>
          <a:sy n="33" d="100"/>
        </p:scale>
        <p:origin x="1998" y="16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9" name="Rectangle 8"/>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Oval 9"/>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866440" y="2226503"/>
            <a:ext cx="5917679" cy="2550877"/>
          </a:xfrm>
        </p:spPr>
        <p:txBody>
          <a:bodyPr anchor="b"/>
          <a:lstStyle>
            <a:lvl1pP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866440" y="4777380"/>
            <a:ext cx="5917679"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7498080" y="1828800"/>
            <a:ext cx="990599" cy="228659"/>
          </a:xfrm>
        </p:spPr>
        <p:txBody>
          <a:bodyPr anchor="t"/>
          <a:lstStyle>
            <a:lvl1pPr algn="l">
              <a:defRPr b="0" i="0">
                <a:solidFill>
                  <a:schemeClr val="bg1">
                    <a:alpha val="60000"/>
                  </a:schemeClr>
                </a:solidFill>
              </a:defRPr>
            </a:lvl1pPr>
          </a:lstStyle>
          <a:p>
            <a:fld id="{5923F103-BC34-4FE4-A40E-EDDEECFDA5D0}" type="datetimeFigureOut">
              <a:rPr lang="en-US" smtClean="0"/>
              <a:pPr/>
              <a:t>11/14/2016</a:t>
            </a:fld>
            <a:endParaRPr lang="en-US" dirty="0"/>
          </a:p>
        </p:txBody>
      </p:sp>
      <p:sp>
        <p:nvSpPr>
          <p:cNvPr id="5" name="Footer Placeholder 4"/>
          <p:cNvSpPr>
            <a:spLocks noGrp="1"/>
          </p:cNvSpPr>
          <p:nvPr>
            <p:ph type="ftr" sz="quarter" idx="11"/>
          </p:nvPr>
        </p:nvSpPr>
        <p:spPr bwMode="gray">
          <a:xfrm rot="5400000">
            <a:off x="6236208" y="3264408"/>
            <a:ext cx="3859795" cy="228660"/>
          </a:xfrm>
        </p:spPr>
        <p:txBody>
          <a:bodyPr/>
          <a:lstStyle>
            <a:lvl1pPr>
              <a:defRPr b="0" i="0">
                <a:solidFill>
                  <a:schemeClr val="bg1">
                    <a:alpha val="60000"/>
                  </a:schemeClr>
                </a:solidFill>
              </a:defRPr>
            </a:lvl1pPr>
          </a:lstStyle>
          <a:p>
            <a:r>
              <a:rPr lang="en-US" smtClean="0"/>
              <a:t>
              </a:t>
            </a:r>
            <a:endParaRPr lang="en-US" dirty="0"/>
          </a:p>
        </p:txBody>
      </p:sp>
      <p:sp>
        <p:nvSpPr>
          <p:cNvPr id="11" name="Rectangle 10"/>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8"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7586771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10204164">
              <a:off x="426788" y="456424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6" name="Rectangle 15"/>
            <p:cNvSpPr/>
            <p:nvPr/>
          </p:nvSpPr>
          <p:spPr>
            <a:xfrm>
              <a:off x="421503" y="402165"/>
              <a:ext cx="8327939" cy="314113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0800000">
              <a:off x="485023" y="2670079"/>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1" y="4961454"/>
            <a:ext cx="642200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66441" y="685800"/>
            <a:ext cx="6422004"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bwMode="gray">
          <a:xfrm>
            <a:off x="866440" y="5528192"/>
            <a:ext cx="6422004"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3A1CC3-2375-41D4-9E03-427CAF2A4C1A}" type="datetimeFigureOut">
              <a:rPr lang="en-US" smtClean="0"/>
              <a:t>11/14/2016</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3500883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2780895"/>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Rectangle 8"/>
            <p:cNvSpPr/>
            <p:nvPr/>
          </p:nvSpPr>
          <p:spPr>
            <a:xfrm>
              <a:off x="485023" y="4343399"/>
              <a:ext cx="8182128" cy="21124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a:off x="485023" y="2854646"/>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927100"/>
            <a:ext cx="6422005" cy="1692720"/>
          </a:xfrm>
        </p:spPr>
        <p:txBody>
          <a:bodyPr/>
          <a:lstStyle>
            <a:lvl1pPr>
              <a:defRPr sz="3600"/>
            </a:lvl1pPr>
          </a:lstStyle>
          <a:p>
            <a:r>
              <a:rPr lang="en-US" smtClean="0"/>
              <a:t>Click to edit Master title style</a:t>
            </a:r>
            <a:endParaRPr lang="en-US" dirty="0"/>
          </a:p>
        </p:txBody>
      </p:sp>
      <p:sp>
        <p:nvSpPr>
          <p:cNvPr id="13" name="Text Placeholder 3"/>
          <p:cNvSpPr>
            <a:spLocks noGrp="1"/>
          </p:cNvSpPr>
          <p:nvPr>
            <p:ph type="body" sz="half" idx="2"/>
          </p:nvPr>
        </p:nvSpPr>
        <p:spPr>
          <a:xfrm>
            <a:off x="866440" y="3488023"/>
            <a:ext cx="6422005" cy="2536857"/>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F16868-8199-4C2C-A5B1-63AEE139F88E}" type="datetimeFigureOut">
              <a:rPr lang="en-US" smtClean="0"/>
              <a:t>11/14/2016</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6771546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430920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10"/>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4"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3" name="TextBox 22"/>
          <p:cNvSpPr txBox="1"/>
          <p:nvPr/>
        </p:nvSpPr>
        <p:spPr bwMode="gray">
          <a:xfrm>
            <a:off x="647430" y="651690"/>
            <a:ext cx="601591"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14" name="TextBox 13"/>
          <p:cNvSpPr txBox="1"/>
          <p:nvPr/>
        </p:nvSpPr>
        <p:spPr bwMode="gray">
          <a:xfrm>
            <a:off x="7069418" y="2900292"/>
            <a:ext cx="619063"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128060" y="927099"/>
            <a:ext cx="6160385" cy="2882179"/>
          </a:xfrm>
        </p:spPr>
        <p:txBody>
          <a:bodyPr anchor="ctr"/>
          <a:lstStyle>
            <a:lvl1pPr>
              <a:defRPr sz="3600"/>
            </a:lvl1pPr>
          </a:lstStyle>
          <a:p>
            <a:r>
              <a:rPr lang="en-US" smtClean="0"/>
              <a:t>Click to edit Master title style</a:t>
            </a:r>
            <a:endParaRPr lang="en-US" dirty="0"/>
          </a:p>
        </p:txBody>
      </p:sp>
      <p:sp>
        <p:nvSpPr>
          <p:cNvPr id="17" name="Text Placeholder 3"/>
          <p:cNvSpPr>
            <a:spLocks noGrp="1"/>
          </p:cNvSpPr>
          <p:nvPr>
            <p:ph type="body" sz="half" idx="13"/>
          </p:nvPr>
        </p:nvSpPr>
        <p:spPr bwMode="gray">
          <a:xfrm>
            <a:off x="1387278" y="3809278"/>
            <a:ext cx="5646143" cy="333113"/>
          </a:xfrm>
        </p:spPr>
        <p:txBody>
          <a:bodyPr>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6" name="Text Placeholder 3"/>
          <p:cNvSpPr>
            <a:spLocks noGrp="1"/>
          </p:cNvSpPr>
          <p:nvPr>
            <p:ph type="body" sz="half" idx="2"/>
          </p:nvPr>
        </p:nvSpPr>
        <p:spPr>
          <a:xfrm>
            <a:off x="866440" y="5000816"/>
            <a:ext cx="6343673" cy="1010619"/>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D9FF7F-6988-44CC-821B-644E70CD2F73}" type="datetimeFigureOut">
              <a:rPr lang="en-US" smtClean="0"/>
              <a:t>11/14/2016</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812133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1588" y="0"/>
            <a:ext cx="9145588" cy="6860798"/>
            <a:chOff x="-1588" y="0"/>
            <a:chExt cx="9145588" cy="6860798"/>
          </a:xfrm>
        </p:grpSpPr>
        <p:sp>
          <p:nvSpPr>
            <p:cNvPr id="10" name="Rectangle 9"/>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p:nvPr/>
          </p:nvSpPr>
          <p:spPr bwMode="gray">
            <a:xfrm rot="21010068">
              <a:off x="6359946" y="431124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7"/>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7"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2057400"/>
            <a:ext cx="6422005" cy="20955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1" y="5024908"/>
            <a:ext cx="6422004" cy="994891"/>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12C299-16B2-4475-990D-751901EACC14}" type="datetimeFigureOut">
              <a:rPr lang="en-US" smtClean="0"/>
              <a:t>11/14/2016</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7" name="Rectangle 6"/>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9948708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423593" cy="709864"/>
          </a:xfrm>
        </p:spPr>
        <p:txBody>
          <a:bodyPr/>
          <a:lstStyle>
            <a:lvl1pPr>
              <a:defRPr sz="3200"/>
            </a:lvl1pPr>
          </a:lstStyle>
          <a:p>
            <a:r>
              <a:rPr lang="en-US" smtClean="0"/>
              <a:t>Click to edit Master title style</a:t>
            </a:r>
            <a:endParaRPr lang="en-US" dirty="0"/>
          </a:p>
        </p:txBody>
      </p:sp>
      <p:sp>
        <p:nvSpPr>
          <p:cNvPr id="3" name="Text Placeholder 2"/>
          <p:cNvSpPr>
            <a:spLocks noGrp="1"/>
          </p:cNvSpPr>
          <p:nvPr>
            <p:ph type="body" idx="1"/>
          </p:nvPr>
        </p:nvSpPr>
        <p:spPr>
          <a:xfrm>
            <a:off x="866440" y="2489200"/>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2" name="Text Placeholder 3"/>
          <p:cNvSpPr>
            <a:spLocks noGrp="1"/>
          </p:cNvSpPr>
          <p:nvPr>
            <p:ph type="body" sz="half" idx="15"/>
          </p:nvPr>
        </p:nvSpPr>
        <p:spPr>
          <a:xfrm>
            <a:off x="866440" y="3147164"/>
            <a:ext cx="2313432"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405614"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Text Placeholder 3"/>
          <p:cNvSpPr>
            <a:spLocks noGrp="1"/>
          </p:cNvSpPr>
          <p:nvPr>
            <p:ph type="body" sz="half" idx="16"/>
          </p:nvPr>
        </p:nvSpPr>
        <p:spPr>
          <a:xfrm>
            <a:off x="3408471" y="3147164"/>
            <a:ext cx="2318918"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5958642"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4" name="Text Placeholder 3"/>
          <p:cNvSpPr>
            <a:spLocks noGrp="1"/>
          </p:cNvSpPr>
          <p:nvPr>
            <p:ph type="body" sz="half" idx="17"/>
          </p:nvPr>
        </p:nvSpPr>
        <p:spPr>
          <a:xfrm>
            <a:off x="5960935" y="3147164"/>
            <a:ext cx="2316625"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294530"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smtClean="0"/>
              <a:t>11/14/2016</a:t>
            </a:fld>
            <a:endParaRPr lang="en-US" dirty="0"/>
          </a:p>
        </p:txBody>
      </p:sp>
      <p:sp>
        <p:nvSpPr>
          <p:cNvPr id="8" name="Footer Placeholder 7"/>
          <p:cNvSpPr>
            <a:spLocks noGrp="1"/>
          </p:cNvSpPr>
          <p:nvPr>
            <p:ph type="ftr" sz="quarter" idx="11"/>
          </p:nvPr>
        </p:nvSpPr>
        <p:spPr/>
        <p:txBody>
          <a:bodyPr/>
          <a:lstStyle/>
          <a:p>
            <a:r>
              <a:rPr lang="en-US" smtClean="0"/>
              <a:t>
              </a:t>
            </a:r>
            <a:endParaRPr lang="en-US" dirty="0"/>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1032599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345260" cy="709864"/>
          </a:xfrm>
        </p:spPr>
        <p:txBody>
          <a:bodyPr/>
          <a:lstStyle>
            <a:lvl1pPr>
              <a:defRPr sz="3200"/>
            </a:lvl1pPr>
          </a:lstStyle>
          <a:p>
            <a:r>
              <a:rPr lang="en-US" smtClean="0"/>
              <a:t>Click to edit Master title style</a:t>
            </a:r>
            <a:endParaRPr lang="en-US" dirty="0"/>
          </a:p>
        </p:txBody>
      </p:sp>
      <p:sp>
        <p:nvSpPr>
          <p:cNvPr id="3" name="Text Placeholder 2"/>
          <p:cNvSpPr>
            <a:spLocks noGrp="1"/>
          </p:cNvSpPr>
          <p:nvPr>
            <p:ph type="body" idx="1"/>
          </p:nvPr>
        </p:nvSpPr>
        <p:spPr>
          <a:xfrm>
            <a:off x="866440" y="4179596"/>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2" name="Picture Placeholder 2"/>
          <p:cNvSpPr>
            <a:spLocks noGrp="1" noChangeAspect="1"/>
          </p:cNvSpPr>
          <p:nvPr>
            <p:ph type="pic" idx="15"/>
          </p:nvPr>
        </p:nvSpPr>
        <p:spPr>
          <a:xfrm>
            <a:off x="1019055"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8"/>
          </p:nvPr>
        </p:nvSpPr>
        <p:spPr>
          <a:xfrm>
            <a:off x="866439" y="4837558"/>
            <a:ext cx="2313432"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411125" y="4179595"/>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8" name="Picture Placeholder 2"/>
          <p:cNvSpPr>
            <a:spLocks noGrp="1" noChangeAspect="1"/>
          </p:cNvSpPr>
          <p:nvPr>
            <p:ph type="pic" idx="21"/>
          </p:nvPr>
        </p:nvSpPr>
        <p:spPr>
          <a:xfrm>
            <a:off x="3553189"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411125" y="484820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5958642" y="4179596"/>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9" name="Picture Placeholder 2"/>
          <p:cNvSpPr>
            <a:spLocks noGrp="1" noChangeAspect="1"/>
          </p:cNvSpPr>
          <p:nvPr>
            <p:ph type="pic" idx="22"/>
          </p:nvPr>
        </p:nvSpPr>
        <p:spPr>
          <a:xfrm>
            <a:off x="6108641"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5958642" y="483755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40" name="Straight Connector 39"/>
          <p:cNvCxnSpPr/>
          <p:nvPr/>
        </p:nvCxnSpPr>
        <p:spPr>
          <a:xfrm>
            <a:off x="3290019"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smtClean="0"/>
              <a:t>11/14/2016</a:t>
            </a:fld>
            <a:endParaRPr lang="en-US" dirty="0"/>
          </a:p>
        </p:txBody>
      </p:sp>
      <p:sp>
        <p:nvSpPr>
          <p:cNvPr id="8" name="Footer Placeholder 7"/>
          <p:cNvSpPr>
            <a:spLocks noGrp="1"/>
          </p:cNvSpPr>
          <p:nvPr>
            <p:ph type="ftr" sz="quarter" idx="11"/>
          </p:nvPr>
        </p:nvSpPr>
        <p:spPr/>
        <p:txBody>
          <a:bodyPr/>
          <a:lstStyle/>
          <a:p>
            <a:r>
              <a:rPr lang="en-US" smtClean="0"/>
              <a:t>
              </a:t>
            </a:r>
            <a:endParaRPr lang="en-US" dirty="0"/>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1946754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621301" y="6387910"/>
            <a:ext cx="990599" cy="228659"/>
          </a:xfrm>
        </p:spPr>
        <p:txBody>
          <a:bodyPr/>
          <a:lstStyle/>
          <a:p>
            <a:fld id="{53086D93-FCAC-47E0-A2EE-787E62CA814C}" type="datetimeFigureOut">
              <a:rPr lang="en-US" smtClean="0"/>
              <a:t>11/14/2016</a:t>
            </a:fld>
            <a:endParaRPr lang="en-US" dirty="0"/>
          </a:p>
        </p:txBody>
      </p:sp>
      <p:sp>
        <p:nvSpPr>
          <p:cNvPr id="5" name="Footer Placeholder 4"/>
          <p:cNvSpPr>
            <a:spLocks noGrp="1"/>
          </p:cNvSpPr>
          <p:nvPr>
            <p:ph type="ftr" sz="quarter" idx="11"/>
          </p:nvPr>
        </p:nvSpPr>
        <p:spPr>
          <a:xfrm>
            <a:off x="516133" y="6387910"/>
            <a:ext cx="3859795" cy="228660"/>
          </a:xfrm>
        </p:spPr>
        <p:txBody>
          <a:bodyPr/>
          <a:lstStyle/>
          <a:p>
            <a:r>
              <a:rPr lang="en-US" smtClean="0"/>
              <a:t>
              </a:t>
            </a:r>
            <a:endParaRPr lang="en-US" dirty="0"/>
          </a:p>
        </p:txBody>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3297061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7" name="Group 6"/>
          <p:cNvGrpSpPr/>
          <p:nvPr/>
        </p:nvGrpSpPr>
        <p:grpSpPr>
          <a:xfrm>
            <a:off x="-1588" y="0"/>
            <a:ext cx="9120420" cy="6860798"/>
            <a:chOff x="-1588" y="0"/>
            <a:chExt cx="9120420" cy="6860798"/>
          </a:xfrm>
        </p:grpSpPr>
        <p:sp>
          <p:nvSpPr>
            <p:cNvPr id="11" name="Rectangle 10"/>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4966650">
              <a:off x="4673046" y="5107506"/>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grpSp>
      <p:sp>
        <p:nvSpPr>
          <p:cNvPr id="17" name="Rectangle 16"/>
          <p:cNvSpPr/>
          <p:nvPr/>
        </p:nvSpPr>
        <p:spPr>
          <a:xfrm>
            <a:off x="414867" y="402165"/>
            <a:ext cx="46105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bwMode="gray">
          <a:xfrm rot="5400000">
            <a:off x="1299309"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sp>
        <p:nvSpPr>
          <p:cNvPr id="2" name="Vertical Title 1"/>
          <p:cNvSpPr>
            <a:spLocks noGrp="1"/>
          </p:cNvSpPr>
          <p:nvPr>
            <p:ph type="title" orient="vert"/>
          </p:nvPr>
        </p:nvSpPr>
        <p:spPr>
          <a:xfrm>
            <a:off x="6174928" y="1447799"/>
            <a:ext cx="1113516" cy="4572001"/>
          </a:xfrm>
        </p:spPr>
        <p:txBody>
          <a:bodyPr vert="eaVert" anchor="ctr"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66738" y="1447799"/>
            <a:ext cx="4416936" cy="45720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DA879A6-0FD0-4734-A311-86BFCA472E6E}" type="datetimeFigureOut">
              <a:rPr lang="en-US" smtClean="0"/>
              <a:t>11/14/2016</a:t>
            </a:fld>
            <a:endParaRPr lang="en-US" dirty="0"/>
          </a:p>
        </p:txBody>
      </p:sp>
      <p:sp>
        <p:nvSpPr>
          <p:cNvPr id="5" name="Footer Placeholder 4"/>
          <p:cNvSpPr>
            <a:spLocks noGrp="1"/>
          </p:cNvSpPr>
          <p:nvPr>
            <p:ph type="ftr" sz="quarter" idx="11"/>
          </p:nvPr>
        </p:nvSpPr>
        <p:spPr>
          <a:xfrm>
            <a:off x="538546" y="6365498"/>
            <a:ext cx="3859795" cy="228660"/>
          </a:xfrm>
        </p:spPr>
        <p:txBody>
          <a:bodyPr/>
          <a:lstStyle/>
          <a:p>
            <a:r>
              <a:rPr lang="en-US" smtClean="0"/>
              <a:t>
              </a:t>
            </a:r>
            <a:endParaRPr lang="en-US" dirty="0"/>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3718239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65970" y="927098"/>
            <a:ext cx="6343672" cy="709865"/>
          </a:xfrm>
        </p:spPr>
        <p:txBody>
          <a:bodyPr anchor="ctr"/>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smtClean="0"/>
              <a:t>11/14/2016</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6135057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7" name="Group 6"/>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6200000">
              <a:off x="3105027"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p:nvPr/>
          </p:nvSpPr>
          <p:spPr bwMode="gray">
            <a:xfrm rot="15687606">
              <a:off x="3320102"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77534" y="2257588"/>
            <a:ext cx="3090672" cy="3020344"/>
          </a:xfrm>
        </p:spPr>
        <p:txBody>
          <a:bodyPr anchor="ct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5119261" y="2257588"/>
            <a:ext cx="3082516" cy="302034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4E6425-0181-43F2-84FC-787E803FD2F8}" type="datetimeFigureOut">
              <a:rPr lang="en-US" smtClean="0"/>
              <a:t>11/14/2016</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9393483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smtClean="0"/>
              <a:t>Click to edit Master title style</a:t>
            </a:r>
            <a:endParaRPr lang="en-US" dirty="0"/>
          </a:p>
        </p:txBody>
      </p:sp>
      <p:sp>
        <p:nvSpPr>
          <p:cNvPr id="3" name="Content Placeholder 2"/>
          <p:cNvSpPr>
            <a:spLocks noGrp="1"/>
          </p:cNvSpPr>
          <p:nvPr>
            <p:ph sz="half" idx="1"/>
          </p:nvPr>
        </p:nvSpPr>
        <p:spPr>
          <a:xfrm>
            <a:off x="866440" y="2489200"/>
            <a:ext cx="3636980" cy="35306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0581" y="2489203"/>
            <a:ext cx="3636980" cy="35306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smtClean="0"/>
              <a:t>11/14/2016</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7" name="Slide Number Placeholder 6"/>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9762070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69918" y="2489200"/>
            <a:ext cx="3633502" cy="759290"/>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66440" y="3248490"/>
            <a:ext cx="3636980" cy="2771311"/>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0581" y="2489200"/>
            <a:ext cx="3636979" cy="756635"/>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0581" y="3245835"/>
            <a:ext cx="3636980" cy="277396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smtClean="0"/>
              <a:t>11/14/2016</a:t>
            </a:fld>
            <a:endParaRPr lang="en-US" dirty="0"/>
          </a:p>
        </p:txBody>
      </p:sp>
      <p:sp>
        <p:nvSpPr>
          <p:cNvPr id="8" name="Footer Placeholder 7"/>
          <p:cNvSpPr>
            <a:spLocks noGrp="1"/>
          </p:cNvSpPr>
          <p:nvPr>
            <p:ph type="ftr" sz="quarter" idx="11"/>
          </p:nvPr>
        </p:nvSpPr>
        <p:spPr/>
        <p:txBody>
          <a:bodyPr/>
          <a:lstStyle/>
          <a:p>
            <a:r>
              <a:rPr lang="en-US" smtClean="0"/>
              <a:t>
              </a:t>
            </a:r>
            <a:endParaRPr lang="en-US" dirty="0"/>
          </a:p>
        </p:txBody>
      </p:sp>
      <p:sp>
        <p:nvSpPr>
          <p:cNvPr id="9" name="Slide Number Placeholder 8"/>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0443234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smtClean="0"/>
              <a:t>11/14/2016</a:t>
            </a:fld>
            <a:endParaRPr lang="en-US" dirty="0"/>
          </a:p>
        </p:txBody>
      </p:sp>
      <p:sp>
        <p:nvSpPr>
          <p:cNvPr id="4" name="Footer Placeholder 3"/>
          <p:cNvSpPr>
            <a:spLocks noGrp="1"/>
          </p:cNvSpPr>
          <p:nvPr>
            <p:ph type="ftr" sz="quarter" idx="11"/>
          </p:nvPr>
        </p:nvSpPr>
        <p:spPr/>
        <p:txBody>
          <a:bodyPr/>
          <a:lstStyle/>
          <a:p>
            <a:r>
              <a:rPr lang="en-US" smtClean="0"/>
              <a:t>
              </a:t>
            </a:r>
            <a:endParaRPr lang="en-US" dirty="0"/>
          </a:p>
        </p:txBody>
      </p:sp>
      <p:sp>
        <p:nvSpPr>
          <p:cNvPr id="5" name="Slide Number Placeholder 4"/>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9255472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Date Placeholder 1"/>
          <p:cNvSpPr>
            <a:spLocks noGrp="1"/>
          </p:cNvSpPr>
          <p:nvPr>
            <p:ph type="dt" sz="half" idx="10"/>
          </p:nvPr>
        </p:nvSpPr>
        <p:spPr/>
        <p:txBody>
          <a:bodyPr/>
          <a:lstStyle/>
          <a:p>
            <a:fld id="{7C8D7E02-BCB8-4D50-A234-369438C08659}" type="datetimeFigureOut">
              <a:rPr lang="en-US" smtClean="0"/>
              <a:t>11/14/2016</a:t>
            </a:fld>
            <a:endParaRPr lang="en-US" dirty="0"/>
          </a:p>
        </p:txBody>
      </p:sp>
      <p:sp>
        <p:nvSpPr>
          <p:cNvPr id="3" name="Footer Placeholder 2"/>
          <p:cNvSpPr>
            <a:spLocks noGrp="1"/>
          </p:cNvSpPr>
          <p:nvPr>
            <p:ph type="ftr" sz="quarter" idx="11"/>
          </p:nvPr>
        </p:nvSpPr>
        <p:spPr/>
        <p:txBody>
          <a:bodyPr/>
          <a:lstStyle/>
          <a:p>
            <a:r>
              <a:rPr lang="en-US" smtClean="0"/>
              <a:t>
              </a:t>
            </a:r>
            <a:endParaRPr lang="en-US" dirty="0"/>
          </a:p>
        </p:txBody>
      </p:sp>
      <p:sp>
        <p:nvSpPr>
          <p:cNvPr id="4" name="Slide Number Placeholder 3"/>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2310309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548536"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2" name="Freeform 5"/>
            <p:cNvSpPr/>
            <p:nvPr/>
          </p:nvSpPr>
          <p:spPr bwMode="gray">
            <a:xfrm rot="15687606">
              <a:off x="2769747"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1447800"/>
            <a:ext cx="2712590" cy="1495588"/>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568927" y="1447800"/>
            <a:ext cx="3632850" cy="45720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866441" y="3086845"/>
            <a:ext cx="2712589" cy="2933701"/>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E86A4C-8E40-4F87-A4F0-01A0687C5742}" type="datetimeFigureOut">
              <a:rPr lang="en-US" smtClean="0"/>
              <a:t>11/14/2016</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5760274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852610"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4" name="Freeform 5"/>
            <p:cNvSpPr/>
            <p:nvPr/>
          </p:nvSpPr>
          <p:spPr bwMode="gray">
            <a:xfrm rot="15687606">
              <a:off x="3074559"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1381390"/>
            <a:ext cx="2987089" cy="157480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722909" y="1320800"/>
            <a:ext cx="2791102" cy="42164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866440" y="3086100"/>
            <a:ext cx="2987089" cy="24511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E72C73-2D91-4E12-BA25-F0AA0C03599B}" type="datetimeFigureOut">
              <a:rPr lang="en-US" smtClean="0"/>
              <a:t>11/14/2016</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0047400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14" name="Rectangle 13"/>
            <p:cNvSpPr/>
            <p:nvPr/>
          </p:nvSpPr>
          <p:spPr>
            <a:xfrm>
              <a:off x="0" y="0"/>
              <a:ext cx="9118832"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21010068">
              <a:off x="6359946" y="179029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5" name="Freeform 24"/>
            <p:cNvSpPr/>
            <p:nvPr/>
          </p:nvSpPr>
          <p:spPr bwMode="gray">
            <a:xfrm>
              <a:off x="485023" y="1856450"/>
              <a:ext cx="8173954" cy="4535226"/>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Placeholder 1"/>
          <p:cNvSpPr>
            <a:spLocks noGrp="1"/>
          </p:cNvSpPr>
          <p:nvPr>
            <p:ph type="title"/>
          </p:nvPr>
        </p:nvSpPr>
        <p:spPr bwMode="gray">
          <a:xfrm>
            <a:off x="866440" y="927099"/>
            <a:ext cx="6345260" cy="70986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64382" y="2489200"/>
            <a:ext cx="6345260" cy="353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74443" y="6365498"/>
            <a:ext cx="990599" cy="228659"/>
          </a:xfrm>
          <a:prstGeom prst="rect">
            <a:avLst/>
          </a:prstGeom>
        </p:spPr>
        <p:txBody>
          <a:bodyPr vert="horz" lIns="91440" tIns="45720" rIns="91440" bIns="45720" rtlCol="0" anchor="b"/>
          <a:lstStyle>
            <a:lvl1pPr algn="r">
              <a:defRPr sz="900" b="1" i="0">
                <a:solidFill>
                  <a:schemeClr val="accent1"/>
                </a:solidFill>
              </a:defRPr>
            </a:lvl1pPr>
          </a:lstStyle>
          <a:p>
            <a:fld id="{2BE451C3-0FF4-47C4-B829-773ADF60F88C}" type="datetimeFigureOut">
              <a:rPr lang="en-US" smtClean="0"/>
              <a:t>11/14/2016</a:t>
            </a:fld>
            <a:endParaRPr lang="en-US" dirty="0"/>
          </a:p>
        </p:txBody>
      </p:sp>
      <p:sp>
        <p:nvSpPr>
          <p:cNvPr id="5" name="Footer Placeholder 4"/>
          <p:cNvSpPr>
            <a:spLocks noGrp="1"/>
          </p:cNvSpPr>
          <p:nvPr>
            <p:ph type="ftr" sz="quarter" idx="3"/>
          </p:nvPr>
        </p:nvSpPr>
        <p:spPr>
          <a:xfrm>
            <a:off x="590843" y="6365497"/>
            <a:ext cx="3859795" cy="228660"/>
          </a:xfrm>
          <a:prstGeom prst="rect">
            <a:avLst/>
          </a:prstGeom>
        </p:spPr>
        <p:txBody>
          <a:bodyPr vert="horz" lIns="91440" tIns="45720" rIns="91440" bIns="45720" rtlCol="0" anchor="b"/>
          <a:lstStyle>
            <a:lvl1pPr algn="l">
              <a:defRPr sz="900" b="1" i="0">
                <a:solidFill>
                  <a:schemeClr val="accent1"/>
                </a:solidFill>
              </a:defRPr>
            </a:lvl1pPr>
          </a:lstStyle>
          <a:p>
            <a:r>
              <a:rPr lang="en-US" smtClean="0"/>
              <a:t>
              </a:t>
            </a:r>
            <a:endParaRPr lang="en-US" dirty="0"/>
          </a:p>
        </p:txBody>
      </p:sp>
      <p:sp>
        <p:nvSpPr>
          <p:cNvPr id="26" name="Rectangle 25"/>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8" name="Slide Number Placeholder 5"/>
          <p:cNvSpPr>
            <a:spLocks noGrp="1"/>
          </p:cNvSpPr>
          <p:nvPr>
            <p:ph type="sldNum" sz="quarter" idx="4"/>
          </p:nvPr>
        </p:nvSpPr>
        <p:spPr bwMode="gray">
          <a:xfrm>
            <a:off x="7678616" y="295730"/>
            <a:ext cx="791308" cy="767687"/>
          </a:xfrm>
          <a:prstGeom prst="rect">
            <a:avLst/>
          </a:prstGeom>
        </p:spPr>
        <p:txBody>
          <a:bodyPr anchor="b"/>
          <a:lstStyle>
            <a:lvl1pPr algn="ctr">
              <a:defRPr sz="2800">
                <a:solidFill>
                  <a:schemeClr val="bg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94663885"/>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 id="2147483687" r:id="rId13"/>
    <p:sldLayoutId id="2147483688" r:id="rId14"/>
    <p:sldLayoutId id="2147483689" r:id="rId15"/>
    <p:sldLayoutId id="2147483690" r:id="rId16"/>
    <p:sldLayoutId id="2147483691" r:id="rId17"/>
  </p:sldLayoutIdLst>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hf sldNum="0" hdr="0" ftr="0" dt="0"/>
  <p:txStyles>
    <p:titleStyle>
      <a:lvl1pPr algn="l" defTabSz="457200" rtl="0" eaLnBrk="1" latinLnBrk="0" hangingPunct="1">
        <a:spcBef>
          <a:spcPct val="0"/>
        </a:spcBef>
        <a:buNone/>
        <a:defRPr sz="3200" b="0" i="0"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685800" indent="-283464"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96012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23444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150876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18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0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225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24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9059" y="3049878"/>
            <a:ext cx="6619244" cy="772222"/>
          </a:xfrm>
        </p:spPr>
        <p:txBody>
          <a:bodyPr/>
          <a:lstStyle/>
          <a:p>
            <a:pPr algn="ctr"/>
            <a:r>
              <a:rPr lang="fa-IR" dirty="0" smtClean="0">
                <a:cs typeface="B Titr" panose="00000700000000000000" pitchFamily="2" charset="-78"/>
              </a:rPr>
              <a:t>ماموریت سازمان</a:t>
            </a:r>
            <a:endParaRPr lang="en-US" dirty="0">
              <a:cs typeface="B Titr" panose="00000700000000000000" pitchFamily="2" charset="-78"/>
            </a:endParaRPr>
          </a:p>
        </p:txBody>
      </p:sp>
    </p:spTree>
    <p:extLst>
      <p:ext uri="{BB962C8B-B14F-4D97-AF65-F5344CB8AC3E}">
        <p14:creationId xmlns:p14="http://schemas.microsoft.com/office/powerpoint/2010/main" val="401956471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2854" y="927098"/>
            <a:ext cx="6343672" cy="709865"/>
          </a:xfrm>
        </p:spPr>
        <p:txBody>
          <a:bodyPr/>
          <a:lstStyle/>
          <a:p>
            <a:pPr algn="r"/>
            <a:r>
              <a:rPr lang="fa-IR" sz="2400" dirty="0" smtClean="0">
                <a:cs typeface="B Titr" panose="00000700000000000000" pitchFamily="2" charset="-78"/>
              </a:rPr>
              <a:t>ماهیت ماموریت سازمان </a:t>
            </a:r>
            <a:endParaRPr lang="en-US" sz="2400" dirty="0">
              <a:cs typeface="B Titr" panose="00000700000000000000" pitchFamily="2" charset="-78"/>
            </a:endParaRPr>
          </a:p>
        </p:txBody>
      </p:sp>
      <p:sp>
        <p:nvSpPr>
          <p:cNvPr id="3" name="TextBox 2"/>
          <p:cNvSpPr txBox="1"/>
          <p:nvPr/>
        </p:nvSpPr>
        <p:spPr>
          <a:xfrm>
            <a:off x="510139" y="2464067"/>
            <a:ext cx="7911966" cy="1692771"/>
          </a:xfrm>
          <a:prstGeom prst="rect">
            <a:avLst/>
          </a:prstGeom>
          <a:noFill/>
        </p:spPr>
        <p:txBody>
          <a:bodyPr wrap="square" rtlCol="0">
            <a:spAutoFit/>
          </a:bodyPr>
          <a:lstStyle/>
          <a:p>
            <a:pPr algn="r" rtl="1"/>
            <a:r>
              <a:rPr lang="fa-IR" sz="2600" b="1" dirty="0" smtClean="0">
                <a:cs typeface="B Mitra" panose="00000400000000000000" pitchFamily="2" charset="-78"/>
              </a:rPr>
              <a:t>به هم نزدیک شدن دیدگاه های مختلف:</a:t>
            </a:r>
          </a:p>
          <a:p>
            <a:pPr algn="r" rtl="1"/>
            <a:r>
              <a:rPr lang="fa-IR" sz="2600" dirty="0" smtClean="0">
                <a:cs typeface="B Mitra" panose="00000400000000000000" pitchFamily="2" charset="-78"/>
              </a:rPr>
              <a:t>به ه علت برخی از استراتژیست ها برای تدوین یا تهیه ماموریت سازمان تمایلی از خود نشان نمی دهند؟طرح این پرسش که ما به چه کار مشغول هستیم؟ می تواند دیدگاه های ضد و نقیض ایجاد کند.</a:t>
            </a:r>
            <a:endParaRPr lang="en-US" sz="2600" dirty="0">
              <a:cs typeface="B Mitra" panose="00000400000000000000" pitchFamily="2" charset="-78"/>
            </a:endParaRPr>
          </a:p>
        </p:txBody>
      </p:sp>
    </p:spTree>
    <p:extLst>
      <p:ext uri="{BB962C8B-B14F-4D97-AF65-F5344CB8AC3E}">
        <p14:creationId xmlns:p14="http://schemas.microsoft.com/office/powerpoint/2010/main" val="254756024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2854" y="927098"/>
            <a:ext cx="6343672" cy="709865"/>
          </a:xfrm>
        </p:spPr>
        <p:txBody>
          <a:bodyPr/>
          <a:lstStyle/>
          <a:p>
            <a:pPr algn="r"/>
            <a:r>
              <a:rPr lang="fa-IR" sz="2400" dirty="0" smtClean="0">
                <a:cs typeface="B Titr" panose="00000700000000000000" pitchFamily="2" charset="-78"/>
              </a:rPr>
              <a:t>ماهیت ماموریت سازمان </a:t>
            </a:r>
            <a:endParaRPr lang="en-US" sz="2400" dirty="0">
              <a:cs typeface="B Titr" panose="00000700000000000000" pitchFamily="2" charset="-78"/>
            </a:endParaRPr>
          </a:p>
        </p:txBody>
      </p:sp>
      <p:sp>
        <p:nvSpPr>
          <p:cNvPr id="3" name="TextBox 2"/>
          <p:cNvSpPr txBox="1"/>
          <p:nvPr/>
        </p:nvSpPr>
        <p:spPr>
          <a:xfrm>
            <a:off x="510139" y="2464067"/>
            <a:ext cx="7911966" cy="1292662"/>
          </a:xfrm>
          <a:prstGeom prst="rect">
            <a:avLst/>
          </a:prstGeom>
          <a:noFill/>
        </p:spPr>
        <p:txBody>
          <a:bodyPr wrap="square" rtlCol="0">
            <a:spAutoFit/>
          </a:bodyPr>
          <a:lstStyle/>
          <a:p>
            <a:pPr algn="r" rtl="1"/>
            <a:r>
              <a:rPr lang="fa-IR" sz="2600" b="1" dirty="0" smtClean="0">
                <a:cs typeface="B Mitra" panose="00000400000000000000" pitchFamily="2" charset="-78"/>
              </a:rPr>
              <a:t>اعلان سیاست اجتماعی </a:t>
            </a:r>
          </a:p>
          <a:p>
            <a:pPr algn="r" rtl="1"/>
            <a:r>
              <a:rPr lang="fa-IR" sz="2600" dirty="0" smtClean="0">
                <a:cs typeface="B Mitra" panose="00000400000000000000" pitchFamily="2" charset="-78"/>
              </a:rPr>
              <a:t>سیاست اجتماعی در برگیرنده فلسفه و شیوه اندیشه بالاترین سطوح سازمان می شود.بدین دلیل سیاست اجتماعی برفرآیند تدوین سیاست بازرگانی اثر می گذارد.</a:t>
            </a:r>
            <a:endParaRPr lang="en-US" sz="2600" dirty="0">
              <a:cs typeface="B Mitra" panose="00000400000000000000" pitchFamily="2" charset="-78"/>
            </a:endParaRPr>
          </a:p>
        </p:txBody>
      </p:sp>
    </p:spTree>
    <p:extLst>
      <p:ext uri="{BB962C8B-B14F-4D97-AF65-F5344CB8AC3E}">
        <p14:creationId xmlns:p14="http://schemas.microsoft.com/office/powerpoint/2010/main" val="74156110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2854" y="927098"/>
            <a:ext cx="6343672" cy="709865"/>
          </a:xfrm>
        </p:spPr>
        <p:txBody>
          <a:bodyPr/>
          <a:lstStyle/>
          <a:p>
            <a:pPr algn="r"/>
            <a:r>
              <a:rPr lang="fa-IR" sz="2400" dirty="0" smtClean="0">
                <a:cs typeface="B Titr" panose="00000700000000000000" pitchFamily="2" charset="-78"/>
              </a:rPr>
              <a:t>اجزای تشکیل دهنده ماموریت سازمان</a:t>
            </a:r>
            <a:endParaRPr lang="en-US" sz="2400" dirty="0">
              <a:cs typeface="B Titr" panose="00000700000000000000" pitchFamily="2" charset="-78"/>
            </a:endParaRPr>
          </a:p>
        </p:txBody>
      </p:sp>
      <p:sp>
        <p:nvSpPr>
          <p:cNvPr id="3" name="TextBox 2"/>
          <p:cNvSpPr txBox="1"/>
          <p:nvPr/>
        </p:nvSpPr>
        <p:spPr>
          <a:xfrm>
            <a:off x="481264" y="2175311"/>
            <a:ext cx="8085221" cy="4093428"/>
          </a:xfrm>
          <a:prstGeom prst="rect">
            <a:avLst/>
          </a:prstGeom>
          <a:noFill/>
        </p:spPr>
        <p:txBody>
          <a:bodyPr wrap="square" rtlCol="0">
            <a:spAutoFit/>
          </a:bodyPr>
          <a:lstStyle/>
          <a:p>
            <a:pPr algn="r" rtl="1"/>
            <a:r>
              <a:rPr lang="fa-IR" sz="2600" b="1" dirty="0" smtClean="0">
                <a:cs typeface="B Mitra" panose="00000400000000000000" pitchFamily="2" charset="-78"/>
              </a:rPr>
              <a:t>از 9 جز مهم تشکیل می شود:</a:t>
            </a:r>
          </a:p>
          <a:p>
            <a:pPr algn="r" rtl="1"/>
            <a:r>
              <a:rPr lang="fa-IR" sz="2600" dirty="0" smtClean="0">
                <a:cs typeface="B Mitra" panose="00000400000000000000" pitchFamily="2" charset="-78"/>
              </a:rPr>
              <a:t>1-مشتریان</a:t>
            </a:r>
          </a:p>
          <a:p>
            <a:pPr algn="r" rtl="1"/>
            <a:r>
              <a:rPr lang="fa-IR" sz="2600" dirty="0" smtClean="0">
                <a:cs typeface="B Mitra" panose="00000400000000000000" pitchFamily="2" charset="-78"/>
              </a:rPr>
              <a:t>2- محصولات یا خدمات </a:t>
            </a:r>
          </a:p>
          <a:p>
            <a:pPr algn="r" rtl="1"/>
            <a:r>
              <a:rPr lang="fa-IR" sz="2600" dirty="0" smtClean="0">
                <a:cs typeface="B Mitra" panose="00000400000000000000" pitchFamily="2" charset="-78"/>
              </a:rPr>
              <a:t>3- بازارها</a:t>
            </a:r>
          </a:p>
          <a:p>
            <a:pPr algn="r" rtl="1"/>
            <a:r>
              <a:rPr lang="fa-IR" sz="2600" dirty="0" smtClean="0">
                <a:cs typeface="B Mitra" panose="00000400000000000000" pitchFamily="2" charset="-78"/>
              </a:rPr>
              <a:t>4-فن آوری</a:t>
            </a:r>
          </a:p>
          <a:p>
            <a:pPr algn="r" rtl="1"/>
            <a:r>
              <a:rPr lang="fa-IR" sz="2600" dirty="0" smtClean="0">
                <a:cs typeface="B Mitra" panose="00000400000000000000" pitchFamily="2" charset="-78"/>
              </a:rPr>
              <a:t>5- توجه به بقا رشد و سودآوری </a:t>
            </a:r>
          </a:p>
          <a:p>
            <a:pPr algn="r" rtl="1"/>
            <a:r>
              <a:rPr lang="fa-IR" sz="2600" dirty="0" smtClean="0">
                <a:cs typeface="B Mitra" panose="00000400000000000000" pitchFamily="2" charset="-78"/>
              </a:rPr>
              <a:t>6- فلسفه</a:t>
            </a:r>
          </a:p>
          <a:p>
            <a:pPr algn="r" rtl="1"/>
            <a:r>
              <a:rPr lang="fa-IR" sz="2600" dirty="0" smtClean="0">
                <a:cs typeface="B Mitra" panose="00000400000000000000" pitchFamily="2" charset="-78"/>
              </a:rPr>
              <a:t>7- ویژگی ممتاز</a:t>
            </a:r>
          </a:p>
          <a:p>
            <a:pPr algn="r" rtl="1"/>
            <a:r>
              <a:rPr lang="fa-IR" sz="2600" dirty="0" smtClean="0">
                <a:cs typeface="B Mitra" panose="00000400000000000000" pitchFamily="2" charset="-78"/>
              </a:rPr>
              <a:t>8- توجه به تصور مردم</a:t>
            </a:r>
          </a:p>
          <a:p>
            <a:pPr algn="r" rtl="1"/>
            <a:r>
              <a:rPr lang="fa-IR" sz="2600" dirty="0" smtClean="0">
                <a:cs typeface="B Mitra" panose="00000400000000000000" pitchFamily="2" charset="-78"/>
              </a:rPr>
              <a:t>9- توجه به کارکنان</a:t>
            </a:r>
          </a:p>
        </p:txBody>
      </p:sp>
    </p:spTree>
    <p:extLst>
      <p:ext uri="{BB962C8B-B14F-4D97-AF65-F5344CB8AC3E}">
        <p14:creationId xmlns:p14="http://schemas.microsoft.com/office/powerpoint/2010/main" val="337221243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2854" y="927098"/>
            <a:ext cx="6343672" cy="709865"/>
          </a:xfrm>
        </p:spPr>
        <p:txBody>
          <a:bodyPr/>
          <a:lstStyle/>
          <a:p>
            <a:pPr algn="r"/>
            <a:r>
              <a:rPr lang="fa-IR" sz="2400" dirty="0" smtClean="0">
                <a:cs typeface="B Titr" panose="00000700000000000000" pitchFamily="2" charset="-78"/>
              </a:rPr>
              <a:t>تهیه و ارزیابی ماموریت سازمان </a:t>
            </a:r>
            <a:endParaRPr lang="en-US" sz="2400" dirty="0">
              <a:cs typeface="B Titr" panose="00000700000000000000" pitchFamily="2" charset="-78"/>
            </a:endParaRPr>
          </a:p>
        </p:txBody>
      </p:sp>
      <p:sp>
        <p:nvSpPr>
          <p:cNvPr id="3" name="TextBox 2"/>
          <p:cNvSpPr txBox="1"/>
          <p:nvPr/>
        </p:nvSpPr>
        <p:spPr>
          <a:xfrm>
            <a:off x="500515" y="2415943"/>
            <a:ext cx="8085221" cy="2492990"/>
          </a:xfrm>
          <a:prstGeom prst="rect">
            <a:avLst/>
          </a:prstGeom>
          <a:noFill/>
        </p:spPr>
        <p:txBody>
          <a:bodyPr wrap="square" rtlCol="0">
            <a:spAutoFit/>
          </a:bodyPr>
          <a:lstStyle/>
          <a:p>
            <a:pPr algn="r" rtl="1"/>
            <a:r>
              <a:rPr lang="fa-IR" sz="2600" dirty="0" smtClean="0">
                <a:cs typeface="B Mitra" panose="00000400000000000000" pitchFamily="2" charset="-78"/>
              </a:rPr>
              <a:t>برای نوشتن ماموریت سازمان و ارزیابی آن، شاید بهترین راه این باشد که ماموریت سازمان واقعی شرکت ها را مورد مطالعه قرار داد.</a:t>
            </a:r>
          </a:p>
          <a:p>
            <a:pPr algn="r" rtl="1"/>
            <a:r>
              <a:rPr lang="fa-IR" sz="2600" dirty="0" smtClean="0">
                <a:cs typeface="B Mitra" panose="00000400000000000000" pitchFamily="2" charset="-78"/>
              </a:rPr>
              <a:t>برای هیچ شرکتی چیزی به نام بهترین ماموریت وجود نخواهد داشت.بنابراین برای ارزیابی ماموریت سازمان ها باید از نعمت قضاوت خوب برخوردار بود.</a:t>
            </a:r>
          </a:p>
          <a:p>
            <a:pPr algn="r" rtl="1"/>
            <a:r>
              <a:rPr lang="fa-IR" sz="2600" dirty="0" smtClean="0">
                <a:cs typeface="B Mitra" panose="00000400000000000000" pitchFamily="2" charset="-78"/>
              </a:rPr>
              <a:t>«آری» به این معنی است که ماموریت سازمان توانسته است به شیوه ای رضایت بخش به پرسش مطرح پاسخ مناسب دهد.</a:t>
            </a:r>
          </a:p>
        </p:txBody>
      </p:sp>
    </p:spTree>
    <p:extLst>
      <p:ext uri="{BB962C8B-B14F-4D97-AF65-F5344CB8AC3E}">
        <p14:creationId xmlns:p14="http://schemas.microsoft.com/office/powerpoint/2010/main" val="44223342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2854" y="927098"/>
            <a:ext cx="6343672" cy="709865"/>
          </a:xfrm>
        </p:spPr>
        <p:txBody>
          <a:bodyPr/>
          <a:lstStyle/>
          <a:p>
            <a:pPr algn="r"/>
            <a:r>
              <a:rPr lang="fa-IR" sz="2400" dirty="0" smtClean="0">
                <a:cs typeface="B Titr" panose="00000700000000000000" pitchFamily="2" charset="-78"/>
              </a:rPr>
              <a:t>نتیجه گیری</a:t>
            </a:r>
            <a:endParaRPr lang="en-US" sz="2400" dirty="0">
              <a:cs typeface="B Titr" panose="00000700000000000000" pitchFamily="2" charset="-78"/>
            </a:endParaRPr>
          </a:p>
        </p:txBody>
      </p:sp>
      <p:sp>
        <p:nvSpPr>
          <p:cNvPr id="3" name="TextBox 2"/>
          <p:cNvSpPr txBox="1"/>
          <p:nvPr/>
        </p:nvSpPr>
        <p:spPr>
          <a:xfrm>
            <a:off x="500515" y="2415943"/>
            <a:ext cx="8085221" cy="3643305"/>
          </a:xfrm>
          <a:prstGeom prst="rect">
            <a:avLst/>
          </a:prstGeom>
          <a:noFill/>
        </p:spPr>
        <p:txBody>
          <a:bodyPr wrap="square" rtlCol="0">
            <a:spAutoFit/>
          </a:bodyPr>
          <a:lstStyle/>
          <a:p>
            <a:pPr algn="just" rtl="1">
              <a:lnSpc>
                <a:spcPct val="150000"/>
              </a:lnSpc>
            </a:pPr>
            <a:r>
              <a:rPr lang="fa-IR" sz="2600" dirty="0" smtClean="0">
                <a:cs typeface="B Mitra" panose="00000400000000000000" pitchFamily="2" charset="-78"/>
              </a:rPr>
              <a:t>هر سازمانی،برای موجودیت خود، دلیل منحصر به فرد دارد و هدفی خاص دنبال می کند.این ویژگی، منحصر به فرد بودن هدف و علت وجودی،در ماموریت سازمان منعکس می گردد.ماهیت ماموریت یک سازمان می تواند نشان دهنده ای مزیت رقابتی شرکت باشد.اگر استراتژیست ها،مدیران و کارکنان بتوانند ماموریت سازمانی را به آگاهی دیگران برسانند،سازمان می تواند مطمئن باشد که هدف موردنظر آن به دیگران تفهیم شده است.</a:t>
            </a:r>
          </a:p>
        </p:txBody>
      </p:sp>
    </p:spTree>
    <p:extLst>
      <p:ext uri="{BB962C8B-B14F-4D97-AF65-F5344CB8AC3E}">
        <p14:creationId xmlns:p14="http://schemas.microsoft.com/office/powerpoint/2010/main" val="313599928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733798"/>
            <a:ext cx="6343672" cy="709865"/>
          </a:xfrm>
        </p:spPr>
        <p:txBody>
          <a:bodyPr/>
          <a:lstStyle/>
          <a:p>
            <a:pPr algn="r"/>
            <a:r>
              <a:rPr lang="fa-IR" sz="16600" dirty="0" smtClean="0">
                <a:solidFill>
                  <a:schemeClr val="tx1"/>
                </a:solidFill>
                <a:cs typeface="B Titr" panose="00000700000000000000" pitchFamily="2" charset="-78"/>
              </a:rPr>
              <a:t>پایان</a:t>
            </a:r>
            <a:endParaRPr lang="en-US" sz="16600" dirty="0">
              <a:solidFill>
                <a:schemeClr val="tx1"/>
              </a:solidFill>
              <a:cs typeface="B Titr" panose="00000700000000000000" pitchFamily="2" charset="-78"/>
            </a:endParaRPr>
          </a:p>
        </p:txBody>
      </p:sp>
    </p:spTree>
    <p:extLst>
      <p:ext uri="{BB962C8B-B14F-4D97-AF65-F5344CB8AC3E}">
        <p14:creationId xmlns:p14="http://schemas.microsoft.com/office/powerpoint/2010/main" val="429435480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2854" y="927098"/>
            <a:ext cx="6343672" cy="709865"/>
          </a:xfrm>
        </p:spPr>
        <p:txBody>
          <a:bodyPr/>
          <a:lstStyle/>
          <a:p>
            <a:pPr algn="r"/>
            <a:r>
              <a:rPr lang="fa-IR" dirty="0" smtClean="0">
                <a:cs typeface="B Titr" panose="00000700000000000000" pitchFamily="2" charset="-78"/>
              </a:rPr>
              <a:t>ماموریت سازمان</a:t>
            </a:r>
            <a:endParaRPr lang="en-US" dirty="0">
              <a:cs typeface="B Titr" panose="00000700000000000000" pitchFamily="2" charset="-78"/>
            </a:endParaRPr>
          </a:p>
        </p:txBody>
      </p:sp>
      <p:sp>
        <p:nvSpPr>
          <p:cNvPr id="4" name="TextBox 3"/>
          <p:cNvSpPr txBox="1"/>
          <p:nvPr/>
        </p:nvSpPr>
        <p:spPr>
          <a:xfrm>
            <a:off x="404261" y="2367814"/>
            <a:ext cx="7863840" cy="2492990"/>
          </a:xfrm>
          <a:prstGeom prst="rect">
            <a:avLst/>
          </a:prstGeom>
          <a:noFill/>
        </p:spPr>
        <p:txBody>
          <a:bodyPr wrap="square" rtlCol="0">
            <a:spAutoFit/>
          </a:bodyPr>
          <a:lstStyle/>
          <a:p>
            <a:pPr algn="r" rtl="1"/>
            <a:r>
              <a:rPr lang="fa-IR" sz="2600" dirty="0" smtClean="0">
                <a:cs typeface="B Mitra" panose="00000400000000000000" pitchFamily="2" charset="-78"/>
              </a:rPr>
              <a:t>پیتر دارکر را «</a:t>
            </a:r>
            <a:r>
              <a:rPr lang="fa-IR" sz="2600" b="1" dirty="0" smtClean="0">
                <a:cs typeface="B Mitra" panose="00000400000000000000" pitchFamily="2" charset="-78"/>
              </a:rPr>
              <a:t>پدر مدیریت نوین» </a:t>
            </a:r>
            <a:r>
              <a:rPr lang="fa-IR" sz="2600" dirty="0" smtClean="0">
                <a:cs typeface="B Mitra" panose="00000400000000000000" pitchFamily="2" charset="-78"/>
              </a:rPr>
              <a:t>می نامند.</a:t>
            </a:r>
          </a:p>
          <a:p>
            <a:pPr algn="r" rtl="1"/>
            <a:r>
              <a:rPr lang="fa-IR" sz="2600" dirty="0" smtClean="0">
                <a:cs typeface="B Mitra" panose="00000400000000000000" pitchFamily="2" charset="-78"/>
              </a:rPr>
              <a:t>دراکر می گوید که طرح این پرسش :فعالیت ما چیست ؟ مترادف با پرسش ماموریت ما چیست؟</a:t>
            </a:r>
          </a:p>
          <a:p>
            <a:pPr algn="r" rtl="1"/>
            <a:r>
              <a:rPr lang="fa-IR" sz="2600" dirty="0" smtClean="0">
                <a:cs typeface="B Mitra" panose="00000400000000000000" pitchFamily="2" charset="-78"/>
              </a:rPr>
              <a:t>بیانیه ماموریت سازمان جمله یا عبارتی است که بدین وسیله مقصود یک سازمان از مقصود سازمان مشابه متمایز می شودو علت ان بیان کننده «علت وجودی»سازمان است. </a:t>
            </a:r>
            <a:endParaRPr lang="en-US" sz="2600" dirty="0">
              <a:cs typeface="B Mitra" panose="00000400000000000000" pitchFamily="2" charset="-78"/>
            </a:endParaRPr>
          </a:p>
        </p:txBody>
      </p:sp>
    </p:spTree>
    <p:extLst>
      <p:ext uri="{BB962C8B-B14F-4D97-AF65-F5344CB8AC3E}">
        <p14:creationId xmlns:p14="http://schemas.microsoft.com/office/powerpoint/2010/main" val="415526095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2854" y="927098"/>
            <a:ext cx="6343672" cy="709865"/>
          </a:xfrm>
        </p:spPr>
        <p:txBody>
          <a:bodyPr/>
          <a:lstStyle/>
          <a:p>
            <a:pPr algn="r"/>
            <a:r>
              <a:rPr lang="fa-IR" dirty="0" smtClean="0">
                <a:cs typeface="B Titr" panose="00000700000000000000" pitchFamily="2" charset="-78"/>
              </a:rPr>
              <a:t>ماموریت سازمان</a:t>
            </a:r>
            <a:endParaRPr lang="en-US" dirty="0">
              <a:cs typeface="B Titr" panose="00000700000000000000" pitchFamily="2" charset="-78"/>
            </a:endParaRPr>
          </a:p>
        </p:txBody>
      </p:sp>
      <p:sp>
        <p:nvSpPr>
          <p:cNvPr id="4" name="TextBox 3"/>
          <p:cNvSpPr txBox="1"/>
          <p:nvPr/>
        </p:nvSpPr>
        <p:spPr>
          <a:xfrm>
            <a:off x="606392" y="2338938"/>
            <a:ext cx="7863840" cy="4093428"/>
          </a:xfrm>
          <a:prstGeom prst="rect">
            <a:avLst/>
          </a:prstGeom>
          <a:noFill/>
        </p:spPr>
        <p:txBody>
          <a:bodyPr wrap="square" rtlCol="0">
            <a:spAutoFit/>
          </a:bodyPr>
          <a:lstStyle/>
          <a:p>
            <a:pPr algn="just" rtl="1"/>
            <a:r>
              <a:rPr lang="fa-IR" sz="2600" dirty="0" smtClean="0">
                <a:cs typeface="B Mitra" panose="00000400000000000000" pitchFamily="2" charset="-78"/>
              </a:rPr>
              <a:t>بیانیه ماموریت را گاهی گزاره اعتقادات،بیان مقصود،بیان فلسفه،بیان باورها،بیان اصول سازمان،بیان چشم اندازهای سازمان یا گزاره های می نامندکه معرف شرکت است.بیانیه ماموریت بیانگر چشم اندازهای بلندمدت سازمان در قالب آنچه که می خواهد باشد و کسانی که می خواهد به آنها خدماتی را ارائه نماید است.</a:t>
            </a:r>
          </a:p>
          <a:p>
            <a:pPr algn="just" rtl="1"/>
            <a:r>
              <a:rPr lang="fa-IR" sz="2600" dirty="0" smtClean="0">
                <a:cs typeface="B Mitra" panose="00000400000000000000" pitchFamily="2" charset="-78"/>
              </a:rPr>
              <a:t>اغلب می توان بیانیه های ماموریت سازمان را در نخستین صفحه گزارش سالانه شرکت مشاهده کرد.در بسیاری از سندها و گزارش های مالی ماموریت شرکت بیان می شود و این گزاره ها را همراه سایر اطلاعات شرکت برای همه گروه های ذی نفع سازمان می فرستند. ماموریت سازمان بخشی از گزارش های متعدد داخلی را تشکیل می دهند،مانند درخواست وام،قرارداد با عرضه کننده مواد اولیه،قراردادهای کارگری،برنامه های شرکت و قراردادارائه به خدمات مشتری .</a:t>
            </a:r>
            <a:endParaRPr lang="en-US" sz="2600" dirty="0">
              <a:cs typeface="B Mitra" panose="00000400000000000000" pitchFamily="2" charset="-78"/>
            </a:endParaRPr>
          </a:p>
        </p:txBody>
      </p:sp>
    </p:spTree>
    <p:extLst>
      <p:ext uri="{BB962C8B-B14F-4D97-AF65-F5344CB8AC3E}">
        <p14:creationId xmlns:p14="http://schemas.microsoft.com/office/powerpoint/2010/main" val="213422439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2854" y="927098"/>
            <a:ext cx="6343672" cy="709865"/>
          </a:xfrm>
        </p:spPr>
        <p:txBody>
          <a:bodyPr/>
          <a:lstStyle/>
          <a:p>
            <a:pPr algn="r"/>
            <a:r>
              <a:rPr lang="fa-IR" dirty="0" smtClean="0">
                <a:cs typeface="B Titr" panose="00000700000000000000" pitchFamily="2" charset="-78"/>
              </a:rPr>
              <a:t>ماموریت سازمان</a:t>
            </a:r>
            <a:endParaRPr lang="en-US" dirty="0">
              <a:cs typeface="B Titr" panose="00000700000000000000" pitchFamily="2" charset="-78"/>
            </a:endParaRPr>
          </a:p>
        </p:txBody>
      </p:sp>
      <p:sp>
        <p:nvSpPr>
          <p:cNvPr id="4" name="TextBox 3"/>
          <p:cNvSpPr txBox="1"/>
          <p:nvPr/>
        </p:nvSpPr>
        <p:spPr>
          <a:xfrm>
            <a:off x="606392" y="2338938"/>
            <a:ext cx="7863840" cy="3293209"/>
          </a:xfrm>
          <a:prstGeom prst="rect">
            <a:avLst/>
          </a:prstGeom>
          <a:noFill/>
        </p:spPr>
        <p:txBody>
          <a:bodyPr wrap="square" rtlCol="0">
            <a:spAutoFit/>
          </a:bodyPr>
          <a:lstStyle/>
          <a:p>
            <a:pPr algn="just" rtl="1"/>
            <a:r>
              <a:rPr lang="fa-IR" sz="2600" dirty="0" smtClean="0">
                <a:cs typeface="B Mitra" panose="00000400000000000000" pitchFamily="2" charset="-78"/>
              </a:rPr>
              <a:t>از دیدگاه ورن مک جیننز ماموریت سازمان باید دارای ویژگی های زیر باشد:</a:t>
            </a:r>
          </a:p>
          <a:p>
            <a:pPr algn="just" rtl="1"/>
            <a:r>
              <a:rPr lang="fa-IR" sz="2600" dirty="0" smtClean="0">
                <a:cs typeface="B Mitra" panose="00000400000000000000" pitchFamily="2" charset="-78"/>
              </a:rPr>
              <a:t>1- سازمان را بدان گونه که هست و آنچه در نظر دارد بشود، معرفی شود.</a:t>
            </a:r>
          </a:p>
          <a:p>
            <a:pPr algn="just" rtl="1"/>
            <a:r>
              <a:rPr lang="fa-IR" sz="2600" dirty="0" smtClean="0">
                <a:cs typeface="B Mitra" panose="00000400000000000000" pitchFamily="2" charset="-78"/>
              </a:rPr>
              <a:t>2- به اندازه ای محدود باشد که برخی از فعالیت های مخاطره آمیز را حذف نماید و بدان اندازه گسترده و وسیع باشد که نوید رشد خلاق و نوآوری را بدهد.</a:t>
            </a:r>
          </a:p>
          <a:p>
            <a:pPr algn="just" rtl="1"/>
            <a:r>
              <a:rPr lang="fa-IR" sz="2600" dirty="0" smtClean="0">
                <a:cs typeface="B Mitra" panose="00000400000000000000" pitchFamily="2" charset="-78"/>
              </a:rPr>
              <a:t>3- سازمان را از سایر سازمان ها متمایز نمیاد</a:t>
            </a:r>
          </a:p>
          <a:p>
            <a:pPr algn="just" rtl="1"/>
            <a:r>
              <a:rPr lang="fa-IR" sz="2600" dirty="0" smtClean="0">
                <a:cs typeface="B Mitra" panose="00000400000000000000" pitchFamily="2" charset="-78"/>
              </a:rPr>
              <a:t>4-به عنوان چارچوبی عمل نماید که بتوان بدان وسیله فعالیت های کنونی و آینده را ارزیابی کرد .</a:t>
            </a:r>
          </a:p>
          <a:p>
            <a:pPr algn="just" rtl="1"/>
            <a:r>
              <a:rPr lang="fa-IR" sz="2600" dirty="0" smtClean="0">
                <a:cs typeface="B Mitra" panose="00000400000000000000" pitchFamily="2" charset="-78"/>
              </a:rPr>
              <a:t>5- به حد کافی واضح و آَشکار و قابل درک باشد.</a:t>
            </a:r>
          </a:p>
        </p:txBody>
      </p:sp>
    </p:spTree>
    <p:extLst>
      <p:ext uri="{BB962C8B-B14F-4D97-AF65-F5344CB8AC3E}">
        <p14:creationId xmlns:p14="http://schemas.microsoft.com/office/powerpoint/2010/main" val="96226538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2854" y="927098"/>
            <a:ext cx="6343672" cy="709865"/>
          </a:xfrm>
        </p:spPr>
        <p:txBody>
          <a:bodyPr/>
          <a:lstStyle/>
          <a:p>
            <a:pPr algn="r"/>
            <a:r>
              <a:rPr lang="fa-IR" dirty="0" smtClean="0">
                <a:cs typeface="B Titr" panose="00000700000000000000" pitchFamily="2" charset="-78"/>
              </a:rPr>
              <a:t>اهمیت ماموریت سازمان</a:t>
            </a:r>
            <a:endParaRPr lang="en-US" dirty="0">
              <a:cs typeface="B Titr" panose="00000700000000000000" pitchFamily="2" charset="-78"/>
            </a:endParaRPr>
          </a:p>
        </p:txBody>
      </p:sp>
      <p:sp>
        <p:nvSpPr>
          <p:cNvPr id="4" name="TextBox 3"/>
          <p:cNvSpPr txBox="1"/>
          <p:nvPr/>
        </p:nvSpPr>
        <p:spPr>
          <a:xfrm>
            <a:off x="606392" y="2338938"/>
            <a:ext cx="7863840" cy="4493538"/>
          </a:xfrm>
          <a:prstGeom prst="rect">
            <a:avLst/>
          </a:prstGeom>
          <a:noFill/>
        </p:spPr>
        <p:txBody>
          <a:bodyPr wrap="square" rtlCol="0">
            <a:spAutoFit/>
          </a:bodyPr>
          <a:lstStyle/>
          <a:p>
            <a:pPr algn="just" rtl="1"/>
            <a:r>
              <a:rPr lang="fa-IR" sz="2600" dirty="0" smtClean="0">
                <a:cs typeface="B Mitra" panose="00000400000000000000" pitchFamily="2" charset="-78"/>
              </a:rPr>
              <a:t>اهمیت ماموریت سازمان در مدیریت استراتژیک به شیوه ای بسیار مستند در ادبیات مورد تایید قرار گرفته است.</a:t>
            </a:r>
          </a:p>
          <a:p>
            <a:pPr algn="just" rtl="1"/>
            <a:r>
              <a:rPr lang="fa-IR" sz="2600" dirty="0" smtClean="0">
                <a:cs typeface="B Mitra" panose="00000400000000000000" pitchFamily="2" charset="-78"/>
              </a:rPr>
              <a:t>شرکت هایی که دارای عملکرد عالی بودند ماموریت سازمانی آنها به صورت جامع مستند شده بود.دو پژوهشگر به نام های کینگ و کلند براین باورند که شرکت ها،به دلایل زیر ماموریت خود را ب صورت سند کتبی در می آورند:</a:t>
            </a:r>
          </a:p>
          <a:p>
            <a:pPr algn="just" rtl="1"/>
            <a:r>
              <a:rPr lang="fa-IR" sz="2600" dirty="0" smtClean="0">
                <a:cs typeface="B Mitra" panose="00000400000000000000" pitchFamily="2" charset="-78"/>
              </a:rPr>
              <a:t>1- هدف سازمان را با اتفاق آرا مورد تایید قراردهند.</a:t>
            </a:r>
          </a:p>
          <a:p>
            <a:pPr algn="just" rtl="1"/>
            <a:r>
              <a:rPr lang="fa-IR" sz="2600" dirty="0" smtClean="0">
                <a:cs typeface="B Mitra" panose="00000400000000000000" pitchFamily="2" charset="-78"/>
              </a:rPr>
              <a:t>2-برای تشخیص منابع سازمانی ، مبنا یا معیاری ارائه نمایند.</a:t>
            </a:r>
          </a:p>
          <a:p>
            <a:pPr algn="just" rtl="1"/>
            <a:r>
              <a:rPr lang="fa-IR" sz="2600" dirty="0" smtClean="0">
                <a:cs typeface="B Mitra" panose="00000400000000000000" pitchFamily="2" charset="-78"/>
              </a:rPr>
              <a:t>3-جوی شناخته شده بر سازمان حاکم کنند.</a:t>
            </a:r>
          </a:p>
          <a:p>
            <a:pPr algn="just" rtl="1"/>
            <a:r>
              <a:rPr lang="fa-IR" sz="2600" dirty="0" smtClean="0">
                <a:cs typeface="B Mitra" panose="00000400000000000000" pitchFamily="2" charset="-78"/>
              </a:rPr>
              <a:t>4- نقطه اتکایی به وجود آورند تا افراد براساس آن اهداف و مسیر سازمان را معرف و رهنمود کارهای خود بدانند و از سوی دیگر برای کسانی که نمی توانند خود را با وضع کلی سازمان سازگار نمیاند یک نوع سند یا مانع بوجود آورند.</a:t>
            </a:r>
          </a:p>
        </p:txBody>
      </p:sp>
    </p:spTree>
    <p:extLst>
      <p:ext uri="{BB962C8B-B14F-4D97-AF65-F5344CB8AC3E}">
        <p14:creationId xmlns:p14="http://schemas.microsoft.com/office/powerpoint/2010/main" val="265400397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2854" y="927098"/>
            <a:ext cx="6343672" cy="709865"/>
          </a:xfrm>
        </p:spPr>
        <p:txBody>
          <a:bodyPr/>
          <a:lstStyle/>
          <a:p>
            <a:pPr algn="r"/>
            <a:r>
              <a:rPr lang="fa-IR" dirty="0" smtClean="0">
                <a:cs typeface="B Titr" panose="00000700000000000000" pitchFamily="2" charset="-78"/>
              </a:rPr>
              <a:t>اهمیت ماموریت سازمان</a:t>
            </a:r>
            <a:endParaRPr lang="en-US" dirty="0">
              <a:cs typeface="B Titr" panose="00000700000000000000" pitchFamily="2" charset="-78"/>
            </a:endParaRPr>
          </a:p>
        </p:txBody>
      </p:sp>
      <p:sp>
        <p:nvSpPr>
          <p:cNvPr id="4" name="TextBox 3"/>
          <p:cNvSpPr txBox="1"/>
          <p:nvPr/>
        </p:nvSpPr>
        <p:spPr>
          <a:xfrm>
            <a:off x="606392" y="2338938"/>
            <a:ext cx="7863840" cy="3293209"/>
          </a:xfrm>
          <a:prstGeom prst="rect">
            <a:avLst/>
          </a:prstGeom>
          <a:noFill/>
        </p:spPr>
        <p:txBody>
          <a:bodyPr wrap="square" rtlCol="0">
            <a:spAutoFit/>
          </a:bodyPr>
          <a:lstStyle/>
          <a:p>
            <a:pPr algn="just" rtl="1"/>
            <a:r>
              <a:rPr lang="fa-IR" sz="2600" dirty="0" smtClean="0">
                <a:cs typeface="B Mitra" panose="00000400000000000000" pitchFamily="2" charset="-78"/>
              </a:rPr>
              <a:t>5- در یک چارچوب یا ساختار کاری به هدف سازمان جامعه عمل بپوشاند و بر آن اساس کارهای تخصصی سازمان را به کسانی که مسئول ذیربط هستند محول نمایند.</a:t>
            </a:r>
          </a:p>
          <a:p>
            <a:pPr algn="just" rtl="1"/>
            <a:r>
              <a:rPr lang="fa-IR" sz="2600" dirty="0" smtClean="0">
                <a:cs typeface="B Mitra" panose="00000400000000000000" pitchFamily="2" charset="-78"/>
              </a:rPr>
              <a:t>6- هدف های سازمان را مشخص کنند و برای جامعه عمل پوشانیدن به این هدف ها ، هزینه ها ، زمان و معیارهای عملکرد را مورد ارزیابی و کنترل قرار دهند.</a:t>
            </a:r>
          </a:p>
          <a:p>
            <a:pPr algn="just" rtl="1"/>
            <a:endParaRPr lang="fa-IR" sz="2600" dirty="0">
              <a:cs typeface="B Mitra" panose="00000400000000000000" pitchFamily="2" charset="-78"/>
            </a:endParaRPr>
          </a:p>
          <a:p>
            <a:pPr algn="just" rtl="1"/>
            <a:r>
              <a:rPr lang="fa-IR" sz="2600" dirty="0" smtClean="0">
                <a:cs typeface="B Mitra" panose="00000400000000000000" pitchFamily="2" charset="-78"/>
              </a:rPr>
              <a:t>مدیرعامل شرکت کلینگ،روبن مارک بر این باور است که ماموریت سازمان باید در سطح جهانی قابل درک باشد. میتوان ماموریت کلینگ را در چهار یا پنج کلمه خلاصه کرد: </a:t>
            </a:r>
            <a:r>
              <a:rPr lang="fa-IR" sz="2600" b="1" dirty="0" smtClean="0">
                <a:cs typeface="B Mitra" panose="00000400000000000000" pitchFamily="2" charset="-78"/>
              </a:rPr>
              <a:t>«ما می توانیم بهترین باشیم.»</a:t>
            </a:r>
          </a:p>
        </p:txBody>
      </p:sp>
    </p:spTree>
    <p:extLst>
      <p:ext uri="{BB962C8B-B14F-4D97-AF65-F5344CB8AC3E}">
        <p14:creationId xmlns:p14="http://schemas.microsoft.com/office/powerpoint/2010/main" val="374032975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2854" y="927098"/>
            <a:ext cx="6343672" cy="709865"/>
          </a:xfrm>
        </p:spPr>
        <p:txBody>
          <a:bodyPr/>
          <a:lstStyle/>
          <a:p>
            <a:pPr algn="r"/>
            <a:r>
              <a:rPr lang="fa-IR" sz="2400" dirty="0" smtClean="0">
                <a:cs typeface="B Titr" panose="00000700000000000000" pitchFamily="2" charset="-78"/>
              </a:rPr>
              <a:t>مقایسه چشم اندازهای سازمان با ماموریت سازمان</a:t>
            </a:r>
            <a:endParaRPr lang="en-US" sz="2400" dirty="0">
              <a:cs typeface="B Titr" panose="00000700000000000000" pitchFamily="2" charset="-78"/>
            </a:endParaRPr>
          </a:p>
        </p:txBody>
      </p:sp>
      <p:sp>
        <p:nvSpPr>
          <p:cNvPr id="4" name="TextBox 3"/>
          <p:cNvSpPr txBox="1"/>
          <p:nvPr/>
        </p:nvSpPr>
        <p:spPr>
          <a:xfrm>
            <a:off x="606392" y="2560319"/>
            <a:ext cx="7863840" cy="2092881"/>
          </a:xfrm>
          <a:prstGeom prst="rect">
            <a:avLst/>
          </a:prstGeom>
          <a:noFill/>
        </p:spPr>
        <p:txBody>
          <a:bodyPr wrap="square" rtlCol="0">
            <a:spAutoFit/>
          </a:bodyPr>
          <a:lstStyle/>
          <a:p>
            <a:pPr algn="just" rtl="1"/>
            <a:r>
              <a:rPr lang="fa-IR" sz="2600" dirty="0" smtClean="0">
                <a:cs typeface="B Mitra" panose="00000400000000000000" pitchFamily="2" charset="-78"/>
              </a:rPr>
              <a:t>برخی از سازمان ها برای ماموریت و چشم اندازهای سازمان دو سند تهیه می کنند.اگر در بیان ماموریت سازمان سعی شود که به این پرسش پاسخ داده شود:« ما مشغول چه کاری هستیم؟» در سند مربوط به چشم اندازهای سازمان به این پرسش پاسخ داده خواهد شد:« ما می خواهیم چه بشویم؟» شرکت های اموکو و هارلی-دیوید سون دو نمونه از شرکت هایی هستند که دارای ماموریت و چشم اندازهای متفاوت می باشند.</a:t>
            </a:r>
            <a:endParaRPr lang="fa-IR" sz="2600" b="1" dirty="0" smtClean="0">
              <a:cs typeface="B Mitra" panose="00000400000000000000" pitchFamily="2" charset="-78"/>
            </a:endParaRPr>
          </a:p>
        </p:txBody>
      </p:sp>
    </p:spTree>
    <p:extLst>
      <p:ext uri="{BB962C8B-B14F-4D97-AF65-F5344CB8AC3E}">
        <p14:creationId xmlns:p14="http://schemas.microsoft.com/office/powerpoint/2010/main" val="305201582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2854" y="927098"/>
            <a:ext cx="6343672" cy="709865"/>
          </a:xfrm>
        </p:spPr>
        <p:txBody>
          <a:bodyPr/>
          <a:lstStyle/>
          <a:p>
            <a:pPr algn="r"/>
            <a:r>
              <a:rPr lang="fa-IR" sz="2400" dirty="0" smtClean="0">
                <a:cs typeface="B Titr" panose="00000700000000000000" pitchFamily="2" charset="-78"/>
              </a:rPr>
              <a:t>فرآیند تعیین ماموریت سازمان</a:t>
            </a:r>
            <a:endParaRPr lang="en-US" sz="2400" dirty="0">
              <a:cs typeface="B Titr" panose="00000700000000000000" pitchFamily="2" charset="-78"/>
            </a:endParaRPr>
          </a:p>
        </p:txBody>
      </p:sp>
      <p:sp>
        <p:nvSpPr>
          <p:cNvPr id="4" name="TextBox 3"/>
          <p:cNvSpPr txBox="1"/>
          <p:nvPr/>
        </p:nvSpPr>
        <p:spPr>
          <a:xfrm>
            <a:off x="606392" y="2560319"/>
            <a:ext cx="7863840" cy="492443"/>
          </a:xfrm>
          <a:prstGeom prst="rect">
            <a:avLst/>
          </a:prstGeom>
          <a:noFill/>
        </p:spPr>
        <p:txBody>
          <a:bodyPr wrap="square" rtlCol="0">
            <a:spAutoFit/>
          </a:bodyPr>
          <a:lstStyle/>
          <a:p>
            <a:pPr algn="just" rtl="1"/>
            <a:r>
              <a:rPr lang="fa-IR" sz="2600" b="1" dirty="0" smtClean="0">
                <a:cs typeface="B Mitra" panose="00000400000000000000" pitchFamily="2" charset="-78"/>
              </a:rPr>
              <a:t>چند روش برای تعیین ماموریت سازمان وجود دارد؟</a:t>
            </a:r>
          </a:p>
        </p:txBody>
      </p:sp>
      <p:sp>
        <p:nvSpPr>
          <p:cNvPr id="3" name="TextBox 2"/>
          <p:cNvSpPr txBox="1"/>
          <p:nvPr/>
        </p:nvSpPr>
        <p:spPr>
          <a:xfrm>
            <a:off x="423512" y="3272589"/>
            <a:ext cx="7911966" cy="2492990"/>
          </a:xfrm>
          <a:prstGeom prst="rect">
            <a:avLst/>
          </a:prstGeom>
          <a:noFill/>
        </p:spPr>
        <p:txBody>
          <a:bodyPr wrap="square" rtlCol="0">
            <a:spAutoFit/>
          </a:bodyPr>
          <a:lstStyle/>
          <a:p>
            <a:pPr algn="r" rtl="1"/>
            <a:r>
              <a:rPr lang="fa-IR" sz="2600" dirty="0" smtClean="0">
                <a:cs typeface="B Mitra" panose="00000400000000000000" pitchFamily="2" charset="-78"/>
              </a:rPr>
              <a:t>1- درباره بیانیه ماموریت سازمان چندین مقاله انتخاب کرد و از مدیران خواست که برای آگاهی بیشتر این مقاله ها را بخوانند.</a:t>
            </a:r>
          </a:p>
          <a:p>
            <a:pPr algn="r" rtl="1"/>
            <a:r>
              <a:rPr lang="fa-IR" sz="2600" dirty="0" smtClean="0">
                <a:cs typeface="B Mitra" panose="00000400000000000000" pitchFamily="2" charset="-78"/>
              </a:rPr>
              <a:t>2- از مدیران خواست که برای سازمان ماموریت بنویسند.آن گاه کمیته ای از مدیران ارشد این نوشته ها را جمع اوری می کنند،آنها را حک و اصلاح می نمایند،مطالب اضافی را حذف می کنند  و هرکجا که لازم است مطلبی اضافه می نمایندو سرانجام یک گردهمایی تشکیل می دهند تا سند نهایی تهیه و مورد تایید همگان قرار گیرد.</a:t>
            </a:r>
            <a:endParaRPr lang="en-US" sz="2600" dirty="0">
              <a:cs typeface="B Mitra" panose="00000400000000000000" pitchFamily="2" charset="-78"/>
            </a:endParaRPr>
          </a:p>
        </p:txBody>
      </p:sp>
    </p:spTree>
    <p:extLst>
      <p:ext uri="{BB962C8B-B14F-4D97-AF65-F5344CB8AC3E}">
        <p14:creationId xmlns:p14="http://schemas.microsoft.com/office/powerpoint/2010/main" val="34412603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2854" y="927098"/>
            <a:ext cx="6343672" cy="709865"/>
          </a:xfrm>
        </p:spPr>
        <p:txBody>
          <a:bodyPr/>
          <a:lstStyle/>
          <a:p>
            <a:pPr algn="r"/>
            <a:r>
              <a:rPr lang="fa-IR" sz="2400" dirty="0" smtClean="0">
                <a:cs typeface="B Titr" panose="00000700000000000000" pitchFamily="2" charset="-78"/>
              </a:rPr>
              <a:t>ماهیت ماموریت سازمان </a:t>
            </a:r>
            <a:endParaRPr lang="en-US" sz="2400" dirty="0">
              <a:cs typeface="B Titr" panose="00000700000000000000" pitchFamily="2" charset="-78"/>
            </a:endParaRPr>
          </a:p>
        </p:txBody>
      </p:sp>
      <p:sp>
        <p:nvSpPr>
          <p:cNvPr id="3" name="TextBox 2"/>
          <p:cNvSpPr txBox="1"/>
          <p:nvPr/>
        </p:nvSpPr>
        <p:spPr>
          <a:xfrm>
            <a:off x="510139" y="2464067"/>
            <a:ext cx="7911966" cy="2893100"/>
          </a:xfrm>
          <a:prstGeom prst="rect">
            <a:avLst/>
          </a:prstGeom>
          <a:noFill/>
        </p:spPr>
        <p:txBody>
          <a:bodyPr wrap="square" rtlCol="0">
            <a:spAutoFit/>
          </a:bodyPr>
          <a:lstStyle/>
          <a:p>
            <a:pPr algn="r" rtl="1"/>
            <a:r>
              <a:rPr lang="fa-IR" sz="2600" dirty="0" smtClean="0">
                <a:cs typeface="B Mitra" panose="00000400000000000000" pitchFamily="2" charset="-78"/>
              </a:rPr>
              <a:t>دست کم،به دو دلیل عمده، ماموریت سازمان دارای طیفی گسترده تر است.</a:t>
            </a:r>
          </a:p>
          <a:p>
            <a:pPr algn="r" rtl="1"/>
            <a:r>
              <a:rPr lang="fa-IR" sz="2600" dirty="0" smtClean="0">
                <a:cs typeface="B Mitra" panose="00000400000000000000" pitchFamily="2" charset="-78"/>
              </a:rPr>
              <a:t>نخست اگر ماموریت شرکت به شیوه ای نیکو بیان شود برای نسل های آینده این اممکان را به وجود می آورد که با تکیه بر خلاقیت های مدیریت و انواع هدف ها و استراتژی های بلند مدت و امکان پذیربودن را مورد توجه قرار دهند.</a:t>
            </a:r>
          </a:p>
          <a:p>
            <a:pPr algn="r" rtl="1"/>
            <a:r>
              <a:rPr lang="fa-IR" sz="2600" dirty="0" smtClean="0">
                <a:cs typeface="B Mitra" panose="00000400000000000000" pitchFamily="2" charset="-78"/>
              </a:rPr>
              <a:t>دوم به هنگام تهیه ماموریت سازمان باید از عبارت  ها و جمله هایی استفاده کرد که در برگیرنده دیدگاه های مختلف باشد و نیازهای مختلف و گوناگون گروه های ذینفع سازمان تامین شوند.</a:t>
            </a:r>
            <a:endParaRPr lang="en-US" sz="2600" dirty="0">
              <a:cs typeface="B Mitra" panose="00000400000000000000" pitchFamily="2" charset="-78"/>
            </a:endParaRPr>
          </a:p>
        </p:txBody>
      </p:sp>
    </p:spTree>
    <p:extLst>
      <p:ext uri="{BB962C8B-B14F-4D97-AF65-F5344CB8AC3E}">
        <p14:creationId xmlns:p14="http://schemas.microsoft.com/office/powerpoint/2010/main" val="315343740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48</TotalTime>
  <Words>1085</Words>
  <Application>Microsoft Office PowerPoint</Application>
  <PresentationFormat>On-screen Show (4:3)</PresentationFormat>
  <Paragraphs>61</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B Mitra</vt:lpstr>
      <vt:lpstr>B Titr</vt:lpstr>
      <vt:lpstr>Century Gothic</vt:lpstr>
      <vt:lpstr>Wingdings 3</vt:lpstr>
      <vt:lpstr>Ion Boardroom</vt:lpstr>
      <vt:lpstr>ماموریت سازمان</vt:lpstr>
      <vt:lpstr>ماموریت سازمان</vt:lpstr>
      <vt:lpstr>ماموریت سازمان</vt:lpstr>
      <vt:lpstr>ماموریت سازمان</vt:lpstr>
      <vt:lpstr>اهمیت ماموریت سازمان</vt:lpstr>
      <vt:lpstr>اهمیت ماموریت سازمان</vt:lpstr>
      <vt:lpstr>مقایسه چشم اندازهای سازمان با ماموریت سازمان</vt:lpstr>
      <vt:lpstr>فرآیند تعیین ماموریت سازمان</vt:lpstr>
      <vt:lpstr>ماهیت ماموریت سازمان </vt:lpstr>
      <vt:lpstr>ماهیت ماموریت سازمان </vt:lpstr>
      <vt:lpstr>ماهیت ماموریت سازمان </vt:lpstr>
      <vt:lpstr>اجزای تشکیل دهنده ماموریت سازمان</vt:lpstr>
      <vt:lpstr>تهیه و ارزیابی ماموریت سازمان </vt:lpstr>
      <vt:lpstr>نتیجه گیری</vt:lpstr>
      <vt:lpstr>پایان</vt:lpstr>
    </vt:vector>
  </TitlesOfParts>
  <Company>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ماموریت سازمان</dc:title>
  <dc:creator>apple</dc:creator>
  <cp:lastModifiedBy>apple</cp:lastModifiedBy>
  <cp:revision>11</cp:revision>
  <dcterms:created xsi:type="dcterms:W3CDTF">2016-11-14T06:03:15Z</dcterms:created>
  <dcterms:modified xsi:type="dcterms:W3CDTF">2016-11-14T08:11:11Z</dcterms:modified>
</cp:coreProperties>
</file>