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7946CA-A916-4C9D-8454-12224580B8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9834D2-6820-4BAD-BE95-FD871111DFF9}" type="datetimeFigureOut">
              <a:rPr lang="en-US" smtClean="0"/>
              <a:t>1/19/2021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به نام خدا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fa-IR" smtClean="0">
                <a:cs typeface="B Titr" pitchFamily="2" charset="-78"/>
              </a:rPr>
              <a:t>ماشین های فرز</a:t>
            </a:r>
            <a:endParaRPr lang="fa-IR" dirty="0" smtClean="0">
              <a:cs typeface="B Titr" pitchFamily="2" charset="-78"/>
            </a:endParaRPr>
          </a:p>
          <a:p>
            <a:pPr algn="ctr" rtl="1"/>
            <a:endParaRPr lang="fa-IR" dirty="0">
              <a:cs typeface="B Titr" pitchFamily="2" charset="-78"/>
            </a:endParaRPr>
          </a:p>
          <a:p>
            <a:pPr algn="ctr" rtl="1"/>
            <a:endParaRPr lang="fa-IR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786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7620000" cy="6480720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5-     قبل از كنار زدن براده ها ماشين را متوقف كنيد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6-     هرگز جايي از بدن خود را با تيغ فرز در حال كار نزديك نكنيد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7-     مطمئن شويد كه گيره قطعه كار روي ميز ماشين و خود قطعه كار در گيره بطور محكم بسته نشده است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تيغ فرزها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تمام عمليات كاري بدو بخش اصلي تقسيم ميشوند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الف ) كف تراشي : در اين نوع عمليات سطح مورد فرز كاري موازي روي تيغ فرز است . قطعات بزرگ با استفاده از اين روش فرز كاري ميشوند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ب )فرز كاري محيطي : در اين بخش از عمليات فرز كاري ، سطح ماشين كاري موازي محيط تيغ فرز است . شكل تيغ فرز مدور بوده و چند لبه برنده محيطي در دور خود دارد 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377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077200" cy="6408712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21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انواع تيغ فرزها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تيغ فرز يكپارچه : در اين نوع تيغ فرزها و لبه هاي برنده تيغ فرز بطور يكپارچه ساخته شده است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تيغ فرز تيغچه أي : در اين نوع تيغه فرزها لبه هاي برنده از يك ماده مخصوص ساخته شده و در بدنه تيغ فرز جوش داده ميشود و يا بوسيله پيچ محكم بسته ميشود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تيغ فرزها اغلب بر حسب روش سوار كردن آنها در ماشين فرز طبقه بندي ميشوند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تيغ فرزهاي ساق دار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اين نوع تيغ فرزها داراي يك ساق مستقيم يا مخروطي هستند كه بطور يكپارچه ساخته ميشوند و اين تيغ فرزها در بوشها و كلاهكهاي مخصوص ساخته ميشوند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تيغ فرز هاي ميل فرز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اين تيغ فرزها داراي يك سوراخ مناسب براي سوار كردن ميل فرز هستند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3-    تيغ فرزهاي كف تراشي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اين نوع تيغ فرزها مستقيماً در محور اصلي و يا روي يك ميله فرز كوتاه بسته شده اند 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31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7620000" cy="6192688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جنس تيغ فرز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با توجه به اينكه انواع فلزات بايد بوسيله تيغه فرز براده برداري شوند لذا يك تيغه فرز ايده آل بايد داراي خواص زير باشد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مقاومت زياد در مقابل سايش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حفظ خاصيت سختي در برابر حرارتهاي زياد در اثر تماس با فلزات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3-    استحكام لبه هاي تيغه فرز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اغلب تيغ فرزها از فولادهاي تندبر (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HSS) 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ساخته ميشود و فولاد تندبر براي انجام كارهاي عمومي و در جاهايي كه پديده لرزش و نوسان وجود دارد خيلي مناسب است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سرعت برشي تيغ فرزهاي ساخته شده از كاربيد سدانته ميتواند 10برابر سرعت برش تيغ فرزهاي ساخته شده از فولاد تندبر باشد . تيغچه هاي كاربيد سدانته  براي كارهاي طويل المدت و براي فلزهاييكه سختي آنها نسبت به عمقشان متغير ايت (مثل چدن و برنج ) بسيار مناسب است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709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620000" cy="64008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تيغ فرزهاي غلطكي استوانه أي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اين فرزها به شكل استوانه بوده و در محيط خود داراي دنده است . اين تيغ فرز براي تراشيدن سطوح مسطح كاربرد دارد . تيغ فرزهاي استوانه أي  كه عرضشان ¾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يا كمتر است داراي دندانه هاي مستقيم هستند . تيغ فرزهاي عريضتر را تيغ فرزهاي تخت ميگويند . دندانه هاي اين تيغ فرزها شكل مارپيچي است و طوري طراحي شده كه نيروي برشي خوبي ايجاد كرده و از لرزش جلوگيري ميكند و انواع آن عبارتند از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تيغ فرزهاي استوانه أي براي براده برداري هاي سبك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تيغ فرزهاي استوانه أي براي براده برداري هاي سنگين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3-    تيغ فرزهاي استوانه أي با دنده هاي مارپيچي 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133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تيغ فرز بغل تراش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اين تيغ فرز در محيط و در يك يا دو طرف خود داراي لبه هاي برنده است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اين نوع تيغه براي بغل تراشي و شيار تراشي بكار ميرودو حتي ممكن است دو عدد تيغ فرز را روي ميل فرز سوار كرده و همزمان دو طرف قطعه كار را ماشين تراشي كند . تيغ فرز هاي موجود در بازار قطرشان از 2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  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به     8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و عرضشان از ¾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به   1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تغيير ميكند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تيغ فرز بغل تراش با لبه هاي متناوب : در اين نوع تيغ فرز دنده ها بطور متناوب به طرف چپ و راست تمايل دارند و همچنين دندانه ها بفرم مارپيچ هستند .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تيغ فرز بغل تراش يك طرفه : اين تيغ فرز در محيط خود داراي لبه هاي برنده مارپيچي است . اين نوع تيغ فرزها تحت عنوان تيغ فرز بغل تراش يك طرفه چپ يا يك طرفه راست ساخته ميشود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3-    تيغ فرز بغل تراش قابل تنظيم : اين تيغ فرزها براي تراشيدن شيارها ، برجسته كاريها و ماشين كاريهاي دقيق ديگر مناسب هستند . اين ابزار به شكل دو تكه ساخته شده بطوريكه دو تكه در هم جفت ميشوند 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78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48006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تيغ فرزهاي زاويه دار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بر خلاف ساير انواع تيغ فرزها ، لبه هاي برنده در اين نوع تيغه فرز با محور تيغه فرز موازي هستند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تيغ فرز تك زاويه أي :دندانه ها در اين نوع تيغه در سطح زاويه دار و قاععده بزرگ تيغه فرز قرار دارد . اين نوع تيغه فرز قطعات دم چلچله أي و دندانه هاي كج و امثال آن بكار رفته است . تيغ فرز تك زاويه أي د ردو نوع چپ و راست ساخته ميشوند و زاويه آنها ممكن است 45 يا 60 درجه باشد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تيغ فرزهاي دو زاويه أي : براي پيچ تراشي و كارهايي از اين قبيل بكار ميرودو زاويه اين تيغه ها ممكن است 60°,45° و يا 90° درجه باشد 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861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تيغ اره فلز بر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عبارتست از يك نوع تيغه فرز نازك كه براي تراشيدن شيارهاي باريك و بريدن فلزات است . قطر كوچكترين آنها در بازار 2 ½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 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و بزرگترين آنها به 8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 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ميرسد و انواع آن عبارتند از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تيغ اره معمولي : تيغ فرز نازك معمولي براي تراشيدن شيارهاي ياريك و بريدن قطعه كار بكار ميرود تيغ اره هاي موجود در بازار ضخامتي از    1/32 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 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تا به 3/16 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Inch 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دارند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تيغ اره با دندانه هاي بغلي : اين نوع تيغه اره شبيه تيغ فرز بغل تراش است چون فضاي كافي براي براده برداري دارد 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923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رزكاري موافق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در اين روش جهت حركت تيغ فرز و ميز موافق همديگر هستند . به محض شروع براده برداري ، دنده هاي تيغ فرز كاملاً در قطعه كار نفوذ ميكند و همچنين سطح ماشين كاري شده پرداخت و صاف تر از فرزكاري مخالف است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امتياز اصلي فرزكاري مخالف اين است كه تيغ فرز بطور عمودي به قطعه كار وارد ميكند و در حقيقت فشار عمودي توسط ميز خنثي ميشود . فرزكاري مخالف را نميتوان روي ماشين فرزهاي سبك و ماشينهايي كه مجهز به وسيله ضد لقي هست انجام داد ...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77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2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8312"/>
            <a:ext cx="7620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8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7560840" cy="216024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</a:t>
            </a:r>
            <a:r>
              <a:rPr lang="fa-IR" b="0" i="0" dirty="0" smtClean="0">
                <a:solidFill>
                  <a:srgbClr val="000000"/>
                </a:solidFill>
                <a:effectLst/>
                <a:latin typeface="Tahoma"/>
                <a:cs typeface="B Lotus" pitchFamily="2" charset="-78"/>
              </a:rPr>
              <a:t>نواع ماشين فرزها :</a:t>
            </a:r>
            <a:r>
              <a:rPr lang="fa-IR" dirty="0" smtClean="0">
                <a:cs typeface="B Lotus" pitchFamily="2" charset="-78"/>
              </a:rPr>
              <a:t/>
            </a:r>
            <a:br>
              <a:rPr lang="fa-IR" dirty="0" smtClean="0">
                <a:cs typeface="B Lotus" pitchFamily="2" charset="-78"/>
              </a:rPr>
            </a:br>
            <a:r>
              <a:rPr lang="fa-IR" b="0" i="0" dirty="0" smtClean="0">
                <a:solidFill>
                  <a:srgbClr val="000000"/>
                </a:solidFill>
                <a:effectLst/>
                <a:latin typeface="Tahoma"/>
                <a:cs typeface="B Lotus" pitchFamily="2" charset="-78"/>
              </a:rPr>
              <a:t>ماشين فرزها به دو نوع استاندارد و مخصوص تقسيم ميشوند كه نوع استاندارد خود به دو گروه تقسيم ميشود :</a:t>
            </a:r>
            <a:r>
              <a:rPr lang="fa-IR" dirty="0" smtClean="0">
                <a:cs typeface="B Lotus" pitchFamily="2" charset="-78"/>
              </a:rPr>
              <a:t/>
            </a:r>
            <a:br>
              <a:rPr lang="fa-IR" dirty="0" smtClean="0">
                <a:cs typeface="B Lotus" pitchFamily="2" charset="-78"/>
              </a:rPr>
            </a:br>
            <a:r>
              <a:rPr lang="fa-IR" b="0" i="0" dirty="0" smtClean="0">
                <a:solidFill>
                  <a:srgbClr val="000000"/>
                </a:solidFill>
                <a:effectLst/>
                <a:latin typeface="Tahoma"/>
                <a:cs typeface="B Lotus" pitchFamily="2" charset="-78"/>
              </a:rPr>
              <a:t>1 - نوع بستر ثابت       2 - نوع زانويي و ستوني</a:t>
            </a:r>
            <a:r>
              <a:rPr lang="fa-IR" dirty="0" smtClean="0">
                <a:cs typeface="B Lotus" pitchFamily="2" charset="-78"/>
              </a:rPr>
              <a:t/>
            </a:r>
            <a:br>
              <a:rPr lang="fa-IR" dirty="0" smtClean="0">
                <a:cs typeface="B Lotus" pitchFamily="2" charset="-78"/>
              </a:rPr>
            </a:br>
            <a:r>
              <a:rPr lang="fa-IR" b="0" i="0" dirty="0" smtClean="0">
                <a:solidFill>
                  <a:srgbClr val="000000"/>
                </a:solidFill>
                <a:effectLst/>
                <a:latin typeface="Tahoma"/>
                <a:cs typeface="B Lotus" pitchFamily="2" charset="-78"/>
              </a:rPr>
              <a:t>ماشين فرز با بستر ثابت :</a:t>
            </a:r>
            <a:r>
              <a:rPr lang="fa-IR" dirty="0" smtClean="0">
                <a:cs typeface="B Lotus" pitchFamily="2" charset="-78"/>
              </a:rPr>
              <a:t/>
            </a:r>
            <a:br>
              <a:rPr lang="fa-IR" dirty="0" smtClean="0">
                <a:cs typeface="B Lotus" pitchFamily="2" charset="-78"/>
              </a:rPr>
            </a:br>
            <a:r>
              <a:rPr lang="fa-IR" b="0" i="0" dirty="0" smtClean="0">
                <a:solidFill>
                  <a:srgbClr val="000000"/>
                </a:solidFill>
                <a:effectLst/>
                <a:latin typeface="Tahoma"/>
                <a:cs typeface="B Lotus" pitchFamily="2" charset="-78"/>
              </a:rPr>
              <a:t>اين ماشين يك نوع ماشين توليدي است و در آخر اينكه ماشين فرز ساده داراي يك سر فرز ساده است .</a:t>
            </a:r>
            <a:r>
              <a:rPr lang="fa-IR" dirty="0" smtClean="0">
                <a:cs typeface="B Lotus" pitchFamily="2" charset="-78"/>
              </a:rPr>
              <a:t/>
            </a:r>
            <a:br>
              <a:rPr lang="fa-IR" dirty="0" smtClean="0">
                <a:cs typeface="B Lotus" pitchFamily="2" charset="-78"/>
              </a:rPr>
            </a:br>
            <a:r>
              <a:rPr lang="fa-IR" b="0" i="0" dirty="0" smtClean="0">
                <a:solidFill>
                  <a:srgbClr val="000000"/>
                </a:solidFill>
                <a:effectLst/>
                <a:latin typeface="Tahoma"/>
                <a:cs typeface="B Lotus" pitchFamily="2" charset="-78"/>
              </a:rPr>
              <a:t>ماشين فرز زانويي و ستوني :</a:t>
            </a:r>
            <a:r>
              <a:rPr lang="fa-IR" dirty="0" smtClean="0">
                <a:cs typeface="B Lotus" pitchFamily="2" charset="-78"/>
              </a:rPr>
              <a:t/>
            </a:r>
            <a:br>
              <a:rPr lang="fa-IR" dirty="0" smtClean="0">
                <a:cs typeface="B Lotus" pitchFamily="2" charset="-78"/>
              </a:rPr>
            </a:br>
            <a:r>
              <a:rPr lang="fa-IR" b="0" i="0" dirty="0" smtClean="0">
                <a:solidFill>
                  <a:srgbClr val="000000"/>
                </a:solidFill>
                <a:effectLst/>
                <a:latin typeface="Tahoma"/>
                <a:cs typeface="B Lotus" pitchFamily="2" charset="-78"/>
              </a:rPr>
              <a:t>در اين نوع ماشينها ستون ( ستون فقرات ) و زانويي ( ميز گونيايي ) اجزاء اصلي اين نوع ماشين فرز است . زانوعي بطور عمودي ميتواند روي ستون ماشين فرز حركت كند . 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49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خسته نباشید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250"/>
            <a:ext cx="7620000" cy="4762500"/>
          </a:xfrm>
        </p:spPr>
      </p:pic>
    </p:spTree>
    <p:extLst>
      <p:ext uri="{BB962C8B-B14F-4D97-AF65-F5344CB8AC3E}">
        <p14:creationId xmlns:p14="http://schemas.microsoft.com/office/powerpoint/2010/main" val="413778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48006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latin typeface="Tahoma"/>
                <a:cs typeface="B Lotus" pitchFamily="2" charset="-78"/>
              </a:rPr>
              <a:t>در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اين نوع ماشينها ستون ( ستون فقرات ) و زانويي ( ميز گونيايي ) اجزاء اصلي اين نوع ماشين فرز است . زانوعي بطور عمودي ميتواند روي ستون ماشين فرز حركت كند .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در قسمت فوقاني زانويي ، كشوي عرضي قرار دارد كه حركت عرضي ميز كار را تامين ميكند و در روي كشوي ميز كار سوار شده و حركت طولي توسط ميز كار تامين ميشود يعني ميز كار در عرض كشوي عرضي حركت ميكند .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در حالت كلي 3 نوع ماشين فرز زانويي وجود دارد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 ماشين فرز افقي        2-  ماشين فرز يونيور سال     3- ماشين فرز عمودي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2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7620000" cy="5904656"/>
          </a:xfrm>
        </p:spPr>
        <p:txBody>
          <a:bodyPr>
            <a:normAutofit/>
          </a:bodyPr>
          <a:lstStyle/>
          <a:p>
            <a:pPr algn="r" rtl="1">
              <a:lnSpc>
                <a:spcPct val="250000"/>
              </a:lnSpc>
            </a:pPr>
            <a:r>
              <a:rPr lang="fa-IR" dirty="0" smtClean="0">
                <a:solidFill>
                  <a:srgbClr val="000000"/>
                </a:solidFill>
                <a:latin typeface="Tahoma"/>
                <a:cs typeface="B Lotus" pitchFamily="2" charset="-78"/>
              </a:rPr>
              <a:t>ماشين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فرز يونيور سال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ماشين فرز يونيورسال عيناً مثل ماشين فرز افقي است بااين تفاوت كه ميز در اين ماشينها داراي يك حركت اضافي است . در اين ماشين ميز كار قابل گردش بوده و ميتوان آن را به به اندازه زاويه45 درجه يا بيشتر نسبت به محور ماشين تنظيم كرد . اين حركت ميز توليد چرخدنده هاي حلزوني ، هزار خارها و قطعه كارهاي مارپيچ را امكان پذير ميسازد.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97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7620000" cy="6264696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25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ماشين فرز عمودي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بر خلاف ماشين فرزهاي افقي و يونيورسال ، محور اين ماشين بطور عمودي قرار داشته و نسبت به سطوح ميز كار زاويه قائمه تشكيل ميدهد . اين نوع ماشين فرز براي كار با تيغ از فرزهاي انگشتي و كف تراش بسيار مناسبتر است . تيغ فرز را ميتوان بطور اتوماتيك و يا بوسيله دست در راستاي قائم به بالا يا به پايين حركت داد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ماشين فرز هاي عمودي بدو دسته اند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 آنهائيكه سر ماشين بشكل كشويي است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 آنهائيكه سر ماشين بطور افقي قابل گردان است .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3-     آنهائيكه سر ماشين نسبت به خط عمود قابل گردش است 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92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ر ماشين فرزهايي كه سرشان كشويي است ، سر ماشين بطور قائم ثابت است و محور تنها در راستاي قائم بطور اتوماتيك يا بوسيله دست قابل حركت   است . در   ماشين   فرزهايي   كه  سر  ماشين   گردان   است (</a:t>
            </a:r>
            <a:r>
              <a:rPr lang="en-US" dirty="0" err="1">
                <a:solidFill>
                  <a:srgbClr val="000000"/>
                </a:solidFill>
                <a:latin typeface="Tahoma"/>
                <a:cs typeface="B Lotus" pitchFamily="2" charset="-78"/>
              </a:rPr>
              <a:t>serivel</a:t>
            </a:r>
            <a:r>
              <a:rPr lang="en-US" dirty="0">
                <a:solidFill>
                  <a:srgbClr val="000000"/>
                </a:solidFill>
                <a:latin typeface="Tahoma"/>
                <a:cs typeface="B Lotus" pitchFamily="2" charset="-78"/>
              </a:rPr>
              <a:t> head )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محور ماشين ميتواند بطور عمودي حركت داده شود و همچنين محور اين نوع ماشين فرز ميتواند حول يك خط مركزي با شعاع قابل تنظيم حركت داده شود.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189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7620000" cy="6120680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كنترل حركت ماشين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سيستم هاي كنترل شده در ماشين فرز ها ممكن است الكتريكي ، هيدروليكي ، مكانيكي و يا تركيبي از اين 3 روش باشد . تمام ماشين افزارها بر اساس روش كنترل حركت ميز قابل طبقه بندي هستند  كه اساساً 3 روش وجود دارد: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روش دستي : در اين روش تمام حركات بوسيله اهرم كنترل دستي انجام ميگيرد .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 روش نيمه اتوماتيك : در اين روش حركات بطور افقي و دستي و اتوماتيك انجام ميگيرد.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3-     روش تمام اتوماتيك : در اين روش سيستم باردهي از شكل يك شابلون دو بعدي و يا سه بعدي تبعيت كرده و تيغ فرز را ر اساس شكل شابلون مذكور هدايت كرده بطوريكه بعد از اتمام ماشينكاري قطعه كار عيناً بشكل شابلون در مي آيد . 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562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7620000" cy="612068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تيغ فرز را ر اساس شكل شابلون مذكور هدايت كرده بطوريكه بعد از اتمام ماشينكاري قطعه كار عيناً بشكل شابلون در مي آيد .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تنظيم سرعت برشي و سرعت بار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بر حسب چگونگي ساختمان ماشين فرز تغيير دادن سرعت برشي و سرعت بار به يكي از 3 روش زير انجام مي گيرد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 با تعويض تسمه ها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با تسمه در پلكانهاي موجود در چرخ تسمه ها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3-    با استفاده از جعبه دنده ، بطوريكه اهرم كنترل سرعت محور و سرعت بار را به موقعيت مطلوب تنظيم كرده و سرعت برشي و سرعت بار را بدست مي آورند 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3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7620000" cy="655272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latin typeface="Tahoma"/>
                <a:cs typeface="B Lotus" pitchFamily="2" charset="-78"/>
              </a:rPr>
              <a:t>نكات </a:t>
            </a: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حفاظتي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ماشين فرز مانند تمام ماشينهاي افزار ، بايد بعد از هر وهله كار تميز شود . يك برس در اندازه متوسط براي تميز كردن براده هاي جمع شده لازم است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براده هاي تيغ مانند  تيز و برنده هستند و نبايد به آنها دست زد . از شيلنگ 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         براي تميز كردن بايد استفاده كرد ، چون ممكن است براده ها پريده به خود شما و يا به دوستان موجود در اطراف شما آسيب برساند . موقع كار كردن با ماشين فرز نكات زير را بخاطر داشته باشيد :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1-     قبل از به كار انداختن ماشين اطلاعات كامل از آن داشته باشيد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2-     از عينك حفاظتي و لباس مناسب استفاده كنيد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3-     قبل از انجام تنظيمات يا اندازه گيري قطعه كار ماشين را متوقف كنيد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4-     براي حمل هر نوع وسيله سنگين مثل گيره ، جعبه تقسيم ، صفحه گردان و يا قطعه كار بزرگ از ديگران كمك بگيريد .</a:t>
            </a:r>
            <a:r>
              <a:rPr lang="fa-IR" dirty="0">
                <a:cs typeface="B Lotus" pitchFamily="2" charset="-78"/>
              </a:rPr>
              <a:t/>
            </a:r>
            <a:br>
              <a:rPr lang="fa-IR" dirty="0">
                <a:cs typeface="B Lotus" pitchFamily="2" charset="-78"/>
              </a:rPr>
            </a:br>
            <a:r>
              <a:rPr lang="fa-IR" dirty="0">
                <a:solidFill>
                  <a:srgbClr val="000000"/>
                </a:solidFill>
                <a:latin typeface="Tahoma"/>
                <a:cs typeface="B Lotus" pitchFamily="2" charset="-78"/>
              </a:rPr>
              <a:t>5-     قبل از كنار زدن براده ها ماشين را متوقف كنيد .</a:t>
            </a:r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8814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</TotalTime>
  <Words>146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 Lotus</vt:lpstr>
      <vt:lpstr>B Titr</vt:lpstr>
      <vt:lpstr>Calibri</vt:lpstr>
      <vt:lpstr>Cambria</vt:lpstr>
      <vt:lpstr>Tahoma</vt:lpstr>
      <vt:lpstr>Times New Roman</vt:lpstr>
      <vt:lpstr>Adjacency</vt:lpstr>
      <vt:lpstr>به نام خدا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خسته نباشید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MRT www.Win2Farsi.com</cp:lastModifiedBy>
  <cp:revision>4</cp:revision>
  <dcterms:created xsi:type="dcterms:W3CDTF">2017-12-15T14:02:12Z</dcterms:created>
  <dcterms:modified xsi:type="dcterms:W3CDTF">2021-01-20T06:00:47Z</dcterms:modified>
</cp:coreProperties>
</file>