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308"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01" d="100"/>
          <a:sy n="101" d="100"/>
        </p:scale>
        <p:origin x="96"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435894" y="1020431"/>
            <a:ext cx="8245162" cy="1475013"/>
          </a:xfrm>
          <a:effectLst/>
        </p:spPr>
        <p:txBody>
          <a:bodyPr anchor="b">
            <a:normAutofit/>
          </a:bodyPr>
          <a:lstStyle>
            <a:lvl1pPr>
              <a:defRPr sz="27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35895" y="2495446"/>
            <a:ext cx="8245160"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704463" y="5956138"/>
            <a:ext cx="2133600" cy="365125"/>
          </a:xfrm>
        </p:spPr>
        <p:txBody>
          <a:bodyPr/>
          <a:lstStyle>
            <a:lvl1pPr>
              <a:defRPr>
                <a:solidFill>
                  <a:schemeClr val="accent1">
                    <a:lumMod val="75000"/>
                    <a:lumOff val="25000"/>
                  </a:schemeClr>
                </a:solidFill>
              </a:defRPr>
            </a:lvl1pPr>
          </a:lstStyle>
          <a:p>
            <a:fld id="{B61BEF0D-F0BB-DE4B-95CE-6DB70DBA9567}" type="datetimeFigureOut">
              <a:rPr lang="en-US" dirty="0"/>
              <a:pPr/>
              <a:t>12/16/2017</a:t>
            </a:fld>
            <a:endParaRPr lang="en-US" dirty="0"/>
          </a:p>
        </p:txBody>
      </p:sp>
      <p:sp>
        <p:nvSpPr>
          <p:cNvPr id="5" name="Footer Placeholder 4"/>
          <p:cNvSpPr>
            <a:spLocks noGrp="1"/>
          </p:cNvSpPr>
          <p:nvPr>
            <p:ph type="ftr" sz="quarter" idx="11"/>
          </p:nvPr>
        </p:nvSpPr>
        <p:spPr>
          <a:xfrm>
            <a:off x="435894" y="5951812"/>
            <a:ext cx="5187908"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7918725" y="5956138"/>
            <a:ext cx="76233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1" y="599725"/>
            <a:ext cx="2180113"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1" y="675727"/>
            <a:ext cx="1503123"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81193" y="675727"/>
            <a:ext cx="5922209" cy="518307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745255" y="5956138"/>
            <a:ext cx="996106" cy="365125"/>
          </a:xfrm>
        </p:spPr>
        <p:txBody>
          <a:bodyPr/>
          <a:lstStyle>
            <a:lvl1pPr>
              <a:defRPr>
                <a:solidFill>
                  <a:schemeClr val="accent1">
                    <a:lumMod val="75000"/>
                    <a:lumOff val="25000"/>
                  </a:schemeClr>
                </a:solidFill>
              </a:defRPr>
            </a:lvl1pPr>
          </a:lstStyle>
          <a:p>
            <a:fld id="{B61BEF0D-F0BB-DE4B-95CE-6DB70DBA9567}" type="datetimeFigureOut">
              <a:rPr lang="en-US" dirty="0"/>
              <a:pPr/>
              <a:t>12/16/2017</a:t>
            </a:fld>
            <a:endParaRPr lang="en-US" dirty="0"/>
          </a:p>
        </p:txBody>
      </p:sp>
      <p:sp>
        <p:nvSpPr>
          <p:cNvPr id="5" name="Footer Placeholder 4"/>
          <p:cNvSpPr>
            <a:spLocks noGrp="1"/>
          </p:cNvSpPr>
          <p:nvPr>
            <p:ph type="ftr" sz="quarter" idx="11"/>
          </p:nvPr>
        </p:nvSpPr>
        <p:spPr>
          <a:xfrm>
            <a:off x="581193" y="5951812"/>
            <a:ext cx="5922209" cy="365125"/>
          </a:xfrm>
        </p:spPr>
        <p:txBody>
          <a:bodyPr/>
          <a:lstStyle/>
          <a:p>
            <a:endParaRPr lang="en-US" dirty="0"/>
          </a:p>
        </p:txBody>
      </p:sp>
      <p:sp>
        <p:nvSpPr>
          <p:cNvPr id="6" name="Slide Number Placeholder 5"/>
          <p:cNvSpPr>
            <a:spLocks noGrp="1"/>
          </p:cNvSpPr>
          <p:nvPr>
            <p:ph type="sldNum" sz="quarter" idx="12"/>
          </p:nvPr>
        </p:nvSpPr>
        <p:spPr>
          <a:xfrm>
            <a:off x="7834962" y="5956138"/>
            <a:ext cx="873146"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330214" y="614407"/>
            <a:ext cx="8482004"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702156"/>
            <a:ext cx="8272212"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35895" y="2180497"/>
            <a:ext cx="8272211" cy="367830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18725" y="5956138"/>
            <a:ext cx="789381"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335863" y="5141975"/>
            <a:ext cx="8468145"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3043911"/>
            <a:ext cx="8272211" cy="1497507"/>
          </a:xfrm>
        </p:spPr>
        <p:txBody>
          <a:bodyPr anchor="b">
            <a:normAutofit/>
          </a:bodyPr>
          <a:lstStyle>
            <a:lvl1pPr algn="l">
              <a:defRPr sz="27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35895" y="4541417"/>
            <a:ext cx="8272211"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12/16/2017</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35895" y="2228004"/>
            <a:ext cx="4066793"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1313" y="2228004"/>
            <a:ext cx="4066794" cy="363304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334487"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435895" y="729658"/>
            <a:ext cx="8272212"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65415" y="2250893"/>
            <a:ext cx="3815306"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35896"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92802" y="2250893"/>
            <a:ext cx="3815305"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63282" y="2926053"/>
            <a:ext cx="4044825" cy="2934999"/>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330512" y="606555"/>
            <a:ext cx="847502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431921" y="729658"/>
            <a:ext cx="8272212"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335863" y="5141973"/>
            <a:ext cx="847365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435894" y="5262296"/>
            <a:ext cx="3682084" cy="689514"/>
          </a:xfrm>
        </p:spPr>
        <p:txBody>
          <a:bodyPr anchor="ctr"/>
          <a:lstStyle>
            <a:lvl1pPr algn="l">
              <a:defRPr sz="15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5862" y="601200"/>
            <a:ext cx="846963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305618" y="5262297"/>
            <a:ext cx="4402490"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12/16/2017</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895" y="4693389"/>
            <a:ext cx="8272212" cy="566738"/>
          </a:xfrm>
        </p:spPr>
        <p:txBody>
          <a:bodyPr anchor="b">
            <a:normAutofit/>
          </a:bodyPr>
          <a:lstStyle>
            <a:lvl1pPr algn="l">
              <a:defRPr sz="18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35863" y="599725"/>
            <a:ext cx="8468144"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35894" y="5260128"/>
            <a:ext cx="8272213"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5894" y="705124"/>
            <a:ext cx="8272212"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35894" y="2336003"/>
            <a:ext cx="8272212" cy="3522794"/>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04464" y="5956138"/>
            <a:ext cx="21335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dirty="0"/>
              <a:pPr/>
              <a:t>12/16/2017</a:t>
            </a:fld>
            <a:endParaRPr lang="en-US" dirty="0"/>
          </a:p>
        </p:txBody>
      </p:sp>
      <p:sp>
        <p:nvSpPr>
          <p:cNvPr id="5" name="Footer Placeholder 4"/>
          <p:cNvSpPr>
            <a:spLocks noGrp="1"/>
          </p:cNvSpPr>
          <p:nvPr>
            <p:ph type="ftr" sz="quarter" idx="3"/>
          </p:nvPr>
        </p:nvSpPr>
        <p:spPr>
          <a:xfrm>
            <a:off x="435894" y="5951812"/>
            <a:ext cx="5187908"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7918725" y="5956138"/>
            <a:ext cx="789383"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334901"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181373"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0479" y="3972796"/>
            <a:ext cx="8245162" cy="1475013"/>
          </a:xfrm>
        </p:spPr>
        <p:txBody>
          <a:bodyPr>
            <a:noAutofit/>
          </a:bodyPr>
          <a:lstStyle/>
          <a:p>
            <a:pPr algn="ctr" rtl="1"/>
            <a:r>
              <a:rPr lang="fa-IR" sz="2800" dirty="0" smtClean="0">
                <a:cs typeface="B Titr" panose="00000700000000000000" pitchFamily="2" charset="-78"/>
              </a:rPr>
              <a:t>بسمه تعالی </a:t>
            </a:r>
            <a:br>
              <a:rPr lang="fa-IR" sz="2800" dirty="0" smtClean="0">
                <a:cs typeface="B Titr" panose="00000700000000000000" pitchFamily="2" charset="-78"/>
              </a:rPr>
            </a:br>
            <a:r>
              <a:rPr lang="fa-IR" sz="2800" dirty="0" smtClean="0">
                <a:cs typeface="B Titr" panose="00000700000000000000" pitchFamily="2" charset="-78"/>
              </a:rPr>
              <a:t/>
            </a:r>
            <a:br>
              <a:rPr lang="fa-IR" sz="2800" dirty="0" smtClean="0">
                <a:cs typeface="B Titr" panose="00000700000000000000" pitchFamily="2" charset="-78"/>
              </a:rPr>
            </a:br>
            <a:r>
              <a:rPr lang="fa-IR" sz="2800" dirty="0" smtClean="0">
                <a:cs typeface="B Titr" panose="00000700000000000000" pitchFamily="2" charset="-78"/>
              </a:rPr>
              <a:t>استاد :</a:t>
            </a:r>
            <a:br>
              <a:rPr lang="fa-IR" sz="2800" dirty="0" smtClean="0">
                <a:cs typeface="B Titr" panose="00000700000000000000" pitchFamily="2" charset="-78"/>
              </a:rPr>
            </a:br>
            <a:r>
              <a:rPr lang="fa-IR" sz="2800" dirty="0" smtClean="0">
                <a:cs typeface="B Titr" panose="00000700000000000000" pitchFamily="2" charset="-78"/>
              </a:rPr>
              <a:t>دکتر کورکی نژاد</a:t>
            </a:r>
            <a:br>
              <a:rPr lang="fa-IR" sz="2800" dirty="0" smtClean="0">
                <a:cs typeface="B Titr" panose="00000700000000000000" pitchFamily="2" charset="-78"/>
              </a:rPr>
            </a:br>
            <a:r>
              <a:rPr lang="fa-IR" sz="2800" dirty="0" smtClean="0">
                <a:cs typeface="B Titr" panose="00000700000000000000" pitchFamily="2" charset="-78"/>
              </a:rPr>
              <a:t/>
            </a:r>
            <a:br>
              <a:rPr lang="fa-IR" sz="2800" dirty="0" smtClean="0">
                <a:cs typeface="B Titr" panose="00000700000000000000" pitchFamily="2" charset="-78"/>
              </a:rPr>
            </a:br>
            <a:r>
              <a:rPr lang="fa-IR" sz="2800" dirty="0">
                <a:cs typeface="B Titr" panose="00000700000000000000" pitchFamily="2" charset="-78"/>
              </a:rPr>
              <a:t/>
            </a:r>
            <a:br>
              <a:rPr lang="fa-IR" sz="2800" dirty="0">
                <a:cs typeface="B Titr" panose="00000700000000000000" pitchFamily="2" charset="-78"/>
              </a:rPr>
            </a:br>
            <a:r>
              <a:rPr lang="fa-IR" sz="2800" dirty="0">
                <a:cs typeface="B Titr" panose="00000700000000000000" pitchFamily="2" charset="-78"/>
              </a:rPr>
              <a:t/>
            </a:r>
            <a:br>
              <a:rPr lang="fa-IR" sz="2800" dirty="0">
                <a:cs typeface="B Titr" panose="00000700000000000000" pitchFamily="2" charset="-78"/>
              </a:rPr>
            </a:br>
            <a:r>
              <a:rPr lang="fa-IR" sz="2800" dirty="0" smtClean="0">
                <a:solidFill>
                  <a:schemeClr val="bg1"/>
                </a:solidFill>
                <a:cs typeface="B Titr" panose="00000700000000000000" pitchFamily="2" charset="-78"/>
              </a:rPr>
              <a:t>دانشجو :</a:t>
            </a:r>
            <a:br>
              <a:rPr lang="fa-IR" sz="2800" dirty="0" smtClean="0">
                <a:solidFill>
                  <a:schemeClr val="bg1"/>
                </a:solidFill>
                <a:cs typeface="B Titr" panose="00000700000000000000" pitchFamily="2" charset="-78"/>
              </a:rPr>
            </a:br>
            <a:r>
              <a:rPr lang="fa-IR" sz="2800" dirty="0" smtClean="0">
                <a:solidFill>
                  <a:schemeClr val="bg1"/>
                </a:solidFill>
                <a:cs typeface="B Titr" panose="00000700000000000000" pitchFamily="2" charset="-78"/>
              </a:rPr>
              <a:t>راحله اسلاملو </a:t>
            </a:r>
            <a:br>
              <a:rPr lang="fa-IR" sz="2800" dirty="0" smtClean="0">
                <a:solidFill>
                  <a:schemeClr val="bg1"/>
                </a:solidFill>
                <a:cs typeface="B Titr" panose="00000700000000000000" pitchFamily="2" charset="-78"/>
              </a:rPr>
            </a:br>
            <a:r>
              <a:rPr lang="fa-IR" sz="2800" dirty="0" smtClean="0">
                <a:solidFill>
                  <a:schemeClr val="bg1"/>
                </a:solidFill>
                <a:cs typeface="B Titr" panose="00000700000000000000" pitchFamily="2" charset="-78"/>
              </a:rPr>
              <a:t>سمیرا قائلی</a:t>
            </a:r>
            <a:endParaRPr lang="en-US" sz="2800" dirty="0">
              <a:solidFill>
                <a:schemeClr val="bg1"/>
              </a:solidFill>
              <a:cs typeface="B Titr" panose="00000700000000000000" pitchFamily="2" charset="-78"/>
            </a:endParaRPr>
          </a:p>
        </p:txBody>
      </p:sp>
    </p:spTree>
    <p:extLst>
      <p:ext uri="{BB962C8B-B14F-4D97-AF65-F5344CB8AC3E}">
        <p14:creationId xmlns:p14="http://schemas.microsoft.com/office/powerpoint/2010/main" val="13646576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2425195"/>
            <a:ext cx="8272211" cy="3678303"/>
          </a:xfrm>
        </p:spPr>
        <p:txBody>
          <a:bodyPr>
            <a:normAutofit/>
          </a:bodyPr>
          <a:lstStyle/>
          <a:p>
            <a:pPr algn="just" rtl="1"/>
            <a:r>
              <a:rPr lang="fa-IR" sz="2400" dirty="0">
                <a:solidFill>
                  <a:schemeClr val="tx1"/>
                </a:solidFill>
                <a:cs typeface="B Nazanin" panose="00000400000000000000" pitchFamily="2" charset="-78"/>
              </a:rPr>
              <a:t>مرحلة: اول انجام مطالعات کتابخانه‌ای به منظـور تهيـة پيشينة تحقيق، ویژگی‌های آلاینده‌ها، ارزش‌گذاری لایه‌ها با استفاده از </a:t>
            </a:r>
            <a:r>
              <a:rPr lang="en-US" sz="2400" dirty="0">
                <a:solidFill>
                  <a:schemeClr val="tx1"/>
                </a:solidFill>
                <a:cs typeface="B Nazanin" panose="00000400000000000000" pitchFamily="2" charset="-78"/>
              </a:rPr>
              <a:t>GIS؛</a:t>
            </a:r>
          </a:p>
          <a:p>
            <a:pPr algn="just" rtl="1"/>
            <a:r>
              <a:rPr lang="fa-IR" sz="2400" dirty="0">
                <a:solidFill>
                  <a:schemeClr val="tx1"/>
                </a:solidFill>
                <a:cs typeface="B Nazanin" panose="00000400000000000000" pitchFamily="2" charset="-78"/>
              </a:rPr>
              <a:t>مرحلــة: دوم جمع‌آوری و واردكــردن اطلاعــات و داده‌های آماري و مختصات نقاط و ارتفاع و غيره بـه طـور جداگانـه در نرم‌افزار اكـسل (</a:t>
            </a:r>
            <a:r>
              <a:rPr lang="en-US" sz="2400" dirty="0" smtClean="0">
                <a:solidFill>
                  <a:schemeClr val="tx1"/>
                </a:solidFill>
                <a:cs typeface="B Nazanin" panose="00000400000000000000" pitchFamily="2" charset="-78"/>
              </a:rPr>
              <a:t>Excel</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بـا فرمـت </a:t>
            </a:r>
            <a:r>
              <a:rPr lang="en-US" sz="2400" dirty="0">
                <a:solidFill>
                  <a:schemeClr val="tx1"/>
                </a:solidFill>
                <a:cs typeface="B Nazanin" panose="00000400000000000000" pitchFamily="2" charset="-78"/>
              </a:rPr>
              <a:t>dbf </a:t>
            </a:r>
            <a:r>
              <a:rPr lang="fa-IR" sz="2400" dirty="0">
                <a:solidFill>
                  <a:schemeClr val="tx1"/>
                </a:solidFill>
                <a:cs typeface="B Nazanin" panose="00000400000000000000" pitchFamily="2" charset="-78"/>
              </a:rPr>
              <a:t>در ستون‌های مجزا؛</a:t>
            </a:r>
          </a:p>
          <a:p>
            <a:pPr algn="just" rtl="1"/>
            <a:r>
              <a:rPr lang="fa-IR" sz="2400" dirty="0">
                <a:solidFill>
                  <a:schemeClr val="tx1"/>
                </a:solidFill>
                <a:cs typeface="B Nazanin" panose="00000400000000000000" pitchFamily="2" charset="-78"/>
              </a:rPr>
              <a:t>مرحلة: سوم فراخـواني اطلاعـات و داده‌ها و جـداول آماري در نرم‌افزارهای جانبی </a:t>
            </a:r>
            <a:r>
              <a:rPr lang="en-US" sz="2400" dirty="0">
                <a:solidFill>
                  <a:schemeClr val="tx1"/>
                </a:solidFill>
                <a:cs typeface="B Nazanin" panose="00000400000000000000" pitchFamily="2" charset="-78"/>
              </a:rPr>
              <a:t>Analysis Crime </a:t>
            </a:r>
            <a:r>
              <a:rPr lang="fa-IR" sz="2400" dirty="0">
                <a:solidFill>
                  <a:schemeClr val="tx1"/>
                </a:solidFill>
                <a:cs typeface="B Nazanin" panose="00000400000000000000" pitchFamily="2" charset="-78"/>
              </a:rPr>
              <a:t>و </a:t>
            </a:r>
            <a:r>
              <a:rPr lang="en-US" sz="2400" dirty="0">
                <a:solidFill>
                  <a:schemeClr val="tx1"/>
                </a:solidFill>
                <a:cs typeface="B Nazanin" panose="00000400000000000000" pitchFamily="2" charset="-78"/>
              </a:rPr>
              <a:t>Case؛</a:t>
            </a:r>
          </a:p>
          <a:p>
            <a:pPr algn="just" rtl="1"/>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910436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algn="just" rtl="1"/>
            <a:r>
              <a:rPr lang="fa-IR" sz="2800" dirty="0">
                <a:solidFill>
                  <a:schemeClr val="tx1"/>
                </a:solidFill>
                <a:cs typeface="B Nazanin" panose="00000400000000000000" pitchFamily="2" charset="-78"/>
              </a:rPr>
              <a:t>مرحلة: چهـارم تهيـة مختـصات مكـاني ایستگاه‌های سنجش آلودگي هوا، تعيين آلوده‌ترین نقـاط شـهر، مـسير و نوع پراكنش آلاینده‌ها در سطح شهر بر حسب نوع آلاينـده ز نظر ارتفاع و ضخامت آلودگي، تعيين شـاخص آلـودگي هوا (</a:t>
            </a:r>
            <a:r>
              <a:rPr lang="en-US" sz="2800" dirty="0" smtClean="0">
                <a:solidFill>
                  <a:schemeClr val="tx1"/>
                </a:solidFill>
                <a:cs typeface="B Nazanin" panose="00000400000000000000" pitchFamily="2" charset="-78"/>
              </a:rPr>
              <a:t>PSI</a:t>
            </a:r>
            <a:r>
              <a:rPr lang="fa-IR" sz="2800" dirty="0" smtClean="0">
                <a:solidFill>
                  <a:schemeClr val="tx1"/>
                </a:solidFill>
                <a:cs typeface="B Nazanin" panose="00000400000000000000" pitchFamily="2" charset="-78"/>
              </a:rPr>
              <a:t>)</a:t>
            </a:r>
            <a:r>
              <a:rPr lang="en-US" sz="2800" dirty="0" smtClean="0">
                <a:solidFill>
                  <a:schemeClr val="tx1"/>
                </a:solidFill>
                <a:cs typeface="B Nazanin" panose="00000400000000000000" pitchFamily="2" charset="-78"/>
              </a:rPr>
              <a:t> </a:t>
            </a:r>
            <a:r>
              <a:rPr lang="fa-IR" sz="2800" dirty="0">
                <a:solidFill>
                  <a:schemeClr val="tx1"/>
                </a:solidFill>
                <a:cs typeface="B Nazanin" panose="00000400000000000000" pitchFamily="2" charset="-78"/>
              </a:rPr>
              <a:t>بر حسب نوع آلاينده و كيفيـت هـوا در مواقـع اضطراري و بحران به صورت لایه‌های رقـومي در محـيط نرم‌افزار </a:t>
            </a:r>
            <a:r>
              <a:rPr lang="en-US" sz="2800" dirty="0">
                <a:solidFill>
                  <a:schemeClr val="tx1"/>
                </a:solidFill>
                <a:cs typeface="B Nazanin" panose="00000400000000000000" pitchFamily="2" charset="-78"/>
              </a:rPr>
              <a:t>GIS </a:t>
            </a:r>
            <a:r>
              <a:rPr lang="en-US" sz="2800" dirty="0" smtClean="0">
                <a:solidFill>
                  <a:schemeClr val="tx1"/>
                </a:solidFill>
                <a:cs typeface="B Nazanin" panose="00000400000000000000" pitchFamily="2" charset="-78"/>
              </a:rPr>
              <a:t>Arc</a:t>
            </a:r>
            <a:r>
              <a:rPr lang="fa-IR" sz="2800" dirty="0" smtClean="0">
                <a:solidFill>
                  <a:schemeClr val="tx1"/>
                </a:solidFill>
                <a:cs typeface="B Nazanin" panose="00000400000000000000" pitchFamily="2" charset="-78"/>
              </a:rPr>
              <a:t>(مخدوم </a:t>
            </a:r>
            <a:r>
              <a:rPr lang="fa-IR" sz="2800" dirty="0">
                <a:solidFill>
                  <a:schemeClr val="tx1"/>
                </a:solidFill>
                <a:cs typeface="B Nazanin" panose="00000400000000000000" pitchFamily="2" charset="-78"/>
              </a:rPr>
              <a:t>و درویش‌صفت، 1384</a:t>
            </a:r>
            <a:r>
              <a:rPr lang="fa-IR" sz="1400" dirty="0" smtClean="0">
                <a:solidFill>
                  <a:schemeClr val="tx1"/>
                </a:solidFill>
              </a:rPr>
              <a:t>)؛</a:t>
            </a:r>
          </a:p>
          <a:p>
            <a:pPr algn="just" rtl="1"/>
            <a:r>
              <a:rPr lang="fa-IR" sz="2800" dirty="0">
                <a:solidFill>
                  <a:schemeClr val="tx1"/>
                </a:solidFill>
                <a:cs typeface="B Nazanin" panose="00000400000000000000" pitchFamily="2" charset="-78"/>
              </a:rPr>
              <a:t>مرحلة پنجم: تهية نقشه‌های رقـوميشـدة بلوکه‌ای جمعيتي كرمانشاه و کلاس‌های طبقـاتي نـوع و پـراكنش آلاینده‌ها.</a:t>
            </a:r>
          </a:p>
          <a:p>
            <a:pPr algn="just" rtl="1"/>
            <a:endParaRPr lang="fa-IR" sz="1400" dirty="0">
              <a:solidFill>
                <a:schemeClr val="tx1"/>
              </a:solidFill>
            </a:endParaRPr>
          </a:p>
        </p:txBody>
      </p:sp>
    </p:spTree>
    <p:extLst>
      <p:ext uri="{BB962C8B-B14F-4D97-AF65-F5344CB8AC3E}">
        <p14:creationId xmlns:p14="http://schemas.microsoft.com/office/powerpoint/2010/main" val="1074367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1"/>
            <a:r>
              <a:rPr lang="fa-IR" sz="2400" b="1" dirty="0" smtClean="0">
                <a:solidFill>
                  <a:schemeClr val="tx1"/>
                </a:solidFill>
                <a:cs typeface="B Nazanin" panose="00000400000000000000" pitchFamily="2" charset="-78"/>
              </a:rPr>
              <a:t>2.2</a:t>
            </a:r>
            <a:r>
              <a:rPr lang="fa-IR" sz="2400" b="1" dirty="0">
                <a:solidFill>
                  <a:schemeClr val="tx1"/>
                </a:solidFill>
                <a:cs typeface="B Nazanin" panose="00000400000000000000" pitchFamily="2" charset="-78"/>
              </a:rPr>
              <a:t>. منطقة مورد مطالعه</a:t>
            </a:r>
          </a:p>
          <a:p>
            <a:pPr algn="just" rtl="1"/>
            <a:r>
              <a:rPr lang="fa-IR" sz="2400" dirty="0">
                <a:solidFill>
                  <a:schemeClr val="tx1"/>
                </a:solidFill>
                <a:cs typeface="B Nazanin" panose="00000400000000000000" pitchFamily="2" charset="-78"/>
              </a:rPr>
              <a:t>كلانشهر كرمانـشاه در غـرب ايـران در منطقـة كوهـستاني زاگرس و ميان رشته کوه‌های كشيده و مـوازي زاگـرس در </a:t>
            </a:r>
            <a:r>
              <a:rPr lang="fa-IR" sz="2400" dirty="0" smtClean="0">
                <a:solidFill>
                  <a:schemeClr val="tx1"/>
                </a:solidFill>
                <a:cs typeface="B Nazanin" panose="00000400000000000000" pitchFamily="2" charset="-78"/>
              </a:rPr>
              <a:t>477 </a:t>
            </a:r>
            <a:r>
              <a:rPr lang="fa-IR" sz="2400" dirty="0">
                <a:solidFill>
                  <a:schemeClr val="tx1"/>
                </a:solidFill>
                <a:cs typeface="B Nazanin" panose="00000400000000000000" pitchFamily="2" charset="-78"/>
              </a:rPr>
              <a:t>درجه و دقيقة طول شـرقي و 34 درجـه و 19 دقيقـة عرض شمالي واقع شده است. اين شهر در ارتفاع متوسـط 1322 متر از سطح دريا قرار گرفته است. كرمانشاه به‌منزلة بزرگترين استان ناحية غرب كشور، يكي از 8 شهر مهم و پرجمعيت كشور با جمعيتي نزديك به 1387129 هزار نفـر و مساحتي بالغ بر 14570 هكتار در ميانة غربي ايران واقـع شده است. </a:t>
            </a:r>
          </a:p>
        </p:txBody>
      </p:sp>
    </p:spTree>
    <p:extLst>
      <p:ext uri="{BB962C8B-B14F-4D97-AF65-F5344CB8AC3E}">
        <p14:creationId xmlns:p14="http://schemas.microsoft.com/office/powerpoint/2010/main" val="38802820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3057927" y="4415848"/>
            <a:ext cx="2719052" cy="2072820"/>
          </a:xfrm>
          <a:prstGeom prst="rect">
            <a:avLst/>
          </a:prstGeom>
        </p:spPr>
      </p:pic>
      <p:sp>
        <p:nvSpPr>
          <p:cNvPr id="5" name="Rectangle 4"/>
          <p:cNvSpPr/>
          <p:nvPr/>
        </p:nvSpPr>
        <p:spPr>
          <a:xfrm>
            <a:off x="334851" y="1922858"/>
            <a:ext cx="8165205" cy="2492990"/>
          </a:xfrm>
          <a:prstGeom prst="rect">
            <a:avLst/>
          </a:prstGeom>
        </p:spPr>
        <p:txBody>
          <a:bodyPr wrap="square">
            <a:spAutoFit/>
          </a:bodyPr>
          <a:lstStyle/>
          <a:p>
            <a:pPr algn="r" rtl="1"/>
            <a:r>
              <a:rPr lang="fa-IR" sz="2400" dirty="0">
                <a:cs typeface="B Nazanin" panose="00000400000000000000" pitchFamily="2" charset="-78"/>
              </a:rPr>
              <a:t>طي دهه‌های اخير به علـت مركزيـت سياسـي - اداري كرمانشاه و بروز جنگ و غيـره، جمعيـت ايـن شـهر افزايش چشمگيري داشـته اسـت. نـرخ رشـد جمعيـت در كرمانشاه طي 50 سال گذشته يعني طي 5 دورة سرشـماري عمومي نفوس و مـسكن از فـراز و نشیب‌های متعـددي برخوردار بوده است. طـي دورة 50 سـالة 1335 تـا 1390 جمعيت ساكن شهر حدود 6 برابر شده </a:t>
            </a:r>
            <a:r>
              <a:rPr lang="fa-IR" sz="2400" dirty="0" smtClean="0">
                <a:cs typeface="B Nazanin" panose="00000400000000000000" pitchFamily="2" charset="-78"/>
              </a:rPr>
              <a:t>است (</a:t>
            </a:r>
            <a:r>
              <a:rPr lang="fa-IR" sz="2400" dirty="0">
                <a:cs typeface="B Nazanin" panose="00000400000000000000" pitchFamily="2" charset="-78"/>
              </a:rPr>
              <a:t>سازمان </a:t>
            </a:r>
            <a:r>
              <a:rPr lang="fa-IR" sz="2400" dirty="0" smtClean="0">
                <a:cs typeface="B Nazanin" panose="00000400000000000000" pitchFamily="2" charset="-78"/>
              </a:rPr>
              <a:t>آمار ايران،1390</a:t>
            </a:r>
            <a:r>
              <a:rPr lang="fa-IR" dirty="0" smtClean="0"/>
              <a:t>.)</a:t>
            </a:r>
            <a:r>
              <a:rPr lang="en-US" dirty="0" smtClean="0"/>
              <a:t> </a:t>
            </a:r>
            <a:endParaRPr lang="fa-IR" dirty="0" smtClean="0"/>
          </a:p>
          <a:p>
            <a:pPr algn="r" rtl="1"/>
            <a:r>
              <a:rPr lang="en-US" dirty="0" smtClean="0"/>
              <a:t>                                                                                                                                                                                                                                                     </a:t>
            </a:r>
            <a:endParaRPr lang="fa-IR" dirty="0"/>
          </a:p>
        </p:txBody>
      </p:sp>
    </p:spTree>
    <p:extLst>
      <p:ext uri="{BB962C8B-B14F-4D97-AF65-F5344CB8AC3E}">
        <p14:creationId xmlns:p14="http://schemas.microsoft.com/office/powerpoint/2010/main" val="5153519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1558328"/>
            <a:ext cx="8272211" cy="3678303"/>
          </a:xfrm>
        </p:spPr>
        <p:txBody>
          <a:bodyPr>
            <a:normAutofit/>
          </a:bodyPr>
          <a:lstStyle/>
          <a:p>
            <a:pPr algn="just" rtl="1"/>
            <a:r>
              <a:rPr lang="fa-IR" sz="2400" dirty="0" smtClean="0">
                <a:cs typeface="B Nazanin" panose="00000400000000000000" pitchFamily="2" charset="-78"/>
              </a:rPr>
              <a:t>‌ </a:t>
            </a:r>
            <a:r>
              <a:rPr lang="fa-IR" sz="2400" b="1" dirty="0" smtClean="0">
                <a:cs typeface="B Nazanin" panose="00000400000000000000" pitchFamily="2" charset="-78"/>
              </a:rPr>
              <a:t>روش تحقیق</a:t>
            </a:r>
          </a:p>
          <a:p>
            <a:pPr algn="just" rtl="1"/>
            <a:r>
              <a:rPr lang="fa-IR" sz="2400" dirty="0" smtClean="0">
                <a:cs typeface="B Nazanin" panose="00000400000000000000" pitchFamily="2" charset="-78"/>
              </a:rPr>
              <a:t>روش‌های آماري يكپارچه به تحليلگران كمك می‌کنند تـا الگوهاي آماري گرافيك مبنا از تحليل تطبيقي - توصيفي بر پاية - توزيع فضايي مكاني را درك و بررسـي كننـد. نقطـة مركز متوسط را می‌توان به‌منزلة معيـاري تقريبـي بـراي مقايسة توزيع فضايي انواع آلاینده‌ها يـا بررسـي يـك نـوع آلايندة خاص در دوره‌های زماني مختلف بـه كـار گرفـت. شاخص فاصله از انحراف معيار به تـشريح سـطح و نحـوة توزيع داده‌ها كمك می‌کند.</a:t>
            </a:r>
            <a:endParaRPr lang="fa-IR" sz="2400" dirty="0">
              <a:cs typeface="B Nazanin" panose="00000400000000000000" pitchFamily="2" charset="-78"/>
            </a:endParaRPr>
          </a:p>
        </p:txBody>
      </p:sp>
    </p:spTree>
    <p:extLst>
      <p:ext uri="{BB962C8B-B14F-4D97-AF65-F5344CB8AC3E}">
        <p14:creationId xmlns:p14="http://schemas.microsoft.com/office/powerpoint/2010/main" val="2737954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2005371"/>
            <a:ext cx="8272211" cy="3678303"/>
          </a:xfrm>
        </p:spPr>
        <p:txBody>
          <a:bodyPr>
            <a:normAutofit/>
          </a:bodyPr>
          <a:lstStyle/>
          <a:p>
            <a:pPr algn="just" rtl="1"/>
            <a:r>
              <a:rPr lang="fa-IR" sz="2800" dirty="0">
                <a:cs typeface="B Nazanin" panose="00000400000000000000" pitchFamily="2" charset="-78"/>
              </a:rPr>
              <a:t>هر چه اندازة فاصله از انحراف معيار بيشتر باشد، پراكندگي داده‌هاي آلودگي (نوع آلاينده) بيشتر است. سطوح پراكندگي را نيـز می‌توان بـه وسـيلة بيضي انحراف معيار نشان داد. اندازه و شكل بيضي، ميـزان پراكندگي را معـين می‌کند و امتـداد آن محـدودة انتـشار آلاينده را نشان می‌دهد. مفيـدترين آزمـون آمـاري جـامع، خوشه‌بندی است. چندين روش براي آزمون خوشه‌بندی در توزيع مكـاني آلاینده‌ها قابـل اسـتفاده اسـت</a:t>
            </a:r>
            <a:r>
              <a:rPr lang="fa-IR" sz="1400" dirty="0"/>
              <a:t>. </a:t>
            </a:r>
          </a:p>
        </p:txBody>
      </p:sp>
    </p:spTree>
    <p:extLst>
      <p:ext uri="{BB962C8B-B14F-4D97-AF65-F5344CB8AC3E}">
        <p14:creationId xmlns:p14="http://schemas.microsoft.com/office/powerpoint/2010/main" val="1910984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1943233"/>
            <a:ext cx="8272211" cy="3678303"/>
          </a:xfrm>
        </p:spPr>
        <p:txBody>
          <a:bodyPr>
            <a:normAutofit/>
          </a:bodyPr>
          <a:lstStyle/>
          <a:p>
            <a:pPr algn="just" rtl="1"/>
            <a:r>
              <a:rPr lang="fa-IR" sz="2800" dirty="0">
                <a:solidFill>
                  <a:schemeClr val="tx1"/>
                </a:solidFill>
                <a:cs typeface="B Nazanin" panose="00000400000000000000" pitchFamily="2" charset="-78"/>
              </a:rPr>
              <a:t>شـاخص نزدیک‌ترین همسايه از جمله آزمون‌های خوشه‌بندی است. شاخص نزدیک‌ترین همسايه روشي سـاده و سـريع بـراي آزمون ميزان آلودگي در يـك محـدودة جغرافيـايي اسـت. براي شناسايي و بررسي توزيع فضايي - مكاني آلايندههـاي پنجگانه (</a:t>
            </a:r>
            <a:r>
              <a:rPr lang="en-US" sz="2800" dirty="0">
                <a:solidFill>
                  <a:schemeClr val="tx1"/>
                </a:solidFill>
                <a:cs typeface="B Nazanin" panose="00000400000000000000" pitchFamily="2" charset="-78"/>
              </a:rPr>
              <a:t>CO،PM10،O3،SO2 </a:t>
            </a:r>
            <a:r>
              <a:rPr lang="fa-IR" sz="2800" dirty="0">
                <a:solidFill>
                  <a:schemeClr val="tx1"/>
                </a:solidFill>
                <a:cs typeface="B Nazanin" panose="00000400000000000000" pitchFamily="2" charset="-78"/>
              </a:rPr>
              <a:t>و </a:t>
            </a:r>
            <a:r>
              <a:rPr lang="en-US" sz="2800" dirty="0" smtClean="0">
                <a:solidFill>
                  <a:schemeClr val="tx1"/>
                </a:solidFill>
                <a:cs typeface="B Nazanin" panose="00000400000000000000" pitchFamily="2" charset="-78"/>
              </a:rPr>
              <a:t>NO2</a:t>
            </a:r>
            <a:r>
              <a:rPr lang="fa-IR" sz="2800" dirty="0" smtClean="0">
                <a:solidFill>
                  <a:schemeClr val="tx1"/>
                </a:solidFill>
                <a:cs typeface="B Nazanin" panose="00000400000000000000" pitchFamily="2" charset="-78"/>
              </a:rPr>
              <a:t>)</a:t>
            </a:r>
            <a:r>
              <a:rPr lang="en-US" sz="2800" dirty="0" smtClean="0">
                <a:solidFill>
                  <a:schemeClr val="tx1"/>
                </a:solidFill>
                <a:cs typeface="B Nazanin" panose="00000400000000000000" pitchFamily="2" charset="-78"/>
              </a:rPr>
              <a:t> </a:t>
            </a:r>
            <a:r>
              <a:rPr lang="fa-IR" sz="2800" dirty="0">
                <a:solidFill>
                  <a:schemeClr val="tx1"/>
                </a:solidFill>
                <a:cs typeface="B Nazanin" panose="00000400000000000000" pitchFamily="2" charset="-78"/>
              </a:rPr>
              <a:t>و تعيين بـالاترين مکان‌های آلوده، مدل‌های آماري گرافيك مبنا شامل آزمـون مركز ميانگين و بيضي انحراف معيار استفاده شده. است</a:t>
            </a:r>
          </a:p>
        </p:txBody>
      </p:sp>
    </p:spTree>
    <p:extLst>
      <p:ext uri="{BB962C8B-B14F-4D97-AF65-F5344CB8AC3E}">
        <p14:creationId xmlns:p14="http://schemas.microsoft.com/office/powerpoint/2010/main" val="1811746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03321" y="2553984"/>
            <a:ext cx="8272211" cy="3678303"/>
          </a:xfrm>
        </p:spPr>
        <p:txBody>
          <a:bodyPr>
            <a:noAutofit/>
          </a:bodyPr>
          <a:lstStyle/>
          <a:p>
            <a:pPr algn="just" rtl="1"/>
            <a:r>
              <a:rPr lang="fa-IR" sz="2400" b="1" dirty="0" smtClean="0">
                <a:cs typeface="B Nazanin" panose="00000400000000000000" pitchFamily="2" charset="-78"/>
              </a:rPr>
              <a:t>4.‌ تعداد جمعیت در بلوک‌های آماری کرمانشاه</a:t>
            </a:r>
          </a:p>
          <a:p>
            <a:pPr algn="just" rtl="1"/>
            <a:r>
              <a:rPr lang="fa-IR" sz="2400" dirty="0" smtClean="0">
                <a:cs typeface="B Nazanin" panose="00000400000000000000" pitchFamily="2" charset="-78"/>
              </a:rPr>
              <a:t>محدودة </a:t>
            </a:r>
            <a:r>
              <a:rPr lang="fa-IR" sz="2400" dirty="0">
                <a:cs typeface="B Nazanin" panose="00000400000000000000" pitchFamily="2" charset="-78"/>
              </a:rPr>
              <a:t>كرمانشاه طبق سرشماري 1390 بالغ بر 1387129 نفر بوده اسـت. شـايان يـادآوري اسـت، در ايـن پـژوهش بلوکه‌ای آماري ميزان جمعيت در سال 1385 استفاده شد. ميزان جمعيت شهر در 5 بلوك آماري طبقه‌بندی شده است (شكل 2.) مـساحت اراضـي خـالص مـسكوني در بلـوك آماري كرمانشاه بالغ بر 5609. هكتار است تراكم مـسكوني خالص در كرمانشاه 319 نفر در هكتـار و تـراكم مـسكوني ناخالص 122 نفر در هكتار است. در برآورد تعداد جمعيت در بلوکه‌ای آماري كلانشهر كرمانشاه از روش طبقه‌بندی تراكمي استفاده شده است (سـازمان آمـار كـشور، 1385.) بدين صورت كه هر يك از آلاینده‌ها بـر اسـاس طبقـات تراكم جمعيتي درصدي از مساحت و جمعيت شـهر را بـه منظور شناسايي مکان‌های آلودگي هوا به خـود اختـصاص داده اسـت. از مقايـسة بـين آمـار طبقـات مختلـف تـراكم جمعيت می‌توان به رابطة بين ميزان آلودگي هوا و جمعيت پي برد.</a:t>
            </a:r>
          </a:p>
          <a:p>
            <a:pPr algn="just" rtl="1"/>
            <a:endParaRPr lang="fa-IR" sz="2400" dirty="0">
              <a:cs typeface="B Nazanin" panose="00000400000000000000" pitchFamily="2" charset="-78"/>
            </a:endParaRPr>
          </a:p>
        </p:txBody>
      </p:sp>
    </p:spTree>
    <p:extLst>
      <p:ext uri="{BB962C8B-B14F-4D97-AF65-F5344CB8AC3E}">
        <p14:creationId xmlns:p14="http://schemas.microsoft.com/office/powerpoint/2010/main" val="1042045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6" name="Content Placeholder 5"/>
          <p:cNvPicPr>
            <a:picLocks noGrp="1" noChangeAspect="1"/>
          </p:cNvPicPr>
          <p:nvPr>
            <p:ph idx="1"/>
          </p:nvPr>
        </p:nvPicPr>
        <p:blipFill>
          <a:blip r:embed="rId2"/>
          <a:stretch>
            <a:fillRect/>
          </a:stretch>
        </p:blipFill>
        <p:spPr>
          <a:xfrm>
            <a:off x="234922" y="2431062"/>
            <a:ext cx="3007899" cy="2853511"/>
          </a:xfrm>
          <a:prstGeom prst="rect">
            <a:avLst/>
          </a:prstGeom>
        </p:spPr>
      </p:pic>
      <p:sp>
        <p:nvSpPr>
          <p:cNvPr id="7" name="Rectangle 6"/>
          <p:cNvSpPr/>
          <p:nvPr/>
        </p:nvSpPr>
        <p:spPr>
          <a:xfrm>
            <a:off x="3553905" y="2130517"/>
            <a:ext cx="5277879" cy="4693593"/>
          </a:xfrm>
          <a:prstGeom prst="rect">
            <a:avLst/>
          </a:prstGeom>
        </p:spPr>
        <p:txBody>
          <a:bodyPr wrap="square">
            <a:spAutoFit/>
          </a:bodyPr>
          <a:lstStyle/>
          <a:p>
            <a:pPr algn="just" rtl="1"/>
            <a:r>
              <a:rPr lang="fa-IR" sz="2300" dirty="0">
                <a:latin typeface="Bernard MT Condensed" panose="02050806060905020404" pitchFamily="18" charset="0"/>
                <a:cs typeface="B Nazanin" panose="00000400000000000000" pitchFamily="2" charset="-78"/>
              </a:rPr>
              <a:t>جمعيت شهر در 5 بلوك آماري طبقه‌بندی شده است (شكل 2.) مـساحت اراضـي خـالص مـسكوني در بلـوك آماري كرمانشاه بالغ بر 5609. هكتار است تراكم مـسكوني خالص در كرمانشاه 319 نفر در هكتـار و تـراكم مـسكوني ناخالص 122 نفر در هكتار است. در برآورد تعداد جمعيت در بلوکه‌ای آماري كلانشهر كرمانشاه از روش طبقه‌بندی تراكمي استفاده شده است (سـازمان آمـار كـشور، 1385.) بدين صورت كه هر يك از آلاینده‌ها بـر اسـاس طبقـات تراكم جمعيتي درصدي از مساحت و جمعيت شـهر را بـه منظور شناسايي مکان‌های آلودگي هوا به خـود اختـصاص داده اسـت. از مقايـسة بـين آمـار طبقـات مختلـف تـراكم جمعيت می‌توان به رابطة بين ميزان آلودگي هوا و جمعيت پي برد.</a:t>
            </a:r>
          </a:p>
        </p:txBody>
      </p:sp>
    </p:spTree>
    <p:extLst>
      <p:ext uri="{BB962C8B-B14F-4D97-AF65-F5344CB8AC3E}">
        <p14:creationId xmlns:p14="http://schemas.microsoft.com/office/powerpoint/2010/main" val="8898282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2054513"/>
            <a:ext cx="8540681" cy="4519397"/>
          </a:xfrm>
        </p:spPr>
        <p:txBody>
          <a:bodyPr>
            <a:normAutofit/>
          </a:bodyPr>
          <a:lstStyle/>
          <a:p>
            <a:pPr lvl="1" algn="just" rtl="1"/>
            <a:r>
              <a:rPr lang="fa-IR" sz="2600" b="1" dirty="0" smtClean="0">
                <a:cs typeface="B Nazanin" panose="00000400000000000000" pitchFamily="2" charset="-78"/>
              </a:rPr>
              <a:t>5.‌ </a:t>
            </a:r>
            <a:r>
              <a:rPr lang="fa-IR" sz="2600" b="1" dirty="0">
                <a:cs typeface="B Nazanin" panose="00000400000000000000" pitchFamily="2" charset="-78"/>
              </a:rPr>
              <a:t>روش‌های آماری گرافیک مبنا</a:t>
            </a:r>
          </a:p>
          <a:p>
            <a:pPr algn="just" rtl="1"/>
            <a:r>
              <a:rPr lang="fa-IR" sz="2400" dirty="0" smtClean="0">
                <a:cs typeface="B Nazanin" panose="00000400000000000000" pitchFamily="2" charset="-78"/>
              </a:rPr>
              <a:t>خستين </a:t>
            </a:r>
            <a:r>
              <a:rPr lang="fa-IR" sz="2400" dirty="0">
                <a:cs typeface="B Nazanin" panose="00000400000000000000" pitchFamily="2" charset="-78"/>
              </a:rPr>
              <a:t>گـروه از روش‌های تحليـل فـضايي، روش‌های آماري گرافيك مبناست تا بدين وسـيله ميـزان گـرايش بـه مركز و توزيع فـضايي آلاینده‌ها در محـدودة جغرافيـايي كلانشهر كرمانشاه مشخص شود. بيضي انحـراف معيـار و نقطة مركز متوسـط آزمون‌های آمـاري جـامع بـه شـمار می‌روند. نقطة مركز متوسط را می‌توان به‌منزلة معيـاري تقريبي براي مقايسة توزيـع فـضايي مکان‌های آلـوده يـا بررسي نوعي آلايندة خاص در دوره‌های زماني مختلف بـه كار گرفت. به عبارت ديگر مركز متوسط، مكان مركـزي را به صورت ميانگين مبنايي تمام مکان‌های آلوده در محدودة مورد مطالعه مشخص می‌کند. بيضي انحراف معيار سـطوح پراكندگي مکان‌های آلودگي هوا را نشان می‌دهد. در ايـن آزمون اندازه و شـكل بيـضي ميـزان آلـودگي و امتـداد آن محدودة انتشار آلاينده را مشخص می‌کند.</a:t>
            </a:r>
          </a:p>
          <a:p>
            <a:pPr algn="just" rtl="1"/>
            <a:endParaRPr lang="fa-IR" sz="2400" dirty="0">
              <a:cs typeface="B Nazanin" panose="00000400000000000000" pitchFamily="2" charset="-78"/>
            </a:endParaRPr>
          </a:p>
        </p:txBody>
      </p:sp>
    </p:spTree>
    <p:extLst>
      <p:ext uri="{BB962C8B-B14F-4D97-AF65-F5344CB8AC3E}">
        <p14:creationId xmlns:p14="http://schemas.microsoft.com/office/powerpoint/2010/main" val="880862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rtl="1"/>
            <a:r>
              <a:rPr lang="ar-SA" dirty="0">
                <a:cs typeface="B Titr" panose="00000700000000000000" pitchFamily="2" charset="-78"/>
              </a:rPr>
              <a:t>كاربرد سامانة اطلاعات جغرافيايي </a:t>
            </a:r>
            <a:r>
              <a:rPr lang="en-US" dirty="0">
                <a:cs typeface="B Titr" panose="00000700000000000000" pitchFamily="2" charset="-78"/>
              </a:rPr>
              <a:t>(GIS) </a:t>
            </a:r>
            <a:r>
              <a:rPr lang="ar-SA" dirty="0">
                <a:cs typeface="B Titr" panose="00000700000000000000" pitchFamily="2" charset="-78"/>
              </a:rPr>
              <a:t>در مكانيابي و تحليل فضايي – </a:t>
            </a:r>
            <a:r>
              <a:rPr lang="ar-SA" dirty="0" smtClean="0">
                <a:cs typeface="B Titr" panose="00000700000000000000" pitchFamily="2" charset="-78"/>
              </a:rPr>
              <a:t>مكاني</a:t>
            </a:r>
            <a:r>
              <a:rPr lang="en-US" dirty="0" smtClean="0">
                <a:cs typeface="B Titr" panose="00000700000000000000" pitchFamily="2" charset="-78"/>
              </a:rPr>
              <a:t> </a:t>
            </a:r>
            <a:r>
              <a:rPr lang="ar-SA" dirty="0" smtClean="0">
                <a:cs typeface="B Titr" panose="00000700000000000000" pitchFamily="2" charset="-78"/>
              </a:rPr>
              <a:t>آلودگي </a:t>
            </a:r>
            <a:r>
              <a:rPr lang="ar-SA" dirty="0">
                <a:cs typeface="B Titr" panose="00000700000000000000" pitchFamily="2" charset="-78"/>
              </a:rPr>
              <a:t>و منابع آلاينده</a:t>
            </a:r>
            <a:r>
              <a:rPr lang="en-US" dirty="0">
                <a:cs typeface="B Titr" panose="00000700000000000000" pitchFamily="2" charset="-78"/>
              </a:rPr>
              <a:t>‌</a:t>
            </a:r>
            <a:r>
              <a:rPr lang="ar-SA" dirty="0">
                <a:cs typeface="B Titr" panose="00000700000000000000" pitchFamily="2" charset="-78"/>
              </a:rPr>
              <a:t>هاي هوا در كلانشهر كرمانشاه</a:t>
            </a:r>
            <a:r>
              <a:rPr lang="en-US" dirty="0">
                <a:cs typeface="B Titr" panose="00000700000000000000" pitchFamily="2" charset="-78"/>
              </a:rPr>
              <a:t/>
            </a:r>
            <a:br>
              <a:rPr lang="en-US" dirty="0">
                <a:cs typeface="B Titr" panose="00000700000000000000" pitchFamily="2" charset="-78"/>
              </a:rPr>
            </a:br>
            <a:endParaRPr lang="en-US" dirty="0">
              <a:cs typeface="B Titr" panose="00000700000000000000" pitchFamily="2" charset="-78"/>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3985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Rectangle 4"/>
          <p:cNvSpPr/>
          <p:nvPr/>
        </p:nvSpPr>
        <p:spPr>
          <a:xfrm>
            <a:off x="217947" y="1942950"/>
            <a:ext cx="8708106" cy="3416320"/>
          </a:xfrm>
          <a:prstGeom prst="rect">
            <a:avLst/>
          </a:prstGeom>
        </p:spPr>
        <p:txBody>
          <a:bodyPr wrap="square">
            <a:spAutoFit/>
          </a:bodyPr>
          <a:lstStyle/>
          <a:p>
            <a:pPr algn="just" rtl="1"/>
            <a:r>
              <a:rPr lang="fa-IR" sz="2400" b="1" dirty="0">
                <a:cs typeface="B Nazanin" panose="00000400000000000000" pitchFamily="2" charset="-78"/>
              </a:rPr>
              <a:t>6.‌ مرکز متوسط و بیضی انحراف معیار</a:t>
            </a:r>
            <a:endParaRPr lang="fa-IR" sz="2400" b="1" dirty="0">
              <a:latin typeface="Vani" panose="020B0502040204020203" pitchFamily="34" charset="0"/>
              <a:cs typeface="B Nazanin" panose="00000400000000000000" pitchFamily="2" charset="-78"/>
            </a:endParaRPr>
          </a:p>
          <a:p>
            <a:pPr algn="just" rtl="1"/>
            <a:r>
              <a:rPr lang="fa-IR" sz="2400" dirty="0">
                <a:latin typeface="Vani" panose="020B0502040204020203" pitchFamily="34" charset="0"/>
                <a:cs typeface="B Nazanin" panose="00000400000000000000" pitchFamily="2" charset="-78"/>
              </a:rPr>
              <a:t>مركز متوسط، مکان‌های آلودة (شهر آلودگي هوا) بر اساس 5 آلایندة مهم هوا (</a:t>
            </a:r>
            <a:r>
              <a:rPr lang="en-US" sz="2400" dirty="0">
                <a:latin typeface="Vani" panose="020B0502040204020203" pitchFamily="34" charset="0"/>
                <a:cs typeface="B Nazanin" panose="00000400000000000000" pitchFamily="2" charset="-78"/>
              </a:rPr>
              <a:t>CO، PM10، O3، SO2 </a:t>
            </a:r>
            <a:r>
              <a:rPr lang="fa-IR" sz="2400" dirty="0">
                <a:latin typeface="Vani" panose="020B0502040204020203" pitchFamily="34" charset="0"/>
                <a:cs typeface="B Nazanin" panose="00000400000000000000" pitchFamily="2" charset="-78"/>
              </a:rPr>
              <a:t>و </a:t>
            </a:r>
            <a:r>
              <a:rPr lang="en-US" sz="2400" dirty="0" smtClean="0">
                <a:latin typeface="Vani" panose="020B0502040204020203" pitchFamily="34" charset="0"/>
                <a:cs typeface="B Nazanin" panose="00000400000000000000" pitchFamily="2" charset="-78"/>
              </a:rPr>
              <a:t>NO2</a:t>
            </a:r>
            <a:r>
              <a:rPr lang="fa-IR" sz="2400" dirty="0" smtClean="0">
                <a:latin typeface="Vani" panose="020B0502040204020203" pitchFamily="34" charset="0"/>
                <a:cs typeface="B Nazanin" panose="00000400000000000000" pitchFamily="2" charset="-78"/>
              </a:rPr>
              <a:t>)</a:t>
            </a:r>
            <a:r>
              <a:rPr lang="en-US" sz="2400" dirty="0" smtClean="0">
                <a:latin typeface="Vani" panose="020B0502040204020203" pitchFamily="34" charset="0"/>
                <a:cs typeface="B Nazanin" panose="00000400000000000000" pitchFamily="2" charset="-78"/>
              </a:rPr>
              <a:t> </a:t>
            </a:r>
            <a:r>
              <a:rPr lang="fa-IR" sz="2400" dirty="0">
                <a:latin typeface="Vani" panose="020B0502040204020203" pitchFamily="34" charset="0"/>
                <a:cs typeface="B Nazanin" panose="00000400000000000000" pitchFamily="2" charset="-78"/>
              </a:rPr>
              <a:t>در میدان آزادی، سراسر بلوار شهيد بهشتي از سه‌راه 22 بهمـن تا ميدان سپاه، چهارراه مدرس تـا ميـدان آیت‌الله كاشـاني، خيابان شهيد اشكتلخ تـا انتهـاي خيابـان جليلـي، اطـراف ميدان آزادگان است. بيضي انحراف معيار ميزان آلـودگي و محدودة انتشار آلايندة كرمانشاه را نشان می‌دهد كـه داراي كشيدگي شـمال بـه جنـوب اسـت (شـكل.)3 طـول ايـن كشيدگي متغير است كه البته شكل كشيدگي در معيار ميزان آلودگي به هر 5 نوع آلاينده نشاندهنـدة بيـشترين فراوانـي مکان‌های آلودگي هوا در نقاط نزديك به مركز شهر (سه‌راه نواب تا ميدان كاشاني) است.</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4798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en-US"/>
          </a:p>
        </p:txBody>
      </p:sp>
      <p:pic>
        <p:nvPicPr>
          <p:cNvPr id="6" name="Content Placeholder 3"/>
          <p:cNvPicPr>
            <a:picLocks noChangeAspect="1"/>
          </p:cNvPicPr>
          <p:nvPr/>
        </p:nvPicPr>
        <p:blipFill>
          <a:blip r:embed="rId2"/>
          <a:stretch>
            <a:fillRect/>
          </a:stretch>
        </p:blipFill>
        <p:spPr>
          <a:xfrm>
            <a:off x="2575779" y="2307107"/>
            <a:ext cx="3759034" cy="3832581"/>
          </a:xfrm>
          <a:prstGeom prst="rect">
            <a:avLst/>
          </a:prstGeom>
        </p:spPr>
      </p:pic>
    </p:spTree>
    <p:extLst>
      <p:ext uri="{BB962C8B-B14F-4D97-AF65-F5344CB8AC3E}">
        <p14:creationId xmlns:p14="http://schemas.microsoft.com/office/powerpoint/2010/main" val="354873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lnSpcReduction="10000"/>
          </a:bodyPr>
          <a:lstStyle/>
          <a:p>
            <a:pPr algn="just" rtl="1"/>
            <a:r>
              <a:rPr lang="fa-IR" sz="2400" b="1" dirty="0">
                <a:solidFill>
                  <a:schemeClr val="tx1"/>
                </a:solidFill>
              </a:rPr>
              <a:t>7</a:t>
            </a:r>
            <a:r>
              <a:rPr lang="fa-IR" sz="3200" b="1" dirty="0">
                <a:solidFill>
                  <a:schemeClr val="tx1"/>
                </a:solidFill>
                <a:cs typeface="B Nazanin" panose="00000400000000000000" pitchFamily="2" charset="-78"/>
              </a:rPr>
              <a:t>. آزمون تخمین تراکم کرنل</a:t>
            </a:r>
          </a:p>
          <a:p>
            <a:pPr algn="just" rtl="1"/>
            <a:r>
              <a:rPr lang="fa-IR" sz="2400" dirty="0">
                <a:solidFill>
                  <a:schemeClr val="tx1"/>
                </a:solidFill>
                <a:cs typeface="B Nazanin" panose="00000400000000000000" pitchFamily="2" charset="-78"/>
              </a:rPr>
              <a:t>ز مناسب‌ترین روش‌ها براي به تـصوير كـشيدن داده‌های آماري و تحليلي- توصيفي در پهنة جغرافيايي بـه صـورت سطح پيوستة آزمـون تخمـين تـراكم كرنـل اسـت. آزمـون تخمين تراكم كرنل سـطح همـواري از تغييـرات در تـراكم داده‌ها مانند ميزان آلاينده و نوع آن را روي محدوده ايجـاد می‌کند. بـر اسـاس روش يادشـده و بـه منظـور تـشخيص کانون‌های آلودگي هواي كرمانشاه اين محاسبات در محيط سامانة سيستم اطلاعات جغرافيـايي بـا نرم‌افزار </a:t>
            </a:r>
            <a:r>
              <a:rPr lang="en-US" sz="2400" dirty="0">
                <a:solidFill>
                  <a:schemeClr val="tx1"/>
                </a:solidFill>
                <a:cs typeface="B Nazanin" panose="00000400000000000000" pitchFamily="2" charset="-78"/>
              </a:rPr>
              <a:t>ArcGIS </a:t>
            </a:r>
            <a:r>
              <a:rPr lang="fa-IR" sz="2400" dirty="0">
                <a:solidFill>
                  <a:schemeClr val="tx1"/>
                </a:solidFill>
                <a:cs typeface="B Nazanin" panose="00000400000000000000" pitchFamily="2" charset="-78"/>
              </a:rPr>
              <a:t>انجام گرفت. روش تحليل آزمون كرنل، شيوهاي ديگر براي تحليــل فــضايي مکان‌های آلــودگي هــوا در محــدودة شهرهاست. در اين روش نسبت ميزان آلودگي هـوا و نـوع آلاينده به تراكم جمعيت در واحدهاي جغرافيايي بـا ابعـاد مشخص سنجيده می‌شود. </a:t>
            </a:r>
          </a:p>
        </p:txBody>
      </p:sp>
    </p:spTree>
    <p:extLst>
      <p:ext uri="{BB962C8B-B14F-4D97-AF65-F5344CB8AC3E}">
        <p14:creationId xmlns:p14="http://schemas.microsoft.com/office/powerpoint/2010/main" val="1606881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rtl="1"/>
            <a:r>
              <a:rPr lang="fa-IR" sz="2400" dirty="0">
                <a:cs typeface="B Nazanin" panose="00000400000000000000" pitchFamily="2" charset="-78"/>
              </a:rPr>
              <a:t>واحدي كه به صورت موضوعي روي نقشه آورده می‌شود، می‌تواند تعيـين‌كننـدة ميـزان آلودگي در مختصات جغرافياي مـشخص بـا عنـوان «يـك ســلول از شــبكه » محاســبه شــود. طبــق شــكل 3 تعــداد کانون‌های آلودگي هوا بر حسب نوع آلاينده كه در آزمـون تخمين تراكم كرنل و آزمون تـوزيعي- نقطه‌ای شناسایی شده است با تحليل توصـيفي يـك سـلول از شـبكة نقـشه كاملاً هماهنگي دارد. در ايـن الگـو يـك سـلول از تحليـل شبکه‌ای اندازه و مساحت هر پيكسل يا خانة شبكه برابر بـا 3 هكتار در نظـر گرفتـه شـده اسـت. پیکسل‌های شـبكة تحليلي نقشه هر كدام از ميـزان آلـودگي بـه ترتيـب رنـگ نارنجي، زرد و سبز است و بعدي نوع آلايندة جـوي را بـه خود اختصاص داده.</a:t>
            </a:r>
          </a:p>
        </p:txBody>
      </p:sp>
    </p:spTree>
    <p:extLst>
      <p:ext uri="{BB962C8B-B14F-4D97-AF65-F5344CB8AC3E}">
        <p14:creationId xmlns:p14="http://schemas.microsoft.com/office/powerpoint/2010/main" val="10162977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325764" y="4784339"/>
            <a:ext cx="4272999" cy="2073661"/>
          </a:xfrm>
          <a:prstGeom prst="rect">
            <a:avLst/>
          </a:prstGeom>
        </p:spPr>
      </p:pic>
      <p:sp>
        <p:nvSpPr>
          <p:cNvPr id="5" name="Rectangle 4"/>
          <p:cNvSpPr/>
          <p:nvPr/>
        </p:nvSpPr>
        <p:spPr>
          <a:xfrm>
            <a:off x="358219" y="1987532"/>
            <a:ext cx="7977437" cy="2677656"/>
          </a:xfrm>
          <a:prstGeom prst="rect">
            <a:avLst/>
          </a:prstGeom>
        </p:spPr>
        <p:txBody>
          <a:bodyPr wrap="square">
            <a:spAutoFit/>
          </a:bodyPr>
          <a:lstStyle/>
          <a:p>
            <a:pPr algn="just" rtl="1"/>
            <a:r>
              <a:rPr lang="fa-IR" sz="2400" dirty="0" smtClean="0">
                <a:cs typeface="B Nazanin" panose="00000400000000000000" pitchFamily="2" charset="-78"/>
              </a:rPr>
              <a:t>است شايان يادآوري اسـت، بيـشترين سهم در بين آلاینده‌های جوي 5 گانه به ترتيـب مربـوط بـه منـو اكـسيد كـربن، </a:t>
            </a:r>
            <a:r>
              <a:rPr lang="en-US" sz="2400" dirty="0" smtClean="0">
                <a:cs typeface="B Nazanin" panose="00000400000000000000" pitchFamily="2" charset="-78"/>
              </a:rPr>
              <a:t>PM10،SO2،NO2 </a:t>
            </a:r>
            <a:r>
              <a:rPr lang="fa-IR" sz="2400" dirty="0" smtClean="0">
                <a:cs typeface="B Nazanin" panose="00000400000000000000" pitchFamily="2" charset="-78"/>
              </a:rPr>
              <a:t>و </a:t>
            </a:r>
            <a:r>
              <a:rPr lang="en-US" sz="2400" dirty="0" smtClean="0">
                <a:cs typeface="B Nazanin" panose="00000400000000000000" pitchFamily="2" charset="-78"/>
              </a:rPr>
              <a:t>O3 </a:t>
            </a:r>
            <a:r>
              <a:rPr lang="fa-IR" sz="2400" dirty="0" smtClean="0">
                <a:cs typeface="B Nazanin" panose="00000400000000000000" pitchFamily="2" charset="-78"/>
              </a:rPr>
              <a:t>در كرمانـشاه است. شكل 4 بررسي پراكندگي آلـودگي جـوي در امكـان مختلف كلانشهر كرمانشاه را نشان می‌دهد. بررسـي دقيـق شكل زير نشان می‌دهد كه 3 كانون بسيار آلوده و خطرناك (300&gt;</a:t>
            </a:r>
            <a:r>
              <a:rPr lang="en-US" sz="2400" dirty="0" smtClean="0">
                <a:cs typeface="B Nazanin" panose="00000400000000000000" pitchFamily="2" charset="-78"/>
              </a:rPr>
              <a:t>PSI</a:t>
            </a:r>
            <a:r>
              <a:rPr lang="fa-IR" sz="2400" dirty="0" smtClean="0">
                <a:cs typeface="B Nazanin" panose="00000400000000000000" pitchFamily="2" charset="-78"/>
              </a:rPr>
              <a:t>)</a:t>
            </a:r>
            <a:r>
              <a:rPr lang="en-US" sz="2400" dirty="0" smtClean="0">
                <a:cs typeface="B Nazanin" panose="00000400000000000000" pitchFamily="2" charset="-78"/>
              </a:rPr>
              <a:t> </a:t>
            </a:r>
            <a:r>
              <a:rPr lang="fa-IR" sz="2400" dirty="0" smtClean="0">
                <a:cs typeface="B Nazanin" panose="00000400000000000000" pitchFamily="2" charset="-78"/>
              </a:rPr>
              <a:t>در چهارراه مدرس تا ميدان كاشـاني و سه‌راه نواب صفوي تا ميدان نواب وجود دارد. كـانوني ديگـر در نزديكي شهرك الهيه و معلم با غلظـت آلـودگي كمتـر از 2 ناحية ديگر نيز وجود دارد</a:t>
            </a:r>
            <a:endParaRPr lang="fa-IR" sz="2400" dirty="0">
              <a:cs typeface="B Nazanin" panose="00000400000000000000" pitchFamily="2" charset="-78"/>
            </a:endParaRPr>
          </a:p>
        </p:txBody>
      </p:sp>
    </p:spTree>
    <p:extLst>
      <p:ext uri="{BB962C8B-B14F-4D97-AF65-F5344CB8AC3E}">
        <p14:creationId xmlns:p14="http://schemas.microsoft.com/office/powerpoint/2010/main" val="42886551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2472728"/>
            <a:ext cx="8272211" cy="3678303"/>
          </a:xfrm>
        </p:spPr>
        <p:txBody>
          <a:bodyPr>
            <a:noAutofit/>
          </a:bodyPr>
          <a:lstStyle/>
          <a:p>
            <a:pPr algn="just" rtl="1"/>
            <a:r>
              <a:rPr lang="fa-IR" sz="2800" b="1" dirty="0">
                <a:solidFill>
                  <a:schemeClr val="tx1"/>
                </a:solidFill>
                <a:cs typeface="B Nazanin" panose="00000400000000000000" pitchFamily="2" charset="-78"/>
              </a:rPr>
              <a:t>8. شاخص نزدیک‌ترین </a:t>
            </a:r>
            <a:r>
              <a:rPr lang="fa-IR" sz="2800" b="1" dirty="0" smtClean="0">
                <a:solidFill>
                  <a:schemeClr val="tx1"/>
                </a:solidFill>
                <a:cs typeface="B Nazanin" panose="00000400000000000000" pitchFamily="2" charset="-78"/>
              </a:rPr>
              <a:t>همسایه</a:t>
            </a:r>
          </a:p>
          <a:p>
            <a:pPr algn="just" rtl="1"/>
            <a:r>
              <a:rPr lang="fa-IR" sz="2800" dirty="0" smtClean="0">
                <a:solidFill>
                  <a:schemeClr val="tx1"/>
                </a:solidFill>
                <a:cs typeface="B Nazanin" panose="00000400000000000000" pitchFamily="2" charset="-78"/>
              </a:rPr>
              <a:t>ايـن </a:t>
            </a:r>
            <a:r>
              <a:rPr lang="fa-IR" sz="2800" dirty="0">
                <a:solidFill>
                  <a:schemeClr val="tx1"/>
                </a:solidFill>
                <a:cs typeface="B Nazanin" panose="00000400000000000000" pitchFamily="2" charset="-78"/>
              </a:rPr>
              <a:t>شـاخص از تقـسيم ميـانگين فاصله‌ها در پـراكنش مشاهده‌شده (</a:t>
            </a:r>
            <a:r>
              <a:rPr lang="en-US" sz="2800" dirty="0">
                <a:solidFill>
                  <a:schemeClr val="tx1"/>
                </a:solidFill>
                <a:cs typeface="B Nazanin" panose="00000400000000000000" pitchFamily="2" charset="-78"/>
              </a:rPr>
              <a:t>distribution </a:t>
            </a:r>
            <a:r>
              <a:rPr lang="en-US" sz="2800" dirty="0" smtClean="0">
                <a:solidFill>
                  <a:schemeClr val="tx1"/>
                </a:solidFill>
                <a:cs typeface="B Nazanin" panose="00000400000000000000" pitchFamily="2" charset="-78"/>
              </a:rPr>
              <a:t>Observed</a:t>
            </a:r>
            <a:r>
              <a:rPr lang="fa-IR" sz="2800" dirty="0" smtClean="0">
                <a:solidFill>
                  <a:schemeClr val="tx1"/>
                </a:solidFill>
                <a:cs typeface="B Nazanin" panose="00000400000000000000" pitchFamily="2" charset="-78"/>
              </a:rPr>
              <a:t>)</a:t>
            </a:r>
            <a:r>
              <a:rPr lang="en-US" sz="2800" dirty="0" smtClean="0">
                <a:solidFill>
                  <a:schemeClr val="tx1"/>
                </a:solidFill>
                <a:cs typeface="B Nazanin" panose="00000400000000000000" pitchFamily="2" charset="-78"/>
              </a:rPr>
              <a:t> </a:t>
            </a:r>
            <a:r>
              <a:rPr lang="fa-IR" sz="2800" dirty="0">
                <a:solidFill>
                  <a:schemeClr val="tx1"/>
                </a:solidFill>
                <a:cs typeface="B Nazanin" panose="00000400000000000000" pitchFamily="2" charset="-78"/>
              </a:rPr>
              <a:t>بر ميانگين فاصله‌ها در پـراكنش تـصادفي (</a:t>
            </a:r>
            <a:r>
              <a:rPr lang="en-US" sz="2800" dirty="0">
                <a:solidFill>
                  <a:schemeClr val="tx1"/>
                </a:solidFill>
                <a:cs typeface="B Nazanin" panose="00000400000000000000" pitchFamily="2" charset="-78"/>
              </a:rPr>
              <a:t>distribution </a:t>
            </a:r>
            <a:r>
              <a:rPr lang="en-US" sz="2800" dirty="0" smtClean="0">
                <a:solidFill>
                  <a:schemeClr val="tx1"/>
                </a:solidFill>
                <a:cs typeface="B Nazanin" panose="00000400000000000000" pitchFamily="2" charset="-78"/>
              </a:rPr>
              <a:t>Random</a:t>
            </a:r>
            <a:r>
              <a:rPr lang="fa-IR" sz="2800" dirty="0" smtClean="0">
                <a:solidFill>
                  <a:schemeClr val="tx1"/>
                </a:solidFill>
                <a:cs typeface="B Nazanin" panose="00000400000000000000" pitchFamily="2" charset="-78"/>
              </a:rPr>
              <a:t>)</a:t>
            </a:r>
            <a:r>
              <a:rPr lang="en-US" sz="2800" dirty="0" smtClean="0">
                <a:solidFill>
                  <a:schemeClr val="tx1"/>
                </a:solidFill>
                <a:cs typeface="B Nazanin" panose="00000400000000000000" pitchFamily="2" charset="-78"/>
              </a:rPr>
              <a:t> </a:t>
            </a:r>
            <a:r>
              <a:rPr lang="fa-IR" sz="2800" dirty="0">
                <a:solidFill>
                  <a:schemeClr val="tx1"/>
                </a:solidFill>
                <a:cs typeface="B Nazanin" panose="00000400000000000000" pitchFamily="2" charset="-78"/>
              </a:rPr>
              <a:t>بـه دسـت می‌آید و آن را با حرف </a:t>
            </a:r>
            <a:r>
              <a:rPr lang="en-US" sz="2800" dirty="0">
                <a:solidFill>
                  <a:schemeClr val="tx1"/>
                </a:solidFill>
                <a:cs typeface="B Nazanin" panose="00000400000000000000" pitchFamily="2" charset="-78"/>
              </a:rPr>
              <a:t>r </a:t>
            </a:r>
            <a:r>
              <a:rPr lang="fa-IR" sz="2800" dirty="0">
                <a:solidFill>
                  <a:schemeClr val="tx1"/>
                </a:solidFill>
                <a:cs typeface="B Nazanin" panose="00000400000000000000" pitchFamily="2" charset="-78"/>
              </a:rPr>
              <a:t>نشان می‌دهند. پـس از محاسـبة مقدار </a:t>
            </a:r>
            <a:r>
              <a:rPr lang="en-US" sz="2800" dirty="0">
                <a:solidFill>
                  <a:schemeClr val="tx1"/>
                </a:solidFill>
                <a:cs typeface="B Nazanin" panose="00000400000000000000" pitchFamily="2" charset="-78"/>
              </a:rPr>
              <a:t>r، </a:t>
            </a:r>
            <a:r>
              <a:rPr lang="fa-IR" sz="2800" dirty="0">
                <a:solidFill>
                  <a:schemeClr val="tx1"/>
                </a:solidFill>
                <a:cs typeface="B Nazanin" panose="00000400000000000000" pitchFamily="2" charset="-78"/>
              </a:rPr>
              <a:t>با اسـتفاده از جـدول 1 می‌توان الگـوي مكـاني پراكنش مشاهده‌شده را تعيين كرد. شـاخص نزدیک‌ترین همسايه بر پاية فاصلة بين پدیده‌ها عمل می‌کند و به همـين علت نسبت به ساير روش‌های اشاره‌شده نتـايج بهتـري در تجزيه و تحليل پدیده‌هایی كـه روابـط متقابـل دارنـد ارائـه می‌دهد. علاوه بر اين، از آزمون </a:t>
            </a:r>
            <a:r>
              <a:rPr lang="en-US" sz="2800" dirty="0">
                <a:solidFill>
                  <a:schemeClr val="tx1"/>
                </a:solidFill>
                <a:cs typeface="B Nazanin" panose="00000400000000000000" pitchFamily="2" charset="-78"/>
              </a:rPr>
              <a:t>z </a:t>
            </a:r>
            <a:r>
              <a:rPr lang="fa-IR" sz="2800" dirty="0">
                <a:solidFill>
                  <a:schemeClr val="tx1"/>
                </a:solidFill>
                <a:cs typeface="B Nazanin" panose="00000400000000000000" pitchFamily="2" charset="-78"/>
              </a:rPr>
              <a:t>نيز در اين روش استفاده می‌شود. فرض صفر آزمون اين است كه پدیده‌های مـورد نظر داراي الگوي مكـاني تصادفی‌اند</a:t>
            </a:r>
            <a:r>
              <a:rPr lang="fa-IR" sz="2800" dirty="0" smtClean="0">
                <a:solidFill>
                  <a:schemeClr val="tx1"/>
                </a:solidFill>
                <a:cs typeface="B Nazanin" panose="00000400000000000000" pitchFamily="2" charset="-78"/>
              </a:rPr>
              <a:t>.</a:t>
            </a:r>
            <a:endParaRPr lang="fa-IR" sz="28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200934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2889056" y="4880751"/>
            <a:ext cx="3365887" cy="1977249"/>
          </a:xfrm>
          <a:prstGeom prst="rect">
            <a:avLst/>
          </a:prstGeom>
        </p:spPr>
      </p:pic>
      <p:sp>
        <p:nvSpPr>
          <p:cNvPr id="5" name="Rectangle 4"/>
          <p:cNvSpPr/>
          <p:nvPr/>
        </p:nvSpPr>
        <p:spPr>
          <a:xfrm>
            <a:off x="386366" y="2095915"/>
            <a:ext cx="8371268" cy="2677656"/>
          </a:xfrm>
          <a:prstGeom prst="rect">
            <a:avLst/>
          </a:prstGeom>
        </p:spPr>
        <p:txBody>
          <a:bodyPr wrap="square">
            <a:spAutoFit/>
          </a:bodyPr>
          <a:lstStyle/>
          <a:p>
            <a:pPr algn="just" rtl="1"/>
            <a:r>
              <a:rPr lang="fa-IR" sz="2400" dirty="0">
                <a:cs typeface="B Nazanin" panose="00000400000000000000" pitchFamily="2" charset="-78"/>
              </a:rPr>
              <a:t>بـراي تأييـد يـا رد فرضية يادشده، آمارة </a:t>
            </a:r>
            <a:r>
              <a:rPr lang="en-US" sz="2400" dirty="0">
                <a:cs typeface="B Nazanin" panose="00000400000000000000" pitchFamily="2" charset="-78"/>
              </a:rPr>
              <a:t>z </a:t>
            </a:r>
            <a:r>
              <a:rPr lang="fa-IR" sz="2400" dirty="0">
                <a:cs typeface="B Nazanin" panose="00000400000000000000" pitchFamily="2" charset="-78"/>
              </a:rPr>
              <a:t>محاسبه می‌شود. اگر اين آماره بـين مثبت و منفی 96/1 (96/1 +&lt; </a:t>
            </a:r>
            <a:r>
              <a:rPr lang="en-US" sz="2400" dirty="0">
                <a:cs typeface="B Nazanin" panose="00000400000000000000" pitchFamily="2" charset="-78"/>
              </a:rPr>
              <a:t>NNI &lt; 96/1-) </a:t>
            </a:r>
            <a:r>
              <a:rPr lang="fa-IR" sz="2400" dirty="0">
                <a:cs typeface="B Nazanin" panose="00000400000000000000" pitchFamily="2" charset="-78"/>
              </a:rPr>
              <a:t>باشد، به احتمال 95 درصد فرض صفر تأييد می‌شود. يعنـي الگـوي مكاني پدیده‌ها تصادفي است. اما اگـر ايـن آمـاره بـيش از 96 + 1 /باشـد، الگـوي مكـاني کپه‌ای (خوشه‌ای) اسـت. پراكنش نقطه‌ای پدیده‌ها ممكن است کپه‌ای يا پراكنـده بـه نظر برسد يا حتـي بـا محاسـبة </a:t>
            </a:r>
            <a:r>
              <a:rPr lang="en-US" sz="2400" dirty="0">
                <a:cs typeface="B Nazanin" panose="00000400000000000000" pitchFamily="2" charset="-78"/>
              </a:rPr>
              <a:t>r </a:t>
            </a:r>
            <a:r>
              <a:rPr lang="fa-IR" sz="2400" dirty="0">
                <a:cs typeface="B Nazanin" panose="00000400000000000000" pitchFamily="2" charset="-78"/>
              </a:rPr>
              <a:t>ايـن نتيجـه تأييـد شـود. دستيابي به نتيجة قطعي فقط از راه آزمون آماري امکان‌پذیر است. به عبارت ديگر، مقدار </a:t>
            </a:r>
            <a:r>
              <a:rPr lang="en-US" sz="2400" dirty="0">
                <a:cs typeface="B Nazanin" panose="00000400000000000000" pitchFamily="2" charset="-78"/>
              </a:rPr>
              <a:t>r </a:t>
            </a:r>
            <a:r>
              <a:rPr lang="fa-IR" sz="2400" dirty="0">
                <a:cs typeface="B Nazanin" panose="00000400000000000000" pitchFamily="2" charset="-78"/>
              </a:rPr>
              <a:t>محاسبه‌شده 1 در جـدول بايد با </a:t>
            </a:r>
            <a:r>
              <a:rPr lang="en-US" sz="2400" dirty="0">
                <a:cs typeface="B Nazanin" panose="00000400000000000000" pitchFamily="2" charset="-78"/>
              </a:rPr>
              <a:t>z </a:t>
            </a:r>
            <a:r>
              <a:rPr lang="fa-IR" sz="2400" dirty="0">
                <a:cs typeface="B Nazanin" panose="00000400000000000000" pitchFamily="2" charset="-78"/>
              </a:rPr>
              <a:t>محاسبه‌شده از جدول 2 تأييد شود.</a:t>
            </a:r>
          </a:p>
        </p:txBody>
      </p:sp>
    </p:spTree>
    <p:extLst>
      <p:ext uri="{BB962C8B-B14F-4D97-AF65-F5344CB8AC3E}">
        <p14:creationId xmlns:p14="http://schemas.microsoft.com/office/powerpoint/2010/main" val="3503506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rtl="1"/>
            <a:r>
              <a:rPr lang="fa-IR" sz="2400" dirty="0">
                <a:solidFill>
                  <a:schemeClr val="tx1"/>
                </a:solidFill>
                <a:cs typeface="B Nazanin" panose="00000400000000000000" pitchFamily="2" charset="-78"/>
              </a:rPr>
              <a:t>شاخص نزدیک‌ترین همسايه روشي ساده و سريع براي آزمون تمركز گردآمدگي اطلاعـات و داده‌های آمـاري در يك محدودة جغرافيايي (ازنظر زمـان و مكـان). اسـت بـا نتايج اين آزمون به سرعت می‌توان دريافت كه آيا داده‌های مكاني - فضايي تمركز خوشه‌ای دارنـد يـا خيـر؟ ايـن امـر زمــاني محقــق می‌شود كــه نتيجـه دادة آزمون‌های اندازه گيري شدة آلاينـدههـاي جـوي روي امـاكن مختلـف شهري شكل خوشه‌ای نداشته باشد. ميزان آلودگي در حـد اضطراري نبود و کانون‌های آلودگي هوا شكل نگرفته‌اند و ديگر لازم نيست محقق وقت خود را براي بررسي و تعيين ميزان و نوع آلاینده‌ها صرف كند. اين روش طبقه‌بندي، بـر اساس نزدیک‌ترین فاصله به نمونة طبقات همـسايه اسـتوار است.</a:t>
            </a:r>
          </a:p>
        </p:txBody>
      </p:sp>
    </p:spTree>
    <p:extLst>
      <p:ext uri="{BB962C8B-B14F-4D97-AF65-F5344CB8AC3E}">
        <p14:creationId xmlns:p14="http://schemas.microsoft.com/office/powerpoint/2010/main" val="32923655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2669895"/>
            <a:ext cx="8272211" cy="3678303"/>
          </a:xfrm>
        </p:spPr>
        <p:txBody>
          <a:bodyPr>
            <a:noAutofit/>
          </a:bodyPr>
          <a:lstStyle/>
          <a:p>
            <a:pPr algn="just" rtl="1"/>
            <a:r>
              <a:rPr lang="fa-IR" sz="2400" dirty="0">
                <a:solidFill>
                  <a:schemeClr val="tx1"/>
                </a:solidFill>
                <a:cs typeface="B Nazanin" panose="00000400000000000000" pitchFamily="2" charset="-78"/>
              </a:rPr>
              <a:t>شاخص نزدیک‌ترین همسايه: نوعي مقياس درجه‌بندی مکان‌های آلوده به آلاینده‌ها را بر حسب مقياس از به شدت به متمرکز تا ه شدت متفرق است.</a:t>
            </a:r>
          </a:p>
          <a:p>
            <a:pPr algn="just" rtl="1"/>
            <a:r>
              <a:rPr lang="fa-IR" sz="2400" dirty="0">
                <a:solidFill>
                  <a:schemeClr val="tx1"/>
                </a:solidFill>
                <a:cs typeface="B Nazanin" panose="00000400000000000000" pitchFamily="2" charset="-78"/>
              </a:rPr>
              <a:t>دامنة مقدار شاخص:</a:t>
            </a:r>
          </a:p>
          <a:p>
            <a:pPr algn="just" rtl="1"/>
            <a:r>
              <a:rPr lang="fa-IR" sz="2400" dirty="0">
                <a:solidFill>
                  <a:schemeClr val="tx1"/>
                </a:solidFill>
                <a:cs typeface="B Nazanin" panose="00000400000000000000" pitchFamily="2" charset="-78"/>
              </a:rPr>
              <a:t>- صفر: به معني اينكه ميزان و نوع آلاينده در آن مكـان در يك نقطه به مقدار بسيار كم متمركز است (مناطق پاك)؛ - بيشترين مقياس حدود 15: 2 /به معني وجـود تمركـز آلاينده در آن مكان است (به شدت آلوده)؛</a:t>
            </a:r>
          </a:p>
          <a:p>
            <a:pPr algn="just" rtl="1"/>
            <a:r>
              <a:rPr lang="fa-IR" sz="2400" dirty="0">
                <a:solidFill>
                  <a:schemeClr val="tx1"/>
                </a:solidFill>
                <a:cs typeface="B Nazanin" panose="00000400000000000000" pitchFamily="2" charset="-78"/>
              </a:rPr>
              <a:t>- در مکان‌های آلوده با مقدار آلودگي مشابه بـه سـمت 5./تا 1/5 است و در مکان‌های داراي تناقض چشمگير بـه سمت صفر ميل می‌کند.</a:t>
            </a:r>
          </a:p>
          <a:p>
            <a:pPr algn="just" rtl="1"/>
            <a:r>
              <a:rPr lang="en-US" sz="2400" dirty="0">
                <a:solidFill>
                  <a:schemeClr val="tx1"/>
                </a:solidFill>
                <a:cs typeface="B Nazanin" panose="00000400000000000000" pitchFamily="2" charset="-78"/>
              </a:rPr>
              <a:t>R=(D/</a:t>
            </a:r>
            <a:r>
              <a:rPr lang="en-US" sz="2400" dirty="0" err="1">
                <a:solidFill>
                  <a:schemeClr val="tx1"/>
                </a:solidFill>
                <a:cs typeface="B Nazanin" panose="00000400000000000000" pitchFamily="2" charset="-78"/>
              </a:rPr>
              <a:t>obs</a:t>
            </a:r>
            <a:r>
              <a:rPr lang="en-US" sz="2400" dirty="0">
                <a:solidFill>
                  <a:schemeClr val="tx1"/>
                </a:solidFill>
                <a:cs typeface="B Nazanin" panose="00000400000000000000" pitchFamily="2" charset="-78"/>
              </a:rPr>
              <a:t>)/(D/</a:t>
            </a:r>
            <a:r>
              <a:rPr lang="en-US" sz="2400" dirty="0" err="1">
                <a:solidFill>
                  <a:schemeClr val="tx1"/>
                </a:solidFill>
                <a:cs typeface="B Nazanin" panose="00000400000000000000" pitchFamily="2" charset="-78"/>
              </a:rPr>
              <a:t>Exp</a:t>
            </a:r>
            <a:r>
              <a:rPr lang="en-US" sz="2400" dirty="0">
                <a:solidFill>
                  <a:schemeClr val="tx1"/>
                </a:solidFill>
                <a:cs typeface="B Nazanin" panose="00000400000000000000" pitchFamily="2" charset="-78"/>
              </a:rPr>
              <a:t>)</a:t>
            </a:r>
          </a:p>
          <a:p>
            <a:pPr algn="just" rtl="1"/>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581932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2721409"/>
            <a:ext cx="8272211" cy="3678303"/>
          </a:xfrm>
        </p:spPr>
        <p:txBody>
          <a:bodyPr>
            <a:noAutofit/>
          </a:bodyPr>
          <a:lstStyle/>
          <a:p>
            <a:pPr marL="0" indent="0" algn="just" rtl="1">
              <a:buNone/>
            </a:pPr>
            <a:r>
              <a:rPr lang="fa-IR" sz="2800" b="1" dirty="0">
                <a:solidFill>
                  <a:schemeClr val="tx1"/>
                </a:solidFill>
                <a:cs typeface="B Nazanin" panose="00000400000000000000" pitchFamily="2" charset="-78"/>
              </a:rPr>
              <a:t>شرح فرمول شاخص نزدیک‌ترین همسايه:</a:t>
            </a:r>
          </a:p>
          <a:p>
            <a:pPr marL="0" indent="0" algn="just" rtl="1">
              <a:buNone/>
            </a:pPr>
            <a:r>
              <a:rPr lang="en-US" sz="2400" dirty="0">
                <a:solidFill>
                  <a:schemeClr val="tx1"/>
                </a:solidFill>
                <a:cs typeface="B Nazanin" panose="00000400000000000000" pitchFamily="2" charset="-78"/>
              </a:rPr>
              <a:t>R</a:t>
            </a:r>
            <a:r>
              <a:rPr lang="en-US" sz="2400" dirty="0" smtClean="0">
                <a:solidFill>
                  <a:schemeClr val="tx1"/>
                </a:solidFill>
                <a:cs typeface="B Nazanin" panose="00000400000000000000" pitchFamily="2" charset="-78"/>
              </a:rPr>
              <a:t>:</a:t>
            </a:r>
            <a:r>
              <a:rPr lang="fa-IR" sz="2400" dirty="0" smtClean="0">
                <a:solidFill>
                  <a:schemeClr val="tx1"/>
                </a:solidFill>
                <a:cs typeface="B Nazanin" panose="00000400000000000000" pitchFamily="2" charset="-78"/>
              </a:rPr>
              <a:t>:شاخص </a:t>
            </a:r>
            <a:r>
              <a:rPr lang="fa-IR" sz="2400" dirty="0">
                <a:solidFill>
                  <a:schemeClr val="tx1"/>
                </a:solidFill>
                <a:cs typeface="B Nazanin" panose="00000400000000000000" pitchFamily="2" charset="-78"/>
              </a:rPr>
              <a:t>فضاي نزدیک‌ترین همسايه؛</a:t>
            </a:r>
          </a:p>
          <a:p>
            <a:pPr marL="0" indent="0" algn="just" rtl="1">
              <a:buNone/>
            </a:pPr>
            <a:r>
              <a:rPr lang="en-US" sz="2400" dirty="0" err="1" smtClean="0">
                <a:solidFill>
                  <a:schemeClr val="tx1"/>
                </a:solidFill>
                <a:cs typeface="B Nazanin" panose="00000400000000000000" pitchFamily="2" charset="-78"/>
              </a:rPr>
              <a:t>Dobs</a:t>
            </a:r>
            <a:r>
              <a:rPr lang="fa-IR" sz="2400" dirty="0" smtClean="0">
                <a:solidFill>
                  <a:schemeClr val="tx1"/>
                </a:solidFill>
                <a:cs typeface="B Nazanin" panose="00000400000000000000" pitchFamily="2" charset="-78"/>
              </a:rPr>
              <a:t>:ميانگين </a:t>
            </a:r>
            <a:r>
              <a:rPr lang="fa-IR" sz="2400" dirty="0">
                <a:solidFill>
                  <a:schemeClr val="tx1"/>
                </a:solidFill>
                <a:cs typeface="B Nazanin" panose="00000400000000000000" pitchFamily="2" charset="-78"/>
              </a:rPr>
              <a:t>ميزان آلاينده در يك مكان مـشخص و نزدیک‌ترین همساية آن؛</a:t>
            </a:r>
          </a:p>
          <a:p>
            <a:pPr marL="0" indent="0" algn="just" rtl="1">
              <a:buNone/>
            </a:pPr>
            <a:r>
              <a:rPr lang="en-US" sz="2400" dirty="0">
                <a:solidFill>
                  <a:schemeClr val="tx1"/>
                </a:solidFill>
                <a:cs typeface="B Nazanin" panose="00000400000000000000" pitchFamily="2" charset="-78"/>
              </a:rPr>
              <a:t>D </a:t>
            </a:r>
            <a:r>
              <a:rPr lang="en-US" sz="2400" dirty="0" err="1">
                <a:solidFill>
                  <a:schemeClr val="tx1"/>
                </a:solidFill>
                <a:cs typeface="B Nazanin" panose="00000400000000000000" pitchFamily="2" charset="-78"/>
              </a:rPr>
              <a:t>exp</a:t>
            </a:r>
            <a:r>
              <a:rPr lang="en-US" sz="2400" dirty="0">
                <a:solidFill>
                  <a:schemeClr val="tx1"/>
                </a:solidFill>
                <a:cs typeface="B Nazanin" panose="00000400000000000000" pitchFamily="2" charset="-78"/>
              </a:rPr>
              <a:t>=1/√(2&amp;A)</a:t>
            </a:r>
          </a:p>
          <a:p>
            <a:pPr marL="0" indent="0" algn="just" rtl="1">
              <a:buNone/>
            </a:pPr>
            <a:r>
              <a:rPr lang="en-US" sz="2400" dirty="0" err="1" smtClean="0">
                <a:solidFill>
                  <a:schemeClr val="tx1"/>
                </a:solidFill>
                <a:cs typeface="B Nazanin" panose="00000400000000000000" pitchFamily="2" charset="-78"/>
              </a:rPr>
              <a:t>Dexp</a:t>
            </a:r>
            <a:r>
              <a:rPr lang="fa-IR" sz="2400" dirty="0" smtClean="0">
                <a:solidFill>
                  <a:schemeClr val="tx1"/>
                </a:solidFill>
                <a:cs typeface="B Nazanin" panose="00000400000000000000" pitchFamily="2" charset="-78"/>
              </a:rPr>
              <a:t>:ميانگين </a:t>
            </a:r>
            <a:r>
              <a:rPr lang="fa-IR" sz="2400" dirty="0">
                <a:solidFill>
                  <a:schemeClr val="tx1"/>
                </a:solidFill>
                <a:cs typeface="B Nazanin" panose="00000400000000000000" pitchFamily="2" charset="-78"/>
              </a:rPr>
              <a:t>اختلاف مورد انتظار بين هر مكان آلوده به يك آلايندة مشخص و نزدیک‌ترین همسایه‌اش؛</a:t>
            </a:r>
          </a:p>
          <a:p>
            <a:pPr marL="0" indent="0" algn="just" rtl="1">
              <a:buNone/>
            </a:pPr>
            <a:r>
              <a:rPr lang="en-US" sz="2400" dirty="0" smtClean="0">
                <a:solidFill>
                  <a:schemeClr val="tx1"/>
                </a:solidFill>
                <a:cs typeface="B Nazanin" panose="00000400000000000000" pitchFamily="2" charset="-78"/>
              </a:rPr>
              <a:t>A </a:t>
            </a:r>
            <a:r>
              <a:rPr lang="fa-IR" sz="2400" dirty="0" smtClean="0">
                <a:solidFill>
                  <a:schemeClr val="tx1"/>
                </a:solidFill>
                <a:cs typeface="B Nazanin" panose="00000400000000000000" pitchFamily="2" charset="-78"/>
              </a:rPr>
              <a:t>:تراکم </a:t>
            </a:r>
            <a:r>
              <a:rPr lang="fa-IR" sz="2400" dirty="0">
                <a:solidFill>
                  <a:schemeClr val="tx1"/>
                </a:solidFill>
                <a:cs typeface="B Nazanin" panose="00000400000000000000" pitchFamily="2" charset="-78"/>
              </a:rPr>
              <a:t>آلاینده در نقطة جغرافیایی.</a:t>
            </a:r>
          </a:p>
          <a:p>
            <a:pPr marL="0" indent="0" algn="just" rtl="1">
              <a:buNone/>
            </a:pPr>
            <a:r>
              <a:rPr lang="fa-IR" sz="2400" dirty="0">
                <a:solidFill>
                  <a:schemeClr val="tx1"/>
                </a:solidFill>
                <a:cs typeface="B Nazanin" panose="00000400000000000000" pitchFamily="2" charset="-78"/>
              </a:rPr>
              <a:t>عدد محاسبه‌شده برابر 1 بـه معنـي الگـوي تـصادفي و بيش از 1 الگوهاي پراكنده يا متفرق و كمتر 1 از الگوهـاي متمركز آلاينده را در يـك مكـان بـا مختـصات جغرافيـايي مشخص نمايش می‌دهد.</a:t>
            </a:r>
          </a:p>
          <a:p>
            <a:pPr marL="0" indent="0" algn="just" rtl="1">
              <a:buNone/>
            </a:pP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73541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dirty="0" smtClean="0">
                <a:cs typeface="B Titr" panose="00000700000000000000" pitchFamily="2" charset="-78"/>
              </a:rPr>
              <a:t>چکیده</a:t>
            </a:r>
            <a:endParaRPr lang="en-US" sz="3200" dirty="0">
              <a:cs typeface="B Titr" panose="00000700000000000000" pitchFamily="2" charset="-78"/>
            </a:endParaRPr>
          </a:p>
        </p:txBody>
      </p:sp>
      <p:sp>
        <p:nvSpPr>
          <p:cNvPr id="6" name="TextBox 5"/>
          <p:cNvSpPr txBox="1"/>
          <p:nvPr/>
        </p:nvSpPr>
        <p:spPr>
          <a:xfrm>
            <a:off x="495836" y="2190338"/>
            <a:ext cx="8152327" cy="4154984"/>
          </a:xfrm>
          <a:prstGeom prst="rect">
            <a:avLst/>
          </a:prstGeom>
          <a:noFill/>
        </p:spPr>
        <p:txBody>
          <a:bodyPr wrap="square" rtlCol="1">
            <a:spAutoFit/>
          </a:bodyPr>
          <a:lstStyle/>
          <a:p>
            <a:pPr algn="just" rtl="1"/>
            <a:r>
              <a:rPr lang="ar-SA" sz="2400" dirty="0">
                <a:latin typeface="Bi nazanin"/>
                <a:cs typeface="B Nazanin" panose="00000400000000000000" pitchFamily="2" charset="-78"/>
              </a:rPr>
              <a:t>اين تحقيق با هدف شناسايي کانون‌های آلودگي هوا، تحليل فضايي- مكاني ميزان آلودگي آلايندههاي هوا و بررسي رابطة بين تراكم جمعيت با ميزان آلايندههاي هوا با استفاده از مدل‌های آماري و سامانة اطلاعات جغرافيايي </a:t>
            </a:r>
            <a:r>
              <a:rPr lang="en-US" sz="2400" dirty="0">
                <a:latin typeface="Bi nazanin"/>
                <a:cs typeface="B Nazanin" panose="00000400000000000000" pitchFamily="2" charset="-78"/>
              </a:rPr>
              <a:t>(GIS)</a:t>
            </a:r>
            <a:r>
              <a:rPr lang="ar-SA" sz="2400" baseline="30000" dirty="0">
                <a:latin typeface="Bi nazanin"/>
                <a:cs typeface="B Nazanin" panose="00000400000000000000" pitchFamily="2" charset="-78"/>
              </a:rPr>
              <a:t>1</a:t>
            </a:r>
            <a:r>
              <a:rPr lang="ar-SA" sz="2400" dirty="0">
                <a:latin typeface="Bi nazanin"/>
                <a:cs typeface="B Nazanin" panose="00000400000000000000" pitchFamily="2" charset="-78"/>
              </a:rPr>
              <a:t> در كلانشهر كرمانشاه فراهم شده است. به منظور تحليل داده‌ها و تشكيل پايگاه دادهاي از نرم‌افزار</a:t>
            </a:r>
            <a:r>
              <a:rPr lang="en-US" sz="2400" dirty="0">
                <a:latin typeface="Bi nazanin"/>
                <a:cs typeface="B Nazanin" panose="00000400000000000000" pitchFamily="2" charset="-78"/>
              </a:rPr>
              <a:t> Excel/Office </a:t>
            </a:r>
            <a:r>
              <a:rPr lang="fa-IR" sz="2400" dirty="0" smtClean="0">
                <a:latin typeface="Bi nazanin"/>
                <a:cs typeface="B Nazanin" panose="00000400000000000000" pitchFamily="2" charset="-78"/>
              </a:rPr>
              <a:t> </a:t>
            </a:r>
            <a:r>
              <a:rPr lang="ar-SA" sz="2400" dirty="0" smtClean="0">
                <a:latin typeface="Bi nazanin"/>
                <a:cs typeface="B Nazanin" panose="00000400000000000000" pitchFamily="2" charset="-78"/>
              </a:rPr>
              <a:t>و </a:t>
            </a:r>
            <a:r>
              <a:rPr lang="ar-SA" sz="2400" dirty="0">
                <a:latin typeface="Bi nazanin"/>
                <a:cs typeface="B Nazanin" panose="00000400000000000000" pitchFamily="2" charset="-78"/>
              </a:rPr>
              <a:t>براي تحليل تطبيقي و گرافيكي از نرم‌افزار </a:t>
            </a:r>
            <a:r>
              <a:rPr lang="en-US" sz="2400" dirty="0" err="1">
                <a:latin typeface="Bi nazanin"/>
                <a:cs typeface="B Nazanin" panose="00000400000000000000" pitchFamily="2" charset="-78"/>
              </a:rPr>
              <a:t>Arcview</a:t>
            </a:r>
            <a:r>
              <a:rPr lang="en-US" sz="2400" dirty="0">
                <a:latin typeface="Bi nazanin"/>
                <a:cs typeface="B Nazanin" panose="00000400000000000000" pitchFamily="2" charset="-78"/>
              </a:rPr>
              <a:t> </a:t>
            </a:r>
            <a:r>
              <a:rPr lang="ar-SA" sz="2400" dirty="0">
                <a:latin typeface="Bi nazanin"/>
                <a:cs typeface="B Nazanin" panose="00000400000000000000" pitchFamily="2" charset="-78"/>
              </a:rPr>
              <a:t>در محيط</a:t>
            </a:r>
            <a:r>
              <a:rPr lang="en-US" sz="2400" dirty="0">
                <a:latin typeface="Bi nazanin"/>
                <a:cs typeface="B Nazanin" panose="00000400000000000000" pitchFamily="2" charset="-78"/>
              </a:rPr>
              <a:t> GIS </a:t>
            </a:r>
            <a:r>
              <a:rPr lang="ar-SA" sz="2400" dirty="0">
                <a:latin typeface="Bi nazanin"/>
                <a:cs typeface="B Nazanin" panose="00000400000000000000" pitchFamily="2" charset="-78"/>
              </a:rPr>
              <a:t>و نرم‌افزارهای جانبي</a:t>
            </a:r>
            <a:r>
              <a:rPr lang="en-US" sz="2400" dirty="0">
                <a:latin typeface="Bi nazanin"/>
                <a:cs typeface="B Nazanin" panose="00000400000000000000" pitchFamily="2" charset="-78"/>
              </a:rPr>
              <a:t> Crime Analysis </a:t>
            </a:r>
            <a:r>
              <a:rPr lang="ar-SA" sz="2400" dirty="0">
                <a:latin typeface="Bi nazanin"/>
                <a:cs typeface="B Nazanin" panose="00000400000000000000" pitchFamily="2" charset="-78"/>
              </a:rPr>
              <a:t>و</a:t>
            </a:r>
            <a:r>
              <a:rPr lang="en-US" sz="2400" dirty="0">
                <a:latin typeface="Bi nazanin"/>
                <a:cs typeface="B Nazanin" panose="00000400000000000000" pitchFamily="2" charset="-78"/>
              </a:rPr>
              <a:t> Case </a:t>
            </a:r>
            <a:r>
              <a:rPr lang="ar-SA" sz="2400" dirty="0">
                <a:latin typeface="Bi nazanin"/>
                <a:cs typeface="B Nazanin" panose="00000400000000000000" pitchFamily="2" charset="-78"/>
              </a:rPr>
              <a:t>استفاده شده است. همچنين، براي برآورد تعداد جمعيت در بلوکه‌ای آماري كه شامل 62 نمونة آماري به صورت نقطه‌ای با تعيين مختصات جغرافيايي از طريق سيستم مختصات یابی جهاني (</a:t>
            </a:r>
            <a:r>
              <a:rPr lang="en-US" sz="2400" dirty="0" smtClean="0">
                <a:latin typeface="Bi nazanin"/>
                <a:cs typeface="B Nazanin" panose="00000400000000000000" pitchFamily="2" charset="-78"/>
              </a:rPr>
              <a:t>GPS</a:t>
            </a:r>
            <a:r>
              <a:rPr lang="fa-IR" sz="2400" dirty="0" smtClean="0">
                <a:latin typeface="Bi nazanin"/>
                <a:cs typeface="B Nazanin" panose="00000400000000000000" pitchFamily="2" charset="-78"/>
              </a:rPr>
              <a:t>)</a:t>
            </a:r>
            <a:r>
              <a:rPr lang="en-US" sz="2400" dirty="0" smtClean="0">
                <a:latin typeface="Bi nazanin"/>
                <a:cs typeface="B Nazanin" panose="00000400000000000000" pitchFamily="2" charset="-78"/>
              </a:rPr>
              <a:t> </a:t>
            </a:r>
            <a:r>
              <a:rPr lang="ar-SA" sz="2400" dirty="0">
                <a:latin typeface="Bi nazanin"/>
                <a:cs typeface="B Nazanin" panose="00000400000000000000" pitchFamily="2" charset="-78"/>
              </a:rPr>
              <a:t>در كلانشهر كرمانشاه است از روش طبقه‌بندی تراكمي استفاده شده است. جامعة آماري تحقيق مجموعه‌ای از ميزان جمعيت و آلاينده و نوع آلاينده در دورة زماني 30 روزه در محدودة كلانشهر كرمانشاه است. </a:t>
            </a:r>
            <a:endParaRPr lang="fa-IR" sz="2400" dirty="0">
              <a:latin typeface="Bi nazanin"/>
              <a:cs typeface="B Nazanin" panose="00000400000000000000" pitchFamily="2" charset="-78"/>
            </a:endParaRPr>
          </a:p>
        </p:txBody>
      </p:sp>
    </p:spTree>
    <p:extLst>
      <p:ext uri="{BB962C8B-B14F-4D97-AF65-F5344CB8AC3E}">
        <p14:creationId xmlns:p14="http://schemas.microsoft.com/office/powerpoint/2010/main" val="2410993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2103223"/>
            <a:ext cx="8272211" cy="3678303"/>
          </a:xfrm>
        </p:spPr>
        <p:txBody>
          <a:bodyPr/>
          <a:lstStyle/>
          <a:p>
            <a:pPr algn="just" rtl="1"/>
            <a:r>
              <a:rPr lang="fa-IR" sz="2400" dirty="0">
                <a:solidFill>
                  <a:schemeClr val="tx1"/>
                </a:solidFill>
                <a:cs typeface="B Nazanin" panose="00000400000000000000" pitchFamily="2" charset="-78"/>
              </a:rPr>
              <a:t>نتيجـة آزمـون اندازه‌گیری آلاينـدههـاي جـوي روي كرمانشاه با استفاده از آزمون آماري شاخص نزدیک‌ترین همسايه در پراكندگي کانون‌های آلودگي هوا بـه 5 آلاينـدة مهم كه حاصل افـزايش مـصرف سوخت‌های فـسيلي در مکان‌های شلوغ و پرجمعيت و وارونگي دمايي هوا در اين مکان‌ها، ميانگيني برابر با 43 </a:t>
            </a:r>
            <a:r>
              <a:rPr lang="fa-IR" sz="2400" dirty="0" smtClean="0">
                <a:solidFill>
                  <a:schemeClr val="tx1"/>
                </a:solidFill>
                <a:cs typeface="B Nazanin" panose="00000400000000000000" pitchFamily="2" charset="-78"/>
              </a:rPr>
              <a:t>0=/</a:t>
            </a:r>
            <a:r>
              <a:rPr lang="en-US" sz="2400" dirty="0">
                <a:solidFill>
                  <a:schemeClr val="tx1"/>
                </a:solidFill>
                <a:cs typeface="B Nazanin" panose="00000400000000000000" pitchFamily="2" charset="-78"/>
              </a:rPr>
              <a:t>NNI. </a:t>
            </a:r>
            <a:r>
              <a:rPr lang="fa-IR" sz="2400" dirty="0">
                <a:solidFill>
                  <a:schemeClr val="tx1"/>
                </a:solidFill>
                <a:cs typeface="B Nazanin" panose="00000400000000000000" pitchFamily="2" charset="-78"/>
              </a:rPr>
              <a:t>است بر اساس اين مقدار توزيع نقاط مربـوط بـه ايـن آزمـون ازنظر آمـاري خوشه‌ای است، زيرا نتيجة آزمـون شـاخص نزدیک‌ترین همـسايه (</a:t>
            </a:r>
            <a:r>
              <a:rPr lang="en-US" sz="2400" dirty="0">
                <a:solidFill>
                  <a:schemeClr val="tx1"/>
                </a:solidFill>
                <a:cs typeface="B Nazanin" panose="00000400000000000000" pitchFamily="2" charset="-78"/>
              </a:rPr>
              <a:t>NNI) </a:t>
            </a:r>
            <a:r>
              <a:rPr lang="fa-IR" sz="2400" dirty="0">
                <a:solidFill>
                  <a:schemeClr val="tx1"/>
                </a:solidFill>
                <a:cs typeface="B Nazanin" panose="00000400000000000000" pitchFamily="2" charset="-78"/>
              </a:rPr>
              <a:t>کوچک‌تر از 1، بيـانگر خوشـه‌اي بـودن داده‌های آلودگي جوي اسـت. گفتنـي اسـت بـا توجـه بـه ميانگين مقدار توزيع </a:t>
            </a:r>
            <a:r>
              <a:rPr lang="en-US" sz="2400" dirty="0" smtClean="0">
                <a:solidFill>
                  <a:schemeClr val="tx1"/>
                </a:solidFill>
                <a:cs typeface="B Nazanin" panose="00000400000000000000" pitchFamily="2" charset="-78"/>
              </a:rPr>
              <a:t>Z</a:t>
            </a:r>
            <a:r>
              <a:rPr lang="fa-IR" sz="2400" dirty="0" smtClean="0">
                <a:solidFill>
                  <a:schemeClr val="tx1"/>
                </a:solidFill>
                <a:cs typeface="B Nazanin" panose="00000400000000000000" pitchFamily="2" charset="-78"/>
              </a:rPr>
              <a:t>(ميـزان </a:t>
            </a:r>
            <a:r>
              <a:rPr lang="fa-IR" sz="2400" dirty="0">
                <a:solidFill>
                  <a:schemeClr val="tx1"/>
                </a:solidFill>
                <a:cs typeface="B Nazanin" panose="00000400000000000000" pitchFamily="2" charset="-78"/>
              </a:rPr>
              <a:t>آلـودگي آلاینده‌ها) برابـر 55/20- =</a:t>
            </a:r>
            <a:r>
              <a:rPr lang="en-US" sz="2400" dirty="0">
                <a:solidFill>
                  <a:schemeClr val="tx1"/>
                </a:solidFill>
                <a:cs typeface="B Nazanin" panose="00000400000000000000" pitchFamily="2" charset="-78"/>
              </a:rPr>
              <a:t>Z </a:t>
            </a:r>
            <a:r>
              <a:rPr lang="fa-IR" sz="2400" dirty="0">
                <a:solidFill>
                  <a:schemeClr val="tx1"/>
                </a:solidFill>
                <a:cs typeface="B Nazanin" panose="00000400000000000000" pitchFamily="2" charset="-78"/>
              </a:rPr>
              <a:t>است (جدول 2</a:t>
            </a:r>
            <a:r>
              <a:rPr lang="fa-IR" dirty="0">
                <a:solidFill>
                  <a:schemeClr val="tx1"/>
                </a:solidFill>
              </a:rPr>
              <a:t>).</a:t>
            </a:r>
          </a:p>
        </p:txBody>
      </p:sp>
    </p:spTree>
    <p:extLst>
      <p:ext uri="{BB962C8B-B14F-4D97-AF65-F5344CB8AC3E}">
        <p14:creationId xmlns:p14="http://schemas.microsoft.com/office/powerpoint/2010/main" val="23510287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803042" y="1925427"/>
            <a:ext cx="5151479" cy="4499274"/>
          </a:xfrm>
          <a:prstGeom prst="rect">
            <a:avLst/>
          </a:prstGeom>
        </p:spPr>
      </p:pic>
    </p:spTree>
    <p:extLst>
      <p:ext uri="{BB962C8B-B14F-4D97-AF65-F5344CB8AC3E}">
        <p14:creationId xmlns:p14="http://schemas.microsoft.com/office/powerpoint/2010/main" val="245562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1910041"/>
            <a:ext cx="8272211" cy="3678303"/>
          </a:xfrm>
        </p:spPr>
        <p:txBody>
          <a:bodyPr/>
          <a:lstStyle/>
          <a:p>
            <a:pPr algn="r" rtl="1"/>
            <a:r>
              <a:rPr lang="fa-IR" sz="2400" dirty="0">
                <a:solidFill>
                  <a:schemeClr val="tx1"/>
                </a:solidFill>
                <a:cs typeface="B Nazanin" panose="00000400000000000000" pitchFamily="2" charset="-78"/>
              </a:rPr>
              <a:t>بنابراين، (پراكندگي انتشار) آلايندههاي جوي 5 گانه در كرمانشاه از الگوي خوشه‌ای پيروي می‌کند و نشان می‌دهد، مکان‌های خاصي با موقعيت جغرافيايي ثبت‌شده از طريـق </a:t>
            </a:r>
            <a:r>
              <a:rPr lang="en-US" sz="2400" dirty="0">
                <a:solidFill>
                  <a:schemeClr val="tx1"/>
                </a:solidFill>
                <a:cs typeface="B Nazanin" panose="00000400000000000000" pitchFamily="2" charset="-78"/>
              </a:rPr>
              <a:t>GPS </a:t>
            </a:r>
            <a:r>
              <a:rPr lang="fa-IR" sz="2400" dirty="0">
                <a:solidFill>
                  <a:schemeClr val="tx1"/>
                </a:solidFill>
                <a:cs typeface="B Nazanin" panose="00000400000000000000" pitchFamily="2" charset="-78"/>
              </a:rPr>
              <a:t>در سطح شهر محل تمركز بيشترين آلـودگي اسـت و از الگوي متمركز پيروي می‌کند (جدول 3.) در نقطة مقابل، بخش‌های ديگري از شهر ازنظر ميزان و مفهـوم آلـودگي، جزو محدوده‌های پـاك (مطـابق بـا جـدول) 4 محـسوب می‌شوند</a:t>
            </a:r>
            <a:r>
              <a:rPr lang="fa-IR" dirty="0">
                <a:solidFill>
                  <a:schemeClr val="tx1"/>
                </a:solidFill>
              </a:rPr>
              <a:t>.</a:t>
            </a:r>
          </a:p>
        </p:txBody>
      </p:sp>
    </p:spTree>
    <p:extLst>
      <p:ext uri="{BB962C8B-B14F-4D97-AF65-F5344CB8AC3E}">
        <p14:creationId xmlns:p14="http://schemas.microsoft.com/office/powerpoint/2010/main" val="14421261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87132" y="2023959"/>
            <a:ext cx="5769736" cy="4531388"/>
          </a:xfrm>
          <a:prstGeom prst="rect">
            <a:avLst/>
          </a:prstGeom>
        </p:spPr>
      </p:pic>
    </p:spTree>
    <p:extLst>
      <p:ext uri="{BB962C8B-B14F-4D97-AF65-F5344CB8AC3E}">
        <p14:creationId xmlns:p14="http://schemas.microsoft.com/office/powerpoint/2010/main" val="19634182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1"/>
            <a:r>
              <a:rPr lang="fa-IR" sz="2800" dirty="0">
                <a:solidFill>
                  <a:schemeClr val="tx1"/>
                </a:solidFill>
              </a:rPr>
              <a:t>9</a:t>
            </a:r>
            <a:r>
              <a:rPr lang="fa-IR" sz="3200" dirty="0">
                <a:solidFill>
                  <a:schemeClr val="tx1"/>
                </a:solidFill>
                <a:cs typeface="B Nazanin" panose="00000400000000000000" pitchFamily="2" charset="-78"/>
              </a:rPr>
              <a:t>. شاخص استاندارد آلودگی هوا </a:t>
            </a:r>
            <a:r>
              <a:rPr lang="en-US" sz="3200" dirty="0">
                <a:solidFill>
                  <a:schemeClr val="tx1"/>
                </a:solidFill>
                <a:cs typeface="B Nazanin" panose="00000400000000000000" pitchFamily="2" charset="-78"/>
              </a:rPr>
              <a:t>PSI </a:t>
            </a:r>
            <a:r>
              <a:rPr lang="fa-IR" sz="3200" dirty="0" smtClean="0">
                <a:solidFill>
                  <a:schemeClr val="tx1"/>
                </a:solidFill>
                <a:cs typeface="B Nazanin" panose="00000400000000000000" pitchFamily="2" charset="-78"/>
              </a:rPr>
              <a:t> در </a:t>
            </a:r>
            <a:r>
              <a:rPr lang="fa-IR" sz="3200" dirty="0">
                <a:solidFill>
                  <a:schemeClr val="tx1"/>
                </a:solidFill>
                <a:cs typeface="B Nazanin" panose="00000400000000000000" pitchFamily="2" charset="-78"/>
              </a:rPr>
              <a:t>کرمانشاه</a:t>
            </a:r>
          </a:p>
          <a:p>
            <a:pPr algn="just" rtl="1"/>
            <a:r>
              <a:rPr lang="fa-IR" sz="2400" dirty="0">
                <a:solidFill>
                  <a:schemeClr val="tx1"/>
                </a:solidFill>
                <a:cs typeface="B Nazanin" panose="00000400000000000000" pitchFamily="2" charset="-78"/>
              </a:rPr>
              <a:t>تعيين استاندارد استفاده‌شده در زمينة كيفيت هوا با توجه به استانداردهاي مختلف در دنيا و شـرايط خـاص منطقـه در مشخص کردن مناطق آلوده بسيار تأثيرگذار است و از ميـان استانداردهاي رايج می‌توان به </a:t>
            </a:r>
            <a:r>
              <a:rPr lang="en-US" sz="2400" dirty="0">
                <a:solidFill>
                  <a:schemeClr val="tx1"/>
                </a:solidFill>
                <a:cs typeface="B Nazanin" panose="00000400000000000000" pitchFamily="2" charset="-78"/>
              </a:rPr>
              <a:t>PSI 7</a:t>
            </a:r>
            <a:r>
              <a:rPr lang="fa-IR" sz="2400" dirty="0">
                <a:solidFill>
                  <a:schemeClr val="tx1"/>
                </a:solidFill>
                <a:cs typeface="B Nazanin" panose="00000400000000000000" pitchFamily="2" charset="-78"/>
              </a:rPr>
              <a:t>و </a:t>
            </a:r>
            <a:r>
              <a:rPr lang="en-US" sz="2400" dirty="0">
                <a:solidFill>
                  <a:schemeClr val="tx1"/>
                </a:solidFill>
                <a:cs typeface="B Nazanin" panose="00000400000000000000" pitchFamily="2" charset="-78"/>
              </a:rPr>
              <a:t>AQI </a:t>
            </a:r>
            <a:r>
              <a:rPr lang="fa-IR" sz="2400" dirty="0" smtClean="0">
                <a:solidFill>
                  <a:schemeClr val="tx1"/>
                </a:solidFill>
                <a:cs typeface="B Nazanin" panose="00000400000000000000" pitchFamily="2" charset="-78"/>
              </a:rPr>
              <a:t> اشاره </a:t>
            </a:r>
            <a:r>
              <a:rPr lang="fa-IR" sz="2400" dirty="0">
                <a:solidFill>
                  <a:schemeClr val="tx1"/>
                </a:solidFill>
                <a:cs typeface="B Nazanin" panose="00000400000000000000" pitchFamily="2" charset="-78"/>
              </a:rPr>
              <a:t>کرد که هر کدام شرايط و ویژگی‌های خاص خود را دارند. در اين پـژوهش بـا اسـتفاده از روابـط محاسـبه </a:t>
            </a:r>
            <a:r>
              <a:rPr lang="en-US" sz="2400" dirty="0">
                <a:solidFill>
                  <a:schemeClr val="tx1"/>
                </a:solidFill>
                <a:cs typeface="B Nazanin" panose="00000400000000000000" pitchFamily="2" charset="-78"/>
              </a:rPr>
              <a:t>PSI </a:t>
            </a:r>
            <a:r>
              <a:rPr lang="fa-IR" sz="2400" dirty="0">
                <a:solidFill>
                  <a:schemeClr val="tx1"/>
                </a:solidFill>
                <a:cs typeface="B Nazanin" panose="00000400000000000000" pitchFamily="2" charset="-78"/>
              </a:rPr>
              <a:t>هـر آلاينـده محاسبه دش.</a:t>
            </a:r>
          </a:p>
          <a:p>
            <a:pPr algn="just" rtl="1"/>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2717593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680594" y="2125014"/>
            <a:ext cx="8272211" cy="4552681"/>
          </a:xfrm>
        </p:spPr>
        <p:txBody>
          <a:bodyPr>
            <a:normAutofit fontScale="25000" lnSpcReduction="20000"/>
          </a:bodyPr>
          <a:lstStyle/>
          <a:p>
            <a:pPr algn="just" rtl="1"/>
            <a:r>
              <a:rPr lang="en-US" sz="9600" dirty="0">
                <a:solidFill>
                  <a:schemeClr val="tx1"/>
                </a:solidFill>
              </a:rPr>
              <a:t>IP =(</a:t>
            </a:r>
            <a:r>
              <a:rPr lang="en-US" sz="9600" dirty="0" err="1">
                <a:solidFill>
                  <a:schemeClr val="tx1"/>
                </a:solidFill>
              </a:rPr>
              <a:t>IHi_ILO</a:t>
            </a:r>
            <a:r>
              <a:rPr lang="en-US" sz="9600" dirty="0">
                <a:solidFill>
                  <a:schemeClr val="tx1"/>
                </a:solidFill>
              </a:rPr>
              <a:t>)/(BPLO)*(CP_BPLO)+ILO</a:t>
            </a:r>
            <a:endParaRPr lang="en-US" sz="9600" dirty="0">
              <a:solidFill>
                <a:schemeClr val="tx1"/>
              </a:solidFill>
              <a:cs typeface="B Nazanin" panose="00000400000000000000" pitchFamily="2" charset="-78"/>
            </a:endParaRPr>
          </a:p>
          <a:p>
            <a:pPr algn="just" rtl="1"/>
            <a:r>
              <a:rPr lang="en-US" sz="9600" dirty="0">
                <a:solidFill>
                  <a:schemeClr val="tx1"/>
                </a:solidFill>
                <a:cs typeface="B Nazanin" panose="00000400000000000000" pitchFamily="2" charset="-78"/>
              </a:rPr>
              <a:t>IP= </a:t>
            </a:r>
            <a:r>
              <a:rPr lang="fa-IR" sz="9600" dirty="0">
                <a:solidFill>
                  <a:schemeClr val="tx1"/>
                </a:solidFill>
                <a:cs typeface="B Nazanin" panose="00000400000000000000" pitchFamily="2" charset="-78"/>
              </a:rPr>
              <a:t>شاخص آلاينده؛</a:t>
            </a:r>
          </a:p>
          <a:p>
            <a:pPr algn="just" rtl="1"/>
            <a:r>
              <a:rPr lang="en-US" sz="9600" dirty="0" err="1">
                <a:solidFill>
                  <a:schemeClr val="tx1"/>
                </a:solidFill>
                <a:cs typeface="B Nazanin" panose="00000400000000000000" pitchFamily="2" charset="-78"/>
              </a:rPr>
              <a:t>IHi</a:t>
            </a:r>
            <a:r>
              <a:rPr lang="en-US" sz="9600" dirty="0">
                <a:solidFill>
                  <a:schemeClr val="tx1"/>
                </a:solidFill>
                <a:cs typeface="B Nazanin" panose="00000400000000000000" pitchFamily="2" charset="-78"/>
              </a:rPr>
              <a:t>= </a:t>
            </a:r>
            <a:r>
              <a:rPr lang="fa-IR" sz="9600" dirty="0">
                <a:solidFill>
                  <a:schemeClr val="tx1"/>
                </a:solidFill>
                <a:cs typeface="B Nazanin" panose="00000400000000000000" pitchFamily="2" charset="-78"/>
              </a:rPr>
              <a:t>میزان </a:t>
            </a:r>
            <a:r>
              <a:rPr lang="en-US" sz="9600" dirty="0">
                <a:solidFill>
                  <a:schemeClr val="tx1"/>
                </a:solidFill>
                <a:cs typeface="B Nazanin" panose="00000400000000000000" pitchFamily="2" charset="-78"/>
              </a:rPr>
              <a:t>PSI </a:t>
            </a:r>
            <a:r>
              <a:rPr lang="fa-IR" sz="9600" dirty="0">
                <a:solidFill>
                  <a:schemeClr val="tx1"/>
                </a:solidFill>
                <a:cs typeface="B Nazanin" panose="00000400000000000000" pitchFamily="2" charset="-78"/>
              </a:rPr>
              <a:t>مربوط به </a:t>
            </a:r>
            <a:r>
              <a:rPr lang="en-US" sz="9600" dirty="0" err="1">
                <a:solidFill>
                  <a:schemeClr val="tx1"/>
                </a:solidFill>
                <a:cs typeface="B Nazanin" panose="00000400000000000000" pitchFamily="2" charset="-78"/>
              </a:rPr>
              <a:t>BPHi</a:t>
            </a:r>
            <a:r>
              <a:rPr lang="en-US" sz="9600" dirty="0">
                <a:solidFill>
                  <a:schemeClr val="tx1"/>
                </a:solidFill>
                <a:cs typeface="B Nazanin" panose="00000400000000000000" pitchFamily="2" charset="-78"/>
              </a:rPr>
              <a:t>؛</a:t>
            </a:r>
          </a:p>
          <a:p>
            <a:pPr algn="just" rtl="1"/>
            <a:r>
              <a:rPr lang="en-US" sz="9600" dirty="0" err="1">
                <a:solidFill>
                  <a:schemeClr val="tx1"/>
                </a:solidFill>
                <a:cs typeface="B Nazanin" panose="00000400000000000000" pitchFamily="2" charset="-78"/>
              </a:rPr>
              <a:t>ILo</a:t>
            </a:r>
            <a:r>
              <a:rPr lang="en-US" sz="9600" dirty="0">
                <a:solidFill>
                  <a:schemeClr val="tx1"/>
                </a:solidFill>
                <a:cs typeface="B Nazanin" panose="00000400000000000000" pitchFamily="2" charset="-78"/>
              </a:rPr>
              <a:t>= </a:t>
            </a:r>
            <a:r>
              <a:rPr lang="fa-IR" sz="9600" dirty="0">
                <a:solidFill>
                  <a:schemeClr val="tx1"/>
                </a:solidFill>
                <a:cs typeface="B Nazanin" panose="00000400000000000000" pitchFamily="2" charset="-78"/>
              </a:rPr>
              <a:t>میزان </a:t>
            </a:r>
            <a:r>
              <a:rPr lang="en-US" sz="9600" dirty="0">
                <a:solidFill>
                  <a:schemeClr val="tx1"/>
                </a:solidFill>
                <a:cs typeface="B Nazanin" panose="00000400000000000000" pitchFamily="2" charset="-78"/>
              </a:rPr>
              <a:t>PSI </a:t>
            </a:r>
            <a:r>
              <a:rPr lang="fa-IR" sz="9600" dirty="0">
                <a:solidFill>
                  <a:schemeClr val="tx1"/>
                </a:solidFill>
                <a:cs typeface="B Nazanin" panose="00000400000000000000" pitchFamily="2" charset="-78"/>
              </a:rPr>
              <a:t>مربوط به </a:t>
            </a:r>
            <a:r>
              <a:rPr lang="en-US" sz="9600" dirty="0">
                <a:solidFill>
                  <a:schemeClr val="tx1"/>
                </a:solidFill>
                <a:cs typeface="B Nazanin" panose="00000400000000000000" pitchFamily="2" charset="-78"/>
              </a:rPr>
              <a:t>BPLO؛</a:t>
            </a:r>
          </a:p>
          <a:p>
            <a:pPr algn="just" rtl="1"/>
            <a:r>
              <a:rPr lang="en-US" sz="9600" dirty="0" err="1">
                <a:solidFill>
                  <a:schemeClr val="tx1"/>
                </a:solidFill>
                <a:cs typeface="B Nazanin" panose="00000400000000000000" pitchFamily="2" charset="-78"/>
              </a:rPr>
              <a:t>BPHi</a:t>
            </a:r>
            <a:r>
              <a:rPr lang="en-US" sz="9600" dirty="0">
                <a:solidFill>
                  <a:schemeClr val="tx1"/>
                </a:solidFill>
                <a:cs typeface="B Nazanin" panose="00000400000000000000" pitchFamily="2" charset="-78"/>
              </a:rPr>
              <a:t> = </a:t>
            </a:r>
            <a:r>
              <a:rPr lang="fa-IR" sz="9600" dirty="0">
                <a:solidFill>
                  <a:schemeClr val="tx1"/>
                </a:solidFill>
                <a:cs typeface="B Nazanin" panose="00000400000000000000" pitchFamily="2" charset="-78"/>
              </a:rPr>
              <a:t>نقطة سقوط كه بزرگ‌تر يا مساوي </a:t>
            </a:r>
            <a:r>
              <a:rPr lang="en-US" sz="9600" dirty="0">
                <a:solidFill>
                  <a:schemeClr val="tx1"/>
                </a:solidFill>
                <a:cs typeface="B Nazanin" panose="00000400000000000000" pitchFamily="2" charset="-78"/>
              </a:rPr>
              <a:t>CP؛</a:t>
            </a:r>
          </a:p>
          <a:p>
            <a:pPr algn="just" rtl="1"/>
            <a:r>
              <a:rPr lang="en-US" sz="9600" dirty="0">
                <a:solidFill>
                  <a:schemeClr val="tx1"/>
                </a:solidFill>
                <a:cs typeface="B Nazanin" panose="00000400000000000000" pitchFamily="2" charset="-78"/>
              </a:rPr>
              <a:t>BPLO= </a:t>
            </a:r>
            <a:r>
              <a:rPr lang="fa-IR" sz="9600" dirty="0">
                <a:solidFill>
                  <a:schemeClr val="tx1"/>
                </a:solidFill>
                <a:cs typeface="B Nazanin" panose="00000400000000000000" pitchFamily="2" charset="-78"/>
              </a:rPr>
              <a:t>نقطة سقوط كه كمتر يا مساوي </a:t>
            </a:r>
            <a:r>
              <a:rPr lang="en-US" sz="9600" dirty="0">
                <a:solidFill>
                  <a:schemeClr val="tx1"/>
                </a:solidFill>
                <a:cs typeface="B Nazanin" panose="00000400000000000000" pitchFamily="2" charset="-78"/>
              </a:rPr>
              <a:t>CP؛</a:t>
            </a:r>
          </a:p>
          <a:p>
            <a:pPr algn="just" rtl="1"/>
            <a:r>
              <a:rPr lang="en-US" sz="9600" dirty="0">
                <a:solidFill>
                  <a:schemeClr val="tx1"/>
                </a:solidFill>
                <a:cs typeface="B Nazanin" panose="00000400000000000000" pitchFamily="2" charset="-78"/>
              </a:rPr>
              <a:t>CP=</a:t>
            </a:r>
            <a:r>
              <a:rPr lang="fa-IR" sz="9600" dirty="0">
                <a:solidFill>
                  <a:schemeClr val="tx1"/>
                </a:solidFill>
                <a:cs typeface="B Nazanin" panose="00000400000000000000" pitchFamily="2" charset="-78"/>
              </a:rPr>
              <a:t>ميزان گردشدة غلظت آلاينده.</a:t>
            </a:r>
          </a:p>
          <a:p>
            <a:pPr algn="just" rtl="1"/>
            <a:r>
              <a:rPr lang="fa-IR" sz="9600" dirty="0">
                <a:solidFill>
                  <a:schemeClr val="tx1"/>
                </a:solidFill>
                <a:cs typeface="B Nazanin" panose="00000400000000000000" pitchFamily="2" charset="-78"/>
              </a:rPr>
              <a:t>براي نمونه رابطة محاسبة </a:t>
            </a:r>
            <a:r>
              <a:rPr lang="en-US" sz="9600" dirty="0">
                <a:solidFill>
                  <a:schemeClr val="tx1"/>
                </a:solidFill>
                <a:cs typeface="B Nazanin" panose="00000400000000000000" pitchFamily="2" charset="-78"/>
              </a:rPr>
              <a:t>PSI </a:t>
            </a:r>
            <a:r>
              <a:rPr lang="fa-IR" sz="9600" dirty="0">
                <a:solidFill>
                  <a:schemeClr val="tx1"/>
                </a:solidFill>
                <a:cs typeface="B Nazanin" panose="00000400000000000000" pitchFamily="2" charset="-78"/>
              </a:rPr>
              <a:t>بـراي آلاينـدة </a:t>
            </a:r>
            <a:r>
              <a:rPr lang="en-US" sz="9600" dirty="0">
                <a:solidFill>
                  <a:schemeClr val="tx1"/>
                </a:solidFill>
                <a:cs typeface="B Nazanin" panose="00000400000000000000" pitchFamily="2" charset="-78"/>
              </a:rPr>
              <a:t>CO </a:t>
            </a:r>
            <a:r>
              <a:rPr lang="fa-IR" sz="9600" dirty="0">
                <a:solidFill>
                  <a:schemeClr val="tx1"/>
                </a:solidFill>
                <a:cs typeface="B Nazanin" panose="00000400000000000000" pitchFamily="2" charset="-78"/>
              </a:rPr>
              <a:t>ذكـر می‌شود. گفتني است كه در رابطة زير </a:t>
            </a:r>
            <a:r>
              <a:rPr lang="en-US" sz="9600" dirty="0">
                <a:solidFill>
                  <a:schemeClr val="tx1"/>
                </a:solidFill>
                <a:cs typeface="B Nazanin" panose="00000400000000000000" pitchFamily="2" charset="-78"/>
              </a:rPr>
              <a:t>P </a:t>
            </a:r>
            <a:r>
              <a:rPr lang="fa-IR" sz="9600" dirty="0">
                <a:solidFill>
                  <a:schemeClr val="tx1"/>
                </a:solidFill>
                <a:cs typeface="B Nazanin" panose="00000400000000000000" pitchFamily="2" charset="-78"/>
              </a:rPr>
              <a:t>نشاندهنـدة ميـزان آلاينده است.</a:t>
            </a:r>
          </a:p>
          <a:p>
            <a:pPr algn="just" rtl="1"/>
            <a:r>
              <a:rPr lang="en-US" sz="9600" dirty="0">
                <a:solidFill>
                  <a:schemeClr val="tx1"/>
                </a:solidFill>
                <a:cs typeface="B Nazanin" panose="00000400000000000000" pitchFamily="2" charset="-78"/>
              </a:rPr>
              <a:t>If(p&gt;9) then PSI =11.1p*</a:t>
            </a:r>
          </a:p>
          <a:p>
            <a:pPr algn="just" rtl="1"/>
            <a:endParaRPr lang="fa-IR" sz="51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763164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6" y="405942"/>
            <a:ext cx="8272212" cy="1013800"/>
          </a:xfrm>
        </p:spPr>
        <p:txBody>
          <a:bodyPr/>
          <a:lstStyle/>
          <a:p>
            <a:endParaRPr lang="fa-IR"/>
          </a:p>
        </p:txBody>
      </p:sp>
      <p:sp>
        <p:nvSpPr>
          <p:cNvPr id="3" name="Content Placeholder 2"/>
          <p:cNvSpPr>
            <a:spLocks noGrp="1"/>
          </p:cNvSpPr>
          <p:nvPr>
            <p:ph idx="1"/>
          </p:nvPr>
        </p:nvSpPr>
        <p:spPr>
          <a:xfrm>
            <a:off x="435896" y="2438074"/>
            <a:ext cx="8272211" cy="3678303"/>
          </a:xfrm>
        </p:spPr>
        <p:txBody>
          <a:bodyPr>
            <a:noAutofit/>
          </a:bodyPr>
          <a:lstStyle/>
          <a:p>
            <a:pPr algn="just" rtl="1"/>
            <a:r>
              <a:rPr lang="en-US" sz="2400" dirty="0">
                <a:solidFill>
                  <a:schemeClr val="tx1"/>
                </a:solidFill>
              </a:rPr>
              <a:t>Else If (P&lt;15) then PSI=16.7* P-50.3</a:t>
            </a:r>
            <a:endParaRPr lang="en-US" sz="2400" dirty="0">
              <a:solidFill>
                <a:schemeClr val="tx1"/>
              </a:solidFill>
              <a:cs typeface="B Nazanin" panose="00000400000000000000" pitchFamily="2" charset="-78"/>
            </a:endParaRPr>
          </a:p>
          <a:p>
            <a:pPr algn="just" rtl="1"/>
            <a:r>
              <a:rPr lang="en-US" sz="2400" dirty="0" err="1">
                <a:solidFill>
                  <a:schemeClr val="tx1"/>
                </a:solidFill>
                <a:cs typeface="B Nazanin" panose="00000400000000000000" pitchFamily="2" charset="-78"/>
              </a:rPr>
              <a:t>Eles</a:t>
            </a:r>
            <a:r>
              <a:rPr lang="en-US" sz="2400" dirty="0">
                <a:solidFill>
                  <a:schemeClr val="tx1"/>
                </a:solidFill>
                <a:cs typeface="B Nazanin" panose="00000400000000000000" pitchFamily="2" charset="-78"/>
              </a:rPr>
              <a:t> If (P&lt;30) then PSI= 6. 7*P+100</a:t>
            </a:r>
          </a:p>
          <a:p>
            <a:pPr algn="just" rtl="1"/>
            <a:r>
              <a:rPr lang="en-US" sz="2400" dirty="0" err="1">
                <a:solidFill>
                  <a:schemeClr val="tx1"/>
                </a:solidFill>
                <a:cs typeface="B Nazanin" panose="00000400000000000000" pitchFamily="2" charset="-78"/>
              </a:rPr>
              <a:t>Eles</a:t>
            </a:r>
            <a:r>
              <a:rPr lang="en-US" sz="2400" dirty="0">
                <a:solidFill>
                  <a:schemeClr val="tx1"/>
                </a:solidFill>
                <a:cs typeface="B Nazanin" panose="00000400000000000000" pitchFamily="2" charset="-78"/>
              </a:rPr>
              <a:t> PSI =10*P</a:t>
            </a:r>
          </a:p>
          <a:p>
            <a:pPr algn="just" rtl="1"/>
            <a:r>
              <a:rPr lang="en-US" sz="2400" dirty="0">
                <a:solidFill>
                  <a:schemeClr val="tx1"/>
                </a:solidFill>
                <a:cs typeface="B Nazanin" panose="00000400000000000000" pitchFamily="2" charset="-78"/>
              </a:rPr>
              <a:t>End</a:t>
            </a:r>
          </a:p>
          <a:p>
            <a:pPr algn="just" rtl="1"/>
            <a:r>
              <a:rPr lang="fa-IR" sz="2400" dirty="0">
                <a:solidFill>
                  <a:schemeClr val="tx1"/>
                </a:solidFill>
                <a:cs typeface="B Nazanin" panose="00000400000000000000" pitchFamily="2" charset="-78"/>
              </a:rPr>
              <a:t>پس از جمع‌آوری داده‌های ایستگاه‌های سطح شهر، اين داده‌ها در محيط </a:t>
            </a:r>
            <a:r>
              <a:rPr lang="en-US" sz="2400" dirty="0">
                <a:solidFill>
                  <a:schemeClr val="tx1"/>
                </a:solidFill>
                <a:cs typeface="B Nazanin" panose="00000400000000000000" pitchFamily="2" charset="-78"/>
              </a:rPr>
              <a:t>Excel </a:t>
            </a:r>
            <a:r>
              <a:rPr lang="fa-IR" sz="2400" dirty="0">
                <a:solidFill>
                  <a:schemeClr val="tx1"/>
                </a:solidFill>
                <a:cs typeface="B Nazanin" panose="00000400000000000000" pitchFamily="2" charset="-78"/>
              </a:rPr>
              <a:t>ذخيـره و بـا نوشـتن برنامه‌ای در محيط </a:t>
            </a:r>
            <a:r>
              <a:rPr lang="en-US" sz="2400" dirty="0">
                <a:solidFill>
                  <a:schemeClr val="tx1"/>
                </a:solidFill>
                <a:cs typeface="B Nazanin" panose="00000400000000000000" pitchFamily="2" charset="-78"/>
              </a:rPr>
              <a:t>Basic Visual </a:t>
            </a:r>
            <a:r>
              <a:rPr lang="fa-IR" sz="2400" dirty="0">
                <a:solidFill>
                  <a:schemeClr val="tx1"/>
                </a:solidFill>
                <a:cs typeface="B Nazanin" panose="00000400000000000000" pitchFamily="2" charset="-78"/>
              </a:rPr>
              <a:t>شاخص ميزان آلودگي هر آلاينـده در بــازة زمــاني تحقيــق (30) روزه تعيــين شــد. اطلاعــات جمع آوري شده از ایستگاه‌های سـنجش در سـطح شـهر و مشاهدات ميداني (62 نقطة نمونه گيـري شـده) وابـسته بـه مكان است. در مرحلة بعد موقعيت مكاني تمام نقـاط روي نقشة مكان مرجع و داده‌های توصيفي مرتبط بـه آن متـصل می‌شود. سپس با اتصال پايگاه دادة طراحی‌شده به اطلاعات گرافيكي، محـيط لازم بـراي انجـام تجزيـه و تحلیل‌های موردنظر فـراهم می‌شود. </a:t>
            </a:r>
            <a:r>
              <a:rPr lang="fa-IR" sz="2400" dirty="0" smtClean="0">
                <a:solidFill>
                  <a:schemeClr val="tx1"/>
                </a:solidFill>
                <a:cs typeface="B Nazanin" panose="00000400000000000000" pitchFamily="2" charset="-78"/>
              </a:rPr>
              <a:t> </a:t>
            </a:r>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1829280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2425195"/>
            <a:ext cx="8272211" cy="3678303"/>
          </a:xfrm>
        </p:spPr>
        <p:txBody>
          <a:bodyPr>
            <a:normAutofit/>
          </a:bodyPr>
          <a:lstStyle/>
          <a:p>
            <a:pPr algn="just" rtl="1"/>
            <a:r>
              <a:rPr lang="fa-IR" sz="2800" dirty="0">
                <a:solidFill>
                  <a:schemeClr val="tx1"/>
                </a:solidFill>
                <a:latin typeface="Bi nazanin"/>
              </a:rPr>
              <a:t>بـا اسـتفاده از </a:t>
            </a:r>
            <a:r>
              <a:rPr lang="fa-IR" sz="2800" dirty="0">
                <a:solidFill>
                  <a:schemeClr val="tx1"/>
                </a:solidFill>
                <a:latin typeface="Bi nazanin"/>
                <a:cs typeface="B Nazanin" panose="00000400000000000000" pitchFamily="2" charset="-78"/>
              </a:rPr>
              <a:t>مـاژول </a:t>
            </a:r>
            <a:r>
              <a:rPr lang="en-US" sz="2800" dirty="0">
                <a:solidFill>
                  <a:schemeClr val="tx1"/>
                </a:solidFill>
                <a:latin typeface="Bi nazanin"/>
                <a:cs typeface="B Nazanin" panose="00000400000000000000" pitchFamily="2" charset="-78"/>
              </a:rPr>
              <a:t>Spatial Analysis </a:t>
            </a:r>
            <a:r>
              <a:rPr lang="fa-IR" sz="2800" dirty="0" smtClean="0">
                <a:solidFill>
                  <a:schemeClr val="tx1"/>
                </a:solidFill>
                <a:latin typeface="Bi nazanin"/>
                <a:cs typeface="B Nazanin" panose="00000400000000000000" pitchFamily="2" charset="-78"/>
              </a:rPr>
              <a:t> نرم‌افزار </a:t>
            </a:r>
            <a:r>
              <a:rPr lang="en-US" sz="2800" dirty="0">
                <a:solidFill>
                  <a:schemeClr val="tx1"/>
                </a:solidFill>
                <a:latin typeface="Bi nazanin"/>
                <a:cs typeface="B Nazanin" panose="00000400000000000000" pitchFamily="2" charset="-78"/>
              </a:rPr>
              <a:t>GIS Arc </a:t>
            </a:r>
            <a:r>
              <a:rPr lang="fa-IR" sz="2800" dirty="0">
                <a:solidFill>
                  <a:schemeClr val="tx1"/>
                </a:solidFill>
                <a:cs typeface="B Nazanin" panose="00000400000000000000" pitchFamily="2" charset="-78"/>
              </a:rPr>
              <a:t>توزيـع مكـاني هـر يـك از آلاینده‌ها با توجه به موقعيت جغرافيايي نقاط نمونه گرفتـه می‌شود و ایستگاه‌ها اندازه‌گیری و تعيين می‌شوند</a:t>
            </a:r>
          </a:p>
        </p:txBody>
      </p:sp>
    </p:spTree>
    <p:extLst>
      <p:ext uri="{BB962C8B-B14F-4D97-AF65-F5344CB8AC3E}">
        <p14:creationId xmlns:p14="http://schemas.microsoft.com/office/powerpoint/2010/main" val="2724023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553791" y="1841679"/>
            <a:ext cx="8281115" cy="4829577"/>
          </a:xfrm>
          <a:prstGeom prst="rect">
            <a:avLst/>
          </a:prstGeom>
        </p:spPr>
      </p:pic>
    </p:spTree>
    <p:extLst>
      <p:ext uri="{BB962C8B-B14F-4D97-AF65-F5344CB8AC3E}">
        <p14:creationId xmlns:p14="http://schemas.microsoft.com/office/powerpoint/2010/main" val="3586543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stretch>
            <a:fillRect/>
          </a:stretch>
        </p:blipFill>
        <p:spPr>
          <a:xfrm>
            <a:off x="1618489" y="2022296"/>
            <a:ext cx="5366071" cy="4350223"/>
          </a:xfrm>
          <a:prstGeom prst="rect">
            <a:avLst/>
          </a:prstGeom>
        </p:spPr>
      </p:pic>
    </p:spTree>
    <p:extLst>
      <p:ext uri="{BB962C8B-B14F-4D97-AF65-F5344CB8AC3E}">
        <p14:creationId xmlns:p14="http://schemas.microsoft.com/office/powerpoint/2010/main" val="3790933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dirty="0">
                <a:cs typeface="B Titr" panose="00000700000000000000" pitchFamily="2" charset="-78"/>
              </a:rPr>
              <a:t>چکیده</a:t>
            </a:r>
            <a:endParaRPr lang="en-US" sz="3200" dirty="0"/>
          </a:p>
        </p:txBody>
      </p:sp>
      <p:sp>
        <p:nvSpPr>
          <p:cNvPr id="6" name="TextBox 5"/>
          <p:cNvSpPr txBox="1"/>
          <p:nvPr/>
        </p:nvSpPr>
        <p:spPr>
          <a:xfrm>
            <a:off x="435894" y="2104566"/>
            <a:ext cx="8152327" cy="4154984"/>
          </a:xfrm>
          <a:prstGeom prst="rect">
            <a:avLst/>
          </a:prstGeom>
          <a:noFill/>
        </p:spPr>
        <p:txBody>
          <a:bodyPr wrap="square" rtlCol="1">
            <a:spAutoFit/>
          </a:bodyPr>
          <a:lstStyle/>
          <a:p>
            <a:pPr algn="just" rtl="1"/>
            <a:r>
              <a:rPr lang="ar-SA" sz="2400" dirty="0">
                <a:latin typeface="Bi nazanin"/>
                <a:cs typeface="B Nazanin" panose="00000400000000000000" pitchFamily="2" charset="-78"/>
              </a:rPr>
              <a:t>آزمون‌های آماري استفاده‌شده، آزمون مركز متوسط، فاصله از انحراف معيار و بيضي انحراف معيار بوده است و بر اساس توزيع فضايي- مكاني مناطق آلوده با ميزان آلودگي و نوع آلايندههاي هوا و رابطة بين تراكم جمعيت (پيروي الگوي خوشه‌ای و متمركز) از شاخص خوشه‌بندی نزدیک‌ترین همسايه براي شناسايي نواحي آلوده و ميزان آلودگي هوا استفاده شد. کانون‌های آلايندة هوا </a:t>
            </a:r>
            <a:r>
              <a:rPr lang="fa-IR" sz="2400" dirty="0" smtClean="0">
                <a:latin typeface="Bi nazanin"/>
                <a:cs typeface="B Nazanin" panose="00000400000000000000" pitchFamily="2" charset="-78"/>
              </a:rPr>
              <a:t>(</a:t>
            </a:r>
            <a:r>
              <a:rPr lang="en-US" sz="2400" dirty="0" smtClean="0">
                <a:latin typeface="Bi nazanin"/>
                <a:cs typeface="B Nazanin" panose="00000400000000000000" pitchFamily="2" charset="-78"/>
              </a:rPr>
              <a:t>CO</a:t>
            </a:r>
            <a:r>
              <a:rPr lang="ar-SA" sz="2400" dirty="0">
                <a:latin typeface="Bi nazanin"/>
                <a:cs typeface="B Nazanin" panose="00000400000000000000" pitchFamily="2" charset="-78"/>
              </a:rPr>
              <a:t>،</a:t>
            </a:r>
            <a:r>
              <a:rPr lang="en-US" sz="2400" dirty="0">
                <a:latin typeface="Bi nazanin"/>
                <a:cs typeface="B Nazanin" panose="00000400000000000000" pitchFamily="2" charset="-78"/>
              </a:rPr>
              <a:t>NO2</a:t>
            </a:r>
            <a:r>
              <a:rPr lang="ar-SA" sz="2400" dirty="0">
                <a:latin typeface="Bi nazanin"/>
                <a:cs typeface="B Nazanin" panose="00000400000000000000" pitchFamily="2" charset="-78"/>
              </a:rPr>
              <a:t>،</a:t>
            </a:r>
            <a:r>
              <a:rPr lang="en-US" sz="2400" dirty="0">
                <a:latin typeface="Bi nazanin"/>
                <a:cs typeface="B Nazanin" panose="00000400000000000000" pitchFamily="2" charset="-78"/>
              </a:rPr>
              <a:t>SO2</a:t>
            </a:r>
            <a:r>
              <a:rPr lang="ar-SA" sz="2400" dirty="0">
                <a:latin typeface="Bi nazanin"/>
                <a:cs typeface="B Nazanin" panose="00000400000000000000" pitchFamily="2" charset="-78"/>
              </a:rPr>
              <a:t>،</a:t>
            </a:r>
            <a:r>
              <a:rPr lang="en-US" sz="2400" dirty="0">
                <a:latin typeface="Bi nazanin"/>
                <a:cs typeface="B Nazanin" panose="00000400000000000000" pitchFamily="2" charset="-78"/>
              </a:rPr>
              <a:t>PM10 </a:t>
            </a:r>
            <a:r>
              <a:rPr lang="ar-SA" sz="2400" dirty="0">
                <a:latin typeface="Bi nazanin"/>
                <a:cs typeface="B Nazanin" panose="00000400000000000000" pitchFamily="2" charset="-78"/>
              </a:rPr>
              <a:t>و</a:t>
            </a:r>
            <a:r>
              <a:rPr lang="en-US" sz="2400" dirty="0">
                <a:latin typeface="Bi nazanin"/>
                <a:cs typeface="B Nazanin" panose="00000400000000000000" pitchFamily="2" charset="-78"/>
              </a:rPr>
              <a:t> </a:t>
            </a:r>
            <a:r>
              <a:rPr lang="en-US" sz="2400" dirty="0" err="1" smtClean="0">
                <a:latin typeface="Bi nazanin"/>
                <a:cs typeface="B Nazanin" panose="00000400000000000000" pitchFamily="2" charset="-78"/>
              </a:rPr>
              <a:t>Pb</a:t>
            </a:r>
            <a:r>
              <a:rPr lang="fa-IR" sz="2400" dirty="0" smtClean="0">
                <a:latin typeface="Bi nazanin"/>
                <a:cs typeface="B Nazanin" panose="00000400000000000000" pitchFamily="2" charset="-78"/>
              </a:rPr>
              <a:t>)</a:t>
            </a:r>
            <a:r>
              <a:rPr lang="en-US" sz="2400" dirty="0" smtClean="0">
                <a:latin typeface="Bi nazanin"/>
                <a:cs typeface="B Nazanin" panose="00000400000000000000" pitchFamily="2" charset="-78"/>
              </a:rPr>
              <a:t> </a:t>
            </a:r>
            <a:r>
              <a:rPr lang="ar-SA" sz="2400" dirty="0">
                <a:latin typeface="Bi nazanin"/>
                <a:cs typeface="B Nazanin" panose="00000400000000000000" pitchFamily="2" charset="-78"/>
              </a:rPr>
              <a:t>به صورت نقطه‌ای در ميدان آزادي، بلوار شهيد بهشتي تا ميدان سپاه، چهارراه مدرس، ميدان آیت‌الله كاشاني، خيابان شهيد اشك تلخ تا انتهاي خيابان جليلي، اطراف ميدان آزادگان و شهرك معلم و شهرك الهيه شناسايي شدند. بر اساس نتايج، براي افزايش ايمني و كاهش آلاینده‌ها در اين محدوده‌ها از منظر حفاظت و محیط‌زیست شهري، افزايش فضاهاي سبز و كاهش ميزان تراكم جمعيت در نواحي شلوغ و پرترافيك شهري ضروري. است</a:t>
            </a:r>
            <a:endParaRPr lang="en-US" sz="2400" dirty="0">
              <a:latin typeface="Bi nazanin"/>
              <a:cs typeface="B Nazanin" panose="00000400000000000000" pitchFamily="2" charset="-78"/>
            </a:endParaRPr>
          </a:p>
        </p:txBody>
      </p:sp>
    </p:spTree>
    <p:extLst>
      <p:ext uri="{BB962C8B-B14F-4D97-AF65-F5344CB8AC3E}">
        <p14:creationId xmlns:p14="http://schemas.microsoft.com/office/powerpoint/2010/main" val="38185384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1"/>
            <a:r>
              <a:rPr lang="fa-IR" sz="2400" dirty="0">
                <a:solidFill>
                  <a:schemeClr val="tx1"/>
                </a:solidFill>
                <a:cs typeface="B Nazanin" panose="00000400000000000000" pitchFamily="2" charset="-78"/>
              </a:rPr>
              <a:t>رشد سريع شهرنشيني در ايران به ويژه در کلان‌شهرها موجب مشكلات و ناهنجاری‌های زيستمحيطي و آلودگي هوا در شهرهاي بزرگ شده است. واضح است كه افـزايش نرخ رشد جمعيت در كلانشهر، تـراكم جمعيـت، ترافيـك شهري و مصرف بـي‌رويـة سـوخت و در نهايـت آلـودگي جوي را به همراه خواهد داشت. از سوي ديگـر، بـا توجـه به پتانسيل بالاي </a:t>
            </a:r>
            <a:r>
              <a:rPr lang="en-US" sz="2400" dirty="0">
                <a:solidFill>
                  <a:schemeClr val="tx1"/>
                </a:solidFill>
                <a:cs typeface="B Nazanin" panose="00000400000000000000" pitchFamily="2" charset="-78"/>
              </a:rPr>
              <a:t>GPS </a:t>
            </a:r>
            <a:r>
              <a:rPr lang="fa-IR" sz="2400" dirty="0">
                <a:solidFill>
                  <a:schemeClr val="tx1"/>
                </a:solidFill>
                <a:cs typeface="B Nazanin" panose="00000400000000000000" pitchFamily="2" charset="-78"/>
              </a:rPr>
              <a:t>براي جمع‌آوری و بـه هنگـام‌رسـاني داده‌های مكاني بـه صـورت لحظه‌ای و آنـي بـه ويـژه در ارتباط با ترافيك می‌توان، از اين روش فنّاوري براي انجـام سريع و هوشمندسازي مراحل به هنگام‌سازي و ايجاد پايگاه داده در زمين کانون‌های آلودگي و نوع آلاینده‌ها اسـتفاده كرد</a:t>
            </a:r>
            <a:r>
              <a:rPr lang="fa-IR" dirty="0">
                <a:solidFill>
                  <a:schemeClr val="tx1"/>
                </a:solidFill>
              </a:rPr>
              <a:t>.</a:t>
            </a:r>
          </a:p>
        </p:txBody>
      </p:sp>
    </p:spTree>
    <p:extLst>
      <p:ext uri="{BB962C8B-B14F-4D97-AF65-F5344CB8AC3E}">
        <p14:creationId xmlns:p14="http://schemas.microsoft.com/office/powerpoint/2010/main" val="19179990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1"/>
            <a:r>
              <a:rPr lang="fa-IR" sz="2400" dirty="0">
                <a:solidFill>
                  <a:schemeClr val="tx1"/>
                </a:solidFill>
                <a:cs typeface="B Nazanin" panose="00000400000000000000" pitchFamily="2" charset="-78"/>
              </a:rPr>
              <a:t>. با توجه به شكل 5 می‌توان نتيجه گرفت كـه بـه طـور كلي عمده‌تری لئن مس ة آلودگي هوا در كلانشـهر كرمانـشاه، آلايندههاي جوي متـصاعدشـده از مـصرف سوخت‌های غيراستاندارد مشتق شده از صنايع پتروشيمي و خودروهـاي فرسوده است. عمده‌ترین آلايندههاي جـوي متـصاعدشـده شامل منو اكسيد كـربن (</a:t>
            </a:r>
            <a:r>
              <a:rPr lang="en-US" sz="2400" dirty="0" smtClean="0">
                <a:solidFill>
                  <a:schemeClr val="tx1"/>
                </a:solidFill>
                <a:cs typeface="B Nazanin" panose="00000400000000000000" pitchFamily="2" charset="-78"/>
              </a:rPr>
              <a:t>CO</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د، دي اكـسي (گـوگرد </a:t>
            </a:r>
            <a:r>
              <a:rPr lang="en-US" sz="2400" dirty="0" smtClean="0">
                <a:solidFill>
                  <a:schemeClr val="tx1"/>
                </a:solidFill>
                <a:cs typeface="B Nazanin" panose="00000400000000000000" pitchFamily="2" charset="-78"/>
              </a:rPr>
              <a:t>So2</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دي اكــسيد نيتــروژن (</a:t>
            </a:r>
            <a:r>
              <a:rPr lang="en-US" sz="2400" dirty="0" smtClean="0">
                <a:solidFill>
                  <a:schemeClr val="tx1"/>
                </a:solidFill>
                <a:cs typeface="B Nazanin" panose="00000400000000000000" pitchFamily="2" charset="-78"/>
              </a:rPr>
              <a:t>No2</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ازن (</a:t>
            </a:r>
            <a:r>
              <a:rPr lang="en-US" sz="2400" dirty="0" smtClean="0">
                <a:solidFill>
                  <a:schemeClr val="tx1"/>
                </a:solidFill>
                <a:cs typeface="B Nazanin" panose="00000400000000000000" pitchFamily="2" charset="-78"/>
              </a:rPr>
              <a:t>O3</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و ذرات آئروســل معلق در هوا (</a:t>
            </a:r>
            <a:r>
              <a:rPr lang="en-US" sz="2400" dirty="0" smtClean="0">
                <a:solidFill>
                  <a:schemeClr val="tx1"/>
                </a:solidFill>
                <a:cs typeface="B Nazanin" panose="00000400000000000000" pitchFamily="2" charset="-78"/>
              </a:rPr>
              <a:t>PM10</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است. توزيع و پراكنش آلاينـدههـاي جوي در موقعیت‌های جغرافيايي تابعي از شرايط مكـاني و زماني است</a:t>
            </a:r>
            <a:r>
              <a:rPr lang="fa-IR" sz="2400" dirty="0">
                <a:solidFill>
                  <a:schemeClr val="tx1"/>
                </a:solidFill>
              </a:rPr>
              <a:t>.</a:t>
            </a:r>
          </a:p>
        </p:txBody>
      </p:sp>
    </p:spTree>
    <p:extLst>
      <p:ext uri="{BB962C8B-B14F-4D97-AF65-F5344CB8AC3E}">
        <p14:creationId xmlns:p14="http://schemas.microsoft.com/office/powerpoint/2010/main" val="13707276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rtl="1"/>
            <a:r>
              <a:rPr lang="fa-IR" sz="2400" dirty="0">
                <a:solidFill>
                  <a:schemeClr val="tx1"/>
                </a:solidFill>
                <a:cs typeface="B Nazanin" panose="00000400000000000000" pitchFamily="2" charset="-78"/>
              </a:rPr>
              <a:t>به عبارت ديگر، می‌توان گفت كـه هـر پديـدة آلودگي جوي ازنظر غلظت و نوع آلاينده داراي مختصات مكاني و زماني خاص خود است. بنابراين، نشان دادن ميزان آلودگي جوي و نوع آلاينده روي نقشة رقمي شدة شـهرها به اين نتيجه منتهي می‌شود كـه نحـوة تمركـز و انتـشار از منابع (پراكنش) آلاینده‌ها در محدوده‌های خاص و بعضاً در مناطق پرترافيك از شهر گرايش دارد.</a:t>
            </a:r>
          </a:p>
        </p:txBody>
      </p:sp>
    </p:spTree>
    <p:extLst>
      <p:ext uri="{BB962C8B-B14F-4D97-AF65-F5344CB8AC3E}">
        <p14:creationId xmlns:p14="http://schemas.microsoft.com/office/powerpoint/2010/main" val="9550965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rtl="1"/>
            <a:r>
              <a:rPr lang="fa-IR" sz="2800" b="1" dirty="0">
                <a:solidFill>
                  <a:schemeClr val="tx1"/>
                </a:solidFill>
                <a:cs typeface="B Nazanin" panose="00000400000000000000" pitchFamily="2" charset="-78"/>
              </a:rPr>
              <a:t>10. بحث و نتیجه‌گیری</a:t>
            </a:r>
          </a:p>
          <a:p>
            <a:pPr algn="just" rtl="1"/>
            <a:r>
              <a:rPr lang="fa-IR" sz="2800" dirty="0">
                <a:solidFill>
                  <a:schemeClr val="tx1"/>
                </a:solidFill>
                <a:cs typeface="B Nazanin" panose="00000400000000000000" pitchFamily="2" charset="-78"/>
              </a:rPr>
              <a:t>سامانة اطلاعات جغرافيايي (</a:t>
            </a:r>
            <a:r>
              <a:rPr lang="en-US" sz="2800" dirty="0" smtClean="0">
                <a:solidFill>
                  <a:schemeClr val="tx1"/>
                </a:solidFill>
                <a:cs typeface="B Nazanin" panose="00000400000000000000" pitchFamily="2" charset="-78"/>
              </a:rPr>
              <a:t>GIS</a:t>
            </a:r>
            <a:r>
              <a:rPr lang="fa-IR" sz="2800" dirty="0" smtClean="0">
                <a:solidFill>
                  <a:schemeClr val="tx1"/>
                </a:solidFill>
                <a:cs typeface="B Nazanin" panose="00000400000000000000" pitchFamily="2" charset="-78"/>
              </a:rPr>
              <a:t>)</a:t>
            </a:r>
            <a:r>
              <a:rPr lang="en-US" sz="2800" dirty="0" smtClean="0">
                <a:solidFill>
                  <a:schemeClr val="tx1"/>
                </a:solidFill>
                <a:cs typeface="B Nazanin" panose="00000400000000000000" pitchFamily="2" charset="-78"/>
              </a:rPr>
              <a:t> </a:t>
            </a:r>
            <a:r>
              <a:rPr lang="fa-IR" sz="2800" dirty="0">
                <a:solidFill>
                  <a:schemeClr val="tx1"/>
                </a:solidFill>
                <a:cs typeface="B Nazanin" panose="00000400000000000000" pitchFamily="2" charset="-78"/>
              </a:rPr>
              <a:t>از جمله ابزارهاي نـوين براي شناسايي و تحليل کانون‌های آلودگي جوي است كـه از طريق نرم‌افزارهای جانبي طراحی‌شده در محـيط سـامانة اطلاعات جغرافيايي فعال می‌شود و می‌توان بـا كمـك آن محدوده‌های بـا ميـزان آلـودگي بيـشتر را شناسـايي كـرد (مخدوم و درویش‌صفت، 1384.) یافته‌های پژوهش نـشان می‌دهند، پراكندگي (انتشار) آلاينـدههـاي جـوي 5 گانـه در كرمانشاه از الگوي خوشه‌ای پيروي می‌کند. </a:t>
            </a:r>
          </a:p>
        </p:txBody>
      </p:sp>
    </p:spTree>
    <p:extLst>
      <p:ext uri="{BB962C8B-B14F-4D97-AF65-F5344CB8AC3E}">
        <p14:creationId xmlns:p14="http://schemas.microsoft.com/office/powerpoint/2010/main" val="2360750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just" rtl="1"/>
            <a:r>
              <a:rPr lang="fa-IR" sz="2400" dirty="0">
                <a:solidFill>
                  <a:schemeClr val="tx1"/>
                </a:solidFill>
                <a:latin typeface="Bi nazanin"/>
                <a:cs typeface="B Nazanin" panose="00000400000000000000" pitchFamily="2" charset="-78"/>
              </a:rPr>
              <a:t>مركـز ميـانگين توزيع جغرافيايي نقاط وقوع آلودگي هـوا در كرمانـشاه بـر مركز شهر (سه‌راه نواب تا ميدان شهرداري) منطبـق اسـت. بيضي انحراف معيار آلودگي نيز در جهت بخش مركـزي و شمال غربی كرمانشاه كشيده شده است. در واقع مفهوم اين جهت كشيدگي بيضي انحـراف معيـار آلـودگي، حـاكي از آن است كه مناطق آلوده با نواحي بلوکه‌ای جمعيتي پرتراكم - كه بيشترين ترافيك را در ساعات شبانه روز دارند- منطبق‌اند. بـه منظور تشخيص توزيع تصادفي يـا خوشـه‌اي بـودن ميـزان انتشار آلايندههاي جوي در پژوهش حاضر از آزمون آماري شاخص نزدیک‌ترین همسايه نيز استفاده شده است. </a:t>
            </a:r>
          </a:p>
        </p:txBody>
      </p:sp>
    </p:spTree>
    <p:extLst>
      <p:ext uri="{BB962C8B-B14F-4D97-AF65-F5344CB8AC3E}">
        <p14:creationId xmlns:p14="http://schemas.microsoft.com/office/powerpoint/2010/main" val="1615988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2541106"/>
            <a:ext cx="8272211" cy="3678303"/>
          </a:xfrm>
        </p:spPr>
        <p:txBody>
          <a:bodyPr>
            <a:noAutofit/>
          </a:bodyPr>
          <a:lstStyle/>
          <a:p>
            <a:pPr algn="just" rtl="1"/>
            <a:r>
              <a:rPr lang="fa-IR" sz="2400" dirty="0">
                <a:cs typeface="B Nazanin" panose="00000400000000000000" pitchFamily="2" charset="-78"/>
              </a:rPr>
              <a:t>همسايه در پراكندگي نقاط مربوط بـه ميزان آلودگي برابر با 34 0 /است. اين بدان معناست كه اين مقدار پراكنش ميزان آلودگي جوي بـا آلاينـدههـاي 5 گانـه (</a:t>
            </a:r>
            <a:r>
              <a:rPr lang="en-US" sz="2400" dirty="0">
                <a:cs typeface="B Nazanin" panose="00000400000000000000" pitchFamily="2" charset="-78"/>
              </a:rPr>
              <a:t>CO،PM10،O3،SO2 </a:t>
            </a:r>
            <a:r>
              <a:rPr lang="fa-IR" sz="2400" dirty="0">
                <a:cs typeface="B Nazanin" panose="00000400000000000000" pitchFamily="2" charset="-78"/>
              </a:rPr>
              <a:t>و </a:t>
            </a:r>
            <a:r>
              <a:rPr lang="en-US" sz="2400" dirty="0">
                <a:cs typeface="B Nazanin" panose="00000400000000000000" pitchFamily="2" charset="-78"/>
              </a:rPr>
              <a:t>NO2) </a:t>
            </a:r>
            <a:r>
              <a:rPr lang="fa-IR" sz="2400" dirty="0">
                <a:cs typeface="B Nazanin" panose="00000400000000000000" pitchFamily="2" charset="-78"/>
              </a:rPr>
              <a:t>كـــه ناشـــي از افـــزايش مصرف سوخت‌های فسيلي در نواحي پرترافيك شهري بـا بلوکه‌ای جميعتي پرتـراكم اسـت ازنظر آمـاري توزيـع خوشه‌ای دارد. گفتني است، مقدار ميـانگين </a:t>
            </a:r>
            <a:r>
              <a:rPr lang="en-US" sz="2400" dirty="0">
                <a:cs typeface="B Nazanin" panose="00000400000000000000" pitchFamily="2" charset="-78"/>
              </a:rPr>
              <a:t>Z </a:t>
            </a:r>
            <a:r>
              <a:rPr lang="fa-IR" sz="2400" dirty="0">
                <a:cs typeface="B Nazanin" panose="00000400000000000000" pitchFamily="2" charset="-78"/>
              </a:rPr>
              <a:t>ايـن آزمـون (بررسي ميزان آلودگي آلايندههاي جوي) كه برابر 55/20- است، دليلي بر صحت آزمون شاخص نزدیک‌ترین همسايه است. بنابراين، پراكندگي آلايندههاي جوي در كرمانـشاه از الگــوي خوشه‌ای پيــروي می‌کند و نــشان می‌دهد، محدوده‌های خاصي در سطح شهر محـل تمركـز بيـشترين آلودگي هواست و در نقطة مقابل، بخش‌های زيادي از شهر ازنظر ميزان آلودگي هوا و تراكم آلاينده‌هـاي جـوي جـزو  محـسوب می‌شوند. محدوده‌های پاک8  محسوب می‌شوند. همچنین، برای شناسايي و تحليل ویژگی‌های آلاينـدههـاي 5 گانـه (</a:t>
            </a:r>
            <a:r>
              <a:rPr lang="en-US" sz="2400" dirty="0">
                <a:cs typeface="B Nazanin" panose="00000400000000000000" pitchFamily="2" charset="-78"/>
              </a:rPr>
              <a:t>CO، PM10،O3،SO2 </a:t>
            </a:r>
            <a:r>
              <a:rPr lang="fa-IR" sz="2400" dirty="0">
                <a:cs typeface="B Nazanin" panose="00000400000000000000" pitchFamily="2" charset="-78"/>
              </a:rPr>
              <a:t>و </a:t>
            </a:r>
            <a:r>
              <a:rPr lang="en-US" sz="2400" dirty="0">
                <a:cs typeface="B Nazanin" panose="00000400000000000000" pitchFamily="2" charset="-78"/>
              </a:rPr>
              <a:t>NO2) </a:t>
            </a:r>
            <a:r>
              <a:rPr lang="fa-IR" sz="2400" dirty="0">
                <a:cs typeface="B Nazanin" panose="00000400000000000000" pitchFamily="2" charset="-78"/>
              </a:rPr>
              <a:t>مانند ميـزان و جهـت انتـشار در كرمانشاه از روش تراكم كرنل كه از مناسب‌ترین روش‌ها براي به تصوير كشيدن داده‌های آماري پيوسته است استفاده شد.</a:t>
            </a:r>
          </a:p>
        </p:txBody>
      </p:sp>
    </p:spTree>
    <p:extLst>
      <p:ext uri="{BB962C8B-B14F-4D97-AF65-F5344CB8AC3E}">
        <p14:creationId xmlns:p14="http://schemas.microsoft.com/office/powerpoint/2010/main" val="3678147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2322165"/>
            <a:ext cx="8272211" cy="3678303"/>
          </a:xfrm>
        </p:spPr>
        <p:txBody>
          <a:bodyPr>
            <a:noAutofit/>
          </a:bodyPr>
          <a:lstStyle/>
          <a:p>
            <a:pPr algn="just" rtl="1"/>
            <a:r>
              <a:rPr lang="fa-IR" sz="2400" b="1" dirty="0">
                <a:solidFill>
                  <a:schemeClr val="tx1"/>
                </a:solidFill>
                <a:cs typeface="B Nazanin" panose="00000400000000000000" pitchFamily="2" charset="-78"/>
              </a:rPr>
              <a:t>11. نتایج</a:t>
            </a:r>
          </a:p>
          <a:p>
            <a:pPr algn="just" rtl="1"/>
            <a:r>
              <a:rPr lang="fa-IR" sz="2400" dirty="0">
                <a:solidFill>
                  <a:schemeClr val="tx1"/>
                </a:solidFill>
                <a:cs typeface="B Nazanin" panose="00000400000000000000" pitchFamily="2" charset="-78"/>
              </a:rPr>
              <a:t>در ايـن پـژوهش ابتـدا، بـه تـشريح رونـد ايجـاد سيـستم اطلاعــات جغرافيــايي زمانمنــد بــراي مــديريت داده‌های زيستمحيطي حاصله از ایستگاه‌های اندازه‌گیری آلـودگي هوا در مناطق مختلف كرمانشاه نسبت بـه انجـام تجزيـه و تحلیل‌های داده‌های آماري مكان مرجع در بازه‌های زمـاني 30 روزه اقدام شـده اسـت. همچنـين، در كنـار اسـتفاده از توابع تحليلي سامانة سيستم اطلاعات جغرافيايي، همچـون همپوشاني لایه‌های اطلاعاتي بـه منظـور شناسـايي منـاطق آلوده به آلايندههاي ذكرشده با روش‌های آماري- گرافيكي در محيط نرم‌افزار </a:t>
            </a:r>
            <a:r>
              <a:rPr lang="en-US" sz="2400" dirty="0">
                <a:solidFill>
                  <a:schemeClr val="tx1"/>
                </a:solidFill>
                <a:cs typeface="B Nazanin" panose="00000400000000000000" pitchFamily="2" charset="-78"/>
              </a:rPr>
              <a:t>GIS </a:t>
            </a:r>
            <a:r>
              <a:rPr lang="fa-IR" sz="2400" dirty="0">
                <a:solidFill>
                  <a:schemeClr val="tx1"/>
                </a:solidFill>
                <a:cs typeface="B Nazanin" panose="00000400000000000000" pitchFamily="2" charset="-78"/>
              </a:rPr>
              <a:t>مدلسـازي می‌شود تـا به‌منزلة سيستم هشداردهنده به كار رود. مهم‌ترین دستاوردهاي اين پژوهش به شرح زير است:</a:t>
            </a:r>
          </a:p>
          <a:p>
            <a:pPr algn="just" rtl="1"/>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36900213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rtl="1"/>
            <a:r>
              <a:rPr lang="fa-IR" sz="2400" dirty="0"/>
              <a:t>1.</a:t>
            </a:r>
            <a:r>
              <a:rPr lang="fa-IR" sz="2400" dirty="0">
                <a:cs typeface="B Nazanin" panose="00000400000000000000" pitchFamily="2" charset="-78"/>
              </a:rPr>
              <a:t>	با توجه به شكل 5 می‌توان نتيجه گرفت كه به طـور كلي عمده‌ترین مس ةلئ آلودگي هوا در كلانشـهر كرمانـشاه، آلايندههاي جوي متـصاعدشـده از مـصرف سوخت‌های غيراستاندارد مشتق شده از صنايع پتروشيمي و خودروهـاي فرسوده‌اند. اين آلايندههاي جوي متصاعدشـده شـامل منـو اكسيد كربن (</a:t>
            </a:r>
            <a:r>
              <a:rPr lang="en-US" sz="2400" dirty="0" smtClean="0">
                <a:cs typeface="B Nazanin" panose="00000400000000000000" pitchFamily="2" charset="-78"/>
              </a:rPr>
              <a:t>CO</a:t>
            </a:r>
            <a:r>
              <a:rPr lang="fa-IR" sz="2400" dirty="0" smtClean="0">
                <a:cs typeface="B Nazanin" panose="00000400000000000000" pitchFamily="2" charset="-78"/>
              </a:rPr>
              <a:t>)</a:t>
            </a:r>
            <a:r>
              <a:rPr lang="en-US" sz="2400" dirty="0" smtClean="0">
                <a:cs typeface="B Nazanin" panose="00000400000000000000" pitchFamily="2" charset="-78"/>
              </a:rPr>
              <a:t> </a:t>
            </a:r>
            <a:r>
              <a:rPr lang="fa-IR" sz="2400" dirty="0">
                <a:cs typeface="B Nazanin" panose="00000400000000000000" pitchFamily="2" charset="-78"/>
              </a:rPr>
              <a:t>د، دي اكـسي (گـوگرد </a:t>
            </a:r>
            <a:r>
              <a:rPr lang="en-US" sz="2400" dirty="0">
                <a:cs typeface="B Nazanin" panose="00000400000000000000" pitchFamily="2" charset="-78"/>
              </a:rPr>
              <a:t>So2)، </a:t>
            </a:r>
            <a:r>
              <a:rPr lang="fa-IR" sz="2400" dirty="0">
                <a:cs typeface="B Nazanin" panose="00000400000000000000" pitchFamily="2" charset="-78"/>
              </a:rPr>
              <a:t>دي اكـسيد نيتروژن (</a:t>
            </a:r>
            <a:r>
              <a:rPr lang="en-US" sz="2400" dirty="0">
                <a:cs typeface="B Nazanin" panose="00000400000000000000" pitchFamily="2" charset="-78"/>
              </a:rPr>
              <a:t>No2)، </a:t>
            </a:r>
            <a:r>
              <a:rPr lang="fa-IR" sz="2400" dirty="0">
                <a:cs typeface="B Nazanin" panose="00000400000000000000" pitchFamily="2" charset="-78"/>
              </a:rPr>
              <a:t>ازن (</a:t>
            </a:r>
            <a:r>
              <a:rPr lang="en-US" sz="2400" dirty="0">
                <a:cs typeface="B Nazanin" panose="00000400000000000000" pitchFamily="2" charset="-78"/>
              </a:rPr>
              <a:t>O3) </a:t>
            </a:r>
            <a:r>
              <a:rPr lang="fa-IR" sz="2400" dirty="0">
                <a:cs typeface="B Nazanin" panose="00000400000000000000" pitchFamily="2" charset="-78"/>
              </a:rPr>
              <a:t>و ذرات آئروسـل معلـق در هـوا (</a:t>
            </a:r>
            <a:r>
              <a:rPr lang="en-US" sz="2400" dirty="0">
                <a:cs typeface="B Nazanin" panose="00000400000000000000" pitchFamily="2" charset="-78"/>
              </a:rPr>
              <a:t>PM10) </a:t>
            </a:r>
            <a:r>
              <a:rPr lang="fa-IR" sz="2400" dirty="0">
                <a:cs typeface="B Nazanin" panose="00000400000000000000" pitchFamily="2" charset="-78"/>
              </a:rPr>
              <a:t>هستند.</a:t>
            </a:r>
          </a:p>
          <a:p>
            <a:pPr algn="just" rtl="1"/>
            <a:r>
              <a:rPr lang="fa-IR" sz="2400" dirty="0">
                <a:cs typeface="B Nazanin" panose="00000400000000000000" pitchFamily="2" charset="-78"/>
              </a:rPr>
              <a:t>2.	مطالعة نقشة 5 4 و جـدول تحقيـق نـشاندهنـدة آن است كه مناطق آلودة شهر با بلوکه‌ای جمعيتـي بـا تـراكم بالا كه بيشترين ترافيـك شـهري را در سـاعات شـبانه </a:t>
            </a:r>
          </a:p>
        </p:txBody>
      </p:sp>
    </p:spTree>
    <p:extLst>
      <p:ext uri="{BB962C8B-B14F-4D97-AF65-F5344CB8AC3E}">
        <p14:creationId xmlns:p14="http://schemas.microsoft.com/office/powerpoint/2010/main" val="24620736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1783775"/>
            <a:ext cx="8272211" cy="3678303"/>
          </a:xfrm>
        </p:spPr>
        <p:txBody>
          <a:bodyPr>
            <a:normAutofit/>
          </a:bodyPr>
          <a:lstStyle/>
          <a:p>
            <a:pPr algn="just" rtl="1"/>
            <a:r>
              <a:rPr lang="fa-IR" sz="2400" dirty="0">
                <a:cs typeface="B Nazanin" panose="00000400000000000000" pitchFamily="2" charset="-78"/>
              </a:rPr>
              <a:t>روز دارند با کانون‌های پراكنش آلايندههاي جوي شناسایی‌شده روي نقشة كرمانشاه داراي الگوهای خوشه‌بندی مشابه و یکسان‌اند.</a:t>
            </a:r>
          </a:p>
          <a:p>
            <a:pPr algn="just" rtl="1"/>
            <a:r>
              <a:rPr lang="fa-IR" sz="2400" dirty="0">
                <a:cs typeface="B Nazanin" panose="00000400000000000000" pitchFamily="2" charset="-78"/>
              </a:rPr>
              <a:t>3.	مطالعة 3 شكل بيضي انحراف معيار، ميزان آلـودگي و محدودة انتشار آلايندههاي كرمانشاه را نشان می‌دهد كـه داراي كشيدگي شمال به جنوب است و بيـشترين فراوانـي مکان‌های آلودگي هوا در نقاط نزديك به مركز شهر (سه‌راه نواب تا ميدان كاشاني) است.</a:t>
            </a:r>
          </a:p>
          <a:p>
            <a:pPr algn="just" rtl="1"/>
            <a:endParaRPr lang="fa-IR" sz="2400" dirty="0">
              <a:cs typeface="B Nazanin" panose="00000400000000000000" pitchFamily="2" charset="-78"/>
            </a:endParaRPr>
          </a:p>
        </p:txBody>
      </p:sp>
    </p:spTree>
    <p:extLst>
      <p:ext uri="{BB962C8B-B14F-4D97-AF65-F5344CB8AC3E}">
        <p14:creationId xmlns:p14="http://schemas.microsoft.com/office/powerpoint/2010/main" val="20192187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2244892"/>
            <a:ext cx="8272211" cy="3678303"/>
          </a:xfrm>
        </p:spPr>
        <p:txBody>
          <a:bodyPr>
            <a:normAutofit lnSpcReduction="10000"/>
          </a:bodyPr>
          <a:lstStyle/>
          <a:p>
            <a:pPr algn="just" rtl="1"/>
            <a:r>
              <a:rPr lang="fa-IR" sz="2400" dirty="0"/>
              <a:t>4.</a:t>
            </a:r>
            <a:r>
              <a:rPr lang="fa-IR" dirty="0"/>
              <a:t>	</a:t>
            </a:r>
            <a:r>
              <a:rPr lang="fa-IR" sz="2400" dirty="0">
                <a:latin typeface="Bi nazanin"/>
                <a:cs typeface="B Nazanin" panose="00000400000000000000" pitchFamily="2" charset="-78"/>
              </a:rPr>
              <a:t>از همپوشانی دادن نقـشة رقـومي شـدة بلوکه‌ای جمعيتي و نقشة غلظت و تراكم هـر يـك از آلاینده‌ها بـا اســتفاده از مــدل گرافيكــي تــراكم كرنــل، نقــشة نهــايي کانون‌های آلايندههاي هوا بـر حـسب شـاخص اسـتاندارد (</a:t>
            </a:r>
            <a:r>
              <a:rPr lang="en-US" sz="2400" dirty="0">
                <a:latin typeface="Bi nazanin"/>
                <a:cs typeface="B Nazanin" panose="00000400000000000000" pitchFamily="2" charset="-78"/>
              </a:rPr>
              <a:t>PSI) </a:t>
            </a:r>
            <a:r>
              <a:rPr lang="fa-IR" sz="2400" dirty="0">
                <a:latin typeface="Bi nazanin"/>
                <a:cs typeface="B Nazanin" panose="00000400000000000000" pitchFamily="2" charset="-78"/>
              </a:rPr>
              <a:t>در محيط نرم‌افزاری </a:t>
            </a:r>
            <a:r>
              <a:rPr lang="en-US" sz="2400" dirty="0">
                <a:latin typeface="Bi nazanin"/>
                <a:cs typeface="B Nazanin" panose="00000400000000000000" pitchFamily="2" charset="-78"/>
              </a:rPr>
              <a:t>GIS </a:t>
            </a:r>
            <a:r>
              <a:rPr lang="fa-IR" sz="2400" dirty="0">
                <a:latin typeface="Bi nazanin"/>
                <a:cs typeface="B Nazanin" panose="00000400000000000000" pitchFamily="2" charset="-78"/>
              </a:rPr>
              <a:t>به دست می‌آید كه در اين مکان‌ها يا کانون‌های آلودگي ميزان آلودگي به آلاينـدههـاي مختلف شناسايي دش. اين کانون‌ها به شرح زيرند:</a:t>
            </a:r>
          </a:p>
          <a:p>
            <a:pPr algn="just" rtl="1"/>
            <a:r>
              <a:rPr lang="fa-IR" sz="2400" dirty="0">
                <a:latin typeface="Bi nazanin"/>
                <a:cs typeface="B Nazanin" panose="00000400000000000000" pitchFamily="2" charset="-78"/>
              </a:rPr>
              <a:t>الف (مهم‌ترین کانون‌های آلـودگي هـوا در كـلانشـهر كرمانشاه پس از انطباق نقشة آلاینده‌ها بر اساس مدل‌های گرافيكي در محـيط </a:t>
            </a:r>
            <a:r>
              <a:rPr lang="en-US" sz="2400" dirty="0">
                <a:latin typeface="Bi nazanin"/>
                <a:cs typeface="B Nazanin" panose="00000400000000000000" pitchFamily="2" charset="-78"/>
              </a:rPr>
              <a:t>GIS </a:t>
            </a:r>
            <a:r>
              <a:rPr lang="fa-IR" sz="2400" dirty="0">
                <a:latin typeface="Bi nazanin"/>
                <a:cs typeface="B Nazanin" panose="00000400000000000000" pitchFamily="2" charset="-78"/>
              </a:rPr>
              <a:t>در نـواحي شـهري ميـدان آزادي)300 &gt; </a:t>
            </a:r>
            <a:r>
              <a:rPr lang="en-US" sz="2400" dirty="0">
                <a:latin typeface="Bi nazanin"/>
                <a:cs typeface="B Nazanin" panose="00000400000000000000" pitchFamily="2" charset="-78"/>
              </a:rPr>
              <a:t>PSI (</a:t>
            </a:r>
            <a:r>
              <a:rPr lang="fa-IR" sz="2400" dirty="0">
                <a:latin typeface="Bi nazanin"/>
                <a:cs typeface="B Nazanin" panose="00000400000000000000" pitchFamily="2" charset="-78"/>
              </a:rPr>
              <a:t>يا خطرناك، بلوار شهيد بهشتي از سه‌راه 22 بهمن تا ميدان سپاه، چهارراه مـدرس تـا ميـدان شـهرداري)300 &gt; </a:t>
            </a:r>
            <a:r>
              <a:rPr lang="en-US" sz="2400" dirty="0">
                <a:latin typeface="Bi nazanin"/>
                <a:cs typeface="B Nazanin" panose="00000400000000000000" pitchFamily="2" charset="-78"/>
              </a:rPr>
              <a:t>PSI (</a:t>
            </a:r>
            <a:r>
              <a:rPr lang="fa-IR" sz="2400" dirty="0">
                <a:latin typeface="Bi nazanin"/>
                <a:cs typeface="B Nazanin" panose="00000400000000000000" pitchFamily="2" charset="-78"/>
              </a:rPr>
              <a:t>يا خطرناك، خيابان شهيد اشكتلخ تا انتهـاي خيابان جليلي و اطراف ميدان آزادگان منطبق است.</a:t>
            </a:r>
          </a:p>
          <a:p>
            <a:endParaRPr lang="fa-IR" sz="2400" dirty="0">
              <a:latin typeface="Bi nazanin"/>
            </a:endParaRPr>
          </a:p>
        </p:txBody>
      </p:sp>
    </p:spTree>
    <p:extLst>
      <p:ext uri="{BB962C8B-B14F-4D97-AF65-F5344CB8AC3E}">
        <p14:creationId xmlns:p14="http://schemas.microsoft.com/office/powerpoint/2010/main" val="4195757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a:r>
              <a:rPr lang="fa-IR" sz="3200" b="1" dirty="0">
                <a:cs typeface="B Nazanin" panose="00000400000000000000" pitchFamily="2" charset="-78"/>
              </a:rPr>
              <a:t>1.‌ </a:t>
            </a:r>
            <a:r>
              <a:rPr lang="fa-IR" sz="3200" b="1" dirty="0" smtClean="0">
                <a:cs typeface="B Nazanin" panose="00000400000000000000" pitchFamily="2" charset="-78"/>
              </a:rPr>
              <a:t>سرآغاز</a:t>
            </a:r>
            <a:endParaRPr lang="fa-IR" sz="3200" dirty="0"/>
          </a:p>
        </p:txBody>
      </p:sp>
      <p:sp>
        <p:nvSpPr>
          <p:cNvPr id="3" name="Content Placeholder 2"/>
          <p:cNvSpPr>
            <a:spLocks noGrp="1"/>
          </p:cNvSpPr>
          <p:nvPr>
            <p:ph idx="1"/>
          </p:nvPr>
        </p:nvSpPr>
        <p:spPr>
          <a:xfrm>
            <a:off x="435894" y="2273703"/>
            <a:ext cx="8272211" cy="3678303"/>
          </a:xfrm>
        </p:spPr>
        <p:txBody>
          <a:bodyPr>
            <a:noAutofit/>
          </a:bodyPr>
          <a:lstStyle/>
          <a:p>
            <a:pPr algn="just" rtl="1"/>
            <a:r>
              <a:rPr lang="fa-IR" sz="2400" dirty="0" smtClean="0">
                <a:cs typeface="B Nazanin" panose="00000400000000000000" pitchFamily="2" charset="-78"/>
              </a:rPr>
              <a:t>آلودگي </a:t>
            </a:r>
            <a:r>
              <a:rPr lang="fa-IR" sz="2400" dirty="0">
                <a:cs typeface="B Nazanin" panose="00000400000000000000" pitchFamily="2" charset="-78"/>
              </a:rPr>
              <a:t>هوا به حضور يك يا چنـد آلاينـده در هـواي آزاد مانند گرد و غبار، دود غليظ، بوي نامطبوع به مقـدار كـافي با خواص مشخص گفته مي شـود كـه تـداوم آن می‌تواند سلامت انسان و محیط‌زیست را به مخاطره اندازد (مخدوم و درویش‌صفت، 1384.) انواع متعددي از آلاینده‌ها در اثـر فعالیت‌های طبيعي و مصنوعي ناشي از فعالیت‌های بشر كه در زمين انجام می‌گیرد، وارد جو می‌شوند، بنابراين به طور كلي آلودگي هوا به معنـي حـضور يـك مـادة خـارجي در هواست (ميلر، 1386.) به طور كلي، بيشتر آلـودگي هـواي کلان‌شهرهای ايران بين نوع و ميزان آلاينده بـا بلوکه‌ای تراكمي جمعيت در مکان‌های شلوغ و پرجمعيت شهري ازنظر بستر زماني و مكاني جنبة جغرافيـايي نـسبت مـستقيم دارد (پژوهيــان و مرادحاصــل، 1386.) بــه عبــارت ديگــر می‌توان گفت، هر پديدة آلودگي جوي ازنظر غلظت و نوع آلاينده داراي مختصات مكاني و زماني خاص خـود اسـت (حبيبي و پوراحمد، 1386</a:t>
            </a:r>
            <a:r>
              <a:rPr lang="fa-IR" sz="2400" dirty="0" smtClean="0">
                <a:cs typeface="B Nazanin" panose="00000400000000000000" pitchFamily="2" charset="-78"/>
              </a:rPr>
              <a:t>.)</a:t>
            </a:r>
            <a:endParaRPr lang="fa-IR" sz="2400" dirty="0">
              <a:cs typeface="B Nazanin" panose="00000400000000000000" pitchFamily="2" charset="-78"/>
            </a:endParaRPr>
          </a:p>
        </p:txBody>
      </p:sp>
    </p:spTree>
    <p:extLst>
      <p:ext uri="{BB962C8B-B14F-4D97-AF65-F5344CB8AC3E}">
        <p14:creationId xmlns:p14="http://schemas.microsoft.com/office/powerpoint/2010/main" val="64773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5" y="2669894"/>
            <a:ext cx="8272211" cy="3678303"/>
          </a:xfrm>
        </p:spPr>
        <p:txBody>
          <a:bodyPr>
            <a:noAutofit/>
          </a:bodyPr>
          <a:lstStyle/>
          <a:p>
            <a:pPr algn="just" rtl="1"/>
            <a:r>
              <a:rPr lang="fa-IR" sz="2400" dirty="0">
                <a:cs typeface="B Nazanin" panose="00000400000000000000" pitchFamily="2" charset="-78"/>
              </a:rPr>
              <a:t>ب(افزون بر اين کانون‌های اصلي 2 كانون فرعـي نيـز در شهرك معلم و الهيه است كـه بـه علـت قرارگـرفتن در مسير باد غالب منطقه و مسدودبودن اين نـواحي از طريـق كوه طاقبستان در ضـلع شـمال شـهر، سـبب انتقال یافتن آلودگی‌ها، ساير آلايندههـاي جـوي شهرک‌های صـنعتي، کارگاه‌ها و کارخانه‌های منطقه می‌شود.</a:t>
            </a:r>
          </a:p>
          <a:p>
            <a:pPr algn="just" rtl="1"/>
            <a:r>
              <a:rPr lang="fa-IR" sz="2400" dirty="0">
                <a:cs typeface="B Nazanin" panose="00000400000000000000" pitchFamily="2" charset="-78"/>
              </a:rPr>
              <a:t>5. بر اساس نقـشة 5 پیکسل‌های نقـشة رقـومي شـدة مذكور، بر اساس </a:t>
            </a:r>
            <a:r>
              <a:rPr lang="en-US" sz="2400" dirty="0">
                <a:cs typeface="B Nazanin" panose="00000400000000000000" pitchFamily="2" charset="-78"/>
              </a:rPr>
              <a:t>PSI، </a:t>
            </a:r>
            <a:r>
              <a:rPr lang="fa-IR" sz="2400" dirty="0">
                <a:cs typeface="B Nazanin" panose="00000400000000000000" pitchFamily="2" charset="-78"/>
              </a:rPr>
              <a:t>براي مشخص کردن كيفيـت هـواي نواحي مختلف شهري كلانشهر كرمانشاه به ترتيـب رنـگ نارنجي (سالم)، زرد (ناسالم) و سبز (خطرناك) را به خـود اختصاص داده‌اند. شايان يـادآوري اسـت بيـشترين ميـزان آلاینده‌ها در مركـز كرمانـشاه مربـوط بـه </a:t>
            </a:r>
            <a:r>
              <a:rPr lang="en-US" sz="2400" dirty="0">
                <a:cs typeface="B Nazanin" panose="00000400000000000000" pitchFamily="2" charset="-78"/>
              </a:rPr>
              <a:t>PM10 </a:t>
            </a:r>
            <a:r>
              <a:rPr lang="fa-IR" sz="2400" dirty="0">
                <a:cs typeface="B Nazanin" panose="00000400000000000000" pitchFamily="2" charset="-78"/>
              </a:rPr>
              <a:t>و </a:t>
            </a:r>
            <a:r>
              <a:rPr lang="en-US" sz="2400" dirty="0">
                <a:cs typeface="B Nazanin" panose="00000400000000000000" pitchFamily="2" charset="-78"/>
              </a:rPr>
              <a:t>CO2 </a:t>
            </a:r>
            <a:r>
              <a:rPr lang="fa-IR" sz="2400" dirty="0">
                <a:cs typeface="B Nazanin" panose="00000400000000000000" pitchFamily="2" charset="-78"/>
              </a:rPr>
              <a:t>در نواحي خياباني چهارراه مدرس تا ميدان شهرداري و ميدان كاشاني است.</a:t>
            </a:r>
          </a:p>
          <a:p>
            <a:pPr algn="just" rtl="1"/>
            <a:endParaRPr lang="fa-IR" sz="2400" dirty="0">
              <a:cs typeface="B Nazanin" panose="00000400000000000000" pitchFamily="2" charset="-78"/>
            </a:endParaRPr>
          </a:p>
        </p:txBody>
      </p:sp>
    </p:spTree>
    <p:extLst>
      <p:ext uri="{BB962C8B-B14F-4D97-AF65-F5344CB8AC3E}">
        <p14:creationId xmlns:p14="http://schemas.microsoft.com/office/powerpoint/2010/main" val="7234848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2785804"/>
            <a:ext cx="8272211" cy="3678303"/>
          </a:xfrm>
        </p:spPr>
        <p:txBody>
          <a:bodyPr>
            <a:noAutofit/>
          </a:bodyPr>
          <a:lstStyle/>
          <a:p>
            <a:pPr algn="just" rtl="1"/>
            <a:r>
              <a:rPr lang="fa-IR" sz="2400" dirty="0">
                <a:cs typeface="B Nazanin" panose="00000400000000000000" pitchFamily="2" charset="-78"/>
              </a:rPr>
              <a:t>6. ارزيابي نتايج به دست آمده روي شكل 5 5 و جـدول نشان می‌دهد كه به طور متوسـط 88 7 /درصـد كـل هـواي كرمانشاه داراي غلظتي بين 15 تا 30 پـي پـي ام اسـت. دو منطقة واقع در مركز شهر، خيابان مدرس با 32/19 و ميدان شهرداري با 49/21 درصـد بيـشترين آلـودگي منـو اكـسيد كربن را داشتند. كمترين مقدار آلـودگي متعلـق بـه منـاطق طاقبستان (صفر درصد) و خیابان‌های لشكر و سراب قنبـر با 11 0 /درصد است.</a:t>
            </a:r>
          </a:p>
          <a:p>
            <a:pPr algn="just" rtl="1"/>
            <a:r>
              <a:rPr lang="fa-IR" sz="2400" dirty="0">
                <a:cs typeface="B Nazanin" panose="00000400000000000000" pitchFamily="2" charset="-78"/>
              </a:rPr>
              <a:t>همچنين، مطالعات صورت گرفته نشان می‌دهند كـه بـه منظور افزايش ايمني و كاهش آلاینده‌ها در اين کانون‌های آلودگي هوا، از منظر مديريت و برنامه‌ریزی زيستمحيطـي نياز به افزايش فضاهاي سبز و كاهش ميزان تراكم جمعيـت در نواحي شلوغ و پرترافيك شهري با بهره‌برداری از قطـار شهري در كلانشهر كرمانشاه به منظور كاهش آلودگي هـوا و كمك به حفظ محیط‌زیست شهري و سلامت شـهروندان ضروري به نظر می‌رسد.</a:t>
            </a:r>
          </a:p>
          <a:p>
            <a:pPr algn="just"/>
            <a:endParaRPr lang="fa-IR" sz="2400" dirty="0">
              <a:cs typeface="B Nazanin" panose="00000400000000000000" pitchFamily="2" charset="-78"/>
            </a:endParaRPr>
          </a:p>
        </p:txBody>
      </p:sp>
    </p:spTree>
    <p:extLst>
      <p:ext uri="{BB962C8B-B14F-4D97-AF65-F5344CB8AC3E}">
        <p14:creationId xmlns:p14="http://schemas.microsoft.com/office/powerpoint/2010/main" val="14183983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35894" y="2592621"/>
            <a:ext cx="8272211" cy="3678303"/>
          </a:xfrm>
        </p:spPr>
        <p:txBody>
          <a:bodyPr>
            <a:noAutofit/>
          </a:bodyPr>
          <a:lstStyle/>
          <a:p>
            <a:pPr algn="just" rtl="1"/>
            <a:r>
              <a:rPr lang="fa-IR" sz="3200" b="1" dirty="0">
                <a:solidFill>
                  <a:schemeClr val="tx1"/>
                </a:solidFill>
                <a:cs typeface="B Lotus" panose="00000400000000000000" pitchFamily="2" charset="-78"/>
              </a:rPr>
              <a:t>پیشنهادها</a:t>
            </a:r>
            <a:endParaRPr lang="fa-IR" sz="2400" b="1" dirty="0">
              <a:solidFill>
                <a:schemeClr val="tx1"/>
              </a:solidFill>
              <a:cs typeface="B Lotus" panose="00000400000000000000" pitchFamily="2" charset="-78"/>
            </a:endParaRPr>
          </a:p>
          <a:p>
            <a:pPr algn="just" rtl="1"/>
            <a:r>
              <a:rPr lang="fa-IR" sz="2400" dirty="0">
                <a:solidFill>
                  <a:schemeClr val="tx1"/>
                </a:solidFill>
                <a:cs typeface="B Nazanin" panose="00000400000000000000" pitchFamily="2" charset="-78"/>
              </a:rPr>
              <a:t>از آنجا كه تعداد ایستگاه‌های كرمانشاه براي پايش مـنظم و دقيق آلاینده‌ها كافي بـه نظـر نمی‌رسد، بـراي تكميـل و بهینه‌سازی بانك اطلاعـات آلاینده‌هاي هـواي كرمانـشاه نكات زير پيشنهاد می‌شود:</a:t>
            </a:r>
          </a:p>
          <a:p>
            <a:pPr algn="just" rtl="1"/>
            <a:r>
              <a:rPr lang="fa-IR" sz="2400" dirty="0">
                <a:solidFill>
                  <a:schemeClr val="tx1"/>
                </a:solidFill>
                <a:cs typeface="B Nazanin" panose="00000400000000000000" pitchFamily="2" charset="-78"/>
              </a:rPr>
              <a:t>- ايجاد شبکه‌های پايش آلاینده‌ها؛</a:t>
            </a:r>
          </a:p>
          <a:p>
            <a:pPr algn="just" rtl="1"/>
            <a:r>
              <a:rPr lang="fa-IR" sz="2400" dirty="0">
                <a:solidFill>
                  <a:schemeClr val="tx1"/>
                </a:solidFill>
                <a:cs typeface="B Nazanin" panose="00000400000000000000" pitchFamily="2" charset="-78"/>
              </a:rPr>
              <a:t>- تشكيل بانك اطلاعات جامع آلاینده‌ها؛</a:t>
            </a:r>
          </a:p>
          <a:p>
            <a:pPr algn="just" rtl="1"/>
            <a:r>
              <a:rPr lang="fa-IR" sz="2400" dirty="0">
                <a:solidFill>
                  <a:schemeClr val="tx1"/>
                </a:solidFill>
                <a:cs typeface="B Nazanin" panose="00000400000000000000" pitchFamily="2" charset="-78"/>
              </a:rPr>
              <a:t>- تــدوين اســتانداردهاي ملــي بــراي ســطوح مجــاز آلاینده‌ها روي کلان‌شهرها بـا توجـه بـه مـسائل اقليمـي و توپوگرافيكي منطقة مورد مطالعه؛</a:t>
            </a:r>
          </a:p>
          <a:p>
            <a:pPr algn="just" rtl="1"/>
            <a:r>
              <a:rPr lang="fa-IR" sz="2400" dirty="0">
                <a:solidFill>
                  <a:schemeClr val="tx1"/>
                </a:solidFill>
                <a:cs typeface="B Nazanin" panose="00000400000000000000" pitchFamily="2" charset="-78"/>
              </a:rPr>
              <a:t>- مكانيابي مناطق آلوده به آلاینده‌ها روي ك لانشـهرها با توجـه بـه پارامترهـاي زيـستمحيطـي و اسـتانداردهاي بین‌المللی با استفاده از مدل‌های فـازي، شـبكة عـصبي و سامانة تصمیم‌گیری چندمعياره (</a:t>
            </a:r>
            <a:r>
              <a:rPr lang="en-US" sz="2400" dirty="0" smtClean="0">
                <a:solidFill>
                  <a:schemeClr val="tx1"/>
                </a:solidFill>
                <a:cs typeface="B Nazanin" panose="00000400000000000000" pitchFamily="2" charset="-78"/>
              </a:rPr>
              <a:t>MCDM</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a:t>
            </a:r>
            <a:endParaRPr lang="en-US" sz="2400" dirty="0">
              <a:solidFill>
                <a:schemeClr val="tx1"/>
              </a:solidFill>
              <a:cs typeface="B Nazanin" panose="00000400000000000000" pitchFamily="2" charset="-78"/>
            </a:endParaRPr>
          </a:p>
          <a:p>
            <a:pPr algn="just" rtl="1"/>
            <a:endParaRPr lang="fa-IR" sz="2400" dirty="0">
              <a:solidFill>
                <a:schemeClr val="tx1"/>
              </a:solidFill>
              <a:cs typeface="B Nazanin" panose="00000400000000000000" pitchFamily="2" charset="-78"/>
            </a:endParaRPr>
          </a:p>
        </p:txBody>
      </p:sp>
    </p:spTree>
    <p:extLst>
      <p:ext uri="{BB962C8B-B14F-4D97-AF65-F5344CB8AC3E}">
        <p14:creationId xmlns:p14="http://schemas.microsoft.com/office/powerpoint/2010/main" val="167440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600" b="1" dirty="0">
                <a:cs typeface="B Nazanin" panose="00000400000000000000" pitchFamily="2" charset="-78"/>
              </a:rPr>
              <a:t>1.‌ سرآغاز</a:t>
            </a:r>
            <a:endParaRPr lang="fa-IR" sz="3200" dirty="0"/>
          </a:p>
        </p:txBody>
      </p:sp>
      <p:sp>
        <p:nvSpPr>
          <p:cNvPr id="3" name="Content Placeholder 2"/>
          <p:cNvSpPr>
            <a:spLocks noGrp="1"/>
          </p:cNvSpPr>
          <p:nvPr>
            <p:ph idx="1"/>
          </p:nvPr>
        </p:nvSpPr>
        <p:spPr>
          <a:xfrm>
            <a:off x="435895" y="2489591"/>
            <a:ext cx="8272211" cy="3678303"/>
          </a:xfrm>
        </p:spPr>
        <p:txBody>
          <a:bodyPr>
            <a:noAutofit/>
          </a:bodyPr>
          <a:lstStyle/>
          <a:p>
            <a:pPr algn="just" rtl="1"/>
            <a:r>
              <a:rPr lang="fa-IR" sz="2400" dirty="0">
                <a:solidFill>
                  <a:schemeClr val="tx1"/>
                </a:solidFill>
                <a:cs typeface="B Nazanin" panose="00000400000000000000" pitchFamily="2" charset="-78"/>
              </a:rPr>
              <a:t>موسوي در تحقيقي با عنوان «بررسي مقایسه‌ای كيفيـت هواي تهران در سال‌های 1376 و 1377 «نتيجه گرفـت كـه در سال 1376 كيفيت هوا در 32 درصـد از روزهـا ازنظر توصيفي غيربهداشتي و 5 درصد بـسيار غيربهداشـتي بـوده است. در صورتي كه اين مـوارد در سـال 1377،6 درصـد افزايش داشته است (موسـوي و نـدافي، 1376 </a:t>
            </a:r>
            <a:r>
              <a:rPr lang="fa-IR" sz="2400" dirty="0" smtClean="0">
                <a:solidFill>
                  <a:schemeClr val="tx1"/>
                </a:solidFill>
                <a:cs typeface="B Nazanin" panose="00000400000000000000" pitchFamily="2" charset="-78"/>
              </a:rPr>
              <a:t>&amp;.)</a:t>
            </a:r>
            <a:r>
              <a:rPr lang="en-US" sz="2400" dirty="0" smtClean="0">
                <a:solidFill>
                  <a:schemeClr val="tx1"/>
                </a:solidFill>
                <a:cs typeface="B Nazanin" panose="00000400000000000000" pitchFamily="2" charset="-78"/>
              </a:rPr>
              <a:t>Lean </a:t>
            </a:r>
            <a:r>
              <a:rPr lang="en-US" sz="2400" dirty="0" err="1">
                <a:solidFill>
                  <a:schemeClr val="tx1"/>
                </a:solidFill>
                <a:cs typeface="B Nazanin" panose="00000400000000000000" pitchFamily="2" charset="-78"/>
              </a:rPr>
              <a:t>Hertell</a:t>
            </a:r>
            <a:r>
              <a:rPr lang="en-US" sz="2400" dirty="0">
                <a:solidFill>
                  <a:schemeClr val="tx1"/>
                </a:solidFill>
                <a:cs typeface="B Nazanin" panose="00000400000000000000" pitchFamily="2" charset="-78"/>
              </a:rPr>
              <a:t> </a:t>
            </a:r>
            <a:r>
              <a:rPr lang="en-US" sz="2400" dirty="0" err="1">
                <a:solidFill>
                  <a:schemeClr val="tx1"/>
                </a:solidFill>
                <a:cs typeface="B Nazanin" panose="00000400000000000000" pitchFamily="2" charset="-78"/>
              </a:rPr>
              <a:t>Eang</a:t>
            </a:r>
            <a:r>
              <a:rPr lang="en-US" sz="2400" dirty="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 در </a:t>
            </a:r>
            <a:r>
              <a:rPr lang="fa-IR" sz="2400" dirty="0">
                <a:solidFill>
                  <a:schemeClr val="tx1"/>
                </a:solidFill>
                <a:cs typeface="B Nazanin" panose="00000400000000000000" pitchFamily="2" charset="-78"/>
              </a:rPr>
              <a:t>سال 2002 در مقاله‌ای با عنوان «ارزيـابي مکان‌های آلـودة هـوا و آثـار آلـودگي هـواي ترافيكـي در سلامت انسان در دانمارك» به مطالعة پـراكنش مکان‌های آلودة هوا و تأثيرات آلايندههاي هوا همچـون (</a:t>
            </a:r>
            <a:r>
              <a:rPr lang="en-US" sz="2400" dirty="0">
                <a:solidFill>
                  <a:schemeClr val="tx1"/>
                </a:solidFill>
                <a:cs typeface="B Nazanin" panose="00000400000000000000" pitchFamily="2" charset="-78"/>
              </a:rPr>
              <a:t>SO2،NO2، CO،NOX،O3 </a:t>
            </a:r>
            <a:r>
              <a:rPr lang="fa-IR" sz="2400" dirty="0">
                <a:solidFill>
                  <a:schemeClr val="tx1"/>
                </a:solidFill>
                <a:cs typeface="B Nazanin" panose="00000400000000000000" pitchFamily="2" charset="-78"/>
              </a:rPr>
              <a:t>و </a:t>
            </a:r>
            <a:r>
              <a:rPr lang="en-US" sz="2400" dirty="0" smtClean="0">
                <a:solidFill>
                  <a:schemeClr val="tx1"/>
                </a:solidFill>
                <a:cs typeface="B Nazanin" panose="00000400000000000000" pitchFamily="2" charset="-78"/>
              </a:rPr>
              <a:t>PM10</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در سلامت افراد بر حسب مـواد آلاينده پرداختند. نتايج نشان دادند كه بيشترين مکان‌های آلوده به آلايندههاي جوي در مکان‌های شلوغ و پرترافيـك شهری‌اند. مـدل استفاده‌شده بـراي انجـام ايـن تحقيـق، مدل‌های پيشرفته مانند مدل درجه‌بندی منطقه‌ای سـابقة شهري و مدل آلودگي خياباني است.</a:t>
            </a:r>
          </a:p>
        </p:txBody>
      </p:sp>
    </p:spTree>
    <p:extLst>
      <p:ext uri="{BB962C8B-B14F-4D97-AF65-F5344CB8AC3E}">
        <p14:creationId xmlns:p14="http://schemas.microsoft.com/office/powerpoint/2010/main" val="529360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cs typeface="B Nazanin" panose="00000400000000000000" pitchFamily="2" charset="-78"/>
              </a:rPr>
              <a:t>1.‌ سرآغاز</a:t>
            </a:r>
            <a:endParaRPr lang="fa-IR" sz="2800" dirty="0"/>
          </a:p>
        </p:txBody>
      </p:sp>
      <p:sp>
        <p:nvSpPr>
          <p:cNvPr id="3" name="Content Placeholder 2"/>
          <p:cNvSpPr>
            <a:spLocks noGrp="1"/>
          </p:cNvSpPr>
          <p:nvPr>
            <p:ph idx="1"/>
          </p:nvPr>
        </p:nvSpPr>
        <p:spPr>
          <a:xfrm>
            <a:off x="435895" y="2425593"/>
            <a:ext cx="8272211" cy="3678303"/>
          </a:xfrm>
        </p:spPr>
        <p:txBody>
          <a:bodyPr>
            <a:noAutofit/>
          </a:bodyPr>
          <a:lstStyle/>
          <a:p>
            <a:pPr algn="just" rtl="1"/>
            <a:r>
              <a:rPr lang="en-US" sz="2400" dirty="0" err="1">
                <a:solidFill>
                  <a:schemeClr val="tx1"/>
                </a:solidFill>
                <a:cs typeface="B Nazanin" panose="00000400000000000000" pitchFamily="2" charset="-78"/>
              </a:rPr>
              <a:t>Demuzere</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در سال 2010، در تحقيقي با عنـوان «درك مشكل آلودگي حمل و نقل در مقابل كيفيت هواي محيطي» از حمل و نقل به‌منزلة عامل اصلي آلودگي شهر نام بـرده و معتقد است كه 30 تا 80 درصد از كل آلودگی‌های هـوا را اتومبیل‌ها تشكيل می‌دهند. وي در اين تحقيق رابطـة ميـان جمعيت با آلودگي هوا و نـوع آلاينـدههـاي جـوي (</a:t>
            </a:r>
            <a:r>
              <a:rPr lang="en-US" sz="2400" dirty="0">
                <a:solidFill>
                  <a:schemeClr val="tx1"/>
                </a:solidFill>
                <a:cs typeface="B Nazanin" panose="00000400000000000000" pitchFamily="2" charset="-78"/>
              </a:rPr>
              <a:t>SO2، NO2،CO </a:t>
            </a:r>
            <a:r>
              <a:rPr lang="fa-IR" sz="2400" dirty="0">
                <a:solidFill>
                  <a:schemeClr val="tx1"/>
                </a:solidFill>
                <a:cs typeface="B Nazanin" panose="00000400000000000000" pitchFamily="2" charset="-78"/>
              </a:rPr>
              <a:t>و </a:t>
            </a:r>
            <a:r>
              <a:rPr lang="en-US" sz="2400" dirty="0" smtClean="0">
                <a:solidFill>
                  <a:schemeClr val="tx1"/>
                </a:solidFill>
                <a:cs typeface="B Nazanin" panose="00000400000000000000" pitchFamily="2" charset="-78"/>
              </a:rPr>
              <a:t>NOX</a:t>
            </a:r>
            <a:r>
              <a:rPr lang="fa-IR" sz="2400" dirty="0" smtClean="0">
                <a:solidFill>
                  <a:schemeClr val="tx1"/>
                </a:solidFill>
                <a:cs typeface="B Nazanin" panose="00000400000000000000" pitchFamily="2" charset="-78"/>
              </a:rPr>
              <a:t>) </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ناشي از مصرف سوخت‌های فـسيلي به ويژه بنزين حاوي سرب را در نـواحي شـلوغ مـشخص كـرد. همچنـين، وي در انتهـاي تحقيـق خـويش شـاخص آلودگي هوا را بر حسب </a:t>
            </a:r>
            <a:r>
              <a:rPr lang="en-US" sz="2400" dirty="0">
                <a:solidFill>
                  <a:schemeClr val="tx1"/>
                </a:solidFill>
                <a:cs typeface="B Nazanin" panose="00000400000000000000" pitchFamily="2" charset="-78"/>
              </a:rPr>
              <a:t>PSI </a:t>
            </a:r>
            <a:r>
              <a:rPr lang="fa-IR" sz="2400" dirty="0">
                <a:solidFill>
                  <a:schemeClr val="tx1"/>
                </a:solidFill>
                <a:cs typeface="B Nazanin" panose="00000400000000000000" pitchFamily="2" charset="-78"/>
              </a:rPr>
              <a:t>در اين مکان‌ها تعيين كرد. </a:t>
            </a:r>
            <a:r>
              <a:rPr lang="en-US" sz="2400" dirty="0" err="1">
                <a:solidFill>
                  <a:schemeClr val="tx1"/>
                </a:solidFill>
                <a:cs typeface="B Nazanin" panose="00000400000000000000" pitchFamily="2" charset="-78"/>
              </a:rPr>
              <a:t>Bringfelt</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در ســال 2009، در پژوهــشي بــا عنــوان «مهم‌ترین منابع ايجاد و تجمـع دي اكـسيد گـوگرد و منـو اكسيد كربن در مركز استكهلم» تحقيقاتي انجام دادنـد. وي ابتدا به بررسي همبستگي فضايي- زماني مکان‌های آلوده به آلايندة دي اكسيد گوگرد و وارونگـي دمـا در آن مکان‌ها پرداخت و سپس بيان كـرد كـه بيـشترين نـوع و پـراكنش آلاینده‌ها مرتبط با گراديان قائم دما در 37 متـري از سـطح در ساعات اولية صـبح مشخـصة خـوبي بـراي پیش‌بینی آلودگي است</a:t>
            </a:r>
            <a:r>
              <a:rPr lang="fa-IR" sz="1100" dirty="0">
                <a:solidFill>
                  <a:schemeClr val="tx1"/>
                </a:solidFill>
              </a:rPr>
              <a:t>.</a:t>
            </a:r>
          </a:p>
        </p:txBody>
      </p:sp>
    </p:spTree>
    <p:extLst>
      <p:ext uri="{BB962C8B-B14F-4D97-AF65-F5344CB8AC3E}">
        <p14:creationId xmlns:p14="http://schemas.microsoft.com/office/powerpoint/2010/main" val="214378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3200" b="1" dirty="0">
                <a:cs typeface="B Nazanin" panose="00000400000000000000" pitchFamily="2" charset="-78"/>
              </a:rPr>
              <a:t>1.‌ سرآغاز</a:t>
            </a:r>
            <a:endParaRPr lang="fa-IR" sz="2800" dirty="0"/>
          </a:p>
        </p:txBody>
      </p:sp>
      <p:sp>
        <p:nvSpPr>
          <p:cNvPr id="3" name="Content Placeholder 2"/>
          <p:cNvSpPr>
            <a:spLocks noGrp="1"/>
          </p:cNvSpPr>
          <p:nvPr>
            <p:ph idx="1"/>
          </p:nvPr>
        </p:nvSpPr>
        <p:spPr>
          <a:xfrm>
            <a:off x="435895" y="2592622"/>
            <a:ext cx="8272211" cy="3678303"/>
          </a:xfrm>
        </p:spPr>
        <p:txBody>
          <a:bodyPr>
            <a:noAutofit/>
          </a:bodyPr>
          <a:lstStyle/>
          <a:p>
            <a:pPr algn="justLow" rtl="1"/>
            <a:r>
              <a:rPr lang="fa-IR" sz="2400" dirty="0">
                <a:solidFill>
                  <a:schemeClr val="tx1"/>
                </a:solidFill>
                <a:cs typeface="B Nazanin" panose="00000400000000000000" pitchFamily="2" charset="-78"/>
              </a:rPr>
              <a:t>در اين پژوهش، بـر اسـاس بـرآورد تعـداد جمعيـت و اندازه‌گیری آلاينده در بلوکه‌ای آماري كه شامل 62 نمونة آمـاري بـه صـورت نقطه‌ای بـا تعيـين ميـزان جمعيـت و مختصات جغرافيـايي مكـان مـورد نظـر از طريـق سيـستم مختصات یابی جهاني (</a:t>
            </a:r>
            <a:r>
              <a:rPr lang="en-US" sz="2400" dirty="0">
                <a:solidFill>
                  <a:schemeClr val="tx1"/>
                </a:solidFill>
                <a:cs typeface="B Nazanin" panose="00000400000000000000" pitchFamily="2" charset="-78"/>
              </a:rPr>
              <a:t>GPS)5 </a:t>
            </a:r>
            <a:r>
              <a:rPr lang="fa-IR" sz="2400" dirty="0">
                <a:solidFill>
                  <a:schemeClr val="tx1"/>
                </a:solidFill>
                <a:cs typeface="B Nazanin" panose="00000400000000000000" pitchFamily="2" charset="-78"/>
              </a:rPr>
              <a:t>است به منظور بررسی رابطة ميان جمعيت با ميزان و نوع آلايندههاي جوي در كلانشهر كرمانشاه از روش طبقه‌بندی تراكمي اسـتفاده شـده اسـت. جامعة آماري تحقيق حاضر مجموعه‌ای از ميزان جمعيـت، ميزان و نوع آلاينده را شامل می‌شود كه در دورة زماني 30 روزه در محدودة كـلانشـهر كرمانـشاه اسـت. مهم‌ترین آزمون‌های آماري استفاده‌شده، آزمون مركز متوسط، فاصـله از انحراف معيار و بيـضي انحـراف معيـار اسـت و از بـين آزمون‌های خوشه‌بندی، شاخص نزدیک‌ترین همسايه براي شناسايي نواحي آلوده و ميزان آلودگي هوا بـه كـار گرفتـه شده است. با استفاده از سامانة اطلاعات جغرافيايي (</a:t>
            </a:r>
            <a:r>
              <a:rPr lang="en-US" sz="2400" dirty="0" smtClean="0">
                <a:solidFill>
                  <a:schemeClr val="tx1"/>
                </a:solidFill>
                <a:cs typeface="B Nazanin" panose="00000400000000000000" pitchFamily="2" charset="-78"/>
              </a:rPr>
              <a:t>GIS</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سيستم تعيين مختصات جهاني (</a:t>
            </a:r>
            <a:r>
              <a:rPr lang="en-US" sz="2400" dirty="0" smtClean="0">
                <a:solidFill>
                  <a:schemeClr val="tx1"/>
                </a:solidFill>
                <a:cs typeface="B Nazanin" panose="00000400000000000000" pitchFamily="2" charset="-78"/>
              </a:rPr>
              <a:t>GPS</a:t>
            </a:r>
            <a:r>
              <a:rPr lang="fa-IR" sz="2400" dirty="0" smtClean="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r>
              <a:rPr lang="fa-IR" sz="2400" dirty="0">
                <a:solidFill>
                  <a:schemeClr val="tx1"/>
                </a:solidFill>
                <a:cs typeface="B Nazanin" panose="00000400000000000000" pitchFamily="2" charset="-78"/>
              </a:rPr>
              <a:t>ابـزار اندازه‌گیری آلاینده‌ها و نرم‌افزارهای جـانبي </a:t>
            </a:r>
            <a:r>
              <a:rPr lang="en-US" sz="2400" dirty="0">
                <a:solidFill>
                  <a:schemeClr val="tx1"/>
                </a:solidFill>
                <a:cs typeface="B Nazanin" panose="00000400000000000000" pitchFamily="2" charset="-78"/>
              </a:rPr>
              <a:t>Analysis Crime </a:t>
            </a:r>
            <a:r>
              <a:rPr lang="fa-IR" sz="2400" dirty="0">
                <a:solidFill>
                  <a:schemeClr val="tx1"/>
                </a:solidFill>
                <a:cs typeface="B Nazanin" panose="00000400000000000000" pitchFamily="2" charset="-78"/>
              </a:rPr>
              <a:t>و </a:t>
            </a:r>
            <a:r>
              <a:rPr lang="en-US" sz="2400" dirty="0">
                <a:solidFill>
                  <a:schemeClr val="tx1"/>
                </a:solidFill>
                <a:cs typeface="B Nazanin" panose="00000400000000000000" pitchFamily="2" charset="-78"/>
              </a:rPr>
              <a:t>Case </a:t>
            </a:r>
            <a:r>
              <a:rPr lang="fa-IR" sz="2400" dirty="0">
                <a:solidFill>
                  <a:schemeClr val="tx1"/>
                </a:solidFill>
                <a:cs typeface="B Nazanin" panose="00000400000000000000" pitchFamily="2" charset="-78"/>
              </a:rPr>
              <a:t>مکان‌های آلـوده، نـوع و ميـزان آلاینده‌ها در كـلان شـهر كرمانشاه شناسايي شدند</a:t>
            </a:r>
            <a:r>
              <a:rPr lang="fa-IR" sz="2400" dirty="0">
                <a:solidFill>
                  <a:schemeClr val="tx1"/>
                </a:solidFill>
              </a:rPr>
              <a:t>.</a:t>
            </a:r>
          </a:p>
        </p:txBody>
      </p:sp>
    </p:spTree>
    <p:extLst>
      <p:ext uri="{BB962C8B-B14F-4D97-AF65-F5344CB8AC3E}">
        <p14:creationId xmlns:p14="http://schemas.microsoft.com/office/powerpoint/2010/main" val="179673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894" y="494766"/>
            <a:ext cx="8272212" cy="1013800"/>
          </a:xfrm>
        </p:spPr>
        <p:txBody>
          <a:bodyPr>
            <a:normAutofit/>
          </a:bodyPr>
          <a:lstStyle/>
          <a:p>
            <a:pPr algn="r"/>
            <a:r>
              <a:rPr lang="fa-IR" sz="3200" b="1" dirty="0">
                <a:cs typeface="B Nazanin" panose="00000400000000000000" pitchFamily="2" charset="-78"/>
              </a:rPr>
              <a:t>2.‌ مواد و روش انجام </a:t>
            </a:r>
            <a:r>
              <a:rPr lang="fa-IR" sz="3200" b="1" dirty="0" smtClean="0">
                <a:cs typeface="B Nazanin" panose="00000400000000000000" pitchFamily="2" charset="-78"/>
              </a:rPr>
              <a:t>تحقیق</a:t>
            </a:r>
            <a:endParaRPr lang="fa-IR" sz="3200" b="1" dirty="0"/>
          </a:p>
        </p:txBody>
      </p:sp>
      <p:sp>
        <p:nvSpPr>
          <p:cNvPr id="3" name="Content Placeholder 2"/>
          <p:cNvSpPr>
            <a:spLocks noGrp="1"/>
          </p:cNvSpPr>
          <p:nvPr>
            <p:ph idx="1"/>
          </p:nvPr>
        </p:nvSpPr>
        <p:spPr>
          <a:xfrm>
            <a:off x="435894" y="2793331"/>
            <a:ext cx="8272211" cy="3678303"/>
          </a:xfrm>
        </p:spPr>
        <p:txBody>
          <a:bodyPr>
            <a:noAutofit/>
          </a:bodyPr>
          <a:lstStyle/>
          <a:p>
            <a:pPr algn="just" rtl="1"/>
            <a:r>
              <a:rPr lang="fa-IR" sz="2400" b="1" dirty="0" smtClean="0">
                <a:solidFill>
                  <a:schemeClr val="tx1"/>
                </a:solidFill>
                <a:cs typeface="B Nazanin" panose="00000400000000000000" pitchFamily="2" charset="-78"/>
              </a:rPr>
              <a:t>2.1</a:t>
            </a:r>
            <a:r>
              <a:rPr lang="fa-IR" sz="2400" b="1" dirty="0">
                <a:solidFill>
                  <a:schemeClr val="tx1"/>
                </a:solidFill>
                <a:cs typeface="B Nazanin" panose="00000400000000000000" pitchFamily="2" charset="-78"/>
              </a:rPr>
              <a:t>. داده‌های استفاده شده</a:t>
            </a:r>
          </a:p>
          <a:p>
            <a:pPr algn="just" rtl="1"/>
            <a:r>
              <a:rPr lang="fa-IR" sz="2400" dirty="0">
                <a:solidFill>
                  <a:schemeClr val="tx1"/>
                </a:solidFill>
                <a:cs typeface="B Nazanin" panose="00000400000000000000" pitchFamily="2" charset="-78"/>
              </a:rPr>
              <a:t>مواد و ابزارهاي استفاده‌شده در انجام تحقيق شامل:</a:t>
            </a:r>
          </a:p>
          <a:p>
            <a:pPr algn="just" rtl="1"/>
            <a:r>
              <a:rPr lang="fa-IR" sz="2400" dirty="0">
                <a:solidFill>
                  <a:schemeClr val="tx1"/>
                </a:solidFill>
                <a:cs typeface="B Nazanin" panose="00000400000000000000" pitchFamily="2" charset="-78"/>
              </a:rPr>
              <a:t>1.	نقشه‌های تراكم جمعيتي با مقيـاس 25000:1، نقـشة بزرگ راه‌ها و خیابان‌ها، نقشة مسير باد غالب، تهيـة </a:t>
            </a:r>
            <a:r>
              <a:rPr lang="en-US" sz="2400" dirty="0">
                <a:solidFill>
                  <a:schemeClr val="tx1"/>
                </a:solidFill>
                <a:cs typeface="B Nazanin" panose="00000400000000000000" pitchFamily="2" charset="-78"/>
              </a:rPr>
              <a:t>DEM، </a:t>
            </a:r>
            <a:r>
              <a:rPr lang="fa-IR" sz="2400" dirty="0">
                <a:solidFill>
                  <a:schemeClr val="tx1"/>
                </a:solidFill>
                <a:cs typeface="B Nazanin" panose="00000400000000000000" pitchFamily="2" charset="-78"/>
              </a:rPr>
              <a:t>تعيين مختصات جغرافيايي مکان‌های تحت مطالعة شـهري (نمونه‌های آماري) با </a:t>
            </a:r>
            <a:r>
              <a:rPr lang="en-US" sz="2400" dirty="0">
                <a:solidFill>
                  <a:schemeClr val="tx1"/>
                </a:solidFill>
                <a:cs typeface="B Nazanin" panose="00000400000000000000" pitchFamily="2" charset="-78"/>
              </a:rPr>
              <a:t>GPS؛</a:t>
            </a:r>
          </a:p>
          <a:p>
            <a:pPr algn="just" rtl="1"/>
            <a:r>
              <a:rPr lang="fa-IR" sz="2400" dirty="0" smtClean="0">
                <a:solidFill>
                  <a:schemeClr val="tx1"/>
                </a:solidFill>
                <a:cs typeface="B Nazanin" panose="00000400000000000000" pitchFamily="2" charset="-78"/>
              </a:rPr>
              <a:t>2.</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نرم‌افزارهای</a:t>
            </a:r>
            <a:r>
              <a:rPr lang="fa-IR" sz="11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استفاده‌شده: شـامل </a:t>
            </a:r>
            <a:r>
              <a:rPr lang="en-US" sz="2400" dirty="0">
                <a:solidFill>
                  <a:schemeClr val="tx1"/>
                </a:solidFill>
                <a:cs typeface="B Nazanin" panose="00000400000000000000" pitchFamily="2" charset="-78"/>
              </a:rPr>
              <a:t>Excel/Office، </a:t>
            </a:r>
            <a:r>
              <a:rPr lang="en-US" sz="2400" dirty="0" err="1">
                <a:solidFill>
                  <a:schemeClr val="tx1"/>
                </a:solidFill>
                <a:cs typeface="B Nazanin" panose="00000400000000000000" pitchFamily="2" charset="-78"/>
              </a:rPr>
              <a:t>Arcview،GIS</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و نرم‌افزارهای جـانبي </a:t>
            </a:r>
            <a:r>
              <a:rPr lang="en-US" sz="2400" dirty="0">
                <a:solidFill>
                  <a:schemeClr val="tx1"/>
                </a:solidFill>
                <a:cs typeface="B Nazanin" panose="00000400000000000000" pitchFamily="2" charset="-78"/>
              </a:rPr>
              <a:t>Analysis Crime </a:t>
            </a:r>
            <a:r>
              <a:rPr lang="fa-IR" sz="2400" dirty="0" smtClean="0">
                <a:solidFill>
                  <a:schemeClr val="tx1"/>
                </a:solidFill>
                <a:cs typeface="B Nazanin" panose="00000400000000000000" pitchFamily="2" charset="-78"/>
              </a:rPr>
              <a:t> و </a:t>
            </a:r>
            <a:r>
              <a:rPr lang="en-US" sz="2400" dirty="0">
                <a:solidFill>
                  <a:schemeClr val="tx1"/>
                </a:solidFill>
                <a:cs typeface="B Nazanin" panose="00000400000000000000" pitchFamily="2" charset="-78"/>
              </a:rPr>
              <a:t>Case؛</a:t>
            </a:r>
          </a:p>
          <a:p>
            <a:pPr algn="just" rtl="1"/>
            <a:r>
              <a:rPr lang="fa-IR" sz="2400" dirty="0" smtClean="0">
                <a:solidFill>
                  <a:schemeClr val="tx1"/>
                </a:solidFill>
                <a:cs typeface="B Nazanin" panose="00000400000000000000" pitchFamily="2" charset="-78"/>
              </a:rPr>
              <a:t>3.</a:t>
            </a:r>
            <a:r>
              <a:rPr lang="en-US" sz="2400" dirty="0">
                <a:solidFill>
                  <a:schemeClr val="tx1"/>
                </a:solidFill>
                <a:cs typeface="B Nazanin" panose="00000400000000000000" pitchFamily="2" charset="-78"/>
              </a:rPr>
              <a:t>	</a:t>
            </a:r>
            <a:r>
              <a:rPr lang="fa-IR" sz="2400" dirty="0">
                <a:solidFill>
                  <a:schemeClr val="tx1"/>
                </a:solidFill>
                <a:cs typeface="B Nazanin" panose="00000400000000000000" pitchFamily="2" charset="-78"/>
              </a:rPr>
              <a:t>استفاده از داده‌های آماري و جمعيتـي سـازمان آمـار ايران؛</a:t>
            </a:r>
          </a:p>
          <a:p>
            <a:pPr algn="just" rtl="1"/>
            <a:r>
              <a:rPr lang="fa-IR" sz="2400" dirty="0">
                <a:solidFill>
                  <a:schemeClr val="tx1"/>
                </a:solidFill>
                <a:cs typeface="B Nazanin" panose="00000400000000000000" pitchFamily="2" charset="-78"/>
              </a:rPr>
              <a:t>4.	داده‌های آماري ایستگاه‌های سنجش آلـودگي هـواي كرمانشاه با استفاده از نرم‌افزار </a:t>
            </a:r>
            <a:r>
              <a:rPr lang="en-US" sz="2400" dirty="0">
                <a:solidFill>
                  <a:schemeClr val="tx1"/>
                </a:solidFill>
                <a:cs typeface="B Nazanin" panose="00000400000000000000" pitchFamily="2" charset="-78"/>
              </a:rPr>
              <a:t>Excel، </a:t>
            </a:r>
            <a:r>
              <a:rPr lang="fa-IR" sz="2400" dirty="0">
                <a:solidFill>
                  <a:schemeClr val="tx1"/>
                </a:solidFill>
                <a:cs typeface="B Nazanin" panose="00000400000000000000" pitchFamily="2" charset="-78"/>
              </a:rPr>
              <a:t>بررسي و آناليز شد. فرايند تحقيق در اين مطالعه شامل </a:t>
            </a:r>
            <a:r>
              <a:rPr lang="fa-IR" sz="2400" dirty="0" smtClean="0">
                <a:solidFill>
                  <a:schemeClr val="tx1"/>
                </a:solidFill>
                <a:cs typeface="B Nazanin" panose="00000400000000000000" pitchFamily="2" charset="-78"/>
              </a:rPr>
              <a:t>مراحل اسلاید بعد  است</a:t>
            </a:r>
            <a:r>
              <a:rPr lang="fa-IR" sz="2400" dirty="0">
                <a:solidFill>
                  <a:schemeClr val="tx1"/>
                </a:solidFill>
                <a:cs typeface="B Nazanin" panose="00000400000000000000" pitchFamily="2" charset="-78"/>
              </a:rPr>
              <a:t>:</a:t>
            </a:r>
          </a:p>
          <a:p>
            <a:pPr algn="just" rtl="1"/>
            <a:endParaRPr lang="fa-IR" sz="2400" dirty="0">
              <a:solidFill>
                <a:schemeClr val="tx1"/>
              </a:solidFill>
            </a:endParaRPr>
          </a:p>
        </p:txBody>
      </p:sp>
    </p:spTree>
    <p:extLst>
      <p:ext uri="{BB962C8B-B14F-4D97-AF65-F5344CB8AC3E}">
        <p14:creationId xmlns:p14="http://schemas.microsoft.com/office/powerpoint/2010/main" val="1605368286"/>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103</TotalTime>
  <Words>4648</Words>
  <Application>Microsoft Office PowerPoint</Application>
  <PresentationFormat>On-screen Show (4:3)</PresentationFormat>
  <Paragraphs>105</Paragraphs>
  <Slides>52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B Lotus</vt:lpstr>
      <vt:lpstr>B Nazanin</vt:lpstr>
      <vt:lpstr>B Titr</vt:lpstr>
      <vt:lpstr>Bernard MT Condensed</vt:lpstr>
      <vt:lpstr>Bi nazanin</vt:lpstr>
      <vt:lpstr>Gill Sans MT</vt:lpstr>
      <vt:lpstr>Majalla UI</vt:lpstr>
      <vt:lpstr>Vani</vt:lpstr>
      <vt:lpstr>Wingdings 2</vt:lpstr>
      <vt:lpstr>Dividend</vt:lpstr>
      <vt:lpstr>بسمه تعالی   استاد : دکتر کورکی نژاد    دانشجو : راحله اسلاملو  سمیرا قائلی</vt:lpstr>
      <vt:lpstr>كاربرد سامانة اطلاعات جغرافيايي (GIS) در مكانيابي و تحليل فضايي – مكاني آلودگي و منابع آلاينده‌هاي هوا در كلانشهر كرمانشاه </vt:lpstr>
      <vt:lpstr>چکیده</vt:lpstr>
      <vt:lpstr>چکیده</vt:lpstr>
      <vt:lpstr>1.‌ سرآغاز</vt:lpstr>
      <vt:lpstr>1.‌ سرآغاز</vt:lpstr>
      <vt:lpstr>1.‌ سرآغاز</vt:lpstr>
      <vt:lpstr>1.‌ سرآغاز</vt:lpstr>
      <vt:lpstr>2.‌ مواد و روش انجام تحقیق</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Moorche 30 DVDs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كاربرد سامانة اطلاعات جغرافيايي (GIS) در مكانيابي و تحليل فضايي – مكاني آلودگي و منابع آلاينده‌هاي هوا در كلانشهر كرمانشاه </dc:title>
  <dc:creator>MRT www.Win2Farsi.com</dc:creator>
  <cp:lastModifiedBy>MRT www.Win2Farsi.com</cp:lastModifiedBy>
  <cp:revision>14</cp:revision>
  <dcterms:created xsi:type="dcterms:W3CDTF">2017-12-16T14:57:39Z</dcterms:created>
  <dcterms:modified xsi:type="dcterms:W3CDTF">2017-12-16T16:54:04Z</dcterms:modified>
</cp:coreProperties>
</file>