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0" r:id="rId13"/>
    <p:sldId id="269" r:id="rId14"/>
    <p:sldId id="268" r:id="rId15"/>
    <p:sldId id="267" r:id="rId16"/>
    <p:sldId id="271" r:id="rId17"/>
    <p:sldId id="272" r:id="rId18"/>
    <p:sldId id="274" r:id="rId19"/>
    <p:sldId id="273"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6" d="100"/>
          <a:sy n="46" d="100"/>
        </p:scale>
        <p:origin x="-1200" y="-58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90849132-BBE1-40E6-9B43-B42C0B1443AA}" type="datetimeFigureOut">
              <a:rPr lang="en-US" smtClean="0"/>
              <a:t>12/19/2020</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547AE67D-F217-434F-B792-72B881000363}"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0849132-BBE1-40E6-9B43-B42C0B1443AA}" type="datetimeFigureOut">
              <a:rPr lang="en-US" smtClean="0"/>
              <a:t>12/19/2020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47AE67D-F217-434F-B792-72B88100036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0849132-BBE1-40E6-9B43-B42C0B1443AA}" type="datetimeFigureOut">
              <a:rPr lang="en-US" smtClean="0"/>
              <a:t>12/19/2020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47AE67D-F217-434F-B792-72B88100036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0849132-BBE1-40E6-9B43-B42C0B1443AA}" type="datetimeFigureOut">
              <a:rPr lang="en-US" smtClean="0"/>
              <a:t>12/19/2020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47AE67D-F217-434F-B792-72B88100036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0849132-BBE1-40E6-9B43-B42C0B1443AA}" type="datetimeFigureOut">
              <a:rPr lang="en-US" smtClean="0"/>
              <a:t>12/19/2020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47AE67D-F217-434F-B792-72B881000363}"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0849132-BBE1-40E6-9B43-B42C0B1443AA}" type="datetimeFigureOut">
              <a:rPr lang="en-US" smtClean="0"/>
              <a:t>12/19/2020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47AE67D-F217-434F-B792-72B88100036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0849132-BBE1-40E6-9B43-B42C0B1443AA}" type="datetimeFigureOut">
              <a:rPr lang="en-US" smtClean="0"/>
              <a:t>12/19/2020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547AE67D-F217-434F-B792-72B88100036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90849132-BBE1-40E6-9B43-B42C0B1443AA}" type="datetimeFigureOut">
              <a:rPr lang="en-US" smtClean="0"/>
              <a:t>12/19/2020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547AE67D-F217-434F-B792-72B88100036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90849132-BBE1-40E6-9B43-B42C0B1443AA}" type="datetimeFigureOut">
              <a:rPr lang="en-US" smtClean="0"/>
              <a:t>12/19/2020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547AE67D-F217-434F-B792-72B881000363}"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0849132-BBE1-40E6-9B43-B42C0B1443AA}" type="datetimeFigureOut">
              <a:rPr lang="en-US" smtClean="0"/>
              <a:t>12/19/2020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47AE67D-F217-434F-B792-72B88100036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90849132-BBE1-40E6-9B43-B42C0B1443AA}" type="datetimeFigureOut">
              <a:rPr lang="en-US" smtClean="0"/>
              <a:t>12/19/2020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47AE67D-F217-434F-B792-72B881000363}"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0849132-BBE1-40E6-9B43-B42C0B1443AA}" type="datetimeFigureOut">
              <a:rPr lang="en-US" smtClean="0"/>
              <a:t>12/19/2020</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47AE67D-F217-434F-B792-72B881000363}"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2381" y="457200"/>
            <a:ext cx="7640619" cy="4011057"/>
          </a:xfrm>
        </p:spPr>
        <p:txBody>
          <a:bodyPr/>
          <a:lstStyle/>
          <a:p>
            <a:pPr marL="182880" indent="0" algn="ctr" rtl="1">
              <a:buNone/>
            </a:pPr>
            <a:r>
              <a:rPr lang="ar-SA" b="1" dirty="0">
                <a:solidFill>
                  <a:schemeClr val="tx1"/>
                </a:solidFill>
                <a:effectLst/>
                <a:cs typeface="B Titr" pitchFamily="2" charset="-78"/>
              </a:rPr>
              <a:t>فصل </a:t>
            </a:r>
            <a:r>
              <a:rPr lang="ar-SA" b="1" dirty="0" smtClean="0">
                <a:solidFill>
                  <a:schemeClr val="tx1"/>
                </a:solidFill>
                <a:effectLst/>
                <a:cs typeface="B Titr" pitchFamily="2" charset="-78"/>
              </a:rPr>
              <a:t>دوم</a:t>
            </a:r>
            <a:r>
              <a:rPr lang="en-US" b="1" dirty="0" smtClean="0">
                <a:solidFill>
                  <a:schemeClr val="tx1"/>
                </a:solidFill>
                <a:effectLst/>
                <a:cs typeface="B Titr" pitchFamily="2" charset="-78"/>
              </a:rPr>
              <a:t/>
            </a:r>
            <a:br>
              <a:rPr lang="en-US" b="1" dirty="0" smtClean="0">
                <a:solidFill>
                  <a:schemeClr val="tx1"/>
                </a:solidFill>
                <a:effectLst/>
                <a:cs typeface="B Titr" pitchFamily="2" charset="-78"/>
              </a:rPr>
            </a:br>
            <a:r>
              <a:rPr lang="en-US" b="1" dirty="0">
                <a:solidFill>
                  <a:schemeClr val="tx1"/>
                </a:solidFill>
                <a:effectLst/>
                <a:cs typeface="B Titr" pitchFamily="2" charset="-78"/>
              </a:rPr>
              <a:t/>
            </a:r>
            <a:br>
              <a:rPr lang="en-US" b="1" dirty="0">
                <a:solidFill>
                  <a:schemeClr val="tx1"/>
                </a:solidFill>
                <a:effectLst/>
                <a:cs typeface="B Titr" pitchFamily="2" charset="-78"/>
              </a:rPr>
            </a:br>
            <a:r>
              <a:rPr lang="ar-SA" b="1" dirty="0">
                <a:solidFill>
                  <a:schemeClr val="tx1"/>
                </a:solidFill>
                <a:effectLst/>
                <a:cs typeface="B Titr" pitchFamily="2" charset="-78"/>
              </a:rPr>
              <a:t>رویکردهای روان تحلیل گری</a:t>
            </a:r>
            <a:r>
              <a:rPr lang="en-US" b="1" dirty="0">
                <a:solidFill>
                  <a:schemeClr val="tx1"/>
                </a:solidFill>
                <a:effectLst/>
                <a:cs typeface="B Titr" pitchFamily="2" charset="-78"/>
              </a:rPr>
              <a:t/>
            </a:r>
            <a:br>
              <a:rPr lang="en-US" b="1" dirty="0">
                <a:solidFill>
                  <a:schemeClr val="tx1"/>
                </a:solidFill>
                <a:effectLst/>
                <a:cs typeface="B Titr" pitchFamily="2" charset="-78"/>
              </a:rPr>
            </a:br>
            <a:endParaRPr lang="en-US" b="1" dirty="0">
              <a:solidFill>
                <a:schemeClr val="tx1"/>
              </a:solidFill>
              <a:cs typeface="B Titr" pitchFamily="2" charset="-78"/>
            </a:endParaRPr>
          </a:p>
        </p:txBody>
      </p:sp>
    </p:spTree>
    <p:extLst>
      <p:ext uri="{BB962C8B-B14F-4D97-AF65-F5344CB8AC3E}">
        <p14:creationId xmlns:p14="http://schemas.microsoft.com/office/powerpoint/2010/main" val="3981583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304800"/>
            <a:ext cx="7866888" cy="5943600"/>
          </a:xfrm>
        </p:spPr>
        <p:txBody>
          <a:bodyPr>
            <a:normAutofit fontScale="85000" lnSpcReduction="10000"/>
          </a:bodyPr>
          <a:lstStyle/>
          <a:p>
            <a:pPr marL="82296" indent="0" algn="just" rtl="1">
              <a:buNone/>
            </a:pPr>
            <a:r>
              <a:rPr lang="ar-SA" dirty="0">
                <a:cs typeface="B Zar" pitchFamily="2" charset="-78"/>
              </a:rPr>
              <a:t>از این طریق کودک به کامروایی می رسد. اگر کودک در این دوره از رشد و مراقبت مناسبی برخوردار باشد به مرحله بعدی وارد می شود در غیر این صورت احتمال دارد شخصیت در این مرحله تثبیت شود (جورج و کریستیانی، بهار </a:t>
            </a:r>
            <a:r>
              <a:rPr lang="fa-IR" dirty="0">
                <a:cs typeface="B Zar" pitchFamily="2" charset="-78"/>
              </a:rPr>
              <a:t>۱۳۸۱</a:t>
            </a:r>
            <a:r>
              <a:rPr lang="ar-SA" dirty="0" smtClean="0">
                <a:cs typeface="B Zar" pitchFamily="2" charset="-78"/>
              </a:rPr>
              <a:t>،</a:t>
            </a:r>
            <a:r>
              <a:rPr lang="fa-IR" dirty="0" smtClean="0">
                <a:cs typeface="B Zar" pitchFamily="2" charset="-78"/>
              </a:rPr>
              <a:t> </a:t>
            </a:r>
            <a:r>
              <a:rPr lang="ar-SA" dirty="0" smtClean="0">
                <a:cs typeface="B Zar" pitchFamily="2" charset="-78"/>
              </a:rPr>
              <a:t>ترجمه </a:t>
            </a:r>
            <a:r>
              <a:rPr lang="ar-SA" dirty="0">
                <a:cs typeface="B Zar" pitchFamily="2" charset="-78"/>
              </a:rPr>
              <a:t>فلاحی و حاجیلو). </a:t>
            </a:r>
            <a:endParaRPr lang="fa-IR" dirty="0" smtClean="0">
              <a:cs typeface="B Zar" pitchFamily="2" charset="-78"/>
            </a:endParaRPr>
          </a:p>
          <a:p>
            <a:pPr marL="82296" indent="0" algn="just" rtl="1">
              <a:buNone/>
            </a:pPr>
            <a:r>
              <a:rPr lang="ar-SA" dirty="0">
                <a:cs typeface="B Zar" pitchFamily="2" charset="-78"/>
              </a:rPr>
              <a:t>چنین فردی ممکن است در بزرگسالی بیش از حد غذا بخورد یا در دعوا و مشاجره های خود به کرات اقدام به گاز گرفتن بکند یا به اعتیاد به موادی همچون سیگار روی می آورد. فروید معتقد است کارکردهای دهان یعنی اعمالی که با کمک دهان انجام می گیرد، که در این دوره شامل جا دادن، نگهداشتن، گاز گرفتن، بیرون راندن و بستن است با صفات شخصیتی فرد در آینده مرتبط خواهد شد. میزان و نوع این ارتباط به میزان کامیابی یا ناکامی و اضطرابی که فرد تجربه می کند بستگی دارد، به عنوان مثال کودکی که زودتر از موعد و ناگهانی از شیر گرفته شود ممکن است بعدها تمایل شدیدی به زیاده طلبی پیدا کند (که با کار کرد جا دادن در دهان ارتباط دارد)، تا به این وسیله از ناکامی و اضطراب ناشی از تجربه شیر گرفتن بکاهد (درو، </a:t>
            </a:r>
            <a:r>
              <a:rPr lang="fa-IR" dirty="0">
                <a:cs typeface="B Zar" pitchFamily="2" charset="-78"/>
              </a:rPr>
              <a:t>۲۰۰۵).</a:t>
            </a:r>
            <a:endParaRPr lang="en-US" dirty="0">
              <a:cs typeface="B Zar" pitchFamily="2" charset="-78"/>
            </a:endParaRPr>
          </a:p>
        </p:txBody>
      </p:sp>
    </p:spTree>
    <p:extLst>
      <p:ext uri="{BB962C8B-B14F-4D97-AF65-F5344CB8AC3E}">
        <p14:creationId xmlns:p14="http://schemas.microsoft.com/office/powerpoint/2010/main" val="12831508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457200"/>
            <a:ext cx="7866888" cy="5791200"/>
          </a:xfrm>
        </p:spPr>
        <p:txBody>
          <a:bodyPr>
            <a:normAutofit fontScale="77500" lnSpcReduction="20000"/>
          </a:bodyPr>
          <a:lstStyle/>
          <a:p>
            <a:pPr marL="82296" indent="0" algn="just" rtl="1">
              <a:buNone/>
            </a:pPr>
            <a:r>
              <a:rPr lang="ar-SA" b="1" dirty="0">
                <a:cs typeface="B Zar" pitchFamily="2" charset="-78"/>
              </a:rPr>
              <a:t>مرحله مقعدی </a:t>
            </a:r>
            <a:endParaRPr lang="en-US" b="1" dirty="0">
              <a:cs typeface="B Zar" pitchFamily="2" charset="-78"/>
            </a:endParaRPr>
          </a:p>
          <a:p>
            <a:pPr marL="82296" indent="0" algn="just" rtl="1">
              <a:buNone/>
            </a:pPr>
            <a:r>
              <a:rPr lang="ar-SA" dirty="0">
                <a:cs typeface="B Zar" pitchFamily="2" charset="-78"/>
              </a:rPr>
              <a:t>این مرحله طی سال های اول تا سوم زندگی بروز می کند. در این سنین لذت کامروایی به مقعد انسان انتقال می یابد اما این دوره دقیقا مطابق با سالهایی است که کودک باید نحوه کنترل عمل دفع را بیاموزد. به عبارت دیگر کودک باید یاد بگیرد که کامروسازی را که از طريق دفع حاصل می شود به تعویق اندازد و آن را به شیوه بزرگسالان انجام دهد. از نظر روان تحلیل گری شیوه برخورد والدین نسبت به آموزش آداب توالت کودکان می تواند شخصیت های منضبط و لجوج به بار آورد و سهل گیری افرادی بی بند و بار و یا انحرافات جنسی را موجب می شود (برگر، </a:t>
            </a:r>
            <a:r>
              <a:rPr lang="fa-IR" dirty="0">
                <a:cs typeface="B Zar" pitchFamily="2" charset="-78"/>
              </a:rPr>
              <a:t>۲۰۰۱</a:t>
            </a:r>
            <a:r>
              <a:rPr lang="fa-IR" dirty="0" smtClean="0">
                <a:cs typeface="B Zar" pitchFamily="2" charset="-78"/>
              </a:rPr>
              <a:t>)</a:t>
            </a:r>
          </a:p>
          <a:p>
            <a:pPr marL="82296" indent="0" algn="just" rtl="1">
              <a:buNone/>
            </a:pPr>
            <a:r>
              <a:rPr lang="ar-SA" dirty="0">
                <a:cs typeface="B Zar" pitchFamily="2" charset="-78"/>
              </a:rPr>
              <a:t>یکی از علل ایجاد اینگونه شخصیت ها افکار و احساساتی است که کودک نسبت به مدفوع خود دارد. او به مدفوع خود به گونه ای جاندار پندارانه می نگرد (دادستان، بهار </a:t>
            </a:r>
            <a:r>
              <a:rPr lang="fa-IR" dirty="0">
                <a:cs typeface="B Zar" pitchFamily="2" charset="-78"/>
              </a:rPr>
              <a:t>۱۳۸۳</a:t>
            </a:r>
            <a:r>
              <a:rPr lang="ar-SA" dirty="0">
                <a:cs typeface="B Zar" pitchFamily="2" charset="-78"/>
              </a:rPr>
              <a:t>، جلد دوم</a:t>
            </a:r>
            <a:r>
              <a:rPr lang="ar-SA" dirty="0" smtClean="0">
                <a:cs typeface="B Zar" pitchFamily="2" charset="-78"/>
              </a:rPr>
              <a:t>)</a:t>
            </a:r>
            <a:endParaRPr lang="fa-IR" dirty="0" smtClean="0">
              <a:cs typeface="B Zar" pitchFamily="2" charset="-78"/>
            </a:endParaRPr>
          </a:p>
          <a:p>
            <a:pPr marL="82296" indent="0" algn="just" rtl="1">
              <a:buNone/>
            </a:pPr>
            <a:r>
              <a:rPr lang="ar-SA" dirty="0">
                <a:cs typeface="B Zar" pitchFamily="2" charset="-78"/>
              </a:rPr>
              <a:t>فروید و دیگر روان تحلیل گران به لذتی که از کنش دفع و پس از آن دفع و نگهداری ایجاد می شود، توجه کرده اند. مدفوع و تا حدی ادرار بار عاطفی مثبت یا منفی داشته و می توانند با کاهش تنش با ایجاد و ماندگاری آن همراه باشند (دادستان، بهار </a:t>
            </a:r>
            <a:r>
              <a:rPr lang="fa-IR" dirty="0">
                <a:cs typeface="B Zar" pitchFamily="2" charset="-78"/>
              </a:rPr>
              <a:t>۱۳۸۳</a:t>
            </a:r>
            <a:r>
              <a:rPr lang="ar-SA" dirty="0">
                <a:cs typeface="B Zar" pitchFamily="2" charset="-78"/>
              </a:rPr>
              <a:t>، جلد دوم) و در نهایت تیپ شخصیتی یا اختلالات روانی را در سال های بعد ایجاد کند (میرز، </a:t>
            </a:r>
            <a:r>
              <a:rPr lang="fa-IR" dirty="0">
                <a:cs typeface="B Zar" pitchFamily="2" charset="-78"/>
              </a:rPr>
              <a:t>۲۰۰۱).</a:t>
            </a:r>
            <a:endParaRPr lang="en-US" dirty="0">
              <a:cs typeface="B Zar" pitchFamily="2" charset="-78"/>
            </a:endParaRPr>
          </a:p>
          <a:p>
            <a:pPr marL="82296" indent="0" algn="just" rtl="1">
              <a:buNone/>
            </a:pPr>
            <a:endParaRPr lang="en-US" dirty="0">
              <a:cs typeface="B Zar" pitchFamily="2" charset="-78"/>
            </a:endParaRPr>
          </a:p>
          <a:p>
            <a:pPr marL="82296" indent="0" algn="just" rtl="1">
              <a:buNone/>
            </a:pPr>
            <a:endParaRPr lang="en-US" dirty="0">
              <a:cs typeface="B Zar" pitchFamily="2" charset="-78"/>
            </a:endParaRPr>
          </a:p>
        </p:txBody>
      </p:sp>
    </p:spTree>
    <p:extLst>
      <p:ext uri="{BB962C8B-B14F-4D97-AF65-F5344CB8AC3E}">
        <p14:creationId xmlns:p14="http://schemas.microsoft.com/office/powerpoint/2010/main" val="4271561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52400"/>
            <a:ext cx="7943088" cy="6096000"/>
          </a:xfrm>
        </p:spPr>
        <p:txBody>
          <a:bodyPr>
            <a:normAutofit fontScale="92500" lnSpcReduction="20000"/>
          </a:bodyPr>
          <a:lstStyle/>
          <a:p>
            <a:pPr marL="82296" indent="0" algn="just" rtl="1">
              <a:buNone/>
            </a:pPr>
            <a:r>
              <a:rPr lang="ar-SA" b="1" dirty="0">
                <a:cs typeface="B Zar" pitchFamily="2" charset="-78"/>
              </a:rPr>
              <a:t>مرحله احلیلی</a:t>
            </a:r>
            <a:endParaRPr lang="en-US" b="1" dirty="0">
              <a:cs typeface="B Zar" pitchFamily="2" charset="-78"/>
            </a:endParaRPr>
          </a:p>
          <a:p>
            <a:pPr marL="82296" indent="0" algn="just" rtl="1">
              <a:buNone/>
            </a:pPr>
            <a:r>
              <a:rPr lang="ar-SA" dirty="0">
                <a:cs typeface="B Zar" pitchFamily="2" charset="-78"/>
              </a:rPr>
              <a:t> از سه تا پنج و شش سالگی نوبت به مرحله احلیلی می رسد. در این دوره لذت و کامروایی بر اعضای تناسلی متمرکز است. بنابراین کودک از طریق استمناء (لمس آلت تناسلی یا دستکاری آن) به لذت می رسد، فروید در این مرحله از اضطراب اختگی، غبطه آلت، عقده ادیپ" و عقده الكترا سخن می گوید که هر کدام می توانند نقش مهمی در شکل گیری شخصیت داشته باشند.</a:t>
            </a:r>
            <a:endParaRPr lang="en-US" dirty="0">
              <a:cs typeface="B Zar" pitchFamily="2" charset="-78"/>
            </a:endParaRPr>
          </a:p>
          <a:p>
            <a:pPr marL="82296" indent="0" algn="just" rtl="1">
              <a:buNone/>
            </a:pPr>
            <a:r>
              <a:rPr lang="ar-SA" dirty="0">
                <a:cs typeface="B Zar" pitchFamily="2" charset="-78"/>
              </a:rPr>
              <a:t>پسر بچه ها به سبب دستکاری آلت تناسلی و تمایل نزدیکی با مادر منع شده، بنابراین دچار تنش و اضطراب می شوند. این حالت اضطراب اختگی با ترس از قطع آلت تناسلی نام دارد که عقده ادیپ را ایجاد می کند. مشابه این حالت در دختران عقده الكترا را ایجاد می کند. به این ترتیب که دختران به سبب اینکه خود و مادر آلت تناسلی ندارند دچار غبطه آلت شده و به همین سبب به پدر علاقه مند شده و به رقابت با مادر دست می زنند (میرز، </a:t>
            </a:r>
            <a:r>
              <a:rPr lang="fa-IR" dirty="0">
                <a:cs typeface="B Zar" pitchFamily="2" charset="-78"/>
              </a:rPr>
              <a:t>۲۰۰۱) </a:t>
            </a:r>
            <a:r>
              <a:rPr lang="ar-SA" dirty="0">
                <a:cs typeface="B Zar" pitchFamily="2" charset="-78"/>
              </a:rPr>
              <a:t>و وقتی می بینند در این رقابت موفق نخواهند بود به همانندسازی با مادر روی می آورند.</a:t>
            </a:r>
            <a:endParaRPr lang="en-US" dirty="0">
              <a:cs typeface="B Zar" pitchFamily="2" charset="-78"/>
            </a:endParaRPr>
          </a:p>
          <a:p>
            <a:pPr marL="82296" indent="0" algn="just" rtl="1">
              <a:buNone/>
            </a:pPr>
            <a:endParaRPr lang="fa-IR" dirty="0" smtClean="0">
              <a:cs typeface="B Zar" pitchFamily="2" charset="-78"/>
            </a:endParaRPr>
          </a:p>
        </p:txBody>
      </p:sp>
    </p:spTree>
    <p:extLst>
      <p:ext uri="{BB962C8B-B14F-4D97-AF65-F5344CB8AC3E}">
        <p14:creationId xmlns:p14="http://schemas.microsoft.com/office/powerpoint/2010/main" val="18437432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304800"/>
            <a:ext cx="7790688" cy="5943600"/>
          </a:xfrm>
        </p:spPr>
        <p:txBody>
          <a:bodyPr>
            <a:normAutofit fontScale="85000" lnSpcReduction="10000"/>
          </a:bodyPr>
          <a:lstStyle/>
          <a:p>
            <a:pPr marL="82296" indent="0" algn="just" rtl="1">
              <a:buNone/>
            </a:pPr>
            <a:r>
              <a:rPr lang="ar-SA" b="1" dirty="0">
                <a:cs typeface="B Zar" pitchFamily="2" charset="-78"/>
              </a:rPr>
              <a:t>مرحله نهفتگی</a:t>
            </a:r>
            <a:endParaRPr lang="en-US" b="1" dirty="0">
              <a:cs typeface="B Zar" pitchFamily="2" charset="-78"/>
            </a:endParaRPr>
          </a:p>
          <a:p>
            <a:pPr marL="82296" indent="0" algn="just" rtl="1">
              <a:buNone/>
            </a:pPr>
            <a:r>
              <a:rPr lang="ar-SA" dirty="0">
                <a:cs typeface="B Zar" pitchFamily="2" charset="-78"/>
              </a:rPr>
              <a:t> سنین 6 تا </a:t>
            </a:r>
            <a:r>
              <a:rPr lang="fa-IR" dirty="0">
                <a:cs typeface="B Zar" pitchFamily="2" charset="-78"/>
              </a:rPr>
              <a:t>۱۲</a:t>
            </a:r>
            <a:r>
              <a:rPr lang="ar-SA" dirty="0">
                <a:cs typeface="B Zar" pitchFamily="2" charset="-78"/>
              </a:rPr>
              <a:t> سالگی مرحله نهفتگی است، در این مرحله فعالیت های جنسی رکود می کنند. بنابراین کودک به تعاملات اجتماعی و روابط بیرونی روی می آورد (برگر،</a:t>
            </a:r>
            <a:r>
              <a:rPr lang="en-US" dirty="0" smtClean="0">
                <a:cs typeface="B Zar" pitchFamily="2" charset="-78"/>
              </a:rPr>
              <a:t>. </a:t>
            </a:r>
            <a:r>
              <a:rPr lang="fa-IR" dirty="0" smtClean="0">
                <a:cs typeface="B Zar" pitchFamily="2" charset="-78"/>
              </a:rPr>
              <a:t>۲۰۰۱)</a:t>
            </a:r>
            <a:endParaRPr lang="en-US" dirty="0">
              <a:cs typeface="B Zar" pitchFamily="2" charset="-78"/>
            </a:endParaRPr>
          </a:p>
          <a:p>
            <a:pPr marL="82296" indent="0" algn="just" rtl="1">
              <a:buNone/>
            </a:pPr>
            <a:r>
              <a:rPr lang="ar-SA" b="1" dirty="0">
                <a:cs typeface="B Zar" pitchFamily="2" charset="-78"/>
              </a:rPr>
              <a:t>مرحله تناسلی</a:t>
            </a:r>
            <a:endParaRPr lang="en-US" b="1" dirty="0">
              <a:cs typeface="B Zar" pitchFamily="2" charset="-78"/>
            </a:endParaRPr>
          </a:p>
          <a:p>
            <a:pPr marL="82296" indent="0" algn="just" rtl="1">
              <a:buNone/>
            </a:pPr>
            <a:r>
              <a:rPr lang="ar-SA" dirty="0">
                <a:cs typeface="B Zar" pitchFamily="2" charset="-78"/>
              </a:rPr>
              <a:t> از دوازده سالگی به بعد مرحله تناسلی روی خواهد داد. اما شرط ظهور این مرحله عدم تثبیت فرد در هر کدام از مراحل قبلی است. در این دوره بلوغ جنسی شروع می </a:t>
            </a:r>
            <a:r>
              <a:rPr lang="ar-SA" dirty="0" smtClean="0">
                <a:cs typeface="B Zar" pitchFamily="2" charset="-78"/>
              </a:rPr>
              <a:t>شود</a:t>
            </a:r>
            <a:endParaRPr lang="fa-IR" dirty="0" smtClean="0">
              <a:cs typeface="B Zar" pitchFamily="2" charset="-78"/>
            </a:endParaRPr>
          </a:p>
          <a:p>
            <a:pPr marL="82296" indent="0" algn="just" rtl="1">
              <a:buNone/>
            </a:pPr>
            <a:r>
              <a:rPr lang="ar-SA" dirty="0">
                <a:cs typeface="B Zar" pitchFamily="2" charset="-78"/>
              </a:rPr>
              <a:t>ویژگی مهم این دوره عشق و علاقه به دیگران به ویژه جنس مخالف است.</a:t>
            </a:r>
            <a:endParaRPr lang="en-US" dirty="0">
              <a:cs typeface="B Zar" pitchFamily="2" charset="-78"/>
            </a:endParaRPr>
          </a:p>
          <a:p>
            <a:pPr marL="82296" indent="0" algn="just" rtl="1">
              <a:buNone/>
            </a:pPr>
            <a:r>
              <a:rPr lang="ar-SA" dirty="0">
                <a:cs typeface="B Zar" pitchFamily="2" charset="-78"/>
              </a:rPr>
              <a:t>در طی این دوره است که نوجوان احساس مسئولیت کرده و به گروه همسالان بیشتر نزدیک شده و به اصطلاح اجتماعی می شود (میرز، </a:t>
            </a:r>
            <a:r>
              <a:rPr lang="fa-IR" dirty="0">
                <a:cs typeface="B Zar" pitchFamily="2" charset="-78"/>
              </a:rPr>
              <a:t>۲۰۰۱). </a:t>
            </a:r>
            <a:r>
              <a:rPr lang="ar-SA" dirty="0">
                <a:cs typeface="B Zar" pitchFamily="2" charset="-78"/>
              </a:rPr>
              <a:t>بنابراین سعی می کند مستقل شده و از سلطه پدر و مادر (والدین) دور شود و به فعالیت های گروهی و انجام اقداماتی همچون ازدواج و تشکیل خانواده تمایل یابد (درو، </a:t>
            </a:r>
            <a:r>
              <a:rPr lang="fa-IR" dirty="0">
                <a:cs typeface="B Zar" pitchFamily="2" charset="-78"/>
              </a:rPr>
              <a:t>۲۰۰۰). </a:t>
            </a:r>
            <a:endParaRPr lang="en-US" dirty="0">
              <a:cs typeface="B Zar" pitchFamily="2" charset="-78"/>
            </a:endParaRPr>
          </a:p>
        </p:txBody>
      </p:sp>
    </p:spTree>
    <p:extLst>
      <p:ext uri="{BB962C8B-B14F-4D97-AF65-F5344CB8AC3E}">
        <p14:creationId xmlns:p14="http://schemas.microsoft.com/office/powerpoint/2010/main" val="19015464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ar-SA" sz="3600" b="1" dirty="0">
                <a:solidFill>
                  <a:schemeClr val="tx1"/>
                </a:solidFill>
                <a:effectLst/>
                <a:cs typeface="B Zar" pitchFamily="2" charset="-78"/>
              </a:rPr>
              <a:t>مکانیسم های </a:t>
            </a:r>
            <a:r>
              <a:rPr lang="ar-SA" sz="3600" b="1" dirty="0" smtClean="0">
                <a:solidFill>
                  <a:schemeClr val="tx1"/>
                </a:solidFill>
                <a:effectLst/>
                <a:cs typeface="B Zar" pitchFamily="2" charset="-78"/>
              </a:rPr>
              <a:t>دفاعی</a:t>
            </a:r>
            <a:endParaRPr lang="en-US" sz="3600" b="1" dirty="0">
              <a:solidFill>
                <a:schemeClr val="tx1"/>
              </a:solidFill>
              <a:cs typeface="B Zar" pitchFamily="2" charset="-78"/>
            </a:endParaRPr>
          </a:p>
        </p:txBody>
      </p:sp>
      <p:sp>
        <p:nvSpPr>
          <p:cNvPr id="3" name="Content Placeholder 2"/>
          <p:cNvSpPr>
            <a:spLocks noGrp="1"/>
          </p:cNvSpPr>
          <p:nvPr>
            <p:ph idx="1"/>
          </p:nvPr>
        </p:nvSpPr>
        <p:spPr>
          <a:xfrm>
            <a:off x="1143000" y="1295400"/>
            <a:ext cx="7790688" cy="4953000"/>
          </a:xfrm>
        </p:spPr>
        <p:txBody>
          <a:bodyPr>
            <a:normAutofit fontScale="77500" lnSpcReduction="20000"/>
          </a:bodyPr>
          <a:lstStyle/>
          <a:p>
            <a:pPr marL="82296" indent="0" algn="just" rtl="1">
              <a:buNone/>
            </a:pPr>
            <a:r>
              <a:rPr lang="ar-SA" dirty="0">
                <a:cs typeface="B Zar" pitchFamily="2" charset="-78"/>
              </a:rPr>
              <a:t> انسان در طول زندگی خود با موارد اضطراب زایی فراوانی روبرو است. از دید فروید اضطراب به سبب ناکامی و تعارض بین نیروهای بن، من و فرامن ایجاد می </a:t>
            </a:r>
            <a:r>
              <a:rPr lang="ar-SA" dirty="0" smtClean="0">
                <a:cs typeface="B Zar" pitchFamily="2" charset="-78"/>
              </a:rPr>
              <a:t>شود</a:t>
            </a:r>
            <a:r>
              <a:rPr lang="fa-IR" dirty="0" smtClean="0">
                <a:cs typeface="B Zar" pitchFamily="2" charset="-78"/>
              </a:rPr>
              <a:t>.</a:t>
            </a:r>
          </a:p>
          <a:p>
            <a:pPr marL="82296" indent="0" algn="just" rtl="1">
              <a:buNone/>
            </a:pPr>
            <a:r>
              <a:rPr lang="ar-SA" dirty="0" smtClean="0">
                <a:cs typeface="B Zar" pitchFamily="2" charset="-78"/>
              </a:rPr>
              <a:t>اضطراب </a:t>
            </a:r>
            <a:r>
              <a:rPr lang="ar-SA" dirty="0">
                <a:cs typeface="B Zar" pitchFamily="2" charset="-78"/>
              </a:rPr>
              <a:t>را می توان به شکل های اضطراب واقعی، اضطراب نوروزی و اضطراب اخلاقی تقسیم کرد. اضطراب واقعی پس از روبرویی با خطرات بیرونی ایجاد می شود. اغلب ما به میزان معقولی از سیل، زلزله و تصادف می هراسیم.</a:t>
            </a:r>
            <a:endParaRPr lang="en-US" dirty="0">
              <a:cs typeface="B Zar" pitchFamily="2" charset="-78"/>
            </a:endParaRPr>
          </a:p>
          <a:p>
            <a:pPr marL="82296" indent="0" algn="just" rtl="1">
              <a:buNone/>
            </a:pPr>
            <a:r>
              <a:rPr lang="ar-SA" dirty="0">
                <a:cs typeface="B Zar" pitchFamily="2" charset="-78"/>
              </a:rPr>
              <a:t>بنابراین اضطراب واقعی برای بقا مفید است چرا که انسان را از خطرهای واقعی آگاه ساخته، موجب اجتناب از آنها می شود اضطراب نوروزی وقتی ایجاد می شود که موانعی در راه کشاننده های بن از طریق شرایط بیرونی ایجاد شود. به عنوان مثال کودکی را در نظر بگیرید که به سبب ابراز بیش از اندازه تكانه جنسی یا پرخاشگری مورد تنبیه قرار می گیرد، این اضطراب بعدها به شکل ناهشیار عمل می کند. اضطراب اخلاقی هنگام ترس از وجدان و تعارض بین کشاننده های بن و فرامن ایجاد شده و موجب می شود کشاننده ها تهدید آمیز شوند، بنابراین بروز این کشاننده ها اضطراب به همراه دارد (دادستان، </a:t>
            </a:r>
            <a:r>
              <a:rPr lang="fa-IR" dirty="0">
                <a:cs typeface="B Zar" pitchFamily="2" charset="-78"/>
              </a:rPr>
              <a:t>۱۳۸۳</a:t>
            </a:r>
            <a:r>
              <a:rPr lang="ar-SA" dirty="0">
                <a:cs typeface="B Zar" pitchFamily="2" charset="-78"/>
              </a:rPr>
              <a:t>، جلد اول).</a:t>
            </a:r>
            <a:endParaRPr lang="en-US" dirty="0">
              <a:cs typeface="B Zar" pitchFamily="2" charset="-78"/>
            </a:endParaRPr>
          </a:p>
          <a:p>
            <a:pPr marL="82296" indent="0" algn="just" rtl="1">
              <a:buNone/>
            </a:pPr>
            <a:endParaRPr lang="en-US" dirty="0">
              <a:cs typeface="B Zar" pitchFamily="2" charset="-78"/>
            </a:endParaRPr>
          </a:p>
        </p:txBody>
      </p:sp>
    </p:spTree>
    <p:extLst>
      <p:ext uri="{BB962C8B-B14F-4D97-AF65-F5344CB8AC3E}">
        <p14:creationId xmlns:p14="http://schemas.microsoft.com/office/powerpoint/2010/main" val="18268185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82296" indent="0" algn="just" rtl="1">
              <a:buNone/>
            </a:pPr>
            <a:r>
              <a:rPr lang="ar-SA" dirty="0">
                <a:cs typeface="B Zar" pitchFamily="2" charset="-78"/>
              </a:rPr>
              <a:t> اما بین اضطراب نوروزی و اضطراب اخلاقی تفاوت وجود دارد در نوروزی فرد به سبب احتمال تنبيه از سوی دیگران مضطرب می شود اما در اضطراب اخلاقی اضطراب فرد ناشی از سرزنش خود اوست (دادستان، </a:t>
            </a:r>
            <a:r>
              <a:rPr lang="fa-IR" dirty="0">
                <a:cs typeface="B Zar" pitchFamily="2" charset="-78"/>
              </a:rPr>
              <a:t>۱۳۸۳</a:t>
            </a:r>
            <a:r>
              <a:rPr lang="ar-SA" dirty="0">
                <a:cs typeface="B Zar" pitchFamily="2" charset="-78"/>
              </a:rPr>
              <a:t>، جلد اول).</a:t>
            </a:r>
            <a:endParaRPr lang="en-US" dirty="0">
              <a:cs typeface="B Zar" pitchFamily="2" charset="-78"/>
            </a:endParaRPr>
          </a:p>
          <a:p>
            <a:pPr marL="82296" indent="0" algn="just" rtl="1">
              <a:buNone/>
            </a:pPr>
            <a:r>
              <a:rPr lang="ar-SA" dirty="0">
                <a:cs typeface="B Zar" pitchFamily="2" charset="-78"/>
              </a:rPr>
              <a:t>اضطراب به هر شکلی که باشد مشخص کننده مرحله خاصی از تحول رابطه موضوعی » است که نقش یک علامت را برای فرد بازی می کند و به او هشدار می دهد آنا فروید، به نقل از دادستان، </a:t>
            </a:r>
            <a:r>
              <a:rPr lang="fa-IR" dirty="0">
                <a:cs typeface="B Zar" pitchFamily="2" charset="-78"/>
              </a:rPr>
              <a:t>۱۳۸۳</a:t>
            </a:r>
            <a:r>
              <a:rPr lang="ar-SA" dirty="0">
                <a:cs typeface="B Zar" pitchFamily="2" charset="-78"/>
              </a:rPr>
              <a:t>، ص </a:t>
            </a:r>
            <a:r>
              <a:rPr lang="fa-IR" dirty="0">
                <a:cs typeface="B Zar" pitchFamily="2" charset="-78"/>
              </a:rPr>
              <a:t>۹۹</a:t>
            </a:r>
            <a:r>
              <a:rPr lang="ar-SA" dirty="0">
                <a:cs typeface="B Zar" pitchFamily="2" charset="-78"/>
              </a:rPr>
              <a:t>، جلد اول).</a:t>
            </a:r>
            <a:endParaRPr lang="en-US" dirty="0">
              <a:cs typeface="B Zar" pitchFamily="2" charset="-78"/>
            </a:endParaRPr>
          </a:p>
          <a:p>
            <a:pPr marL="82296" indent="0" algn="just" rtl="1">
              <a:buNone/>
            </a:pPr>
            <a:r>
              <a:rPr lang="ar-SA" dirty="0">
                <a:cs typeface="B Zar" pitchFamily="2" charset="-78"/>
              </a:rPr>
              <a:t>یکی از کشف های ارزنده فروید دستیابی به روش هایی است که انسان ها جهت کاهش تنش و اضطراب از آنها بهره می گیرند.</a:t>
            </a:r>
            <a:endParaRPr lang="en-US" dirty="0">
              <a:cs typeface="B Zar" pitchFamily="2" charset="-78"/>
            </a:endParaRPr>
          </a:p>
          <a:p>
            <a:pPr marL="82296" indent="0" algn="just" rtl="1">
              <a:buNone/>
            </a:pPr>
            <a:endParaRPr lang="en-US" dirty="0">
              <a:cs typeface="B Zar" pitchFamily="2" charset="-78"/>
            </a:endParaRPr>
          </a:p>
        </p:txBody>
      </p:sp>
    </p:spTree>
    <p:extLst>
      <p:ext uri="{BB962C8B-B14F-4D97-AF65-F5344CB8AC3E}">
        <p14:creationId xmlns:p14="http://schemas.microsoft.com/office/powerpoint/2010/main" val="25637212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990600"/>
            <a:ext cx="7714488" cy="5257800"/>
          </a:xfrm>
        </p:spPr>
        <p:txBody>
          <a:bodyPr>
            <a:normAutofit lnSpcReduction="10000"/>
          </a:bodyPr>
          <a:lstStyle/>
          <a:p>
            <a:pPr marL="82296" indent="0" algn="just" rtl="1">
              <a:buNone/>
            </a:pPr>
            <a:r>
              <a:rPr lang="ar-SA" dirty="0">
                <a:cs typeface="B Zar" pitchFamily="2" charset="-78"/>
              </a:rPr>
              <a:t>این راهها وقتی استفاده می شوند که نیروهای درونی به ویژه «من» نتواند از روش های معقول، منطقی مناسب و در دسترس برای اضطراب و رفع آن استفاده کند این شیوه ها به مکانیسم های دفاعی شهرت یافته اند. بنابر این مکانیسم های دفاعی راه حل هایی هستند که ارگانیسم برای کاهش تنش انتخاب می کند، گاه این انتخاب مفید بوده و می تواند حیات روانی فرد را از آسیب جدی محافظت کند و گاه ممکن است انتخابی مناسب نباشد. مانند زمانی که موجب می شود فرد به مشکلات و شکست های متوالی عادت کرده و درصدد رفع مشکل بر نیاید. از جمله این مکانیسم های دفاعی عبارت است از (میرز، </a:t>
            </a:r>
            <a:r>
              <a:rPr lang="fa-IR" dirty="0">
                <a:cs typeface="B Zar" pitchFamily="2" charset="-78"/>
              </a:rPr>
              <a:t>۲۰۰۱).</a:t>
            </a:r>
            <a:endParaRPr lang="en-US" dirty="0">
              <a:cs typeface="B Zar" pitchFamily="2" charset="-78"/>
            </a:endParaRPr>
          </a:p>
          <a:p>
            <a:pPr marL="82296" indent="0" algn="just" rtl="1">
              <a:buNone/>
            </a:pPr>
            <a:endParaRPr lang="en-US" dirty="0">
              <a:cs typeface="B Zar" pitchFamily="2" charset="-78"/>
            </a:endParaRPr>
          </a:p>
        </p:txBody>
      </p:sp>
    </p:spTree>
    <p:extLst>
      <p:ext uri="{BB962C8B-B14F-4D97-AF65-F5344CB8AC3E}">
        <p14:creationId xmlns:p14="http://schemas.microsoft.com/office/powerpoint/2010/main" val="14513781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ar-SA" sz="3200" b="1" dirty="0">
                <a:solidFill>
                  <a:schemeClr val="tx1"/>
                </a:solidFill>
                <a:cs typeface="B Zar" pitchFamily="2" charset="-78"/>
              </a:rPr>
              <a:t>سرکوبی یا واپس </a:t>
            </a:r>
            <a:r>
              <a:rPr lang="ar-SA" sz="3200" b="1" dirty="0" smtClean="0">
                <a:solidFill>
                  <a:schemeClr val="tx1"/>
                </a:solidFill>
                <a:cs typeface="B Zar" pitchFamily="2" charset="-78"/>
              </a:rPr>
              <a:t>روی</a:t>
            </a:r>
            <a:endParaRPr lang="en-US" sz="3200" b="1" dirty="0">
              <a:solidFill>
                <a:schemeClr val="tx1"/>
              </a:solidFill>
              <a:cs typeface="B Zar" pitchFamily="2" charset="-78"/>
            </a:endParaRPr>
          </a:p>
        </p:txBody>
      </p:sp>
      <p:sp>
        <p:nvSpPr>
          <p:cNvPr id="3" name="Content Placeholder 2"/>
          <p:cNvSpPr>
            <a:spLocks noGrp="1"/>
          </p:cNvSpPr>
          <p:nvPr>
            <p:ph idx="1"/>
          </p:nvPr>
        </p:nvSpPr>
        <p:spPr/>
        <p:txBody>
          <a:bodyPr/>
          <a:lstStyle/>
          <a:p>
            <a:pPr marL="82296" indent="0" algn="just" rtl="1">
              <a:buNone/>
            </a:pPr>
            <a:r>
              <a:rPr lang="ar-SA" dirty="0" smtClean="0">
                <a:cs typeface="B Zar" pitchFamily="2" charset="-78"/>
              </a:rPr>
              <a:t>وظیفه </a:t>
            </a:r>
            <a:r>
              <a:rPr lang="ar-SA" dirty="0">
                <a:cs typeface="B Zar" pitchFamily="2" charset="-78"/>
              </a:rPr>
              <a:t>این مکانیسم حذف تکانه ها یا خاطره های دردناک از حوزه هشیار ذهن است. به عنوان مثال ممکن است فردی خاطره تصادف شدیدی را که در طی آن بعضی از عزیزانش را از دست داده به یاد نیاورد. البته این خاطرات هیچگاه کاملا فراموش نمی شوند، بلکه فقط از سطح آگاهی خارج شده و از طریق رویا یا وقایع روزانه مرتبط با حادثه می توانند دوباره آشکار شوند.</a:t>
            </a:r>
            <a:endParaRPr lang="en-US" dirty="0">
              <a:cs typeface="B Zar" pitchFamily="2" charset="-78"/>
            </a:endParaRPr>
          </a:p>
          <a:p>
            <a:pPr marL="82296" indent="0" algn="just">
              <a:buNone/>
            </a:pPr>
            <a:endParaRPr lang="en-US" dirty="0">
              <a:cs typeface="B Zar" pitchFamily="2" charset="-78"/>
            </a:endParaRPr>
          </a:p>
        </p:txBody>
      </p:sp>
    </p:spTree>
    <p:extLst>
      <p:ext uri="{BB962C8B-B14F-4D97-AF65-F5344CB8AC3E}">
        <p14:creationId xmlns:p14="http://schemas.microsoft.com/office/powerpoint/2010/main" val="17979296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b="1" dirty="0" smtClean="0">
                <a:solidFill>
                  <a:schemeClr val="tx1"/>
                </a:solidFill>
                <a:cs typeface="B Zar" pitchFamily="2" charset="-78"/>
              </a:rPr>
              <a:t>انکار</a:t>
            </a:r>
            <a:endParaRPr lang="en-US" b="1" dirty="0">
              <a:solidFill>
                <a:schemeClr val="tx1"/>
              </a:solidFill>
              <a:cs typeface="B Zar" pitchFamily="2" charset="-78"/>
            </a:endParaRPr>
          </a:p>
        </p:txBody>
      </p:sp>
      <p:sp>
        <p:nvSpPr>
          <p:cNvPr id="3" name="Content Placeholder 2"/>
          <p:cNvSpPr>
            <a:spLocks noGrp="1"/>
          </p:cNvSpPr>
          <p:nvPr>
            <p:ph idx="1"/>
          </p:nvPr>
        </p:nvSpPr>
        <p:spPr>
          <a:xfrm>
            <a:off x="1066800" y="1447800"/>
            <a:ext cx="7866888" cy="4800600"/>
          </a:xfrm>
        </p:spPr>
        <p:txBody>
          <a:bodyPr>
            <a:normAutofit fontScale="92500" lnSpcReduction="10000"/>
          </a:bodyPr>
          <a:lstStyle/>
          <a:p>
            <a:pPr marL="82296" indent="0" algn="just" rtl="1">
              <a:buNone/>
            </a:pPr>
            <a:r>
              <a:rPr lang="ar-SA" dirty="0" smtClean="0">
                <a:cs typeface="B Zar" pitchFamily="2" charset="-78"/>
              </a:rPr>
              <a:t>نکار </a:t>
            </a:r>
            <a:r>
              <a:rPr lang="ar-SA" dirty="0">
                <a:cs typeface="B Zar" pitchFamily="2" charset="-78"/>
              </a:rPr>
              <a:t>پیوند نزدیکی با مکانیسم واپس رانی دارد. این مکانیسم عبارت است از نپذیرفتن و انکار وجود یک خطر که می تواند آسیب زا باشد (میرز، </a:t>
            </a:r>
            <a:r>
              <a:rPr lang="fa-IR" dirty="0">
                <a:cs typeface="B Zar" pitchFamily="2" charset="-78"/>
              </a:rPr>
              <a:t>۲۰۰۱).</a:t>
            </a:r>
            <a:endParaRPr lang="en-US" dirty="0">
              <a:cs typeface="B Zar" pitchFamily="2" charset="-78"/>
            </a:endParaRPr>
          </a:p>
          <a:p>
            <a:pPr marL="82296" indent="0" algn="just" rtl="1">
              <a:buNone/>
            </a:pPr>
            <a:r>
              <a:rPr lang="ar-SA" dirty="0">
                <a:cs typeface="B Zar" pitchFamily="2" charset="-78"/>
              </a:rPr>
              <a:t>هنگامی که یک واقعیت بیش از اندازه ناگوار باشد و عوارض مهلکی به دنبال داشته باشد فرد ممکن است به انکار متوسل شود.</a:t>
            </a:r>
            <a:endParaRPr lang="en-US" dirty="0">
              <a:cs typeface="B Zar" pitchFamily="2" charset="-78"/>
            </a:endParaRPr>
          </a:p>
          <a:p>
            <a:pPr marL="82296" indent="0" algn="just" rtl="1">
              <a:buNone/>
            </a:pPr>
            <a:r>
              <a:rPr lang="ar-SA" dirty="0">
                <a:cs typeface="B Zar" pitchFamily="2" charset="-78"/>
              </a:rPr>
              <a:t>به عنوان مثال فردی که دچار بیماری خطرناکی است با وجود اطلاع ممکن است آن را جدی نگیرد. مثال دیگر مادری است که فرزند خود را از دست داده اما با وجود اطلاع از این موضوع لباس های او را مرتب کرده و برای او غذا آماده می کند و به انتظار او می نشیند و به این ترتیب مرگ فرزند را انکار می کند. </a:t>
            </a:r>
            <a:endParaRPr lang="en-US" dirty="0">
              <a:cs typeface="B Zar" pitchFamily="2" charset="-78"/>
            </a:endParaRPr>
          </a:p>
        </p:txBody>
      </p:sp>
    </p:spTree>
    <p:extLst>
      <p:ext uri="{BB962C8B-B14F-4D97-AF65-F5344CB8AC3E}">
        <p14:creationId xmlns:p14="http://schemas.microsoft.com/office/powerpoint/2010/main" val="4632447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82296" indent="0" algn="just" rtl="1">
              <a:buNone/>
            </a:pPr>
            <a:r>
              <a:rPr lang="ar-SA" dirty="0">
                <a:cs typeface="B Zar" pitchFamily="2" charset="-78"/>
              </a:rPr>
              <a:t>انگار زمانی که از میزان توجه به وخامت اوضاع کاسته و امید ایجاد کند مفید است (میرز، </a:t>
            </a:r>
            <a:r>
              <a:rPr lang="fa-IR" dirty="0">
                <a:cs typeface="B Zar" pitchFamily="2" charset="-78"/>
              </a:rPr>
              <a:t>۲۰۰۱). </a:t>
            </a:r>
            <a:r>
              <a:rPr lang="ar-SA" dirty="0">
                <a:cs typeface="B Zar" pitchFamily="2" charset="-78"/>
              </a:rPr>
              <a:t>مانند فردی که دچار آسیب نخاعی شده اما حاضر نیست بپذیرد که دیگر نمی تواند راه برود. اما اگر انکار انسان را از مواجه شدن با واقعیت ها و رفع مشکلات باز دارد مفید نیست (جورج و کریستیانی، </a:t>
            </a:r>
            <a:r>
              <a:rPr lang="fa-IR" dirty="0">
                <a:cs typeface="B Zar" pitchFamily="2" charset="-78"/>
              </a:rPr>
              <a:t>۱۳۸۱). </a:t>
            </a:r>
            <a:r>
              <a:rPr lang="ar-SA" dirty="0">
                <a:cs typeface="B Zar" pitchFamily="2" charset="-78"/>
              </a:rPr>
              <a:t>مانند فردی که دچار بیماری قلبی شده اما توصیه های پزشک خود را جدی نگرفته و در درمان تعلل می کند.</a:t>
            </a:r>
            <a:endParaRPr lang="en-US" dirty="0">
              <a:cs typeface="B Zar" pitchFamily="2" charset="-78"/>
            </a:endParaRPr>
          </a:p>
        </p:txBody>
      </p:sp>
    </p:spTree>
    <p:extLst>
      <p:ext uri="{BB962C8B-B14F-4D97-AF65-F5344CB8AC3E}">
        <p14:creationId xmlns:p14="http://schemas.microsoft.com/office/powerpoint/2010/main" val="3287556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ar-SA" b="1" dirty="0">
                <a:solidFill>
                  <a:schemeClr val="tx1"/>
                </a:solidFill>
                <a:effectLst/>
                <a:cs typeface="B Zar" pitchFamily="2" charset="-78"/>
              </a:rPr>
              <a:t>مقدمه</a:t>
            </a:r>
            <a:r>
              <a:rPr lang="ar-SA" dirty="0">
                <a:solidFill>
                  <a:schemeClr val="tx1"/>
                </a:solidFill>
                <a:effectLst/>
                <a:cs typeface="B Zar" pitchFamily="2" charset="-78"/>
              </a:rPr>
              <a:t> </a:t>
            </a:r>
            <a:endParaRPr lang="en-US" dirty="0">
              <a:cs typeface="B Zar" pitchFamily="2" charset="-78"/>
            </a:endParaRPr>
          </a:p>
        </p:txBody>
      </p:sp>
      <p:sp>
        <p:nvSpPr>
          <p:cNvPr id="3" name="Content Placeholder 2"/>
          <p:cNvSpPr>
            <a:spLocks noGrp="1"/>
          </p:cNvSpPr>
          <p:nvPr>
            <p:ph idx="1"/>
          </p:nvPr>
        </p:nvSpPr>
        <p:spPr>
          <a:xfrm>
            <a:off x="1143000" y="1447800"/>
            <a:ext cx="7790688" cy="4800600"/>
          </a:xfrm>
        </p:spPr>
        <p:txBody>
          <a:bodyPr>
            <a:normAutofit fontScale="85000" lnSpcReduction="10000"/>
          </a:bodyPr>
          <a:lstStyle/>
          <a:p>
            <a:pPr marL="82296" indent="0" algn="just" rtl="1">
              <a:buNone/>
            </a:pPr>
            <a:r>
              <a:rPr lang="ar-SA" dirty="0">
                <a:cs typeface="B Zar" pitchFamily="2" charset="-78"/>
              </a:rPr>
              <a:t>روان تحلیل گری برای تمامی دست اندرکاران علم روانشناسی و حتی برای بسیاری از افراد عامه آشنا است به حدی که پس از گذشت 40 سال از مرگ فروید که بنیان گذار مکتب روان تحلیل گری است مجله نیوزویک آمریکا نوشت «بدون او تفكر قرن بیستم به دشواری قابل تصور است» (نیوزویک </a:t>
            </a:r>
            <a:r>
              <a:rPr lang="fa-IR" dirty="0">
                <a:cs typeface="B Zar" pitchFamily="2" charset="-78"/>
              </a:rPr>
              <a:t>۳۰</a:t>
            </a:r>
            <a:r>
              <a:rPr lang="ar-SA" dirty="0">
                <a:cs typeface="B Zar" pitchFamily="2" charset="-78"/>
              </a:rPr>
              <a:t> نوامبر </a:t>
            </a:r>
            <a:r>
              <a:rPr lang="fa-IR" dirty="0">
                <a:cs typeface="B Zar" pitchFamily="2" charset="-78"/>
              </a:rPr>
              <a:t>۱۹۸۱</a:t>
            </a:r>
            <a:r>
              <a:rPr lang="ar-SA" dirty="0">
                <a:cs typeface="B Zar" pitchFamily="2" charset="-78"/>
              </a:rPr>
              <a:t> به نقل از شولتز، </a:t>
            </a:r>
            <a:r>
              <a:rPr lang="fa-IR" dirty="0">
                <a:cs typeface="B Zar" pitchFamily="2" charset="-78"/>
              </a:rPr>
              <a:t>۱۳۷۸). </a:t>
            </a:r>
            <a:r>
              <a:rPr lang="ar-SA" dirty="0">
                <a:cs typeface="B Zar" pitchFamily="2" charset="-78"/>
              </a:rPr>
              <a:t>فروید را یکی از مشهورترین چهره های تاریخ روان شناسی می دانند (دادستان، </a:t>
            </a:r>
            <a:r>
              <a:rPr lang="fa-IR" dirty="0">
                <a:cs typeface="B Zar" pitchFamily="2" charset="-78"/>
              </a:rPr>
              <a:t>۱۳۸۹). </a:t>
            </a:r>
            <a:r>
              <a:rPr lang="ar-SA" dirty="0">
                <a:cs typeface="B Zar" pitchFamily="2" charset="-78"/>
              </a:rPr>
              <a:t>درمانی که بر پایه روان تحلیل گری فروید نهاده شده بر فرایندهای ناهشیار فرد تأکید فراوانی دارد. در طی جلسات درمانی به شیوه روان تحلیل گری سعی می شود فرد نسبت به عوامل ناهشیاری که معمولا ریشه در تجارب و عقده های کودکی داشته و زمینه ساز مشکل فعلی شده است شناخت پیدا کند. (میرز"، </a:t>
            </a:r>
            <a:r>
              <a:rPr lang="fa-IR" dirty="0">
                <a:cs typeface="B Zar" pitchFamily="2" charset="-78"/>
              </a:rPr>
              <a:t>۲۰۰۱). </a:t>
            </a:r>
            <a:r>
              <a:rPr lang="ar-SA" dirty="0">
                <a:cs typeface="B Zar" pitchFamily="2" charset="-78"/>
              </a:rPr>
              <a:t>افکار، مفاهیم و محتوای نظریه او قابل تطبيق بر زندگی همگان است و بر چگونگی درک هر فرد از خود و دیگری مؤثر است (دادستان، </a:t>
            </a:r>
            <a:r>
              <a:rPr lang="fa-IR" dirty="0">
                <a:cs typeface="B Zar" pitchFamily="2" charset="-78"/>
              </a:rPr>
              <a:t>۱۳۸۹).</a:t>
            </a:r>
            <a:endParaRPr lang="en-US" dirty="0">
              <a:cs typeface="B Zar" pitchFamily="2" charset="-78"/>
            </a:endParaRPr>
          </a:p>
          <a:p>
            <a:pPr marL="82296" indent="0" algn="just" rtl="1">
              <a:buNone/>
            </a:pPr>
            <a:endParaRPr lang="en-US" dirty="0">
              <a:cs typeface="B Zar" pitchFamily="2" charset="-78"/>
            </a:endParaRPr>
          </a:p>
        </p:txBody>
      </p:sp>
    </p:spTree>
    <p:extLst>
      <p:ext uri="{BB962C8B-B14F-4D97-AF65-F5344CB8AC3E}">
        <p14:creationId xmlns:p14="http://schemas.microsoft.com/office/powerpoint/2010/main" val="34804480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8" algn="ctr" rtl="0">
              <a:spcBef>
                <a:spcPct val="0"/>
              </a:spcBef>
            </a:pPr>
            <a:r>
              <a:rPr lang="ar-SA" sz="3200" b="1" dirty="0" smtClean="0">
                <a:solidFill>
                  <a:schemeClr val="tx1"/>
                </a:solidFill>
                <a:cs typeface="B Zar" pitchFamily="2" charset="-78"/>
              </a:rPr>
              <a:t>تثبیت و بازگشت </a:t>
            </a:r>
            <a:endParaRPr lang="en-US" sz="3200" b="1" dirty="0">
              <a:solidFill>
                <a:schemeClr val="tx1"/>
              </a:solidFill>
              <a:cs typeface="B Zar" pitchFamily="2" charset="-78"/>
            </a:endParaRPr>
          </a:p>
        </p:txBody>
      </p:sp>
      <p:sp>
        <p:nvSpPr>
          <p:cNvPr id="3" name="Content Placeholder 2"/>
          <p:cNvSpPr>
            <a:spLocks noGrp="1"/>
          </p:cNvSpPr>
          <p:nvPr>
            <p:ph idx="1"/>
          </p:nvPr>
        </p:nvSpPr>
        <p:spPr>
          <a:xfrm>
            <a:off x="1143000" y="1447800"/>
            <a:ext cx="7790688" cy="4800600"/>
          </a:xfrm>
        </p:spPr>
        <p:txBody>
          <a:bodyPr>
            <a:normAutofit/>
          </a:bodyPr>
          <a:lstStyle/>
          <a:p>
            <a:pPr marL="82296" indent="0" algn="just" rtl="1">
              <a:buNone/>
            </a:pPr>
            <a:r>
              <a:rPr lang="ar-SA" dirty="0" smtClean="0">
                <a:cs typeface="B Zar" pitchFamily="2" charset="-78"/>
              </a:rPr>
              <a:t>همانگونه </a:t>
            </a:r>
            <a:r>
              <a:rPr lang="ar-SA" dirty="0">
                <a:cs typeface="B Zar" pitchFamily="2" charset="-78"/>
              </a:rPr>
              <a:t>که گفته شد فروید رشد شخصیت را مستلزم عبور از مراحل مشخص و متوالی می داند. اگر میزان اضطراب و ناکامی در یکی از مراحل بیش از اندازه باشد ممکن است فرد به مکانیسم بازگشت به مرحله یا مراحل قبلی یا تثبیت در مرحله فعلی روی آورد. در شکل حاد فرد ممکن است به مراحل بسیار پایین بازگشت کند. دختر خانم بیست سال های که برای رد خواسته های خانواده اش در خصوص پذیرش ازدواج به مرحله دهانی با نوزادی بازگشت می کند نمونه ای از این مورد است (جورج و کریستیانی، </a:t>
            </a:r>
            <a:r>
              <a:rPr lang="fa-IR" dirty="0">
                <a:cs typeface="B Zar" pitchFamily="2" charset="-78"/>
              </a:rPr>
              <a:t>۱۳۸۳). </a:t>
            </a:r>
            <a:endParaRPr lang="en-US" dirty="0">
              <a:cs typeface="B Zar" pitchFamily="2" charset="-78"/>
            </a:endParaRPr>
          </a:p>
          <a:p>
            <a:pPr marL="82296" indent="0" algn="just" rtl="1">
              <a:buNone/>
            </a:pPr>
            <a:endParaRPr lang="en-US" dirty="0">
              <a:cs typeface="B Zar" pitchFamily="2" charset="-78"/>
            </a:endParaRPr>
          </a:p>
        </p:txBody>
      </p:sp>
    </p:spTree>
    <p:extLst>
      <p:ext uri="{BB962C8B-B14F-4D97-AF65-F5344CB8AC3E}">
        <p14:creationId xmlns:p14="http://schemas.microsoft.com/office/powerpoint/2010/main" val="19855840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sz="3200" b="1" dirty="0">
                <a:solidFill>
                  <a:schemeClr val="tx1"/>
                </a:solidFill>
                <a:cs typeface="B Zar" pitchFamily="2" charset="-78"/>
              </a:rPr>
              <a:t>دلیل </a:t>
            </a:r>
            <a:r>
              <a:rPr lang="ar-SA" sz="3200" b="1" dirty="0" smtClean="0">
                <a:solidFill>
                  <a:schemeClr val="tx1"/>
                </a:solidFill>
                <a:cs typeface="B Zar" pitchFamily="2" charset="-78"/>
              </a:rPr>
              <a:t>تراشی</a:t>
            </a:r>
            <a:endParaRPr lang="en-US" sz="3200" b="1" dirty="0">
              <a:solidFill>
                <a:schemeClr val="tx1"/>
              </a:solidFill>
              <a:cs typeface="B Zar" pitchFamily="2" charset="-78"/>
            </a:endParaRPr>
          </a:p>
        </p:txBody>
      </p:sp>
      <p:sp>
        <p:nvSpPr>
          <p:cNvPr id="3" name="Content Placeholder 2"/>
          <p:cNvSpPr>
            <a:spLocks noGrp="1"/>
          </p:cNvSpPr>
          <p:nvPr>
            <p:ph idx="1"/>
          </p:nvPr>
        </p:nvSpPr>
        <p:spPr>
          <a:xfrm>
            <a:off x="1219200" y="1447800"/>
            <a:ext cx="7714488" cy="4800600"/>
          </a:xfrm>
        </p:spPr>
        <p:txBody>
          <a:bodyPr/>
          <a:lstStyle/>
          <a:p>
            <a:pPr marL="82296" indent="0" algn="just" rtl="1">
              <a:buNone/>
            </a:pPr>
            <a:r>
              <a:rPr lang="ar-SA" dirty="0" smtClean="0">
                <a:cs typeface="B Zar" pitchFamily="2" charset="-78"/>
              </a:rPr>
              <a:t>این </a:t>
            </a:r>
            <a:r>
              <a:rPr lang="ar-SA" dirty="0">
                <a:cs typeface="B Zar" pitchFamily="2" charset="-78"/>
              </a:rPr>
              <a:t>شیوه به معنی بیان دلیل معقولانه ای برای عمل نیست بلکه به معنی یافتن دلایلی جامعه پسند و به ظاهر منطقی برای اقدامی نادرست است. گاه ارگانیسم از این مکانیسم برای کاستن میزان استرس محیط و کاستن میزان ضربات ناخوشایند یک واقعه استفاده می کند. مانند زمانی که فردی تصادف کرده و به فرد دیگری آسیب رسانده و اکنون می گوید حقش بود چون دیروز پرنده ای را آزار داد.</a:t>
            </a:r>
            <a:endParaRPr lang="en-US" dirty="0">
              <a:cs typeface="B Zar" pitchFamily="2" charset="-78"/>
            </a:endParaRPr>
          </a:p>
          <a:p>
            <a:pPr marL="82296" indent="0" algn="just">
              <a:buNone/>
            </a:pPr>
            <a:endParaRPr lang="en-US" dirty="0">
              <a:cs typeface="B Zar" pitchFamily="2" charset="-78"/>
            </a:endParaRPr>
          </a:p>
        </p:txBody>
      </p:sp>
    </p:spTree>
    <p:extLst>
      <p:ext uri="{BB962C8B-B14F-4D97-AF65-F5344CB8AC3E}">
        <p14:creationId xmlns:p14="http://schemas.microsoft.com/office/powerpoint/2010/main" val="18039457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ar-SA" b="1" dirty="0" smtClean="0">
                <a:solidFill>
                  <a:schemeClr val="tx1"/>
                </a:solidFill>
                <a:cs typeface="B Zar" pitchFamily="2" charset="-78"/>
              </a:rPr>
              <a:t>جبران</a:t>
            </a:r>
            <a:endParaRPr lang="en-US" b="1" dirty="0">
              <a:solidFill>
                <a:schemeClr val="tx1"/>
              </a:solidFill>
              <a:cs typeface="B Zar" pitchFamily="2" charset="-78"/>
            </a:endParaRPr>
          </a:p>
        </p:txBody>
      </p:sp>
      <p:sp>
        <p:nvSpPr>
          <p:cNvPr id="3" name="Content Placeholder 2"/>
          <p:cNvSpPr>
            <a:spLocks noGrp="1"/>
          </p:cNvSpPr>
          <p:nvPr>
            <p:ph idx="1"/>
          </p:nvPr>
        </p:nvSpPr>
        <p:spPr>
          <a:xfrm>
            <a:off x="1219200" y="1447800"/>
            <a:ext cx="7714488" cy="4800600"/>
          </a:xfrm>
        </p:spPr>
        <p:txBody>
          <a:bodyPr>
            <a:normAutofit/>
          </a:bodyPr>
          <a:lstStyle/>
          <a:p>
            <a:pPr marL="82296" indent="0" algn="just" rtl="1">
              <a:buNone/>
            </a:pPr>
            <a:r>
              <a:rPr lang="ar-SA" dirty="0" smtClean="0">
                <a:cs typeface="B Zar" pitchFamily="2" charset="-78"/>
              </a:rPr>
              <a:t>به </a:t>
            </a:r>
            <a:r>
              <a:rPr lang="ar-SA" dirty="0">
                <a:cs typeface="B Zar" pitchFamily="2" charset="-78"/>
              </a:rPr>
              <a:t>منظور کاهش احساس حقارت یا پوشاندن نقاط ضعف از این مکانیسم بهره گرفته می شود. به این ترتیب که فرد سعی می کند به رشد و پرورش سایر توانایی ها اقدام کرده یا از عوارض ضعف خود بکاهد. مثل فردی که دارای لکنت زبان است و سعی می کند سخنور ماهری شود یا سعی می کند فوتبالیست موفقی شود یا فرد نظامی که جثه کوچکی دارد و در انجام وظیفه خود از تحکم و خشونت شدید استفاده می کند.</a:t>
            </a:r>
            <a:endParaRPr lang="en-US" dirty="0">
              <a:cs typeface="B Zar" pitchFamily="2" charset="-78"/>
            </a:endParaRPr>
          </a:p>
          <a:p>
            <a:pPr marL="82296" indent="0" algn="just">
              <a:buNone/>
            </a:pPr>
            <a:endParaRPr lang="en-US" dirty="0">
              <a:cs typeface="B Zar" pitchFamily="2" charset="-78"/>
            </a:endParaRPr>
          </a:p>
        </p:txBody>
      </p:sp>
    </p:spTree>
    <p:extLst>
      <p:ext uri="{BB962C8B-B14F-4D97-AF65-F5344CB8AC3E}">
        <p14:creationId xmlns:p14="http://schemas.microsoft.com/office/powerpoint/2010/main" val="14719574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b="1" dirty="0">
                <a:solidFill>
                  <a:schemeClr val="tx1"/>
                </a:solidFill>
                <a:cs typeface="B Zar" pitchFamily="2" charset="-78"/>
              </a:rPr>
              <a:t>جابه </a:t>
            </a:r>
            <a:r>
              <a:rPr lang="ar-SA" b="1" dirty="0" smtClean="0">
                <a:solidFill>
                  <a:schemeClr val="tx1"/>
                </a:solidFill>
                <a:cs typeface="B Zar" pitchFamily="2" charset="-78"/>
              </a:rPr>
              <a:t>جایی</a:t>
            </a:r>
            <a:endParaRPr lang="en-US" b="1" dirty="0">
              <a:solidFill>
                <a:schemeClr val="tx1"/>
              </a:solidFill>
              <a:cs typeface="B Zar" pitchFamily="2" charset="-78"/>
            </a:endParaRPr>
          </a:p>
        </p:txBody>
      </p:sp>
      <p:sp>
        <p:nvSpPr>
          <p:cNvPr id="3" name="Content Placeholder 2"/>
          <p:cNvSpPr>
            <a:spLocks noGrp="1"/>
          </p:cNvSpPr>
          <p:nvPr>
            <p:ph idx="1"/>
          </p:nvPr>
        </p:nvSpPr>
        <p:spPr/>
        <p:txBody>
          <a:bodyPr>
            <a:normAutofit lnSpcReduction="10000"/>
          </a:bodyPr>
          <a:lstStyle/>
          <a:p>
            <a:pPr marL="82296" indent="0" algn="just" rtl="1">
              <a:buNone/>
            </a:pPr>
            <a:r>
              <a:rPr lang="ar-SA" dirty="0" smtClean="0">
                <a:cs typeface="B Zar" pitchFamily="2" charset="-78"/>
              </a:rPr>
              <a:t>در </a:t>
            </a:r>
            <a:r>
              <a:rPr lang="ar-SA" dirty="0">
                <a:cs typeface="B Zar" pitchFamily="2" charset="-78"/>
              </a:rPr>
              <a:t>این مکانیسم دفاعی خواسته ای که نمی تواند به شیوه خاصی برآورده شود به سوی یک شیوه سهل تر یا کم خطرتر هدایت می شود. فروید جابه جاسازی را بهترین شیوه برای هدایت تکانه های جنسی و پرخاشگری می داند (میرز، </a:t>
            </a:r>
            <a:r>
              <a:rPr lang="fa-IR" dirty="0">
                <a:cs typeface="B Zar" pitchFamily="2" charset="-78"/>
              </a:rPr>
              <a:t>۲۰۰۱)</a:t>
            </a:r>
            <a:endParaRPr lang="en-US" dirty="0">
              <a:cs typeface="B Zar" pitchFamily="2" charset="-78"/>
            </a:endParaRPr>
          </a:p>
          <a:p>
            <a:pPr marL="82296" indent="0" algn="just" rtl="1">
              <a:buNone/>
            </a:pPr>
            <a:r>
              <a:rPr lang="ar-SA" dirty="0">
                <a:cs typeface="B Zar" pitchFamily="2" charset="-78"/>
              </a:rPr>
              <a:t>به عنوان مثال خواسته های شهری معطوف به زنان نامحرم را نمی توان ابراز داشت أما می توان آن را در قالب علاقه به رعایت حقوق زنان بیان داشت. یا نمی توان نسبت به رئیس اداره که موجب خشم شده برخوردی پرخاشگرانه نشان داد اما می توان همسر یا فرزند را آماج این رفتار قرار داد.</a:t>
            </a:r>
            <a:endParaRPr lang="en-US" dirty="0">
              <a:cs typeface="B Zar" pitchFamily="2" charset="-78"/>
            </a:endParaRPr>
          </a:p>
          <a:p>
            <a:pPr marL="82296" indent="0" algn="just">
              <a:buNone/>
            </a:pPr>
            <a:endParaRPr lang="en-US" dirty="0">
              <a:cs typeface="B Zar" pitchFamily="2" charset="-78"/>
            </a:endParaRPr>
          </a:p>
        </p:txBody>
      </p:sp>
    </p:spTree>
    <p:extLst>
      <p:ext uri="{BB962C8B-B14F-4D97-AF65-F5344CB8AC3E}">
        <p14:creationId xmlns:p14="http://schemas.microsoft.com/office/powerpoint/2010/main" val="40809559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533400"/>
            <a:ext cx="7498080" cy="5715000"/>
          </a:xfrm>
        </p:spPr>
        <p:txBody>
          <a:bodyPr>
            <a:normAutofit/>
          </a:bodyPr>
          <a:lstStyle/>
          <a:p>
            <a:pPr marL="82296" indent="0" algn="ctr" rtl="1">
              <a:buNone/>
            </a:pPr>
            <a:r>
              <a:rPr lang="ar-SA" b="1" dirty="0">
                <a:cs typeface="B Zar" pitchFamily="2" charset="-78"/>
              </a:rPr>
              <a:t>فرافکنی</a:t>
            </a:r>
            <a:endParaRPr lang="en-US" b="1" dirty="0">
              <a:cs typeface="B Zar" pitchFamily="2" charset="-78"/>
            </a:endParaRPr>
          </a:p>
          <a:p>
            <a:pPr marL="82296" indent="0" algn="just" rtl="1">
              <a:buNone/>
            </a:pPr>
            <a:r>
              <a:rPr lang="ar-SA" dirty="0">
                <a:cs typeface="B Zar" pitchFamily="2" charset="-78"/>
              </a:rPr>
              <a:t>در فرافکنی فرد ویژگی ها و صفات ناخوشایند خود را به دیگران نسبت می دهد و دیگران را دارای این صفات ناپسند می داند.</a:t>
            </a:r>
            <a:endParaRPr lang="en-US" dirty="0">
              <a:cs typeface="B Zar" pitchFamily="2" charset="-78"/>
            </a:endParaRPr>
          </a:p>
          <a:p>
            <a:pPr marL="82296" indent="0" algn="ctr" rtl="1">
              <a:buNone/>
            </a:pPr>
            <a:r>
              <a:rPr lang="ar-SA" b="1" dirty="0">
                <a:cs typeface="B Zar" pitchFamily="2" charset="-78"/>
              </a:rPr>
              <a:t>درون فکنی</a:t>
            </a:r>
            <a:endParaRPr lang="en-US" b="1" dirty="0">
              <a:cs typeface="B Zar" pitchFamily="2" charset="-78"/>
            </a:endParaRPr>
          </a:p>
          <a:p>
            <a:pPr marL="82296" indent="0" algn="just" rtl="1">
              <a:buNone/>
            </a:pPr>
            <a:r>
              <a:rPr lang="ar-SA" dirty="0">
                <a:cs typeface="B Zar" pitchFamily="2" charset="-78"/>
              </a:rPr>
              <a:t> این مکانیسم عبارتست از نسبت دادن ویژگی ها، صفات و اعمال مطلوب و مورد قبول سایرین به خود، معلمی که افتخارات و پیشرفت های دانش آموزان سابق خود را ناشی از تدریسش می داند نمونه ای از این مورد است.</a:t>
            </a:r>
            <a:endParaRPr lang="en-US" dirty="0">
              <a:cs typeface="B Zar" pitchFamily="2" charset="-78"/>
            </a:endParaRPr>
          </a:p>
          <a:p>
            <a:pPr marL="82296" indent="0" algn="just" rtl="1">
              <a:buNone/>
            </a:pPr>
            <a:endParaRPr lang="en-US" dirty="0">
              <a:cs typeface="B Zar" pitchFamily="2" charset="-78"/>
            </a:endParaRPr>
          </a:p>
        </p:txBody>
      </p:sp>
    </p:spTree>
    <p:extLst>
      <p:ext uri="{BB962C8B-B14F-4D97-AF65-F5344CB8AC3E}">
        <p14:creationId xmlns:p14="http://schemas.microsoft.com/office/powerpoint/2010/main" val="14525626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81000"/>
            <a:ext cx="7498080" cy="5867400"/>
          </a:xfrm>
        </p:spPr>
        <p:txBody>
          <a:bodyPr>
            <a:normAutofit fontScale="92500" lnSpcReduction="10000"/>
          </a:bodyPr>
          <a:lstStyle/>
          <a:p>
            <a:pPr marL="82296" indent="0" algn="ctr" rtl="1">
              <a:buNone/>
            </a:pPr>
            <a:r>
              <a:rPr lang="ar-SA" b="1" dirty="0">
                <a:cs typeface="B Zar" pitchFamily="2" charset="-78"/>
              </a:rPr>
              <a:t>همسان سازی</a:t>
            </a:r>
            <a:endParaRPr lang="en-US" b="1" dirty="0">
              <a:cs typeface="B Zar" pitchFamily="2" charset="-78"/>
            </a:endParaRPr>
          </a:p>
          <a:p>
            <a:pPr marL="82296" indent="0" algn="just" rtl="1">
              <a:buNone/>
            </a:pPr>
            <a:r>
              <a:rPr lang="ar-SA" dirty="0">
                <a:cs typeface="B Zar" pitchFamily="2" charset="-78"/>
              </a:rPr>
              <a:t> افرادی که خودپنداره ضعیف دارند یا خود را نالایق می دانند ممکن است با افراد با سازمان هایی که احساس قابل قبول بودن را در آنها افزایش می دهد پیوند ایجاد کرده و همانندسازی کنند (جورج و کریستیانی، </a:t>
            </a:r>
            <a:r>
              <a:rPr lang="fa-IR" dirty="0">
                <a:cs typeface="B Zar" pitchFamily="2" charset="-78"/>
              </a:rPr>
              <a:t>۱۳۸۱). </a:t>
            </a:r>
            <a:r>
              <a:rPr lang="ar-SA" dirty="0">
                <a:cs typeface="B Zar" pitchFamily="2" charset="-78"/>
              </a:rPr>
              <a:t>یا فردی که ظاهرا بر علیه شرارتها می جنگد در راه این مبارزه اشکال دیگری از شرارت و زشتی را نشان می دهد. یا فردی که شدیدا تحت تأثیر خواسته و نیروی جنسی خود است به مبارزه بر علیه هرزه گری روی می آورد. بنابراین وارونه سازی با وسواس و افراط در انجام عمل مخالف با خواسته ها و خودنمایی به آن همراه است (میرز، </a:t>
            </a:r>
            <a:r>
              <a:rPr lang="fa-IR" dirty="0">
                <a:cs typeface="B Zar" pitchFamily="2" charset="-78"/>
              </a:rPr>
              <a:t>۲۰۰۱). </a:t>
            </a:r>
            <a:r>
              <a:rPr lang="ar-SA" dirty="0">
                <a:cs typeface="B Zar" pitchFamily="2" charset="-78"/>
              </a:rPr>
              <a:t>از این مطلب می توان به عنوان معیاری برای تمایز بین رفتار معقول و منطقی و برخاسته از اعتقاد راستین با رفتار ناشی از بهره گیری از مکانیسم دفاعی عکس العمل سازی استفاده کرد.</a:t>
            </a:r>
            <a:endParaRPr lang="en-US" dirty="0">
              <a:cs typeface="B Zar" pitchFamily="2" charset="-78"/>
            </a:endParaRPr>
          </a:p>
          <a:p>
            <a:pPr marL="82296" indent="0" algn="just">
              <a:buNone/>
            </a:pPr>
            <a:endParaRPr lang="en-US" dirty="0">
              <a:cs typeface="B Zar" pitchFamily="2" charset="-78"/>
            </a:endParaRPr>
          </a:p>
        </p:txBody>
      </p:sp>
    </p:spTree>
    <p:extLst>
      <p:ext uri="{BB962C8B-B14F-4D97-AF65-F5344CB8AC3E}">
        <p14:creationId xmlns:p14="http://schemas.microsoft.com/office/powerpoint/2010/main" val="3078478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533400"/>
            <a:ext cx="7498080" cy="5715000"/>
          </a:xfrm>
        </p:spPr>
        <p:txBody>
          <a:bodyPr>
            <a:normAutofit/>
          </a:bodyPr>
          <a:lstStyle/>
          <a:p>
            <a:pPr marL="82296" indent="0" algn="ctr" rtl="1">
              <a:buNone/>
            </a:pPr>
            <a:r>
              <a:rPr lang="ar-SA" b="1" dirty="0">
                <a:cs typeface="B Zar" pitchFamily="2" charset="-78"/>
              </a:rPr>
              <a:t>والایی گرایی</a:t>
            </a:r>
            <a:endParaRPr lang="en-US" b="1" dirty="0">
              <a:cs typeface="B Zar" pitchFamily="2" charset="-78"/>
            </a:endParaRPr>
          </a:p>
          <a:p>
            <a:pPr marL="82296" indent="0" algn="just" rtl="1">
              <a:buNone/>
            </a:pPr>
            <a:r>
              <a:rPr lang="ar-SA" dirty="0">
                <a:cs typeface="B Zar" pitchFamily="2" charset="-78"/>
              </a:rPr>
              <a:t>والایی گرایی عبارتست از هدایت امیال، آرزوها و خواسته هایی که از دید جامعه ناپسند هستند به سوی فعالیت هایی که مورد قبول و مورد پسند جامعه است. این مکانیسم می تواند برای ابراز تکانه های پرخاشگری و جنسی به شکلی قابل قبول مورد استفاده قرار گیرد. به عنوان مثال فردی که تمایل به بروز رفتار پرخاشگری دارد به بازی فوتبال یا بوکس روی آورده و از این طریق تمایل به پرخاشگری را نشان می دهد. حتی گاه روانکاوان بعضی فعالیت های هنری مانند سبک های جدید نقاشی را به والایش تمایلات جنسی نسبت داده اند (میرز، </a:t>
            </a:r>
            <a:r>
              <a:rPr lang="fa-IR" dirty="0">
                <a:cs typeface="B Zar" pitchFamily="2" charset="-78"/>
              </a:rPr>
              <a:t>۲۰۰۱). </a:t>
            </a:r>
            <a:endParaRPr lang="en-US" dirty="0">
              <a:cs typeface="B Zar" pitchFamily="2" charset="-78"/>
            </a:endParaRPr>
          </a:p>
        </p:txBody>
      </p:sp>
    </p:spTree>
    <p:extLst>
      <p:ext uri="{BB962C8B-B14F-4D97-AF65-F5344CB8AC3E}">
        <p14:creationId xmlns:p14="http://schemas.microsoft.com/office/powerpoint/2010/main" val="12503202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381000"/>
            <a:ext cx="7790688" cy="5867400"/>
          </a:xfrm>
        </p:spPr>
        <p:txBody>
          <a:bodyPr>
            <a:normAutofit fontScale="92500" lnSpcReduction="10000"/>
          </a:bodyPr>
          <a:lstStyle/>
          <a:p>
            <a:pPr marL="82296" indent="0" algn="ctr" rtl="1">
              <a:buNone/>
            </a:pPr>
            <a:r>
              <a:rPr lang="ar-SA" b="1" dirty="0">
                <a:cs typeface="B Zar" pitchFamily="2" charset="-78"/>
              </a:rPr>
              <a:t>فلسفه بافی</a:t>
            </a:r>
            <a:endParaRPr lang="en-US" b="1" dirty="0">
              <a:cs typeface="B Zar" pitchFamily="2" charset="-78"/>
            </a:endParaRPr>
          </a:p>
          <a:p>
            <a:pPr marL="82296" indent="0" algn="just" rtl="1">
              <a:buNone/>
            </a:pPr>
            <a:r>
              <a:rPr lang="ar-SA" dirty="0">
                <a:cs typeface="B Zar" pitchFamily="2" charset="-78"/>
              </a:rPr>
              <a:t> برای دور شدن از احساسات و نگرانی های عاطفی فرد به این مکانیسم روی می آورد. به عنوان مثال یک پزشک به سبب ماهیت کار و وظیفه خود با انسان های دردمندی روبرو می شود. چنانچه وی بخواهد به خوبی از عهده وظایفش برآید و تعادل روانی داشته باشد نمی تواند با تمامی بیماران ارتباط عاطفی برقرار سازد. لذا از طریق فلسفه بافی به توجیه رفتار خود پرداخته و به قطع رابطه عاطفی روی می آورد.</a:t>
            </a:r>
            <a:endParaRPr lang="en-US" dirty="0">
              <a:cs typeface="B Zar" pitchFamily="2" charset="-78"/>
            </a:endParaRPr>
          </a:p>
          <a:p>
            <a:pPr marL="82296" indent="0" algn="just" rtl="1">
              <a:buNone/>
            </a:pPr>
            <a:r>
              <a:rPr lang="ar-SA" dirty="0">
                <a:cs typeface="B Zar" pitchFamily="2" charset="-78"/>
              </a:rPr>
              <a:t>افراط در به کارگیری مکانیسم فلسفه بافی همچون سایر مکانیسم ها مناسب نیست، چرا که فرد را از حالت طبیعی خارج می سازد به عنوان مثال فردی که به سبب فلسفه بافی با شادی دیگران شاد نشده و از غمگینی دیگران و غمگین نشود از نظر روانی سالم نخواهد بود (میرز، </a:t>
            </a:r>
            <a:r>
              <a:rPr lang="fa-IR" dirty="0">
                <a:cs typeface="B Zar" pitchFamily="2" charset="-78"/>
              </a:rPr>
              <a:t>۲۰۰۱).</a:t>
            </a:r>
            <a:endParaRPr lang="en-US" dirty="0">
              <a:cs typeface="B Zar" pitchFamily="2" charset="-78"/>
            </a:endParaRPr>
          </a:p>
          <a:p>
            <a:pPr marL="82296" indent="0" algn="just">
              <a:buNone/>
            </a:pPr>
            <a:endParaRPr lang="en-US" dirty="0">
              <a:cs typeface="B Zar" pitchFamily="2" charset="-78"/>
            </a:endParaRPr>
          </a:p>
        </p:txBody>
      </p:sp>
    </p:spTree>
    <p:extLst>
      <p:ext uri="{BB962C8B-B14F-4D97-AF65-F5344CB8AC3E}">
        <p14:creationId xmlns:p14="http://schemas.microsoft.com/office/powerpoint/2010/main" val="5665721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ar-SA" dirty="0">
                <a:solidFill>
                  <a:schemeClr val="tx1"/>
                </a:solidFill>
                <a:cs typeface="B Zar" pitchFamily="2" charset="-78"/>
              </a:rPr>
              <a:t>مکانیسم های دفاعی و </a:t>
            </a:r>
            <a:r>
              <a:rPr lang="ar-SA" dirty="0" smtClean="0">
                <a:solidFill>
                  <a:schemeClr val="tx1"/>
                </a:solidFill>
                <a:cs typeface="B Zar" pitchFamily="2" charset="-78"/>
              </a:rPr>
              <a:t>سازگاری</a:t>
            </a:r>
            <a:endParaRPr lang="en-US" dirty="0">
              <a:solidFill>
                <a:schemeClr val="tx1"/>
              </a:solidFill>
              <a:cs typeface="B Zar" pitchFamily="2" charset="-78"/>
            </a:endParaRPr>
          </a:p>
        </p:txBody>
      </p:sp>
      <p:sp>
        <p:nvSpPr>
          <p:cNvPr id="3" name="Content Placeholder 2"/>
          <p:cNvSpPr>
            <a:spLocks noGrp="1"/>
          </p:cNvSpPr>
          <p:nvPr>
            <p:ph idx="1"/>
          </p:nvPr>
        </p:nvSpPr>
        <p:spPr>
          <a:xfrm>
            <a:off x="1143000" y="1447800"/>
            <a:ext cx="7790688" cy="4800600"/>
          </a:xfrm>
        </p:spPr>
        <p:txBody>
          <a:bodyPr>
            <a:normAutofit fontScale="92500"/>
          </a:bodyPr>
          <a:lstStyle/>
          <a:p>
            <a:pPr marL="82296" indent="0" algn="just" rtl="1">
              <a:buNone/>
            </a:pPr>
            <a:r>
              <a:rPr lang="ar-SA" dirty="0" smtClean="0">
                <a:cs typeface="B Zar" pitchFamily="2" charset="-78"/>
              </a:rPr>
              <a:t>مکانیسم </a:t>
            </a:r>
            <a:r>
              <a:rPr lang="ar-SA" dirty="0">
                <a:cs typeface="B Zar" pitchFamily="2" charset="-78"/>
              </a:rPr>
              <a:t>های دفاعی به خودی خود خوب یا بد نیستند. اینان راه هایی هستند که تقریبا همه ما گاه به گاه از آنها استفاده می کنیم. در صورتی که این تدابیر از فروپاشی فرد در برابر تنش و اضطراب ممانعت کرده و فرد را تا انتخاب راه حل بهتر سرپا نگه دارد مناسب است. اما این مکانیسم ها، درمان مقطعی است که در عین حال با تحریف واقعیت همراه است. بنابراین آگاهی از این مکانیسم ها برای روان شناسان بالینی و مشاوران الزامی است تا به این وسیله علاوه بر شناخت مکانیسم مورد استفاده بتوانند راهکارهای منطقی و مطلوب دیگری را ارائه دهند (بورتون و سس، </a:t>
            </a:r>
            <a:r>
              <a:rPr lang="fa-IR" dirty="0">
                <a:cs typeface="B Zar" pitchFamily="2" charset="-78"/>
              </a:rPr>
              <a:t>۲۰۰۰</a:t>
            </a:r>
            <a:r>
              <a:rPr lang="fa-IR" dirty="0" smtClean="0">
                <a:cs typeface="B Zar" pitchFamily="2" charset="-78"/>
              </a:rPr>
              <a:t>).</a:t>
            </a:r>
          </a:p>
          <a:p>
            <a:pPr marL="82296" indent="0" algn="just">
              <a:buNone/>
            </a:pPr>
            <a:r>
              <a:rPr lang="fa-IR" dirty="0" smtClean="0">
                <a:cs typeface="B Zar" pitchFamily="2" charset="-78"/>
              </a:rPr>
              <a:t> </a:t>
            </a:r>
            <a:endParaRPr lang="en-US" dirty="0">
              <a:cs typeface="B Zar" pitchFamily="2" charset="-78"/>
            </a:endParaRPr>
          </a:p>
        </p:txBody>
      </p:sp>
    </p:spTree>
    <p:extLst>
      <p:ext uri="{BB962C8B-B14F-4D97-AF65-F5344CB8AC3E}">
        <p14:creationId xmlns:p14="http://schemas.microsoft.com/office/powerpoint/2010/main" val="25240054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sz="3200" b="1" dirty="0">
                <a:solidFill>
                  <a:schemeClr val="tx1"/>
                </a:solidFill>
                <a:cs typeface="B Zar" pitchFamily="2" charset="-78"/>
              </a:rPr>
              <a:t>نقش مشاوره در روان تحلیل گری </a:t>
            </a:r>
            <a:endParaRPr lang="en-US" sz="3200" b="1" dirty="0">
              <a:solidFill>
                <a:schemeClr val="tx1"/>
              </a:solidFill>
              <a:cs typeface="B Zar" pitchFamily="2" charset="-78"/>
            </a:endParaRPr>
          </a:p>
        </p:txBody>
      </p:sp>
      <p:sp>
        <p:nvSpPr>
          <p:cNvPr id="3" name="Content Placeholder 2"/>
          <p:cNvSpPr>
            <a:spLocks noGrp="1"/>
          </p:cNvSpPr>
          <p:nvPr>
            <p:ph idx="1"/>
          </p:nvPr>
        </p:nvSpPr>
        <p:spPr>
          <a:xfrm>
            <a:off x="1143000" y="1447800"/>
            <a:ext cx="7790688" cy="4800600"/>
          </a:xfrm>
        </p:spPr>
        <p:txBody>
          <a:bodyPr>
            <a:normAutofit fontScale="85000" lnSpcReduction="20000"/>
          </a:bodyPr>
          <a:lstStyle/>
          <a:p>
            <a:pPr marL="82296" indent="0" algn="just" rtl="1">
              <a:buNone/>
            </a:pPr>
            <a:r>
              <a:rPr lang="ar-SA" b="1" dirty="0" smtClean="0">
                <a:cs typeface="B Zar" pitchFamily="2" charset="-78"/>
              </a:rPr>
              <a:t>مشاوره </a:t>
            </a:r>
            <a:endParaRPr lang="en-US" b="1" dirty="0">
              <a:cs typeface="B Zar" pitchFamily="2" charset="-78"/>
            </a:endParaRPr>
          </a:p>
          <a:p>
            <a:pPr marL="82296" indent="0" algn="just" rtl="1">
              <a:buNone/>
            </a:pPr>
            <a:r>
              <a:rPr lang="ar-SA" dirty="0">
                <a:cs typeface="B Zar" pitchFamily="2" charset="-78"/>
              </a:rPr>
              <a:t>نقش اصلی مشاوره در این شیوه کمک به مراجع در کشف محتویات ناهشیار است، چرا که علت اصلی رفتار عملکرد و مشکلات فرد به شمار می آید. در این روش درمانگر سعی می کند رابطه ای نزدیک اما بی طرفانه با بیمار یا مراجع برقرار سازد تا در حال این ارتباط فرد بتواند احساسات، عواطف، تعارضات و ناهشیار خود را بروز دهد. بیان این تعارضات فواید زیر را در بر خواهد داشت</a:t>
            </a:r>
            <a:r>
              <a:rPr lang="ar-SA" dirty="0" smtClean="0">
                <a:cs typeface="B Zar" pitchFamily="2" charset="-78"/>
              </a:rPr>
              <a:t>:</a:t>
            </a:r>
            <a:endParaRPr lang="fa-IR" dirty="0" smtClean="0">
              <a:cs typeface="B Zar" pitchFamily="2" charset="-78"/>
            </a:endParaRPr>
          </a:p>
          <a:p>
            <a:pPr marL="82296" indent="0" algn="just" rtl="1">
              <a:buNone/>
            </a:pPr>
            <a:r>
              <a:rPr lang="ar-SA" dirty="0">
                <a:cs typeface="B Zar" pitchFamily="2" charset="-78"/>
              </a:rPr>
              <a:t>١. شناخت مراجع نسبت به ریشه اصلی مشکل خود</a:t>
            </a:r>
            <a:endParaRPr lang="en-US" dirty="0">
              <a:cs typeface="B Zar" pitchFamily="2" charset="-78"/>
            </a:endParaRPr>
          </a:p>
          <a:p>
            <a:pPr marL="82296" indent="0" algn="just" rtl="1">
              <a:buNone/>
            </a:pPr>
            <a:r>
              <a:rPr lang="fa-IR" dirty="0">
                <a:cs typeface="B Zar" pitchFamily="2" charset="-78"/>
              </a:rPr>
              <a:t>۲. </a:t>
            </a:r>
            <a:r>
              <a:rPr lang="ar-SA" dirty="0">
                <a:cs typeface="B Zar" pitchFamily="2" charset="-78"/>
              </a:rPr>
              <a:t>احساس آرامش بیشتر، چرا که دیگر بن، من و فرامن ناچار نیستند در جهت سرکوبی خاطرات ناخوشایند تلاش کنند.</a:t>
            </a:r>
            <a:endParaRPr lang="en-US" dirty="0">
              <a:cs typeface="B Zar" pitchFamily="2" charset="-78"/>
            </a:endParaRPr>
          </a:p>
          <a:p>
            <a:pPr marL="82296" indent="0" algn="just" rtl="1">
              <a:buNone/>
            </a:pPr>
            <a:r>
              <a:rPr lang="ar-SA" dirty="0">
                <a:cs typeface="B Zar" pitchFamily="2" charset="-78"/>
              </a:rPr>
              <a:t>٣. کمک به درمانگر تا بتواند راه حل های مناسبی جهت درمان انتخاب کند.</a:t>
            </a:r>
            <a:endParaRPr lang="en-US" dirty="0">
              <a:cs typeface="B Zar" pitchFamily="2" charset="-78"/>
            </a:endParaRPr>
          </a:p>
          <a:p>
            <a:pPr marL="82296" indent="0" algn="just" rtl="1">
              <a:buNone/>
            </a:pPr>
            <a:endParaRPr lang="en-US" dirty="0">
              <a:cs typeface="B Zar" pitchFamily="2" charset="-78"/>
            </a:endParaRPr>
          </a:p>
          <a:p>
            <a:pPr marL="82296" indent="0" algn="just">
              <a:buNone/>
            </a:pPr>
            <a:endParaRPr lang="en-US" dirty="0">
              <a:cs typeface="B Zar" pitchFamily="2" charset="-78"/>
            </a:endParaRPr>
          </a:p>
        </p:txBody>
      </p:sp>
    </p:spTree>
    <p:extLst>
      <p:ext uri="{BB962C8B-B14F-4D97-AF65-F5344CB8AC3E}">
        <p14:creationId xmlns:p14="http://schemas.microsoft.com/office/powerpoint/2010/main" val="1813498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b="1" dirty="0">
                <a:solidFill>
                  <a:schemeClr val="tx1"/>
                </a:solidFill>
                <a:effectLst/>
                <a:cs typeface="B Zar" pitchFamily="2" charset="-78"/>
              </a:rPr>
              <a:t>ساختار ذهن </a:t>
            </a:r>
            <a:endParaRPr lang="en-US" b="1" dirty="0">
              <a:solidFill>
                <a:schemeClr val="tx1"/>
              </a:solidFill>
              <a:cs typeface="B Zar" pitchFamily="2" charset="-78"/>
            </a:endParaRPr>
          </a:p>
        </p:txBody>
      </p:sp>
      <p:sp>
        <p:nvSpPr>
          <p:cNvPr id="3" name="Content Placeholder 2"/>
          <p:cNvSpPr>
            <a:spLocks noGrp="1"/>
          </p:cNvSpPr>
          <p:nvPr>
            <p:ph idx="1"/>
          </p:nvPr>
        </p:nvSpPr>
        <p:spPr>
          <a:xfrm>
            <a:off x="1200912" y="1447800"/>
            <a:ext cx="7866888" cy="4800600"/>
          </a:xfrm>
        </p:spPr>
        <p:txBody>
          <a:bodyPr>
            <a:normAutofit fontScale="92500" lnSpcReduction="10000"/>
          </a:bodyPr>
          <a:lstStyle/>
          <a:p>
            <a:pPr marL="82296" indent="0" algn="just" rtl="1">
              <a:buNone/>
            </a:pPr>
            <a:r>
              <a:rPr lang="ar-SA" dirty="0">
                <a:cs typeface="B Zar" pitchFamily="2" charset="-78"/>
              </a:rPr>
              <a:t>مطابق با مفاد این نظریه رفتار انسان تحت تأثیر سطوحی از هشیاری است. سطو</a:t>
            </a:r>
            <a:r>
              <a:rPr lang="fa-IR" dirty="0">
                <a:cs typeface="B Zar" pitchFamily="2" charset="-78"/>
              </a:rPr>
              <a:t>ح </a:t>
            </a:r>
            <a:r>
              <a:rPr lang="ar-SA" dirty="0">
                <a:cs typeface="B Zar" pitchFamily="2" charset="-78"/>
              </a:rPr>
              <a:t>هشیاری عبارتند از: هشیار ، نیمه هشیار و ناهشیار (درو، </a:t>
            </a:r>
            <a:r>
              <a:rPr lang="fa-IR" dirty="0">
                <a:cs typeface="B Zar" pitchFamily="2" charset="-78"/>
              </a:rPr>
              <a:t>۲۰۰۵)</a:t>
            </a:r>
            <a:endParaRPr lang="en-US" dirty="0">
              <a:cs typeface="B Zar" pitchFamily="2" charset="-78"/>
            </a:endParaRPr>
          </a:p>
          <a:p>
            <a:pPr marL="82296" indent="0" algn="just" rtl="1">
              <a:buNone/>
            </a:pPr>
            <a:r>
              <a:rPr lang="ar-SA" dirty="0">
                <a:cs typeface="B Zar" pitchFamily="2" charset="-78"/>
              </a:rPr>
              <a:t>هشیار عبارت است از چیزهایی که انسان نسبت به وجود آنها آگاهی دارد. نیمه هشیار اطلاعاتی است که در ذهن ما ذخیره شده اما در حال حاضر از آنها استفاده نمی کنیم و با قدری تلاش می توانیم به آنها دسترسی یابیم و ناهشیار مربوط به اطلاعاتی است که در حافظه بلندمدت وجود دارد اما به راحتی قابل </a:t>
            </a:r>
            <a:r>
              <a:rPr lang="ar-SA" dirty="0" smtClean="0">
                <a:cs typeface="B Zar" pitchFamily="2" charset="-78"/>
              </a:rPr>
              <a:t>دسترسی </a:t>
            </a:r>
            <a:r>
              <a:rPr lang="ar-SA" dirty="0">
                <a:cs typeface="B Zar" pitchFamily="2" charset="-78"/>
              </a:rPr>
              <a:t>نیست</a:t>
            </a:r>
            <a:r>
              <a:rPr lang="ar-SA" dirty="0" smtClean="0">
                <a:cs typeface="B Zar" pitchFamily="2" charset="-78"/>
              </a:rPr>
              <a:t>.</a:t>
            </a:r>
            <a:endParaRPr lang="fa-IR" dirty="0" smtClean="0">
              <a:cs typeface="B Zar" pitchFamily="2" charset="-78"/>
            </a:endParaRPr>
          </a:p>
          <a:p>
            <a:pPr marL="82296" indent="0" algn="just" rtl="1">
              <a:buNone/>
            </a:pPr>
            <a:r>
              <a:rPr lang="ar-SA" dirty="0">
                <a:cs typeface="B Zar" pitchFamily="2" charset="-78"/>
              </a:rPr>
              <a:t>از دید فرویدیان بیشترین سطح آگاهی به ناهشیار تعلق دارد، به حدی که ذهن را به کوه یخی که قسمت اعظم آن زیر آب است تشبیه کرده اند (بارتچ، </a:t>
            </a:r>
            <a:r>
              <a:rPr lang="fa-IR" dirty="0">
                <a:cs typeface="B Zar" pitchFamily="2" charset="-78"/>
              </a:rPr>
              <a:t>۲۰۰۲)</a:t>
            </a:r>
            <a:endParaRPr lang="en-US" dirty="0">
              <a:cs typeface="B Zar" pitchFamily="2" charset="-78"/>
            </a:endParaRPr>
          </a:p>
          <a:p>
            <a:pPr marL="82296" indent="0" algn="just" rtl="1">
              <a:buNone/>
            </a:pPr>
            <a:endParaRPr lang="en-US" dirty="0">
              <a:cs typeface="B Zar" pitchFamily="2" charset="-78"/>
            </a:endParaRPr>
          </a:p>
          <a:p>
            <a:pPr marL="82296" indent="0" algn="just" rtl="1">
              <a:buNone/>
            </a:pPr>
            <a:endParaRPr lang="en-US" dirty="0">
              <a:cs typeface="B Zar" pitchFamily="2" charset="-78"/>
            </a:endParaRPr>
          </a:p>
        </p:txBody>
      </p:sp>
    </p:spTree>
    <p:extLst>
      <p:ext uri="{BB962C8B-B14F-4D97-AF65-F5344CB8AC3E}">
        <p14:creationId xmlns:p14="http://schemas.microsoft.com/office/powerpoint/2010/main" val="38673450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ar-SA" sz="3200" b="1" dirty="0">
                <a:solidFill>
                  <a:schemeClr val="tx1"/>
                </a:solidFill>
                <a:cs typeface="B Zar" pitchFamily="2" charset="-78"/>
              </a:rPr>
              <a:t>درمان به شیوه روان تحلیل گری </a:t>
            </a:r>
            <a:r>
              <a:rPr lang="ar-SA" sz="3200" b="1" dirty="0" smtClean="0">
                <a:solidFill>
                  <a:schemeClr val="tx1"/>
                </a:solidFill>
                <a:cs typeface="B Zar" pitchFamily="2" charset="-78"/>
              </a:rPr>
              <a:t>فرویدی</a:t>
            </a:r>
            <a:endParaRPr lang="en-US" sz="3200" b="1" dirty="0">
              <a:solidFill>
                <a:schemeClr val="tx1"/>
              </a:solidFill>
              <a:cs typeface="B Zar" pitchFamily="2" charset="-78"/>
            </a:endParaRPr>
          </a:p>
        </p:txBody>
      </p:sp>
      <p:sp>
        <p:nvSpPr>
          <p:cNvPr id="3" name="Content Placeholder 2"/>
          <p:cNvSpPr>
            <a:spLocks noGrp="1"/>
          </p:cNvSpPr>
          <p:nvPr>
            <p:ph idx="1"/>
          </p:nvPr>
        </p:nvSpPr>
        <p:spPr>
          <a:xfrm>
            <a:off x="1066800" y="1447800"/>
            <a:ext cx="7866888" cy="4800600"/>
          </a:xfrm>
        </p:spPr>
        <p:txBody>
          <a:bodyPr>
            <a:normAutofit fontScale="85000" lnSpcReduction="10000"/>
          </a:bodyPr>
          <a:lstStyle/>
          <a:p>
            <a:pPr marL="82296" indent="0" algn="just" rtl="1">
              <a:buNone/>
            </a:pPr>
            <a:r>
              <a:rPr lang="ar-SA" dirty="0" smtClean="0">
                <a:cs typeface="B Zar" pitchFamily="2" charset="-78"/>
              </a:rPr>
              <a:t>فروید</a:t>
            </a:r>
            <a:r>
              <a:rPr lang="ar-SA" dirty="0">
                <a:cs typeface="B Zar" pitchFamily="2" charset="-78"/>
              </a:rPr>
              <a:t>، روان آزردگی (اعم از اختلال های اضطراری و افسرده وار) و روان گسیختگی را ناشی از تعارض بين ارضای کشاننده ای و شرایط جهان واقعی می دانست. در محیطی سرد و خشن که حمایت اجتماعی وجود ندارد فرد به مرحله پایین تری از کنش وری واپس روی می کند (دادستان، بهار </a:t>
            </a:r>
            <a:r>
              <a:rPr lang="fa-IR" dirty="0">
                <a:cs typeface="B Zar" pitchFamily="2" charset="-78"/>
              </a:rPr>
              <a:t>۱۳۸۳</a:t>
            </a:r>
            <a:r>
              <a:rPr lang="ar-SA" dirty="0">
                <a:cs typeface="B Zar" pitchFamily="2" charset="-78"/>
              </a:rPr>
              <a:t>، جلد دوم). بنابراین روان تحلیل گر باید در حل تعارض ایجاد شده بکوشد و فرد را به مرحله کنش روی متعادل خود سوق دهد. انجام این فعالیت ها به زمان طولانی نیاز دارد و حتی ممکن است سال ها به طول بینجامد (درو، </a:t>
            </a:r>
            <a:r>
              <a:rPr lang="fa-IR" dirty="0">
                <a:cs typeface="B Zar" pitchFamily="2" charset="-78"/>
              </a:rPr>
              <a:t>۲۰۰۵) </a:t>
            </a:r>
            <a:r>
              <a:rPr lang="ar-SA" dirty="0">
                <a:cs typeface="B Zar" pitchFamily="2" charset="-78"/>
              </a:rPr>
              <a:t>یکی از شیوه های روان تحلیل گری این است که از مراجع خواسته می شود بر تخت یا کاناپهای دراز کشیده و پس از این که احساس آرامشی کرد بدون نگاه کردن به مشاوران به تجارب گذشته خود بیندیشد و آزادانه هر تصویر ذهنی یا اندیشه ای را که به خاطر می آورد بدون حذف بیان کند حتی اگر این موارد پیش پا افتاده و شرم آور یا دردناک باشد. </a:t>
            </a:r>
            <a:endParaRPr lang="en-US" dirty="0">
              <a:cs typeface="B Zar" pitchFamily="2" charset="-78"/>
            </a:endParaRPr>
          </a:p>
        </p:txBody>
      </p:sp>
    </p:spTree>
    <p:extLst>
      <p:ext uri="{BB962C8B-B14F-4D97-AF65-F5344CB8AC3E}">
        <p14:creationId xmlns:p14="http://schemas.microsoft.com/office/powerpoint/2010/main" val="8821562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609600"/>
            <a:ext cx="7790688" cy="5638800"/>
          </a:xfrm>
        </p:spPr>
        <p:txBody>
          <a:bodyPr>
            <a:normAutofit/>
          </a:bodyPr>
          <a:lstStyle/>
          <a:p>
            <a:pPr marL="82296" indent="0" algn="just" rtl="1">
              <a:buNone/>
            </a:pPr>
            <a:r>
              <a:rPr lang="ar-SA" dirty="0">
                <a:cs typeface="B Zar" pitchFamily="2" charset="-78"/>
              </a:rPr>
              <a:t>فروید در خلال بهره گیری از این روش دریافت که گاهی بیان خاطرات و تجربیات گذشته چنان دردناک است که بیماران توان ادامه کار را ندارند. فروید این حالت را مقاومت نامید و آن را علامتی دانست که نشانگر نزدیک شدن به ریشه اصلی مشکل است. در این صورت روانکاو باید تحلیل بیشتری در این قسمت انجام داده تا با غلبه بر مقاومت بتواند تجربه و اپس رانده شده را باز گرداند و مشکل را ریشه یابی کند (میرز، </a:t>
            </a:r>
            <a:r>
              <a:rPr lang="fa-IR" dirty="0">
                <a:cs typeface="B Zar" pitchFamily="2" charset="-78"/>
              </a:rPr>
              <a:t>۲۰۰۱).</a:t>
            </a:r>
            <a:endParaRPr lang="en-US" dirty="0">
              <a:cs typeface="B Zar" pitchFamily="2" charset="-78"/>
            </a:endParaRPr>
          </a:p>
          <a:p>
            <a:pPr marL="82296" indent="0" algn="just" rtl="1">
              <a:buNone/>
            </a:pPr>
            <a:r>
              <a:rPr lang="ar-SA" dirty="0">
                <a:cs typeface="B Zar" pitchFamily="2" charset="-78"/>
              </a:rPr>
              <a:t>در طی این فرایند تعارضات فرد از طریق رابطه با درمانگر انتقال می یابد به این طریق بیمار به بینش دست می یابد و مسائل خود را حل می کند (دادستان، </a:t>
            </a:r>
            <a:r>
              <a:rPr lang="fa-IR" dirty="0">
                <a:cs typeface="B Zar" pitchFamily="2" charset="-78"/>
              </a:rPr>
              <a:t>۱۳۸۳</a:t>
            </a:r>
            <a:r>
              <a:rPr lang="ar-SA" dirty="0">
                <a:cs typeface="B Zar" pitchFamily="2" charset="-78"/>
              </a:rPr>
              <a:t>، </a:t>
            </a:r>
            <a:r>
              <a:rPr lang="ar-SA" dirty="0" smtClean="0">
                <a:cs typeface="B Zar" pitchFamily="2" charset="-78"/>
              </a:rPr>
              <a:t>جلد</a:t>
            </a:r>
            <a:r>
              <a:rPr lang="fa-IR" dirty="0" smtClean="0">
                <a:cs typeface="B Zar" pitchFamily="2" charset="-78"/>
              </a:rPr>
              <a:t> دوم)</a:t>
            </a:r>
            <a:endParaRPr lang="en-US" dirty="0">
              <a:cs typeface="B Zar" pitchFamily="2" charset="-78"/>
            </a:endParaRPr>
          </a:p>
          <a:p>
            <a:pPr marL="82296" indent="0" algn="just">
              <a:buNone/>
            </a:pPr>
            <a:endParaRPr lang="en-US" dirty="0">
              <a:cs typeface="B Zar" pitchFamily="2" charset="-78"/>
            </a:endParaRPr>
          </a:p>
        </p:txBody>
      </p:sp>
    </p:spTree>
    <p:extLst>
      <p:ext uri="{BB962C8B-B14F-4D97-AF65-F5344CB8AC3E}">
        <p14:creationId xmlns:p14="http://schemas.microsoft.com/office/powerpoint/2010/main" val="14380671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838200"/>
            <a:ext cx="7498080" cy="4800600"/>
          </a:xfrm>
        </p:spPr>
        <p:txBody>
          <a:bodyPr/>
          <a:lstStyle/>
          <a:p>
            <a:pPr marL="82296" indent="0" algn="just" rtl="1">
              <a:buNone/>
            </a:pPr>
            <a:r>
              <a:rPr lang="ar-SA" dirty="0">
                <a:cs typeface="B Zar" pitchFamily="2" charset="-78"/>
              </a:rPr>
              <a:t>بنابر این هدف عمده از مشاوره بازیافتن تجربیات واپس زده شده است. فروید بهترین راه مشاوره و درمان را ایجاد آگاهی نسبت به اندیشه ها و احساسات سرکوب شده می دانست.</a:t>
            </a:r>
            <a:endParaRPr lang="en-US" dirty="0">
              <a:cs typeface="B Zar" pitchFamily="2" charset="-78"/>
            </a:endParaRPr>
          </a:p>
          <a:p>
            <a:pPr marL="82296" indent="0" algn="just" rtl="1">
              <a:buNone/>
            </a:pPr>
            <a:r>
              <a:rPr lang="ar-SA" dirty="0">
                <a:cs typeface="B Zar" pitchFamily="2" charset="-78"/>
              </a:rPr>
              <a:t>روان تحلیل گر برای آگاهی از محتویات ناهشیار و غلبه بر مقاومت مراجع از شیوه هایی همچون تحلیل مقاومت، تحلیل خواب ، تحلیل رویا، تداعی آزاد، تحلیل انتقال تعبیر و تغییر روش فعال سازی روان پریشی بهره می گیرند (اسکا پیراه، </a:t>
            </a:r>
            <a:r>
              <a:rPr lang="fa-IR" dirty="0">
                <a:cs typeface="B Zar" pitchFamily="2" charset="-78"/>
              </a:rPr>
              <a:t>۲۰۰۰).</a:t>
            </a:r>
            <a:endParaRPr lang="en-US" dirty="0">
              <a:cs typeface="B Zar" pitchFamily="2" charset="-78"/>
            </a:endParaRPr>
          </a:p>
          <a:p>
            <a:pPr marL="82296" indent="0" algn="just">
              <a:buNone/>
            </a:pPr>
            <a:endParaRPr lang="en-US" dirty="0">
              <a:cs typeface="B Zar" pitchFamily="2" charset="-78"/>
            </a:endParaRPr>
          </a:p>
        </p:txBody>
      </p:sp>
    </p:spTree>
    <p:extLst>
      <p:ext uri="{BB962C8B-B14F-4D97-AF65-F5344CB8AC3E}">
        <p14:creationId xmlns:p14="http://schemas.microsoft.com/office/powerpoint/2010/main" val="9625755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762000"/>
            <a:ext cx="7498080" cy="4800600"/>
          </a:xfrm>
        </p:spPr>
        <p:txBody>
          <a:bodyPr>
            <a:normAutofit lnSpcReduction="10000"/>
          </a:bodyPr>
          <a:lstStyle/>
          <a:p>
            <a:pPr marL="82296" indent="0" algn="just" rtl="1">
              <a:buNone/>
            </a:pPr>
            <a:r>
              <a:rPr lang="ar-SA" dirty="0">
                <a:cs typeface="B Zar" pitchFamily="2" charset="-78"/>
              </a:rPr>
              <a:t>در تحلیل مقاومت، مشاور به بررسی محتوای بیان شده یا منع شده می پردازد، به این شکل که در صورت مشاهده مقاومت از مراجع خواسته می شود به تداعی آزاد بپردازد و در صورت ادامه مقاومت از وی خواسته می شود به تداعی آزاد بپردازد و در صورت ادامه مقاومت از وی خواسته می شود موارد را روی کاغذ بیاورد و در صورت مقاومت مجدد از وی خواسته می شود از روی یادداشت های روزانه استفاده کند. به این ترتیب که در هر ساعت از روی که خواست مطلبی بنویسد این نوشته ها منبع خوبی برای شناخت دلایل مقاومت خواهند بود. (میرز، </a:t>
            </a:r>
            <a:r>
              <a:rPr lang="fa-IR" dirty="0">
                <a:cs typeface="B Zar" pitchFamily="2" charset="-78"/>
              </a:rPr>
              <a:t>۲۰۰۱).</a:t>
            </a:r>
            <a:endParaRPr lang="en-US" dirty="0">
              <a:cs typeface="B Zar" pitchFamily="2" charset="-78"/>
            </a:endParaRPr>
          </a:p>
          <a:p>
            <a:pPr marL="82296" indent="0" algn="just" rtl="1">
              <a:buNone/>
            </a:pPr>
            <a:endParaRPr lang="en-US" dirty="0">
              <a:cs typeface="B Zar" pitchFamily="2" charset="-78"/>
            </a:endParaRPr>
          </a:p>
        </p:txBody>
      </p:sp>
    </p:spTree>
    <p:extLst>
      <p:ext uri="{BB962C8B-B14F-4D97-AF65-F5344CB8AC3E}">
        <p14:creationId xmlns:p14="http://schemas.microsoft.com/office/powerpoint/2010/main" val="30381281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4920" y="914400"/>
            <a:ext cx="7498080" cy="4800600"/>
          </a:xfrm>
        </p:spPr>
        <p:txBody>
          <a:bodyPr>
            <a:normAutofit fontScale="85000" lnSpcReduction="10000"/>
          </a:bodyPr>
          <a:lstStyle/>
          <a:p>
            <a:pPr marL="82296" indent="0" algn="just" rtl="1">
              <a:buNone/>
            </a:pPr>
            <a:r>
              <a:rPr lang="ar-SA" dirty="0">
                <a:cs typeface="B Zar" pitchFamily="2" charset="-78"/>
              </a:rPr>
              <a:t>در تحلیل خواب و رویا مشاور سعی می کند با استفاده از سمبل ها و نمادهایی خواب ها را تعبیر کند. فروید در طی جلسات مشاوره خود دریافت که رویاها و خواب ها بیشتر اوقات نشان دهنده خاطرات واپس رانده با اهمیتی هستند، وی همچنین در طول کارش با بیماران بین نمادهای موجود در رویاها همسانی هایی یافت. به این سبب برای بعضی از نمادها معانی مشخص ارائه کرد. او معتقد بود روان تحلیل گران با توجه به این عمومیت ظاهری به سبب وجود تفاوت بین افراد و نوع مشکلاتشان باید در تفسیر هر کدام به ویژگی خاص بیمار توجه شود. البته فرد تمامی رویاها را معلول تعارضات هیجانی نمی داند بلکه می گوید بعضی از آنها ناشی از محرک های ساده ای مانند درجه دمای بدن، درجه دمای اتاق، پرخوری قبل از خواب با بیماری جسمی است (میرز، </a:t>
            </a:r>
            <a:r>
              <a:rPr lang="fa-IR" dirty="0">
                <a:cs typeface="B Zar" pitchFamily="2" charset="-78"/>
              </a:rPr>
              <a:t>۲۰۰۱). </a:t>
            </a:r>
            <a:r>
              <a:rPr lang="ar-SA" dirty="0">
                <a:cs typeface="B Zar" pitchFamily="2" charset="-78"/>
              </a:rPr>
              <a:t>بنابراین تمامی خواب ها و رؤیاها معنا و محتوای رمزی ندارند. </a:t>
            </a:r>
            <a:endParaRPr lang="en-US" dirty="0">
              <a:cs typeface="B Zar" pitchFamily="2" charset="-78"/>
            </a:endParaRPr>
          </a:p>
          <a:p>
            <a:pPr marL="82296" indent="0" algn="just" rtl="1">
              <a:buNone/>
            </a:pPr>
            <a:endParaRPr lang="en-US" dirty="0">
              <a:cs typeface="B Zar" pitchFamily="2" charset="-78"/>
            </a:endParaRPr>
          </a:p>
        </p:txBody>
      </p:sp>
    </p:spTree>
    <p:extLst>
      <p:ext uri="{BB962C8B-B14F-4D97-AF65-F5344CB8AC3E}">
        <p14:creationId xmlns:p14="http://schemas.microsoft.com/office/powerpoint/2010/main" val="15658263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914400"/>
            <a:ext cx="7498080" cy="4800600"/>
          </a:xfrm>
        </p:spPr>
        <p:txBody>
          <a:bodyPr>
            <a:normAutofit fontScale="85000" lnSpcReduction="10000"/>
          </a:bodyPr>
          <a:lstStyle/>
          <a:p>
            <a:pPr marL="82296" indent="0" algn="just" rtl="1">
              <a:buNone/>
            </a:pPr>
            <a:r>
              <a:rPr lang="ar-SA" dirty="0">
                <a:cs typeface="B Zar" pitchFamily="2" charset="-78"/>
              </a:rPr>
              <a:t>در روش تداعی آزاد از مراجع خواسته می شود هر کلمه ای را که به ذهنش می رسد بازگو کند. در این حالت مراجع معمولا ابتدا سعی می کند کلماتی را بر زبان آورد که در حیطه دید او قرار دارد، سپس وقتی با کمبود کلمه روبرو می شود به سراغ کلماتی که در ذهن دارد می رود. لذا مشاور معمولا کلمات برگرفته از محیط و مکان فعلی را کنار گذاشته و به بررسی کلمات بعدی می پردازد (میرز، </a:t>
            </a:r>
            <a:r>
              <a:rPr lang="fa-IR" dirty="0">
                <a:cs typeface="B Zar" pitchFamily="2" charset="-78"/>
              </a:rPr>
              <a:t>۲۰۰۱)</a:t>
            </a:r>
            <a:endParaRPr lang="en-US" dirty="0">
              <a:cs typeface="B Zar" pitchFamily="2" charset="-78"/>
            </a:endParaRPr>
          </a:p>
          <a:p>
            <a:pPr marL="82296" indent="0" algn="just" rtl="1">
              <a:buNone/>
            </a:pPr>
            <a:r>
              <a:rPr lang="ar-SA" dirty="0">
                <a:cs typeface="B Zar" pitchFamily="2" charset="-78"/>
              </a:rPr>
              <a:t>فروید در خلال جلسات درمانگری متوجه پدیده ای شد که آن را انتقال نامید. انتقال نشان دهنده نگرشی است که مددجو نسبت به یک شخص مهم و باارزش در زندگی داشته و اکنون آن را به درمانگر فرافکنی می کند. روانکاو می تواند با استفاده از پدیده انتقال که از اصول اساسی درمان در روانکاوی است به مددجو باری دهد تا علل رفتار روان رنجور خود را بشناسد (بورتون و سس، </a:t>
            </a:r>
            <a:r>
              <a:rPr lang="fa-IR" dirty="0">
                <a:cs typeface="B Zar" pitchFamily="2" charset="-78"/>
              </a:rPr>
              <a:t>۲۰۰۰)</a:t>
            </a:r>
            <a:endParaRPr lang="en-US" dirty="0">
              <a:cs typeface="B Zar" pitchFamily="2" charset="-78"/>
            </a:endParaRPr>
          </a:p>
          <a:p>
            <a:pPr marL="82296" indent="0" algn="just" rtl="1">
              <a:buNone/>
            </a:pPr>
            <a:endParaRPr lang="en-US" dirty="0">
              <a:cs typeface="B Zar" pitchFamily="2" charset="-78"/>
            </a:endParaRPr>
          </a:p>
        </p:txBody>
      </p:sp>
    </p:spTree>
    <p:extLst>
      <p:ext uri="{BB962C8B-B14F-4D97-AF65-F5344CB8AC3E}">
        <p14:creationId xmlns:p14="http://schemas.microsoft.com/office/powerpoint/2010/main" val="14320096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685800"/>
            <a:ext cx="7498080" cy="5562600"/>
          </a:xfrm>
        </p:spPr>
        <p:txBody>
          <a:bodyPr>
            <a:normAutofit fontScale="85000" lnSpcReduction="10000"/>
          </a:bodyPr>
          <a:lstStyle/>
          <a:p>
            <a:pPr marL="82296" indent="0" algn="just" rtl="1">
              <a:buNone/>
            </a:pPr>
            <a:r>
              <a:rPr lang="ar-SA" dirty="0">
                <a:cs typeface="B Zar" pitchFamily="2" charset="-78"/>
              </a:rPr>
              <a:t>در تفسیر مشاور یا روان درمانگر به بیان مجدد و شرح و تفسیر مواردی می پردازد که توسط مراجع بیان شده و با محتویات ناخودآگاه ارتباط داشته است، این تفسیر به مراجع کمک می کند تا نسبت به مشکل خود و نحوه حل آن بینش کسب کند. به منظور انجام هر چه دقیق تر این تعبیر و تفسیر روانکاو می تواند از تولیدات تحلیلی مراجع مانند نقاشی، موسیقی، نمایشنامه، شعر و صنایع دستی او نیز بهره گیرد (میرز، 2001)</a:t>
            </a:r>
            <a:endParaRPr lang="en-US" dirty="0">
              <a:cs typeface="B Zar" pitchFamily="2" charset="-78"/>
            </a:endParaRPr>
          </a:p>
          <a:p>
            <a:pPr marL="82296" indent="0" algn="just" rtl="1">
              <a:buNone/>
            </a:pPr>
            <a:r>
              <a:rPr lang="ar-SA" dirty="0">
                <a:cs typeface="B Zar" pitchFamily="2" charset="-78"/>
              </a:rPr>
              <a:t>در روش فعال سازی روان پریشی فهرستی از کلمات و جملاتی که به منظور بازشناسی محتوای ناهشیار مهم و مؤثر تشخیص داده می شود در اختیار فرد گذاشته و اثرات آن با اثرات محرک های خنثی بر روی احساسات و رفتار شخص مقایسه می شود. به عنوان مثال طی آزمایشی مشخص شد چنانچه به بیماران مذکر مبتلا به اختلالات روانی به ویژه افسردگی هنگام رؤیت یک نقطه نورانی جملاتی مانند «مامان با من دوست است»، «مامان همسرم را دوست دارد و او را قبول دارد»، داده شود میزان دقت آنان افزایش می یابد (میرز، </a:t>
            </a:r>
            <a:r>
              <a:rPr lang="fa-IR" dirty="0">
                <a:cs typeface="B Zar" pitchFamily="2" charset="-78"/>
              </a:rPr>
              <a:t>۲۰۰۱). </a:t>
            </a:r>
            <a:endParaRPr lang="en-US" dirty="0">
              <a:cs typeface="B Zar" pitchFamily="2" charset="-78"/>
            </a:endParaRPr>
          </a:p>
        </p:txBody>
      </p:sp>
    </p:spTree>
    <p:extLst>
      <p:ext uri="{BB962C8B-B14F-4D97-AF65-F5344CB8AC3E}">
        <p14:creationId xmlns:p14="http://schemas.microsoft.com/office/powerpoint/2010/main" val="67795451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rtl="1"/>
            <a:r>
              <a:rPr lang="ar-SA" dirty="0"/>
              <a:t>نوفرویدی ها یا روان تحلیل گران جدید</a:t>
            </a:r>
            <a:endParaRPr lang="en-US" dirty="0"/>
          </a:p>
          <a:p>
            <a:pPr rtl="1"/>
            <a:r>
              <a:rPr lang="ar-SA" dirty="0"/>
              <a:t>بعضی از پیروان فروید بعدها نظریات متفاوتی ارائه داده اند. از جمله آنها می توان به آدلر ، کارن هورنای، یونگ، هاری استک سالیوان اشاره کرد. تمامی این افراد ضمن اقتباس از اصول اساسی نظریه فروید در آن تغییراتی ایجاد نمودند. </a:t>
            </a:r>
            <a:endParaRPr lang="en-US" dirty="0"/>
          </a:p>
          <a:p>
            <a:pPr rtl="1"/>
            <a:r>
              <a:rPr lang="ar-SA" dirty="0"/>
              <a:t>به عنوان مثال آدلر و هورنای با فروید در اهمیت دوران کودکی موافق هستند اما آنها به ویژگی های اجتماعی بیش از کشش جنسی اهمیت می دهند (میرز، </a:t>
            </a:r>
            <a:r>
              <a:rPr lang="fa-IR" dirty="0"/>
              <a:t>۲۰۰۱)</a:t>
            </a:r>
            <a:endParaRPr lang="en-US" dirty="0"/>
          </a:p>
          <a:p>
            <a:pPr rtl="1"/>
            <a:r>
              <a:rPr lang="ar-SA" dirty="0"/>
              <a:t>گاه به سبب توجه به این نظریات به عوامل اجتماعی و فرهنگی به نام روان تحلیل گری فرهنگی یا اجتماعی از آنها یاد می کنند. در ادامه شرح مختصری از بعضی نظریه ها که توانسته اند بر روند راهنمایی و مشاوره تأثیر گذار باشد ارائه می شود.</a:t>
            </a:r>
            <a:endParaRPr lang="en-US" dirty="0"/>
          </a:p>
          <a:p>
            <a:endParaRPr lang="en-US" dirty="0"/>
          </a:p>
        </p:txBody>
      </p:sp>
    </p:spTree>
    <p:extLst>
      <p:ext uri="{BB962C8B-B14F-4D97-AF65-F5344CB8AC3E}">
        <p14:creationId xmlns:p14="http://schemas.microsoft.com/office/powerpoint/2010/main" val="363979971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ar-SA" sz="3200" b="1" dirty="0">
                <a:solidFill>
                  <a:schemeClr val="tx1"/>
                </a:solidFill>
                <a:cs typeface="B Zar" pitchFamily="2" charset="-78"/>
              </a:rPr>
              <a:t>نظریه آلفرد آدلر </a:t>
            </a:r>
            <a:endParaRPr lang="en-US" sz="3200" b="1" dirty="0">
              <a:solidFill>
                <a:schemeClr val="tx1"/>
              </a:solidFill>
              <a:cs typeface="B Zar" pitchFamily="2" charset="-78"/>
            </a:endParaRPr>
          </a:p>
        </p:txBody>
      </p:sp>
      <p:sp>
        <p:nvSpPr>
          <p:cNvPr id="3" name="Content Placeholder 2"/>
          <p:cNvSpPr>
            <a:spLocks noGrp="1"/>
          </p:cNvSpPr>
          <p:nvPr>
            <p:ph idx="1"/>
          </p:nvPr>
        </p:nvSpPr>
        <p:spPr/>
        <p:txBody>
          <a:bodyPr>
            <a:normAutofit lnSpcReduction="10000"/>
          </a:bodyPr>
          <a:lstStyle/>
          <a:p>
            <a:pPr marL="82296" indent="0" algn="just" rtl="1">
              <a:buNone/>
            </a:pPr>
            <a:r>
              <a:rPr lang="ar-SA" dirty="0" smtClean="0">
                <a:cs typeface="B Zar" pitchFamily="2" charset="-78"/>
              </a:rPr>
              <a:t>روان </a:t>
            </a:r>
            <a:r>
              <a:rPr lang="ar-SA" dirty="0">
                <a:cs typeface="B Zar" pitchFamily="2" charset="-78"/>
              </a:rPr>
              <a:t>شناسی آدلر را می توان نوعی روان شناسی خانوادگی و اجتماعی دانست. زیرا که تأکید عمده ای به نقش خانواده و تعامل اعضای آن دارد (دادستان، </a:t>
            </a:r>
            <a:r>
              <a:rPr lang="fa-IR" dirty="0">
                <a:cs typeface="B Zar" pitchFamily="2" charset="-78"/>
              </a:rPr>
              <a:t>۱۳۸۳</a:t>
            </a:r>
            <a:r>
              <a:rPr lang="ar-SA" dirty="0">
                <a:cs typeface="B Zar" pitchFamily="2" charset="-78"/>
              </a:rPr>
              <a:t>، جلد اول). آدلر معتقد است که انسان با نیاز وابسته بودن به جمع به دنیا می آید، وی به این مطلب که نوروزها و اختلالات روانی افراد ریشه جنسی دارد اعتقادی نداشت. از دید آدلر افراد با توانایی قبول مسئولیت و نیاز به پیشرفت به دنیا می آیند. بنابر این گذشته فرد تنها تعیین کننده شخصیت او نیست بلکه آینده و اهداف و طرح هایی که پیش رو دارد در شخصیت او مؤثر است (بارتون و سس، </a:t>
            </a:r>
            <a:r>
              <a:rPr lang="fa-IR" dirty="0">
                <a:cs typeface="B Zar" pitchFamily="2" charset="-78"/>
              </a:rPr>
              <a:t>۲۰۰۰). </a:t>
            </a:r>
            <a:endParaRPr lang="en-US" dirty="0">
              <a:cs typeface="B Zar" pitchFamily="2" charset="-78"/>
            </a:endParaRPr>
          </a:p>
        </p:txBody>
      </p:sp>
    </p:spTree>
    <p:extLst>
      <p:ext uri="{BB962C8B-B14F-4D97-AF65-F5344CB8AC3E}">
        <p14:creationId xmlns:p14="http://schemas.microsoft.com/office/powerpoint/2010/main" val="41100643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381000"/>
            <a:ext cx="7714488" cy="5867400"/>
          </a:xfrm>
        </p:spPr>
        <p:txBody>
          <a:bodyPr>
            <a:normAutofit fontScale="85000" lnSpcReduction="20000"/>
          </a:bodyPr>
          <a:lstStyle/>
          <a:p>
            <a:pPr marL="82296" indent="0" algn="just" rtl="1">
              <a:buNone/>
            </a:pPr>
            <a:r>
              <a:rPr lang="ar-SA" dirty="0">
                <a:cs typeface="B Zar" pitchFamily="2" charset="-78"/>
              </a:rPr>
              <a:t>به این ترتیب که انسان برای خود اهدافی تعیین کرده و جهت تحقق آنها پیش می رود. گاه این اهداف با توانایی ها و امکانات فرد هماهنگ است، لذا پس از تلاش تحقق می یابد و گاه با توانایی ها و امکانات فرد هماهنگی ندارد، بنابراین تلاش در تحقق آن بی ثمر است اینجاست که در فرد احساس دلسردی، نومیدی و در نتیجه احساس حقارت ایجاد می شود. احساس حقارت است که از دید آدلر روان رنجوری، روان پریشی، انواع انحرافات و رفتار بزهکارانه را به همراه می آورد (گلیفورد و بومر ، </a:t>
            </a:r>
            <a:r>
              <a:rPr lang="fa-IR" dirty="0">
                <a:cs typeface="B Zar" pitchFamily="2" charset="-78"/>
              </a:rPr>
              <a:t>۲۰۰۰)</a:t>
            </a:r>
            <a:r>
              <a:rPr lang="ar-SA" dirty="0">
                <a:cs typeface="B Zar" pitchFamily="2" charset="-78"/>
              </a:rPr>
              <a:t>، از این رو روان شناس ابتدا باید بکوشد تا در فرد نسبت به توانایی های وجودی و امکانات اجتماعی اش شناخت ایجاد کند و در مرحله بعدی وی را در انتخاب اهدافی که هماهنگ با توانایی ها و امکانات است یاری دهد. در این صورت تلاش موجب تحقق اهداف شده و احساس آرامش و </a:t>
            </a:r>
            <a:r>
              <a:rPr lang="ar-SA" dirty="0" smtClean="0">
                <a:cs typeface="B Zar" pitchFamily="2" charset="-78"/>
              </a:rPr>
              <a:t>از </a:t>
            </a:r>
            <a:r>
              <a:rPr lang="ar-SA" dirty="0">
                <a:cs typeface="B Zar" pitchFamily="2" charset="-78"/>
              </a:rPr>
              <a:t>جمله وظایف دیگر مشاور در روان شناسی آدلری کمک به مددجو در سبک زندگی مناسب است. این سبک زندگی باید از نظر اجتماعی که در آن به سر می برد مفید و سودمند باشد به گونه ای که فرد را در سازگاری توأم با موفقیت در اجتماع، کار، جنسیت و شخصیت خودشان یاری دهد (لاندين"، </a:t>
            </a:r>
            <a:r>
              <a:rPr lang="fa-IR" dirty="0">
                <a:cs typeface="B Zar" pitchFamily="2" charset="-78"/>
              </a:rPr>
              <a:t>۱۹۹۸</a:t>
            </a:r>
            <a:r>
              <a:rPr lang="fa-IR" dirty="0" smtClean="0">
                <a:cs typeface="B Zar" pitchFamily="2" charset="-78"/>
              </a:rPr>
              <a:t>).</a:t>
            </a:r>
            <a:endParaRPr lang="en-US" dirty="0">
              <a:cs typeface="B Zar" pitchFamily="2" charset="-78"/>
            </a:endParaRPr>
          </a:p>
        </p:txBody>
      </p:sp>
    </p:spTree>
    <p:extLst>
      <p:ext uri="{BB962C8B-B14F-4D97-AF65-F5344CB8AC3E}">
        <p14:creationId xmlns:p14="http://schemas.microsoft.com/office/powerpoint/2010/main" val="8877295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4712" y="838200"/>
            <a:ext cx="7790688" cy="5867400"/>
          </a:xfrm>
        </p:spPr>
        <p:txBody>
          <a:bodyPr>
            <a:normAutofit/>
          </a:bodyPr>
          <a:lstStyle/>
          <a:p>
            <a:pPr marL="82296" indent="0" algn="just" rtl="1">
              <a:buNone/>
            </a:pPr>
            <a:r>
              <a:rPr lang="ar-SA" sz="2800" dirty="0">
                <a:cs typeface="B Zar" pitchFamily="2" charset="-78"/>
              </a:rPr>
              <a:t>ناهشیار تأثیر بسزایی در کنترل رفتار دارد. علاوه بر این فعالیت بخشی از آن (بن) مبتنی بر اصل لذت بوده و بازرسی ندارد. بنابراین می تواند از قلمرو اخلاق فراتر رود. ضمیر ناخودآگاه در نظریه روان تحلیل گری مفهومی مهم است، زیرا در درک رفتار بشری و یافتن ریشه های بیماری نقش تعیین کننده ای دارد (درو، </a:t>
            </a:r>
            <a:r>
              <a:rPr lang="fa-IR" sz="2800" dirty="0">
                <a:cs typeface="B Zar" pitchFamily="2" charset="-78"/>
              </a:rPr>
              <a:t>۲۰۰۵). </a:t>
            </a:r>
            <a:r>
              <a:rPr lang="ar-SA" sz="2800" dirty="0">
                <a:cs typeface="B Zar" pitchFamily="2" charset="-78"/>
              </a:rPr>
              <a:t>طرفداران این نظریه تکنیک هایی از جمله تداعی آزاد، تعبیر خواب و تحلیل رؤیاها را ابداع کرده تا از طریق آن بتوان این ناهشیار قدرتمند را شناخت (پارتچ، </a:t>
            </a:r>
            <a:r>
              <a:rPr lang="fa-IR" sz="2800" dirty="0">
                <a:cs typeface="B Zar" pitchFamily="2" charset="-78"/>
              </a:rPr>
              <a:t>۲۰۰۲). </a:t>
            </a:r>
            <a:r>
              <a:rPr lang="ar-SA" sz="2800" dirty="0">
                <a:cs typeface="B Zar" pitchFamily="2" charset="-78"/>
              </a:rPr>
              <a:t>برای اثبات وجود ناهشیار و پدیده و اپس زدن و نشان دادن مواردی که انسان نمی تواند به وضوح درباره آن بیندیشد آزمایش های گوناگونی انجام گرفته است (بارتچ، </a:t>
            </a:r>
            <a:r>
              <a:rPr lang="fa-IR" sz="2800" dirty="0">
                <a:cs typeface="B Zar" pitchFamily="2" charset="-78"/>
              </a:rPr>
              <a:t>۲۰۰۲).</a:t>
            </a:r>
            <a:endParaRPr lang="en-US" sz="2800" dirty="0">
              <a:cs typeface="B Zar" pitchFamily="2" charset="-78"/>
            </a:endParaRPr>
          </a:p>
        </p:txBody>
      </p:sp>
    </p:spTree>
    <p:extLst>
      <p:ext uri="{BB962C8B-B14F-4D97-AF65-F5344CB8AC3E}">
        <p14:creationId xmlns:p14="http://schemas.microsoft.com/office/powerpoint/2010/main" val="3702518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sz="3200" b="1" dirty="0">
                <a:solidFill>
                  <a:schemeClr val="tx1"/>
                </a:solidFill>
                <a:cs typeface="B Zar" pitchFamily="2" charset="-78"/>
              </a:rPr>
              <a:t>احساس حقارت و برتری </a:t>
            </a:r>
            <a:r>
              <a:rPr lang="ar-SA" sz="3200" b="1" dirty="0" smtClean="0">
                <a:solidFill>
                  <a:schemeClr val="tx1"/>
                </a:solidFill>
                <a:cs typeface="B Zar" pitchFamily="2" charset="-78"/>
              </a:rPr>
              <a:t>جویی</a:t>
            </a:r>
            <a:endParaRPr lang="en-US" sz="3200" b="1" dirty="0">
              <a:solidFill>
                <a:schemeClr val="tx1"/>
              </a:solidFill>
              <a:cs typeface="B Zar" pitchFamily="2" charset="-78"/>
            </a:endParaRPr>
          </a:p>
        </p:txBody>
      </p:sp>
      <p:sp>
        <p:nvSpPr>
          <p:cNvPr id="3" name="Content Placeholder 2"/>
          <p:cNvSpPr>
            <a:spLocks noGrp="1"/>
          </p:cNvSpPr>
          <p:nvPr>
            <p:ph idx="1"/>
          </p:nvPr>
        </p:nvSpPr>
        <p:spPr>
          <a:xfrm>
            <a:off x="1143000" y="1447800"/>
            <a:ext cx="7790688" cy="4800600"/>
          </a:xfrm>
        </p:spPr>
        <p:txBody>
          <a:bodyPr>
            <a:normAutofit fontScale="77500" lnSpcReduction="20000"/>
          </a:bodyPr>
          <a:lstStyle/>
          <a:p>
            <a:pPr marL="82296" indent="0" algn="just" rtl="1">
              <a:buNone/>
            </a:pPr>
            <a:r>
              <a:rPr lang="ar-SA" dirty="0" smtClean="0">
                <a:cs typeface="B Zar" pitchFamily="2" charset="-78"/>
              </a:rPr>
              <a:t>احساس </a:t>
            </a:r>
            <a:r>
              <a:rPr lang="ar-SA" dirty="0">
                <a:cs typeface="B Zar" pitchFamily="2" charset="-78"/>
              </a:rPr>
              <a:t>حقارت از واژه های مهم نظریه آدلر است که در اثر عدم تطابق اهداف با توانایی ها و عدم به ثمر رسیدن تلاش ایجاد می شود. از آنجا که این احساس ناخوشایند است فرد به شیوه هایی متوسل می شود تا بتواند روی آن سرپوش بگذارد یا از میزان آن بکاهد. آدلر شرط اصلی موفقیت در کار را کنار آمدن با جمع می داند (گلیفورد و بومر، </a:t>
            </a:r>
            <a:r>
              <a:rPr lang="fa-IR" dirty="0">
                <a:cs typeface="B Zar" pitchFamily="2" charset="-78"/>
              </a:rPr>
              <a:t>۲۰۰۰).</a:t>
            </a:r>
            <a:endParaRPr lang="en-US" dirty="0">
              <a:cs typeface="B Zar" pitchFamily="2" charset="-78"/>
            </a:endParaRPr>
          </a:p>
          <a:p>
            <a:pPr marL="82296" indent="0" algn="just" rtl="1">
              <a:buNone/>
            </a:pPr>
            <a:r>
              <a:rPr lang="ar-SA" dirty="0">
                <a:cs typeface="B Zar" pitchFamily="2" charset="-78"/>
              </a:rPr>
              <a:t>اگر فردی نتواند با اجتماع خود هماهنگ شود روان رنجوری است که جاه طلب بوده اما ترس از شکست های بعدی و فقدان جرأت و خسارت است که چنین فردی از پذیرش مسئولیت سرباز می زند (هارجی و دیکسون، </a:t>
            </a:r>
            <a:r>
              <a:rPr lang="fa-IR" dirty="0">
                <a:cs typeface="B Zar" pitchFamily="2" charset="-78"/>
              </a:rPr>
              <a:t>۲۰۰4). </a:t>
            </a:r>
            <a:endParaRPr lang="en-US" dirty="0">
              <a:cs typeface="B Zar" pitchFamily="2" charset="-78"/>
            </a:endParaRPr>
          </a:p>
          <a:p>
            <a:pPr marL="82296" indent="0" algn="just" rtl="1">
              <a:buNone/>
            </a:pPr>
            <a:r>
              <a:rPr lang="ar-SA" dirty="0">
                <a:cs typeface="B Zar" pitchFamily="2" charset="-78"/>
              </a:rPr>
              <a:t>در مقابل احساس حقارت انسان، حس برتری جویی نیز دارد. این حس سائقی است که زمینه مناسبی را جهت پیشرفت فراهم می سازد. سائق برتری جویی سائقی است که مانند خودشکوفایی انسان را به سوی کمال راهنمایی می کند. به این شکل که انسان اهدافی را که مورد پسند جامعه است برگزیده و در جهت دستیابی به آنها تلاش می کند. در این صورت مطلوب بودن شرایط و اوضاع اجتماعی به دستیابی اهداف کمک کرده و در فرد احساس رضایت ایجاد می کند.</a:t>
            </a:r>
            <a:endParaRPr lang="en-US" dirty="0">
              <a:cs typeface="B Zar" pitchFamily="2" charset="-78"/>
            </a:endParaRPr>
          </a:p>
          <a:p>
            <a:pPr marL="82296" indent="0" algn="just" rtl="1">
              <a:buNone/>
            </a:pPr>
            <a:endParaRPr lang="en-US" dirty="0">
              <a:cs typeface="B Zar" pitchFamily="2" charset="-78"/>
            </a:endParaRPr>
          </a:p>
        </p:txBody>
      </p:sp>
    </p:spTree>
    <p:extLst>
      <p:ext uri="{BB962C8B-B14F-4D97-AF65-F5344CB8AC3E}">
        <p14:creationId xmlns:p14="http://schemas.microsoft.com/office/powerpoint/2010/main" val="265176265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sz="3200" b="1" dirty="0">
                <a:solidFill>
                  <a:schemeClr val="tx1"/>
                </a:solidFill>
                <a:cs typeface="B Zar" pitchFamily="2" charset="-78"/>
              </a:rPr>
              <a:t>روش های ارزیابی زندگی </a:t>
            </a:r>
            <a:r>
              <a:rPr lang="ar-SA" sz="3200" b="1" dirty="0" smtClean="0">
                <a:solidFill>
                  <a:schemeClr val="tx1"/>
                </a:solidFill>
                <a:cs typeface="B Zar" pitchFamily="2" charset="-78"/>
              </a:rPr>
              <a:t>روانی</a:t>
            </a:r>
            <a:endParaRPr lang="en-US" sz="3200" b="1" dirty="0">
              <a:solidFill>
                <a:schemeClr val="tx1"/>
              </a:solidFill>
              <a:cs typeface="B Zar" pitchFamily="2" charset="-78"/>
            </a:endParaRPr>
          </a:p>
        </p:txBody>
      </p:sp>
      <p:sp>
        <p:nvSpPr>
          <p:cNvPr id="3" name="Content Placeholder 2"/>
          <p:cNvSpPr>
            <a:spLocks noGrp="1"/>
          </p:cNvSpPr>
          <p:nvPr>
            <p:ph idx="1"/>
          </p:nvPr>
        </p:nvSpPr>
        <p:spPr>
          <a:xfrm>
            <a:off x="1295400" y="1371600"/>
            <a:ext cx="7638288" cy="4876800"/>
          </a:xfrm>
        </p:spPr>
        <p:txBody>
          <a:bodyPr>
            <a:normAutofit fontScale="77500" lnSpcReduction="20000"/>
          </a:bodyPr>
          <a:lstStyle/>
          <a:p>
            <a:pPr marL="82296" indent="0" algn="just" rtl="1">
              <a:buNone/>
            </a:pPr>
            <a:r>
              <a:rPr lang="ar-SA" dirty="0" smtClean="0">
                <a:cs typeface="B Zar" pitchFamily="2" charset="-78"/>
              </a:rPr>
              <a:t>آدلر </a:t>
            </a:r>
            <a:r>
              <a:rPr lang="ar-SA" dirty="0">
                <a:cs typeface="B Zar" pitchFamily="2" charset="-78"/>
              </a:rPr>
              <a:t>برای شناخت و ارزیابی مشکل فرد سه روش که آنها را دروازه ورودی به زندگی روانی می داند معرفی کرده است. این روش ها خاطرات و تجربیات اولیه زندگی، ترتیب تولد و رویاها هستند</a:t>
            </a:r>
            <a:r>
              <a:rPr lang="ar-SA" dirty="0" smtClean="0">
                <a:cs typeface="B Zar" pitchFamily="2" charset="-78"/>
              </a:rPr>
              <a:t>.</a:t>
            </a:r>
            <a:endParaRPr lang="fa-IR" dirty="0" smtClean="0">
              <a:cs typeface="B Zar" pitchFamily="2" charset="-78"/>
            </a:endParaRPr>
          </a:p>
          <a:p>
            <a:pPr marL="82296" indent="0" algn="just" rtl="1">
              <a:buNone/>
            </a:pPr>
            <a:endParaRPr lang="en-US" dirty="0">
              <a:cs typeface="B Zar" pitchFamily="2" charset="-78"/>
            </a:endParaRPr>
          </a:p>
          <a:p>
            <a:pPr marL="82296" indent="0" algn="ctr" rtl="1">
              <a:buNone/>
            </a:pPr>
            <a:r>
              <a:rPr lang="ar-SA" sz="4100" b="1" dirty="0">
                <a:cs typeface="B Zar" pitchFamily="2" charset="-78"/>
              </a:rPr>
              <a:t>تجربیات و خاطرات نخستین زندگی </a:t>
            </a:r>
            <a:endParaRPr lang="en-US" sz="4100" b="1" dirty="0">
              <a:cs typeface="B Zar" pitchFamily="2" charset="-78"/>
            </a:endParaRPr>
          </a:p>
          <a:p>
            <a:pPr marL="82296" indent="0" algn="just" rtl="1">
              <a:buNone/>
            </a:pPr>
            <a:r>
              <a:rPr lang="ar-SA" dirty="0">
                <a:cs typeface="B Zar" pitchFamily="2" charset="-78"/>
              </a:rPr>
              <a:t>آدلر و فروید معتقدند تجارب اولیه زندگی به ویژه سن 4 و 5 سالگی در تعیین سبک زندگی مؤثر است. از این رو مشاوران و درمانگران آدلری از تجربیات اولیه فرد برای شناخت علایق و تمایلات اجتماعی او استفاده می کنند. البته در صورتی می توان این تجربیات را به خوبی تفسیر کرد که به مددجو اجازه داده شود بین تجربیات و خاطرات خود از گذشته و ادراکات عاطفی کنونی پیوند برقرار سازد (بارتون و سس، </a:t>
            </a:r>
            <a:r>
              <a:rPr lang="fa-IR" dirty="0">
                <a:cs typeface="B Zar" pitchFamily="2" charset="-78"/>
              </a:rPr>
              <a:t>۲۰۰۰).</a:t>
            </a:r>
            <a:endParaRPr lang="en-US" dirty="0">
              <a:cs typeface="B Zar" pitchFamily="2" charset="-78"/>
            </a:endParaRPr>
          </a:p>
          <a:p>
            <a:pPr marL="82296" indent="0" algn="just" rtl="1">
              <a:buNone/>
            </a:pPr>
            <a:r>
              <a:rPr lang="ar-SA" dirty="0">
                <a:cs typeface="B Zar" pitchFamily="2" charset="-78"/>
              </a:rPr>
              <a:t>تجارب فرد در سال های اول زندگی نقش مهمی در تعیین سبک زندگی او دارد و بعدها هم حتی در صورت بروز مشکل تغییر اندکی می توان در آن ایجاد کرد.</a:t>
            </a:r>
            <a:endParaRPr lang="en-US" dirty="0">
              <a:cs typeface="B Zar" pitchFamily="2" charset="-78"/>
            </a:endParaRPr>
          </a:p>
          <a:p>
            <a:pPr marL="82296" indent="0" algn="just">
              <a:buNone/>
            </a:pPr>
            <a:endParaRPr lang="en-US" dirty="0">
              <a:cs typeface="B Zar" pitchFamily="2" charset="-78"/>
            </a:endParaRPr>
          </a:p>
        </p:txBody>
      </p:sp>
    </p:spTree>
    <p:extLst>
      <p:ext uri="{BB962C8B-B14F-4D97-AF65-F5344CB8AC3E}">
        <p14:creationId xmlns:p14="http://schemas.microsoft.com/office/powerpoint/2010/main" val="27200325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ar-SA" sz="3200" b="1" dirty="0">
                <a:solidFill>
                  <a:schemeClr val="tx1"/>
                </a:solidFill>
                <a:cs typeface="B Zar" pitchFamily="2" charset="-78"/>
              </a:rPr>
              <a:t>ترتیب تولد </a:t>
            </a:r>
            <a:endParaRPr lang="en-US" sz="3200" b="1" dirty="0">
              <a:solidFill>
                <a:schemeClr val="tx1"/>
              </a:solidFill>
              <a:cs typeface="B Zar" pitchFamily="2" charset="-78"/>
            </a:endParaRPr>
          </a:p>
        </p:txBody>
      </p:sp>
      <p:sp>
        <p:nvSpPr>
          <p:cNvPr id="3" name="Content Placeholder 2"/>
          <p:cNvSpPr>
            <a:spLocks noGrp="1"/>
          </p:cNvSpPr>
          <p:nvPr>
            <p:ph idx="1"/>
          </p:nvPr>
        </p:nvSpPr>
        <p:spPr/>
        <p:txBody>
          <a:bodyPr>
            <a:normAutofit fontScale="92500" lnSpcReduction="20000"/>
          </a:bodyPr>
          <a:lstStyle/>
          <a:p>
            <a:pPr marL="82296" indent="0" algn="just" rtl="1">
              <a:buNone/>
            </a:pPr>
            <a:r>
              <a:rPr lang="ar-SA" dirty="0" smtClean="0">
                <a:cs typeface="B Zar" pitchFamily="2" charset="-78"/>
              </a:rPr>
              <a:t>ترتیب </a:t>
            </a:r>
            <a:r>
              <a:rPr lang="ar-SA" dirty="0">
                <a:cs typeface="B Zar" pitchFamily="2" charset="-78"/>
              </a:rPr>
              <a:t>تولد و فرزند چندم خانواده بودن اهمیت ویژه ای در نگرش و رفتار فرد خواهد داشت. آدلر معتقد بود ترتیب تولد می تواند نقش مهمی در تکوین شخصیت فرد داشته باشد. به عنوان مثال از دید آدلر با توجه به ترتیب تولد می توان خصوصیاتی را به افراد نسبت داد از جمله این که (ويتين، </a:t>
            </a:r>
            <a:r>
              <a:rPr lang="fa-IR" dirty="0">
                <a:cs typeface="B Zar" pitchFamily="2" charset="-78"/>
              </a:rPr>
              <a:t>۱۹۹۸</a:t>
            </a:r>
            <a:r>
              <a:rPr lang="ar-SA" dirty="0">
                <a:cs typeface="B Zar" pitchFamily="2" charset="-78"/>
              </a:rPr>
              <a:t> و گری، </a:t>
            </a:r>
            <a:r>
              <a:rPr lang="fa-IR" dirty="0">
                <a:cs typeface="B Zar" pitchFamily="2" charset="-78"/>
              </a:rPr>
              <a:t>۱۹۹۲):</a:t>
            </a:r>
            <a:endParaRPr lang="en-US" dirty="0">
              <a:cs typeface="B Zar" pitchFamily="2" charset="-78"/>
            </a:endParaRPr>
          </a:p>
          <a:p>
            <a:pPr marL="82296" indent="0" algn="just" rtl="1">
              <a:buNone/>
            </a:pPr>
            <a:r>
              <a:rPr lang="ar-SA" dirty="0">
                <a:cs typeface="B Zar" pitchFamily="2" charset="-78"/>
              </a:rPr>
              <a:t>الف) افرادی که تنها فرزند خانواده هستند معمولا نازپرورده اند.</a:t>
            </a:r>
            <a:endParaRPr lang="en-US" dirty="0">
              <a:cs typeface="B Zar" pitchFamily="2" charset="-78"/>
            </a:endParaRPr>
          </a:p>
          <a:p>
            <a:pPr marL="82296" indent="0" algn="just" rtl="1">
              <a:buNone/>
            </a:pPr>
            <a:r>
              <a:rPr lang="ar-SA" dirty="0">
                <a:cs typeface="B Zar" pitchFamily="2" charset="-78"/>
              </a:rPr>
              <a:t>ب) فرزندان اول خانواده به خاطر تقدم تولدشان برتری طلب بوده و هنگام تولد فرزند دوم احساس خطر می کنند.</a:t>
            </a:r>
            <a:endParaRPr lang="en-US" dirty="0">
              <a:cs typeface="B Zar" pitchFamily="2" charset="-78"/>
            </a:endParaRPr>
          </a:p>
          <a:p>
            <a:pPr marL="82296" indent="0" algn="just" rtl="1">
              <a:buNone/>
            </a:pPr>
            <a:r>
              <a:rPr lang="ar-SA" dirty="0">
                <a:cs typeface="B Zar" pitchFamily="2" charset="-78"/>
              </a:rPr>
              <a:t>ج) فرزندان دوم به بعد خانواده هیچگاه توجه کامل والدین را دریافت نکرده اند. حس رقابت با فرزند اول را داشته و در صورتی که فرزند اول ویژگی های بارز و مثبت زیادی داشته باشد احساس سرخوردگی می کنند.</a:t>
            </a:r>
            <a:endParaRPr lang="en-US" dirty="0">
              <a:cs typeface="B Zar" pitchFamily="2" charset="-78"/>
            </a:endParaRPr>
          </a:p>
          <a:p>
            <a:pPr marL="82296" indent="0" algn="just">
              <a:buNone/>
            </a:pPr>
            <a:endParaRPr lang="en-US" dirty="0">
              <a:cs typeface="B Zar" pitchFamily="2" charset="-78"/>
            </a:endParaRPr>
          </a:p>
        </p:txBody>
      </p:sp>
    </p:spTree>
    <p:extLst>
      <p:ext uri="{BB962C8B-B14F-4D97-AF65-F5344CB8AC3E}">
        <p14:creationId xmlns:p14="http://schemas.microsoft.com/office/powerpoint/2010/main" val="15381120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sz="3200" b="1" dirty="0">
                <a:solidFill>
                  <a:schemeClr val="tx1"/>
                </a:solidFill>
                <a:cs typeface="B Zar" pitchFamily="2" charset="-78"/>
              </a:rPr>
              <a:t>رویاها </a:t>
            </a:r>
            <a:endParaRPr lang="en-US" sz="3200" b="1" dirty="0">
              <a:solidFill>
                <a:schemeClr val="tx1"/>
              </a:solidFill>
              <a:cs typeface="B Zar" pitchFamily="2" charset="-78"/>
            </a:endParaRPr>
          </a:p>
        </p:txBody>
      </p:sp>
      <p:sp>
        <p:nvSpPr>
          <p:cNvPr id="3" name="Content Placeholder 2"/>
          <p:cNvSpPr>
            <a:spLocks noGrp="1"/>
          </p:cNvSpPr>
          <p:nvPr>
            <p:ph idx="1"/>
          </p:nvPr>
        </p:nvSpPr>
        <p:spPr>
          <a:xfrm>
            <a:off x="1143000" y="1447800"/>
            <a:ext cx="7790688" cy="4800600"/>
          </a:xfrm>
        </p:spPr>
        <p:txBody>
          <a:bodyPr>
            <a:normAutofit/>
          </a:bodyPr>
          <a:lstStyle/>
          <a:p>
            <a:pPr marL="82296" indent="0" algn="just" rtl="1">
              <a:buNone/>
            </a:pPr>
            <a:r>
              <a:rPr lang="ar-SA" dirty="0" smtClean="0">
                <a:cs typeface="B Zar" pitchFamily="2" charset="-78"/>
              </a:rPr>
              <a:t>از </a:t>
            </a:r>
            <a:r>
              <a:rPr lang="ar-SA" dirty="0">
                <a:cs typeface="B Zar" pitchFamily="2" charset="-78"/>
              </a:rPr>
              <a:t>جمله روش های آگاهی از زندگی روانی فرد از دید آدلر، رویاست. آدلر با فرويد درباره ارزش رویاها در شناخت فرد موافق بود اما رویا را راهی برای آشکار شدن تعارضات گذشته نمی دانست. بلکه معتقد بود رویاها با احساسات، مشکلات جاری زندگی و آرزوهای فرد در زمان حاضر و آینده مرتبط است. بنابراین تفسیر رویا را بدون توجه به موقعیت و محیطی که فرد در آن به سر می برد و بدون توجه به سبک زندگی جایز نیست (درو، </a:t>
            </a:r>
            <a:r>
              <a:rPr lang="fa-IR" dirty="0">
                <a:cs typeface="B Zar" pitchFamily="2" charset="-78"/>
              </a:rPr>
              <a:t>۲۰۰۲).</a:t>
            </a:r>
            <a:endParaRPr lang="en-US" dirty="0">
              <a:cs typeface="B Zar" pitchFamily="2" charset="-78"/>
            </a:endParaRPr>
          </a:p>
          <a:p>
            <a:pPr marL="82296" indent="0" algn="just">
              <a:buNone/>
            </a:pPr>
            <a:endParaRPr lang="en-US" dirty="0">
              <a:cs typeface="B Zar" pitchFamily="2" charset="-78"/>
            </a:endParaRPr>
          </a:p>
        </p:txBody>
      </p:sp>
    </p:spTree>
    <p:extLst>
      <p:ext uri="{BB962C8B-B14F-4D97-AF65-F5344CB8AC3E}">
        <p14:creationId xmlns:p14="http://schemas.microsoft.com/office/powerpoint/2010/main" val="148246418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ar-SA" sz="3200" b="1" dirty="0">
                <a:solidFill>
                  <a:schemeClr val="tx1"/>
                </a:solidFill>
                <a:cs typeface="B Zar" pitchFamily="2" charset="-78"/>
              </a:rPr>
              <a:t>نقش نظریه آدلر در روان شناسی و مشاوره </a:t>
            </a:r>
            <a:endParaRPr lang="en-US" sz="3200" b="1" dirty="0">
              <a:solidFill>
                <a:schemeClr val="tx1"/>
              </a:solidFill>
              <a:cs typeface="B Zar" pitchFamily="2" charset="-78"/>
            </a:endParaRPr>
          </a:p>
        </p:txBody>
      </p:sp>
      <p:sp>
        <p:nvSpPr>
          <p:cNvPr id="3" name="Content Placeholder 2"/>
          <p:cNvSpPr>
            <a:spLocks noGrp="1"/>
          </p:cNvSpPr>
          <p:nvPr>
            <p:ph idx="1"/>
          </p:nvPr>
        </p:nvSpPr>
        <p:spPr/>
        <p:txBody>
          <a:bodyPr>
            <a:normAutofit fontScale="92500"/>
          </a:bodyPr>
          <a:lstStyle/>
          <a:p>
            <a:pPr marL="82296" indent="0" algn="just" rtl="1">
              <a:buNone/>
            </a:pPr>
            <a:r>
              <a:rPr lang="ar-SA" dirty="0" smtClean="0">
                <a:cs typeface="B Zar" pitchFamily="2" charset="-78"/>
              </a:rPr>
              <a:t>از </a:t>
            </a:r>
            <a:r>
              <a:rPr lang="ar-SA" dirty="0">
                <a:cs typeface="B Zar" pitchFamily="2" charset="-78"/>
              </a:rPr>
              <a:t>آنجا که آدلری ها نگرش مثبتی نسبت به ماهیت انسان و قابلیت او در کامل شدن دارند، تشویق و امید زندگی را برای حفظ سلامت روانی و رشد فرد لازم می دانند. از نظر آدلر و پیروانش سرنوشت انسان از قبل به وسیله ویژگی های ژنتیکی یا محیطی تعیین نمی شود بلکه خود انسان و اهداف زندگی و تلاش هایش در این مورد مؤثرند، او این مطلب را در یکی از کتاب های خود (لاندین، </a:t>
            </a:r>
            <a:r>
              <a:rPr lang="fa-IR" dirty="0">
                <a:cs typeface="B Zar" pitchFamily="2" charset="-78"/>
              </a:rPr>
              <a:t>۱۹۹۹) </a:t>
            </a:r>
            <a:r>
              <a:rPr lang="ar-SA" dirty="0">
                <a:cs typeface="B Zar" pitchFamily="2" charset="-78"/>
              </a:rPr>
              <a:t>به تفصیل توضیح داده است.</a:t>
            </a:r>
            <a:endParaRPr lang="en-US" dirty="0">
              <a:cs typeface="B Zar" pitchFamily="2" charset="-78"/>
            </a:endParaRPr>
          </a:p>
          <a:p>
            <a:pPr marL="82296" indent="0" algn="just" rtl="1">
              <a:buNone/>
            </a:pPr>
            <a:r>
              <a:rPr lang="ar-SA" dirty="0">
                <a:cs typeface="B Zar" pitchFamily="2" charset="-78"/>
              </a:rPr>
              <a:t>همچنین انسان قابلیت کامل شدن را دارد. به این منظور یاری و تشویق دیگران می تواند مؤثر باشد. بنابراین تشویق و امید به زندگی را برای حفظ سلامت روانی و رشد فرد لازم می داند. </a:t>
            </a:r>
            <a:endParaRPr lang="en-US" dirty="0">
              <a:cs typeface="B Zar" pitchFamily="2" charset="-78"/>
            </a:endParaRPr>
          </a:p>
        </p:txBody>
      </p:sp>
    </p:spTree>
    <p:extLst>
      <p:ext uri="{BB962C8B-B14F-4D97-AF65-F5344CB8AC3E}">
        <p14:creationId xmlns:p14="http://schemas.microsoft.com/office/powerpoint/2010/main" val="201240297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1066800"/>
            <a:ext cx="7498080" cy="4800600"/>
          </a:xfrm>
        </p:spPr>
        <p:txBody>
          <a:bodyPr>
            <a:normAutofit lnSpcReduction="10000"/>
          </a:bodyPr>
          <a:lstStyle/>
          <a:p>
            <a:pPr marL="82296" indent="0" algn="just" rtl="1">
              <a:buNone/>
            </a:pPr>
            <a:r>
              <a:rPr lang="ar-SA" dirty="0">
                <a:cs typeface="B Zar" pitchFamily="2" charset="-78"/>
              </a:rPr>
              <a:t>از آنجا که انسان در خانواده ای متولد می شود اولین یاری رسانان که در اجتماعی شدن فرد و سازگاری او نقش مهمی را ایفا می کنند والدین و اعضای خانواده و جو حاکم بر خانواده است.</a:t>
            </a:r>
            <a:endParaRPr lang="en-US" dirty="0">
              <a:cs typeface="B Zar" pitchFamily="2" charset="-78"/>
            </a:endParaRPr>
          </a:p>
          <a:p>
            <a:pPr marL="82296" indent="0" algn="just" rtl="1">
              <a:buNone/>
            </a:pPr>
            <a:r>
              <a:rPr lang="ar-SA" dirty="0">
                <a:cs typeface="B Zar" pitchFamily="2" charset="-78"/>
              </a:rPr>
              <a:t>در چنین حالتی برای شناخت مشکل فرد و درمان او دراز کشیدن بیمار بر روی نیمکت یا تخت و درخواست صحبت کافی نیست. بلکه از روش هایی مانند: مشاوره گروهی، آموزش والدین و پرسش نامه خانوادگی باید بهره گرفت، نظریه وی در شکل گیری و رشد مشاوره و روان درمانی شناختی مؤثر بوده است.</a:t>
            </a:r>
            <a:endParaRPr lang="en-US" dirty="0">
              <a:cs typeface="B Zar" pitchFamily="2" charset="-78"/>
            </a:endParaRPr>
          </a:p>
          <a:p>
            <a:pPr marL="82296" indent="0" algn="just">
              <a:buNone/>
            </a:pPr>
            <a:endParaRPr lang="en-US" dirty="0">
              <a:cs typeface="B Zar" pitchFamily="2" charset="-78"/>
            </a:endParaRPr>
          </a:p>
        </p:txBody>
      </p:sp>
    </p:spTree>
    <p:extLst>
      <p:ext uri="{BB962C8B-B14F-4D97-AF65-F5344CB8AC3E}">
        <p14:creationId xmlns:p14="http://schemas.microsoft.com/office/powerpoint/2010/main" val="105145681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sz="3200" b="1" dirty="0">
                <a:solidFill>
                  <a:schemeClr val="tx1"/>
                </a:solidFill>
                <a:cs typeface="B Zar" pitchFamily="2" charset="-78"/>
              </a:rPr>
              <a:t>کارن </a:t>
            </a:r>
            <a:r>
              <a:rPr lang="ar-SA" sz="3200" b="1" dirty="0" smtClean="0">
                <a:solidFill>
                  <a:schemeClr val="tx1"/>
                </a:solidFill>
                <a:cs typeface="B Zar" pitchFamily="2" charset="-78"/>
              </a:rPr>
              <a:t>هورنای</a:t>
            </a:r>
            <a:endParaRPr lang="en-US" sz="3200" b="1" dirty="0">
              <a:solidFill>
                <a:schemeClr val="tx1"/>
              </a:solidFill>
              <a:cs typeface="B Zar" pitchFamily="2" charset="-78"/>
            </a:endParaRPr>
          </a:p>
        </p:txBody>
      </p:sp>
      <p:sp>
        <p:nvSpPr>
          <p:cNvPr id="3" name="Content Placeholder 2"/>
          <p:cNvSpPr>
            <a:spLocks noGrp="1"/>
          </p:cNvSpPr>
          <p:nvPr>
            <p:ph idx="1"/>
          </p:nvPr>
        </p:nvSpPr>
        <p:spPr>
          <a:xfrm>
            <a:off x="1143000" y="1447800"/>
            <a:ext cx="7790688" cy="4800600"/>
          </a:xfrm>
        </p:spPr>
        <p:txBody>
          <a:bodyPr>
            <a:normAutofit fontScale="85000" lnSpcReduction="20000"/>
          </a:bodyPr>
          <a:lstStyle/>
          <a:p>
            <a:pPr marL="82296" indent="0" algn="just" rtl="1">
              <a:buNone/>
            </a:pPr>
            <a:r>
              <a:rPr lang="ar-SA" dirty="0" smtClean="0">
                <a:cs typeface="B Zar" pitchFamily="2" charset="-78"/>
              </a:rPr>
              <a:t>کارن </a:t>
            </a:r>
            <a:r>
              <a:rPr lang="ar-SA" dirty="0">
                <a:cs typeface="B Zar" pitchFamily="2" charset="-78"/>
              </a:rPr>
              <a:t>هورنای از شاگردان فروید نبود، اما روانکاوی را از شاگردان فروید فرا گرفت و به آن علاقمند شد. جدایی اعتقادات کارن هورنای با نظریه روان تحلیل گری فرویدی از غبطه آلتي شروع شد (میرز، </a:t>
            </a:r>
            <a:r>
              <a:rPr lang="fa-IR" dirty="0">
                <a:cs typeface="B Zar" pitchFamily="2" charset="-78"/>
              </a:rPr>
              <a:t>۲۰۰۱). </a:t>
            </a:r>
            <a:r>
              <a:rPr lang="ar-SA" dirty="0">
                <a:cs typeface="B Zar" pitchFamily="2" charset="-78"/>
              </a:rPr>
              <a:t>هورنای که خود زن بود و از طرفداران برتری زنان نسبت به مردان به شمار می رفت با نظریه فروید مبنی بر اینکه زنان تحت تأثير غبطه التي قرار دارند و مردان فاقد غبطه هستند مخالف بود. وی معتقد بود مردان نیز به سبب عدم قدرت باروری و زایمان به حال زنان غبطه می خورند. هورنای این حالت را غبطه رحمی نامید (لاندین، </a:t>
            </a:r>
            <a:r>
              <a:rPr lang="fa-IR" dirty="0">
                <a:cs typeface="B Zar" pitchFamily="2" charset="-78"/>
              </a:rPr>
              <a:t>۱۹۹۹). </a:t>
            </a:r>
            <a:r>
              <a:rPr lang="ar-SA" dirty="0">
                <a:cs typeface="B Zar" pitchFamily="2" charset="-78"/>
              </a:rPr>
              <a:t>همین غبطه است که موجب می شود مردان برای جبران آن تلاش کنند تا در امور دیگری موفق باشند. اما در کنار این تلاش به شکلی ناهشیار به تحقیر کردن و کوچک شمردن زن، انکار حقوق برابر زنان و کم اهمیت جلوه دادن پیشرفت های آنان اقدام می کنند تا برتری خود را حفظ کنند. غافل از اینکه چنین احساسی ناشی از همان غبطه رحمی است (میرز، </a:t>
            </a:r>
            <a:r>
              <a:rPr lang="fa-IR" dirty="0">
                <a:cs typeface="B Zar" pitchFamily="2" charset="-78"/>
              </a:rPr>
              <a:t>۲۰۰۱)</a:t>
            </a:r>
            <a:endParaRPr lang="en-US" dirty="0">
              <a:cs typeface="B Zar" pitchFamily="2" charset="-78"/>
            </a:endParaRPr>
          </a:p>
          <a:p>
            <a:pPr marL="82296" indent="0" algn="just">
              <a:buNone/>
            </a:pPr>
            <a:endParaRPr lang="en-US" dirty="0">
              <a:cs typeface="B Zar" pitchFamily="2" charset="-78"/>
            </a:endParaRPr>
          </a:p>
        </p:txBody>
      </p:sp>
    </p:spTree>
    <p:extLst>
      <p:ext uri="{BB962C8B-B14F-4D97-AF65-F5344CB8AC3E}">
        <p14:creationId xmlns:p14="http://schemas.microsoft.com/office/powerpoint/2010/main" val="12574139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4712" y="838200"/>
            <a:ext cx="7790688" cy="4800600"/>
          </a:xfrm>
        </p:spPr>
        <p:txBody>
          <a:bodyPr>
            <a:normAutofit fontScale="85000" lnSpcReduction="10000"/>
          </a:bodyPr>
          <a:lstStyle/>
          <a:p>
            <a:pPr marL="82296" indent="0" algn="just" rtl="1">
              <a:buNone/>
            </a:pPr>
            <a:r>
              <a:rPr lang="ar-SA" dirty="0">
                <a:cs typeface="B Zar" pitchFamily="2" charset="-78"/>
              </a:rPr>
              <a:t>اختلاف نظر هورنای با فروید به اینجا ختم نشد بلکه به موارد فراوان دیگری گسترش یافت. از جمله اینکه هورنای اعلام داشت بین ویژگی های افراد سالم و روان رنجور با ملیت های متفاوت از جمله دو ملیت آمریکایی و آلمانی (که مورد تحقیق وی بودند) تفاوت های اساسی وجود دارد. از این تفاوت نتیجه گرفت که عوامل زیستی نمی توانند تنها شکل دهنده شخصیت باشند. از این رو همانند آدلر رویکردی روانی - اجتماعی ارائه داد هورنای از جمله تفاوت های بین افراد را در منشاء اضطراب آنها دانست.</a:t>
            </a:r>
            <a:endParaRPr lang="en-US" dirty="0">
              <a:cs typeface="B Zar" pitchFamily="2" charset="-78"/>
            </a:endParaRPr>
          </a:p>
          <a:p>
            <a:pPr marL="82296" indent="0" algn="just" rtl="1">
              <a:buNone/>
            </a:pPr>
            <a:r>
              <a:rPr lang="ar-SA" dirty="0">
                <a:cs typeface="B Zar" pitchFamily="2" charset="-78"/>
              </a:rPr>
              <a:t>هورنای مانند فروید به مفهوم اضطراب توجه داشت اما منشاء واقعی آن را در رابطه بین والدین و کودک و هر آنچه امنیت کودک را به خطر می اندازد می دید. به این ترتیب که بر اثر کمی توجه والدین یا مراقبت بیش از حد کودک احساس عدم امنیت یا احساس عدم توانایی را تجربه کرده و به دنبال آن اضطراب ظهور می کند. </a:t>
            </a:r>
            <a:endParaRPr lang="en-US" dirty="0">
              <a:cs typeface="B Zar" pitchFamily="2" charset="-78"/>
            </a:endParaRPr>
          </a:p>
        </p:txBody>
      </p:sp>
    </p:spTree>
    <p:extLst>
      <p:ext uri="{BB962C8B-B14F-4D97-AF65-F5344CB8AC3E}">
        <p14:creationId xmlns:p14="http://schemas.microsoft.com/office/powerpoint/2010/main" val="73346715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381000"/>
            <a:ext cx="7790688" cy="5867400"/>
          </a:xfrm>
        </p:spPr>
        <p:txBody>
          <a:bodyPr>
            <a:normAutofit fontScale="85000" lnSpcReduction="20000"/>
          </a:bodyPr>
          <a:lstStyle/>
          <a:p>
            <a:pPr marL="82296" indent="0" algn="just" rtl="1">
              <a:buNone/>
            </a:pPr>
            <a:r>
              <a:rPr lang="ar-SA" dirty="0">
                <a:cs typeface="B Zar" pitchFamily="2" charset="-78"/>
              </a:rPr>
              <a:t>برای رهایی از اضطراب که احساسی ناخوشایند است کودک به راه حل هایی رو می آورد. گاه این راه حل ها مفید واقع شده و او می تواند کمبودهای روانی و عاطفی را جبران کرده و اضطراب را برطرف سازد (برنستین و دیگران، </a:t>
            </a:r>
            <a:r>
              <a:rPr lang="fa-IR" dirty="0">
                <a:cs typeface="B Zar" pitchFamily="2" charset="-78"/>
              </a:rPr>
              <a:t>۱۹۹۷). </a:t>
            </a:r>
            <a:r>
              <a:rPr lang="ar-SA" dirty="0">
                <a:cs typeface="B Zar" pitchFamily="2" charset="-78"/>
              </a:rPr>
              <a:t>ولی گاه راه حل مفید نبوده و بر میزان اضطراب می افزاید. اما اینکه فرد از بین راه حل های موجود کدام راه را بر می گزیند به شیوه فرزندپروری والدین و رابطه بین کودک و والدین وابسته است (لاندین، </a:t>
            </a:r>
            <a:r>
              <a:rPr lang="fa-IR" dirty="0">
                <a:cs typeface="B Zar" pitchFamily="2" charset="-78"/>
              </a:rPr>
              <a:t>۱۹۹۹). </a:t>
            </a:r>
            <a:r>
              <a:rPr lang="ar-SA" dirty="0">
                <a:cs typeface="B Zar" pitchFamily="2" charset="-78"/>
              </a:rPr>
              <a:t>حتی ماهیت عقده ادیپ ناشی از وابستگی فرد به والدین یا تنفر از والدین است و ریشه در مسائل جنسی ندارد (میرز، </a:t>
            </a:r>
            <a:r>
              <a:rPr lang="fa-IR" dirty="0">
                <a:cs typeface="B Zar" pitchFamily="2" charset="-78"/>
              </a:rPr>
              <a:t>۲۰۰۱)</a:t>
            </a:r>
            <a:endParaRPr lang="en-US" dirty="0">
              <a:cs typeface="B Zar" pitchFamily="2" charset="-78"/>
            </a:endParaRPr>
          </a:p>
          <a:p>
            <a:pPr marL="82296" indent="0" algn="just" rtl="1">
              <a:buNone/>
            </a:pPr>
            <a:r>
              <a:rPr lang="ar-SA" dirty="0" smtClean="0">
                <a:cs typeface="B Zar" pitchFamily="2" charset="-78"/>
              </a:rPr>
              <a:t>بنابراین </a:t>
            </a:r>
            <a:r>
              <a:rPr lang="ar-SA" dirty="0">
                <a:cs typeface="B Zar" pitchFamily="2" charset="-78"/>
              </a:rPr>
              <a:t>هورنای احساس حقارت و ترس از والدین را از جمله علل روان رنجوری می داند. البته در خصوص احساس حقارت توصیف گسترده ای همانند آنچه در نظریه آدلر بیان شده ارائه نمی دهد. اما معتقد است این احساس از مراقبت والدین و حس نیاز و درماندگی در آنان ایجاد شده است. از دید هورنای این احساس حقارت به تنفر تبدیل شده و کودک به سبب ترس حس تنفر را سرکوب می کند. اما این تنفر سرکوب شده و واپس رانده شده بعدها به شکل اضطراب که هورنای آن را اضطراب اساسی می خواند خودنمایی می کند (لاندین، </a:t>
            </a:r>
            <a:r>
              <a:rPr lang="fa-IR" dirty="0">
                <a:cs typeface="B Zar" pitchFamily="2" charset="-78"/>
              </a:rPr>
              <a:t>۱۹۹۹).</a:t>
            </a:r>
            <a:endParaRPr lang="en-US" dirty="0">
              <a:cs typeface="B Zar" pitchFamily="2" charset="-78"/>
            </a:endParaRPr>
          </a:p>
          <a:p>
            <a:pPr marL="82296" indent="0" algn="just" rtl="1">
              <a:buNone/>
            </a:pPr>
            <a:endParaRPr lang="en-US" dirty="0">
              <a:cs typeface="B Zar" pitchFamily="2" charset="-78"/>
            </a:endParaRPr>
          </a:p>
        </p:txBody>
      </p:sp>
    </p:spTree>
    <p:extLst>
      <p:ext uri="{BB962C8B-B14F-4D97-AF65-F5344CB8AC3E}">
        <p14:creationId xmlns:p14="http://schemas.microsoft.com/office/powerpoint/2010/main" val="10857920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1066800"/>
            <a:ext cx="7498080" cy="4800600"/>
          </a:xfrm>
        </p:spPr>
        <p:txBody>
          <a:bodyPr>
            <a:normAutofit fontScale="92500"/>
          </a:bodyPr>
          <a:lstStyle/>
          <a:p>
            <a:pPr marL="82296" indent="0" algn="just" rtl="1">
              <a:buNone/>
            </a:pPr>
            <a:r>
              <a:rPr lang="ar-SA" dirty="0">
                <a:cs typeface="B Zar" pitchFamily="2" charset="-78"/>
              </a:rPr>
              <a:t>نکته قابل توجه در نظریه هورنای این است که وی معتقد است انسان می تواند به میزان زیادی این اضطراب را کاهش دهد و با هوشیاری شخصیت خود را شکل داده یا در آن تغییر ایجاد کند. منتهی به این منظور باید به خودآگاهی و خودشناسی و هماهنگی بین خود واقعی با خود آرمانی رسید (میرز، </a:t>
            </a:r>
            <a:r>
              <a:rPr lang="fa-IR" dirty="0">
                <a:cs typeface="B Zar" pitchFamily="2" charset="-78"/>
              </a:rPr>
              <a:t>۲۰۰۱)</a:t>
            </a:r>
            <a:r>
              <a:rPr lang="ar-SA" dirty="0">
                <a:cs typeface="B Zar" pitchFamily="2" charset="-78"/>
              </a:rPr>
              <a:t>، انسان سالم خود آرمانی را بر اساس توانایی ها، استعداد و نقاط ضعف خود و محیطش شکل می دهد. بنابراین کوشش وی در تحقق خویشتن با موفقیت همراه خواهد بود. اما چنانچه خود آرمانی بدون توجه به استعدادها و امکانات فرد یا محیط شکل بگیرد کوشش فرد در دستیابی یا نزدیک شدن به آن با شکست مواجه می شود.</a:t>
            </a:r>
            <a:endParaRPr lang="en-US" dirty="0">
              <a:cs typeface="B Zar" pitchFamily="2" charset="-78"/>
            </a:endParaRPr>
          </a:p>
          <a:p>
            <a:pPr marL="82296" indent="0" algn="just" rtl="1">
              <a:buNone/>
            </a:pPr>
            <a:endParaRPr lang="en-US" dirty="0">
              <a:cs typeface="B Zar" pitchFamily="2" charset="-78"/>
            </a:endParaRPr>
          </a:p>
        </p:txBody>
      </p:sp>
    </p:spTree>
    <p:extLst>
      <p:ext uri="{BB962C8B-B14F-4D97-AF65-F5344CB8AC3E}">
        <p14:creationId xmlns:p14="http://schemas.microsoft.com/office/powerpoint/2010/main" val="3342597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b="1" dirty="0">
                <a:solidFill>
                  <a:schemeClr val="tx1"/>
                </a:solidFill>
                <a:effectLst/>
                <a:cs typeface="2  Zar" pitchFamily="2" charset="-78"/>
              </a:rPr>
              <a:t>ساختار </a:t>
            </a:r>
            <a:r>
              <a:rPr lang="ar-SA" b="1" dirty="0" smtClean="0">
                <a:solidFill>
                  <a:schemeClr val="tx1"/>
                </a:solidFill>
                <a:effectLst/>
                <a:cs typeface="2  Zar" pitchFamily="2" charset="-78"/>
              </a:rPr>
              <a:t>شخصیت</a:t>
            </a:r>
            <a:endParaRPr lang="en-US" b="1" dirty="0">
              <a:solidFill>
                <a:schemeClr val="tx1"/>
              </a:solidFill>
              <a:cs typeface="2  Zar" pitchFamily="2" charset="-78"/>
            </a:endParaRPr>
          </a:p>
        </p:txBody>
      </p:sp>
      <p:sp>
        <p:nvSpPr>
          <p:cNvPr id="3" name="Content Placeholder 2"/>
          <p:cNvSpPr>
            <a:spLocks noGrp="1"/>
          </p:cNvSpPr>
          <p:nvPr>
            <p:ph idx="1"/>
          </p:nvPr>
        </p:nvSpPr>
        <p:spPr>
          <a:xfrm>
            <a:off x="1143000" y="1447800"/>
            <a:ext cx="7790688" cy="4800600"/>
          </a:xfrm>
        </p:spPr>
        <p:txBody>
          <a:bodyPr>
            <a:normAutofit fontScale="92500" lnSpcReduction="20000"/>
          </a:bodyPr>
          <a:lstStyle/>
          <a:p>
            <a:pPr marL="82296" indent="0" algn="just" rtl="1">
              <a:buNone/>
            </a:pPr>
            <a:r>
              <a:rPr lang="ar-SA" dirty="0">
                <a:cs typeface="B Zar" panose="00000400000000000000" pitchFamily="2" charset="-78"/>
              </a:rPr>
              <a:t> فروید برای شخصیت سه ساخت بنیادی به نام های بن، من و فرامن را ارائه داد. (لاندین، </a:t>
            </a:r>
            <a:r>
              <a:rPr lang="fa-IR" dirty="0">
                <a:cs typeface="B Zar" panose="00000400000000000000" pitchFamily="2" charset="-78"/>
              </a:rPr>
              <a:t>۱۹۹۸).</a:t>
            </a:r>
            <a:endParaRPr lang="en-US" dirty="0">
              <a:cs typeface="B Zar" panose="00000400000000000000" pitchFamily="2" charset="-78"/>
            </a:endParaRPr>
          </a:p>
          <a:p>
            <a:pPr marL="82296" indent="0" algn="just" rtl="1">
              <a:buNone/>
            </a:pPr>
            <a:r>
              <a:rPr lang="ar-SA" dirty="0">
                <a:cs typeface="B Zar" panose="00000400000000000000" pitchFamily="2" charset="-78"/>
              </a:rPr>
              <a:t>بن سطحی از شخصیت است که به دنبال ارضاء نیازها و تخلیه دردها است و از آنجا که اصل لذت بر آن حکمفرماست به واقعیات خارجی و اخلاقیات توجهی ندارد بلکه تنها به دنبال کاهش تنش و افزایش رضایت است. نهاد معمولا به شیوه تکانشی، غیر منطقی و غیر اخلاقی عمل می کند (بارتچ، </a:t>
            </a:r>
            <a:r>
              <a:rPr lang="fa-IR" dirty="0">
                <a:cs typeface="B Zar" panose="00000400000000000000" pitchFamily="2" charset="-78"/>
              </a:rPr>
              <a:t>۲۰۰۲).</a:t>
            </a:r>
            <a:endParaRPr lang="en-US" dirty="0">
              <a:cs typeface="B Zar" panose="00000400000000000000" pitchFamily="2" charset="-78"/>
            </a:endParaRPr>
          </a:p>
          <a:p>
            <a:pPr marL="82296" indent="0" algn="just" rtl="1">
              <a:buNone/>
            </a:pPr>
            <a:r>
              <a:rPr lang="ar-SA" dirty="0">
                <a:cs typeface="B Zar" panose="00000400000000000000" pitchFamily="2" charset="-78"/>
              </a:rPr>
              <a:t>من سطح دیگر شخصیت است که به اصل واقعیت مبتنی است. بنابراین در ارضای خواسته ها، امکانات موجود، واقعیت ها و مسائل و مشکلات عینی را مد نظر قرار می دهد. از نظر »من» نیاز کشاننده ای می تواند ارضا شده و با ابراز وجود کند که با واقعیت همخوانی داشته باشد. </a:t>
            </a:r>
            <a:endParaRPr lang="en-US" dirty="0">
              <a:cs typeface="B Zar" panose="00000400000000000000" pitchFamily="2" charset="-78"/>
            </a:endParaRPr>
          </a:p>
        </p:txBody>
      </p:sp>
    </p:spTree>
    <p:extLst>
      <p:ext uri="{BB962C8B-B14F-4D97-AF65-F5344CB8AC3E}">
        <p14:creationId xmlns:p14="http://schemas.microsoft.com/office/powerpoint/2010/main" val="411653512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sz="3200" b="1" dirty="0">
                <a:solidFill>
                  <a:schemeClr val="tx1"/>
                </a:solidFill>
                <a:cs typeface="B Zar" pitchFamily="2" charset="-78"/>
              </a:rPr>
              <a:t>نقش نظریه هورنای در روان شناسی و مشاور </a:t>
            </a:r>
            <a:endParaRPr lang="en-US" sz="3200" b="1" dirty="0">
              <a:solidFill>
                <a:schemeClr val="tx1"/>
              </a:solidFill>
              <a:cs typeface="B Zar" pitchFamily="2" charset="-78"/>
            </a:endParaRPr>
          </a:p>
        </p:txBody>
      </p:sp>
      <p:sp>
        <p:nvSpPr>
          <p:cNvPr id="3" name="Content Placeholder 2"/>
          <p:cNvSpPr>
            <a:spLocks noGrp="1"/>
          </p:cNvSpPr>
          <p:nvPr>
            <p:ph idx="1"/>
          </p:nvPr>
        </p:nvSpPr>
        <p:spPr/>
        <p:txBody>
          <a:bodyPr>
            <a:normAutofit fontScale="92500"/>
          </a:bodyPr>
          <a:lstStyle/>
          <a:p>
            <a:pPr marL="82296" indent="0" algn="just" rtl="1">
              <a:buNone/>
            </a:pPr>
            <a:r>
              <a:rPr lang="ar-SA" dirty="0" smtClean="0">
                <a:cs typeface="B Zar" pitchFamily="2" charset="-78"/>
              </a:rPr>
              <a:t>هورنای </a:t>
            </a:r>
            <a:r>
              <a:rPr lang="ar-SA" dirty="0">
                <a:cs typeface="B Zar" pitchFamily="2" charset="-78"/>
              </a:rPr>
              <a:t>معتقد بود روند درمان باید به صورت آگاهانه و با مشارکت بیمار و درمانگر انجام پذیرد. بنابراین نیازی نیست مددجو همانند بیمار بر روی تختی دراز بکشد. بلکه او می تواند در طی جلسه مشاوره بنشیند، قدم بزند یا هر کار دیگری را که مفید می داند انجام دهد (گری، </a:t>
            </a:r>
            <a:r>
              <a:rPr lang="fa-IR" dirty="0">
                <a:cs typeface="B Zar" pitchFamily="2" charset="-78"/>
              </a:rPr>
              <a:t>۱۹۹۹). </a:t>
            </a:r>
            <a:r>
              <a:rPr lang="ar-SA" dirty="0">
                <a:cs typeface="B Zar" pitchFamily="2" charset="-78"/>
              </a:rPr>
              <a:t>در این صورت روابط درمانگر و مددجو از حالت سرد و منفعل خارج خواهد شد.</a:t>
            </a:r>
            <a:endParaRPr lang="en-US" dirty="0">
              <a:cs typeface="B Zar" pitchFamily="2" charset="-78"/>
            </a:endParaRPr>
          </a:p>
          <a:p>
            <a:pPr marL="82296" indent="0" algn="just" rtl="1">
              <a:buNone/>
            </a:pPr>
            <a:r>
              <a:rPr lang="ar-SA" dirty="0">
                <a:cs typeface="B Zar" pitchFamily="2" charset="-78"/>
              </a:rPr>
              <a:t>اینگونه نظرات بر آگاهی روان شناسان و مشاوران نسبت به لزوم برقراری روابط دوستانه با مددجو و پیدایش روش های جدید مشاوره ای افزود. دیگر اینکه نوشته های هورنای در مورد زنان طرفداران زیادی پیدا کرده است.</a:t>
            </a:r>
            <a:endParaRPr lang="en-US" dirty="0">
              <a:cs typeface="B Zar" pitchFamily="2" charset="-78"/>
            </a:endParaRPr>
          </a:p>
          <a:p>
            <a:pPr marL="82296" indent="0" algn="just">
              <a:buNone/>
            </a:pPr>
            <a:endParaRPr lang="en-US" dirty="0">
              <a:cs typeface="B Zar" pitchFamily="2" charset="-78"/>
            </a:endParaRPr>
          </a:p>
        </p:txBody>
      </p:sp>
    </p:spTree>
    <p:extLst>
      <p:ext uri="{BB962C8B-B14F-4D97-AF65-F5344CB8AC3E}">
        <p14:creationId xmlns:p14="http://schemas.microsoft.com/office/powerpoint/2010/main" val="304735645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0"/>
            <a:ext cx="7498080" cy="1143000"/>
          </a:xfrm>
        </p:spPr>
        <p:txBody>
          <a:bodyPr>
            <a:normAutofit/>
          </a:bodyPr>
          <a:lstStyle/>
          <a:p>
            <a:pPr algn="ctr"/>
            <a:r>
              <a:rPr lang="ar-SA" sz="3200" b="1" dirty="0">
                <a:solidFill>
                  <a:schemeClr val="tx1"/>
                </a:solidFill>
                <a:cs typeface="B Zar" pitchFamily="2" charset="-78"/>
              </a:rPr>
              <a:t>کارل یونگ </a:t>
            </a:r>
            <a:endParaRPr lang="en-US" sz="3200" b="1" dirty="0">
              <a:solidFill>
                <a:schemeClr val="tx1"/>
              </a:solidFill>
              <a:cs typeface="B Zar" pitchFamily="2" charset="-78"/>
            </a:endParaRPr>
          </a:p>
        </p:txBody>
      </p:sp>
      <p:sp>
        <p:nvSpPr>
          <p:cNvPr id="3" name="Content Placeholder 2"/>
          <p:cNvSpPr>
            <a:spLocks noGrp="1"/>
          </p:cNvSpPr>
          <p:nvPr>
            <p:ph idx="1"/>
          </p:nvPr>
        </p:nvSpPr>
        <p:spPr>
          <a:xfrm>
            <a:off x="1219200" y="990600"/>
            <a:ext cx="7714488" cy="5638800"/>
          </a:xfrm>
        </p:spPr>
        <p:txBody>
          <a:bodyPr>
            <a:normAutofit fontScale="77500" lnSpcReduction="20000"/>
          </a:bodyPr>
          <a:lstStyle/>
          <a:p>
            <a:pPr marL="82296" indent="0" algn="just" rtl="1">
              <a:buNone/>
            </a:pPr>
            <a:r>
              <a:rPr lang="ar-SA" dirty="0" smtClean="0">
                <a:cs typeface="B Zar" pitchFamily="2" charset="-78"/>
              </a:rPr>
              <a:t>يونگ </a:t>
            </a:r>
            <a:r>
              <a:rPr lang="ar-SA" dirty="0">
                <a:cs typeface="B Zar" pitchFamily="2" charset="-78"/>
              </a:rPr>
              <a:t>از دیگر روان تحلیل گرانی است که با بعضی از نظریات فروید مخالفت کرده و مطالب جدیدی ارائه داده است، از جمله این موارد عبارتند از:</a:t>
            </a:r>
            <a:endParaRPr lang="en-US" dirty="0">
              <a:cs typeface="B Zar" pitchFamily="2" charset="-78"/>
            </a:endParaRPr>
          </a:p>
          <a:p>
            <a:pPr marL="82296" indent="0" algn="just" rtl="1">
              <a:buNone/>
            </a:pPr>
            <a:r>
              <a:rPr lang="fa-IR" dirty="0">
                <a:cs typeface="B Zar" pitchFamily="2" charset="-78"/>
              </a:rPr>
              <a:t>۱. </a:t>
            </a:r>
            <a:r>
              <a:rPr lang="ar-SA" dirty="0">
                <a:cs typeface="B Zar" pitchFamily="2" charset="-78"/>
              </a:rPr>
              <a:t>طرح تأثیر عوامل اجتماعی در کنار عوامل جنسی بر تکوین شخصیت (فلتهام،200)</a:t>
            </a:r>
            <a:endParaRPr lang="en-US" dirty="0">
              <a:cs typeface="B Zar" pitchFamily="2" charset="-78"/>
            </a:endParaRPr>
          </a:p>
          <a:p>
            <a:pPr marL="82296" indent="0" algn="just" rtl="1">
              <a:buNone/>
            </a:pPr>
            <a:r>
              <a:rPr lang="fa-IR" dirty="0">
                <a:cs typeface="B Zar" pitchFamily="2" charset="-78"/>
              </a:rPr>
              <a:t>۲. </a:t>
            </a:r>
            <a:r>
              <a:rPr lang="ar-SA" dirty="0">
                <a:cs typeface="B Zar" pitchFamily="2" charset="-78"/>
              </a:rPr>
              <a:t>توجه به نگرش افراد درباره آینده و بیان تأثیر این نگرش بر تکوین شخصیت. بنابراین یونگ هم گذشته و هم آینده را در شکل گیری شخصیت مؤثر می داند.</a:t>
            </a:r>
            <a:endParaRPr lang="en-US" dirty="0">
              <a:cs typeface="B Zar" pitchFamily="2" charset="-78"/>
            </a:endParaRPr>
          </a:p>
          <a:p>
            <a:pPr marL="82296" indent="0" algn="just" rtl="1">
              <a:buNone/>
            </a:pPr>
            <a:r>
              <a:rPr lang="ar-SA" dirty="0">
                <a:cs typeface="B Zar" pitchFamily="2" charset="-78"/>
              </a:rPr>
              <a:t>٣. گسترش مفهوم ناهشیار فردی فروید و تقسیم آن به دو دسته ناهشیار فردی و ناهشیار جمعی (دادستان، </a:t>
            </a:r>
            <a:r>
              <a:rPr lang="fa-IR" dirty="0">
                <a:cs typeface="B Zar" pitchFamily="2" charset="-78"/>
              </a:rPr>
              <a:t>۱۳۸۳</a:t>
            </a:r>
            <a:r>
              <a:rPr lang="ar-SA" dirty="0">
                <a:cs typeface="B Zar" pitchFamily="2" charset="-78"/>
              </a:rPr>
              <a:t>، جلد دوم). یونگ معتقد بود تجربه های موروثی یک خانواده، قوم یا ملیت، در کنار تجارب فردی ردهایی در اذهان باقی گذاشته و در شخصیت آنان مؤثر است (میرز، </a:t>
            </a:r>
            <a:r>
              <a:rPr lang="fa-IR" dirty="0">
                <a:cs typeface="B Zar" pitchFamily="2" charset="-78"/>
              </a:rPr>
              <a:t>۲۰۰۱</a:t>
            </a:r>
            <a:r>
              <a:rPr lang="fa-IR" dirty="0" smtClean="0">
                <a:cs typeface="B Zar" pitchFamily="2" charset="-78"/>
              </a:rPr>
              <a:t>)</a:t>
            </a:r>
          </a:p>
          <a:p>
            <a:pPr marL="82296" indent="0" algn="just" rtl="1">
              <a:buNone/>
            </a:pPr>
            <a:r>
              <a:rPr lang="ar-SA" dirty="0">
                <a:cs typeface="B Zar" pitchFamily="2" charset="-78"/>
              </a:rPr>
              <a:t>4. تأکید بر لزوم برقراری روابط با سایرین به منظور کسب تعادل روانی (هارجی و دیکسون، </a:t>
            </a:r>
            <a:r>
              <a:rPr lang="fa-IR" dirty="0">
                <a:cs typeface="B Zar" pitchFamily="2" charset="-78"/>
              </a:rPr>
              <a:t>۲۰۰4)</a:t>
            </a:r>
            <a:endParaRPr lang="en-US" dirty="0">
              <a:cs typeface="B Zar" pitchFamily="2" charset="-78"/>
            </a:endParaRPr>
          </a:p>
          <a:p>
            <a:pPr marL="82296" indent="0" algn="just" rtl="1">
              <a:buNone/>
            </a:pPr>
            <a:r>
              <a:rPr lang="ar-SA" dirty="0">
                <a:cs typeface="B Zar" pitchFamily="2" charset="-78"/>
              </a:rPr>
              <a:t>5. توجه به خواب دیده ها به عنوان منبعی برای برون ریزی ناهشیاری به سطحی از هشیاری (دادستان، </a:t>
            </a:r>
            <a:r>
              <a:rPr lang="fa-IR" dirty="0">
                <a:cs typeface="B Zar" pitchFamily="2" charset="-78"/>
              </a:rPr>
              <a:t>۱۳۸۳</a:t>
            </a:r>
            <a:r>
              <a:rPr lang="ar-SA" dirty="0">
                <a:cs typeface="B Zar" pitchFamily="2" charset="-78"/>
              </a:rPr>
              <a:t>، جلد دوم). </a:t>
            </a:r>
            <a:endParaRPr lang="en-US" dirty="0">
              <a:cs typeface="B Zar" pitchFamily="2" charset="-78"/>
            </a:endParaRPr>
          </a:p>
          <a:p>
            <a:pPr marL="82296" indent="0" algn="just" rtl="1">
              <a:buNone/>
            </a:pPr>
            <a:endParaRPr lang="en-US" dirty="0">
              <a:cs typeface="B Zar" pitchFamily="2" charset="-78"/>
            </a:endParaRPr>
          </a:p>
        </p:txBody>
      </p:sp>
    </p:spTree>
    <p:extLst>
      <p:ext uri="{BB962C8B-B14F-4D97-AF65-F5344CB8AC3E}">
        <p14:creationId xmlns:p14="http://schemas.microsoft.com/office/powerpoint/2010/main" val="307844104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ar-SA" sz="3200" b="1" dirty="0">
                <a:solidFill>
                  <a:schemeClr val="tx1"/>
                </a:solidFill>
                <a:cs typeface="B Zar" pitchFamily="2" charset="-78"/>
              </a:rPr>
              <a:t>سنين و دوره های مؤثر در تکوین شخصیت </a:t>
            </a:r>
            <a:endParaRPr lang="en-US" sz="3200" b="1" dirty="0">
              <a:solidFill>
                <a:schemeClr val="tx1"/>
              </a:solidFill>
              <a:cs typeface="B Zar" pitchFamily="2" charset="-78"/>
            </a:endParaRPr>
          </a:p>
        </p:txBody>
      </p:sp>
      <p:sp>
        <p:nvSpPr>
          <p:cNvPr id="3" name="Content Placeholder 2"/>
          <p:cNvSpPr>
            <a:spLocks noGrp="1"/>
          </p:cNvSpPr>
          <p:nvPr>
            <p:ph idx="1"/>
          </p:nvPr>
        </p:nvSpPr>
        <p:spPr>
          <a:xfrm>
            <a:off x="1066800" y="1447800"/>
            <a:ext cx="7866888" cy="4800600"/>
          </a:xfrm>
        </p:spPr>
        <p:txBody>
          <a:bodyPr>
            <a:normAutofit fontScale="85000" lnSpcReduction="10000"/>
          </a:bodyPr>
          <a:lstStyle/>
          <a:p>
            <a:pPr marL="82296" indent="0" algn="just" rtl="1">
              <a:buNone/>
            </a:pPr>
            <a:r>
              <a:rPr lang="ar-SA" dirty="0" smtClean="0">
                <a:cs typeface="B Zar" pitchFamily="2" charset="-78"/>
              </a:rPr>
              <a:t>یونگ </a:t>
            </a:r>
            <a:r>
              <a:rPr lang="ar-SA" dirty="0">
                <a:cs typeface="B Zar" pitchFamily="2" charset="-78"/>
              </a:rPr>
              <a:t>همانند فروید نقش سال های کودکی را در پی ریزی شخصیت قبول داشت اما بقیه مراحل رشد را نیز در شخصیت مؤثر می دانست. به عنوان مثال اهمیت ویژه ای برای دوره بلوغ قائل بوده و از آن به عنوان تولد روانی یاد می کرد. حتی یونگ دوره های میانسالی و پیری و نحوه تخلیه انرژی روانی در این سال ها را در سلامت روانی مؤثر می دانست (میرز، </a:t>
            </a:r>
            <a:r>
              <a:rPr lang="fa-IR" dirty="0">
                <a:cs typeface="B Zar" pitchFamily="2" charset="-78"/>
              </a:rPr>
              <a:t>۲۰۰۱). </a:t>
            </a:r>
            <a:r>
              <a:rPr lang="ar-SA" dirty="0">
                <a:cs typeface="B Zar" pitchFamily="2" charset="-78"/>
              </a:rPr>
              <a:t>از دید یونگ تلاش فرد در جهت فردیت یافتگی که همان فرد شدن فرد یا به ظهور رساندن استعدادهای بالقوه و خاص درونی است در سنین میانسالی و پیری می تواند به اوج رسیده و احساس رضایت را به همراه آورد یا عدم توجه به آن و اتلاف وقت می تواند فرد را با بحران بیهودگی روبرو سازد. دیگر اینکه در میانسالی یعنی حدود 40 سالگی است که فرد می تواند نقابی را که تاکنون برای حضور در اجتماع بر چهره می زده برداشته و خود بشود. از این رو می تواند تعادل روانی یابد (گروس، </a:t>
            </a:r>
            <a:r>
              <a:rPr lang="fa-IR" dirty="0">
                <a:cs typeface="B Zar" pitchFamily="2" charset="-78"/>
              </a:rPr>
              <a:t>۲۰۰۳).</a:t>
            </a:r>
            <a:endParaRPr lang="en-US" dirty="0">
              <a:cs typeface="B Zar" pitchFamily="2" charset="-78"/>
            </a:endParaRPr>
          </a:p>
          <a:p>
            <a:pPr marL="82296" indent="0" algn="just">
              <a:buNone/>
            </a:pPr>
            <a:endParaRPr lang="en-US" dirty="0">
              <a:cs typeface="B Zar" pitchFamily="2" charset="-78"/>
            </a:endParaRPr>
          </a:p>
        </p:txBody>
      </p:sp>
    </p:spTree>
    <p:extLst>
      <p:ext uri="{BB962C8B-B14F-4D97-AF65-F5344CB8AC3E}">
        <p14:creationId xmlns:p14="http://schemas.microsoft.com/office/powerpoint/2010/main" val="66660308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sz="3200" b="1" dirty="0">
                <a:solidFill>
                  <a:schemeClr val="tx1"/>
                </a:solidFill>
                <a:cs typeface="B Zar" pitchFamily="2" charset="-78"/>
              </a:rPr>
              <a:t>شیوه مشاوره و درمان </a:t>
            </a:r>
            <a:endParaRPr lang="en-US" sz="3200" b="1" dirty="0">
              <a:solidFill>
                <a:schemeClr val="tx1"/>
              </a:solidFill>
              <a:cs typeface="B Zar" pitchFamily="2" charset="-78"/>
            </a:endParaRPr>
          </a:p>
        </p:txBody>
      </p:sp>
      <p:sp>
        <p:nvSpPr>
          <p:cNvPr id="3" name="Content Placeholder 2"/>
          <p:cNvSpPr>
            <a:spLocks noGrp="1"/>
          </p:cNvSpPr>
          <p:nvPr>
            <p:ph idx="1"/>
          </p:nvPr>
        </p:nvSpPr>
        <p:spPr>
          <a:xfrm>
            <a:off x="1143000" y="1447800"/>
            <a:ext cx="7790688" cy="4800600"/>
          </a:xfrm>
        </p:spPr>
        <p:txBody>
          <a:bodyPr>
            <a:normAutofit fontScale="85000" lnSpcReduction="10000"/>
          </a:bodyPr>
          <a:lstStyle/>
          <a:p>
            <a:pPr marL="82296" indent="0" algn="just" rtl="1">
              <a:buNone/>
            </a:pPr>
            <a:r>
              <a:rPr lang="ar-SA" dirty="0" smtClean="0">
                <a:cs typeface="B Zar" pitchFamily="2" charset="-78"/>
              </a:rPr>
              <a:t>شیوه </a:t>
            </a:r>
            <a:r>
              <a:rPr lang="ar-SA" dirty="0">
                <a:cs typeface="B Zar" pitchFamily="2" charset="-78"/>
              </a:rPr>
              <a:t>مشاوره او با فروید که بیماران را بر روی تخت یا مبل راحتی می خواباند و بالای سر آنها می نشست تطابق نداشت. معمولا یونگ و بیمارانش بر روی صندلی راحتی روبروی یکدیگر می نشستند و صحبت می کردند. درمانگر پیرو شیوه یونگ در خلال این صحبت می تواند از مراجع بخواهد تا به فعالیت های خلاقه ای نظیر نقاشی، مجسمه سازی، رقص و موسیقی بپردازد و سپس نتیجه کارها را مورد تحلیل روانی قرار دهد.</a:t>
            </a:r>
            <a:endParaRPr lang="en-US" dirty="0">
              <a:cs typeface="B Zar" pitchFamily="2" charset="-78"/>
            </a:endParaRPr>
          </a:p>
          <a:p>
            <a:pPr marL="82296" indent="0" algn="just" rtl="1">
              <a:buNone/>
            </a:pPr>
            <a:r>
              <a:rPr lang="ar-SA" dirty="0">
                <a:cs typeface="B Zar" pitchFamily="2" charset="-78"/>
              </a:rPr>
              <a:t>از جمله فنونی که یونگ و پیروانش در جلسات مشاوره برای تحلیل روانی بهره می بردند آزمون تداعی کلمه، تحلیل نشانه و فن تحلیل رویا بود. در آزمون تداعی کلمه هر کلمه به عنوان محرکی ارائه شده و پاسخ های هیجانی فرد به این نشانه ها ثبت می شد. امروز، این آزمون به صورت یک آزمون استاندارد در آمده و در تشخیص های</a:t>
            </a:r>
            <a:endParaRPr lang="en-US" dirty="0">
              <a:cs typeface="B Zar" pitchFamily="2" charset="-78"/>
            </a:endParaRPr>
          </a:p>
          <a:p>
            <a:pPr marL="82296" indent="0" algn="just" rtl="1">
              <a:buNone/>
            </a:pPr>
            <a:r>
              <a:rPr lang="ar-SA" dirty="0">
                <a:cs typeface="B Zar" pitchFamily="2" charset="-78"/>
              </a:rPr>
              <a:t>روان شناسی و مشاوره ای مورد استفاده قرار دارد. </a:t>
            </a:r>
            <a:endParaRPr lang="en-US" dirty="0">
              <a:cs typeface="B Zar" pitchFamily="2" charset="-78"/>
            </a:endParaRPr>
          </a:p>
        </p:txBody>
      </p:sp>
    </p:spTree>
    <p:extLst>
      <p:ext uri="{BB962C8B-B14F-4D97-AF65-F5344CB8AC3E}">
        <p14:creationId xmlns:p14="http://schemas.microsoft.com/office/powerpoint/2010/main" val="289140488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838200"/>
            <a:ext cx="7498080" cy="4800600"/>
          </a:xfrm>
        </p:spPr>
        <p:txBody>
          <a:bodyPr>
            <a:normAutofit/>
          </a:bodyPr>
          <a:lstStyle/>
          <a:p>
            <a:pPr marL="82296" indent="0" algn="just" rtl="1">
              <a:buNone/>
            </a:pPr>
            <a:r>
              <a:rPr lang="ar-SA" dirty="0">
                <a:cs typeface="B Zar" pitchFamily="2" charset="-78"/>
              </a:rPr>
              <a:t>مفهوم فردیت یافتگی یا خودشکوفایی یونگ در تدوین نظریه نیازهای فرد و توجه به نقش آینده در نظریه آدلر مؤثر بودند. مفهوم بحران میانسالی یونگ امروزه به عنوان مرحله ای از رشد شخصیت در روانشناسی پذیرفته شده و تحقیقات فراوانی در خصوص آن انجام شده است (اسچافر، </a:t>
            </a:r>
            <a:r>
              <a:rPr lang="fa-IR" dirty="0">
                <a:cs typeface="B Zar" pitchFamily="2" charset="-78"/>
              </a:rPr>
              <a:t>۲۰۰۶)</a:t>
            </a:r>
            <a:endParaRPr lang="en-US" dirty="0">
              <a:cs typeface="B Zar" pitchFamily="2" charset="-78"/>
            </a:endParaRPr>
          </a:p>
          <a:p>
            <a:pPr marL="82296" indent="0" algn="just" rtl="1">
              <a:buNone/>
            </a:pPr>
            <a:r>
              <a:rPr lang="ar-SA" dirty="0">
                <a:cs typeface="B Zar" pitchFamily="2" charset="-78"/>
              </a:rPr>
              <a:t>البته تمامی نظریات یونگ مورد پذیرش روان شناسان و مشاوران نیست. علت این مطلب را می توان در دشواری و نامفهوم بودن بعضی مطالب پونگ و فقدان نظم به عنوان یک نظام کلی دانست.</a:t>
            </a:r>
            <a:endParaRPr lang="en-US" dirty="0">
              <a:cs typeface="B Zar" pitchFamily="2" charset="-78"/>
            </a:endParaRPr>
          </a:p>
          <a:p>
            <a:pPr marL="82296" indent="0" algn="just">
              <a:buNone/>
            </a:pPr>
            <a:endParaRPr lang="en-US" dirty="0">
              <a:cs typeface="B Zar" pitchFamily="2" charset="-78"/>
            </a:endParaRPr>
          </a:p>
        </p:txBody>
      </p:sp>
    </p:spTree>
    <p:extLst>
      <p:ext uri="{BB962C8B-B14F-4D97-AF65-F5344CB8AC3E}">
        <p14:creationId xmlns:p14="http://schemas.microsoft.com/office/powerpoint/2010/main" val="119623586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sz="3200" b="1" dirty="0">
                <a:solidFill>
                  <a:schemeClr val="tx1"/>
                </a:solidFill>
                <a:cs typeface="B Zar" pitchFamily="2" charset="-78"/>
              </a:rPr>
              <a:t>اریک اریکسون </a:t>
            </a:r>
            <a:endParaRPr lang="en-US" sz="3200" b="1" dirty="0">
              <a:solidFill>
                <a:schemeClr val="tx1"/>
              </a:solidFill>
              <a:cs typeface="B Zar" pitchFamily="2" charset="-78"/>
            </a:endParaRPr>
          </a:p>
        </p:txBody>
      </p:sp>
      <p:sp>
        <p:nvSpPr>
          <p:cNvPr id="3" name="Content Placeholder 2"/>
          <p:cNvSpPr>
            <a:spLocks noGrp="1"/>
          </p:cNvSpPr>
          <p:nvPr>
            <p:ph idx="1"/>
          </p:nvPr>
        </p:nvSpPr>
        <p:spPr/>
        <p:txBody>
          <a:bodyPr>
            <a:normAutofit/>
          </a:bodyPr>
          <a:lstStyle/>
          <a:p>
            <a:pPr marL="82296" indent="0" algn="just" rtl="1">
              <a:buNone/>
            </a:pPr>
            <a:r>
              <a:rPr lang="ar-SA" dirty="0" smtClean="0">
                <a:cs typeface="B Zar" pitchFamily="2" charset="-78"/>
              </a:rPr>
              <a:t>گسترش </a:t>
            </a:r>
            <a:r>
              <a:rPr lang="ar-SA" dirty="0">
                <a:cs typeface="B Zar" pitchFamily="2" charset="-78"/>
              </a:rPr>
              <a:t>مراحل رشد از تولد تا مرگ از جمله اقدامات مهم اریکسون است. در حالی که فروید و بسیاری از نظریه پردازان پس از او بر نقش دوران کودکی و نوجوانی تأکید داشته اند، اریکسون تأثیر تمامی دوره های زندگی را مطرح می سازد (اریکسون، </a:t>
            </a:r>
            <a:r>
              <a:rPr lang="fa-IR" dirty="0">
                <a:cs typeface="B Zar" pitchFamily="2" charset="-78"/>
              </a:rPr>
              <a:t>۱۹۷۵). </a:t>
            </a:r>
            <a:r>
              <a:rPr lang="ar-SA" dirty="0">
                <a:cs typeface="B Zar" pitchFamily="2" charset="-78"/>
              </a:rPr>
              <a:t>از جمله اقدامات مهم و تأثیرگذار وی گشایش خط روان شناسی من است که بیش از گذشته شرایط مناسبی جهت روی آوردهای عملی به تفسیر روانشناختی اختلالات روانی را فراهم ساخت (دادستان، </a:t>
            </a:r>
            <a:r>
              <a:rPr lang="fa-IR" dirty="0">
                <a:cs typeface="B Zar" pitchFamily="2" charset="-78"/>
              </a:rPr>
              <a:t>۱۳۸۳</a:t>
            </a:r>
            <a:r>
              <a:rPr lang="ar-SA" dirty="0">
                <a:cs typeface="B Zar" pitchFamily="2" charset="-78"/>
              </a:rPr>
              <a:t>، جلد اول)</a:t>
            </a:r>
            <a:endParaRPr lang="en-US" dirty="0">
              <a:cs typeface="B Zar" pitchFamily="2" charset="-78"/>
            </a:endParaRPr>
          </a:p>
          <a:p>
            <a:pPr marL="82296" indent="0" algn="just">
              <a:buNone/>
            </a:pPr>
            <a:endParaRPr lang="en-US" dirty="0">
              <a:cs typeface="B Zar" pitchFamily="2" charset="-78"/>
            </a:endParaRPr>
          </a:p>
        </p:txBody>
      </p:sp>
    </p:spTree>
    <p:extLst>
      <p:ext uri="{BB962C8B-B14F-4D97-AF65-F5344CB8AC3E}">
        <p14:creationId xmlns:p14="http://schemas.microsoft.com/office/powerpoint/2010/main" val="349884036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sz="3200" b="1" dirty="0">
                <a:solidFill>
                  <a:schemeClr val="tx1"/>
                </a:solidFill>
                <a:cs typeface="B Zar" pitchFamily="2" charset="-78"/>
              </a:rPr>
              <a:t>مراحل رشد روانی - اجتماعی </a:t>
            </a:r>
            <a:r>
              <a:rPr lang="ar-SA" sz="3200" b="1" dirty="0" smtClean="0">
                <a:solidFill>
                  <a:schemeClr val="tx1"/>
                </a:solidFill>
                <a:cs typeface="B Zar" pitchFamily="2" charset="-78"/>
              </a:rPr>
              <a:t>اریکسون</a:t>
            </a:r>
            <a:endParaRPr lang="en-US" sz="3200" b="1" dirty="0">
              <a:solidFill>
                <a:schemeClr val="tx1"/>
              </a:solidFill>
              <a:cs typeface="B Zar" pitchFamily="2" charset="-78"/>
            </a:endParaRPr>
          </a:p>
        </p:txBody>
      </p:sp>
      <p:sp>
        <p:nvSpPr>
          <p:cNvPr id="3" name="Content Placeholder 2"/>
          <p:cNvSpPr>
            <a:spLocks noGrp="1"/>
          </p:cNvSpPr>
          <p:nvPr>
            <p:ph idx="1"/>
          </p:nvPr>
        </p:nvSpPr>
        <p:spPr/>
        <p:txBody>
          <a:bodyPr>
            <a:normAutofit fontScale="92500"/>
          </a:bodyPr>
          <a:lstStyle/>
          <a:p>
            <a:pPr marL="82296" indent="0" algn="just" rtl="1">
              <a:buNone/>
            </a:pPr>
            <a:r>
              <a:rPr lang="ar-SA" dirty="0" smtClean="0">
                <a:cs typeface="B Zar" pitchFamily="2" charset="-78"/>
              </a:rPr>
              <a:t>اریکسون </a:t>
            </a:r>
            <a:r>
              <a:rPr lang="ar-SA" dirty="0">
                <a:cs typeface="B Zar" pitchFamily="2" charset="-78"/>
              </a:rPr>
              <a:t>در نظریه خود رشد را به مراحل زیر تقسیم می کند (برگر، </a:t>
            </a:r>
            <a:r>
              <a:rPr lang="fa-IR" dirty="0">
                <a:cs typeface="B Zar" pitchFamily="2" charset="-78"/>
              </a:rPr>
              <a:t>۲۰۰۱):</a:t>
            </a:r>
            <a:endParaRPr lang="en-US" dirty="0">
              <a:cs typeface="B Zar" pitchFamily="2" charset="-78"/>
            </a:endParaRPr>
          </a:p>
          <a:p>
            <a:pPr marL="82296" indent="0" algn="just" rtl="1">
              <a:buNone/>
            </a:pPr>
            <a:r>
              <a:rPr lang="ar-SA" b="1" dirty="0">
                <a:cs typeface="B Zar" pitchFamily="2" charset="-78"/>
              </a:rPr>
              <a:t> اعتماد در برابر بی اعتمادی</a:t>
            </a:r>
            <a:r>
              <a:rPr lang="ar-SA" dirty="0">
                <a:cs typeface="B Zar" pitchFamily="2" charset="-78"/>
              </a:rPr>
              <a:t>. این مرحله شامل دوره تولد تا یک سالگی است که تقریبا مطابق با مرحله دهانی فروید است. در این مرحله کودک به مراقبت و دریافت محبت نیاز ویژه ای دارد. نحوه ارائه شیوه های مراقبتی و نحوه توجه به طفل احساس اعتماد یا بی اعتمادی در او ایجاد می کند. طفل در پی محبت مادر یا پرستار درجه ای از ثبات و اعتماد را احساس کرده یا برعکس در پی عدم توجه به موقع مادر با پرستار حس اضطراب با ترس و بی اعتمادی را تجربه می کند.</a:t>
            </a:r>
            <a:endParaRPr lang="en-US" dirty="0">
              <a:cs typeface="B Zar" pitchFamily="2" charset="-78"/>
            </a:endParaRPr>
          </a:p>
        </p:txBody>
      </p:sp>
    </p:spTree>
    <p:extLst>
      <p:ext uri="{BB962C8B-B14F-4D97-AF65-F5344CB8AC3E}">
        <p14:creationId xmlns:p14="http://schemas.microsoft.com/office/powerpoint/2010/main" val="89733236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143000"/>
            <a:ext cx="7498080" cy="4800600"/>
          </a:xfrm>
        </p:spPr>
        <p:txBody>
          <a:bodyPr/>
          <a:lstStyle/>
          <a:p>
            <a:pPr marL="82296" indent="0" algn="just" rtl="1">
              <a:buNone/>
            </a:pPr>
            <a:r>
              <a:rPr lang="ar-SA" b="1" dirty="0">
                <a:cs typeface="B Zar" pitchFamily="2" charset="-78"/>
              </a:rPr>
              <a:t>خودمختاری در برابر شک و شرم</a:t>
            </a:r>
            <a:r>
              <a:rPr lang="ar-SA" dirty="0">
                <a:cs typeface="B Zar" pitchFamily="2" charset="-78"/>
              </a:rPr>
              <a:t>. این مرحله سنین </a:t>
            </a:r>
            <a:r>
              <a:rPr lang="fa-IR" dirty="0">
                <a:cs typeface="B Zar" pitchFamily="2" charset="-78"/>
              </a:rPr>
              <a:t>۱</a:t>
            </a:r>
            <a:r>
              <a:rPr lang="ar-SA" dirty="0">
                <a:cs typeface="B Zar" pitchFamily="2" charset="-78"/>
              </a:rPr>
              <a:t>تا </a:t>
            </a:r>
            <a:r>
              <a:rPr lang="fa-IR" dirty="0">
                <a:cs typeface="B Zar" pitchFamily="2" charset="-78"/>
              </a:rPr>
              <a:t>۳</a:t>
            </a:r>
            <a:r>
              <a:rPr lang="ar-SA" dirty="0">
                <a:cs typeface="B Zar" pitchFamily="2" charset="-78"/>
              </a:rPr>
              <a:t> سالگی را شامل شده و مطابق با سال های مرحله مقعدی فروید است. در این مرحله کودکان با تکیه بر توانایی های خود و امکان خودمختاری را در خود محک می زنند. در این مرحله چنانچه به کودک اجازه داده شود اراده خود را تمرین کند و آن را گسترش دهد. احساس خودمختاری و در غیر این صورت احساس شک و تردید نسبت به توانایی ها و شرم از عدم توانایی را تجربه خواهد کرد.</a:t>
            </a:r>
            <a:endParaRPr lang="en-US" dirty="0">
              <a:cs typeface="B Zar" pitchFamily="2" charset="-78"/>
            </a:endParaRPr>
          </a:p>
          <a:p>
            <a:pPr marL="82296" indent="0" algn="just" rtl="1">
              <a:buNone/>
            </a:pPr>
            <a:endParaRPr lang="en-US" dirty="0">
              <a:cs typeface="B Zar" pitchFamily="2" charset="-78"/>
            </a:endParaRPr>
          </a:p>
        </p:txBody>
      </p:sp>
    </p:spTree>
    <p:extLst>
      <p:ext uri="{BB962C8B-B14F-4D97-AF65-F5344CB8AC3E}">
        <p14:creationId xmlns:p14="http://schemas.microsoft.com/office/powerpoint/2010/main" val="154383070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219200"/>
            <a:ext cx="7498080" cy="4800600"/>
          </a:xfrm>
        </p:spPr>
        <p:txBody>
          <a:bodyPr>
            <a:normAutofit fontScale="92500" lnSpcReduction="20000"/>
          </a:bodyPr>
          <a:lstStyle/>
          <a:p>
            <a:pPr marL="82296" indent="0" algn="just" rtl="1">
              <a:buNone/>
            </a:pPr>
            <a:r>
              <a:rPr lang="ar-SA" b="1" dirty="0">
                <a:cs typeface="B Zar" pitchFamily="2" charset="-78"/>
              </a:rPr>
              <a:t>مرحله ابتکار در برابر گناه</a:t>
            </a:r>
            <a:r>
              <a:rPr lang="ar-SA" dirty="0">
                <a:cs typeface="B Zar" pitchFamily="2" charset="-78"/>
              </a:rPr>
              <a:t>. این مرحله حدود سنین </a:t>
            </a:r>
            <a:r>
              <a:rPr lang="fa-IR" dirty="0">
                <a:cs typeface="B Zar" pitchFamily="2" charset="-78"/>
              </a:rPr>
              <a:t>۳</a:t>
            </a:r>
            <a:r>
              <a:rPr lang="ar-SA" dirty="0">
                <a:cs typeface="B Zar" pitchFamily="2" charset="-78"/>
              </a:rPr>
              <a:t> تا </a:t>
            </a:r>
            <a:r>
              <a:rPr lang="fa-IR" dirty="0">
                <a:cs typeface="B Zar" pitchFamily="2" charset="-78"/>
              </a:rPr>
              <a:t>۵</a:t>
            </a:r>
            <a:r>
              <a:rPr lang="ar-SA" dirty="0">
                <a:cs typeface="B Zar" pitchFamily="2" charset="-78"/>
              </a:rPr>
              <a:t> سالگی را شامل شده و قابل تطبیق با مرحله تناسلی فروید است. در طی این سال ها توانایی های ذهنی به ویژه امکان خیال پردازی در کودک نمود بیشتری دارد. مطلب مهم در این دوره شیوه برخورد والدین با خیال پردازی ها و ابتکارات ناشی از آن است. هر چه ابتکارات کودک با شیوه ای مناسب توأم با محبت تأیید شده یا به نحو مطلوب و مطابق با خواسته ها و ارزش های خانواده و اجتماع شکل داده شود احساس توانایی در پذیرش مسئولیت و توانایی در انجام آن با شیوه های بدیع ایجاد می شود و در مقابل چنانچه تخیلات و ابتکارات کودک به درستی درک و هدایت نشود به ویژه تمایل کودک به تصاحب والد یا والده احساس گناه را به همراه می آورد.</a:t>
            </a:r>
            <a:endParaRPr lang="en-US" dirty="0">
              <a:cs typeface="B Zar" pitchFamily="2" charset="-78"/>
            </a:endParaRPr>
          </a:p>
          <a:p>
            <a:pPr marL="82296" indent="0" algn="just" rtl="1">
              <a:buNone/>
            </a:pPr>
            <a:endParaRPr lang="en-US" dirty="0">
              <a:cs typeface="B Zar" pitchFamily="2" charset="-78"/>
            </a:endParaRPr>
          </a:p>
        </p:txBody>
      </p:sp>
    </p:spTree>
    <p:extLst>
      <p:ext uri="{BB962C8B-B14F-4D97-AF65-F5344CB8AC3E}">
        <p14:creationId xmlns:p14="http://schemas.microsoft.com/office/powerpoint/2010/main" val="199092098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41120" y="838200"/>
            <a:ext cx="7498080" cy="4800600"/>
          </a:xfrm>
        </p:spPr>
        <p:txBody>
          <a:bodyPr>
            <a:normAutofit fontScale="85000" lnSpcReduction="20000"/>
          </a:bodyPr>
          <a:lstStyle/>
          <a:p>
            <a:pPr marL="82296" indent="0" algn="just" rtl="1">
              <a:buNone/>
            </a:pPr>
            <a:r>
              <a:rPr lang="ar-SA" b="1" dirty="0">
                <a:cs typeface="B Zar" pitchFamily="2" charset="-78"/>
              </a:rPr>
              <a:t>مرحله کارایی در برابر حقارت</a:t>
            </a:r>
            <a:r>
              <a:rPr lang="ar-SA" dirty="0">
                <a:cs typeface="B Zar" pitchFamily="2" charset="-78"/>
              </a:rPr>
              <a:t>. این مرحله بین سال های 6 تا </a:t>
            </a:r>
            <a:r>
              <a:rPr lang="fa-IR" dirty="0">
                <a:cs typeface="B Zar" pitchFamily="2" charset="-78"/>
              </a:rPr>
              <a:t>۱۱</a:t>
            </a:r>
            <a:r>
              <a:rPr lang="ar-SA" dirty="0">
                <a:cs typeface="B Zar" pitchFamily="2" charset="-78"/>
              </a:rPr>
              <a:t> سالگی روی می دهد. یعنی همان سال هایی که فروید مرحله نهفتگی نامید. در ابتدای این مرحله کودک مدرسه رفتن را آغاز می کند. بنابراین روابط و ضوابط دیگری بر روند زندگی وی ظاهر می شود. حتی اگر به مدرسه نرود رشد توانایی ها او را به سوی برقراری روابط گسترده تر سوق می دهد. در این دوره است که کودک به ساخت اشیا و انعکاس توانایی ها و نگرش های خود در آنچه ساخته است علاقه مند می شود. به عنوان مثال پسرها با مکعب های چوبی یا پلاستیکی ماشین یا خانه می سازند و دخترها در بازی ها به انجام آشپزی یا خیاطی علاقه نشان می دهند (اریکسون، </a:t>
            </a:r>
            <a:r>
              <a:rPr lang="fa-IR" dirty="0">
                <a:cs typeface="B Zar" pitchFamily="2" charset="-78"/>
              </a:rPr>
              <a:t>۱۹۵۰). </a:t>
            </a:r>
            <a:r>
              <a:rPr lang="ar-SA" dirty="0">
                <a:cs typeface="B Zar" pitchFamily="2" charset="-78"/>
              </a:rPr>
              <a:t>بیاناتی که نشان دهنده مناسب، مفید و جالب بودن ساخته های کودک باشد در او احساس شایستگی و کارایی را پرورش داده و عدم تأیید ساخته ها و بیاناتی که نشانه ناکارآمد بودن ساخته ها باشد احساس حقارت و بی کفایتی را به دنبال دارد.</a:t>
            </a:r>
            <a:endParaRPr lang="en-US" dirty="0">
              <a:cs typeface="B Zar" pitchFamily="2" charset="-78"/>
            </a:endParaRPr>
          </a:p>
          <a:p>
            <a:pPr marL="82296" indent="0" algn="just" rtl="1">
              <a:buNone/>
            </a:pPr>
            <a:endParaRPr lang="en-US" dirty="0">
              <a:cs typeface="B Zar" pitchFamily="2" charset="-78"/>
            </a:endParaRPr>
          </a:p>
        </p:txBody>
      </p:sp>
    </p:spTree>
    <p:extLst>
      <p:ext uri="{BB962C8B-B14F-4D97-AF65-F5344CB8AC3E}">
        <p14:creationId xmlns:p14="http://schemas.microsoft.com/office/powerpoint/2010/main" val="4164184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381000"/>
            <a:ext cx="7790688" cy="5867400"/>
          </a:xfrm>
        </p:spPr>
        <p:txBody>
          <a:bodyPr>
            <a:normAutofit fontScale="92500" lnSpcReduction="10000"/>
          </a:bodyPr>
          <a:lstStyle/>
          <a:p>
            <a:pPr marL="82296" indent="0" algn="just" rtl="1">
              <a:buNone/>
            </a:pPr>
            <a:r>
              <a:rPr lang="ar-SA" dirty="0">
                <a:cs typeface="B Zar" pitchFamily="2" charset="-78"/>
              </a:rPr>
              <a:t>از جمله وظایف من برقراری تعادل بین خواسته های متعارض بن، جهان برونی و فرامن است. فرامن محتوی ارزش های اخلاقی است که توسط والدین و محیط اجتماعی به دست آمده است. مجموعه این ارزش های اخلاقی وجدان فرد را تشکیل می دهد. در فرامن نظام دیگری تحت عنوان من ایده آل وجود دارد که نشان دهنده مجموعه صفات و ویژگی هایی است که فرد در آرزوی دستیابی به آن است. بنابراین در فرامن، وجدان و من ایده آل رهبری را بر عهده داشته و به دنبال رعایت تمامی مواردی هستند که مطابق با نظریات اجتماع و اخلاق جمعی باشد. فرامن یا من برتر حکم یک سانسورچی را بر عهده دارد. این سانسورچی هر چیزی را با معیارهای به اقتباس گرفته شده از محیط ارزیابی می کند و در صورت مغایرت یا تضاد و عدم همخوانی با آنها مبارزه کرده و از بروز آنها ممانعت به عمل می آورد (فورستر ،</a:t>
            </a:r>
            <a:endParaRPr lang="en-US" dirty="0">
              <a:cs typeface="B Zar" pitchFamily="2" charset="-78"/>
            </a:endParaRPr>
          </a:p>
        </p:txBody>
      </p:sp>
    </p:spTree>
    <p:extLst>
      <p:ext uri="{BB962C8B-B14F-4D97-AF65-F5344CB8AC3E}">
        <p14:creationId xmlns:p14="http://schemas.microsoft.com/office/powerpoint/2010/main" val="7590907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41120" y="609600"/>
            <a:ext cx="7498080" cy="4800600"/>
          </a:xfrm>
        </p:spPr>
        <p:txBody>
          <a:bodyPr>
            <a:normAutofit fontScale="92500" lnSpcReduction="10000"/>
          </a:bodyPr>
          <a:lstStyle/>
          <a:p>
            <a:pPr marL="82296" indent="0" algn="just" rtl="1">
              <a:buNone/>
            </a:pPr>
            <a:r>
              <a:rPr lang="ar-SA" b="1" dirty="0">
                <a:cs typeface="B Zar" pitchFamily="2" charset="-78"/>
              </a:rPr>
              <a:t>هویت یابی در برابر ابهام نقش</a:t>
            </a:r>
            <a:r>
              <a:rPr lang="ar-SA" dirty="0">
                <a:cs typeface="B Zar" pitchFamily="2" charset="-78"/>
              </a:rPr>
              <a:t>. که از سن </a:t>
            </a:r>
            <a:r>
              <a:rPr lang="fa-IR" dirty="0">
                <a:cs typeface="B Zar" pitchFamily="2" charset="-78"/>
              </a:rPr>
              <a:t>۱۲</a:t>
            </a:r>
            <a:r>
              <a:rPr lang="ar-SA" dirty="0">
                <a:cs typeface="B Zar" pitchFamily="2" charset="-78"/>
              </a:rPr>
              <a:t> تا </a:t>
            </a:r>
            <a:r>
              <a:rPr lang="fa-IR" dirty="0">
                <a:cs typeface="B Zar" pitchFamily="2" charset="-78"/>
              </a:rPr>
              <a:t>۱۸</a:t>
            </a:r>
            <a:r>
              <a:rPr lang="ar-SA" dirty="0">
                <a:cs typeface="B Zar" pitchFamily="2" charset="-78"/>
              </a:rPr>
              <a:t> سالگی بروز می کند در این مرحله که دوران نوجوانی فرد را دربر می گیرد مهمترین مشکل هویت، شناخت واقعی توانایی ها و محدودیت ها و خودیابی است که نگرش دیگران و عملکرد آنان در تشکیل آن تأثیر بسیاری دارد. گروهها و افرادی که فرد خود را با آنها همانندسازی می کند در این مهم مؤثر است. چنانچه فرد بتواند در این دوره به یک خودپنداره مثبت و هویت منسجم دست یابد، از این مرحله سربلند بیرون آمده و آماده مقابله با بحران مرحله بعد خواهد شد، اما بحران هویت یعنی مواجه شدن با سؤالاتی همچون کیستم؟ چیستم؟ و به کجا تعلق دارم؟ فرد را با ابهام نقش روبرو می سازد.</a:t>
            </a:r>
            <a:endParaRPr lang="en-US" dirty="0">
              <a:cs typeface="B Zar" pitchFamily="2" charset="-78"/>
            </a:endParaRPr>
          </a:p>
          <a:p>
            <a:pPr marL="82296" indent="0" algn="just" rtl="1">
              <a:buNone/>
            </a:pPr>
            <a:endParaRPr lang="en-US" dirty="0">
              <a:cs typeface="B Zar" pitchFamily="2" charset="-78"/>
            </a:endParaRPr>
          </a:p>
        </p:txBody>
      </p:sp>
    </p:spTree>
    <p:extLst>
      <p:ext uri="{BB962C8B-B14F-4D97-AF65-F5344CB8AC3E}">
        <p14:creationId xmlns:p14="http://schemas.microsoft.com/office/powerpoint/2010/main" val="234549377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762000"/>
            <a:ext cx="7498080" cy="4800600"/>
          </a:xfrm>
        </p:spPr>
        <p:txBody>
          <a:bodyPr>
            <a:normAutofit fontScale="92500" lnSpcReduction="10000"/>
          </a:bodyPr>
          <a:lstStyle/>
          <a:p>
            <a:pPr marL="82296" indent="0" algn="just" rtl="1">
              <a:buNone/>
            </a:pPr>
            <a:r>
              <a:rPr lang="ar-SA" b="1" dirty="0">
                <a:cs typeface="B Zar" pitchFamily="2" charset="-78"/>
              </a:rPr>
              <a:t>صمیمیت در برابر انزوا</a:t>
            </a:r>
            <a:r>
              <a:rPr lang="ar-SA" dirty="0">
                <a:cs typeface="B Zar" pitchFamily="2" charset="-78"/>
              </a:rPr>
              <a:t>. که اریکسون معتقد است از سن </a:t>
            </a:r>
            <a:r>
              <a:rPr lang="fa-IR" dirty="0">
                <a:cs typeface="B Zar" pitchFamily="2" charset="-78"/>
              </a:rPr>
              <a:t>۱۸</a:t>
            </a:r>
            <a:r>
              <a:rPr lang="ar-SA" dirty="0">
                <a:cs typeface="B Zar" pitchFamily="2" charset="-78"/>
              </a:rPr>
              <a:t> تا </a:t>
            </a:r>
            <a:r>
              <a:rPr lang="fa-IR" dirty="0">
                <a:cs typeface="B Zar" pitchFamily="2" charset="-78"/>
              </a:rPr>
              <a:t>۳۵</a:t>
            </a:r>
            <a:r>
              <a:rPr lang="ar-SA" dirty="0">
                <a:cs typeface="B Zar" pitchFamily="2" charset="-78"/>
              </a:rPr>
              <a:t> سالگی است. این دوره نسبت به دوره های قبلی طولانی تر است. در این دوره فرد توانایی رابطه صمیمانه تری را با دیگران به ویژه با جنس مخالف پیدا می کند این رابطه صرفا به روابط جنسی محدود نمی شود. بلکه به معنای روابط عميق عاطفی و روانی نیز هست. چنانچه فردی توانسته باشد مرحله قبلی را به خوبی سپری کرده و محدوده مشخصی را کسب کند در این مرحله می تواند با دیگری پیوند برقرار ساخته و بدون حل شدن یا ناپدید شدن یا دانستن هویت خود با دیگری ترکیب شود عدم توانایی در برقراری چنین رابطه صمیمانه ای فرد را به سوى طرد شدن و انزوا سوق می دهد.</a:t>
            </a:r>
            <a:endParaRPr lang="en-US" dirty="0">
              <a:cs typeface="B Zar" pitchFamily="2" charset="-78"/>
            </a:endParaRPr>
          </a:p>
          <a:p>
            <a:pPr marL="82296" indent="0" algn="just" rtl="1">
              <a:buNone/>
            </a:pPr>
            <a:endParaRPr lang="en-US" dirty="0">
              <a:cs typeface="B Zar" pitchFamily="2" charset="-78"/>
            </a:endParaRPr>
          </a:p>
        </p:txBody>
      </p:sp>
    </p:spTree>
    <p:extLst>
      <p:ext uri="{BB962C8B-B14F-4D97-AF65-F5344CB8AC3E}">
        <p14:creationId xmlns:p14="http://schemas.microsoft.com/office/powerpoint/2010/main" val="358525061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sz="3200" b="1" dirty="0">
                <a:solidFill>
                  <a:schemeClr val="tx1"/>
                </a:solidFill>
                <a:cs typeface="B Zar" pitchFamily="2" charset="-78"/>
              </a:rPr>
              <a:t>١. زایندگی در برابر </a:t>
            </a:r>
            <a:r>
              <a:rPr lang="ar-SA" sz="3200" b="1" dirty="0" smtClean="0">
                <a:solidFill>
                  <a:schemeClr val="tx1"/>
                </a:solidFill>
                <a:cs typeface="B Zar" pitchFamily="2" charset="-78"/>
              </a:rPr>
              <a:t>رکود</a:t>
            </a:r>
            <a:endParaRPr lang="en-US" sz="3200" b="1" dirty="0">
              <a:solidFill>
                <a:schemeClr val="tx1"/>
              </a:solidFill>
              <a:cs typeface="B Zar" pitchFamily="2" charset="-78"/>
            </a:endParaRPr>
          </a:p>
        </p:txBody>
      </p:sp>
      <p:sp>
        <p:nvSpPr>
          <p:cNvPr id="3" name="Content Placeholder 2"/>
          <p:cNvSpPr>
            <a:spLocks noGrp="1"/>
          </p:cNvSpPr>
          <p:nvPr>
            <p:ph idx="1"/>
          </p:nvPr>
        </p:nvSpPr>
        <p:spPr/>
        <p:txBody>
          <a:bodyPr>
            <a:normAutofit/>
          </a:bodyPr>
          <a:lstStyle/>
          <a:p>
            <a:pPr marL="82296" indent="0" algn="just" rtl="1">
              <a:buNone/>
            </a:pPr>
            <a:r>
              <a:rPr lang="ar-SA" dirty="0" smtClean="0">
                <a:cs typeface="B Zar" pitchFamily="2" charset="-78"/>
              </a:rPr>
              <a:t>سنین </a:t>
            </a:r>
            <a:r>
              <a:rPr lang="fa-IR" dirty="0">
                <a:cs typeface="B Zar" pitchFamily="2" charset="-78"/>
              </a:rPr>
              <a:t>۳۵</a:t>
            </a:r>
            <a:r>
              <a:rPr lang="ar-SA" dirty="0">
                <a:cs typeface="B Zar" pitchFamily="2" charset="-78"/>
              </a:rPr>
              <a:t> تا </a:t>
            </a:r>
            <a:r>
              <a:rPr lang="fa-IR" dirty="0">
                <a:cs typeface="B Zar" pitchFamily="2" charset="-78"/>
              </a:rPr>
              <a:t>۵۵</a:t>
            </a:r>
            <a:r>
              <a:rPr lang="ar-SA" dirty="0">
                <a:cs typeface="B Zar" pitchFamily="2" charset="-78"/>
              </a:rPr>
              <a:t> را دوره میانسالی می دانند. از نظر اریکسون فرد در این سنین در بحران زایندگی و رکود قرار دارد. به این معنی که انسان به دنبال زایش، ساختن و سازندگی است. توانایی ازدياد نسل تا حدی موجب ارضای آن می شود. اما در صورتی که فرد بتواند امکان آموزش و راهنمایی نسل بعدی را به عهده بگیرد احساس آرامش خاطر خواهد یافت و در صورتی که امکان زایش، تعلیم و سازندگی نسل بعد را نداشته باشد، به احساس خمودگی، سستی و رکود رو خواهد آورد (گروس، </a:t>
            </a:r>
            <a:r>
              <a:rPr lang="fa-IR" dirty="0">
                <a:cs typeface="B Zar" pitchFamily="2" charset="-78"/>
              </a:rPr>
              <a:t>۲۰۰۳).</a:t>
            </a:r>
            <a:endParaRPr lang="en-US" dirty="0">
              <a:cs typeface="B Zar" pitchFamily="2" charset="-78"/>
            </a:endParaRPr>
          </a:p>
          <a:p>
            <a:pPr marL="82296" indent="0" algn="just">
              <a:buNone/>
            </a:pPr>
            <a:endParaRPr lang="en-US" dirty="0">
              <a:cs typeface="B Zar" pitchFamily="2" charset="-78"/>
            </a:endParaRPr>
          </a:p>
        </p:txBody>
      </p:sp>
    </p:spTree>
    <p:extLst>
      <p:ext uri="{BB962C8B-B14F-4D97-AF65-F5344CB8AC3E}">
        <p14:creationId xmlns:p14="http://schemas.microsoft.com/office/powerpoint/2010/main" val="2247935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3200" b="1" dirty="0">
                <a:solidFill>
                  <a:schemeClr val="tx1"/>
                </a:solidFill>
                <a:cs typeface="B Zar" pitchFamily="2" charset="-78"/>
              </a:rPr>
              <a:t>۲. </a:t>
            </a:r>
            <a:r>
              <a:rPr lang="ar-SA" sz="3200" b="1" dirty="0">
                <a:solidFill>
                  <a:schemeClr val="tx1"/>
                </a:solidFill>
                <a:cs typeface="B Zar" pitchFamily="2" charset="-78"/>
              </a:rPr>
              <a:t>يکپارچگی در برابر </a:t>
            </a:r>
            <a:r>
              <a:rPr lang="ar-SA" sz="3200" b="1" dirty="0" smtClean="0">
                <a:solidFill>
                  <a:schemeClr val="tx1"/>
                </a:solidFill>
                <a:cs typeface="B Zar" pitchFamily="2" charset="-78"/>
              </a:rPr>
              <a:t>نومیدی</a:t>
            </a:r>
            <a:endParaRPr lang="en-US" sz="3200" b="1" dirty="0">
              <a:solidFill>
                <a:schemeClr val="tx1"/>
              </a:solidFill>
              <a:cs typeface="B Zar" pitchFamily="2" charset="-78"/>
            </a:endParaRPr>
          </a:p>
        </p:txBody>
      </p:sp>
      <p:sp>
        <p:nvSpPr>
          <p:cNvPr id="3" name="Content Placeholder 2"/>
          <p:cNvSpPr>
            <a:spLocks noGrp="1"/>
          </p:cNvSpPr>
          <p:nvPr>
            <p:ph idx="1"/>
          </p:nvPr>
        </p:nvSpPr>
        <p:spPr/>
        <p:txBody>
          <a:bodyPr>
            <a:normAutofit lnSpcReduction="10000"/>
          </a:bodyPr>
          <a:lstStyle/>
          <a:p>
            <a:pPr marL="82296" indent="0" algn="just" rtl="1">
              <a:buNone/>
            </a:pPr>
            <a:r>
              <a:rPr lang="ar-SA" dirty="0" smtClean="0">
                <a:cs typeface="B Zar" pitchFamily="2" charset="-78"/>
              </a:rPr>
              <a:t>این </a:t>
            </a:r>
            <a:r>
              <a:rPr lang="ar-SA" dirty="0">
                <a:cs typeface="B Zar" pitchFamily="2" charset="-78"/>
              </a:rPr>
              <a:t>مرحله از سن </a:t>
            </a:r>
            <a:r>
              <a:rPr lang="fa-IR" dirty="0">
                <a:cs typeface="B Zar" pitchFamily="2" charset="-78"/>
              </a:rPr>
              <a:t>۵۵</a:t>
            </a:r>
            <a:r>
              <a:rPr lang="ar-SA" dirty="0">
                <a:cs typeface="B Zar" pitchFamily="2" charset="-78"/>
              </a:rPr>
              <a:t> سالگی تا پایان عمر است. در این دوره فعالیت ها و کوششهای فرد در احساس وی مؤثر است. چنانچه انسان از عملکرد خود در طول سال های گذشته راضی باشد به احساسی دست می یابد که اریکسون آن را یکپارچگی نامید و در غیر این صورت حسرت در خصوص عمر از دست رفته و نومیدی چیره خواهد شد. . اریکسون در کتابی تحت عنوان فعالیت های مهم در پیری پس از بیان شرح حالهای که جمع آوری کرده بودند توصیه های برای مقابله با احساس پوچی و کسب رضایت ارائه می دهد (گروس، </a:t>
            </a:r>
            <a:r>
              <a:rPr lang="fa-IR" dirty="0">
                <a:cs typeface="B Zar" pitchFamily="2" charset="-78"/>
              </a:rPr>
              <a:t>۲۰۰۳</a:t>
            </a:r>
            <a:r>
              <a:rPr lang="ar-SA" dirty="0">
                <a:cs typeface="B Zar" pitchFamily="2" charset="-78"/>
              </a:rPr>
              <a:t> به نقل از اریکسون </a:t>
            </a:r>
            <a:r>
              <a:rPr lang="fa-IR" dirty="0">
                <a:cs typeface="B Zar" pitchFamily="2" charset="-78"/>
              </a:rPr>
              <a:t>۱۹۸</a:t>
            </a:r>
            <a:r>
              <a:rPr lang="ar-SA" dirty="0">
                <a:cs typeface="B Zar" pitchFamily="2" charset="-78"/>
              </a:rPr>
              <a:t>٦).</a:t>
            </a:r>
            <a:endParaRPr lang="en-US" dirty="0">
              <a:cs typeface="B Zar" pitchFamily="2" charset="-78"/>
            </a:endParaRPr>
          </a:p>
          <a:p>
            <a:pPr marL="82296" indent="0" algn="just">
              <a:buNone/>
            </a:pPr>
            <a:endParaRPr lang="en-US" dirty="0">
              <a:cs typeface="B Zar" pitchFamily="2" charset="-78"/>
            </a:endParaRPr>
          </a:p>
        </p:txBody>
      </p:sp>
    </p:spTree>
    <p:extLst>
      <p:ext uri="{BB962C8B-B14F-4D97-AF65-F5344CB8AC3E}">
        <p14:creationId xmlns:p14="http://schemas.microsoft.com/office/powerpoint/2010/main" val="169324767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sz="3200" b="1" dirty="0">
                <a:solidFill>
                  <a:schemeClr val="tx1"/>
                </a:solidFill>
                <a:cs typeface="B Zar" pitchFamily="2" charset="-78"/>
              </a:rPr>
              <a:t>نقش نظریه اریکسون در فرایند </a:t>
            </a:r>
            <a:r>
              <a:rPr lang="ar-SA" sz="3200" b="1" dirty="0" smtClean="0">
                <a:solidFill>
                  <a:schemeClr val="tx1"/>
                </a:solidFill>
                <a:cs typeface="B Zar" pitchFamily="2" charset="-78"/>
              </a:rPr>
              <a:t>مشاوره</a:t>
            </a:r>
            <a:endParaRPr lang="en-US" sz="3200" b="1" dirty="0">
              <a:solidFill>
                <a:schemeClr val="tx1"/>
              </a:solidFill>
              <a:cs typeface="B Zar" pitchFamily="2" charset="-78"/>
            </a:endParaRPr>
          </a:p>
        </p:txBody>
      </p:sp>
      <p:sp>
        <p:nvSpPr>
          <p:cNvPr id="3" name="Content Placeholder 2"/>
          <p:cNvSpPr>
            <a:spLocks noGrp="1"/>
          </p:cNvSpPr>
          <p:nvPr>
            <p:ph idx="1"/>
          </p:nvPr>
        </p:nvSpPr>
        <p:spPr/>
        <p:txBody>
          <a:bodyPr>
            <a:normAutofit fontScale="92500" lnSpcReduction="20000"/>
          </a:bodyPr>
          <a:lstStyle/>
          <a:p>
            <a:pPr marL="82296" indent="0" algn="just" rtl="1">
              <a:buNone/>
            </a:pPr>
            <a:r>
              <a:rPr lang="ar-SA" dirty="0" smtClean="0">
                <a:cs typeface="B Zar" pitchFamily="2" charset="-78"/>
              </a:rPr>
              <a:t>توجه </a:t>
            </a:r>
            <a:r>
              <a:rPr lang="ar-SA" dirty="0">
                <a:cs typeface="B Zar" pitchFamily="2" charset="-78"/>
              </a:rPr>
              <a:t>به تمامی مراحل زندگی و بررسی مسائل و مشکلاتی که انسان در هر دوره با آن روبرو است از نکات مهم این نظریه است، اریکسون معتقد است در هر مرحله از رشد فرد با نوعی بحران روبرو است و این نظریه و نظریاتی همانند آن لزوم بررسی دقیق تر هر یک از مراحل زندگی را آشکار ساخت. هویت یابی اریکسون که در مرحله نوجوانی نمود ویژه ای دارد از مباحثی است که مورد توجه بسیاری از روان شناسان قرار گرفته و منبع مناسبی برای تحقیقات علمی می باشد. از دید وی برانگیختگی های پرخاشگرانه منعکس کننده نیازهای تحقق نیافته در بیان خویشتن هستند و یا به منظور غلبه بر احساس عدم امنیت و آسیب پذیری شکل می گیرد. (دادستان، </a:t>
            </a:r>
            <a:r>
              <a:rPr lang="fa-IR" dirty="0">
                <a:cs typeface="B Zar" pitchFamily="2" charset="-78"/>
              </a:rPr>
              <a:t>۱۳۸۳</a:t>
            </a:r>
            <a:r>
              <a:rPr lang="ar-SA" dirty="0">
                <a:cs typeface="B Zar" pitchFamily="2" charset="-78"/>
              </a:rPr>
              <a:t>، جلد اول). بنابراین جهت کاهش آنها باید نیازها بررسی و ارضا شود</a:t>
            </a:r>
            <a:endParaRPr lang="en-US" dirty="0">
              <a:cs typeface="B Zar" pitchFamily="2" charset="-78"/>
            </a:endParaRPr>
          </a:p>
          <a:p>
            <a:pPr marL="82296" indent="0" algn="just">
              <a:buNone/>
            </a:pPr>
            <a:endParaRPr lang="en-US" dirty="0">
              <a:cs typeface="B Zar" pitchFamily="2" charset="-78"/>
            </a:endParaRPr>
          </a:p>
        </p:txBody>
      </p:sp>
    </p:spTree>
    <p:extLst>
      <p:ext uri="{BB962C8B-B14F-4D97-AF65-F5344CB8AC3E}">
        <p14:creationId xmlns:p14="http://schemas.microsoft.com/office/powerpoint/2010/main" val="398444670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sz="3200" b="1" dirty="0">
                <a:solidFill>
                  <a:schemeClr val="tx1"/>
                </a:solidFill>
                <a:cs typeface="B Zar" pitchFamily="2" charset="-78"/>
              </a:rPr>
              <a:t>مقایسه نظریات فروید با نوفرویدیها </a:t>
            </a:r>
            <a:endParaRPr lang="en-US" sz="3200" b="1" dirty="0">
              <a:solidFill>
                <a:schemeClr val="tx1"/>
              </a:solidFill>
              <a:cs typeface="B Zar" pitchFamily="2" charset="-78"/>
            </a:endParaRPr>
          </a:p>
        </p:txBody>
      </p:sp>
      <p:sp>
        <p:nvSpPr>
          <p:cNvPr id="3" name="Content Placeholder 2"/>
          <p:cNvSpPr>
            <a:spLocks noGrp="1"/>
          </p:cNvSpPr>
          <p:nvPr>
            <p:ph idx="1"/>
          </p:nvPr>
        </p:nvSpPr>
        <p:spPr/>
        <p:txBody>
          <a:bodyPr>
            <a:normAutofit fontScale="92500" lnSpcReduction="10000"/>
          </a:bodyPr>
          <a:lstStyle/>
          <a:p>
            <a:pPr marL="82296" indent="0" algn="just">
              <a:buNone/>
            </a:pPr>
            <a:r>
              <a:rPr lang="ar-SA" dirty="0" smtClean="0">
                <a:cs typeface="B Zar" pitchFamily="2" charset="-78"/>
              </a:rPr>
              <a:t>تقریبا </a:t>
            </a:r>
            <a:r>
              <a:rPr lang="ar-SA" dirty="0">
                <a:cs typeface="B Zar" pitchFamily="2" charset="-78"/>
              </a:rPr>
              <a:t>تمامی نوفرویدی ها ناهشیاری، بن، من و فرامن موافقند. اما یکی از مهمترین اختلاف نظرها مربوط به نقش غرایز به ویژه غرایز جنسی بر انگیزش آدمی است. نوفرویدیها بیش از فروید بر تأثیر عوامل اجتماعی و گاه فرهنگی تأکید داشته و نظر خوشبینانه تری نسبت به ماهیت، توانایی و اراده انسان ارائه می دهند (اسچافر، </a:t>
            </a:r>
            <a:r>
              <a:rPr lang="fa-IR" dirty="0">
                <a:cs typeface="B Zar" pitchFamily="2" charset="-78"/>
              </a:rPr>
              <a:t>۲۰۰4). </a:t>
            </a:r>
            <a:r>
              <a:rPr lang="ar-SA" dirty="0">
                <a:cs typeface="B Zar" pitchFamily="2" charset="-78"/>
              </a:rPr>
              <a:t>از این رو با وجود تفاوت های بسیار بین نظرات هر کدام با دیگری همگان در یک طبقه جای گرفته و تحت عنوان روان تحلیل گران جدید از آنان یاد می شود. یادآور می شود که تمامی نظریه پردازان در مورد یک نکته یعنی لزوم توجه به نیروهای پویا، فطری و تعیین رفتار انسانی اتفاق نظر دارند (دادستان، </a:t>
            </a:r>
            <a:r>
              <a:rPr lang="fa-IR" dirty="0">
                <a:cs typeface="B Zar" pitchFamily="2" charset="-78"/>
              </a:rPr>
              <a:t>۱۳۸۹</a:t>
            </a:r>
            <a:r>
              <a:rPr lang="ar-SA" dirty="0">
                <a:cs typeface="B Zar" pitchFamily="2" charset="-78"/>
              </a:rPr>
              <a:t>، ص </a:t>
            </a:r>
            <a:r>
              <a:rPr lang="fa-IR" dirty="0">
                <a:cs typeface="B Zar" pitchFamily="2" charset="-78"/>
              </a:rPr>
              <a:t>۷۹). </a:t>
            </a:r>
            <a:endParaRPr lang="en-US" dirty="0">
              <a:cs typeface="B Zar" pitchFamily="2" charset="-78"/>
            </a:endParaRPr>
          </a:p>
        </p:txBody>
      </p:sp>
    </p:spTree>
    <p:extLst>
      <p:ext uri="{BB962C8B-B14F-4D97-AF65-F5344CB8AC3E}">
        <p14:creationId xmlns:p14="http://schemas.microsoft.com/office/powerpoint/2010/main" val="1413156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sz="3200" b="1" dirty="0">
                <a:solidFill>
                  <a:schemeClr val="tx1"/>
                </a:solidFill>
                <a:cs typeface="B Zar" pitchFamily="2" charset="-78"/>
              </a:rPr>
              <a:t>خلاصه </a:t>
            </a:r>
            <a:r>
              <a:rPr lang="ar-SA" sz="3200" b="1" dirty="0" smtClean="0">
                <a:solidFill>
                  <a:schemeClr val="tx1"/>
                </a:solidFill>
                <a:cs typeface="B Zar" pitchFamily="2" charset="-78"/>
              </a:rPr>
              <a:t>فصل</a:t>
            </a:r>
            <a:endParaRPr lang="en-US" sz="3200" b="1" dirty="0">
              <a:solidFill>
                <a:schemeClr val="tx1"/>
              </a:solidFill>
              <a:cs typeface="B Zar" pitchFamily="2" charset="-78"/>
            </a:endParaRPr>
          </a:p>
        </p:txBody>
      </p:sp>
      <p:sp>
        <p:nvSpPr>
          <p:cNvPr id="3" name="Content Placeholder 2"/>
          <p:cNvSpPr>
            <a:spLocks noGrp="1"/>
          </p:cNvSpPr>
          <p:nvPr>
            <p:ph idx="1"/>
          </p:nvPr>
        </p:nvSpPr>
        <p:spPr/>
        <p:txBody>
          <a:bodyPr>
            <a:normAutofit fontScale="85000" lnSpcReduction="20000"/>
          </a:bodyPr>
          <a:lstStyle/>
          <a:p>
            <a:pPr marL="82296" indent="0" algn="just" rtl="1">
              <a:buNone/>
            </a:pPr>
            <a:r>
              <a:rPr lang="ar-SA" dirty="0" smtClean="0">
                <a:cs typeface="B Zar" pitchFamily="2" charset="-78"/>
              </a:rPr>
              <a:t>روان </a:t>
            </a:r>
            <a:r>
              <a:rPr lang="ar-SA" dirty="0">
                <a:cs typeface="B Zar" pitchFamily="2" charset="-78"/>
              </a:rPr>
              <a:t>تحلیل گری تعدادی از رویکردهای روان شناسی است که خاطرات پنهان شده در ناهشیار را عامل اصلی مشکلات می دانند.</a:t>
            </a:r>
            <a:endParaRPr lang="en-US" dirty="0">
              <a:cs typeface="B Zar" pitchFamily="2" charset="-78"/>
            </a:endParaRPr>
          </a:p>
          <a:p>
            <a:pPr marL="82296" indent="0" algn="just" rtl="1">
              <a:buNone/>
            </a:pPr>
            <a:r>
              <a:rPr lang="ar-SA" dirty="0">
                <a:cs typeface="B Zar" pitchFamily="2" charset="-78"/>
              </a:rPr>
              <a:t>فروید سردمدار این رویکردها است. او شخصیت را دارای سه سطح بن، من و فرامن می دانست. بن به دنبال اصل لذت است. فرامن درصدد اجرای قوانین اجتماعی است و من کوشش می کند بین این دو تعادل برقرار سازد.</a:t>
            </a:r>
            <a:endParaRPr lang="en-US" dirty="0">
              <a:cs typeface="B Zar" pitchFamily="2" charset="-78"/>
            </a:endParaRPr>
          </a:p>
          <a:p>
            <a:pPr marL="82296" indent="0" algn="just" rtl="1">
              <a:buNone/>
            </a:pPr>
            <a:r>
              <a:rPr lang="ar-SA" dirty="0">
                <a:cs typeface="B Zar" pitchFamily="2" charset="-78"/>
              </a:rPr>
              <a:t>مراحل رشد از دید فروید عبارتند از دهانی، مقعدی، احلیلی، نهفتگی و تناسلی تعارض، ناکامی و اضطراب در هر کدام از این مراحل موجب می شود فرد به شیوه هایی جهت کاهش اضطراب و برقراری تعادل متوسل شود. این شیوه ها مکانیسم های دفاعی نام دارند. اما آنها همیشه فرد را به تعادل نمی رسانند. در این صورت مشاور باید با استفاده از شیوه هایی همانند تحلیل رویا و تداعی آزاد ریشه مشکلات پنهان شده در ناهشیار را بیابد و فرد را درمان کند.</a:t>
            </a:r>
            <a:endParaRPr lang="en-US" dirty="0">
              <a:cs typeface="B Zar" pitchFamily="2" charset="-78"/>
            </a:endParaRPr>
          </a:p>
          <a:p>
            <a:pPr marL="82296" indent="0" algn="just">
              <a:buNone/>
            </a:pPr>
            <a:endParaRPr lang="en-US" dirty="0">
              <a:cs typeface="B Zar" pitchFamily="2" charset="-78"/>
            </a:endParaRPr>
          </a:p>
        </p:txBody>
      </p:sp>
    </p:spTree>
    <p:extLst>
      <p:ext uri="{BB962C8B-B14F-4D97-AF65-F5344CB8AC3E}">
        <p14:creationId xmlns:p14="http://schemas.microsoft.com/office/powerpoint/2010/main" val="57646657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609600"/>
            <a:ext cx="7790688" cy="5638800"/>
          </a:xfrm>
        </p:spPr>
        <p:txBody>
          <a:bodyPr>
            <a:normAutofit fontScale="85000" lnSpcReduction="20000"/>
          </a:bodyPr>
          <a:lstStyle/>
          <a:p>
            <a:pPr marL="82296" indent="0" algn="just" rtl="1">
              <a:buNone/>
            </a:pPr>
            <a:r>
              <a:rPr lang="ar-SA" dirty="0">
                <a:cs typeface="B Zar" pitchFamily="2" charset="-78"/>
              </a:rPr>
              <a:t>حس حقارت و برتری جویی در روان تحلیل گری آدلر نقش ویژه ای دارد. فرد ابتدا از کمبودها احساس حقارت کرده و سپس به منظور جبران آن درصدد برتری جویی بر می آید. بنابراین در صورت بروز مشکلات روانی مشاور آدلری می کوشد از طریق تغییر و افزایش انگیزش ها و تغییر سبک زندگی و با کاهش احساس حقارت مشکل را رفع کند.</a:t>
            </a:r>
            <a:endParaRPr lang="en-US" dirty="0">
              <a:cs typeface="B Zar" pitchFamily="2" charset="-78"/>
            </a:endParaRPr>
          </a:p>
          <a:p>
            <a:pPr marL="82296" indent="0" algn="just" rtl="1">
              <a:buNone/>
            </a:pPr>
            <a:r>
              <a:rPr lang="ar-SA" dirty="0">
                <a:cs typeface="B Zar" pitchFamily="2" charset="-78"/>
              </a:rPr>
              <a:t>هورنای همانند فروید به تأثیر اضطراب بر روان توجه داشت. اما منشاء ایجاد آن را در رابطه بین کودک و والدین می دانست. دیگر این که او معتقد بود انسان از طریق خودآگاهی و خودشناسی توانایی تغیر خویش و کاهش اضطراب را دارد. بنابراین در صورتی که مشاور با برقراری رابطه ای دوستانه زمینه ایجاد این شناخت و ارتقای آن را فراهم سازد می تواند به رهایی فرد از مشکل کمک کند.</a:t>
            </a:r>
            <a:endParaRPr lang="en-US" dirty="0">
              <a:cs typeface="B Zar" pitchFamily="2" charset="-78"/>
            </a:endParaRPr>
          </a:p>
          <a:p>
            <a:pPr marL="82296" indent="0" algn="just" rtl="1">
              <a:buNone/>
            </a:pPr>
            <a:r>
              <a:rPr lang="ar-SA" dirty="0">
                <a:cs typeface="B Zar" pitchFamily="2" charset="-78"/>
              </a:rPr>
              <a:t>یونگ ضمن توجه به اهمیت دوران کودکی و عوامل جنسی تأثیر عوامل اجتماعی به شخصیت را مطرح ساخت و تیپ های شخصیتی را که عمده آنها برون گرایی و درون گرایی است ارائه کرد. سنج های شخصیتی و توجه به نقش خودشکوفایی از مهم ترین نکات نظریه او است.</a:t>
            </a:r>
            <a:endParaRPr lang="en-US" dirty="0">
              <a:cs typeface="B Zar" pitchFamily="2" charset="-78"/>
            </a:endParaRPr>
          </a:p>
          <a:p>
            <a:pPr marL="82296" indent="0" algn="just">
              <a:buNone/>
            </a:pPr>
            <a:endParaRPr lang="en-US" dirty="0">
              <a:cs typeface="B Zar" pitchFamily="2" charset="-78"/>
            </a:endParaRPr>
          </a:p>
        </p:txBody>
      </p:sp>
    </p:spTree>
    <p:extLst>
      <p:ext uri="{BB962C8B-B14F-4D97-AF65-F5344CB8AC3E}">
        <p14:creationId xmlns:p14="http://schemas.microsoft.com/office/powerpoint/2010/main" val="325580692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82296" indent="0" algn="just" rtl="1">
              <a:buNone/>
            </a:pPr>
            <a:r>
              <a:rPr lang="ar-SA" dirty="0">
                <a:cs typeface="B Zar" pitchFamily="2" charset="-78"/>
              </a:rPr>
              <a:t>اریکسون برای رشد مراحلی از تولد تا مرگ ارائه کرده است. در هر کدام از این</a:t>
            </a:r>
            <a:endParaRPr lang="en-US" dirty="0">
              <a:cs typeface="B Zar" pitchFamily="2" charset="-78"/>
            </a:endParaRPr>
          </a:p>
          <a:p>
            <a:pPr marL="82296" indent="0" algn="just" rtl="1">
              <a:buNone/>
            </a:pPr>
            <a:r>
              <a:rPr lang="ar-SA" dirty="0">
                <a:cs typeface="B Zar" pitchFamily="2" charset="-78"/>
              </a:rPr>
              <a:t>مراحل فرد با نوعی بحران روبرو است که در صورت ارضای نیازها می توان از آن عبور کند. بنابراین مشاور با بررسی و ارضای نیاز در هر مرحله از رشد به فرد کمک می کند.</a:t>
            </a:r>
            <a:endParaRPr lang="en-US" dirty="0">
              <a:cs typeface="B Zar" pitchFamily="2" charset="-78"/>
            </a:endParaRPr>
          </a:p>
          <a:p>
            <a:pPr marL="82296" indent="0" algn="just" rtl="1">
              <a:buNone/>
            </a:pPr>
            <a:r>
              <a:rPr lang="ar-SA" dirty="0">
                <a:cs typeface="B Zar" pitchFamily="2" charset="-78"/>
              </a:rPr>
              <a:t>تفاوت عمده بین نظریه های کلاسیک روانکاوی و نظریه های جدیدتر توجه به نقش عوامل اجتماعی در تکوین شخصیت و توانا دانستن انسان در حل مشکلات است.</a:t>
            </a:r>
            <a:endParaRPr lang="en-US" dirty="0">
              <a:cs typeface="B Zar" pitchFamily="2" charset="-78"/>
            </a:endParaRPr>
          </a:p>
          <a:p>
            <a:pPr marL="82296" indent="0" algn="just" rtl="1">
              <a:buNone/>
            </a:pPr>
            <a:r>
              <a:rPr lang="ar-SA" dirty="0">
                <a:cs typeface="B Zar" pitchFamily="2" charset="-78"/>
              </a:rPr>
              <a:t>رویکردهای روان تحلیل گری جدید اهمیت ویژه ای به این عوامل می دهند. این دسته از نظریه پردازان معتقدند این عوامل در شخصیت نقش بیشتری از آن چه روان تحلیل گران پیشین عنوان کردند دارد.</a:t>
            </a:r>
            <a:endParaRPr lang="en-US" dirty="0">
              <a:cs typeface="B Zar" pitchFamily="2" charset="-78"/>
            </a:endParaRPr>
          </a:p>
          <a:p>
            <a:pPr marL="82296" indent="0" algn="just">
              <a:buNone/>
            </a:pPr>
            <a:endParaRPr lang="en-US" dirty="0">
              <a:cs typeface="B Zar" pitchFamily="2" charset="-78"/>
            </a:endParaRPr>
          </a:p>
        </p:txBody>
      </p:sp>
    </p:spTree>
    <p:extLst>
      <p:ext uri="{BB962C8B-B14F-4D97-AF65-F5344CB8AC3E}">
        <p14:creationId xmlns:p14="http://schemas.microsoft.com/office/powerpoint/2010/main" val="698635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457200"/>
            <a:ext cx="7498080" cy="6019800"/>
          </a:xfrm>
        </p:spPr>
        <p:txBody>
          <a:bodyPr/>
          <a:lstStyle/>
          <a:p>
            <a:pPr marL="82296" indent="0" algn="just" rtl="1">
              <a:buNone/>
            </a:pPr>
            <a:r>
              <a:rPr lang="ar-SA" dirty="0">
                <a:cs typeface="B Zar" pitchFamily="2" charset="-78"/>
              </a:rPr>
              <a:t>بن از بدو تولد با آدمی است اما من و فرامن به تدریج و از کودکی شکل می گیرد. در کل این سه نیرو با هم در تعامل و برخورد هستند. بن درصدد ارضای نیازها و فرامن در صدد رعایت موازین و قوانین اجتماعی است و من سعی دارد میان آنها تعامل برقرار کند. از دید روانکاوی، بهداشت روانی در صورت کنترل تکانش های کشاننده ای، سازگاری من با واقعیت و برقراری تعادل بین این سه عنصر ایجاد می شود و در صورت تعارض بین آنها فرد دچار بیماری روانی خواهد شد (ولمنز، </a:t>
            </a:r>
            <a:r>
              <a:rPr lang="fa-IR" dirty="0">
                <a:cs typeface="B Zar" pitchFamily="2" charset="-78"/>
              </a:rPr>
              <a:t>۲۰۰۰).</a:t>
            </a:r>
            <a:endParaRPr lang="en-US" dirty="0">
              <a:cs typeface="B Zar" pitchFamily="2" charset="-78"/>
            </a:endParaRPr>
          </a:p>
          <a:p>
            <a:pPr marL="82296" indent="0" algn="just" rtl="1">
              <a:buNone/>
            </a:pPr>
            <a:endParaRPr lang="en-US" dirty="0">
              <a:cs typeface="B Zar" pitchFamily="2" charset="-78"/>
            </a:endParaRPr>
          </a:p>
        </p:txBody>
      </p:sp>
    </p:spTree>
    <p:extLst>
      <p:ext uri="{BB962C8B-B14F-4D97-AF65-F5344CB8AC3E}">
        <p14:creationId xmlns:p14="http://schemas.microsoft.com/office/powerpoint/2010/main" val="2153202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381000"/>
            <a:ext cx="7866888" cy="5867400"/>
          </a:xfrm>
        </p:spPr>
        <p:txBody>
          <a:bodyPr>
            <a:normAutofit fontScale="85000" lnSpcReduction="20000"/>
          </a:bodyPr>
          <a:lstStyle/>
          <a:p>
            <a:pPr marL="82296" indent="0" algn="just" rtl="1">
              <a:buNone/>
            </a:pPr>
            <a:r>
              <a:rPr lang="ar-SA" dirty="0" smtClean="0">
                <a:cs typeface="B Zar" pitchFamily="2" charset="-78"/>
              </a:rPr>
              <a:t>با </a:t>
            </a:r>
            <a:r>
              <a:rPr lang="ar-SA" dirty="0">
                <a:cs typeface="B Zar" pitchFamily="2" charset="-78"/>
              </a:rPr>
              <a:t>استفاده از این نیرو هنگامی که ارگانیسم احساس نیاز کند فرد در حالت</a:t>
            </a:r>
            <a:endParaRPr lang="en-US" dirty="0">
              <a:cs typeface="B Zar" pitchFamily="2" charset="-78"/>
            </a:endParaRPr>
          </a:p>
          <a:p>
            <a:pPr marL="82296" indent="0" algn="just" rtl="1">
              <a:buNone/>
            </a:pPr>
            <a:r>
              <a:rPr lang="ar-SA" dirty="0">
                <a:cs typeface="B Zar" pitchFamily="2" charset="-78"/>
              </a:rPr>
              <a:t>عدم تعادل قرار می گیرد. اینجا است که غریزه یا تکانه پا به میدان گذاشته و در جهت برقراری تعادل حیاتی انسان را بر می انگیزد (ولمنز، </a:t>
            </a:r>
            <a:r>
              <a:rPr lang="fa-IR" dirty="0">
                <a:cs typeface="B Zar" pitchFamily="2" charset="-78"/>
              </a:rPr>
              <a:t>۲۰۰۰). </a:t>
            </a:r>
            <a:endParaRPr lang="fa-IR" dirty="0" smtClean="0">
              <a:cs typeface="B Zar" pitchFamily="2" charset="-78"/>
            </a:endParaRPr>
          </a:p>
          <a:p>
            <a:pPr marL="82296" indent="0" algn="just" rtl="1">
              <a:buNone/>
            </a:pPr>
            <a:r>
              <a:rPr lang="ar-SA" dirty="0">
                <a:cs typeface="B Zar" pitchFamily="2" charset="-78"/>
              </a:rPr>
              <a:t>این کشاننده ها به دو دسته اصلی کشاننده زندگی و کشاننده مرگ تقسیم می شوند. کشاننده زندگی را، فرويد ليبدو با انرژی روانی نامید که علاقه به ادامه حیات، عشق، دوستی، محبت، تولید مثل و صیانت ذات را به همراه دارد. غریزه مرگ دسته دیگر است که خواهان مرگ، نیستی، کینه، عداوت و انهدام نسل است.</a:t>
            </a:r>
            <a:endParaRPr lang="en-US" dirty="0">
              <a:cs typeface="B Zar" pitchFamily="2" charset="-78"/>
            </a:endParaRPr>
          </a:p>
          <a:p>
            <a:pPr marL="82296" indent="0" algn="just" rtl="1">
              <a:buNone/>
            </a:pPr>
            <a:r>
              <a:rPr lang="ar-SA" dirty="0">
                <a:cs typeface="B Zar" pitchFamily="2" charset="-78"/>
              </a:rPr>
              <a:t>این غریزه نیز بلافاصله بعد از تولد به کار می افتد (بارتچ، </a:t>
            </a:r>
            <a:r>
              <a:rPr lang="fa-IR" dirty="0">
                <a:cs typeface="B Zar" pitchFamily="2" charset="-78"/>
              </a:rPr>
              <a:t>۲۰۰۲). </a:t>
            </a:r>
            <a:r>
              <a:rPr lang="ar-SA" dirty="0">
                <a:cs typeface="B Zar" pitchFamily="2" charset="-78"/>
              </a:rPr>
              <a:t>فروید هر واقعه ای را نتیجه مبارزه و در هم آمیختن این دو دسته کشاننده دانسته و آنها را منبع اصلی انگیزش و فعالیت در انسان قلمداد می کند</a:t>
            </a:r>
            <a:r>
              <a:rPr lang="ar-SA" dirty="0" smtClean="0">
                <a:cs typeface="B Zar" pitchFamily="2" charset="-78"/>
              </a:rPr>
              <a:t>.</a:t>
            </a:r>
            <a:endParaRPr lang="fa-IR" dirty="0" smtClean="0">
              <a:cs typeface="B Zar" pitchFamily="2" charset="-78"/>
            </a:endParaRPr>
          </a:p>
          <a:p>
            <a:pPr marL="82296" indent="0" algn="just" rtl="1">
              <a:buNone/>
            </a:pPr>
            <a:r>
              <a:rPr lang="ar-SA" dirty="0">
                <a:cs typeface="B Zar" pitchFamily="2" charset="-78"/>
              </a:rPr>
              <a:t>این منبع که از غرایز سرچشمه می گیرد نیروی انگیزاننده و جلو برنده فرد هستند و محرک رفتار بوده و جهت آن را مشخص می سازند. فروید برای بیان این مفهوم از واژه آلمانی </a:t>
            </a:r>
            <a:r>
              <a:rPr lang="en-US" dirty="0" err="1">
                <a:cs typeface="B Zar" pitchFamily="2" charset="-78"/>
              </a:rPr>
              <a:t>Trieb</a:t>
            </a:r>
            <a:r>
              <a:rPr lang="ar-SA" dirty="0">
                <a:cs typeface="B Zar" pitchFamily="2" charset="-78"/>
              </a:rPr>
              <a:t> استفاده کرد که در کتب مختلف به نیروی محرک یا تکانه ترجمه شده است.</a:t>
            </a:r>
            <a:endParaRPr lang="en-US" dirty="0">
              <a:cs typeface="B Zar" pitchFamily="2" charset="-78"/>
            </a:endParaRPr>
          </a:p>
          <a:p>
            <a:pPr marL="82296" indent="0" algn="just" rtl="1">
              <a:buNone/>
            </a:pPr>
            <a:endParaRPr lang="en-US" dirty="0">
              <a:cs typeface="B Zar" pitchFamily="2" charset="-78"/>
            </a:endParaRPr>
          </a:p>
        </p:txBody>
      </p:sp>
    </p:spTree>
    <p:extLst>
      <p:ext uri="{BB962C8B-B14F-4D97-AF65-F5344CB8AC3E}">
        <p14:creationId xmlns:p14="http://schemas.microsoft.com/office/powerpoint/2010/main" val="1597490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ar-SA" b="1" dirty="0">
                <a:solidFill>
                  <a:schemeClr val="tx1"/>
                </a:solidFill>
                <a:effectLst/>
                <a:cs typeface="B Zar" pitchFamily="2" charset="-78"/>
              </a:rPr>
              <a:t>مراحل </a:t>
            </a:r>
            <a:r>
              <a:rPr lang="ar-SA" b="1" dirty="0" smtClean="0">
                <a:solidFill>
                  <a:schemeClr val="tx1"/>
                </a:solidFill>
                <a:effectLst/>
                <a:cs typeface="B Zar" pitchFamily="2" charset="-78"/>
              </a:rPr>
              <a:t>رشد</a:t>
            </a:r>
            <a:endParaRPr lang="en-US" b="1" dirty="0">
              <a:solidFill>
                <a:schemeClr val="tx1"/>
              </a:solidFill>
              <a:cs typeface="B Zar" pitchFamily="2" charset="-78"/>
            </a:endParaRPr>
          </a:p>
        </p:txBody>
      </p:sp>
      <p:sp>
        <p:nvSpPr>
          <p:cNvPr id="3" name="Content Placeholder 2"/>
          <p:cNvSpPr>
            <a:spLocks noGrp="1"/>
          </p:cNvSpPr>
          <p:nvPr>
            <p:ph idx="1"/>
          </p:nvPr>
        </p:nvSpPr>
        <p:spPr>
          <a:xfrm>
            <a:off x="1143000" y="1447800"/>
            <a:ext cx="7790688" cy="4800600"/>
          </a:xfrm>
        </p:spPr>
        <p:txBody>
          <a:bodyPr>
            <a:normAutofit fontScale="92500" lnSpcReduction="20000"/>
          </a:bodyPr>
          <a:lstStyle/>
          <a:p>
            <a:pPr marL="82296" indent="0" algn="just" rtl="1">
              <a:buNone/>
            </a:pPr>
            <a:r>
              <a:rPr lang="ar-SA" dirty="0">
                <a:cs typeface="B Zar" pitchFamily="2" charset="-78"/>
              </a:rPr>
              <a:t> بر اساس نظریه فروید میل جنسی یا رضایت جنسی فرد که در هر مرحله بر قسمت خاصی از بدن متمرکز است نقش مهمی در رشد شخصیت بر عهده دارد. این مراحل که مراحل رشد روانی، جنسی نام دارد عبارتند از: دهانی، مقعدی، احلیلی، تفهتگی و تناسلی (میرز، </a:t>
            </a:r>
            <a:r>
              <a:rPr lang="fa-IR" dirty="0">
                <a:cs typeface="B Zar" pitchFamily="2" charset="-78"/>
              </a:rPr>
              <a:t>۲۰۰۱)</a:t>
            </a:r>
            <a:endParaRPr lang="en-US" dirty="0">
              <a:cs typeface="B Zar" pitchFamily="2" charset="-78"/>
            </a:endParaRPr>
          </a:p>
          <a:p>
            <a:pPr marL="82296" indent="0" algn="just" rtl="1">
              <a:buNone/>
            </a:pPr>
            <a:r>
              <a:rPr lang="ar-SA" b="1" dirty="0">
                <a:cs typeface="B Zar" pitchFamily="2" charset="-78"/>
              </a:rPr>
              <a:t>مرحله دهانی</a:t>
            </a:r>
            <a:endParaRPr lang="en-US" b="1" dirty="0">
              <a:cs typeface="B Zar" pitchFamily="2" charset="-78"/>
            </a:endParaRPr>
          </a:p>
          <a:p>
            <a:pPr marL="82296" indent="0" algn="just" rtl="1">
              <a:buNone/>
            </a:pPr>
            <a:r>
              <a:rPr lang="ar-SA" dirty="0">
                <a:cs typeface="B Zar" pitchFamily="2" charset="-78"/>
              </a:rPr>
              <a:t>در طول این مرحله که معمولا </a:t>
            </a:r>
            <a:r>
              <a:rPr lang="fa-IR" dirty="0">
                <a:cs typeface="B Zar" pitchFamily="2" charset="-78"/>
              </a:rPr>
              <a:t>۲</a:t>
            </a:r>
            <a:r>
              <a:rPr lang="ar-SA" dirty="0">
                <a:cs typeface="B Zar" pitchFamily="2" charset="-78"/>
              </a:rPr>
              <a:t> سال اول زندگی را در بر می گیرد. دهان مهمترین عضو برای کسب لذت است. بنابراین کودک تمایل می یابد تا هر چه در دسترس دارد به دهان گذاشته آن را بمکد یا پلیسد و هنگامی که دندان ها شروع به ظاهر شدن می کنند لذت گاز گرفتن را هم به آنها اضافه می کند. این دوره را شهوت دهانی و آزارگری دهانی نامیده اند (میرز، </a:t>
            </a:r>
            <a:r>
              <a:rPr lang="fa-IR" dirty="0">
                <a:cs typeface="B Zar" pitchFamily="2" charset="-78"/>
              </a:rPr>
              <a:t>۲۰۰۱).</a:t>
            </a:r>
            <a:endParaRPr lang="en-US" dirty="0">
              <a:cs typeface="B Zar" pitchFamily="2" charset="-78"/>
            </a:endParaRPr>
          </a:p>
          <a:p>
            <a:pPr marL="82296" indent="0" algn="just" rtl="1">
              <a:buNone/>
            </a:pPr>
            <a:endParaRPr lang="en-US" dirty="0">
              <a:cs typeface="B Zar" pitchFamily="2" charset="-78"/>
            </a:endParaRPr>
          </a:p>
        </p:txBody>
      </p:sp>
    </p:spTree>
    <p:extLst>
      <p:ext uri="{BB962C8B-B14F-4D97-AF65-F5344CB8AC3E}">
        <p14:creationId xmlns:p14="http://schemas.microsoft.com/office/powerpoint/2010/main" val="12221503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148</TotalTime>
  <Words>9462</Words>
  <Application>Microsoft Office PowerPoint</Application>
  <PresentationFormat>On-screen Show (4:3)</PresentationFormat>
  <Paragraphs>177</Paragraphs>
  <Slides>68</Slides>
  <Notes>0</Notes>
  <HiddenSlides>0</HiddenSlides>
  <MMClips>0</MMClips>
  <ScaleCrop>false</ScaleCrop>
  <HeadingPairs>
    <vt:vector size="4" baseType="variant">
      <vt:variant>
        <vt:lpstr>Theme</vt:lpstr>
      </vt:variant>
      <vt:variant>
        <vt:i4>1</vt:i4>
      </vt:variant>
      <vt:variant>
        <vt:lpstr>Slide Titles</vt:lpstr>
      </vt:variant>
      <vt:variant>
        <vt:i4>68</vt:i4>
      </vt:variant>
    </vt:vector>
  </HeadingPairs>
  <TitlesOfParts>
    <vt:vector size="69" baseType="lpstr">
      <vt:lpstr>Solstice</vt:lpstr>
      <vt:lpstr>فصل دوم  رویکردهای روان تحلیل گری </vt:lpstr>
      <vt:lpstr>مقدمه </vt:lpstr>
      <vt:lpstr>ساختار ذهن </vt:lpstr>
      <vt:lpstr>PowerPoint Presentation</vt:lpstr>
      <vt:lpstr>ساختار شخصیت</vt:lpstr>
      <vt:lpstr>PowerPoint Presentation</vt:lpstr>
      <vt:lpstr>PowerPoint Presentation</vt:lpstr>
      <vt:lpstr>PowerPoint Presentation</vt:lpstr>
      <vt:lpstr>مراحل رشد</vt:lpstr>
      <vt:lpstr>PowerPoint Presentation</vt:lpstr>
      <vt:lpstr>PowerPoint Presentation</vt:lpstr>
      <vt:lpstr>PowerPoint Presentation</vt:lpstr>
      <vt:lpstr>PowerPoint Presentation</vt:lpstr>
      <vt:lpstr>مکانیسم های دفاعی</vt:lpstr>
      <vt:lpstr>PowerPoint Presentation</vt:lpstr>
      <vt:lpstr>PowerPoint Presentation</vt:lpstr>
      <vt:lpstr>سرکوبی یا واپس روی</vt:lpstr>
      <vt:lpstr>انکار</vt:lpstr>
      <vt:lpstr>PowerPoint Presentation</vt:lpstr>
      <vt:lpstr>تثبیت و بازگشت </vt:lpstr>
      <vt:lpstr>دلیل تراشی</vt:lpstr>
      <vt:lpstr>جبران</vt:lpstr>
      <vt:lpstr>جابه جایی</vt:lpstr>
      <vt:lpstr>PowerPoint Presentation</vt:lpstr>
      <vt:lpstr>PowerPoint Presentation</vt:lpstr>
      <vt:lpstr>PowerPoint Presentation</vt:lpstr>
      <vt:lpstr>PowerPoint Presentation</vt:lpstr>
      <vt:lpstr>مکانیسم های دفاعی و سازگاری</vt:lpstr>
      <vt:lpstr>نقش مشاوره در روان تحلیل گری </vt:lpstr>
      <vt:lpstr>درمان به شیوه روان تحلیل گری فرویدی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نظریه آلفرد آدلر </vt:lpstr>
      <vt:lpstr>PowerPoint Presentation</vt:lpstr>
      <vt:lpstr>احساس حقارت و برتری جویی</vt:lpstr>
      <vt:lpstr>روش های ارزیابی زندگی روانی</vt:lpstr>
      <vt:lpstr>ترتیب تولد </vt:lpstr>
      <vt:lpstr>رویاها </vt:lpstr>
      <vt:lpstr>نقش نظریه آدلر در روان شناسی و مشاوره </vt:lpstr>
      <vt:lpstr>PowerPoint Presentation</vt:lpstr>
      <vt:lpstr>کارن هورنای</vt:lpstr>
      <vt:lpstr>PowerPoint Presentation</vt:lpstr>
      <vt:lpstr>PowerPoint Presentation</vt:lpstr>
      <vt:lpstr>PowerPoint Presentation</vt:lpstr>
      <vt:lpstr>نقش نظریه هورنای در روان شناسی و مشاور </vt:lpstr>
      <vt:lpstr>کارل یونگ </vt:lpstr>
      <vt:lpstr>سنين و دوره های مؤثر در تکوین شخصیت </vt:lpstr>
      <vt:lpstr>شیوه مشاوره و درمان </vt:lpstr>
      <vt:lpstr>PowerPoint Presentation</vt:lpstr>
      <vt:lpstr>اریک اریکسون </vt:lpstr>
      <vt:lpstr>مراحل رشد روانی - اجتماعی اریکسون</vt:lpstr>
      <vt:lpstr>PowerPoint Presentation</vt:lpstr>
      <vt:lpstr>PowerPoint Presentation</vt:lpstr>
      <vt:lpstr>PowerPoint Presentation</vt:lpstr>
      <vt:lpstr>PowerPoint Presentation</vt:lpstr>
      <vt:lpstr>PowerPoint Presentation</vt:lpstr>
      <vt:lpstr>١. زایندگی در برابر رکود</vt:lpstr>
      <vt:lpstr>۲. يکپارچگی در برابر نومیدی</vt:lpstr>
      <vt:lpstr>نقش نظریه اریکسون در فرایند مشاوره</vt:lpstr>
      <vt:lpstr>مقایسه نظریات فروید با نوفرویدیها </vt:lpstr>
      <vt:lpstr>خلاصه فصل</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فصل دوم  رویکردهای روان تحلیل گری</dc:title>
  <dc:creator>Windows User</dc:creator>
  <cp:lastModifiedBy>trashe</cp:lastModifiedBy>
  <cp:revision>22</cp:revision>
  <dcterms:created xsi:type="dcterms:W3CDTF">2020-12-19T12:30:21Z</dcterms:created>
  <dcterms:modified xsi:type="dcterms:W3CDTF">2020-12-19T15:01:59Z</dcterms:modified>
</cp:coreProperties>
</file>