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0"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p:scale>
          <a:sx n="100" d="100"/>
          <a:sy n="100" d="100"/>
        </p:scale>
        <p:origin x="18"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34900" y="3085765"/>
            <a:ext cx="8447150"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27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200" cap="all">
                <a:solidFill>
                  <a:schemeClr val="accent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704463" y="5956138"/>
            <a:ext cx="2133600" cy="365125"/>
          </a:xfrm>
        </p:spPr>
        <p:txBody>
          <a:bodyPr/>
          <a:lstStyle>
            <a:lvl1pPr>
              <a:defRPr>
                <a:solidFill>
                  <a:schemeClr val="accent1">
                    <a:lumMod val="75000"/>
                    <a:lumOff val="25000"/>
                  </a:schemeClr>
                </a:solidFill>
              </a:defRPr>
            </a:lvl1pPr>
          </a:lstStyle>
          <a:p>
            <a:fld id="{B61BEF0D-F0BB-DE4B-95CE-6DB70DBA9567}" type="datetimeFigureOut">
              <a:rPr lang="en-US" dirty="0"/>
              <a:pPr/>
              <a:t>1/28/2021</a:t>
            </a:fld>
            <a:endParaRPr lang="en-US" dirty="0"/>
          </a:p>
        </p:txBody>
      </p:sp>
      <p:sp>
        <p:nvSpPr>
          <p:cNvPr id="5" name="Footer Placeholder 4"/>
          <p:cNvSpPr>
            <a:spLocks noGrp="1"/>
          </p:cNvSpPr>
          <p:nvPr>
            <p:ph type="ftr" sz="quarter" idx="11"/>
          </p:nvPr>
        </p:nvSpPr>
        <p:spPr>
          <a:xfrm>
            <a:off x="435894" y="5951812"/>
            <a:ext cx="5187908"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7918725" y="5956138"/>
            <a:ext cx="76233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1" y="599725"/>
            <a:ext cx="2180113"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1" y="675727"/>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3" y="675727"/>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8"/>
            <a:ext cx="996106" cy="365125"/>
          </a:xfrm>
        </p:spPr>
        <p:txBody>
          <a:bodyPr/>
          <a:lstStyle>
            <a:lvl1pPr>
              <a:defRPr>
                <a:solidFill>
                  <a:schemeClr val="accent1">
                    <a:lumMod val="75000"/>
                    <a:lumOff val="25000"/>
                  </a:schemeClr>
                </a:solidFill>
              </a:defRPr>
            </a:lvl1pPr>
          </a:lstStyle>
          <a:p>
            <a:fld id="{B61BEF0D-F0BB-DE4B-95CE-6DB70DBA9567}" type="datetimeFigureOut">
              <a:rPr lang="en-US" dirty="0"/>
              <a:pPr/>
              <a:t>1/28/2021</a:t>
            </a:fld>
            <a:endParaRPr lang="en-US" dirty="0"/>
          </a:p>
        </p:txBody>
      </p:sp>
      <p:sp>
        <p:nvSpPr>
          <p:cNvPr id="5" name="Footer Placeholder 4"/>
          <p:cNvSpPr>
            <a:spLocks noGrp="1"/>
          </p:cNvSpPr>
          <p:nvPr>
            <p:ph type="ftr" sz="quarter" idx="11"/>
          </p:nvPr>
        </p:nvSpPr>
        <p:spPr>
          <a:xfrm>
            <a:off x="581193" y="5951812"/>
            <a:ext cx="5922209" cy="365125"/>
          </a:xfrm>
        </p:spPr>
        <p:txBody>
          <a:bodyPr/>
          <a:lstStyle/>
          <a:p>
            <a:endParaRPr lang="en-US" dirty="0"/>
          </a:p>
        </p:txBody>
      </p:sp>
      <p:sp>
        <p:nvSpPr>
          <p:cNvPr id="6" name="Slide Number Placeholder 5"/>
          <p:cNvSpPr>
            <a:spLocks noGrp="1"/>
          </p:cNvSpPr>
          <p:nvPr>
            <p:ph type="sldNum" sz="quarter" idx="12"/>
          </p:nvPr>
        </p:nvSpPr>
        <p:spPr>
          <a:xfrm>
            <a:off x="7834962" y="5956138"/>
            <a:ext cx="873146"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35895" y="2180497"/>
            <a:ext cx="8272211"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18725" y="5956138"/>
            <a:ext cx="789381"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3043911"/>
            <a:ext cx="8272211" cy="1497507"/>
          </a:xfrm>
        </p:spPr>
        <p:txBody>
          <a:bodyPr anchor="b">
            <a:normAutofit/>
          </a:bodyPr>
          <a:lstStyle>
            <a:lvl1pPr algn="l">
              <a:defRPr sz="27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1/28/2021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35895" y="2228004"/>
            <a:ext cx="4066793"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1313" y="2228004"/>
            <a:ext cx="4066794"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65415" y="2250893"/>
            <a:ext cx="3815306" cy="536005"/>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35896"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2802" y="2250893"/>
            <a:ext cx="3815305" cy="553373"/>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63282"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330512"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431921" y="729658"/>
            <a:ext cx="8272212"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5141973"/>
            <a:ext cx="847365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5262296"/>
            <a:ext cx="3682084" cy="689514"/>
          </a:xfrm>
        </p:spPr>
        <p:txBody>
          <a:bodyPr anchor="ctr"/>
          <a:lstStyle>
            <a:lvl1pPr algn="l">
              <a:defRPr sz="15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35862" y="601200"/>
            <a:ext cx="8469630" cy="4204800"/>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8" y="5262297"/>
            <a:ext cx="4402490"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1/28/2021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5863" y="599725"/>
            <a:ext cx="8468144"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4" name="Text Placeholder 3"/>
          <p:cNvSpPr>
            <a:spLocks noGrp="1"/>
          </p:cNvSpPr>
          <p:nvPr>
            <p:ph type="body" sz="half" idx="2"/>
          </p:nvPr>
        </p:nvSpPr>
        <p:spPr>
          <a:xfrm>
            <a:off x="435894" y="5260128"/>
            <a:ext cx="8272213"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35894" y="2336003"/>
            <a:ext cx="8272212"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04464" y="5956138"/>
            <a:ext cx="2133599" cy="365125"/>
          </a:xfrm>
          <a:prstGeom prst="rect">
            <a:avLst/>
          </a:prstGeom>
        </p:spPr>
        <p:txBody>
          <a:bodyPr vert="horz" lIns="91440" tIns="45720" rIns="91440" bIns="45720" rtlCol="0" anchor="ctr"/>
          <a:lstStyle>
            <a:lvl1pPr algn="r">
              <a:defRPr sz="675">
                <a:solidFill>
                  <a:schemeClr val="accent2"/>
                </a:solidFill>
              </a:defRPr>
            </a:lvl1pPr>
          </a:lstStyle>
          <a:p>
            <a:fld id="{B61BEF0D-F0BB-DE4B-95CE-6DB70DBA9567}" type="datetimeFigureOut">
              <a:rPr lang="en-US" dirty="0"/>
              <a:pPr/>
              <a:t>1/28/2021</a:t>
            </a:fld>
            <a:endParaRPr lang="en-US" dirty="0"/>
          </a:p>
        </p:txBody>
      </p:sp>
      <p:sp>
        <p:nvSpPr>
          <p:cNvPr id="5" name="Footer Placeholder 4"/>
          <p:cNvSpPr>
            <a:spLocks noGrp="1"/>
          </p:cNvSpPr>
          <p:nvPr>
            <p:ph type="ftr" sz="quarter" idx="3"/>
          </p:nvPr>
        </p:nvSpPr>
        <p:spPr>
          <a:xfrm>
            <a:off x="435894" y="5951812"/>
            <a:ext cx="5187908" cy="365125"/>
          </a:xfrm>
          <a:prstGeom prst="rect">
            <a:avLst/>
          </a:prstGeom>
        </p:spPr>
        <p:txBody>
          <a:bodyPr vert="horz" lIns="91440" tIns="45720" rIns="91440" bIns="45720" rtlCol="0" anchor="ctr"/>
          <a:lstStyle>
            <a:lvl1pPr algn="l">
              <a:defRPr sz="675"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918725" y="5956138"/>
            <a:ext cx="789383" cy="365125"/>
          </a:xfrm>
          <a:prstGeom prst="rect">
            <a:avLst/>
          </a:prstGeom>
        </p:spPr>
        <p:txBody>
          <a:bodyPr vert="horz" lIns="91440" tIns="45720" rIns="91440" bIns="45720" rtlCol="0" anchor="ctr"/>
          <a:lstStyle>
            <a:lvl1pPr algn="r">
              <a:defRPr sz="675">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334901"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42900" rtl="0" eaLnBrk="1" latinLnBrk="0" hangingPunct="1">
        <a:spcBef>
          <a:spcPct val="0"/>
        </a:spcBef>
        <a:buNone/>
        <a:defRPr sz="21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iehouse.or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6819" y="3906289"/>
            <a:ext cx="8245162" cy="1475013"/>
          </a:xfrm>
        </p:spPr>
        <p:txBody>
          <a:bodyPr>
            <a:normAutofit fontScale="90000"/>
          </a:bodyPr>
          <a:lstStyle/>
          <a:p>
            <a:pPr algn="ctr" rtl="1"/>
            <a:r>
              <a:rPr lang="fa-IR" sz="3600" b="1" dirty="0" smtClean="0">
                <a:cs typeface="B Nazanin" panose="00000400000000000000" pitchFamily="2" charset="-78"/>
              </a:rPr>
              <a:t>بسمه تعالی</a:t>
            </a:r>
            <a:br>
              <a:rPr lang="fa-IR" sz="3600" b="1" dirty="0" smtClean="0">
                <a:cs typeface="B Nazanin" panose="00000400000000000000" pitchFamily="2" charset="-78"/>
              </a:rPr>
            </a:br>
            <a:r>
              <a:rPr lang="fa-IR" sz="3600" b="1" dirty="0" smtClean="0">
                <a:cs typeface="B Nazanin" panose="00000400000000000000" pitchFamily="2" charset="-78"/>
              </a:rPr>
              <a:t>تشریح و توضیح روش گرت </a:t>
            </a:r>
            <a:br>
              <a:rPr lang="fa-IR" sz="3600" b="1" dirty="0" smtClean="0">
                <a:cs typeface="B Nazanin" panose="00000400000000000000" pitchFamily="2" charset="-78"/>
              </a:rPr>
            </a:br>
            <a:r>
              <a:rPr lang="en-US" sz="3600" b="1" dirty="0" err="1" smtClean="0">
                <a:cs typeface="B Nazanin" panose="00000400000000000000" pitchFamily="2" charset="-78"/>
              </a:rPr>
              <a:t>GeRT</a:t>
            </a:r>
            <a:r>
              <a:rPr lang="fa-IR" sz="3600" b="1" dirty="0" smtClean="0">
                <a:cs typeface="B Nazanin" panose="00000400000000000000" pitchFamily="2" charset="-78"/>
              </a:rPr>
              <a:t/>
            </a:r>
            <a:br>
              <a:rPr lang="fa-IR" sz="3600" b="1" dirty="0" smtClean="0">
                <a:cs typeface="B Nazanin" panose="00000400000000000000" pitchFamily="2" charset="-78"/>
              </a:rPr>
            </a:br>
            <a:r>
              <a:rPr lang="fa-IR" sz="3600" b="1" dirty="0" smtClean="0">
                <a:cs typeface="B Nazanin" panose="00000400000000000000" pitchFamily="2" charset="-78"/>
              </a:rPr>
              <a:t/>
            </a:r>
            <a:br>
              <a:rPr lang="fa-IR" sz="3600" b="1" dirty="0" smtClean="0">
                <a:cs typeface="B Nazanin" panose="00000400000000000000" pitchFamily="2" charset="-78"/>
              </a:rPr>
            </a:br>
            <a:r>
              <a:rPr lang="fa-IR" sz="3600" b="1" dirty="0" smtClean="0">
                <a:cs typeface="B Nazanin" panose="00000400000000000000" pitchFamily="2" charset="-78"/>
              </a:rPr>
              <a:t>درس برنامه ریزی و کنترل پروژه </a:t>
            </a:r>
            <a:br>
              <a:rPr lang="fa-IR" sz="3600" b="1" dirty="0" smtClean="0">
                <a:cs typeface="B Nazanin" panose="00000400000000000000" pitchFamily="2" charset="-78"/>
              </a:rPr>
            </a:br>
            <a:r>
              <a:rPr lang="fa-IR" sz="3600" b="1" dirty="0">
                <a:cs typeface="B Nazanin" panose="00000400000000000000" pitchFamily="2" charset="-78"/>
              </a:rPr>
              <a:t/>
            </a:r>
            <a:br>
              <a:rPr lang="fa-IR" sz="3600" b="1" dirty="0">
                <a:cs typeface="B Nazanin" panose="00000400000000000000" pitchFamily="2" charset="-78"/>
              </a:rPr>
            </a:br>
            <a:r>
              <a:rPr lang="fa-IR" sz="3600" b="1" dirty="0" smtClean="0">
                <a:cs typeface="B Nazanin" panose="00000400000000000000" pitchFamily="2" charset="-78"/>
              </a:rPr>
              <a:t/>
            </a:r>
            <a:br>
              <a:rPr lang="fa-IR" sz="3600" b="1" dirty="0" smtClean="0">
                <a:cs typeface="B Nazanin" panose="00000400000000000000" pitchFamily="2" charset="-78"/>
              </a:rPr>
            </a:br>
            <a:r>
              <a:rPr lang="fa-IR" sz="3600" b="1" dirty="0" smtClean="0">
                <a:solidFill>
                  <a:schemeClr val="bg1"/>
                </a:solidFill>
                <a:cs typeface="B Nazanin" panose="00000400000000000000" pitchFamily="2" charset="-78"/>
              </a:rPr>
              <a:t>استاد: دکتر علی مرادی</a:t>
            </a:r>
            <a:br>
              <a:rPr lang="fa-IR" sz="3600" b="1" dirty="0" smtClean="0">
                <a:solidFill>
                  <a:schemeClr val="bg1"/>
                </a:solidFill>
                <a:cs typeface="B Nazanin" panose="00000400000000000000" pitchFamily="2" charset="-78"/>
              </a:rPr>
            </a:br>
            <a:r>
              <a:rPr lang="fa-IR" sz="3600" b="1" dirty="0" smtClean="0">
                <a:solidFill>
                  <a:schemeClr val="bg1"/>
                </a:solidFill>
                <a:cs typeface="B Nazanin" panose="00000400000000000000" pitchFamily="2" charset="-78"/>
              </a:rPr>
              <a:t>دانشجو: محمد جمالی</a:t>
            </a:r>
            <a:r>
              <a:rPr lang="fa-IR" b="1" dirty="0" smtClean="0">
                <a:solidFill>
                  <a:schemeClr val="bg1"/>
                </a:solidFill>
                <a:cs typeface="B Nazanin" panose="00000400000000000000" pitchFamily="2" charset="-78"/>
              </a:rPr>
              <a:t>(ارشد مدیریت ساخت)</a:t>
            </a:r>
            <a:r>
              <a:rPr lang="fa-IR" sz="3600" b="1" dirty="0" smtClean="0">
                <a:solidFill>
                  <a:schemeClr val="bg1"/>
                </a:solidFill>
                <a:cs typeface="B Nazanin" panose="00000400000000000000" pitchFamily="2" charset="-78"/>
              </a:rPr>
              <a:t/>
            </a:r>
            <a:br>
              <a:rPr lang="fa-IR" sz="3600" b="1" dirty="0" smtClean="0">
                <a:solidFill>
                  <a:schemeClr val="bg1"/>
                </a:solidFill>
                <a:cs typeface="B Nazanin" panose="00000400000000000000" pitchFamily="2" charset="-78"/>
              </a:rPr>
            </a:br>
            <a:endParaRPr lang="en-US" dirty="0">
              <a:solidFill>
                <a:schemeClr val="bg1"/>
              </a:solidFill>
            </a:endParaRPr>
          </a:p>
        </p:txBody>
      </p:sp>
    </p:spTree>
    <p:extLst>
      <p:ext uri="{BB962C8B-B14F-4D97-AF65-F5344CB8AC3E}">
        <p14:creationId xmlns:p14="http://schemas.microsoft.com/office/powerpoint/2010/main" val="2625218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5" name="Rectangle 4"/>
          <p:cNvSpPr/>
          <p:nvPr/>
        </p:nvSpPr>
        <p:spPr>
          <a:xfrm>
            <a:off x="435894" y="2053604"/>
            <a:ext cx="8055694" cy="4093428"/>
          </a:xfrm>
          <a:prstGeom prst="rect">
            <a:avLst/>
          </a:prstGeom>
        </p:spPr>
        <p:txBody>
          <a:bodyPr wrap="square">
            <a:spAutoFit/>
          </a:bodyPr>
          <a:lstStyle/>
          <a:p>
            <a:pPr algn="just" rtl="1"/>
            <a:r>
              <a:rPr lang="fa-IR" sz="2000" dirty="0">
                <a:solidFill>
                  <a:srgbClr val="000000"/>
                </a:solidFill>
                <a:latin typeface="iransans"/>
                <a:cs typeface="B Nazanin" panose="00000400000000000000" pitchFamily="2" charset="-78"/>
              </a:rPr>
              <a:t>انشعابات احتمالی در شبکه های </a:t>
            </a:r>
            <a:r>
              <a:rPr lang="en-US" sz="2000" dirty="0" smtClean="0">
                <a:solidFill>
                  <a:srgbClr val="000000"/>
                </a:solidFill>
                <a:latin typeface="iransans"/>
                <a:cs typeface="B Nazanin" panose="00000400000000000000" pitchFamily="2" charset="-78"/>
              </a:rPr>
              <a:t>GERT</a:t>
            </a:r>
            <a:r>
              <a:rPr lang="fa-IR" sz="2000" dirty="0" smtClean="0">
                <a:solidFill>
                  <a:srgbClr val="000000"/>
                </a:solidFill>
                <a:latin typeface="iransans"/>
                <a:cs typeface="B Nazanin" panose="00000400000000000000" pitchFamily="2" charset="-78"/>
              </a:rPr>
              <a:t> مجاز </a:t>
            </a:r>
            <a:r>
              <a:rPr lang="fa-IR" sz="2000" dirty="0">
                <a:solidFill>
                  <a:srgbClr val="000000"/>
                </a:solidFill>
                <a:latin typeface="iransans"/>
                <a:cs typeface="B Nazanin" panose="00000400000000000000" pitchFamily="2" charset="-78"/>
              </a:rPr>
              <a:t>است. برخلاف شبکه های </a:t>
            </a:r>
            <a:r>
              <a:rPr lang="en-US" sz="2000" dirty="0" smtClean="0">
                <a:solidFill>
                  <a:srgbClr val="000000"/>
                </a:solidFill>
                <a:latin typeface="iransans"/>
                <a:cs typeface="B Nazanin" panose="00000400000000000000" pitchFamily="2" charset="-78"/>
              </a:rPr>
              <a:t>CPM</a:t>
            </a:r>
            <a:r>
              <a:rPr lang="fa-IR" sz="2000" dirty="0" smtClean="0">
                <a:solidFill>
                  <a:srgbClr val="000000"/>
                </a:solidFill>
                <a:latin typeface="iransans"/>
                <a:cs typeface="B Nazanin" panose="00000400000000000000" pitchFamily="2" charset="-78"/>
              </a:rPr>
              <a:t> و </a:t>
            </a:r>
            <a:r>
              <a:rPr lang="fa-IR" sz="2000" dirty="0">
                <a:solidFill>
                  <a:srgbClr val="000000"/>
                </a:solidFill>
                <a:latin typeface="iransans"/>
                <a:cs typeface="B Nazanin" panose="00000400000000000000" pitchFamily="2" charset="-78"/>
              </a:rPr>
              <a:t>پرت که تمام فعالیتها باید اجرا شوند و کلیه فعالیت های منشعب شده از یک گره قطعی هستند.</a:t>
            </a:r>
          </a:p>
          <a:p>
            <a:pPr algn="just" rtl="1"/>
            <a:r>
              <a:rPr lang="fa-IR" sz="2000" dirty="0">
                <a:solidFill>
                  <a:srgbClr val="000000"/>
                </a:solidFill>
                <a:latin typeface="iransans"/>
                <a:cs typeface="B Nazanin" panose="00000400000000000000" pitchFamily="2" charset="-78"/>
              </a:rPr>
              <a:t>در یک شبکه گرت ممکن است تعدادی از گره ها دارای انشعابات احتمالی و تعدادی دارای انشعابات قطعی هستند.</a:t>
            </a:r>
          </a:p>
          <a:p>
            <a:pPr algn="just" rtl="1"/>
            <a:r>
              <a:rPr lang="fa-IR" sz="2000" dirty="0">
                <a:solidFill>
                  <a:srgbClr val="000000"/>
                </a:solidFill>
                <a:latin typeface="iransans"/>
                <a:cs typeface="B Nazanin" panose="00000400000000000000" pitchFamily="2" charset="-78"/>
              </a:rPr>
              <a:t> </a:t>
            </a:r>
            <a:r>
              <a:rPr lang="fa-IR" sz="2000" dirty="0" smtClean="0">
                <a:solidFill>
                  <a:srgbClr val="000000"/>
                </a:solidFill>
                <a:latin typeface="iransans"/>
                <a:cs typeface="B Nazanin" panose="00000400000000000000" pitchFamily="2" charset="-78"/>
              </a:rPr>
              <a:t>در </a:t>
            </a:r>
            <a:r>
              <a:rPr lang="fa-IR" sz="2000" dirty="0">
                <a:solidFill>
                  <a:srgbClr val="000000"/>
                </a:solidFill>
                <a:latin typeface="iransans"/>
                <a:cs typeface="B Nazanin" panose="00000400000000000000" pitchFamily="2" charset="-78"/>
              </a:rPr>
              <a:t>شبکه های پرت و </a:t>
            </a:r>
            <a:r>
              <a:rPr lang="en-US" sz="2000" dirty="0">
                <a:solidFill>
                  <a:srgbClr val="000000"/>
                </a:solidFill>
                <a:latin typeface="iransans"/>
                <a:cs typeface="B Nazanin" panose="00000400000000000000" pitchFamily="2" charset="-78"/>
              </a:rPr>
              <a:t>CPM، </a:t>
            </a:r>
            <a:r>
              <a:rPr lang="fa-IR" sz="2000" dirty="0">
                <a:solidFill>
                  <a:srgbClr val="000000"/>
                </a:solidFill>
                <a:latin typeface="iransans"/>
                <a:cs typeface="B Nazanin" panose="00000400000000000000" pitchFamily="2" charset="-78"/>
              </a:rPr>
              <a:t>قبل از اینکه یک رویداد بتواند محقق شود باید تمام رویدادهایی که به آن رویداد ختم میشوند به اتمام برسند و همچنین هیچ رویدادی نمی تواند بیش از یکبار محقق شود.</a:t>
            </a:r>
          </a:p>
          <a:p>
            <a:pPr algn="just" rtl="1"/>
            <a:r>
              <a:rPr lang="fa-IR" sz="2000" dirty="0">
                <a:solidFill>
                  <a:srgbClr val="000000"/>
                </a:solidFill>
                <a:latin typeface="iransans"/>
                <a:cs typeface="B Nazanin" panose="00000400000000000000" pitchFamily="2" charset="-78"/>
              </a:rPr>
              <a:t>اما در شبکه های </a:t>
            </a:r>
            <a:r>
              <a:rPr lang="en-US" sz="2000" dirty="0">
                <a:solidFill>
                  <a:srgbClr val="000000"/>
                </a:solidFill>
                <a:latin typeface="iransans"/>
                <a:cs typeface="B Nazanin" panose="00000400000000000000" pitchFamily="2" charset="-78"/>
              </a:rPr>
              <a:t>GERT </a:t>
            </a:r>
            <a:r>
              <a:rPr lang="fa-IR" sz="2000" dirty="0">
                <a:solidFill>
                  <a:srgbClr val="000000"/>
                </a:solidFill>
                <a:latin typeface="iransans"/>
                <a:cs typeface="B Nazanin" panose="00000400000000000000" pitchFamily="2" charset="-78"/>
              </a:rPr>
              <a:t>تحقق یک روداد را میتوان به گونه ای تعریف کرد که با اتمام یک یا چند فعالیت که به آن رویداد ختم میشوند، تحقق آن رویداد امکانپذیر میشود.</a:t>
            </a:r>
          </a:p>
          <a:p>
            <a:pPr algn="just" rtl="1"/>
            <a:r>
              <a:rPr lang="fa-IR" sz="2000" dirty="0">
                <a:solidFill>
                  <a:srgbClr val="000000"/>
                </a:solidFill>
                <a:latin typeface="iransans"/>
                <a:cs typeface="B Nazanin" panose="00000400000000000000" pitchFamily="2" charset="-78"/>
              </a:rPr>
              <a:t>در یک شبکه پرت فقط یک رویداد شروع و پایان داریم که بیانگر شروع و پایان پروژه هستند.</a:t>
            </a:r>
          </a:p>
          <a:p>
            <a:pPr algn="just" rtl="1"/>
            <a:r>
              <a:rPr lang="fa-IR" sz="2000" dirty="0" smtClean="0">
                <a:solidFill>
                  <a:srgbClr val="000000"/>
                </a:solidFill>
                <a:latin typeface="iransans"/>
                <a:cs typeface="B Nazanin" panose="00000400000000000000" pitchFamily="2" charset="-78"/>
              </a:rPr>
              <a:t>اما </a:t>
            </a:r>
            <a:r>
              <a:rPr lang="fa-IR" sz="2000" dirty="0">
                <a:solidFill>
                  <a:srgbClr val="000000"/>
                </a:solidFill>
                <a:latin typeface="iransans"/>
                <a:cs typeface="B Nazanin" panose="00000400000000000000" pitchFamily="2" charset="-78"/>
              </a:rPr>
              <a:t>در شبکه </a:t>
            </a:r>
            <a:r>
              <a:rPr lang="en-US" sz="2000" dirty="0" smtClean="0">
                <a:solidFill>
                  <a:srgbClr val="000000"/>
                </a:solidFill>
                <a:latin typeface="iransans"/>
                <a:cs typeface="B Nazanin" panose="00000400000000000000" pitchFamily="2" charset="-78"/>
              </a:rPr>
              <a:t>GERT</a:t>
            </a:r>
            <a:r>
              <a:rPr lang="fa-IR" sz="2000" dirty="0" smtClean="0">
                <a:solidFill>
                  <a:srgbClr val="000000"/>
                </a:solidFill>
                <a:latin typeface="iransans"/>
                <a:cs typeface="B Nazanin" panose="00000400000000000000" pitchFamily="2" charset="-78"/>
              </a:rPr>
              <a:t> وجود </a:t>
            </a:r>
            <a:r>
              <a:rPr lang="fa-IR" sz="2000" dirty="0">
                <a:solidFill>
                  <a:srgbClr val="000000"/>
                </a:solidFill>
                <a:latin typeface="iransans"/>
                <a:cs typeface="B Nazanin" panose="00000400000000000000" pitchFamily="2" charset="-78"/>
              </a:rPr>
              <a:t>چند رویداد شروع و چند رویداد نهایی مجاز است و به همین دلیل شبکه </a:t>
            </a:r>
            <a:r>
              <a:rPr lang="en-US" sz="2000" dirty="0" smtClean="0">
                <a:solidFill>
                  <a:srgbClr val="000000"/>
                </a:solidFill>
                <a:latin typeface="iransans"/>
                <a:cs typeface="B Nazanin" panose="00000400000000000000" pitchFamily="2" charset="-78"/>
              </a:rPr>
              <a:t>GERT</a:t>
            </a:r>
            <a:r>
              <a:rPr lang="fa-IR" sz="2000" dirty="0" smtClean="0">
                <a:solidFill>
                  <a:srgbClr val="000000"/>
                </a:solidFill>
                <a:latin typeface="iransans"/>
                <a:cs typeface="B Nazanin" panose="00000400000000000000" pitchFamily="2" charset="-78"/>
              </a:rPr>
              <a:t> قادر </a:t>
            </a:r>
            <a:r>
              <a:rPr lang="fa-IR" sz="2000" dirty="0">
                <a:solidFill>
                  <a:srgbClr val="000000"/>
                </a:solidFill>
                <a:latin typeface="iransans"/>
                <a:cs typeface="B Nazanin" panose="00000400000000000000" pitchFamily="2" charset="-78"/>
              </a:rPr>
              <a:t>است بسیاری از وضعیتهای واقعی را که نیاز به چنین ویژگیی دارند، مدلسازی نماید.</a:t>
            </a:r>
          </a:p>
          <a:p>
            <a:pPr algn="just" rtl="1"/>
            <a:r>
              <a:rPr lang="fa-IR" sz="2000" dirty="0">
                <a:solidFill>
                  <a:srgbClr val="000000"/>
                </a:solidFill>
                <a:latin typeface="iransans"/>
                <a:cs typeface="B Nazanin" panose="00000400000000000000" pitchFamily="2" charset="-78"/>
              </a:rPr>
              <a:t>در شبکه های گرت از شکلهای مختلف گره برای نشان دادن نوع رویداد استفاده می شود.</a:t>
            </a:r>
          </a:p>
          <a:p>
            <a:pPr algn="just" rtl="1"/>
            <a:r>
              <a:rPr lang="fa-IR" sz="2000" dirty="0">
                <a:solidFill>
                  <a:srgbClr val="000000"/>
                </a:solidFill>
                <a:latin typeface="iransans"/>
                <a:cs typeface="B Nazanin" panose="00000400000000000000" pitchFamily="2" charset="-78"/>
              </a:rPr>
              <a:t>در شبکه احتمالی گره دو وجه دارد یکی ورودی و دیگیری خروجی است</a:t>
            </a:r>
            <a:r>
              <a:rPr lang="fa-IR" sz="2000" dirty="0" smtClean="0">
                <a:solidFill>
                  <a:srgbClr val="000000"/>
                </a:solidFill>
                <a:latin typeface="iransans"/>
                <a:cs typeface="B Nazanin" panose="00000400000000000000" pitchFamily="2" charset="-78"/>
              </a:rPr>
              <a:t>. </a:t>
            </a:r>
            <a:endParaRPr lang="fa-IR" sz="2000" dirty="0">
              <a:solidFill>
                <a:srgbClr val="000000"/>
              </a:solidFill>
              <a:latin typeface="iransans"/>
              <a:cs typeface="B Nazanin" panose="00000400000000000000" pitchFamily="2" charset="-78"/>
            </a:endParaRPr>
          </a:p>
        </p:txBody>
      </p:sp>
    </p:spTree>
    <p:extLst>
      <p:ext uri="{BB962C8B-B14F-4D97-AF65-F5344CB8AC3E}">
        <p14:creationId xmlns:p14="http://schemas.microsoft.com/office/powerpoint/2010/main" val="3177621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5" name="Rectangle 4"/>
          <p:cNvSpPr/>
          <p:nvPr/>
        </p:nvSpPr>
        <p:spPr>
          <a:xfrm>
            <a:off x="435894" y="2053604"/>
            <a:ext cx="8055694" cy="400110"/>
          </a:xfrm>
          <a:prstGeom prst="rect">
            <a:avLst/>
          </a:prstGeom>
        </p:spPr>
        <p:txBody>
          <a:bodyPr wrap="square">
            <a:spAutoFit/>
          </a:bodyPr>
          <a:lstStyle/>
          <a:p>
            <a:pPr algn="just" rtl="1"/>
            <a:r>
              <a:rPr lang="fa-IR" sz="2000" b="1" dirty="0">
                <a:solidFill>
                  <a:srgbClr val="000000"/>
                </a:solidFill>
                <a:latin typeface="iransans"/>
                <a:cs typeface="B Zar" panose="00000400000000000000" pitchFamily="2" charset="-78"/>
              </a:rPr>
              <a:t>نمادهای ورودی </a:t>
            </a:r>
            <a:r>
              <a:rPr lang="en-US" sz="2000" b="1" dirty="0" smtClean="0">
                <a:solidFill>
                  <a:srgbClr val="000000"/>
                </a:solidFill>
                <a:latin typeface="iransans"/>
                <a:cs typeface="B Zar" panose="00000400000000000000" pitchFamily="2" charset="-78"/>
              </a:rPr>
              <a:t>GERT</a:t>
            </a:r>
            <a:endParaRPr lang="fa-IR" sz="2000" b="1" dirty="0">
              <a:solidFill>
                <a:srgbClr val="000000"/>
              </a:solidFill>
              <a:latin typeface="iransans"/>
              <a:cs typeface="B Zar" panose="00000400000000000000" pitchFamily="2" charset="-78"/>
            </a:endParaRPr>
          </a:p>
        </p:txBody>
      </p:sp>
      <p:pic>
        <p:nvPicPr>
          <p:cNvPr id="8194" name="Picture 2" descr="https://iehouse.org/wp-content/uploads/2018/01/gert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3691" y="2581275"/>
            <a:ext cx="8420100" cy="2781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3949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5" name="Rectangle 4"/>
          <p:cNvSpPr/>
          <p:nvPr/>
        </p:nvSpPr>
        <p:spPr>
          <a:xfrm>
            <a:off x="435894" y="2053604"/>
            <a:ext cx="8055694" cy="400110"/>
          </a:xfrm>
          <a:prstGeom prst="rect">
            <a:avLst/>
          </a:prstGeom>
        </p:spPr>
        <p:txBody>
          <a:bodyPr wrap="square">
            <a:spAutoFit/>
          </a:bodyPr>
          <a:lstStyle/>
          <a:p>
            <a:pPr algn="just" rtl="1"/>
            <a:r>
              <a:rPr lang="fa-IR" sz="2000" b="1" dirty="0">
                <a:solidFill>
                  <a:srgbClr val="000000"/>
                </a:solidFill>
                <a:latin typeface="iransans"/>
                <a:cs typeface="B Zar" panose="00000400000000000000" pitchFamily="2" charset="-78"/>
              </a:rPr>
              <a:t>نمادهای ورودی </a:t>
            </a:r>
            <a:r>
              <a:rPr lang="en-US" sz="2000" b="1" dirty="0" smtClean="0">
                <a:solidFill>
                  <a:srgbClr val="000000"/>
                </a:solidFill>
                <a:latin typeface="iransans"/>
                <a:cs typeface="B Zar" panose="00000400000000000000" pitchFamily="2" charset="-78"/>
              </a:rPr>
              <a:t>GERT</a:t>
            </a:r>
            <a:endParaRPr lang="fa-IR" sz="2000" b="1" dirty="0">
              <a:solidFill>
                <a:srgbClr val="000000"/>
              </a:solidFill>
              <a:latin typeface="iransans"/>
              <a:cs typeface="B Zar" panose="00000400000000000000" pitchFamily="2" charset="-78"/>
            </a:endParaRPr>
          </a:p>
        </p:txBody>
      </p:sp>
      <p:sp>
        <p:nvSpPr>
          <p:cNvPr id="3" name="Rectangle 2"/>
          <p:cNvSpPr/>
          <p:nvPr/>
        </p:nvSpPr>
        <p:spPr>
          <a:xfrm>
            <a:off x="257175" y="2528411"/>
            <a:ext cx="8234413" cy="923330"/>
          </a:xfrm>
          <a:prstGeom prst="rect">
            <a:avLst/>
          </a:prstGeom>
        </p:spPr>
        <p:txBody>
          <a:bodyPr wrap="square">
            <a:spAutoFit/>
          </a:bodyPr>
          <a:lstStyle/>
          <a:p>
            <a:pPr algn="just" rtl="1"/>
            <a:r>
              <a:rPr lang="fa-IR" dirty="0">
                <a:solidFill>
                  <a:srgbClr val="000000"/>
                </a:solidFill>
                <a:latin typeface="iransans"/>
                <a:cs typeface="B Nazanin" panose="00000400000000000000" pitchFamily="2" charset="-78"/>
              </a:rPr>
              <a:t>شیئی که در سیستم حرکت کرده و در جریان این حرکت، یا فعالیت هایی روی آن انجام میپذیرد و یا فعالیت هایی را انجام می دهد و ممکن است محصول سیستم باشد.</a:t>
            </a:r>
            <a:endParaRPr lang="fa-IR" dirty="0">
              <a:solidFill>
                <a:srgbClr val="333333"/>
              </a:solidFill>
              <a:latin typeface="iransans"/>
              <a:cs typeface="B Nazanin" panose="00000400000000000000" pitchFamily="2" charset="-78"/>
            </a:endParaRPr>
          </a:p>
          <a:p>
            <a:pPr algn="just" rtl="1"/>
            <a:r>
              <a:rPr lang="fa-IR" dirty="0">
                <a:solidFill>
                  <a:srgbClr val="000000"/>
                </a:solidFill>
                <a:latin typeface="iransans"/>
                <a:cs typeface="B Nazanin" panose="00000400000000000000" pitchFamily="2" charset="-78"/>
              </a:rPr>
              <a:t>ممکن است در یک سیستم چند نوع </a:t>
            </a:r>
            <a:r>
              <a:rPr lang="en-US" dirty="0" smtClean="0">
                <a:solidFill>
                  <a:srgbClr val="000000"/>
                </a:solidFill>
                <a:latin typeface="iransans"/>
                <a:cs typeface="B Nazanin" panose="00000400000000000000" pitchFamily="2" charset="-78"/>
              </a:rPr>
              <a:t>Entity</a:t>
            </a:r>
            <a:r>
              <a:rPr lang="fa-IR" dirty="0" smtClean="0">
                <a:solidFill>
                  <a:srgbClr val="000000"/>
                </a:solidFill>
                <a:latin typeface="iransans"/>
                <a:cs typeface="B Nazanin" panose="00000400000000000000" pitchFamily="2" charset="-78"/>
              </a:rPr>
              <a:t> مختلف </a:t>
            </a:r>
            <a:r>
              <a:rPr lang="fa-IR" dirty="0">
                <a:solidFill>
                  <a:srgbClr val="000000"/>
                </a:solidFill>
                <a:latin typeface="iransans"/>
                <a:cs typeface="B Nazanin" panose="00000400000000000000" pitchFamily="2" charset="-78"/>
              </a:rPr>
              <a:t>وجود داشته باشند.</a:t>
            </a:r>
            <a:endParaRPr lang="fa-IR" b="0" i="0" dirty="0">
              <a:solidFill>
                <a:srgbClr val="333333"/>
              </a:solidFill>
              <a:effectLst/>
              <a:latin typeface="iransans"/>
              <a:cs typeface="B Nazanin" panose="00000400000000000000" pitchFamily="2" charset="-78"/>
            </a:endParaRPr>
          </a:p>
        </p:txBody>
      </p:sp>
      <p:pic>
        <p:nvPicPr>
          <p:cNvPr id="10242" name="Picture 2" descr="https://iehouse.org/wp-content/uploads/2018/01/gert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713" y="3806219"/>
            <a:ext cx="7762875" cy="94297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574" y="5103673"/>
            <a:ext cx="8691613" cy="1477328"/>
          </a:xfrm>
          <a:prstGeom prst="rect">
            <a:avLst/>
          </a:prstGeom>
        </p:spPr>
        <p:txBody>
          <a:bodyPr wrap="square">
            <a:spAutoFit/>
          </a:bodyPr>
          <a:lstStyle/>
          <a:p>
            <a:pPr algn="just" rtl="1"/>
            <a:r>
              <a:rPr lang="fa-IR" dirty="0">
                <a:solidFill>
                  <a:srgbClr val="000000"/>
                </a:solidFill>
                <a:latin typeface="iransans"/>
                <a:cs typeface="B Nazanin" panose="00000400000000000000" pitchFamily="2" charset="-78"/>
              </a:rPr>
              <a:t>در شکل1، (یای خاص) در هر لحظه فقط یک </a:t>
            </a:r>
            <a:r>
              <a:rPr lang="en-US" dirty="0">
                <a:solidFill>
                  <a:srgbClr val="000000"/>
                </a:solidFill>
                <a:latin typeface="iransans"/>
                <a:cs typeface="B Nazanin" panose="00000400000000000000" pitchFamily="2" charset="-78"/>
              </a:rPr>
              <a:t>Entity </a:t>
            </a:r>
            <a:r>
              <a:rPr lang="fa-IR" dirty="0">
                <a:solidFill>
                  <a:srgbClr val="000000"/>
                </a:solidFill>
                <a:latin typeface="iransans"/>
                <a:cs typeface="B Nazanin" panose="00000400000000000000" pitchFamily="2" charset="-78"/>
              </a:rPr>
              <a:t>در حال عبور از یکی از سه شاخه است پس به محض تمام شدن فعالیت مربوط به آن شاخه، گره تحقق میابد.</a:t>
            </a:r>
            <a:endParaRPr lang="fa-IR" dirty="0">
              <a:solidFill>
                <a:srgbClr val="333333"/>
              </a:solidFill>
              <a:latin typeface="iransans"/>
              <a:cs typeface="B Nazanin" panose="00000400000000000000" pitchFamily="2" charset="-78"/>
            </a:endParaRPr>
          </a:p>
          <a:p>
            <a:pPr algn="just" rtl="1"/>
            <a:r>
              <a:rPr lang="fa-IR" dirty="0">
                <a:solidFill>
                  <a:srgbClr val="000000"/>
                </a:solidFill>
                <a:latin typeface="iransans"/>
                <a:cs typeface="B Nazanin" panose="00000400000000000000" pitchFamily="2" charset="-78"/>
              </a:rPr>
              <a:t>و چون </a:t>
            </a:r>
            <a:r>
              <a:rPr lang="en-US" dirty="0">
                <a:solidFill>
                  <a:srgbClr val="000000"/>
                </a:solidFill>
                <a:latin typeface="iransans"/>
                <a:cs typeface="B Nazanin" panose="00000400000000000000" pitchFamily="2" charset="-78"/>
              </a:rPr>
              <a:t>Entity </a:t>
            </a:r>
            <a:r>
              <a:rPr lang="fa-IR" dirty="0">
                <a:solidFill>
                  <a:srgbClr val="000000"/>
                </a:solidFill>
                <a:latin typeface="iransans"/>
                <a:cs typeface="B Nazanin" panose="00000400000000000000" pitchFamily="2" charset="-78"/>
              </a:rPr>
              <a:t>از آن شاخه عبور کرده پس دو شاخه دیگر تحقق پیدا نمی کنند.</a:t>
            </a:r>
            <a:endParaRPr lang="fa-IR" dirty="0">
              <a:solidFill>
                <a:srgbClr val="333333"/>
              </a:solidFill>
              <a:latin typeface="iransans"/>
              <a:cs typeface="B Nazanin" panose="00000400000000000000" pitchFamily="2" charset="-78"/>
            </a:endParaRPr>
          </a:p>
          <a:p>
            <a:pPr algn="just" rtl="1"/>
            <a:r>
              <a:rPr lang="fa-IR" dirty="0">
                <a:solidFill>
                  <a:srgbClr val="000000"/>
                </a:solidFill>
                <a:latin typeface="iransans"/>
                <a:cs typeface="B Nazanin" panose="00000400000000000000" pitchFamily="2" charset="-78"/>
              </a:rPr>
              <a:t>در شکل2، (یای عام) از هر شاخه یک </a:t>
            </a:r>
            <a:r>
              <a:rPr lang="en-US" dirty="0">
                <a:solidFill>
                  <a:srgbClr val="000000"/>
                </a:solidFill>
                <a:latin typeface="iransans"/>
                <a:cs typeface="B Nazanin" panose="00000400000000000000" pitchFamily="2" charset="-78"/>
              </a:rPr>
              <a:t>Entity </a:t>
            </a:r>
            <a:r>
              <a:rPr lang="fa-IR" dirty="0">
                <a:solidFill>
                  <a:srgbClr val="000000"/>
                </a:solidFill>
                <a:latin typeface="iransans"/>
                <a:cs typeface="B Nazanin" panose="00000400000000000000" pitchFamily="2" charset="-78"/>
              </a:rPr>
              <a:t>در حال عبور است یعنی در مجموع سه </a:t>
            </a:r>
            <a:r>
              <a:rPr lang="en-US" dirty="0">
                <a:solidFill>
                  <a:srgbClr val="000000"/>
                </a:solidFill>
                <a:latin typeface="iransans"/>
                <a:cs typeface="B Nazanin" panose="00000400000000000000" pitchFamily="2" charset="-78"/>
              </a:rPr>
              <a:t>Entity </a:t>
            </a:r>
            <a:r>
              <a:rPr lang="fa-IR" dirty="0">
                <a:solidFill>
                  <a:srgbClr val="000000"/>
                </a:solidFill>
                <a:latin typeface="iransans"/>
                <a:cs typeface="B Nazanin" panose="00000400000000000000" pitchFamily="2" charset="-78"/>
              </a:rPr>
              <a:t>درحال عبور از سه شاخه هستند و زمان وقوع گره برابر زمان تکمیل شاخه ایست که کوچکترین زمان تکمیل را نسبت به سایر شاخه ها دارد.</a:t>
            </a:r>
            <a:endParaRPr lang="fa-IR" b="0" i="0" dirty="0">
              <a:solidFill>
                <a:srgbClr val="333333"/>
              </a:solidFill>
              <a:effectLst/>
              <a:latin typeface="iransans"/>
              <a:cs typeface="B Nazanin" panose="00000400000000000000" pitchFamily="2" charset="-78"/>
            </a:endParaRPr>
          </a:p>
        </p:txBody>
      </p:sp>
    </p:spTree>
    <p:extLst>
      <p:ext uri="{BB962C8B-B14F-4D97-AF65-F5344CB8AC3E}">
        <p14:creationId xmlns:p14="http://schemas.microsoft.com/office/powerpoint/2010/main" val="41026497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5" name="Rectangle 4"/>
          <p:cNvSpPr/>
          <p:nvPr/>
        </p:nvSpPr>
        <p:spPr>
          <a:xfrm>
            <a:off x="435894" y="2053604"/>
            <a:ext cx="8055694" cy="400110"/>
          </a:xfrm>
          <a:prstGeom prst="rect">
            <a:avLst/>
          </a:prstGeom>
        </p:spPr>
        <p:txBody>
          <a:bodyPr wrap="square">
            <a:spAutoFit/>
          </a:bodyPr>
          <a:lstStyle/>
          <a:p>
            <a:pPr algn="just" rtl="1"/>
            <a:r>
              <a:rPr lang="fa-IR" sz="2000" b="1" dirty="0">
                <a:solidFill>
                  <a:srgbClr val="000000"/>
                </a:solidFill>
                <a:latin typeface="iransans"/>
                <a:cs typeface="B Zar" panose="00000400000000000000" pitchFamily="2" charset="-78"/>
              </a:rPr>
              <a:t>نمادهای خروجی </a:t>
            </a:r>
            <a:r>
              <a:rPr lang="en-US" sz="2000" b="1" dirty="0">
                <a:solidFill>
                  <a:srgbClr val="000000"/>
                </a:solidFill>
                <a:latin typeface="iransans"/>
                <a:cs typeface="B Zar" panose="00000400000000000000" pitchFamily="2" charset="-78"/>
              </a:rPr>
              <a:t>GERT:</a:t>
            </a:r>
            <a:endParaRPr lang="fa-IR" sz="2000" b="1" dirty="0">
              <a:solidFill>
                <a:srgbClr val="000000"/>
              </a:solidFill>
              <a:latin typeface="iransans"/>
              <a:cs typeface="B Zar" panose="00000400000000000000" pitchFamily="2" charset="-78"/>
            </a:endParaRPr>
          </a:p>
        </p:txBody>
      </p:sp>
      <p:pic>
        <p:nvPicPr>
          <p:cNvPr id="11266" name="Picture 2" descr="https://iehouse.org/wp-content/uploads/2018/01/gert6.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7066" y="2791362"/>
            <a:ext cx="7753350" cy="2990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7983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3" name="Rectangle 2"/>
          <p:cNvSpPr/>
          <p:nvPr/>
        </p:nvSpPr>
        <p:spPr>
          <a:xfrm>
            <a:off x="435894" y="2465338"/>
            <a:ext cx="8189044" cy="2308324"/>
          </a:xfrm>
          <a:prstGeom prst="rect">
            <a:avLst/>
          </a:prstGeom>
        </p:spPr>
        <p:txBody>
          <a:bodyPr wrap="square">
            <a:spAutoFit/>
          </a:bodyPr>
          <a:lstStyle/>
          <a:p>
            <a:pPr algn="just" rtl="1"/>
            <a:r>
              <a:rPr lang="fa-IR" sz="2400" dirty="0">
                <a:solidFill>
                  <a:srgbClr val="000000"/>
                </a:solidFill>
                <a:latin typeface="iransans"/>
                <a:cs typeface="B Nazanin" panose="00000400000000000000" pitchFamily="2" charset="-78"/>
              </a:rPr>
              <a:t>شبکه </a:t>
            </a:r>
            <a:r>
              <a:rPr lang="en-US" sz="2400" dirty="0" smtClean="0">
                <a:solidFill>
                  <a:srgbClr val="000000"/>
                </a:solidFill>
                <a:latin typeface="iransans"/>
                <a:cs typeface="B Nazanin" panose="00000400000000000000" pitchFamily="2" charset="-78"/>
              </a:rPr>
              <a:t>GERT</a:t>
            </a:r>
            <a:r>
              <a:rPr lang="fa-IR" sz="2400" dirty="0" smtClean="0">
                <a:solidFill>
                  <a:srgbClr val="000000"/>
                </a:solidFill>
                <a:latin typeface="iransans"/>
                <a:cs typeface="B Nazanin" panose="00000400000000000000" pitchFamily="2" charset="-78"/>
              </a:rPr>
              <a:t> می </a:t>
            </a:r>
            <a:r>
              <a:rPr lang="fa-IR" sz="2400" dirty="0">
                <a:solidFill>
                  <a:srgbClr val="000000"/>
                </a:solidFill>
                <a:latin typeface="iransans"/>
                <a:cs typeface="B Nazanin" panose="00000400000000000000" pitchFamily="2" charset="-78"/>
              </a:rPr>
              <a:t>تواند به بعضی از سوالات ما پاسخ دهد بطور مثال احتمال اینکه یک قطعه در پایان خط تولید خراب باشدو به انبار ضایعات منتقل شود چقدر است؟</a:t>
            </a:r>
            <a:endParaRPr lang="fa-IR" sz="2400" dirty="0">
              <a:solidFill>
                <a:srgbClr val="333333"/>
              </a:solidFill>
              <a:latin typeface="iransans"/>
              <a:cs typeface="B Nazanin" panose="00000400000000000000" pitchFamily="2" charset="-78"/>
            </a:endParaRPr>
          </a:p>
          <a:p>
            <a:pPr algn="just" rtl="1"/>
            <a:r>
              <a:rPr lang="fa-IR" sz="2400" dirty="0">
                <a:solidFill>
                  <a:srgbClr val="000000"/>
                </a:solidFill>
                <a:latin typeface="iransans"/>
                <a:cs typeface="B Nazanin" panose="00000400000000000000" pitchFamily="2" charset="-78"/>
              </a:rPr>
              <a:t>و یا مدت زمانی که طول میکشد یک قطعه از انبار مواد خام به بخش بارگیری برسد چقدر است؟</a:t>
            </a:r>
            <a:endParaRPr lang="fa-IR" sz="2400" dirty="0">
              <a:solidFill>
                <a:srgbClr val="333333"/>
              </a:solidFill>
              <a:latin typeface="iransans"/>
              <a:cs typeface="B Nazanin" panose="00000400000000000000" pitchFamily="2" charset="-78"/>
            </a:endParaRPr>
          </a:p>
          <a:p>
            <a:pPr algn="just" rtl="1"/>
            <a:r>
              <a:rPr lang="fa-IR" sz="2400" dirty="0">
                <a:solidFill>
                  <a:srgbClr val="000000"/>
                </a:solidFill>
                <a:latin typeface="iransans"/>
                <a:cs typeface="B Nazanin" panose="00000400000000000000" pitchFamily="2" charset="-78"/>
              </a:rPr>
              <a:t>نمونه هایی از سوالاتی است که پاسخشان از محاسبات </a:t>
            </a:r>
            <a:r>
              <a:rPr lang="en-US" sz="2400" dirty="0" smtClean="0">
                <a:solidFill>
                  <a:srgbClr val="000000"/>
                </a:solidFill>
                <a:latin typeface="iransans"/>
                <a:cs typeface="B Nazanin" panose="00000400000000000000" pitchFamily="2" charset="-78"/>
              </a:rPr>
              <a:t>GERT </a:t>
            </a:r>
            <a:r>
              <a:rPr lang="fa-IR" sz="2400" dirty="0">
                <a:solidFill>
                  <a:srgbClr val="000000"/>
                </a:solidFill>
                <a:latin typeface="iransans"/>
                <a:cs typeface="B Nazanin" panose="00000400000000000000" pitchFamily="2" charset="-78"/>
              </a:rPr>
              <a:t>بدست می آید. در آینده با تئوری فلوگراف و محاسبات زمانی </a:t>
            </a:r>
            <a:r>
              <a:rPr lang="en-US" sz="2400" dirty="0" smtClean="0">
                <a:solidFill>
                  <a:srgbClr val="000000"/>
                </a:solidFill>
                <a:latin typeface="iransans"/>
                <a:cs typeface="B Nazanin" panose="00000400000000000000" pitchFamily="2" charset="-78"/>
              </a:rPr>
              <a:t>GERT</a:t>
            </a:r>
            <a:r>
              <a:rPr lang="fa-IR" sz="2400" dirty="0" smtClean="0">
                <a:solidFill>
                  <a:srgbClr val="000000"/>
                </a:solidFill>
                <a:latin typeface="iransans"/>
                <a:cs typeface="B Nazanin" panose="00000400000000000000" pitchFamily="2" charset="-78"/>
              </a:rPr>
              <a:t> خواهیم </a:t>
            </a:r>
            <a:r>
              <a:rPr lang="fa-IR" sz="2400" dirty="0">
                <a:solidFill>
                  <a:srgbClr val="000000"/>
                </a:solidFill>
                <a:latin typeface="iransans"/>
                <a:cs typeface="B Nazanin" panose="00000400000000000000" pitchFamily="2" charset="-78"/>
              </a:rPr>
              <a:t>پرداخت.</a:t>
            </a:r>
            <a:endParaRPr lang="fa-IR" sz="2400" b="0" i="0" dirty="0">
              <a:solidFill>
                <a:srgbClr val="333333"/>
              </a:solidFill>
              <a:effectLst/>
              <a:latin typeface="iransans"/>
              <a:cs typeface="B Nazanin" panose="00000400000000000000" pitchFamily="2" charset="-78"/>
            </a:endParaRPr>
          </a:p>
        </p:txBody>
      </p:sp>
    </p:spTree>
    <p:extLst>
      <p:ext uri="{BB962C8B-B14F-4D97-AF65-F5344CB8AC3E}">
        <p14:creationId xmlns:p14="http://schemas.microsoft.com/office/powerpoint/2010/main" val="2245975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sz="3600" b="1" dirty="0">
                <a:cs typeface="B Nazanin" panose="00000400000000000000" pitchFamily="2" charset="-78"/>
              </a:rPr>
              <a:t>شبکه های گرت </a:t>
            </a:r>
            <a:r>
              <a:rPr lang="en-US" b="1" dirty="0">
                <a:cs typeface="B Nazanin" panose="00000400000000000000" pitchFamily="2" charset="-78"/>
              </a:rPr>
              <a:t/>
            </a:r>
            <a:br>
              <a:rPr lang="en-US" b="1" dirty="0">
                <a:cs typeface="B Nazanin" panose="00000400000000000000" pitchFamily="2" charset="-78"/>
              </a:rPr>
            </a:br>
            <a:r>
              <a:rPr lang="en-US" b="1" dirty="0">
                <a:cs typeface="B Nazanin" panose="00000400000000000000" pitchFamily="2" charset="-78"/>
              </a:rPr>
              <a:t>Graphical Evaluation and Review Technique (GERT)</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9700504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rtl="1"/>
            <a:r>
              <a:rPr lang="fa-IR" sz="3100" b="1" dirty="0">
                <a:cs typeface="B Nazanin" panose="00000400000000000000" pitchFamily="2" charset="-78"/>
              </a:rPr>
              <a:t>شبکه های گرت </a:t>
            </a:r>
            <a:r>
              <a:rPr lang="en-US" b="1" dirty="0">
                <a:cs typeface="B Nazanin" panose="00000400000000000000" pitchFamily="2" charset="-78"/>
              </a:rPr>
              <a:t/>
            </a:r>
            <a:br>
              <a:rPr lang="en-US" b="1" dirty="0">
                <a:cs typeface="B Nazanin" panose="00000400000000000000" pitchFamily="2" charset="-78"/>
              </a:rPr>
            </a:br>
            <a:r>
              <a:rPr lang="en-US" b="1" dirty="0">
                <a:cs typeface="B Nazanin" panose="00000400000000000000" pitchFamily="2" charset="-78"/>
              </a:rPr>
              <a:t>Graphical Evaluation and Review Technique (GERT)</a:t>
            </a:r>
            <a:endParaRPr lang="en-US" dirty="0">
              <a:cs typeface="B Nazanin" panose="00000400000000000000" pitchFamily="2" charset="-78"/>
            </a:endParaRPr>
          </a:p>
        </p:txBody>
      </p:sp>
      <p:sp>
        <p:nvSpPr>
          <p:cNvPr id="4" name="Rectangle 3"/>
          <p:cNvSpPr txBox="1">
            <a:spLocks noChangeArrowheads="1"/>
          </p:cNvSpPr>
          <p:nvPr/>
        </p:nvSpPr>
        <p:spPr>
          <a:xfrm>
            <a:off x="209000" y="1578544"/>
            <a:ext cx="8467473" cy="5355924"/>
          </a:xfrm>
          <a:prstGeom prst="rect">
            <a:avLst/>
          </a:prstGeom>
        </p:spPr>
        <p:txBody>
          <a:bodyPr vert="horz" lIns="91440" tIns="45720" rIns="91440" bIns="45720" rtlCol="0" anchor="ctr">
            <a:normAutofit/>
          </a:bodyPr>
          <a:lst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0" indent="0" algn="just" rtl="1">
              <a:buNone/>
            </a:pPr>
            <a:r>
              <a:rPr lang="fa-IR" sz="2400" dirty="0">
                <a:solidFill>
                  <a:schemeClr val="tx1"/>
                </a:solidFill>
                <a:cs typeface="B Nazanin" panose="00000400000000000000" pitchFamily="2" charset="-78"/>
              </a:rPr>
              <a:t>شبکه های گرت يكي از بهترين </a:t>
            </a:r>
            <a:r>
              <a:rPr lang="fa-IR" sz="2400" dirty="0">
                <a:solidFill>
                  <a:schemeClr val="tx1"/>
                </a:solidFill>
                <a:cs typeface="B Nazanin" panose="00000400000000000000" pitchFamily="2" charset="-78"/>
                <a:hlinkClick r:id="rId2"/>
              </a:rPr>
              <a:t>مدل های مهندسي صنايع</a:t>
            </a:r>
            <a:r>
              <a:rPr lang="fa-IR" sz="2400" dirty="0">
                <a:solidFill>
                  <a:schemeClr val="tx1"/>
                </a:solidFill>
                <a:cs typeface="B Nazanin" panose="00000400000000000000" pitchFamily="2" charset="-78"/>
              </a:rPr>
              <a:t> مي باشد و همچنين كاربرد بسياري در </a:t>
            </a:r>
            <a:r>
              <a:rPr lang="fa-IR" sz="2400" dirty="0">
                <a:solidFill>
                  <a:schemeClr val="tx1"/>
                </a:solidFill>
                <a:cs typeface="B Nazanin" panose="00000400000000000000" pitchFamily="2" charset="-78"/>
                <a:hlinkClick r:id="rId2"/>
              </a:rPr>
              <a:t>بازار كار مهندسي صنايع</a:t>
            </a:r>
            <a:r>
              <a:rPr lang="fa-IR" sz="2400" dirty="0">
                <a:solidFill>
                  <a:schemeClr val="tx1"/>
                </a:solidFill>
                <a:cs typeface="B Nazanin" panose="00000400000000000000" pitchFamily="2" charset="-78"/>
              </a:rPr>
              <a:t> دارد.</a:t>
            </a:r>
          </a:p>
          <a:p>
            <a:pPr marL="0" indent="0" algn="just" rtl="1">
              <a:buNone/>
            </a:pPr>
            <a:r>
              <a:rPr lang="fa-IR" sz="2400" dirty="0">
                <a:solidFill>
                  <a:schemeClr val="tx1"/>
                </a:solidFill>
                <a:cs typeface="B Nazanin" panose="00000400000000000000" pitchFamily="2" charset="-78"/>
              </a:rPr>
              <a:t>آموزش شبکه های گرت يكي از مهمترين سرفصل ها در </a:t>
            </a:r>
            <a:r>
              <a:rPr lang="fa-IR" sz="2400" dirty="0">
                <a:solidFill>
                  <a:schemeClr val="tx1"/>
                </a:solidFill>
                <a:cs typeface="B Nazanin" panose="00000400000000000000" pitchFamily="2" charset="-78"/>
                <a:hlinkClick r:id="rId2"/>
              </a:rPr>
              <a:t>دوره هاي آموزشي مهندسي صنايع</a:t>
            </a:r>
            <a:r>
              <a:rPr lang="fa-IR" sz="2400" dirty="0">
                <a:solidFill>
                  <a:schemeClr val="tx1"/>
                </a:solidFill>
                <a:cs typeface="B Nazanin" panose="00000400000000000000" pitchFamily="2" charset="-78"/>
              </a:rPr>
              <a:t> مي باشد.</a:t>
            </a:r>
          </a:p>
          <a:p>
            <a:pPr marL="0" indent="0" algn="just" rtl="1">
              <a:buNone/>
            </a:pPr>
            <a:r>
              <a:rPr lang="fa-IR" sz="2400" dirty="0">
                <a:solidFill>
                  <a:schemeClr val="tx1"/>
                </a:solidFill>
                <a:cs typeface="B Nazanin" panose="00000400000000000000" pitchFamily="2" charset="-78"/>
              </a:rPr>
              <a:t>نظریات و تحقیقات دانشمندان مختلف منجر به توسعه فن گرافیکی گردید که</a:t>
            </a:r>
          </a:p>
          <a:p>
            <a:pPr marL="0" indent="0" algn="just" rtl="1">
              <a:buNone/>
            </a:pPr>
            <a:r>
              <a:rPr lang="fa-IR" sz="2400" dirty="0">
                <a:solidFill>
                  <a:schemeClr val="tx1"/>
                </a:solidFill>
                <a:cs typeface="B Nazanin" panose="00000400000000000000" pitchFamily="2" charset="-78"/>
              </a:rPr>
              <a:t>(</a:t>
            </a:r>
            <a:r>
              <a:rPr lang="en-US" sz="2400" dirty="0">
                <a:solidFill>
                  <a:schemeClr val="tx1"/>
                </a:solidFill>
                <a:cs typeface="B Nazanin" panose="00000400000000000000" pitchFamily="2" charset="-78"/>
              </a:rPr>
              <a:t>Graphical Evaluation and Review Technique (GERT </a:t>
            </a:r>
            <a:r>
              <a:rPr lang="fa-IR" sz="2400" dirty="0">
                <a:solidFill>
                  <a:schemeClr val="tx1"/>
                </a:solidFill>
                <a:cs typeface="B Nazanin" panose="00000400000000000000" pitchFamily="2" charset="-78"/>
              </a:rPr>
              <a:t>یا فن تکنیک ارزیابی و بازنگری گرافیکی نامیده میشود.</a:t>
            </a:r>
          </a:p>
          <a:p>
            <a:pPr marL="0" indent="0" algn="just" rtl="1">
              <a:buNone/>
            </a:pPr>
            <a:r>
              <a:rPr lang="fa-IR" sz="2400" dirty="0">
                <a:solidFill>
                  <a:schemeClr val="tx1"/>
                </a:solidFill>
                <a:cs typeface="B Nazanin" panose="00000400000000000000" pitchFamily="2" charset="-78"/>
              </a:rPr>
              <a:t>گسترده ترین تکنیکهای ریاضیاتی که در مدیریت پروژه استفاده میگردد، شبکه های </a:t>
            </a:r>
            <a:r>
              <a:rPr lang="en-US" sz="2400" dirty="0" smtClean="0">
                <a:solidFill>
                  <a:schemeClr val="tx1"/>
                </a:solidFill>
                <a:cs typeface="B Nazanin" panose="00000400000000000000" pitchFamily="2" charset="-78"/>
              </a:rPr>
              <a:t>CPM</a:t>
            </a:r>
            <a:r>
              <a:rPr lang="fa-IR" sz="2400" dirty="0" smtClean="0">
                <a:solidFill>
                  <a:schemeClr val="tx1"/>
                </a:solidFill>
                <a:cs typeface="B Nazanin" panose="00000400000000000000" pitchFamily="2" charset="-78"/>
              </a:rPr>
              <a:t>)</a:t>
            </a:r>
            <a:r>
              <a:rPr lang="en-US" sz="2400" dirty="0" smtClean="0">
                <a:solidFill>
                  <a:schemeClr val="tx1"/>
                </a:solidFill>
                <a:cs typeface="B Nazanin" panose="00000400000000000000" pitchFamily="2" charset="-78"/>
              </a:rPr>
              <a:t> </a:t>
            </a:r>
            <a:r>
              <a:rPr lang="en-US" sz="2400" dirty="0">
                <a:solidFill>
                  <a:schemeClr val="tx1"/>
                </a:solidFill>
                <a:cs typeface="B Nazanin" panose="00000400000000000000" pitchFamily="2" charset="-78"/>
              </a:rPr>
              <a:t>Critical Path Method)، </a:t>
            </a:r>
            <a:r>
              <a:rPr lang="fa-IR" sz="2400" dirty="0" smtClean="0">
                <a:solidFill>
                  <a:schemeClr val="tx1"/>
                </a:solidFill>
                <a:cs typeface="B Nazanin" panose="00000400000000000000" pitchFamily="2" charset="-78"/>
              </a:rPr>
              <a:t>شبکه </a:t>
            </a:r>
            <a:r>
              <a:rPr lang="fa-IR" sz="2400" dirty="0">
                <a:solidFill>
                  <a:schemeClr val="tx1"/>
                </a:solidFill>
                <a:cs typeface="B Nazanin" panose="00000400000000000000" pitchFamily="2" charset="-78"/>
              </a:rPr>
              <a:t>های </a:t>
            </a:r>
            <a:r>
              <a:rPr lang="fa-IR" sz="2400" dirty="0" smtClean="0">
                <a:solidFill>
                  <a:schemeClr val="tx1"/>
                </a:solidFill>
                <a:cs typeface="B Nazanin" panose="00000400000000000000" pitchFamily="2" charset="-78"/>
              </a:rPr>
              <a:t>(</a:t>
            </a:r>
            <a:r>
              <a:rPr lang="en-US" sz="2400" dirty="0" smtClean="0">
                <a:solidFill>
                  <a:schemeClr val="tx1"/>
                </a:solidFill>
                <a:cs typeface="B Nazanin" panose="00000400000000000000" pitchFamily="2" charset="-78"/>
              </a:rPr>
              <a:t>PERT</a:t>
            </a:r>
            <a:r>
              <a:rPr lang="fa-IR" sz="2400" dirty="0" smtClean="0">
                <a:solidFill>
                  <a:schemeClr val="tx1"/>
                </a:solidFill>
                <a:cs typeface="B Nazanin" panose="00000400000000000000" pitchFamily="2" charset="-78"/>
              </a:rPr>
              <a:t>)</a:t>
            </a:r>
            <a:r>
              <a:rPr lang="en-US" sz="2400" dirty="0" smtClean="0">
                <a:solidFill>
                  <a:schemeClr val="tx1"/>
                </a:solidFill>
                <a:cs typeface="B Nazanin" panose="00000400000000000000" pitchFamily="2" charset="-78"/>
              </a:rPr>
              <a:t>Program </a:t>
            </a:r>
            <a:r>
              <a:rPr lang="en-US" sz="2400" dirty="0">
                <a:solidFill>
                  <a:schemeClr val="tx1"/>
                </a:solidFill>
                <a:cs typeface="B Nazanin" panose="00000400000000000000" pitchFamily="2" charset="-78"/>
              </a:rPr>
              <a:t>Evaluation </a:t>
            </a:r>
            <a:r>
              <a:rPr lang="fa-IR" sz="2400" dirty="0" smtClean="0">
                <a:solidFill>
                  <a:schemeClr val="tx1"/>
                </a:solidFill>
                <a:cs typeface="B Nazanin" panose="00000400000000000000" pitchFamily="2" charset="-78"/>
              </a:rPr>
              <a:t> </a:t>
            </a:r>
            <a:r>
              <a:rPr lang="en-US" sz="2400" dirty="0" smtClean="0">
                <a:solidFill>
                  <a:schemeClr val="tx1"/>
                </a:solidFill>
                <a:cs typeface="B Nazanin" panose="00000400000000000000" pitchFamily="2" charset="-78"/>
              </a:rPr>
              <a:t>and </a:t>
            </a:r>
            <a:r>
              <a:rPr lang="en-US" sz="2400" dirty="0">
                <a:solidFill>
                  <a:schemeClr val="tx1"/>
                </a:solidFill>
                <a:cs typeface="B Nazanin" panose="00000400000000000000" pitchFamily="2" charset="-78"/>
              </a:rPr>
              <a:t>Review </a:t>
            </a:r>
            <a:r>
              <a:rPr lang="en-US" sz="2400" dirty="0" smtClean="0">
                <a:solidFill>
                  <a:schemeClr val="tx1"/>
                </a:solidFill>
                <a:cs typeface="B Nazanin" panose="00000400000000000000" pitchFamily="2" charset="-78"/>
              </a:rPr>
              <a:t>Technique</a:t>
            </a:r>
            <a:r>
              <a:rPr lang="fa-IR" sz="2400" dirty="0" smtClean="0">
                <a:solidFill>
                  <a:schemeClr val="tx1"/>
                </a:solidFill>
                <a:cs typeface="B Nazanin" panose="00000400000000000000" pitchFamily="2" charset="-78"/>
              </a:rPr>
              <a:t> و </a:t>
            </a:r>
            <a:r>
              <a:rPr lang="fa-IR" sz="2400" dirty="0">
                <a:solidFill>
                  <a:schemeClr val="tx1"/>
                </a:solidFill>
                <a:cs typeface="B Nazanin" panose="00000400000000000000" pitchFamily="2" charset="-78"/>
              </a:rPr>
              <a:t>شبکه های </a:t>
            </a:r>
            <a:r>
              <a:rPr lang="en-US" sz="2400" dirty="0" smtClean="0">
                <a:solidFill>
                  <a:schemeClr val="tx1"/>
                </a:solidFill>
                <a:cs typeface="B Nazanin" panose="00000400000000000000" pitchFamily="2" charset="-78"/>
              </a:rPr>
              <a:t>GERT</a:t>
            </a:r>
            <a:r>
              <a:rPr lang="fa-IR" sz="2400" dirty="0" smtClean="0">
                <a:solidFill>
                  <a:schemeClr val="tx1"/>
                </a:solidFill>
                <a:cs typeface="B Nazanin" panose="00000400000000000000" pitchFamily="2" charset="-78"/>
              </a:rPr>
              <a:t> می </a:t>
            </a:r>
            <a:r>
              <a:rPr lang="fa-IR" sz="2400" dirty="0">
                <a:solidFill>
                  <a:schemeClr val="tx1"/>
                </a:solidFill>
                <a:cs typeface="B Nazanin" panose="00000400000000000000" pitchFamily="2" charset="-78"/>
              </a:rPr>
              <a:t>باشند</a:t>
            </a:r>
            <a:r>
              <a:rPr lang="fa-IR" sz="2400" dirty="0" smtClean="0">
                <a:solidFill>
                  <a:schemeClr val="tx1"/>
                </a:solidFill>
                <a:cs typeface="B Nazanin" panose="00000400000000000000" pitchFamily="2" charset="-78"/>
              </a:rPr>
              <a:t>.</a:t>
            </a:r>
            <a:endParaRPr lang="fa-IR"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2474104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4" name="Rectangle 3"/>
          <p:cNvSpPr txBox="1">
            <a:spLocks noChangeArrowheads="1"/>
          </p:cNvSpPr>
          <p:nvPr/>
        </p:nvSpPr>
        <p:spPr>
          <a:xfrm>
            <a:off x="240633" y="1311695"/>
            <a:ext cx="8467473" cy="6075160"/>
          </a:xfrm>
          <a:prstGeom prst="rect">
            <a:avLst/>
          </a:prstGeom>
        </p:spPr>
        <p:txBody>
          <a:bodyPr vert="horz" lIns="91440" tIns="45720" rIns="91440" bIns="45720" rtlCol="0" anchor="ctr">
            <a:normAutofit/>
          </a:bodyPr>
          <a:lst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0" indent="0" algn="just" rtl="1">
              <a:buNone/>
            </a:pPr>
            <a:r>
              <a:rPr lang="fa-IR" sz="2400" dirty="0">
                <a:cs typeface="B Nazanin" panose="00000400000000000000" pitchFamily="2" charset="-78"/>
              </a:rPr>
              <a:t>گرت روشی مرکب از تئوری فلوگراف، توابع مولد گشتاور و پرت برای حل مسائل احتمالی میباشد. از این تکنیک برای حل محاسبه زمان قطعی و تخمینی فعالیتها استفاده می گردد.</a:t>
            </a:r>
          </a:p>
          <a:p>
            <a:pPr marL="0" indent="0" algn="just" rtl="1">
              <a:buNone/>
            </a:pPr>
            <a:r>
              <a:rPr lang="en-US" sz="2400" dirty="0">
                <a:cs typeface="B Nazanin" panose="00000400000000000000" pitchFamily="2" charset="-78"/>
              </a:rPr>
              <a:t>CPM </a:t>
            </a:r>
            <a:r>
              <a:rPr lang="fa-IR" sz="2400" dirty="0">
                <a:cs typeface="B Nazanin" panose="00000400000000000000" pitchFamily="2" charset="-78"/>
              </a:rPr>
              <a:t>و </a:t>
            </a:r>
            <a:r>
              <a:rPr lang="en-US" sz="2400" dirty="0">
                <a:cs typeface="B Nazanin" panose="00000400000000000000" pitchFamily="2" charset="-78"/>
              </a:rPr>
              <a:t>PERT </a:t>
            </a:r>
            <a:r>
              <a:rPr lang="fa-IR" sz="2400" dirty="0">
                <a:cs typeface="B Nazanin" panose="00000400000000000000" pitchFamily="2" charset="-78"/>
              </a:rPr>
              <a:t>حالتهای خاصی از </a:t>
            </a:r>
            <a:r>
              <a:rPr lang="en-US" sz="2400" dirty="0">
                <a:cs typeface="B Nazanin" panose="00000400000000000000" pitchFamily="2" charset="-78"/>
              </a:rPr>
              <a:t>GERT </a:t>
            </a:r>
            <a:r>
              <a:rPr lang="fa-IR" sz="2400" dirty="0">
                <a:cs typeface="B Nazanin" panose="00000400000000000000" pitchFamily="2" charset="-78"/>
              </a:rPr>
              <a:t>هستند</a:t>
            </a:r>
            <a:r>
              <a:rPr lang="fa-IR" sz="2400" dirty="0" smtClean="0">
                <a:cs typeface="B Nazanin" panose="00000400000000000000" pitchFamily="2" charset="-78"/>
              </a:rPr>
              <a:t>.</a:t>
            </a:r>
            <a:endParaRPr lang="en-US" sz="2400" dirty="0" smtClean="0">
              <a:cs typeface="B Nazanin" panose="00000400000000000000" pitchFamily="2" charset="-78"/>
            </a:endParaRPr>
          </a:p>
          <a:p>
            <a:pPr marL="0" indent="0" algn="just" rtl="1">
              <a:buNone/>
            </a:pPr>
            <a:r>
              <a:rPr lang="fa-IR" sz="2400" dirty="0">
                <a:cs typeface="B Nazanin" panose="00000400000000000000" pitchFamily="2" charset="-78"/>
              </a:rPr>
              <a:t>در شبکه های گرت وجود حلقه میان فعالیت ها مجاز است و این بدین معنی است که برخی از فعالیت ها می توانند تکرار شوند و بعضی از آنها بیش از یکبار اتفاق می افتند.</a:t>
            </a:r>
          </a:p>
          <a:p>
            <a:pPr marL="0" indent="0" algn="just" rtl="1">
              <a:buNone/>
            </a:pPr>
            <a:r>
              <a:rPr lang="fa-IR" sz="2400" dirty="0">
                <a:cs typeface="B Nazanin" panose="00000400000000000000" pitchFamily="2" charset="-78"/>
              </a:rPr>
              <a:t>چارچوب کلی ساخت شبکه های پرت و </a:t>
            </a:r>
            <a:r>
              <a:rPr lang="en-US" sz="2400" dirty="0">
                <a:cs typeface="B Nazanin" panose="00000400000000000000" pitchFamily="2" charset="-78"/>
              </a:rPr>
              <a:t>CPM، </a:t>
            </a:r>
            <a:r>
              <a:rPr lang="fa-IR" sz="2400" dirty="0">
                <a:cs typeface="B Nazanin" panose="00000400000000000000" pitchFamily="2" charset="-78"/>
              </a:rPr>
              <a:t>مستقیم و شناخته شده است.</a:t>
            </a:r>
          </a:p>
          <a:p>
            <a:pPr marL="0" indent="0" algn="just" rtl="1">
              <a:buNone/>
            </a:pPr>
            <a:endParaRPr lang="fa-IR" sz="2400" dirty="0">
              <a:cs typeface="B Nazanin" panose="00000400000000000000" pitchFamily="2" charset="-78"/>
            </a:endParaRPr>
          </a:p>
        </p:txBody>
      </p:sp>
    </p:spTree>
    <p:extLst>
      <p:ext uri="{BB962C8B-B14F-4D97-AF65-F5344CB8AC3E}">
        <p14:creationId xmlns:p14="http://schemas.microsoft.com/office/powerpoint/2010/main" val="2075438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3" name="TextBox 2"/>
          <p:cNvSpPr txBox="1"/>
          <p:nvPr/>
        </p:nvSpPr>
        <p:spPr>
          <a:xfrm>
            <a:off x="411129" y="2175309"/>
            <a:ext cx="8296977" cy="4154984"/>
          </a:xfrm>
          <a:prstGeom prst="rect">
            <a:avLst/>
          </a:prstGeom>
          <a:noFill/>
        </p:spPr>
        <p:txBody>
          <a:bodyPr wrap="square" rtlCol="0">
            <a:spAutoFit/>
          </a:bodyPr>
          <a:lstStyle/>
          <a:p>
            <a:pPr algn="just" rtl="1"/>
            <a:r>
              <a:rPr lang="ar-SA" sz="2400" dirty="0">
                <a:cs typeface="B Nazanin" panose="00000400000000000000" pitchFamily="2" charset="-78"/>
              </a:rPr>
              <a:t>با این وجود به دلیل اینکه ساخت شبکه های گرت شبیه به شبکه های پرت و</a:t>
            </a:r>
            <a:r>
              <a:rPr lang="en-US" sz="2400" dirty="0">
                <a:cs typeface="B Nazanin" panose="00000400000000000000" pitchFamily="2" charset="-78"/>
              </a:rPr>
              <a:t> CPM </a:t>
            </a:r>
            <a:r>
              <a:rPr lang="ar-SA" sz="2400" dirty="0">
                <a:cs typeface="B Nazanin" panose="00000400000000000000" pitchFamily="2" charset="-78"/>
              </a:rPr>
              <a:t>می باشد مرور اجزای شبکه های پرت و</a:t>
            </a:r>
            <a:r>
              <a:rPr lang="en-US" sz="2400" dirty="0">
                <a:cs typeface="B Nazanin" panose="00000400000000000000" pitchFamily="2" charset="-78"/>
              </a:rPr>
              <a:t> CPM </a:t>
            </a:r>
            <a:r>
              <a:rPr lang="ar-SA" sz="2400" dirty="0">
                <a:cs typeface="B Nazanin" panose="00000400000000000000" pitchFamily="2" charset="-78"/>
              </a:rPr>
              <a:t>به طور خلاصه مفید خواهد بود</a:t>
            </a:r>
            <a:r>
              <a:rPr lang="en-US" sz="2400" dirty="0">
                <a:cs typeface="B Nazanin" panose="00000400000000000000" pitchFamily="2" charset="-78"/>
              </a:rPr>
              <a:t>:</a:t>
            </a:r>
          </a:p>
          <a:p>
            <a:pPr algn="just" rtl="1"/>
            <a:r>
              <a:rPr lang="ar-SA" sz="2400" dirty="0" smtClean="0">
                <a:cs typeface="B Nazanin" panose="00000400000000000000" pitchFamily="2" charset="-78"/>
              </a:rPr>
              <a:t>شبکه </a:t>
            </a:r>
            <a:r>
              <a:rPr lang="ar-SA" sz="2400" dirty="0">
                <a:cs typeface="B Nazanin" panose="00000400000000000000" pitchFamily="2" charset="-78"/>
              </a:rPr>
              <a:t>های پرت و</a:t>
            </a:r>
            <a:r>
              <a:rPr lang="en-US" sz="2400" dirty="0">
                <a:cs typeface="B Nazanin" panose="00000400000000000000" pitchFamily="2" charset="-78"/>
              </a:rPr>
              <a:t> CPM </a:t>
            </a:r>
            <a:r>
              <a:rPr lang="ar-SA" sz="2400" dirty="0">
                <a:cs typeface="B Nazanin" panose="00000400000000000000" pitchFamily="2" charset="-78"/>
              </a:rPr>
              <a:t>از دو جز اصلی به نام فعالیت ها و رویدادها تشکیل شده اند</a:t>
            </a:r>
            <a:r>
              <a:rPr lang="en-US" sz="2400" dirty="0">
                <a:cs typeface="B Nazanin" panose="00000400000000000000" pitchFamily="2" charset="-78"/>
              </a:rPr>
              <a:t>.</a:t>
            </a:r>
          </a:p>
          <a:p>
            <a:pPr algn="just" rtl="1"/>
            <a:r>
              <a:rPr lang="ar-SA" sz="2400" dirty="0">
                <a:cs typeface="B Nazanin" panose="00000400000000000000" pitchFamily="2" charset="-78"/>
              </a:rPr>
              <a:t>فعالیت های شبکه عملیاتی که در واقعیت در پروژه اتفاق می افتند را نشان می دهد درحالی که  رویدادها  نشان دهنده مایل ستونهایی که در یک لحظه مشخص اتفاق می افتند، هستند</a:t>
            </a:r>
            <a:r>
              <a:rPr lang="en-US" sz="2400" dirty="0">
                <a:cs typeface="B Nazanin" panose="00000400000000000000" pitchFamily="2" charset="-78"/>
              </a:rPr>
              <a:t>.</a:t>
            </a:r>
          </a:p>
          <a:p>
            <a:pPr algn="just" rtl="1"/>
            <a:r>
              <a:rPr lang="ar-SA" sz="2400" dirty="0">
                <a:cs typeface="B Nazanin" panose="00000400000000000000" pitchFamily="2" charset="-78"/>
              </a:rPr>
              <a:t>رویدادها میتواند شروع و پایان یک یا چند فعالیت را نشان دهند</a:t>
            </a:r>
            <a:r>
              <a:rPr lang="en-US" sz="2400" dirty="0">
                <a:cs typeface="B Nazanin" panose="00000400000000000000" pitchFamily="2" charset="-78"/>
              </a:rPr>
              <a:t>.</a:t>
            </a:r>
          </a:p>
          <a:p>
            <a:pPr algn="just" rtl="1"/>
            <a:r>
              <a:rPr lang="ar-SA" sz="2400" dirty="0">
                <a:cs typeface="B Nazanin" panose="00000400000000000000" pitchFamily="2" charset="-78"/>
              </a:rPr>
              <a:t>فعالیتها زمان و منابع مصرف میکنند. در ساختار شبکه، فعالیتها با فلش نمایش داده می شوند</a:t>
            </a:r>
            <a:r>
              <a:rPr lang="en-US" sz="2400" dirty="0">
                <a:cs typeface="B Nazanin" panose="00000400000000000000" pitchFamily="2" charset="-78"/>
              </a:rPr>
              <a:t>.</a:t>
            </a:r>
          </a:p>
          <a:p>
            <a:pPr algn="just" rtl="1"/>
            <a:r>
              <a:rPr lang="en-US" sz="2400" dirty="0">
                <a:cs typeface="B Nazanin" panose="00000400000000000000" pitchFamily="2" charset="-78"/>
              </a:rPr>
              <a:t> </a:t>
            </a:r>
          </a:p>
          <a:p>
            <a:pPr algn="just"/>
            <a:endParaRPr lang="en-US" sz="2400" dirty="0">
              <a:cs typeface="B Nazanin" panose="00000400000000000000" pitchFamily="2" charset="-78"/>
            </a:endParaRPr>
          </a:p>
        </p:txBody>
      </p:sp>
    </p:spTree>
    <p:extLst>
      <p:ext uri="{BB962C8B-B14F-4D97-AF65-F5344CB8AC3E}">
        <p14:creationId xmlns:p14="http://schemas.microsoft.com/office/powerpoint/2010/main" val="3680917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3" name="TextBox 2"/>
          <p:cNvSpPr txBox="1"/>
          <p:nvPr/>
        </p:nvSpPr>
        <p:spPr>
          <a:xfrm>
            <a:off x="411129" y="2175309"/>
            <a:ext cx="8296977" cy="1569660"/>
          </a:xfrm>
          <a:prstGeom prst="rect">
            <a:avLst/>
          </a:prstGeom>
          <a:noFill/>
        </p:spPr>
        <p:txBody>
          <a:bodyPr wrap="square" rtlCol="0">
            <a:spAutoFit/>
          </a:bodyPr>
          <a:lstStyle/>
          <a:p>
            <a:pPr algn="just" rtl="1"/>
            <a:r>
              <a:rPr lang="ar-SA" sz="2400" dirty="0">
                <a:cs typeface="B Nazanin" panose="00000400000000000000" pitchFamily="2" charset="-78"/>
              </a:rPr>
              <a:t>شبکه های پرت و </a:t>
            </a:r>
            <a:r>
              <a:rPr lang="en-US" sz="2400" dirty="0">
                <a:cs typeface="B Nazanin" panose="00000400000000000000" pitchFamily="2" charset="-78"/>
              </a:rPr>
              <a:t>CPM </a:t>
            </a:r>
            <a:r>
              <a:rPr lang="ar-SA" sz="2400" dirty="0">
                <a:cs typeface="B Nazanin" panose="00000400000000000000" pitchFamily="2" charset="-78"/>
              </a:rPr>
              <a:t>متفاوت هستند. در شبکه های </a:t>
            </a:r>
            <a:r>
              <a:rPr lang="en-US" sz="2400" dirty="0">
                <a:cs typeface="B Nazanin" panose="00000400000000000000" pitchFamily="2" charset="-78"/>
              </a:rPr>
              <a:t>CPM </a:t>
            </a:r>
            <a:r>
              <a:rPr lang="ar-SA" sz="2400" dirty="0">
                <a:cs typeface="B Nazanin" panose="00000400000000000000" pitchFamily="2" charset="-78"/>
              </a:rPr>
              <a:t>هر فعالیت یک زمان قطعی و مشخص برای انجام شدن دارد درحالی که در شبکه های پرت زمان فعالیتها احتمالی هستند  و معمولا دارای سه زمان خوشبینانه، محتمل و بدبینانه هستند که با کمک توزیع بتا محاسبه میگردد</a:t>
            </a:r>
            <a:r>
              <a:rPr lang="ar-SA" sz="2400" dirty="0" smtClean="0">
                <a:cs typeface="B Nazanin" panose="00000400000000000000" pitchFamily="2" charset="-78"/>
              </a:rPr>
              <a:t>.</a:t>
            </a:r>
            <a:r>
              <a:rPr lang="fa-IR" sz="2400" dirty="0" smtClean="0">
                <a:cs typeface="B Nazanin" panose="00000400000000000000" pitchFamily="2" charset="-78"/>
              </a:rPr>
              <a:t> </a:t>
            </a:r>
            <a:endParaRPr lang="en-US" sz="2400" dirty="0">
              <a:cs typeface="B Nazanin" panose="00000400000000000000" pitchFamily="2" charset="-78"/>
            </a:endParaRPr>
          </a:p>
        </p:txBody>
      </p:sp>
    </p:spTree>
    <p:extLst>
      <p:ext uri="{BB962C8B-B14F-4D97-AF65-F5344CB8AC3E}">
        <p14:creationId xmlns:p14="http://schemas.microsoft.com/office/powerpoint/2010/main" val="3759381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53202" y="2070985"/>
            <a:ext cx="3714750" cy="2581275"/>
          </a:xfrm>
          <a:prstGeom prst="rect">
            <a:avLst/>
          </a:prstGeom>
        </p:spPr>
      </p:pic>
      <p:sp>
        <p:nvSpPr>
          <p:cNvPr id="5" name="Rectangle 4"/>
          <p:cNvSpPr/>
          <p:nvPr/>
        </p:nvSpPr>
        <p:spPr>
          <a:xfrm>
            <a:off x="435894" y="4844529"/>
            <a:ext cx="8055694" cy="1631216"/>
          </a:xfrm>
          <a:prstGeom prst="rect">
            <a:avLst/>
          </a:prstGeom>
        </p:spPr>
        <p:txBody>
          <a:bodyPr wrap="square">
            <a:spAutoFit/>
          </a:bodyPr>
          <a:lstStyle/>
          <a:p>
            <a:pPr algn="just" rtl="1"/>
            <a:r>
              <a:rPr lang="fa-IR" sz="2000" dirty="0">
                <a:solidFill>
                  <a:srgbClr val="000000"/>
                </a:solidFill>
                <a:latin typeface="iransans"/>
                <a:cs typeface="B Nazanin" panose="00000400000000000000" pitchFamily="2" charset="-78"/>
              </a:rPr>
              <a:t>شکل فوق شماتیک مختصری از تفاوتهای بین شبکه های پرت و </a:t>
            </a:r>
            <a:r>
              <a:rPr lang="en-US" sz="2000" dirty="0" smtClean="0">
                <a:solidFill>
                  <a:srgbClr val="000000"/>
                </a:solidFill>
                <a:latin typeface="iransans"/>
                <a:cs typeface="B Nazanin" panose="00000400000000000000" pitchFamily="2" charset="-78"/>
              </a:rPr>
              <a:t>CPM</a:t>
            </a:r>
            <a:r>
              <a:rPr lang="fa-IR" sz="2000" dirty="0" smtClean="0">
                <a:solidFill>
                  <a:srgbClr val="000000"/>
                </a:solidFill>
                <a:latin typeface="iransans"/>
                <a:cs typeface="B Nazanin" panose="00000400000000000000" pitchFamily="2" charset="-78"/>
              </a:rPr>
              <a:t> را </a:t>
            </a:r>
            <a:r>
              <a:rPr lang="fa-IR" sz="2000" dirty="0">
                <a:solidFill>
                  <a:srgbClr val="000000"/>
                </a:solidFill>
                <a:latin typeface="iransans"/>
                <a:cs typeface="B Nazanin" panose="00000400000000000000" pitchFamily="2" charset="-78"/>
              </a:rPr>
              <a:t>با شبکه های </a:t>
            </a:r>
            <a:r>
              <a:rPr lang="en-US" sz="2000" dirty="0" smtClean="0">
                <a:solidFill>
                  <a:srgbClr val="000000"/>
                </a:solidFill>
                <a:latin typeface="iransans"/>
                <a:cs typeface="B Nazanin" panose="00000400000000000000" pitchFamily="2" charset="-78"/>
              </a:rPr>
              <a:t>GERT</a:t>
            </a:r>
            <a:r>
              <a:rPr lang="fa-IR" sz="2000" dirty="0" smtClean="0">
                <a:solidFill>
                  <a:srgbClr val="000000"/>
                </a:solidFill>
                <a:latin typeface="iransans"/>
                <a:cs typeface="B Nazanin" panose="00000400000000000000" pitchFamily="2" charset="-78"/>
              </a:rPr>
              <a:t> نشان </a:t>
            </a:r>
            <a:r>
              <a:rPr lang="fa-IR" sz="2000" dirty="0">
                <a:solidFill>
                  <a:srgbClr val="000000"/>
                </a:solidFill>
                <a:latin typeface="iransans"/>
                <a:cs typeface="B Nazanin" panose="00000400000000000000" pitchFamily="2" charset="-78"/>
              </a:rPr>
              <a:t>میدهد همچنین ویژگیهای مختلف شبکه های </a:t>
            </a:r>
            <a:r>
              <a:rPr lang="en-US" sz="2000" dirty="0">
                <a:solidFill>
                  <a:srgbClr val="000000"/>
                </a:solidFill>
                <a:latin typeface="iransans"/>
                <a:cs typeface="B Nazanin" panose="00000400000000000000" pitchFamily="2" charset="-78"/>
              </a:rPr>
              <a:t>GERT </a:t>
            </a:r>
            <a:r>
              <a:rPr lang="fa-IR" sz="2000" dirty="0">
                <a:solidFill>
                  <a:srgbClr val="000000"/>
                </a:solidFill>
                <a:latin typeface="iransans"/>
                <a:cs typeface="B Nazanin" panose="00000400000000000000" pitchFamily="2" charset="-78"/>
              </a:rPr>
              <a:t>را مشخص میکند. </a:t>
            </a:r>
            <a:endParaRPr lang="fa-IR" sz="2000" dirty="0">
              <a:solidFill>
                <a:srgbClr val="333333"/>
              </a:solidFill>
              <a:latin typeface="iransans"/>
              <a:cs typeface="B Nazanin" panose="00000400000000000000" pitchFamily="2" charset="-78"/>
            </a:endParaRPr>
          </a:p>
          <a:p>
            <a:pPr algn="just" rtl="1"/>
            <a:r>
              <a:rPr lang="fa-IR" sz="2000" dirty="0">
                <a:solidFill>
                  <a:srgbClr val="000000"/>
                </a:solidFill>
                <a:latin typeface="iransans"/>
                <a:cs typeface="B Nazanin" panose="00000400000000000000" pitchFamily="2" charset="-78"/>
              </a:rPr>
              <a:t>یکی از تفاوتهای اصلی میان شبکه های </a:t>
            </a:r>
            <a:r>
              <a:rPr lang="en-US" sz="2000" dirty="0">
                <a:solidFill>
                  <a:srgbClr val="000000"/>
                </a:solidFill>
                <a:latin typeface="iransans"/>
                <a:cs typeface="B Nazanin" panose="00000400000000000000" pitchFamily="2" charset="-78"/>
              </a:rPr>
              <a:t>CPM </a:t>
            </a:r>
            <a:r>
              <a:rPr lang="fa-IR" sz="2000" dirty="0">
                <a:solidFill>
                  <a:srgbClr val="000000"/>
                </a:solidFill>
                <a:latin typeface="iransans"/>
                <a:cs typeface="B Nazanin" panose="00000400000000000000" pitchFamily="2" charset="-78"/>
              </a:rPr>
              <a:t>و پرت با شبکه های </a:t>
            </a:r>
            <a:r>
              <a:rPr lang="en-US" sz="2000" dirty="0" smtClean="0">
                <a:solidFill>
                  <a:srgbClr val="000000"/>
                </a:solidFill>
                <a:latin typeface="iransans"/>
                <a:cs typeface="B Nazanin" panose="00000400000000000000" pitchFamily="2" charset="-78"/>
              </a:rPr>
              <a:t>GERT </a:t>
            </a:r>
            <a:r>
              <a:rPr lang="fa-IR" sz="2000" dirty="0">
                <a:solidFill>
                  <a:srgbClr val="000000"/>
                </a:solidFill>
                <a:latin typeface="iransans"/>
                <a:cs typeface="B Nazanin" panose="00000400000000000000" pitchFamily="2" charset="-78"/>
              </a:rPr>
              <a:t>این است که در شبکه های </a:t>
            </a:r>
            <a:r>
              <a:rPr lang="en-US" sz="2000" dirty="0">
                <a:solidFill>
                  <a:srgbClr val="000000"/>
                </a:solidFill>
                <a:latin typeface="iransans"/>
                <a:cs typeface="B Nazanin" panose="00000400000000000000" pitchFamily="2" charset="-78"/>
              </a:rPr>
              <a:t>GERT </a:t>
            </a:r>
            <a:r>
              <a:rPr lang="fa-IR" sz="2000" dirty="0">
                <a:solidFill>
                  <a:srgbClr val="000000"/>
                </a:solidFill>
                <a:latin typeface="iransans"/>
                <a:cs typeface="B Nazanin" panose="00000400000000000000" pitchFamily="2" charset="-78"/>
              </a:rPr>
              <a:t>دو نوع گره مختلف وجود دارد.</a:t>
            </a:r>
            <a:endParaRPr lang="fa-IR" sz="2000" dirty="0">
              <a:solidFill>
                <a:srgbClr val="333333"/>
              </a:solidFill>
              <a:latin typeface="iransans"/>
              <a:cs typeface="B Nazanin" panose="00000400000000000000" pitchFamily="2" charset="-78"/>
            </a:endParaRPr>
          </a:p>
          <a:p>
            <a:pPr algn="just" rtl="1"/>
            <a:r>
              <a:rPr lang="fa-IR" sz="2000" dirty="0">
                <a:solidFill>
                  <a:srgbClr val="000000"/>
                </a:solidFill>
                <a:latin typeface="iransans"/>
                <a:cs typeface="B Nazanin" panose="00000400000000000000" pitchFamily="2" charset="-78"/>
              </a:rPr>
              <a:t>گره شماره 3 در شکل فوق یک گره احتمالی می باشد.</a:t>
            </a:r>
            <a:endParaRPr lang="fa-IR" sz="2000" b="0" i="0" dirty="0">
              <a:solidFill>
                <a:srgbClr val="333333"/>
              </a:solidFill>
              <a:effectLst/>
              <a:latin typeface="iransans"/>
              <a:cs typeface="B Nazanin" panose="00000400000000000000" pitchFamily="2" charset="-78"/>
            </a:endParaRPr>
          </a:p>
        </p:txBody>
      </p:sp>
    </p:spTree>
    <p:extLst>
      <p:ext uri="{BB962C8B-B14F-4D97-AF65-F5344CB8AC3E}">
        <p14:creationId xmlns:p14="http://schemas.microsoft.com/office/powerpoint/2010/main" val="4285252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5" name="Rectangle 4"/>
          <p:cNvSpPr/>
          <p:nvPr/>
        </p:nvSpPr>
        <p:spPr>
          <a:xfrm>
            <a:off x="544153" y="2091704"/>
            <a:ext cx="8055694" cy="1631216"/>
          </a:xfrm>
          <a:prstGeom prst="rect">
            <a:avLst/>
          </a:prstGeom>
        </p:spPr>
        <p:txBody>
          <a:bodyPr wrap="square">
            <a:spAutoFit/>
          </a:bodyPr>
          <a:lstStyle/>
          <a:p>
            <a:pPr algn="just" rtl="1"/>
            <a:r>
              <a:rPr lang="fa-IR" sz="2000" dirty="0">
                <a:solidFill>
                  <a:srgbClr val="000000"/>
                </a:solidFill>
                <a:latin typeface="iransans"/>
                <a:cs typeface="B Nazanin" panose="00000400000000000000" pitchFamily="2" charset="-78"/>
              </a:rPr>
              <a:t>به جای یک شاخه (فلش) در شبکه های پرت و </a:t>
            </a:r>
            <a:r>
              <a:rPr lang="en-US" sz="2000" dirty="0">
                <a:solidFill>
                  <a:srgbClr val="000000"/>
                </a:solidFill>
                <a:latin typeface="iransans"/>
                <a:cs typeface="B Nazanin" panose="00000400000000000000" pitchFamily="2" charset="-78"/>
              </a:rPr>
              <a:t>CPM، </a:t>
            </a:r>
            <a:r>
              <a:rPr lang="fa-IR" sz="2000" dirty="0">
                <a:solidFill>
                  <a:srgbClr val="000000"/>
                </a:solidFill>
                <a:latin typeface="iransans"/>
                <a:cs typeface="B Nazanin" panose="00000400000000000000" pitchFamily="2" charset="-78"/>
              </a:rPr>
              <a:t>در شبکه های </a:t>
            </a:r>
            <a:r>
              <a:rPr lang="en-US" sz="2000" dirty="0">
                <a:solidFill>
                  <a:srgbClr val="000000"/>
                </a:solidFill>
                <a:latin typeface="iransans"/>
                <a:cs typeface="B Nazanin" panose="00000400000000000000" pitchFamily="2" charset="-78"/>
              </a:rPr>
              <a:t>GERT، </a:t>
            </a:r>
            <a:r>
              <a:rPr lang="fa-IR" sz="2000" dirty="0">
                <a:solidFill>
                  <a:srgbClr val="000000"/>
                </a:solidFill>
                <a:latin typeface="iransans"/>
                <a:cs typeface="B Nazanin" panose="00000400000000000000" pitchFamily="2" charset="-78"/>
              </a:rPr>
              <a:t>چهار خروجی که هر کدام درصد احتمال خودشان را دارند، وجود دارد.</a:t>
            </a:r>
          </a:p>
          <a:p>
            <a:pPr algn="just" rtl="1"/>
            <a:r>
              <a:rPr lang="fa-IR" sz="2000" dirty="0">
                <a:solidFill>
                  <a:srgbClr val="000000"/>
                </a:solidFill>
                <a:latin typeface="iransans"/>
                <a:cs typeface="B Nazanin" panose="00000400000000000000" pitchFamily="2" charset="-78"/>
              </a:rPr>
              <a:t>در شبکه های گرت هر فعالیت دارای دو پارامتر است که میتوان روی فعالیت نشان داد. پارامتر اول  </a:t>
            </a:r>
            <a:r>
              <a:rPr lang="en-US" sz="2000" dirty="0" err="1" smtClean="0">
                <a:solidFill>
                  <a:srgbClr val="000000"/>
                </a:solidFill>
                <a:latin typeface="iransans"/>
                <a:cs typeface="B Nazanin" panose="00000400000000000000" pitchFamily="2" charset="-78"/>
              </a:rPr>
              <a:t>Pij</a:t>
            </a:r>
            <a:r>
              <a:rPr lang="fa-IR" sz="2000" dirty="0" smtClean="0">
                <a:solidFill>
                  <a:srgbClr val="000000"/>
                </a:solidFill>
                <a:latin typeface="iransans"/>
                <a:cs typeface="B Nazanin" panose="00000400000000000000" pitchFamily="2" charset="-78"/>
              </a:rPr>
              <a:t> احتمال </a:t>
            </a:r>
            <a:r>
              <a:rPr lang="fa-IR" sz="2000" dirty="0">
                <a:solidFill>
                  <a:srgbClr val="000000"/>
                </a:solidFill>
                <a:latin typeface="iransans"/>
                <a:cs typeface="B Nazanin" panose="00000400000000000000" pitchFamily="2" charset="-78"/>
              </a:rPr>
              <a:t>وقوع گره </a:t>
            </a:r>
            <a:r>
              <a:rPr lang="en-US" sz="2000" dirty="0" smtClean="0">
                <a:solidFill>
                  <a:srgbClr val="000000"/>
                </a:solidFill>
                <a:latin typeface="iransans"/>
                <a:cs typeface="B Nazanin" panose="00000400000000000000" pitchFamily="2" charset="-78"/>
              </a:rPr>
              <a:t>j</a:t>
            </a:r>
            <a:r>
              <a:rPr lang="fa-IR" sz="2000" dirty="0" smtClean="0">
                <a:solidFill>
                  <a:srgbClr val="000000"/>
                </a:solidFill>
                <a:latin typeface="iransans"/>
                <a:cs typeface="B Nazanin" panose="00000400000000000000" pitchFamily="2" charset="-78"/>
              </a:rPr>
              <a:t> به </a:t>
            </a:r>
            <a:r>
              <a:rPr lang="fa-IR" sz="2000" dirty="0">
                <a:solidFill>
                  <a:srgbClr val="000000"/>
                </a:solidFill>
                <a:latin typeface="iransans"/>
                <a:cs typeface="B Nazanin" panose="00000400000000000000" pitchFamily="2" charset="-78"/>
              </a:rPr>
              <a:t>شرط آنکه </a:t>
            </a:r>
            <a:r>
              <a:rPr lang="en-US" sz="2000" dirty="0" err="1" smtClean="0">
                <a:solidFill>
                  <a:srgbClr val="000000"/>
                </a:solidFill>
                <a:latin typeface="iransans"/>
                <a:cs typeface="B Nazanin" panose="00000400000000000000" pitchFamily="2" charset="-78"/>
              </a:rPr>
              <a:t>i</a:t>
            </a:r>
            <a:r>
              <a:rPr lang="fa-IR" sz="2000" dirty="0" smtClean="0">
                <a:solidFill>
                  <a:srgbClr val="000000"/>
                </a:solidFill>
                <a:latin typeface="iransans"/>
                <a:cs typeface="B Nazanin" panose="00000400000000000000" pitchFamily="2" charset="-78"/>
              </a:rPr>
              <a:t> به </a:t>
            </a:r>
            <a:r>
              <a:rPr lang="fa-IR" sz="2000" dirty="0">
                <a:solidFill>
                  <a:srgbClr val="000000"/>
                </a:solidFill>
                <a:latin typeface="iransans"/>
                <a:cs typeface="B Nazanin" panose="00000400000000000000" pitchFamily="2" charset="-78"/>
              </a:rPr>
              <a:t>وقوع پیوسته باشد و پارامتر </a:t>
            </a:r>
            <a:r>
              <a:rPr lang="fa-IR" sz="2000" dirty="0" smtClean="0">
                <a:solidFill>
                  <a:srgbClr val="000000"/>
                </a:solidFill>
                <a:latin typeface="iransans"/>
                <a:cs typeface="B Nazanin" panose="00000400000000000000" pitchFamily="2" charset="-78"/>
              </a:rPr>
              <a:t>دوم</a:t>
            </a:r>
            <a:r>
              <a:rPr lang="en-US" sz="2000" dirty="0" err="1" smtClean="0">
                <a:solidFill>
                  <a:srgbClr val="000000"/>
                </a:solidFill>
                <a:latin typeface="iransans"/>
                <a:cs typeface="B Nazanin" panose="00000400000000000000" pitchFamily="2" charset="-78"/>
              </a:rPr>
              <a:t>Fij</a:t>
            </a:r>
            <a:r>
              <a:rPr lang="en-US" sz="2000" dirty="0" smtClean="0">
                <a:solidFill>
                  <a:srgbClr val="000000"/>
                </a:solidFill>
                <a:latin typeface="iransans"/>
                <a:cs typeface="B Nazanin" panose="00000400000000000000" pitchFamily="2" charset="-78"/>
              </a:rPr>
              <a:t> </a:t>
            </a:r>
            <a:r>
              <a:rPr lang="en-US" sz="2000" dirty="0">
                <a:solidFill>
                  <a:srgbClr val="000000"/>
                </a:solidFill>
                <a:latin typeface="iransans"/>
                <a:cs typeface="B Nazanin" panose="00000400000000000000" pitchFamily="2" charset="-78"/>
              </a:rPr>
              <a:t>(</a:t>
            </a:r>
            <a:r>
              <a:rPr lang="en-US" sz="2000" dirty="0" smtClean="0">
                <a:solidFill>
                  <a:srgbClr val="000000"/>
                </a:solidFill>
                <a:latin typeface="iransans"/>
                <a:cs typeface="B Nazanin" panose="00000400000000000000" pitchFamily="2" charset="-78"/>
              </a:rPr>
              <a:t>t)</a:t>
            </a:r>
            <a:r>
              <a:rPr lang="fa-IR" sz="2000" dirty="0" smtClean="0">
                <a:solidFill>
                  <a:srgbClr val="000000"/>
                </a:solidFill>
                <a:latin typeface="iransans"/>
                <a:cs typeface="B Nazanin" panose="00000400000000000000" pitchFamily="2" charset="-78"/>
              </a:rPr>
              <a:t> تابعی </a:t>
            </a:r>
            <a:r>
              <a:rPr lang="fa-IR" sz="2000" dirty="0">
                <a:solidFill>
                  <a:srgbClr val="000000"/>
                </a:solidFill>
                <a:latin typeface="iransans"/>
                <a:cs typeface="B Nazanin" panose="00000400000000000000" pitchFamily="2" charset="-78"/>
              </a:rPr>
              <a:t>از زمان موردنیاز برای تکمیل فعالیتی که با شاخه </a:t>
            </a:r>
            <a:r>
              <a:rPr lang="en-US" sz="2000" dirty="0" err="1" smtClean="0">
                <a:solidFill>
                  <a:srgbClr val="000000"/>
                </a:solidFill>
                <a:latin typeface="iransans"/>
                <a:cs typeface="B Nazanin" panose="00000400000000000000" pitchFamily="2" charset="-78"/>
              </a:rPr>
              <a:t>ij</a:t>
            </a:r>
            <a:r>
              <a:rPr lang="fa-IR" sz="2000" dirty="0" smtClean="0">
                <a:solidFill>
                  <a:srgbClr val="000000"/>
                </a:solidFill>
                <a:latin typeface="iransans"/>
                <a:cs typeface="B Nazanin" panose="00000400000000000000" pitchFamily="2" charset="-78"/>
              </a:rPr>
              <a:t> نشان </a:t>
            </a:r>
            <a:r>
              <a:rPr lang="fa-IR" sz="2000" dirty="0">
                <a:solidFill>
                  <a:srgbClr val="000000"/>
                </a:solidFill>
                <a:latin typeface="iransans"/>
                <a:cs typeface="B Nazanin" panose="00000400000000000000" pitchFamily="2" charset="-78"/>
              </a:rPr>
              <a:t>داده شده است.</a:t>
            </a:r>
            <a:endParaRPr lang="fa-IR" sz="2000" b="0" i="0" dirty="0">
              <a:solidFill>
                <a:srgbClr val="333333"/>
              </a:solidFill>
              <a:effectLst/>
              <a:latin typeface="iransans"/>
              <a:cs typeface="B Nazanin" panose="00000400000000000000" pitchFamily="2" charset="-78"/>
            </a:endParaRPr>
          </a:p>
        </p:txBody>
      </p:sp>
      <p:pic>
        <p:nvPicPr>
          <p:cNvPr id="6146" name="Picture 2" descr="https://iehouse.org/wp-content/uploads/2018/01/gert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9953" y="3871410"/>
            <a:ext cx="5753100" cy="107632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44153" y="5311154"/>
            <a:ext cx="8055694" cy="1323439"/>
          </a:xfrm>
          <a:prstGeom prst="rect">
            <a:avLst/>
          </a:prstGeom>
        </p:spPr>
        <p:txBody>
          <a:bodyPr wrap="square">
            <a:spAutoFit/>
          </a:bodyPr>
          <a:lstStyle/>
          <a:p>
            <a:pPr algn="just" rtl="1"/>
            <a:r>
              <a:rPr lang="fa-IR" sz="2000" dirty="0">
                <a:solidFill>
                  <a:srgbClr val="000000"/>
                </a:solidFill>
                <a:latin typeface="iransans"/>
                <a:cs typeface="B Nazanin" panose="00000400000000000000" pitchFamily="2" charset="-78"/>
              </a:rPr>
              <a:t>بنابراین در یک گره احتمالی، وضعیت انتخابی موجود به گونه ایست که ممکن است یکی از چندین آلترناتیو براساس  احتمالات وابسته انتخاب گردد.</a:t>
            </a:r>
          </a:p>
          <a:p>
            <a:pPr algn="just" rtl="1"/>
            <a:r>
              <a:rPr lang="fa-IR" sz="2000" dirty="0">
                <a:solidFill>
                  <a:srgbClr val="000000"/>
                </a:solidFill>
                <a:latin typeface="iransans"/>
                <a:cs typeface="B Nazanin" panose="00000400000000000000" pitchFamily="2" charset="-78"/>
              </a:rPr>
              <a:t>با این حال مجموع احتمالات برای تمام فعالیتهای احتمالی که از یک گره میباشند، باید برابر 1 باشد. اگر احتمال یک فعالیت برابر با 1 بود انشعاب قطعی می باشد.</a:t>
            </a:r>
            <a:endParaRPr lang="fa-IR" sz="2000" b="0" i="0" dirty="0">
              <a:solidFill>
                <a:srgbClr val="333333"/>
              </a:solidFill>
              <a:effectLst/>
              <a:latin typeface="iransans"/>
              <a:cs typeface="B Nazanin" panose="00000400000000000000" pitchFamily="2" charset="-78"/>
            </a:endParaRPr>
          </a:p>
        </p:txBody>
      </p:sp>
    </p:spTree>
    <p:extLst>
      <p:ext uri="{BB962C8B-B14F-4D97-AF65-F5344CB8AC3E}">
        <p14:creationId xmlns:p14="http://schemas.microsoft.com/office/powerpoint/2010/main" val="32267501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fa-IR" sz="3100" b="1" dirty="0">
                <a:cs typeface="B Nazanin" panose="00000400000000000000" pitchFamily="2" charset="-78"/>
              </a:rPr>
              <a:t>شبکه های گرت </a:t>
            </a:r>
            <a:r>
              <a:rPr lang="en-US" b="1" dirty="0" smtClean="0">
                <a:cs typeface="B Nazanin" panose="00000400000000000000" pitchFamily="2" charset="-78"/>
              </a:rPr>
              <a:t/>
            </a:r>
            <a:br>
              <a:rPr lang="en-US" b="1" dirty="0" smtClean="0">
                <a:cs typeface="B Nazanin" panose="00000400000000000000" pitchFamily="2" charset="-78"/>
              </a:rPr>
            </a:br>
            <a:r>
              <a:rPr lang="en-US" b="1" dirty="0" smtClean="0">
                <a:cs typeface="B Nazanin" panose="00000400000000000000" pitchFamily="2" charset="-78"/>
              </a:rPr>
              <a:t>Graphical </a:t>
            </a:r>
            <a:r>
              <a:rPr lang="en-US" b="1" dirty="0">
                <a:cs typeface="B Nazanin" panose="00000400000000000000" pitchFamily="2" charset="-78"/>
              </a:rPr>
              <a:t>Evaluation and Review Technique (</a:t>
            </a:r>
            <a:r>
              <a:rPr lang="en-US" b="1" dirty="0" smtClean="0">
                <a:cs typeface="B Nazanin" panose="00000400000000000000" pitchFamily="2" charset="-78"/>
              </a:rPr>
              <a:t>GERT)</a:t>
            </a:r>
            <a:endParaRPr lang="en-US" dirty="0">
              <a:cs typeface="B Nazanin" panose="00000400000000000000" pitchFamily="2" charset="-78"/>
            </a:endParaRPr>
          </a:p>
        </p:txBody>
      </p:sp>
      <p:sp>
        <p:nvSpPr>
          <p:cNvPr id="5" name="Rectangle 4"/>
          <p:cNvSpPr/>
          <p:nvPr/>
        </p:nvSpPr>
        <p:spPr>
          <a:xfrm>
            <a:off x="544153" y="2225054"/>
            <a:ext cx="8055694" cy="2554545"/>
          </a:xfrm>
          <a:prstGeom prst="rect">
            <a:avLst/>
          </a:prstGeom>
        </p:spPr>
        <p:txBody>
          <a:bodyPr wrap="square">
            <a:spAutoFit/>
          </a:bodyPr>
          <a:lstStyle/>
          <a:p>
            <a:pPr algn="just" rtl="1"/>
            <a:r>
              <a:rPr lang="fa-IR" sz="2000" dirty="0">
                <a:solidFill>
                  <a:srgbClr val="000000"/>
                </a:solidFill>
                <a:latin typeface="iransans"/>
                <a:cs typeface="B Nazanin" panose="00000400000000000000" pitchFamily="2" charset="-78"/>
              </a:rPr>
              <a:t>با شبیه سازی شبکه  </a:t>
            </a:r>
            <a:r>
              <a:rPr lang="en-US" sz="2000" dirty="0" smtClean="0">
                <a:solidFill>
                  <a:srgbClr val="000000"/>
                </a:solidFill>
                <a:latin typeface="iransans"/>
                <a:cs typeface="B Nazanin" panose="00000400000000000000" pitchFamily="2" charset="-78"/>
              </a:rPr>
              <a:t>GERT</a:t>
            </a:r>
            <a:r>
              <a:rPr lang="fa-IR" sz="2000" dirty="0" smtClean="0">
                <a:solidFill>
                  <a:srgbClr val="000000"/>
                </a:solidFill>
                <a:latin typeface="iransans"/>
                <a:cs typeface="B Nazanin" panose="00000400000000000000" pitchFamily="2" charset="-78"/>
              </a:rPr>
              <a:t> میتوان </a:t>
            </a:r>
            <a:r>
              <a:rPr lang="fa-IR" sz="2000" dirty="0">
                <a:solidFill>
                  <a:srgbClr val="000000"/>
                </a:solidFill>
                <a:latin typeface="iransans"/>
                <a:cs typeface="B Nazanin" panose="00000400000000000000" pitchFamily="2" charset="-78"/>
              </a:rPr>
              <a:t>در گره های مختلف برای مدت زمان و هزینه شبکه داده های آماری را جمع آوری نمود.</a:t>
            </a:r>
          </a:p>
          <a:p>
            <a:pPr algn="just" rtl="1"/>
            <a:r>
              <a:rPr lang="fa-IR" sz="2000" dirty="0">
                <a:solidFill>
                  <a:srgbClr val="000000"/>
                </a:solidFill>
                <a:latin typeface="iransans"/>
                <a:cs typeface="B Nazanin" panose="00000400000000000000" pitchFamily="2" charset="-78"/>
              </a:rPr>
              <a:t>شبیه سازی شبکه </a:t>
            </a:r>
            <a:r>
              <a:rPr lang="en-US" sz="2000" dirty="0" smtClean="0">
                <a:solidFill>
                  <a:srgbClr val="000000"/>
                </a:solidFill>
                <a:latin typeface="iransans"/>
                <a:cs typeface="B Nazanin" panose="00000400000000000000" pitchFamily="2" charset="-78"/>
              </a:rPr>
              <a:t>GERT</a:t>
            </a:r>
            <a:r>
              <a:rPr lang="fa-IR" sz="2000" dirty="0" smtClean="0">
                <a:solidFill>
                  <a:srgbClr val="000000"/>
                </a:solidFill>
                <a:latin typeface="iransans"/>
                <a:cs typeface="B Nazanin" panose="00000400000000000000" pitchFamily="2" charset="-78"/>
              </a:rPr>
              <a:t> قابلیت </a:t>
            </a:r>
            <a:r>
              <a:rPr lang="fa-IR" sz="2000" dirty="0">
                <a:solidFill>
                  <a:srgbClr val="000000"/>
                </a:solidFill>
                <a:latin typeface="iransans"/>
                <a:cs typeface="B Nazanin" panose="00000400000000000000" pitchFamily="2" charset="-78"/>
              </a:rPr>
              <a:t>محاسبه زمان هر فعالیت برای 9 توزیع احتمال ثابت، نرمال، یکنواخت، ارلانگ، لانگ نرمال، پوایسون، بتا، گاما و بتا با سه پارامتر را دارا می باشد.</a:t>
            </a:r>
          </a:p>
          <a:p>
            <a:pPr algn="just" rtl="1"/>
            <a:r>
              <a:rPr lang="fa-IR" sz="2000" dirty="0">
                <a:solidFill>
                  <a:srgbClr val="000000"/>
                </a:solidFill>
                <a:latin typeface="iransans"/>
                <a:cs typeface="B Nazanin" panose="00000400000000000000" pitchFamily="2" charset="-78"/>
              </a:rPr>
              <a:t>هرکدام از فعالیت ها  میتواند تابع توزیع جداگانه ای داشته باشد و لازم نیست همه آنها فقط از یک تابع استفاده نمایند.</a:t>
            </a:r>
          </a:p>
          <a:p>
            <a:pPr algn="just" rtl="1"/>
            <a:r>
              <a:rPr lang="fa-IR" sz="2000" dirty="0">
                <a:solidFill>
                  <a:srgbClr val="000000"/>
                </a:solidFill>
                <a:latin typeface="iransans"/>
                <a:cs typeface="B Nazanin" panose="00000400000000000000" pitchFamily="2" charset="-78"/>
              </a:rPr>
              <a:t>در شبکه های پرت تابع چگالی احتمال زمان فعالیتها تنها محدود به توزیع سه پارامتری بتا است. همچنین مدل </a:t>
            </a:r>
            <a:r>
              <a:rPr lang="en-US" sz="2000" dirty="0" smtClean="0">
                <a:solidFill>
                  <a:srgbClr val="000000"/>
                </a:solidFill>
                <a:latin typeface="iransans"/>
                <a:cs typeface="B Nazanin" panose="00000400000000000000" pitchFamily="2" charset="-78"/>
              </a:rPr>
              <a:t>GERT</a:t>
            </a:r>
            <a:r>
              <a:rPr lang="fa-IR" sz="2000" dirty="0" smtClean="0">
                <a:solidFill>
                  <a:srgbClr val="000000"/>
                </a:solidFill>
                <a:latin typeface="iransans"/>
                <a:cs typeface="B Nazanin" panose="00000400000000000000" pitchFamily="2" charset="-78"/>
              </a:rPr>
              <a:t> توانایی </a:t>
            </a:r>
            <a:r>
              <a:rPr lang="fa-IR" sz="2000" dirty="0">
                <a:solidFill>
                  <a:srgbClr val="000000"/>
                </a:solidFill>
                <a:latin typeface="iransans"/>
                <a:cs typeface="B Nazanin" panose="00000400000000000000" pitchFamily="2" charset="-78"/>
              </a:rPr>
              <a:t>تخصیص هزینه های ثابت و متغیر به فعالیتهای شبکه را داراست.</a:t>
            </a:r>
          </a:p>
        </p:txBody>
      </p:sp>
    </p:spTree>
    <p:extLst>
      <p:ext uri="{BB962C8B-B14F-4D97-AF65-F5344CB8AC3E}">
        <p14:creationId xmlns:p14="http://schemas.microsoft.com/office/powerpoint/2010/main" val="982214251"/>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23</TotalTime>
  <Words>1008</Words>
  <Application>Microsoft Office PowerPoint</Application>
  <PresentationFormat>On-screen Show (4:3)</PresentationFormat>
  <Paragraphs>60</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B Nazanin</vt:lpstr>
      <vt:lpstr>B Zar</vt:lpstr>
      <vt:lpstr>Gill Sans MT</vt:lpstr>
      <vt:lpstr>iransans</vt:lpstr>
      <vt:lpstr>Wingdings 2</vt:lpstr>
      <vt:lpstr>Dividend</vt:lpstr>
      <vt:lpstr>بسمه تعالی تشریح و توضیح روش گرت  GeRT  درس برنامه ریزی و کنترل پروژه    استاد: دکتر علی مرادی دانشجو: محمد جمالی(ارشد مدیریت ساخت) </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lpstr>شبکه های گرت  Graphical Evaluation and Review Technique (GERT)</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شبکه های گرت  Graphical Evaluation and Review Technique (GERT)</dc:title>
  <dc:creator>MRT www.Win2Farsi.com</dc:creator>
  <cp:lastModifiedBy>MRT www.Win2Farsi.com</cp:lastModifiedBy>
  <cp:revision>4</cp:revision>
  <dcterms:created xsi:type="dcterms:W3CDTF">2021-01-28T09:14:52Z</dcterms:created>
  <dcterms:modified xsi:type="dcterms:W3CDTF">2021-01-28T09:37:58Z</dcterms:modified>
</cp:coreProperties>
</file>