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84"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1/31/2019</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1/31/2019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1/31/2019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1/31/2019</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1/31/2019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1/31/2019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1/31/2019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1/31/2019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1/31/2019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1/31/2019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1/31/2019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1/31/2019</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0440" y="1830800"/>
            <a:ext cx="7627111" cy="2008236"/>
          </a:xfrm>
        </p:spPr>
        <p:txBody>
          <a:bodyPr/>
          <a:lstStyle/>
          <a:p>
            <a:pPr algn="ctr"/>
            <a:r>
              <a:rPr lang="fa-IR" sz="2700" dirty="0">
                <a:cs typeface="B Titr" panose="00000700000000000000" pitchFamily="2" charset="-78"/>
              </a:rPr>
              <a:t>سیستم مدیریت انباراز سلول تا سرزمین بخش دوم : مقدمه ای بر مدیریت انبارداری نوین و صرفه های اقتصادی آن</a:t>
            </a:r>
            <a:endParaRPr lang="en-US" sz="270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41338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مزاياي مهندسي مجدد فرآيند کار</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933277" y="2192796"/>
            <a:ext cx="8251819" cy="4693593"/>
          </a:xfrm>
          <a:prstGeom prst="rect">
            <a:avLst/>
          </a:prstGeom>
        </p:spPr>
        <p:txBody>
          <a:bodyPr wrap="square">
            <a:spAutoFit/>
          </a:bodyPr>
          <a:lstStyle/>
          <a:p>
            <a:pPr algn="just" rtl="1"/>
            <a:r>
              <a:rPr lang="ar-SA" sz="2300" b="1" dirty="0">
                <a:cs typeface="B Nazanin" panose="00000400000000000000" pitchFamily="2" charset="-78"/>
              </a:rPr>
              <a:t>مزاياي مهندسي فرآيند كار آمده </a:t>
            </a:r>
            <a:r>
              <a:rPr lang="ar-SA" sz="2300" b="1" dirty="0">
                <a:cs typeface="B Nazanin" panose="00000400000000000000" pitchFamily="2" charset="-78"/>
              </a:rPr>
              <a:t>است</a:t>
            </a:r>
            <a:r>
              <a:rPr lang="fa-IR" sz="2300" b="1" dirty="0">
                <a:cs typeface="B Nazanin" panose="00000400000000000000" pitchFamily="2" charset="-78"/>
              </a:rPr>
              <a:t>:</a:t>
            </a:r>
            <a:endParaRPr lang="ar-SA" sz="2300" b="1" dirty="0">
              <a:cs typeface="B Nazanin" panose="00000400000000000000" pitchFamily="2" charset="-78"/>
            </a:endParaRPr>
          </a:p>
          <a:p>
            <a:pPr algn="just" rtl="1"/>
            <a:r>
              <a:rPr lang="ar-SA" sz="2300" b="1" dirty="0">
                <a:cs typeface="B Nazanin" panose="00000400000000000000" pitchFamily="2" charset="-78"/>
              </a:rPr>
              <a:t>• </a:t>
            </a:r>
            <a:r>
              <a:rPr lang="ar-SA" sz="2300" b="1" dirty="0">
                <a:cs typeface="B Nazanin" panose="00000400000000000000" pitchFamily="2" charset="-78"/>
              </a:rPr>
              <a:t>استفاده بهينه از فضاي انبار</a:t>
            </a:r>
          </a:p>
          <a:p>
            <a:pPr algn="just" rtl="1"/>
            <a:r>
              <a:rPr lang="ar-SA" sz="2300" b="1" dirty="0">
                <a:cs typeface="B Nazanin" panose="00000400000000000000" pitchFamily="2" charset="-78"/>
              </a:rPr>
              <a:t>• </a:t>
            </a:r>
            <a:r>
              <a:rPr lang="ar-SA" sz="2300" b="1" dirty="0">
                <a:cs typeface="B Nazanin" panose="00000400000000000000" pitchFamily="2" charset="-78"/>
              </a:rPr>
              <a:t>بالابردن کارآيي نيروي انساني</a:t>
            </a:r>
          </a:p>
          <a:p>
            <a:pPr algn="just" rtl="1"/>
            <a:r>
              <a:rPr lang="ar-SA" sz="2300" b="1" dirty="0">
                <a:cs typeface="B Nazanin" panose="00000400000000000000" pitchFamily="2" charset="-78"/>
              </a:rPr>
              <a:t>• </a:t>
            </a:r>
            <a:r>
              <a:rPr lang="ar-SA" sz="2300" b="1" dirty="0">
                <a:cs typeface="B Nazanin" panose="00000400000000000000" pitchFamily="2" charset="-78"/>
              </a:rPr>
              <a:t>استاندارد شدن انبار از نظر چيدمان وراهروهاي جابجايي کالاها</a:t>
            </a:r>
          </a:p>
          <a:p>
            <a:pPr algn="just" rtl="1"/>
            <a:r>
              <a:rPr lang="ar-SA" sz="2300" b="1" dirty="0">
                <a:cs typeface="B Nazanin" panose="00000400000000000000" pitchFamily="2" charset="-78"/>
              </a:rPr>
              <a:t>• </a:t>
            </a:r>
            <a:r>
              <a:rPr lang="ar-SA" sz="2300" b="1" dirty="0">
                <a:cs typeface="B Nazanin" panose="00000400000000000000" pitchFamily="2" charset="-78"/>
              </a:rPr>
              <a:t>ايجاد بانکهاي اطلاعاتي تجهيزات نگهداري ( </a:t>
            </a:r>
            <a:r>
              <a:rPr lang="ar-SA" sz="2300" b="1" dirty="0">
                <a:cs typeface="B Nazanin" panose="00000400000000000000" pitchFamily="2" charset="-78"/>
              </a:rPr>
              <a:t>ذخيره</a:t>
            </a:r>
            <a:r>
              <a:rPr lang="fa-IR" sz="2300" b="1" dirty="0">
                <a:cs typeface="B Nazanin" panose="00000400000000000000" pitchFamily="2" charset="-78"/>
              </a:rPr>
              <a:t> </a:t>
            </a:r>
            <a:r>
              <a:rPr lang="ar-SA" sz="2300" b="1" dirty="0">
                <a:cs typeface="B Nazanin" panose="00000400000000000000" pitchFamily="2" charset="-78"/>
              </a:rPr>
              <a:t>سازي </a:t>
            </a:r>
            <a:r>
              <a:rPr lang="ar-SA" sz="2300" b="1" dirty="0">
                <a:cs typeface="B Nazanin" panose="00000400000000000000" pitchFamily="2" charset="-78"/>
              </a:rPr>
              <a:t>)، جابجايي و مشخصات بسته بندي کالاها</a:t>
            </a:r>
          </a:p>
          <a:p>
            <a:pPr algn="just" rtl="1"/>
            <a:r>
              <a:rPr lang="ar-SA" sz="2300" b="1" dirty="0">
                <a:cs typeface="B Nazanin" panose="00000400000000000000" pitchFamily="2" charset="-78"/>
              </a:rPr>
              <a:t>• </a:t>
            </a:r>
            <a:r>
              <a:rPr lang="ar-SA" sz="2300" b="1" dirty="0">
                <a:cs typeface="B Nazanin" panose="00000400000000000000" pitchFamily="2" charset="-78"/>
              </a:rPr>
              <a:t>ايجاد تسهيلات و امکانات نرمافزاري لازم جهت استفاده از </a:t>
            </a:r>
            <a:r>
              <a:rPr lang="ar-SA" sz="2300" b="1" dirty="0">
                <a:cs typeface="B Nazanin" panose="00000400000000000000" pitchFamily="2" charset="-78"/>
              </a:rPr>
              <a:t>شبکه</a:t>
            </a:r>
            <a:r>
              <a:rPr lang="fa-IR" sz="2300" b="1" dirty="0">
                <a:cs typeface="B Nazanin" panose="00000400000000000000" pitchFamily="2" charset="-78"/>
              </a:rPr>
              <a:t> </a:t>
            </a:r>
            <a:r>
              <a:rPr lang="ar-SA" sz="2300" b="1" dirty="0">
                <a:cs typeface="B Nazanin" panose="00000400000000000000" pitchFamily="2" charset="-78"/>
              </a:rPr>
              <a:t>هاي </a:t>
            </a:r>
            <a:r>
              <a:rPr lang="en-US" sz="2300" b="1" dirty="0">
                <a:cs typeface="B Nazanin" panose="00000400000000000000" pitchFamily="2" charset="-78"/>
              </a:rPr>
              <a:t>wireless</a:t>
            </a:r>
            <a:r>
              <a:rPr lang="fa-IR" sz="2300" b="1" dirty="0">
                <a:cs typeface="B Nazanin" panose="00000400000000000000" pitchFamily="2" charset="-78"/>
              </a:rPr>
              <a:t> </a:t>
            </a:r>
            <a:r>
              <a:rPr lang="ar-SA" sz="2300" b="1" dirty="0">
                <a:cs typeface="B Nazanin" panose="00000400000000000000" pitchFamily="2" charset="-78"/>
              </a:rPr>
              <a:t>درجابجايي </a:t>
            </a:r>
            <a:r>
              <a:rPr lang="ar-SA" sz="2300" b="1" dirty="0">
                <a:cs typeface="B Nazanin" panose="00000400000000000000" pitchFamily="2" charset="-78"/>
              </a:rPr>
              <a:t>کالاها وبه روز کردن اطلاعات </a:t>
            </a:r>
            <a:r>
              <a:rPr lang="ar-SA" sz="2300" b="1" dirty="0">
                <a:cs typeface="B Nazanin" panose="00000400000000000000" pitchFamily="2" charset="-78"/>
              </a:rPr>
              <a:t>سلول</a:t>
            </a:r>
            <a:r>
              <a:rPr lang="fa-IR" sz="2300" b="1" dirty="0">
                <a:cs typeface="B Nazanin" panose="00000400000000000000" pitchFamily="2" charset="-78"/>
              </a:rPr>
              <a:t> </a:t>
            </a:r>
            <a:r>
              <a:rPr lang="ar-SA" sz="2300" b="1" dirty="0">
                <a:cs typeface="B Nazanin" panose="00000400000000000000" pitchFamily="2" charset="-78"/>
              </a:rPr>
              <a:t>ها</a:t>
            </a:r>
            <a:r>
              <a:rPr lang="ar-SA" sz="2300" b="1" dirty="0">
                <a:cs typeface="B Nazanin" panose="00000400000000000000" pitchFamily="2" charset="-78"/>
              </a:rPr>
              <a:t>.</a:t>
            </a:r>
          </a:p>
          <a:p>
            <a:pPr algn="just" rtl="1"/>
            <a:r>
              <a:rPr lang="ar-SA" sz="2300" b="1" dirty="0">
                <a:cs typeface="B Nazanin" panose="00000400000000000000" pitchFamily="2" charset="-78"/>
              </a:rPr>
              <a:t> • بالا بردن کارآيي حمل کننده ها.</a:t>
            </a:r>
          </a:p>
          <a:p>
            <a:pPr algn="just" rtl="1"/>
            <a:r>
              <a:rPr lang="ar-SA" sz="2300" b="1" dirty="0">
                <a:cs typeface="B Nazanin" panose="00000400000000000000" pitchFamily="2" charset="-78"/>
              </a:rPr>
              <a:t>سهولت اعمال تغييرات فيزيکي در انبار مانند تغييرابعادي </a:t>
            </a:r>
            <a:r>
              <a:rPr lang="ar-SA" sz="2300" b="1" dirty="0">
                <a:cs typeface="B Nazanin" panose="00000400000000000000" pitchFamily="2" charset="-78"/>
              </a:rPr>
              <a:t>سلول</a:t>
            </a:r>
            <a:r>
              <a:rPr lang="fa-IR" sz="2300" b="1" dirty="0">
                <a:cs typeface="B Nazanin" panose="00000400000000000000" pitchFamily="2" charset="-78"/>
              </a:rPr>
              <a:t> </a:t>
            </a:r>
            <a:r>
              <a:rPr lang="ar-SA" sz="2300" b="1" dirty="0">
                <a:cs typeface="B Nazanin" panose="00000400000000000000" pitchFamily="2" charset="-78"/>
              </a:rPr>
              <a:t>ها</a:t>
            </a:r>
            <a:endParaRPr lang="ar-SA" sz="2300" b="1" dirty="0">
              <a:cs typeface="B Nazanin" panose="00000400000000000000" pitchFamily="2" charset="-78"/>
            </a:endParaRPr>
          </a:p>
          <a:p>
            <a:pPr algn="just" rtl="1"/>
            <a:r>
              <a:rPr lang="ar-SA" sz="2300" b="1" dirty="0">
                <a:cs typeface="B Nazanin" panose="00000400000000000000" pitchFamily="2" charset="-78"/>
              </a:rPr>
              <a:t>• </a:t>
            </a:r>
            <a:r>
              <a:rPr lang="ar-SA" sz="2300" b="1" dirty="0">
                <a:cs typeface="B Nazanin" panose="00000400000000000000" pitchFamily="2" charset="-78"/>
              </a:rPr>
              <a:t>کنترل لحظهاي سلولهاي انباربصورت گرافيکي وکميتي جهت برنامهريزي سفارش وخريد کالاها.</a:t>
            </a:r>
          </a:p>
          <a:p>
            <a:pPr algn="just" rtl="1"/>
            <a:r>
              <a:rPr lang="ar-SA" sz="2300" b="1" dirty="0">
                <a:cs typeface="B Nazanin" panose="00000400000000000000" pitchFamily="2" charset="-78"/>
              </a:rPr>
              <a:t> • کاهش وابستگي به حافظه نيروي انساني</a:t>
            </a:r>
          </a:p>
        </p:txBody>
      </p:sp>
    </p:spTree>
    <p:extLst>
      <p:ext uri="{BB962C8B-B14F-4D97-AF65-F5344CB8AC3E}">
        <p14:creationId xmlns:p14="http://schemas.microsoft.com/office/powerpoint/2010/main" val="2475024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معرفي سيمارآ و سيمساد</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971377" y="2186084"/>
            <a:ext cx="8251819" cy="4524315"/>
          </a:xfrm>
          <a:prstGeom prst="rect">
            <a:avLst/>
          </a:prstGeom>
        </p:spPr>
        <p:txBody>
          <a:bodyPr wrap="square">
            <a:spAutoFit/>
          </a:bodyPr>
          <a:lstStyle/>
          <a:p>
            <a:pPr algn="just" rtl="1"/>
            <a:r>
              <a:rPr lang="ar-SA" sz="2800" b="1" dirty="0">
                <a:solidFill>
                  <a:srgbClr val="FF0000"/>
                </a:solidFill>
                <a:cs typeface="B Nazanin" panose="00000400000000000000" pitchFamily="2" charset="-78"/>
              </a:rPr>
              <a:t>تشريح سيمارآ</a:t>
            </a:r>
          </a:p>
          <a:p>
            <a:pPr algn="just" rtl="1"/>
            <a:r>
              <a:rPr lang="ar-SA" sz="2600" b="1" dirty="0">
                <a:cs typeface="B Nazanin" panose="00000400000000000000" pitchFamily="2" charset="-78"/>
              </a:rPr>
              <a:t>سيمارآ با هدف مديريت (برنامه ريزي، کنترل و تصميمگيري) بر انبار (کالا، فضا و منابع) توسعه يافته است. اين نرم افزارمتشکل از چهار زير سيستم مي باشد. سيستم کدينگ، سيستم امور انبار، سيستم مدیریت چيدمان و حملو نقل. علاوه بر زيرسيستمهاي فوق، ابزاري به نام سيستم آرايش جانمایی انبار جهت توليد نقشه جانمايي و آرايش تجهيزات و اقلام فراهم گرديده است. کاربران اين ابزار قادرند در شرايط مختلف (حفظ يا بهينه سازي وضع موجودانبار) مسيرها،راهروها، بخش های ذخیره سازی،دریافت وارسال اقلام رادر قالب نقشهها و گزارشات متنوع مستند سازند و زمينه هاي مناسبي را جهت فعاليت ساير زيرسيستمهاي سيستم يکپارچه مديريت و آرايش انبار فراهم نمايند.</a:t>
            </a:r>
          </a:p>
        </p:txBody>
      </p:sp>
    </p:spTree>
    <p:extLst>
      <p:ext uri="{BB962C8B-B14F-4D97-AF65-F5344CB8AC3E}">
        <p14:creationId xmlns:p14="http://schemas.microsoft.com/office/powerpoint/2010/main" val="3521060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معرفي سيمارآ و سيمساد</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984077" y="2149020"/>
            <a:ext cx="8251819" cy="4708981"/>
          </a:xfrm>
          <a:prstGeom prst="rect">
            <a:avLst/>
          </a:prstGeom>
        </p:spPr>
        <p:txBody>
          <a:bodyPr wrap="square">
            <a:spAutoFit/>
          </a:bodyPr>
          <a:lstStyle/>
          <a:p>
            <a:pPr algn="just" rtl="1"/>
            <a:r>
              <a:rPr lang="ar-SA" sz="2500" b="1" dirty="0">
                <a:solidFill>
                  <a:srgbClr val="FF0000"/>
                </a:solidFill>
                <a:cs typeface="B Nazanin" panose="00000400000000000000" pitchFamily="2" charset="-78"/>
              </a:rPr>
              <a:t>تشريح </a:t>
            </a:r>
            <a:r>
              <a:rPr lang="fa-IR" sz="2500" b="1" dirty="0">
                <a:solidFill>
                  <a:srgbClr val="FF0000"/>
                </a:solidFill>
                <a:cs typeface="B Nazanin" panose="00000400000000000000" pitchFamily="2" charset="-78"/>
              </a:rPr>
              <a:t>سیمساد</a:t>
            </a:r>
            <a:endParaRPr lang="ar-SA" sz="2500" b="1" dirty="0">
              <a:solidFill>
                <a:srgbClr val="FF0000"/>
              </a:solidFill>
              <a:cs typeface="B Nazanin" panose="00000400000000000000" pitchFamily="2" charset="-78"/>
            </a:endParaRPr>
          </a:p>
          <a:p>
            <a:pPr algn="just" rtl="1"/>
            <a:r>
              <a:rPr lang="ar-SA" sz="2500" b="1" dirty="0">
                <a:cs typeface="B Nazanin" panose="00000400000000000000" pitchFamily="2" charset="-78"/>
              </a:rPr>
              <a:t>سيستم مديريت سرزميني استقرار دپو هاي اقلام (سيمساد) سيستمي است که از پايگاه داده مرتبط به هم تشکيل مي شود و شامل اطلاعات مربوط به دپوها(انبار،ذخائر و ...) در سرتاسر کشور ميباشد. اين سيستم به مديران پشتيباني عمليات ،مديريت مواد و در سطوح مختلف امکان مشاهده و محاسبه فضاي موجود و قابل استفاده و اقلام موجود در دپوهاي نگهداري که در سرتاسرخاک کشور وجود دارد را مي دهد و از اين طريق شرائط براي پشتيباني واحد هاي تحت پشتيباني شرکت کننده درسطح کشور را فراهم مي نمايد.اين سيستم با ساير سيستم هاو پايگاه داده هاي ديگري همچون پايگاه داده اقلام و سيستم مديريت موجودي و سيستم هاي ديگري همچون امور انبار در دپوهاي اقلام باعث ايجاد اطلاعات يکپارچه و سرتاسري بصورت گرافيکي وگزارشات متني وآماري در مورد اقلام مي گردد</a:t>
            </a:r>
          </a:p>
        </p:txBody>
      </p:sp>
    </p:spTree>
    <p:extLst>
      <p:ext uri="{BB962C8B-B14F-4D97-AF65-F5344CB8AC3E}">
        <p14:creationId xmlns:p14="http://schemas.microsoft.com/office/powerpoint/2010/main" val="122224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معرفي سيمارآ و سيمساد</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545398"/>
            <a:ext cx="6836300" cy="3931603"/>
          </a:xfrm>
          <a:prstGeom prst="rect">
            <a:avLst/>
          </a:prstGeom>
          <a:noFill/>
          <a:ln>
            <a:noFill/>
          </a:ln>
        </p:spPr>
      </p:pic>
    </p:spTree>
    <p:extLst>
      <p:ext uri="{BB962C8B-B14F-4D97-AF65-F5344CB8AC3E}">
        <p14:creationId xmlns:p14="http://schemas.microsoft.com/office/powerpoint/2010/main" val="1624906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معرفي سيمارآ و سيمساد</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984077" y="2149019"/>
            <a:ext cx="8251819" cy="4832092"/>
          </a:xfrm>
          <a:prstGeom prst="rect">
            <a:avLst/>
          </a:prstGeom>
        </p:spPr>
        <p:txBody>
          <a:bodyPr wrap="square">
            <a:spAutoFit/>
          </a:bodyPr>
          <a:lstStyle/>
          <a:p>
            <a:pPr algn="just" rtl="1"/>
            <a:r>
              <a:rPr lang="ar-SA" sz="2200" b="1" dirty="0">
                <a:cs typeface="B Nazanin" panose="00000400000000000000" pitchFamily="2" charset="-78"/>
              </a:rPr>
              <a:t>همانطور که در شکل ديده ميشود، سيستم سيمارآ(بخش کنترل چيدمان و حمل و نقل) در کليه انبارهاي سازماني، نصب و مورد بهره برداري قرار ميگيرد، همچنين در ابتدا جهت مهندسي مجدد زير ساخت انبار ها و تهيه نقشه هاي بهينه انبار اقدام به تربيت وآموزش تيم هاي مهندسي ساخت فضاهاي ذخيره سازي و اجراي عملي مهندسي دپو ها ميشودو در اين رابطه از سيستم سيمارآ ( بخش آرايش انبار) استفاده ميشود. در کنار اين تهيه کنندگان اطلاعات ، لازم است بخشي جهت طراحي روش ها ، خط مشي ها ي پذيرش ، آماده سازي ، ارسال اقلام وجود داشته باشد که استاندارد هاي لازم را طراحي و به هنگام سازي نمايدکه در اين رابطه از سيمارآ( سيستم چيدمان) استفاده مي شود. علاوه بر تهيه کنندگان اطلاعات فوق، سيستم هاي ديگري همچون مديريت موجودي يکي از تهيه کنندگان اطلاعات براي سيمارآ است. هر گونه اطلاعات مربوط به انبار که باعث اضافه و کم شدن موجودي کالا شامل رسيد/ حواله شود به سيستم سيمارآ وارد مي شود.اطلاعات پردازش شده توسط سيمارآ به سرور سيمساد وارد شده و مورد جمع بندي و سازماندهي قرار مي گيرند و اطلاعات مربوط به هر کاربر به سرور خويش منتقل مي شود.</a:t>
            </a:r>
          </a:p>
        </p:txBody>
      </p:sp>
    </p:spTree>
    <p:extLst>
      <p:ext uri="{BB962C8B-B14F-4D97-AF65-F5344CB8AC3E}">
        <p14:creationId xmlns:p14="http://schemas.microsoft.com/office/powerpoint/2010/main" val="2127933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توجيه اقتصادي طرح</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768177" y="2555419"/>
            <a:ext cx="8378819" cy="2308324"/>
          </a:xfrm>
          <a:prstGeom prst="rect">
            <a:avLst/>
          </a:prstGeom>
        </p:spPr>
        <p:txBody>
          <a:bodyPr wrap="square">
            <a:spAutoFit/>
          </a:bodyPr>
          <a:lstStyle/>
          <a:p>
            <a:pPr algn="just" rtl="1">
              <a:lnSpc>
                <a:spcPct val="150000"/>
              </a:lnSpc>
            </a:pPr>
            <a:r>
              <a:rPr lang="ar-SA" sz="2400" b="1" dirty="0">
                <a:cs typeface="B Nazanin" panose="00000400000000000000" pitchFamily="2" charset="-78"/>
              </a:rPr>
              <a:t>-</a:t>
            </a:r>
            <a:r>
              <a:rPr lang="ar-SA" sz="2400" b="1" dirty="0">
                <a:cs typeface="B Nazanin" panose="00000400000000000000" pitchFamily="2" charset="-78"/>
              </a:rPr>
              <a:t>ارائه نتايج مطالعه منافع و صرفه هاي اقتصادي پيادهسازي سيستم هاي </a:t>
            </a:r>
            <a:r>
              <a:rPr lang="en-US" sz="2400" b="1" dirty="0">
                <a:cs typeface="B Nazanin" panose="00000400000000000000" pitchFamily="2" charset="-78"/>
              </a:rPr>
              <a:t>WMS</a:t>
            </a:r>
          </a:p>
          <a:p>
            <a:pPr algn="just" rtl="1">
              <a:lnSpc>
                <a:spcPct val="150000"/>
              </a:lnSpc>
            </a:pPr>
            <a:endParaRPr lang="en-US" sz="2400" b="1" dirty="0">
              <a:cs typeface="B Nazanin" panose="00000400000000000000" pitchFamily="2" charset="-78"/>
            </a:endParaRPr>
          </a:p>
          <a:p>
            <a:pPr marL="342900" indent="-342900" algn="r" rtl="1">
              <a:lnSpc>
                <a:spcPct val="150000"/>
              </a:lnSpc>
              <a:buFont typeface="Wingdings" panose="05000000000000000000" pitchFamily="2" charset="2"/>
              <a:buChar char="Ø"/>
            </a:pPr>
            <a:r>
              <a:rPr lang="ar-SA" sz="2400" b="1" dirty="0">
                <a:cs typeface="B Nazanin" panose="00000400000000000000" pitchFamily="2" charset="-78"/>
              </a:rPr>
              <a:t>سهم </a:t>
            </a:r>
            <a:r>
              <a:rPr lang="ar-SA" sz="2400" b="1" dirty="0">
                <a:cs typeface="B Nazanin" panose="00000400000000000000" pitchFamily="2" charset="-78"/>
              </a:rPr>
              <a:t>هزينه هاي انبارداري در هزينه هاي لجستيک</a:t>
            </a:r>
          </a:p>
          <a:p>
            <a:pPr marL="342900" indent="-342900" algn="r" rtl="1">
              <a:lnSpc>
                <a:spcPct val="150000"/>
              </a:lnSpc>
              <a:buFont typeface="Wingdings" panose="05000000000000000000" pitchFamily="2" charset="2"/>
              <a:buChar char="Ø"/>
            </a:pPr>
            <a:r>
              <a:rPr lang="ar-SA" sz="2400" b="1" dirty="0">
                <a:cs typeface="B Nazanin" panose="00000400000000000000" pitchFamily="2" charset="-78"/>
              </a:rPr>
              <a:t>منافع </a:t>
            </a:r>
            <a:r>
              <a:rPr lang="ar-SA" sz="2400" b="1" dirty="0">
                <a:cs typeface="B Nazanin" panose="00000400000000000000" pitchFamily="2" charset="-78"/>
              </a:rPr>
              <a:t>و ارزش افزوده پياده سازي و بکارگیری </a:t>
            </a:r>
            <a:r>
              <a:rPr lang="en-US" sz="2400" b="1" dirty="0">
                <a:cs typeface="B Nazanin" panose="00000400000000000000" pitchFamily="2" charset="-78"/>
              </a:rPr>
              <a:t>WMS</a:t>
            </a:r>
          </a:p>
        </p:txBody>
      </p:sp>
    </p:spTree>
    <p:extLst>
      <p:ext uri="{BB962C8B-B14F-4D97-AF65-F5344CB8AC3E}">
        <p14:creationId xmlns:p14="http://schemas.microsoft.com/office/powerpoint/2010/main" val="470369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توجيه اقتصادي طرح</a:t>
            </a:r>
            <a:endParaRPr lang="fa-IR"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984077" y="2136319"/>
            <a:ext cx="8378819" cy="4483920"/>
          </a:xfrm>
          <a:prstGeom prst="rect">
            <a:avLst/>
          </a:prstGeom>
        </p:spPr>
        <p:txBody>
          <a:bodyPr wrap="square">
            <a:spAutoFit/>
          </a:bodyPr>
          <a:lstStyle/>
          <a:p>
            <a:pPr algn="just" rtl="1">
              <a:lnSpc>
                <a:spcPct val="150000"/>
              </a:lnSpc>
            </a:pPr>
            <a:r>
              <a:rPr lang="ar-SA" sz="2400" b="1" dirty="0">
                <a:cs typeface="B Nazanin" panose="00000400000000000000" pitchFamily="2" charset="-78"/>
              </a:rPr>
              <a:t>صرفه هاي پياده سازي و بکارگيري</a:t>
            </a:r>
          </a:p>
          <a:p>
            <a:pPr algn="just" rtl="1">
              <a:lnSpc>
                <a:spcPct val="150000"/>
              </a:lnSpc>
            </a:pPr>
            <a:r>
              <a:rPr lang="fa-IR" sz="2100" b="1" dirty="0">
                <a:cs typeface="B Nazanin" panose="00000400000000000000" pitchFamily="2" charset="-78"/>
              </a:rPr>
              <a:t>هر </a:t>
            </a:r>
            <a:r>
              <a:rPr lang="en-US" sz="2100" b="1" dirty="0">
                <a:cs typeface="B Nazanin" panose="00000400000000000000" pitchFamily="2" charset="-78"/>
              </a:rPr>
              <a:t>WMS)</a:t>
            </a:r>
            <a:r>
              <a:rPr lang="fa-IR" sz="2100" b="1" dirty="0">
                <a:cs typeface="B Nazanin" panose="00000400000000000000" pitchFamily="2" charset="-78"/>
              </a:rPr>
              <a:t>سيستم مديريت انبار) معتبري كه مورد بررسي قرار داده ميشود ميزان تأثير استفاده از آن در افزايش بهرهوري و كاهش هزينههاي انبارداري مدون و مستند است ، لذا در اين رابطه با توجه به درصد هزينههاي مربوط به فعاليتهاي مختلف انبار و در نظر گرفتن سهم ۱۰ %هزينه انبارداري در هزينه هاي لجستيک ساليانه و افزايش ۳۰ %در كارايي فضاي انبار جداول مربوط به صرفهجوييهايي كه از پيادهسازي در سازمان نمونه بدست ميآيد ارائه ميشود. بايد توجه داشت كه در اين محاسبه خيلي مزاياي ديگري كه ممكن است در نتيجه پيادهسازي حاصل ميشود همچون جلوگيري از خرابي كالاها در اثر حمل و نقل و رسوب كالا و كاهش زمان آموزش نيروهاي جديد در نظر گرفته نشده است</a:t>
            </a:r>
            <a:endParaRPr lang="en-US" sz="2100" b="1" dirty="0">
              <a:cs typeface="B Nazanin" panose="00000400000000000000" pitchFamily="2" charset="-78"/>
            </a:endParaRPr>
          </a:p>
        </p:txBody>
      </p:sp>
    </p:spTree>
    <p:extLst>
      <p:ext uri="{BB962C8B-B14F-4D97-AF65-F5344CB8AC3E}">
        <p14:creationId xmlns:p14="http://schemas.microsoft.com/office/powerpoint/2010/main" val="21515965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توجيه اقتصادي طرح</a:t>
            </a:r>
            <a:endParaRPr lang="fa-IR"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818977" y="2542719"/>
            <a:ext cx="8378819" cy="3416320"/>
          </a:xfrm>
          <a:prstGeom prst="rect">
            <a:avLst/>
          </a:prstGeom>
        </p:spPr>
        <p:txBody>
          <a:bodyPr wrap="square">
            <a:spAutoFit/>
          </a:bodyPr>
          <a:lstStyle/>
          <a:p>
            <a:pPr algn="just" rtl="1">
              <a:lnSpc>
                <a:spcPct val="150000"/>
              </a:lnSpc>
            </a:pPr>
            <a:r>
              <a:rPr lang="ar-SA" sz="2400" b="1" dirty="0">
                <a:cs typeface="B Nazanin" panose="00000400000000000000" pitchFamily="2" charset="-78"/>
              </a:rPr>
              <a:t>در رابطه با </a:t>
            </a:r>
            <a:r>
              <a:rPr lang="ar-SA" sz="2400" b="1" dirty="0">
                <a:cs typeface="B Nazanin" panose="00000400000000000000" pitchFamily="2" charset="-78"/>
              </a:rPr>
              <a:t>صرفه</a:t>
            </a:r>
            <a:r>
              <a:rPr lang="fa-IR" sz="2400" b="1" dirty="0">
                <a:cs typeface="B Nazanin" panose="00000400000000000000" pitchFamily="2" charset="-78"/>
              </a:rPr>
              <a:t> </a:t>
            </a:r>
            <a:r>
              <a:rPr lang="ar-SA" sz="2400" b="1" dirty="0">
                <a:cs typeface="B Nazanin" panose="00000400000000000000" pitchFamily="2" charset="-78"/>
              </a:rPr>
              <a:t>هاي </a:t>
            </a:r>
            <a:r>
              <a:rPr lang="ar-SA" sz="2400" b="1" dirty="0">
                <a:cs typeface="B Nazanin" panose="00000400000000000000" pitchFamily="2" charset="-78"/>
              </a:rPr>
              <a:t>مربوط به فضاي انبار، نيز موضوع داراي آنچنان اهميتي است كه ميبايست به آن توجه نمود. در تحقيقات انجام شده در انواع صنايع كشور مشخص شده است كه همگي در رابطه با فضاي انبار دچار كمبود بوده و در صدد افزايش فضاي انبار هستند. اين امر بخاطر رشد بسيار زياد كار آنها در طي سالهاي اخيرو به طبع نياز آنها به فضاي بيشتر براي مواد اوليه، محصولات و كالاهاي تجاری می باشد.</a:t>
            </a:r>
            <a:endParaRPr lang="en-US" sz="2100" b="1" dirty="0">
              <a:cs typeface="B Nazanin" panose="00000400000000000000" pitchFamily="2" charset="-78"/>
            </a:endParaRPr>
          </a:p>
        </p:txBody>
      </p:sp>
    </p:spTree>
    <p:extLst>
      <p:ext uri="{BB962C8B-B14F-4D97-AF65-F5344CB8AC3E}">
        <p14:creationId xmlns:p14="http://schemas.microsoft.com/office/powerpoint/2010/main" val="3635634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نتیجه گیری</a:t>
            </a:r>
            <a:endParaRPr lang="fa-IR"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818977" y="2542719"/>
            <a:ext cx="8378819" cy="2308324"/>
          </a:xfrm>
          <a:prstGeom prst="rect">
            <a:avLst/>
          </a:prstGeom>
        </p:spPr>
        <p:txBody>
          <a:bodyPr wrap="square">
            <a:spAutoFit/>
          </a:bodyPr>
          <a:lstStyle/>
          <a:p>
            <a:pPr algn="just" rtl="1">
              <a:lnSpc>
                <a:spcPct val="150000"/>
              </a:lnSpc>
            </a:pPr>
            <a:r>
              <a:rPr lang="ar-SA" sz="2400" b="1" dirty="0">
                <a:cs typeface="B Nazanin" panose="00000400000000000000" pitchFamily="2" charset="-78"/>
              </a:rPr>
              <a:t>بنابراين در پايينترين سطح در پنج سال اول پيادهسازي براي سازمان نمونه با فرضهاي گفته شده حداقل ۱۲۰ حداكثر ۹۱۵ميليارد تومان </a:t>
            </a:r>
            <a:r>
              <a:rPr lang="ar-SA" sz="2400" b="1" dirty="0">
                <a:cs typeface="B Nazanin" panose="00000400000000000000" pitchFamily="2" charset="-78"/>
              </a:rPr>
              <a:t>صرفه</a:t>
            </a:r>
            <a:r>
              <a:rPr lang="fa-IR" sz="2400" b="1" dirty="0">
                <a:cs typeface="B Nazanin" panose="00000400000000000000" pitchFamily="2" charset="-78"/>
              </a:rPr>
              <a:t> </a:t>
            </a:r>
            <a:r>
              <a:rPr lang="ar-SA" sz="2400" b="1" dirty="0">
                <a:cs typeface="B Nazanin" panose="00000400000000000000" pitchFamily="2" charset="-78"/>
              </a:rPr>
              <a:t>جويي </a:t>
            </a:r>
            <a:r>
              <a:rPr lang="ar-SA" sz="2400" b="1" dirty="0">
                <a:cs typeface="B Nazanin" panose="00000400000000000000" pitchFamily="2" charset="-78"/>
              </a:rPr>
              <a:t>اقتصادي به همراه خواهد داشت.اين ميزان از صرفه هاي اقتصادي و مزاياي ديگربا حرکت سازمان ها به سمت انبارداري نوين حاصل مي شود.</a:t>
            </a:r>
            <a:endParaRPr lang="en-US" sz="2100" b="1" dirty="0">
              <a:cs typeface="B Nazanin" panose="00000400000000000000" pitchFamily="2" charset="-78"/>
            </a:endParaRPr>
          </a:p>
        </p:txBody>
      </p:sp>
    </p:spTree>
    <p:extLst>
      <p:ext uri="{BB962C8B-B14F-4D97-AF65-F5344CB8AC3E}">
        <p14:creationId xmlns:p14="http://schemas.microsoft.com/office/powerpoint/2010/main" val="152971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چکیده</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857687" y="2471110"/>
            <a:ext cx="8654975" cy="3714863"/>
          </a:xfrm>
          <a:prstGeom prst="rect">
            <a:avLst/>
          </a:prstGeom>
        </p:spPr>
        <p:txBody>
          <a:bodyPr wrap="square">
            <a:spAutoFit/>
          </a:bodyPr>
          <a:lstStyle/>
          <a:p>
            <a:pPr algn="just" rtl="1">
              <a:lnSpc>
                <a:spcPct val="107000"/>
              </a:lnSpc>
            </a:pPr>
            <a:r>
              <a:rPr lang="ar-SA" sz="2000" dirty="0">
                <a:latin typeface="B Lotus" panose="00000400000000000000" pitchFamily="2" charset="-78"/>
                <a:ea typeface="Calibri" panose="020F0502020204030204" pitchFamily="34" charset="0"/>
                <a:cs typeface="B Lotus" panose="00000400000000000000" pitchFamily="2" charset="-78"/>
              </a:rPr>
              <a:t>انبارهاصرفا مخزن نگهداری کالاها نیستند بلکه خود بعنوان سرمایه قابل توجه برای سازمانها می باشند و در سالهای اخیر حتی بعنوان قلب سازمان از آنها یاد می شود.انبار ها محل نگهداری بخش بسیار با ارزش سرمایه سازمان شامل مواد اولیه ،قطعات،محصولات و کالای در جریان ساخت می باشند.لذا علاوه بر ارزش ذاتی خود انبارها بخاطر فضا ،تجهیزات و تاسیسات، آنها از نظر اجرائی و نقشی که در زنجیره تامین کالا بازی می کنند اهمیت می یابند[ ۱]. بنابر این در صورتی که بتوان تمهیداتی را برای استفاده بهینه از فضای انبار و همچنین بالا بردن دقت و سرعت امور اجرائی انبار ایجاد نمود تاثیر خود را درکاهش بهای تمام شده کالای ساخته شده به واسطه کاهش در هزینه های لجستیک وصرفه جوئی در سرمایه های سازمانها می گذارد.تجربه مشابه در دنیا نشان می دهد که استفاده از چنین تمهیداتی باعث بالا بردن کارائی استفاده از فضای انبار به میزان 30-20 [2] درصد میشود، همچنین باعث پیاده سازی عملی سیستمی می شود که ضایعات موجودی ها را به صفرمی رساند.اصولا این تمهیدات تعیین کننده مرز میان انبارداری سنتی و انبار داری نوین است ودرغالب روشها ،سیستم های نرم افزاری ورویه های درست مطرح هستند.</a:t>
            </a:r>
            <a:endPar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36603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857687" y="2471109"/>
            <a:ext cx="8654975" cy="4241930"/>
          </a:xfrm>
          <a:prstGeom prst="rect">
            <a:avLst/>
          </a:prstGeom>
        </p:spPr>
        <p:txBody>
          <a:bodyPr wrap="square">
            <a:spAutoFit/>
          </a:bodyPr>
          <a:lstStyle/>
          <a:p>
            <a:pPr algn="just" rtl="1">
              <a:lnSpc>
                <a:spcPct val="107000"/>
              </a:lnSpc>
            </a:pPr>
            <a:r>
              <a:rPr lang="ar-SA" sz="2100" b="1" dirty="0">
                <a:latin typeface="B Lotus" panose="00000400000000000000" pitchFamily="2" charset="-78"/>
                <a:ea typeface="Calibri" panose="020F0502020204030204" pitchFamily="34" charset="0"/>
                <a:cs typeface="B Nazanin" panose="00000400000000000000" pitchFamily="2" charset="-78"/>
              </a:rPr>
              <a:t>استراتژي که دراين مقاله قصد دنبال کردن آن وجود دارد اين است که سازمانها را ابتدا به اهميت موضوع آگاه نمود و بعد از آن راهکار عملي براي حرکت آنها به سوي انبارداري نوين ارائه داد. چشم انداز مورد نظر، انتقال و استفاده از دانشي است که حاصل تجربه پانزده ساله مطالعه ،پژوهش و کار عملي در حوزه لجستيک و بخصوص انبارداري مي باشد. دانش و آگاهي ها در نرم افزار متبلور گرديده است که بطور عملي و اجرائي مي تواند استفاده شود وسازمان ها را از منافع بسيار زيادي که دارد منتفع نمايد.محصول نهائي اين طرح نه تنها نرم افزار مربوطه است بلکه پشتيباني از کاربران اين سيستم تا مرحله اي است که آنها را در مسير درست انبارداري نوين قرار دهد.بنابراين توصيف سيستمي متشکل از سخت افزار ، نرم افزار هاي مناسب جهت ايجاد پايگاه داده براي مديران سطوح مختلف است که ايشان را از وضعيت فضاي نگهداري و ميزان موجودي در آن آگاه نمايد . اين مقاله اين هدف را دنبال مي کند که بعد جديدي را به مديريت انبارداري اضافه نمايد و افق جديدي که منطقي تر و کارآتر است را ايجاد نمايد. اين افق و بعد نگاه به کالا و مواد از جايگاه فضاي نگهداري است </a:t>
            </a:r>
            <a:r>
              <a:rPr lang="ar-SA" sz="2100" b="1" dirty="0">
                <a:latin typeface="B Lotus" panose="00000400000000000000" pitchFamily="2" charset="-78"/>
                <a:ea typeface="Calibri" panose="020F0502020204030204" pitchFamily="34" charset="0"/>
                <a:cs typeface="B Nazanin" panose="00000400000000000000" pitchFamily="2" charset="-78"/>
              </a:rPr>
              <a:t>.</a:t>
            </a:r>
            <a:endParaRPr lang="en-US" sz="2100" b="1" dirty="0">
              <a:solidFill>
                <a:srgbClr val="FF0000"/>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090908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smtClean="0">
                <a:cs typeface="B Titr" panose="00000700000000000000" pitchFamily="2" charset="-78"/>
              </a:rPr>
              <a:t>مقدمه</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857687" y="2471109"/>
            <a:ext cx="8654975" cy="3648884"/>
          </a:xfrm>
          <a:prstGeom prst="rect">
            <a:avLst/>
          </a:prstGeom>
        </p:spPr>
        <p:txBody>
          <a:bodyPr wrap="square">
            <a:spAutoFit/>
          </a:bodyPr>
          <a:lstStyle/>
          <a:p>
            <a:pPr algn="just" rtl="1">
              <a:lnSpc>
                <a:spcPct val="107000"/>
              </a:lnSpc>
            </a:pPr>
            <a:r>
              <a:rPr lang="ar-SA" sz="2400" b="1" dirty="0">
                <a:latin typeface="B Lotus" panose="00000400000000000000" pitchFamily="2" charset="-78"/>
                <a:ea typeface="Calibri" panose="020F0502020204030204" pitchFamily="34" charset="0"/>
                <a:cs typeface="B Nazanin" panose="00000400000000000000" pitchFamily="2" charset="-78"/>
              </a:rPr>
              <a:t> در واقعيت،هر سازماني کالاهائي(مواد اوليه، قطعات ، محصولات)را در فضاهائي در انبارنگهداري مينمايد. هدف اين است که مديران و دست اندرکاران به موضوع فضاهاي نگهداري توجه داد.مديريت مي تواند قادر باشد که آمار کالاهاي موجود در هر منطقه را بداند ولي بايد توجه داشت که کالاها در محل هائي مختلف و پراکنده نگهداري مي شوند که عدم توجه به آن باعث اين تفکر غلط مي شود که مديريت هرگاه اراده کند مي تواند دستور انتقال و جابجائي اين کالاها را بدهند در حاليکه در واقعيت چنين نيست و محدوديت فضاي نگهداري و مديريت دپو نيز در اين رابطه نقش قابل ملاحظه اي ايفا مي کنند و عدم توجه به اين واقعيت همانطور که در عمل ديده شده است خسارات و هزينه هاي زيادي براي سازمان دارد.</a:t>
            </a:r>
            <a:endParaRPr lang="en-US" sz="2400" b="1" dirty="0">
              <a:solidFill>
                <a:srgbClr val="FF0000"/>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873704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انبارداري نوين چيست؟</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743386" y="2325784"/>
            <a:ext cx="8746814" cy="4439677"/>
          </a:xfrm>
          <a:prstGeom prst="rect">
            <a:avLst/>
          </a:prstGeom>
        </p:spPr>
        <p:txBody>
          <a:bodyPr wrap="square">
            <a:spAutoFit/>
          </a:bodyPr>
          <a:lstStyle/>
          <a:p>
            <a:pPr algn="just" rtl="1">
              <a:lnSpc>
                <a:spcPct val="107000"/>
              </a:lnSpc>
            </a:pPr>
            <a:r>
              <a:rPr lang="ar-SA" sz="2200" b="1" dirty="0">
                <a:latin typeface="B Lotus" panose="00000400000000000000" pitchFamily="2" charset="-78"/>
                <a:ea typeface="Calibri" panose="020F0502020204030204" pitchFamily="34" charset="0"/>
                <a:cs typeface="B Nazanin" panose="00000400000000000000" pitchFamily="2" charset="-78"/>
              </a:rPr>
              <a:t>درعصرکنوني پيشرفت روزافزون دانش بشري در </a:t>
            </a:r>
            <a:r>
              <a:rPr lang="ar-SA" sz="2200" b="1" dirty="0">
                <a:latin typeface="B Lotus" panose="00000400000000000000" pitchFamily="2" charset="-78"/>
                <a:ea typeface="Calibri" panose="020F0502020204030204" pitchFamily="34" charset="0"/>
                <a:cs typeface="B Nazanin" panose="00000400000000000000" pitchFamily="2" charset="-78"/>
              </a:rPr>
              <a:t>زمينه</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هاي </a:t>
            </a:r>
            <a:r>
              <a:rPr lang="ar-SA" sz="2200" b="1" dirty="0">
                <a:latin typeface="B Lotus" panose="00000400000000000000" pitchFamily="2" charset="-78"/>
                <a:ea typeface="Calibri" panose="020F0502020204030204" pitchFamily="34" charset="0"/>
                <a:cs typeface="B Nazanin" panose="00000400000000000000" pitchFamily="2" charset="-78"/>
              </a:rPr>
              <a:t>مختلف علوم وتکنولوژي وايجاد سازمانهاي بزرگ وپيچيده باعث تنوع توليد کالاهاي مختلف صنعتي و مصرفي گرديده واين سازمانها تحت تاثيرعوامل داخل وخارجي براي رسيدن به اهداف خودبايد </a:t>
            </a:r>
            <a:r>
              <a:rPr lang="ar-SA" sz="2200" b="1" dirty="0">
                <a:latin typeface="B Lotus" panose="00000400000000000000" pitchFamily="2" charset="-78"/>
                <a:ea typeface="Calibri" panose="020F0502020204030204" pitchFamily="34" charset="0"/>
                <a:cs typeface="B Nazanin" panose="00000400000000000000" pitchFamily="2" charset="-78"/>
              </a:rPr>
              <a:t>انعطاف</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هاي </a:t>
            </a:r>
            <a:r>
              <a:rPr lang="ar-SA" sz="2200" b="1" dirty="0">
                <a:latin typeface="B Lotus" panose="00000400000000000000" pitchFamily="2" charset="-78"/>
                <a:ea typeface="Calibri" panose="020F0502020204030204" pitchFamily="34" charset="0"/>
                <a:cs typeface="B Nazanin" panose="00000400000000000000" pitchFamily="2" charset="-78"/>
              </a:rPr>
              <a:t>لازم براي مصرف، توليد وتوزيع کالاي مختلف را داشته باشند.انبار بعنوان واحد پشتيباني کننده جهت تسهيل در روند فعاليتها و براي دستيابي به اهداف، نقش مهميدرايجاد اين </a:t>
            </a:r>
            <a:r>
              <a:rPr lang="ar-SA" sz="2200" b="1" dirty="0">
                <a:latin typeface="B Lotus" panose="00000400000000000000" pitchFamily="2" charset="-78"/>
                <a:ea typeface="Calibri" panose="020F0502020204030204" pitchFamily="34" charset="0"/>
                <a:cs typeface="B Nazanin" panose="00000400000000000000" pitchFamily="2" charset="-78"/>
              </a:rPr>
              <a:t>انعطاف</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ها </a:t>
            </a:r>
            <a:r>
              <a:rPr lang="ar-SA" sz="2200" b="1" dirty="0">
                <a:latin typeface="B Lotus" panose="00000400000000000000" pitchFamily="2" charset="-78"/>
                <a:ea typeface="Calibri" panose="020F0502020204030204" pitchFamily="34" charset="0"/>
                <a:cs typeface="B Nazanin" panose="00000400000000000000" pitchFamily="2" charset="-78"/>
              </a:rPr>
              <a:t>در </a:t>
            </a:r>
            <a:r>
              <a:rPr lang="ar-SA" sz="2200" b="1" dirty="0">
                <a:latin typeface="B Lotus" panose="00000400000000000000" pitchFamily="2" charset="-78"/>
                <a:ea typeface="Calibri" panose="020F0502020204030204" pitchFamily="34" charset="0"/>
                <a:cs typeface="B Nazanin" panose="00000400000000000000" pitchFamily="2" charset="-78"/>
              </a:rPr>
              <a:t>سازمان</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ها</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دارد</a:t>
            </a:r>
            <a:r>
              <a:rPr lang="ar-SA" sz="2200" b="1" dirty="0">
                <a:latin typeface="B Lotus" panose="00000400000000000000" pitchFamily="2" charset="-78"/>
                <a:ea typeface="Calibri" panose="020F0502020204030204" pitchFamily="34" charset="0"/>
                <a:cs typeface="B Nazanin" panose="00000400000000000000" pitchFamily="2" charset="-78"/>
              </a:rPr>
              <a:t>. درواقع به کمک انبارباحوادث پيش بيني نشده داخل سيستم ويا حتي خارج ازسيستم ميتوان مقابله کرد و با رساندن سريع کالا به دست مشتري، رضايت مشتريان ومصرف کنندگان اين کالاراحفظ نمود وازگردونهء رقابت حذف نشد. اماتمامياين موارد زماني ميتواند رخ دهدکه انبار بعنوان واحد پشتيبانيکننده نقش خودرابه نحواحسن ايفاء کند. اين مقدورنيست مگر با مديريت صحيح انبار.اين مديريت صرفاً جنبه فيزيکي انبار را در نظرندارد اين بدان معني است که انبار فقط بعنوان </a:t>
            </a:r>
            <a:r>
              <a:rPr lang="ar-SA" sz="2200" b="1" dirty="0">
                <a:latin typeface="B Lotus" panose="00000400000000000000" pitchFamily="2" charset="-78"/>
                <a:ea typeface="Calibri" panose="020F0502020204030204" pitchFamily="34" charset="0"/>
                <a:cs typeface="B Nazanin" panose="00000400000000000000" pitchFamily="2" charset="-78"/>
              </a:rPr>
              <a:t>محفظه</a:t>
            </a:r>
            <a:r>
              <a:rPr lang="en-US" sz="2200" b="1" dirty="0">
                <a:latin typeface="B Lotus" panose="00000400000000000000" pitchFamily="2" charset="-78"/>
                <a:ea typeface="Calibri" panose="020F0502020204030204" pitchFamily="34" charset="0"/>
                <a:cs typeface="B Nazanin" panose="00000400000000000000" pitchFamily="2" charset="-78"/>
              </a:rPr>
              <a:t> </a:t>
            </a:r>
            <a:r>
              <a:rPr lang="ar-SA" sz="2200" b="1" dirty="0">
                <a:latin typeface="B Lotus" panose="00000400000000000000" pitchFamily="2" charset="-78"/>
                <a:ea typeface="Calibri" panose="020F0502020204030204" pitchFamily="34" charset="0"/>
                <a:cs typeface="B Nazanin" panose="00000400000000000000" pitchFamily="2" charset="-78"/>
              </a:rPr>
              <a:t>اي </a:t>
            </a:r>
            <a:r>
              <a:rPr lang="ar-SA" sz="2200" b="1" dirty="0">
                <a:latin typeface="B Lotus" panose="00000400000000000000" pitchFamily="2" charset="-78"/>
                <a:ea typeface="Calibri" panose="020F0502020204030204" pitchFamily="34" charset="0"/>
                <a:cs typeface="B Nazanin" panose="00000400000000000000" pitchFamily="2" charset="-78"/>
              </a:rPr>
              <a:t>براي نگهداري کالا نيست بلکه بايد از دومنظر اطلاعاتي وفيزيکي به آن نگاه کرد.</a:t>
            </a:r>
            <a:endParaRPr lang="en-US" sz="2200" b="1" dirty="0">
              <a:solidFill>
                <a:srgbClr val="FF0000"/>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681239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انبارداري نوين چيست؟</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743386" y="2325783"/>
            <a:ext cx="8746814" cy="1903726"/>
          </a:xfrm>
          <a:prstGeom prst="rect">
            <a:avLst/>
          </a:prstGeom>
        </p:spPr>
        <p:txBody>
          <a:bodyPr wrap="square">
            <a:spAutoFit/>
          </a:bodyPr>
          <a:lstStyle/>
          <a:p>
            <a:pPr algn="just" rtl="1">
              <a:lnSpc>
                <a:spcPct val="107000"/>
              </a:lnSpc>
            </a:pPr>
            <a:r>
              <a:rPr lang="ar-SA" sz="2200" b="1" dirty="0">
                <a:latin typeface="B Lotus" panose="00000400000000000000" pitchFamily="2" charset="-78"/>
                <a:ea typeface="Calibri" panose="020F0502020204030204" pitchFamily="34" charset="0"/>
                <a:cs typeface="B Nazanin" panose="00000400000000000000" pitchFamily="2" charset="-78"/>
              </a:rPr>
              <a:t>مديريت به معني برنامه ريزي، كنترل و هدايت امكانات و قابليتهاي موجود در انبار (نيروي انساني، امكانات تجهيزات و فضا) است. اين ديدگاه مرزي است كه تفاوت مديريت نوين و مديريت سنتي را مشخص ميكند. مديريت سنتي به انباربه عنوان سربار به حساب مي آيند نه بخشي که مي تواند سود آوري به همراه داشته باشد. از ديد يك جعبه سياه نگاه ميكند كه كالاها به آن وارد و از آن طرف خارج ميشود</a:t>
            </a:r>
            <a:endParaRPr lang="en-US" sz="2200" b="1" dirty="0">
              <a:solidFill>
                <a:srgbClr val="FF0000"/>
              </a:solidFill>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153090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سطوح انبارداري نوين</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524000" y="2668684"/>
            <a:ext cx="8746814" cy="2800767"/>
          </a:xfrm>
          <a:prstGeom prst="rect">
            <a:avLst/>
          </a:prstGeom>
        </p:spPr>
        <p:txBody>
          <a:bodyPr wrap="square">
            <a:spAutoFit/>
          </a:bodyPr>
          <a:lstStyle/>
          <a:p>
            <a:pPr algn="just" rtl="1">
              <a:lnSpc>
                <a:spcPct val="200000"/>
              </a:lnSpc>
            </a:pPr>
            <a:r>
              <a:rPr lang="ar-SA" sz="2200" b="1" dirty="0">
                <a:latin typeface="B Lotus" panose="00000400000000000000" pitchFamily="2" charset="-78"/>
                <a:ea typeface="Calibri" panose="020F0502020204030204" pitchFamily="34" charset="0"/>
                <a:cs typeface="B Zar" panose="00000400000000000000" pitchFamily="2" charset="-78"/>
              </a:rPr>
              <a:t>سطح اول: فرايند خودكارسازي محدود </a:t>
            </a:r>
          </a:p>
          <a:p>
            <a:pPr algn="just" rtl="1">
              <a:lnSpc>
                <a:spcPct val="200000"/>
              </a:lnSpc>
            </a:pPr>
            <a:r>
              <a:rPr lang="ar-SA" sz="2200" b="1" dirty="0">
                <a:latin typeface="B Lotus" panose="00000400000000000000" pitchFamily="2" charset="-78"/>
                <a:ea typeface="Calibri" panose="020F0502020204030204" pitchFamily="34" charset="0"/>
                <a:cs typeface="B Zar" panose="00000400000000000000" pitchFamily="2" charset="-78"/>
              </a:rPr>
              <a:t>سطح </a:t>
            </a:r>
            <a:r>
              <a:rPr lang="ar-SA" sz="2200" b="1" dirty="0">
                <a:latin typeface="B Lotus" panose="00000400000000000000" pitchFamily="2" charset="-78"/>
                <a:ea typeface="Calibri" panose="020F0502020204030204" pitchFamily="34" charset="0"/>
                <a:cs typeface="B Zar" panose="00000400000000000000" pitchFamily="2" charset="-78"/>
              </a:rPr>
              <a:t>دوم: مهندسي مجدد فرايندكار </a:t>
            </a:r>
          </a:p>
          <a:p>
            <a:pPr algn="just" rtl="1">
              <a:lnSpc>
                <a:spcPct val="200000"/>
              </a:lnSpc>
            </a:pPr>
            <a:r>
              <a:rPr lang="ar-SA" sz="2200" b="1" dirty="0">
                <a:latin typeface="B Lotus" panose="00000400000000000000" pitchFamily="2" charset="-78"/>
                <a:ea typeface="Calibri" panose="020F0502020204030204" pitchFamily="34" charset="0"/>
                <a:cs typeface="B Zar" panose="00000400000000000000" pitchFamily="2" charset="-78"/>
              </a:rPr>
              <a:t>سطح </a:t>
            </a:r>
            <a:r>
              <a:rPr lang="ar-SA" sz="2200" b="1" dirty="0">
                <a:latin typeface="B Lotus" panose="00000400000000000000" pitchFamily="2" charset="-78"/>
                <a:ea typeface="Calibri" panose="020F0502020204030204" pitchFamily="34" charset="0"/>
                <a:cs typeface="B Zar" panose="00000400000000000000" pitchFamily="2" charset="-78"/>
              </a:rPr>
              <a:t>سوم: مهندسي مجدد زيرساخت انبار </a:t>
            </a:r>
          </a:p>
          <a:p>
            <a:pPr algn="just" rtl="1">
              <a:lnSpc>
                <a:spcPct val="200000"/>
              </a:lnSpc>
            </a:pPr>
            <a:r>
              <a:rPr lang="ar-SA" sz="2200" b="1" dirty="0">
                <a:latin typeface="B Lotus" panose="00000400000000000000" pitchFamily="2" charset="-78"/>
                <a:ea typeface="Calibri" panose="020F0502020204030204" pitchFamily="34" charset="0"/>
                <a:cs typeface="B Zar" panose="00000400000000000000" pitchFamily="2" charset="-78"/>
              </a:rPr>
              <a:t>سطح </a:t>
            </a:r>
            <a:r>
              <a:rPr lang="ar-SA" sz="2200" b="1" dirty="0">
                <a:latin typeface="B Lotus" panose="00000400000000000000" pitchFamily="2" charset="-78"/>
                <a:ea typeface="Calibri" panose="020F0502020204030204" pitchFamily="34" charset="0"/>
                <a:cs typeface="B Zar" panose="00000400000000000000" pitchFamily="2" charset="-78"/>
              </a:rPr>
              <a:t>چهارم: مجهز نمودن انبار به تجهيزات خودكار</a:t>
            </a:r>
          </a:p>
        </p:txBody>
      </p:sp>
    </p:spTree>
    <p:extLst>
      <p:ext uri="{BB962C8B-B14F-4D97-AF65-F5344CB8AC3E}">
        <p14:creationId xmlns:p14="http://schemas.microsoft.com/office/powerpoint/2010/main" val="1960436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سطوح انبارداري نوين</a:t>
            </a:r>
            <a:endParaRPr lang="en-US" dirty="0">
              <a:cs typeface="B Titr" panose="00000700000000000000" pitchFamily="2" charset="-78"/>
            </a:endParaRP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1524001" y="2325783"/>
            <a:ext cx="8924919" cy="4462760"/>
          </a:xfrm>
          <a:prstGeom prst="rect">
            <a:avLst/>
          </a:prstGeom>
        </p:spPr>
        <p:txBody>
          <a:bodyPr wrap="square">
            <a:spAutoFit/>
          </a:bodyPr>
          <a:lstStyle/>
          <a:p>
            <a:pPr algn="just" rtl="1"/>
            <a:r>
              <a:rPr lang="ar-SA" sz="2400" b="1" dirty="0">
                <a:solidFill>
                  <a:srgbClr val="FF0000"/>
                </a:solidFill>
                <a:cs typeface="B Nazanin" panose="00000400000000000000" pitchFamily="2" charset="-78"/>
              </a:rPr>
              <a:t>سطح اول: فرايند خودكارسازي محدود</a:t>
            </a:r>
            <a:endParaRPr lang="en-US" sz="2400" b="1" dirty="0">
              <a:solidFill>
                <a:srgbClr val="FF0000"/>
              </a:solidFill>
              <a:cs typeface="B Nazanin" panose="00000400000000000000" pitchFamily="2" charset="-78"/>
            </a:endParaRPr>
          </a:p>
          <a:p>
            <a:pPr algn="just" rtl="1"/>
            <a:r>
              <a:rPr lang="ar-SA" sz="2400" b="1" dirty="0">
                <a:cs typeface="B Nazanin" panose="00000400000000000000" pitchFamily="2" charset="-78"/>
              </a:rPr>
              <a:t>سطح اول، استراتژي ارتقاء كارايي انبار نگهداري فرايندهاي كاري موجود و استفاده از اتوماسيونهاي ساده در سطح انبار همچون باركد</a:t>
            </a:r>
            <a:r>
              <a:rPr lang="ar-SA" sz="2400" b="1" dirty="0">
                <a:cs typeface="B Nazanin" panose="00000400000000000000" pitchFamily="2" charset="-78"/>
              </a:rPr>
              <a:t>،</a:t>
            </a:r>
            <a:r>
              <a:rPr lang="fa-IR" sz="2400" b="1" dirty="0">
                <a:cs typeface="B Nazanin" panose="00000400000000000000" pitchFamily="2" charset="-78"/>
              </a:rPr>
              <a:t> </a:t>
            </a:r>
            <a:r>
              <a:rPr lang="en-US" sz="2400" b="1" dirty="0">
                <a:cs typeface="B Nazanin" panose="00000400000000000000" pitchFamily="2" charset="-78"/>
              </a:rPr>
              <a:t>PDA</a:t>
            </a:r>
            <a:r>
              <a:rPr lang="fa-IR" sz="2400" b="1" dirty="0">
                <a:cs typeface="B Nazanin" panose="00000400000000000000" pitchFamily="2" charset="-78"/>
              </a:rPr>
              <a:t> </a:t>
            </a:r>
            <a:r>
              <a:rPr lang="ar-SA" sz="2400" b="1" dirty="0">
                <a:cs typeface="B Nazanin" panose="00000400000000000000" pitchFamily="2" charset="-78"/>
              </a:rPr>
              <a:t>و </a:t>
            </a:r>
            <a:r>
              <a:rPr lang="ar-SA" sz="2400" b="1" dirty="0">
                <a:cs typeface="B Nazanin" panose="00000400000000000000" pitchFamily="2" charset="-78"/>
              </a:rPr>
              <a:t>شبكه</a:t>
            </a:r>
            <a:r>
              <a:rPr lang="en-US" sz="2400" b="1" dirty="0">
                <a:cs typeface="B Nazanin" panose="00000400000000000000" pitchFamily="2" charset="-78"/>
              </a:rPr>
              <a:t> Wireless </a:t>
            </a:r>
            <a:r>
              <a:rPr lang="ar-SA" sz="2400" b="1" dirty="0">
                <a:cs typeface="B Nazanin" panose="00000400000000000000" pitchFamily="2" charset="-78"/>
              </a:rPr>
              <a:t>كه باعث كاهش ميزان استفاده از كاغذ وتحصيل مزايا ذيل درانبارها ميشود</a:t>
            </a:r>
            <a:r>
              <a:rPr lang="en-US" sz="2400" b="1" dirty="0">
                <a:cs typeface="B Nazanin" panose="00000400000000000000" pitchFamily="2" charset="-78"/>
              </a:rPr>
              <a:t>.</a:t>
            </a:r>
          </a:p>
          <a:p>
            <a:pPr algn="just" rtl="1"/>
            <a:r>
              <a:rPr lang="ar-SA" sz="2400" b="1" dirty="0">
                <a:cs typeface="B Nazanin" panose="00000400000000000000" pitchFamily="2" charset="-78"/>
              </a:rPr>
              <a:t> </a:t>
            </a:r>
            <a:endParaRPr lang="en-US" sz="2400" b="1" dirty="0">
              <a:cs typeface="B Nazanin" panose="00000400000000000000" pitchFamily="2" charset="-78"/>
            </a:endParaRPr>
          </a:p>
          <a:p>
            <a:pPr algn="just" rtl="1"/>
            <a:r>
              <a:rPr lang="ar-SA" sz="2400" b="1" dirty="0">
                <a:solidFill>
                  <a:srgbClr val="FF0000"/>
                </a:solidFill>
                <a:cs typeface="B Nazanin" panose="00000400000000000000" pitchFamily="2" charset="-78"/>
              </a:rPr>
              <a:t>سطح دوم: مهندسي مجدد فرآیند کار</a:t>
            </a:r>
            <a:endParaRPr lang="en-US" sz="2400" b="1" dirty="0">
              <a:solidFill>
                <a:srgbClr val="FF0000"/>
              </a:solidFill>
              <a:cs typeface="B Nazanin" panose="00000400000000000000" pitchFamily="2" charset="-78"/>
            </a:endParaRPr>
          </a:p>
          <a:p>
            <a:pPr algn="just" rtl="1"/>
            <a:r>
              <a:rPr lang="ar-SA" sz="2400" b="1" dirty="0">
                <a:cs typeface="B Nazanin" panose="00000400000000000000" pitchFamily="2" charset="-78"/>
              </a:rPr>
              <a:t>سطح دوم از استراتژي ارتقاء كارايي انبار مهندسي مجددروي فرايندهاي انبارداري جاري است</a:t>
            </a:r>
            <a:r>
              <a:rPr lang="en-US" sz="2400" b="1" dirty="0">
                <a:cs typeface="B Nazanin" panose="00000400000000000000" pitchFamily="2" charset="-78"/>
              </a:rPr>
              <a:t>. </a:t>
            </a:r>
            <a:r>
              <a:rPr lang="ar-SA" sz="2400" b="1" dirty="0">
                <a:cs typeface="B Nazanin" panose="00000400000000000000" pitchFamily="2" charset="-78"/>
              </a:rPr>
              <a:t>دراين سطح فرض بر اين كار دارد كه سازمان مايل به حفظ بستر و زيرساخت موجود است و مايل به تغيير فرآيندهاي انبارداري به منظور بهينهسازي بهرهوري انبار است. در ذيل فرآيند كاري مهندسي مجدد و نيز مزاياي آن آمده است</a:t>
            </a:r>
            <a:r>
              <a:rPr lang="en-US" sz="2400" b="1" dirty="0">
                <a:cs typeface="B Nazanin" panose="00000400000000000000" pitchFamily="2" charset="-78"/>
              </a:rPr>
              <a:t>.</a:t>
            </a:r>
          </a:p>
          <a:p>
            <a:pPr algn="just" rtl="1">
              <a:lnSpc>
                <a:spcPct val="200000"/>
              </a:lnSpc>
            </a:pPr>
            <a:endParaRPr lang="ar-SA" sz="2200" b="1" dirty="0">
              <a:latin typeface="B Lotus" panose="00000400000000000000" pitchFamily="2" charset="-78"/>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24031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332" y="520732"/>
            <a:ext cx="7543800" cy="1450757"/>
          </a:xfrm>
        </p:spPr>
        <p:txBody>
          <a:bodyPr/>
          <a:lstStyle/>
          <a:p>
            <a:pPr algn="r"/>
            <a:r>
              <a:rPr lang="fa-IR" dirty="0">
                <a:cs typeface="B Titr" panose="00000700000000000000" pitchFamily="2" charset="-78"/>
              </a:rPr>
              <a:t> فرآيند كاري مهندسي مجدد</a:t>
            </a:r>
          </a:p>
        </p:txBody>
      </p:sp>
      <p:sp>
        <p:nvSpPr>
          <p:cNvPr id="4" name="Title 1"/>
          <p:cNvSpPr txBox="1">
            <a:spLocks/>
          </p:cNvSpPr>
          <p:nvPr/>
        </p:nvSpPr>
        <p:spPr>
          <a:xfrm>
            <a:off x="2819095" y="166437"/>
            <a:ext cx="7543800" cy="1450757"/>
          </a:xfrm>
          <a:prstGeom prst="rect">
            <a:avLst/>
          </a:prstGeom>
        </p:spPr>
        <p:txBody>
          <a:bodyPr vert="horz" lIns="91440" tIns="45720" rIns="91440" bIns="45720" rtlCol="0" anchor="b">
            <a:normAutofit/>
          </a:bodyPr>
          <a:lstStyle>
            <a:lvl1pPr marL="0"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a:lstStyle>
          <a:p>
            <a:pPr algn="ctr"/>
            <a:endParaRPr lang="en-US" sz="2800" dirty="0">
              <a:solidFill>
                <a:srgbClr val="FF0000"/>
              </a:solidFill>
              <a:cs typeface="B Titr" panose="00000700000000000000" pitchFamily="2" charset="-78"/>
            </a:endParaRPr>
          </a:p>
        </p:txBody>
      </p:sp>
      <p:sp>
        <p:nvSpPr>
          <p:cNvPr id="5" name="Rectangle 4"/>
          <p:cNvSpPr/>
          <p:nvPr/>
        </p:nvSpPr>
        <p:spPr>
          <a:xfrm>
            <a:off x="2111077" y="2617884"/>
            <a:ext cx="8251819" cy="2554545"/>
          </a:xfrm>
          <a:prstGeom prst="rect">
            <a:avLst/>
          </a:prstGeom>
        </p:spPr>
        <p:txBody>
          <a:bodyPr wrap="square">
            <a:spAutoFit/>
          </a:bodyPr>
          <a:lstStyle/>
          <a:p>
            <a:pPr algn="just" rtl="1"/>
            <a:r>
              <a:rPr lang="ar-SA" sz="3200" b="1" dirty="0">
                <a:cs typeface="B Nazanin" panose="00000400000000000000" pitchFamily="2" charset="-78"/>
              </a:rPr>
              <a:t>مزايا </a:t>
            </a:r>
            <a:r>
              <a:rPr lang="ar-SA" sz="3200" b="1" dirty="0">
                <a:cs typeface="B Nazanin" panose="00000400000000000000" pitchFamily="2" charset="-78"/>
              </a:rPr>
              <a:t>و منافع فرآيندكاري مهندسي مجدد شامل بهبود و افزايش کارائي در سه عمليات ذيل است</a:t>
            </a:r>
          </a:p>
          <a:p>
            <a:pPr algn="just" rtl="1"/>
            <a:r>
              <a:rPr lang="ar-SA" sz="3200" b="1" dirty="0">
                <a:cs typeface="B Nazanin" panose="00000400000000000000" pitchFamily="2" charset="-78"/>
              </a:rPr>
              <a:t>• </a:t>
            </a:r>
            <a:r>
              <a:rPr lang="ar-SA" sz="3200" b="1" dirty="0">
                <a:cs typeface="B Nazanin" panose="00000400000000000000" pitchFamily="2" charset="-78"/>
              </a:rPr>
              <a:t>جايگذاري</a:t>
            </a:r>
          </a:p>
          <a:p>
            <a:pPr algn="just" rtl="1"/>
            <a:r>
              <a:rPr lang="ar-SA" sz="3200" b="1" dirty="0">
                <a:cs typeface="B Nazanin" panose="00000400000000000000" pitchFamily="2" charset="-78"/>
              </a:rPr>
              <a:t>• </a:t>
            </a:r>
            <a:r>
              <a:rPr lang="ar-SA" sz="3200" b="1" dirty="0">
                <a:cs typeface="B Nazanin" panose="00000400000000000000" pitchFamily="2" charset="-78"/>
              </a:rPr>
              <a:t>برداشت (سفارش برداري ) </a:t>
            </a:r>
          </a:p>
          <a:p>
            <a:pPr algn="just" rtl="1"/>
            <a:r>
              <a:rPr lang="ar-SA" sz="3200" b="1" dirty="0">
                <a:cs typeface="B Nazanin" panose="00000400000000000000" pitchFamily="2" charset="-78"/>
              </a:rPr>
              <a:t>• بازچيني</a:t>
            </a:r>
            <a:endParaRPr lang="ar-SA" sz="2800" b="1" dirty="0">
              <a:latin typeface="B Lotus" panose="00000400000000000000" pitchFamily="2" charset="-78"/>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2467342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TotalTime>
  <Words>1823</Words>
  <Application>Microsoft Office PowerPoint</Application>
  <PresentationFormat>Widescreen</PresentationFormat>
  <Paragraphs>59</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B Lotus</vt:lpstr>
      <vt:lpstr>B Nazanin</vt:lpstr>
      <vt:lpstr>B Titr</vt:lpstr>
      <vt:lpstr>B Zar</vt:lpstr>
      <vt:lpstr>Calibri</vt:lpstr>
      <vt:lpstr>Century Gothic</vt:lpstr>
      <vt:lpstr>Wingdings</vt:lpstr>
      <vt:lpstr>Wingdings 3</vt:lpstr>
      <vt:lpstr>Ion Boardroom</vt:lpstr>
      <vt:lpstr>سیستم مدیریت انباراز سلول تا سرزمین بخش دوم : مقدمه ای بر مدیریت انبارداری نوین و صرفه های اقتصادی آن</vt:lpstr>
      <vt:lpstr>چکیده</vt:lpstr>
      <vt:lpstr>مقدمه</vt:lpstr>
      <vt:lpstr>مقدمه</vt:lpstr>
      <vt:lpstr>انبارداري نوين چيست؟</vt:lpstr>
      <vt:lpstr>انبارداري نوين چيست؟</vt:lpstr>
      <vt:lpstr>سطوح انبارداري نوين</vt:lpstr>
      <vt:lpstr>سطوح انبارداري نوين</vt:lpstr>
      <vt:lpstr> فرآيند كاري مهندسي مجدد</vt:lpstr>
      <vt:lpstr>مزاياي مهندسي مجدد فرآيند کار</vt:lpstr>
      <vt:lpstr>معرفي سيمارآ و سيمساد</vt:lpstr>
      <vt:lpstr>معرفي سيمارآ و سيمساد</vt:lpstr>
      <vt:lpstr>معرفي سيمارآ و سيمساد</vt:lpstr>
      <vt:lpstr>معرفي سيمارآ و سيمساد</vt:lpstr>
      <vt:lpstr>توجيه اقتصادي طرح</vt:lpstr>
      <vt:lpstr>توجيه اقتصادي طرح</vt:lpstr>
      <vt:lpstr>توجيه اقتصادي طرح</vt:lpstr>
      <vt:lpstr>نتیجه گیری</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سیستم مدیریت انباراز سلول تا سرزمین بخش دوم : مقدمه ای بر مدیریت انبارداری نوین و صرفه های اقتصادی آن</dc:title>
  <dc:creator>MRT www.Win2Farsi.com</dc:creator>
  <cp:lastModifiedBy>MRT www.Win2Farsi.com</cp:lastModifiedBy>
  <cp:revision>1</cp:revision>
  <dcterms:created xsi:type="dcterms:W3CDTF">2019-01-31T09:46:30Z</dcterms:created>
  <dcterms:modified xsi:type="dcterms:W3CDTF">2019-01-31T09:47:53Z</dcterms:modified>
</cp:coreProperties>
</file>