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66" r:id="rId3"/>
    <p:sldId id="267" r:id="rId4"/>
    <p:sldId id="268" r:id="rId5"/>
    <p:sldId id="269" r:id="rId6"/>
    <p:sldId id="270" r:id="rId7"/>
    <p:sldId id="275" r:id="rId8"/>
    <p:sldId id="276" r:id="rId9"/>
    <p:sldId id="257" r:id="rId10"/>
    <p:sldId id="258" r:id="rId11"/>
    <p:sldId id="259" r:id="rId12"/>
    <p:sldId id="260" r:id="rId13"/>
    <p:sldId id="261" r:id="rId14"/>
    <p:sldId id="262" r:id="rId15"/>
    <p:sldId id="263" r:id="rId16"/>
    <p:sldId id="264" r:id="rId17"/>
    <p:sldId id="265" r:id="rId18"/>
    <p:sldId id="277" r:id="rId19"/>
    <p:sldId id="278" r:id="rId20"/>
    <p:sldId id="279" r:id="rId21"/>
    <p:sldId id="280" r:id="rId22"/>
    <p:sldId id="281" r:id="rId23"/>
    <p:sldId id="282" r:id="rId24"/>
    <p:sldId id="283" r:id="rId25"/>
    <p:sldId id="288" r:id="rId26"/>
    <p:sldId id="289" r:id="rId27"/>
    <p:sldId id="284" r:id="rId28"/>
    <p:sldId id="285" r:id="rId29"/>
    <p:sldId id="286" r:id="rId30"/>
    <p:sldId id="287" r:id="rId31"/>
    <p:sldId id="290" r:id="rId32"/>
    <p:sldId id="291" r:id="rId33"/>
    <p:sldId id="292" r:id="rId34"/>
    <p:sldId id="293" r:id="rId35"/>
    <p:sldId id="294" r:id="rId36"/>
    <p:sldId id="295" r:id="rId37"/>
    <p:sldId id="296" r:id="rId38"/>
    <p:sldId id="297"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9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923F103-BC34-4FE4-A40E-EDDEECFDA5D0}" type="datetimeFigureOut">
              <a:rPr lang="en-US" smtClean="0"/>
              <a:pPr/>
              <a:t>12/16/2017</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smtClean="0"/>
              <a:t>
              </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883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12/16/2017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108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12/16/2017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7993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12/16/2017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916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12/16/2017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9257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12/16/2017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971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12/16/2017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152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53086D93-FCAC-47E0-A2EE-787E62CA814C}" type="datetimeFigureOut">
              <a:rPr lang="en-US" smtClean="0"/>
              <a:t>12/16/2017</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smtClean="0"/>
              <a:t>
              </a:t>
            </a: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4113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12/16/2017</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smtClean="0"/>
              <a:t>
              </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212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12/16/2017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985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12/16/2017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727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12/16/2017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532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12/16/2017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288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12/16/2017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2875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7C8D7E02-BCB8-4D50-A234-369438C08659}" type="datetimeFigureOut">
              <a:rPr lang="en-US" smtClean="0"/>
              <a:t>12/16/2017</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936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12/16/2017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141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12/16/2017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1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2BE451C3-0FF4-47C4-B829-773ADF60F88C}" type="datetimeFigureOut">
              <a:rPr lang="en-US" smtClean="0"/>
              <a:t>12/16/2017</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smtClean="0"/>
              <a:t>
              </a:t>
            </a:r>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50439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labell.i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4248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cs typeface="B Nazanin" panose="00000400000000000000" pitchFamily="2" charset="-78"/>
              </a:rPr>
              <a:t>سقف کاذب کشسان چیست؟</a:t>
            </a:r>
            <a:endParaRPr lang="en-US" dirty="0">
              <a:cs typeface="B Nazanin" panose="00000400000000000000" pitchFamily="2" charset="-78"/>
            </a:endParaRPr>
          </a:p>
        </p:txBody>
      </p:sp>
      <p:sp>
        <p:nvSpPr>
          <p:cNvPr id="4" name="TextBox 3"/>
          <p:cNvSpPr txBox="1"/>
          <p:nvPr/>
        </p:nvSpPr>
        <p:spPr>
          <a:xfrm>
            <a:off x="518474" y="2394408"/>
            <a:ext cx="7993930" cy="4832092"/>
          </a:xfrm>
          <a:prstGeom prst="rect">
            <a:avLst/>
          </a:prstGeom>
          <a:noFill/>
        </p:spPr>
        <p:txBody>
          <a:bodyPr wrap="square" rtlCol="0">
            <a:spAutoFit/>
          </a:bodyPr>
          <a:lstStyle/>
          <a:p>
            <a:pPr algn="just" rtl="1"/>
            <a:r>
              <a:rPr lang="ar-SA" sz="2800" b="1" dirty="0">
                <a:cs typeface="B Nazanin" panose="00000400000000000000" pitchFamily="2" charset="-78"/>
              </a:rPr>
              <a:t>از جمله مزایای سقف کاذب کشسان می توان به موارد زیر اشاره کرد</a:t>
            </a:r>
            <a:r>
              <a:rPr lang="en-US" sz="2800" b="1" dirty="0" smtClean="0">
                <a:cs typeface="B Nazanin" panose="00000400000000000000" pitchFamily="2" charset="-78"/>
              </a:rPr>
              <a:t>:</a:t>
            </a:r>
            <a:endParaRPr lang="fa-IR" sz="2800" b="1" dirty="0" smtClean="0">
              <a:cs typeface="B Nazanin" panose="00000400000000000000" pitchFamily="2" charset="-78"/>
            </a:endParaRPr>
          </a:p>
          <a:p>
            <a:pPr lvl="0" algn="just" rtl="1"/>
            <a:r>
              <a:rPr lang="ar-SA" sz="2800" b="1" dirty="0">
                <a:cs typeface="B Nazanin" panose="00000400000000000000" pitchFamily="2" charset="-78"/>
              </a:rPr>
              <a:t>نصب سریع، تمیز و آسان</a:t>
            </a:r>
            <a:endParaRPr lang="en-US" sz="2800" dirty="0">
              <a:cs typeface="B Nazanin" panose="00000400000000000000" pitchFamily="2" charset="-78"/>
            </a:endParaRPr>
          </a:p>
          <a:p>
            <a:pPr algn="just" rtl="1"/>
            <a:r>
              <a:rPr lang="ar-SA" sz="2800" dirty="0">
                <a:cs typeface="B Nazanin" panose="00000400000000000000" pitchFamily="2" charset="-78"/>
              </a:rPr>
              <a:t>در حالی که نصب اکثر سقف های کاذب از چند روز تا حتی چند هفته طول می کشد، </a:t>
            </a:r>
            <a:r>
              <a:rPr lang="ar-SA" sz="2800" b="1" dirty="0">
                <a:cs typeface="B Nazanin" panose="00000400000000000000" pitchFamily="2" charset="-78"/>
              </a:rPr>
              <a:t>سقف کاذب کشسان</a:t>
            </a:r>
            <a:r>
              <a:rPr lang="en-US" sz="2800" dirty="0">
                <a:cs typeface="B Nazanin" panose="00000400000000000000" pitchFamily="2" charset="-78"/>
              </a:rPr>
              <a:t> </a:t>
            </a:r>
            <a:r>
              <a:rPr lang="ar-SA" sz="2800" dirty="0">
                <a:cs typeface="B Nazanin" panose="00000400000000000000" pitchFamily="2" charset="-78"/>
              </a:rPr>
              <a:t>لابل را می توان در چند ساعت نصب کرد. نصب سقف کاذب کشسان نه تنها سریع انجام می گیرد، بلکه بسیار تمیز و بدون به هم ریختگی نیز هست. به این معنی که احتیاجی به تخلیه اسباب و اثاثیه موجود در محیط نبوده و تنها کافی است وسایل منزل را در گوشه ای کنار هم قرار دهید. روند نصب (با توجه به متراژ) تنها چند ساعت به طول می انجامد</a:t>
            </a:r>
            <a:r>
              <a:rPr lang="en-US" sz="2800" dirty="0">
                <a:cs typeface="B Nazanin" panose="00000400000000000000" pitchFamily="2" charset="-78"/>
              </a:rPr>
              <a:t>.</a:t>
            </a:r>
          </a:p>
          <a:p>
            <a:pPr algn="just" rtl="1"/>
            <a:endParaRPr lang="en-US" sz="2800" dirty="0">
              <a:cs typeface="B Nazanin" panose="00000400000000000000" pitchFamily="2" charset="-78"/>
            </a:endParaRPr>
          </a:p>
        </p:txBody>
      </p:sp>
    </p:spTree>
    <p:extLst>
      <p:ext uri="{BB962C8B-B14F-4D97-AF65-F5344CB8AC3E}">
        <p14:creationId xmlns:p14="http://schemas.microsoft.com/office/powerpoint/2010/main" val="1825200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cs typeface="B Nazanin" panose="00000400000000000000" pitchFamily="2" charset="-78"/>
              </a:rPr>
              <a:t>سقف کاذب کشسان چیست؟</a:t>
            </a:r>
            <a:endParaRPr lang="en-US" dirty="0">
              <a:cs typeface="B Nazanin" panose="00000400000000000000" pitchFamily="2" charset="-78"/>
            </a:endParaRPr>
          </a:p>
        </p:txBody>
      </p:sp>
      <p:sp>
        <p:nvSpPr>
          <p:cNvPr id="4" name="TextBox 3"/>
          <p:cNvSpPr txBox="1"/>
          <p:nvPr/>
        </p:nvSpPr>
        <p:spPr>
          <a:xfrm>
            <a:off x="518474" y="2394408"/>
            <a:ext cx="7993930" cy="4093428"/>
          </a:xfrm>
          <a:prstGeom prst="rect">
            <a:avLst/>
          </a:prstGeom>
          <a:noFill/>
        </p:spPr>
        <p:txBody>
          <a:bodyPr wrap="square" rtlCol="0">
            <a:spAutoFit/>
          </a:bodyPr>
          <a:lstStyle/>
          <a:p>
            <a:pPr algn="just" rtl="1"/>
            <a:r>
              <a:rPr lang="ar-SA" sz="2600" b="1" dirty="0">
                <a:cs typeface="B Nazanin" panose="00000400000000000000" pitchFamily="2" charset="-78"/>
              </a:rPr>
              <a:t>از جمله مزایای سقف کاذب کشسان می توان به موارد زیر اشاره کرد</a:t>
            </a:r>
            <a:r>
              <a:rPr lang="en-US" sz="2600" b="1" dirty="0" smtClean="0">
                <a:cs typeface="B Nazanin" panose="00000400000000000000" pitchFamily="2" charset="-78"/>
              </a:rPr>
              <a:t>:</a:t>
            </a:r>
            <a:endParaRPr lang="fa-IR" sz="2600" b="1" dirty="0" smtClean="0">
              <a:cs typeface="B Nazanin" panose="00000400000000000000" pitchFamily="2" charset="-78"/>
            </a:endParaRPr>
          </a:p>
          <a:p>
            <a:pPr lvl="0" algn="just" rtl="1"/>
            <a:r>
              <a:rPr lang="ar-SA" sz="2600" b="1" dirty="0">
                <a:cs typeface="B Nazanin" panose="00000400000000000000" pitchFamily="2" charset="-78"/>
              </a:rPr>
              <a:t>قابلیت پوشاندن لوله کشی ها، اتصالات و عیب های سقف</a:t>
            </a:r>
            <a:endParaRPr lang="en-US" sz="2600" dirty="0">
              <a:cs typeface="B Nazanin" panose="00000400000000000000" pitchFamily="2" charset="-78"/>
            </a:endParaRPr>
          </a:p>
          <a:p>
            <a:pPr algn="just" rtl="1"/>
            <a:r>
              <a:rPr lang="ar-SA" sz="2600" dirty="0">
                <a:cs typeface="B Nazanin" panose="00000400000000000000" pitchFamily="2" charset="-78"/>
              </a:rPr>
              <a:t>از آنجاییکه</a:t>
            </a:r>
            <a:r>
              <a:rPr lang="ar-SA" sz="2600" b="1" dirty="0">
                <a:cs typeface="B Nazanin" panose="00000400000000000000" pitchFamily="2" charset="-78"/>
              </a:rPr>
              <a:t> سقف کاذب کشسان</a:t>
            </a:r>
            <a:r>
              <a:rPr lang="en-US" sz="2600" dirty="0">
                <a:cs typeface="B Nazanin" panose="00000400000000000000" pitchFamily="2" charset="-78"/>
              </a:rPr>
              <a:t> </a:t>
            </a:r>
            <a:r>
              <a:rPr lang="ar-SA" sz="2600" dirty="0">
                <a:cs typeface="B Nazanin" panose="00000400000000000000" pitchFamily="2" charset="-78"/>
              </a:rPr>
              <a:t>مانند پوششی بر روی سقف عمل می کند، به راحتی عیب و نقص های سقف، مانند نم گرفتگی ها، سیم اتصالات و لوله کشی ها را می پوشاند. شما می توانید به جای پرداخت هزینه های اضافی برای تعمیر و رنگ آمیزی سقف، </a:t>
            </a:r>
            <a:r>
              <a:rPr lang="ar-SA" sz="2600" b="1" dirty="0">
                <a:cs typeface="B Nazanin" panose="00000400000000000000" pitchFamily="2" charset="-78"/>
              </a:rPr>
              <a:t>سقف کشسان</a:t>
            </a:r>
            <a:r>
              <a:rPr lang="ar-SA" sz="2600" dirty="0">
                <a:cs typeface="B Nazanin" panose="00000400000000000000" pitchFamily="2" charset="-78"/>
              </a:rPr>
              <a:t> را در منازل خود نصب کنید. علاوه بر آن، از آنجاییکه</a:t>
            </a:r>
            <a:r>
              <a:rPr lang="en-US" sz="2600" dirty="0">
                <a:cs typeface="B Nazanin" panose="00000400000000000000" pitchFamily="2" charset="-78"/>
              </a:rPr>
              <a:t> </a:t>
            </a:r>
            <a:r>
              <a:rPr lang="fa-IR" sz="2600" b="1" dirty="0" smtClean="0">
                <a:cs typeface="B Nazanin" panose="00000400000000000000" pitchFamily="2" charset="-78"/>
              </a:rPr>
              <a:t>سقف کشسان لابل</a:t>
            </a:r>
            <a:r>
              <a:rPr lang="en-US" sz="2600" dirty="0">
                <a:cs typeface="B Nazanin" panose="00000400000000000000" pitchFamily="2" charset="-78"/>
              </a:rPr>
              <a:t> </a:t>
            </a:r>
            <a:r>
              <a:rPr lang="ar-SA" sz="2600" dirty="0">
                <a:cs typeface="B Nazanin" panose="00000400000000000000" pitchFamily="2" charset="-78"/>
              </a:rPr>
              <a:t>دارای بیش از 20 سال عمر مفید است، شما تا سال ها پس از </a:t>
            </a:r>
            <a:r>
              <a:rPr lang="ar-SA" sz="2600" b="1" dirty="0">
                <a:cs typeface="B Nazanin" panose="00000400000000000000" pitchFamily="2" charset="-78"/>
              </a:rPr>
              <a:t>نصب سقف کشسان </a:t>
            </a:r>
            <a:r>
              <a:rPr lang="ar-SA" sz="2600" dirty="0">
                <a:cs typeface="B Nazanin" panose="00000400000000000000" pitchFamily="2" charset="-78"/>
              </a:rPr>
              <a:t>آسوده خاطر خواهید بود</a:t>
            </a:r>
            <a:r>
              <a:rPr lang="en-US" sz="2600" dirty="0">
                <a:cs typeface="B Nazanin" panose="00000400000000000000" pitchFamily="2" charset="-78"/>
              </a:rPr>
              <a:t>.</a:t>
            </a:r>
          </a:p>
          <a:p>
            <a:pPr algn="just" rtl="1"/>
            <a:r>
              <a:rPr lang="en-US" sz="2600" dirty="0">
                <a:cs typeface="B Nazanin" panose="00000400000000000000" pitchFamily="2" charset="-78"/>
              </a:rPr>
              <a:t> </a:t>
            </a:r>
          </a:p>
          <a:p>
            <a:pPr algn="just" rtl="1"/>
            <a:endParaRPr lang="en-US" sz="2600" dirty="0">
              <a:cs typeface="B Nazanin" panose="00000400000000000000" pitchFamily="2" charset="-78"/>
            </a:endParaRPr>
          </a:p>
        </p:txBody>
      </p:sp>
    </p:spTree>
    <p:extLst>
      <p:ext uri="{BB962C8B-B14F-4D97-AF65-F5344CB8AC3E}">
        <p14:creationId xmlns:p14="http://schemas.microsoft.com/office/powerpoint/2010/main" val="4231608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cs typeface="B Nazanin" panose="00000400000000000000" pitchFamily="2" charset="-78"/>
              </a:rPr>
              <a:t>سقف کاذب کشسان چیست؟</a:t>
            </a:r>
            <a:endParaRPr lang="en-US" dirty="0">
              <a:cs typeface="B Nazanin" panose="00000400000000000000" pitchFamily="2" charset="-78"/>
            </a:endParaRPr>
          </a:p>
        </p:txBody>
      </p:sp>
      <p:sp>
        <p:nvSpPr>
          <p:cNvPr id="4" name="TextBox 3"/>
          <p:cNvSpPr txBox="1"/>
          <p:nvPr/>
        </p:nvSpPr>
        <p:spPr>
          <a:xfrm>
            <a:off x="518474" y="2394408"/>
            <a:ext cx="7993930" cy="4308872"/>
          </a:xfrm>
          <a:prstGeom prst="rect">
            <a:avLst/>
          </a:prstGeom>
          <a:noFill/>
        </p:spPr>
        <p:txBody>
          <a:bodyPr wrap="square" rtlCol="0">
            <a:spAutoFit/>
          </a:bodyPr>
          <a:lstStyle/>
          <a:p>
            <a:pPr algn="just" rtl="1"/>
            <a:r>
              <a:rPr lang="ar-SA" sz="2600" b="1" dirty="0">
                <a:cs typeface="B Nazanin" panose="00000400000000000000" pitchFamily="2" charset="-78"/>
              </a:rPr>
              <a:t>از جمله مزایای سقف کاذب کشسان می توان به موارد زیر اشاره کرد</a:t>
            </a:r>
            <a:r>
              <a:rPr lang="en-US" sz="2600" b="1" dirty="0" smtClean="0">
                <a:cs typeface="B Nazanin" panose="00000400000000000000" pitchFamily="2" charset="-78"/>
              </a:rPr>
              <a:t>:</a:t>
            </a:r>
            <a:endParaRPr lang="fa-IR" sz="2600" b="1" dirty="0" smtClean="0">
              <a:cs typeface="B Nazanin" panose="00000400000000000000" pitchFamily="2" charset="-78"/>
            </a:endParaRPr>
          </a:p>
          <a:p>
            <a:pPr lvl="0" algn="just" rtl="1"/>
            <a:r>
              <a:rPr lang="ar-SA" sz="2800" b="1" dirty="0">
                <a:cs typeface="B Nazanin" panose="00000400000000000000" pitchFamily="2" charset="-78"/>
              </a:rPr>
              <a:t>قابلیت جابجایی</a:t>
            </a:r>
            <a:endParaRPr lang="en-US" sz="2800" dirty="0">
              <a:cs typeface="B Nazanin" panose="00000400000000000000" pitchFamily="2" charset="-78"/>
            </a:endParaRPr>
          </a:p>
          <a:p>
            <a:pPr algn="just" rtl="1"/>
            <a:r>
              <a:rPr lang="ar-SA" sz="2800" dirty="0">
                <a:cs typeface="B Nazanin" panose="00000400000000000000" pitchFamily="2" charset="-78"/>
              </a:rPr>
              <a:t>مزیتی که برای </a:t>
            </a:r>
            <a:r>
              <a:rPr lang="ar-SA" sz="2800" b="1" dirty="0">
                <a:cs typeface="B Nazanin" panose="00000400000000000000" pitchFamily="2" charset="-78"/>
              </a:rPr>
              <a:t>سقف کاذب کشسان</a:t>
            </a:r>
            <a:r>
              <a:rPr lang="ar-SA" sz="2800" dirty="0">
                <a:cs typeface="B Nazanin" panose="00000400000000000000" pitchFamily="2" charset="-78"/>
              </a:rPr>
              <a:t> برگ برنده محسوب می شود، امکان جابجایی آن است. همه ما برای </a:t>
            </a:r>
            <a:r>
              <a:rPr lang="ar-SA" sz="2800" b="1" dirty="0">
                <a:cs typeface="B Nazanin" panose="00000400000000000000" pitchFamily="2" charset="-78"/>
              </a:rPr>
              <a:t>دکوراسیون داخلی</a:t>
            </a:r>
            <a:r>
              <a:rPr lang="ar-SA" sz="2800" dirty="0">
                <a:cs typeface="B Nazanin" panose="00000400000000000000" pitchFamily="2" charset="-78"/>
              </a:rPr>
              <a:t> و </a:t>
            </a:r>
            <a:r>
              <a:rPr lang="ar-SA" sz="2800" b="1" dirty="0">
                <a:cs typeface="B Nazanin" panose="00000400000000000000" pitchFamily="2" charset="-78"/>
              </a:rPr>
              <a:t>زیباسازی منزل</a:t>
            </a:r>
            <a:r>
              <a:rPr lang="ar-SA" sz="2800" dirty="0">
                <a:cs typeface="B Nazanin" panose="00000400000000000000" pitchFamily="2" charset="-78"/>
              </a:rPr>
              <a:t> خود هزینه می کنیم اما گاهی با شرایطی مواجه می شویم که نیاز به نقل مکان به خانه جدید است. در این شرایط یا مجبور به چشم پوشی کردن از زحمات و هزینه می شویم، و یا مجبور می شویم آن ها را با هزینه ناچیز به مالک جدید واگذار کنیم</a:t>
            </a:r>
            <a:r>
              <a:rPr lang="en-US" sz="2800" dirty="0">
                <a:cs typeface="B Nazanin" panose="00000400000000000000" pitchFamily="2" charset="-78"/>
              </a:rPr>
              <a:t>.</a:t>
            </a:r>
          </a:p>
          <a:p>
            <a:pPr algn="just" rtl="1"/>
            <a:r>
              <a:rPr lang="en-US" sz="2600" dirty="0">
                <a:cs typeface="B Nazanin" panose="00000400000000000000" pitchFamily="2" charset="-78"/>
              </a:rPr>
              <a:t> </a:t>
            </a:r>
          </a:p>
          <a:p>
            <a:pPr algn="just" rtl="1"/>
            <a:endParaRPr lang="en-US" sz="2600" dirty="0">
              <a:cs typeface="B Nazanin" panose="00000400000000000000" pitchFamily="2" charset="-78"/>
            </a:endParaRPr>
          </a:p>
        </p:txBody>
      </p:sp>
    </p:spTree>
    <p:extLst>
      <p:ext uri="{BB962C8B-B14F-4D97-AF65-F5344CB8AC3E}">
        <p14:creationId xmlns:p14="http://schemas.microsoft.com/office/powerpoint/2010/main" val="395872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cs typeface="B Nazanin" panose="00000400000000000000" pitchFamily="2" charset="-78"/>
              </a:rPr>
              <a:t>سقف کاذب کشسان چیست؟</a:t>
            </a:r>
            <a:endParaRPr lang="en-US" dirty="0">
              <a:cs typeface="B Nazanin" panose="00000400000000000000" pitchFamily="2" charset="-78"/>
            </a:endParaRPr>
          </a:p>
        </p:txBody>
      </p:sp>
      <p:sp>
        <p:nvSpPr>
          <p:cNvPr id="4" name="TextBox 3"/>
          <p:cNvSpPr txBox="1"/>
          <p:nvPr/>
        </p:nvSpPr>
        <p:spPr>
          <a:xfrm>
            <a:off x="518474" y="2394408"/>
            <a:ext cx="7993930" cy="3847207"/>
          </a:xfrm>
          <a:prstGeom prst="rect">
            <a:avLst/>
          </a:prstGeom>
          <a:noFill/>
        </p:spPr>
        <p:txBody>
          <a:bodyPr wrap="square" rtlCol="0">
            <a:spAutoFit/>
          </a:bodyPr>
          <a:lstStyle/>
          <a:p>
            <a:pPr algn="just" rtl="1"/>
            <a:r>
              <a:rPr lang="ar-SA" sz="2600" b="1" dirty="0">
                <a:cs typeface="B Nazanin" panose="00000400000000000000" pitchFamily="2" charset="-78"/>
              </a:rPr>
              <a:t>از جمله مزایای سقف کاذب کشسان می توان به موارد زیر اشاره کرد</a:t>
            </a:r>
            <a:r>
              <a:rPr lang="en-US" sz="2600" b="1" dirty="0" smtClean="0">
                <a:cs typeface="B Nazanin" panose="00000400000000000000" pitchFamily="2" charset="-78"/>
              </a:rPr>
              <a:t>:</a:t>
            </a:r>
          </a:p>
          <a:p>
            <a:pPr algn="just" rtl="1"/>
            <a:endParaRPr lang="en-US" sz="2600" b="1" dirty="0">
              <a:cs typeface="B Nazanin" panose="00000400000000000000" pitchFamily="2" charset="-78"/>
            </a:endParaRPr>
          </a:p>
          <a:p>
            <a:pPr algn="just" rtl="1"/>
            <a:r>
              <a:rPr lang="ar-SA" sz="2800" dirty="0" smtClean="0">
                <a:cs typeface="B Nazanin" panose="00000400000000000000" pitchFamily="2" charset="-78"/>
              </a:rPr>
              <a:t>نمونه </a:t>
            </a:r>
            <a:r>
              <a:rPr lang="ar-SA" sz="2800" dirty="0">
                <a:cs typeface="B Nazanin" panose="00000400000000000000" pitchFamily="2" charset="-78"/>
              </a:rPr>
              <a:t>بارز این مثال، سقف کاذبی است که در منزل خود نصب می کنیم. به جز </a:t>
            </a:r>
            <a:r>
              <a:rPr lang="ar-SA" sz="2800" b="1" dirty="0">
                <a:cs typeface="B Nazanin" panose="00000400000000000000" pitchFamily="2" charset="-78"/>
              </a:rPr>
              <a:t>سقف کاذب کشسان</a:t>
            </a:r>
            <a:r>
              <a:rPr lang="ar-SA" sz="2800" dirty="0">
                <a:cs typeface="B Nazanin" panose="00000400000000000000" pitchFamily="2" charset="-78"/>
              </a:rPr>
              <a:t>، انواع دیگر سقف کاذب (مانند رابیتس، پنل های گچی، چوبی و غیره)  را نمی توان جابجا کرد و به منزل جدید انتقال داد. به عبارت دیگر شما یک بار برای </a:t>
            </a:r>
            <a:r>
              <a:rPr lang="ar-SA" sz="2800" b="1" dirty="0">
                <a:cs typeface="B Nazanin" panose="00000400000000000000" pitchFamily="2" charset="-78"/>
              </a:rPr>
              <a:t>سقف کشسان</a:t>
            </a:r>
            <a:r>
              <a:rPr lang="ar-SA" sz="2800" dirty="0">
                <a:cs typeface="B Nazanin" panose="00000400000000000000" pitchFamily="2" charset="-78"/>
              </a:rPr>
              <a:t> هزینه می کنید و تا چندین سال از زیبایی، کیفیت و دوام </a:t>
            </a:r>
            <a:r>
              <a:rPr lang="ar-SA" sz="2800" b="1" dirty="0">
                <a:cs typeface="B Nazanin" panose="00000400000000000000" pitchFamily="2" charset="-78"/>
              </a:rPr>
              <a:t>سقف خانه</a:t>
            </a:r>
            <a:r>
              <a:rPr lang="ar-SA" sz="2800" dirty="0">
                <a:cs typeface="B Nazanin" panose="00000400000000000000" pitchFamily="2" charset="-78"/>
              </a:rPr>
              <a:t> خود بهره می برید</a:t>
            </a:r>
            <a:r>
              <a:rPr lang="en-US" sz="2800" dirty="0">
                <a:cs typeface="B Nazanin" panose="00000400000000000000" pitchFamily="2" charset="-78"/>
              </a:rPr>
              <a:t>.</a:t>
            </a:r>
          </a:p>
          <a:p>
            <a:pPr algn="just" rtl="1"/>
            <a:r>
              <a:rPr lang="en-US" sz="2600" dirty="0">
                <a:cs typeface="B Nazanin" panose="00000400000000000000" pitchFamily="2" charset="-78"/>
              </a:rPr>
              <a:t> </a:t>
            </a:r>
          </a:p>
          <a:p>
            <a:pPr algn="just" rtl="1"/>
            <a:endParaRPr lang="en-US" sz="2600" dirty="0">
              <a:cs typeface="B Nazanin" panose="00000400000000000000" pitchFamily="2" charset="-78"/>
            </a:endParaRPr>
          </a:p>
        </p:txBody>
      </p:sp>
    </p:spTree>
    <p:extLst>
      <p:ext uri="{BB962C8B-B14F-4D97-AF65-F5344CB8AC3E}">
        <p14:creationId xmlns:p14="http://schemas.microsoft.com/office/powerpoint/2010/main" val="285617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cs typeface="B Nazanin" panose="00000400000000000000" pitchFamily="2" charset="-78"/>
              </a:rPr>
              <a:t>سقف کاذب کشسان چیست؟</a:t>
            </a:r>
            <a:endParaRPr lang="en-US" dirty="0">
              <a:cs typeface="B Nazanin" panose="00000400000000000000" pitchFamily="2" charset="-78"/>
            </a:endParaRPr>
          </a:p>
        </p:txBody>
      </p:sp>
      <p:sp>
        <p:nvSpPr>
          <p:cNvPr id="4" name="TextBox 3"/>
          <p:cNvSpPr txBox="1"/>
          <p:nvPr/>
        </p:nvSpPr>
        <p:spPr>
          <a:xfrm>
            <a:off x="546754" y="2234153"/>
            <a:ext cx="7993930" cy="4893647"/>
          </a:xfrm>
          <a:prstGeom prst="rect">
            <a:avLst/>
          </a:prstGeom>
          <a:noFill/>
        </p:spPr>
        <p:txBody>
          <a:bodyPr wrap="square" rtlCol="0">
            <a:spAutoFit/>
          </a:bodyPr>
          <a:lstStyle/>
          <a:p>
            <a:pPr algn="just" rtl="1"/>
            <a:r>
              <a:rPr lang="ar-SA" sz="2400" b="1" dirty="0" smtClean="0">
                <a:cs typeface="B Nazanin" panose="00000400000000000000" pitchFamily="2" charset="-78"/>
              </a:rPr>
              <a:t>از جمله مزایای سقف کاذب کشسان می توان به موارد زیر اشاره کرد</a:t>
            </a:r>
            <a:r>
              <a:rPr lang="en-US" sz="2400" b="1" dirty="0" smtClean="0">
                <a:cs typeface="B Nazanin" panose="00000400000000000000" pitchFamily="2" charset="-78"/>
              </a:rPr>
              <a:t>:</a:t>
            </a:r>
          </a:p>
          <a:p>
            <a:pPr algn="just" rtl="1"/>
            <a:endParaRPr lang="en-US" sz="2400" b="1" dirty="0" smtClean="0">
              <a:cs typeface="B Nazanin" panose="00000400000000000000" pitchFamily="2" charset="-78"/>
            </a:endParaRPr>
          </a:p>
          <a:p>
            <a:pPr lvl="0" algn="just" rtl="1"/>
            <a:r>
              <a:rPr lang="ar-SA" sz="2400" b="1" dirty="0">
                <a:cs typeface="B Nazanin" panose="00000400000000000000" pitchFamily="2" charset="-78"/>
              </a:rPr>
              <a:t>قابلیت تحمل بار سنگین</a:t>
            </a:r>
            <a:endParaRPr lang="en-US" sz="2400" dirty="0">
              <a:cs typeface="B Nazanin" panose="00000400000000000000" pitchFamily="2" charset="-78"/>
            </a:endParaRPr>
          </a:p>
          <a:p>
            <a:pPr algn="just" rtl="1"/>
            <a:r>
              <a:rPr lang="ar-SA" sz="2400" dirty="0">
                <a:cs typeface="B Nazanin" panose="00000400000000000000" pitchFamily="2" charset="-78"/>
              </a:rPr>
              <a:t>با وقوع مکرر زلزله و ریزش آوار در سراسر جهان به ویژه ایران، </a:t>
            </a:r>
            <a:r>
              <a:rPr lang="ar-SA" sz="2400" b="1" dirty="0">
                <a:cs typeface="B Nazanin" panose="00000400000000000000" pitchFamily="2" charset="-78"/>
              </a:rPr>
              <a:t>ایمنی در برابر ریزش مصالح ساختمانی</a:t>
            </a:r>
            <a:r>
              <a:rPr lang="ar-SA" sz="2400" dirty="0">
                <a:cs typeface="B Nazanin" panose="00000400000000000000" pitchFamily="2" charset="-78"/>
              </a:rPr>
              <a:t> به امری بسیار مهم بدل شده است. سقف کشسان لابل را می توان سقفی ایمن در برابر آوار نامید، زیرا این نوع سقف می تواند وزن آوار و مصالح ساختمانی را تا 150 کیلوگرم در هر متر مربع، تحمل کند. به همین دلیل استقبال از سقف کشسان لابل رو به فزونی است. استفاده از</a:t>
            </a:r>
            <a:r>
              <a:rPr lang="ar-SA" sz="2400" b="1" dirty="0">
                <a:cs typeface="B Nazanin" panose="00000400000000000000" pitchFamily="2" charset="-78"/>
              </a:rPr>
              <a:t>سقف کشسان لابل</a:t>
            </a:r>
            <a:r>
              <a:rPr lang="ar-SA" sz="2400" dirty="0">
                <a:cs typeface="B Nazanin" panose="00000400000000000000" pitchFamily="2" charset="-78"/>
              </a:rPr>
              <a:t> در </a:t>
            </a:r>
            <a:r>
              <a:rPr lang="fa-IR" sz="2400" dirty="0" smtClean="0">
                <a:cs typeface="B Nazanin" panose="00000400000000000000" pitchFamily="2" charset="-78"/>
              </a:rPr>
              <a:t>ساختمان مدارس</a:t>
            </a:r>
            <a:r>
              <a:rPr lang="ar-SA" sz="2400" dirty="0" smtClean="0">
                <a:cs typeface="B Nazanin" panose="00000400000000000000" pitchFamily="2" charset="-78"/>
              </a:rPr>
              <a:t>، </a:t>
            </a:r>
            <a:r>
              <a:rPr lang="ar-SA" sz="2400" dirty="0">
                <a:cs typeface="B Nazanin" panose="00000400000000000000" pitchFamily="2" charset="-78"/>
              </a:rPr>
              <a:t>دانشگاه ها و مجتمع های مسکونی بسیار توصیه شده است. زیرا علاوه بر تحمل آوار در صورت ریزش،به دلیل وزن سبک آن، وزن کلی ساختمان را نیز کاهش داده و خسارات ناشی از زلزله را کاهش می دهد</a:t>
            </a:r>
            <a:r>
              <a:rPr lang="en-US" sz="2400" dirty="0">
                <a:cs typeface="B Nazanin" panose="00000400000000000000" pitchFamily="2" charset="-78"/>
              </a:rPr>
              <a:t>.</a:t>
            </a:r>
          </a:p>
          <a:p>
            <a:pPr algn="just" rtl="1"/>
            <a:r>
              <a:rPr lang="en-US" sz="2400" dirty="0">
                <a:cs typeface="B Nazanin" panose="00000400000000000000" pitchFamily="2" charset="-78"/>
              </a:rPr>
              <a:t> </a:t>
            </a:r>
          </a:p>
          <a:p>
            <a:pPr algn="just" rtl="1"/>
            <a:endParaRPr lang="en-US" sz="2400" dirty="0">
              <a:cs typeface="B Nazanin" panose="00000400000000000000" pitchFamily="2" charset="-78"/>
            </a:endParaRPr>
          </a:p>
        </p:txBody>
      </p:sp>
    </p:spTree>
    <p:extLst>
      <p:ext uri="{BB962C8B-B14F-4D97-AF65-F5344CB8AC3E}">
        <p14:creationId xmlns:p14="http://schemas.microsoft.com/office/powerpoint/2010/main" val="1780731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cs typeface="B Nazanin" panose="00000400000000000000" pitchFamily="2" charset="-78"/>
              </a:rPr>
              <a:t>سقف کاذب کشسان چیست؟</a:t>
            </a:r>
            <a:endParaRPr lang="en-US" dirty="0">
              <a:cs typeface="B Nazanin" panose="00000400000000000000" pitchFamily="2" charset="-78"/>
            </a:endParaRPr>
          </a:p>
        </p:txBody>
      </p:sp>
      <p:sp>
        <p:nvSpPr>
          <p:cNvPr id="4" name="TextBox 3"/>
          <p:cNvSpPr txBox="1"/>
          <p:nvPr/>
        </p:nvSpPr>
        <p:spPr>
          <a:xfrm>
            <a:off x="556180" y="2498104"/>
            <a:ext cx="7993930" cy="3785652"/>
          </a:xfrm>
          <a:prstGeom prst="rect">
            <a:avLst/>
          </a:prstGeom>
          <a:noFill/>
        </p:spPr>
        <p:txBody>
          <a:bodyPr wrap="square" rtlCol="0">
            <a:spAutoFit/>
          </a:bodyPr>
          <a:lstStyle/>
          <a:p>
            <a:pPr algn="just" rtl="1"/>
            <a:endParaRPr lang="en-US" sz="2400" b="1" dirty="0" smtClean="0">
              <a:cs typeface="B Nazanin" panose="00000400000000000000" pitchFamily="2" charset="-78"/>
            </a:endParaRPr>
          </a:p>
          <a:p>
            <a:pPr lvl="0" algn="just" rtl="1"/>
            <a:r>
              <a:rPr lang="ar-SA" sz="2400" b="1" dirty="0">
                <a:solidFill>
                  <a:srgbClr val="FF0000"/>
                </a:solidFill>
                <a:cs typeface="B Nazanin" panose="00000400000000000000" pitchFamily="2" charset="-78"/>
              </a:rPr>
              <a:t>ضد نم، ضد رطوبت</a:t>
            </a:r>
            <a:endParaRPr lang="en-US" sz="2400" dirty="0">
              <a:solidFill>
                <a:srgbClr val="FF0000"/>
              </a:solidFill>
              <a:cs typeface="B Nazanin" panose="00000400000000000000" pitchFamily="2" charset="-78"/>
            </a:endParaRPr>
          </a:p>
          <a:p>
            <a:pPr algn="just" rtl="1"/>
            <a:r>
              <a:rPr lang="ar-SA" sz="2400" dirty="0">
                <a:cs typeface="B Nazanin" panose="00000400000000000000" pitchFamily="2" charset="-78"/>
              </a:rPr>
              <a:t>امروزه یکی از مشکلات بسیار رایج، نم گرفتگی سقف و دیوار اتاق های خانه است. این نم گرفتگی به دلایل گوناگون اتفاق می افتد و برای رفع آن ها وقت، هزینه و دردسر زیادی را باید متحمل شد. این نم و رطوبت علاوه بر زشت کردن ظاهر خانه، موجب بروز بیماری ها و مشکلات تنفسی نیز می شوند، به همین دلیل پیگیری و رفع آن ها بسیار ضروری است. اما با </a:t>
            </a:r>
            <a:r>
              <a:rPr lang="ar-SA" sz="2400" b="1" dirty="0">
                <a:cs typeface="B Nazanin" panose="00000400000000000000" pitchFamily="2" charset="-78"/>
              </a:rPr>
              <a:t>نصب سقف کاذب کششی</a:t>
            </a:r>
            <a:r>
              <a:rPr lang="ar-SA" sz="2400" dirty="0">
                <a:cs typeface="B Nazanin" panose="00000400000000000000" pitchFamily="2" charset="-78"/>
              </a:rPr>
              <a:t>، این مشکل جدی کاملا برطرف می شود</a:t>
            </a:r>
            <a:r>
              <a:rPr lang="en-US" sz="2400" dirty="0">
                <a:cs typeface="B Nazanin" panose="00000400000000000000" pitchFamily="2" charset="-78"/>
              </a:rPr>
              <a:t>.</a:t>
            </a:r>
          </a:p>
          <a:p>
            <a:pPr algn="just" rtl="1"/>
            <a:r>
              <a:rPr lang="en-US" sz="2400" dirty="0">
                <a:cs typeface="B Nazanin" panose="00000400000000000000" pitchFamily="2" charset="-78"/>
              </a:rPr>
              <a:t> </a:t>
            </a:r>
          </a:p>
          <a:p>
            <a:pPr algn="just" rtl="1"/>
            <a:endParaRPr lang="en-US" sz="2400" dirty="0">
              <a:cs typeface="B Nazanin" panose="00000400000000000000" pitchFamily="2" charset="-78"/>
            </a:endParaRPr>
          </a:p>
        </p:txBody>
      </p:sp>
      <p:sp>
        <p:nvSpPr>
          <p:cNvPr id="3" name="TextBox 2"/>
          <p:cNvSpPr txBox="1"/>
          <p:nvPr/>
        </p:nvSpPr>
        <p:spPr>
          <a:xfrm>
            <a:off x="263951" y="2271860"/>
            <a:ext cx="8248453" cy="830997"/>
          </a:xfrm>
          <a:prstGeom prst="rect">
            <a:avLst/>
          </a:prstGeom>
          <a:noFill/>
        </p:spPr>
        <p:txBody>
          <a:bodyPr wrap="square" rtlCol="0">
            <a:spAutoFit/>
          </a:bodyPr>
          <a:lstStyle/>
          <a:p>
            <a:pPr algn="r" rtl="1"/>
            <a:r>
              <a:rPr lang="ar-SA" sz="2400" b="1" dirty="0">
                <a:cs typeface="B Nazanin" panose="00000400000000000000" pitchFamily="2" charset="-78"/>
              </a:rPr>
              <a:t>از جمله مزایای سقف کاذب کشسان می توان به موارد زیر اشاره کرد</a:t>
            </a:r>
            <a:r>
              <a:rPr lang="en-US" sz="2400" b="1" dirty="0">
                <a:cs typeface="B Nazanin" panose="00000400000000000000" pitchFamily="2" charset="-78"/>
              </a:rPr>
              <a:t>:</a:t>
            </a:r>
          </a:p>
          <a:p>
            <a:pPr algn="l" rtl="1"/>
            <a:endParaRPr lang="en-US" sz="2400" dirty="0"/>
          </a:p>
        </p:txBody>
      </p:sp>
    </p:spTree>
    <p:extLst>
      <p:ext uri="{BB962C8B-B14F-4D97-AF65-F5344CB8AC3E}">
        <p14:creationId xmlns:p14="http://schemas.microsoft.com/office/powerpoint/2010/main" val="2187739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cs typeface="B Nazanin" panose="00000400000000000000" pitchFamily="2" charset="-78"/>
              </a:rPr>
              <a:t>سقف کاذب کشسان چیست؟</a:t>
            </a:r>
            <a:endParaRPr lang="en-US" dirty="0">
              <a:cs typeface="B Nazanin" panose="00000400000000000000" pitchFamily="2" charset="-78"/>
            </a:endParaRPr>
          </a:p>
        </p:txBody>
      </p:sp>
      <p:sp>
        <p:nvSpPr>
          <p:cNvPr id="4" name="TextBox 3"/>
          <p:cNvSpPr txBox="1"/>
          <p:nvPr/>
        </p:nvSpPr>
        <p:spPr>
          <a:xfrm>
            <a:off x="263951" y="2884603"/>
            <a:ext cx="8333293" cy="3293209"/>
          </a:xfrm>
          <a:prstGeom prst="rect">
            <a:avLst/>
          </a:prstGeom>
          <a:noFill/>
        </p:spPr>
        <p:txBody>
          <a:bodyPr wrap="square" rtlCol="0">
            <a:spAutoFit/>
          </a:bodyPr>
          <a:lstStyle/>
          <a:p>
            <a:pPr algn="justLow" rtl="1"/>
            <a:r>
              <a:rPr lang="ar-SA" sz="2600" b="1" dirty="0">
                <a:cs typeface="B Nazanin" panose="00000400000000000000" pitchFamily="2" charset="-78"/>
              </a:rPr>
              <a:t>سقف کاذب کشسان</a:t>
            </a:r>
            <a:r>
              <a:rPr lang="ar-SA" sz="2600" dirty="0">
                <a:cs typeface="B Nazanin" panose="00000400000000000000" pitchFamily="2" charset="-78"/>
              </a:rPr>
              <a:t> ضد نم و ضد رطوبت می باشد؛ این سقف ها به دلیل </a:t>
            </a:r>
            <a:r>
              <a:rPr lang="ar-SA" sz="2600" b="1" dirty="0">
                <a:cs typeface="B Nazanin" panose="00000400000000000000" pitchFamily="2" charset="-78"/>
              </a:rPr>
              <a:t>جنس پارچه کشسان (پی وی </a:t>
            </a:r>
            <a:r>
              <a:rPr lang="ar-SA" sz="2600" b="1" dirty="0" smtClean="0">
                <a:cs typeface="B Nazanin" panose="00000400000000000000" pitchFamily="2" charset="-78"/>
              </a:rPr>
              <a:t>سی</a:t>
            </a:r>
            <a:r>
              <a:rPr lang="fa-IR" sz="2600" b="1" dirty="0" smtClean="0">
                <a:cs typeface="B Nazanin" panose="00000400000000000000" pitchFamily="2" charset="-78"/>
              </a:rPr>
              <a:t>)</a:t>
            </a:r>
            <a:r>
              <a:rPr lang="en-US" sz="2600" dirty="0">
                <a:cs typeface="B Nazanin" panose="00000400000000000000" pitchFamily="2" charset="-78"/>
              </a:rPr>
              <a:t> </a:t>
            </a:r>
            <a:r>
              <a:rPr lang="ar-SA" sz="2600" dirty="0">
                <a:cs typeface="B Nazanin" panose="00000400000000000000" pitchFamily="2" charset="-78"/>
              </a:rPr>
              <a:t>رطوبت را به خود جذب نمی کنند. بنابراین دیگر نیازی به صرف هزینه های هنگفت برای تعمیر و نگهداری سقف و دیوار خانه نیست. با انتخابی هوشمندانه می توانید از صرف انرژی بیهوده و هزینه های اضافی در آینده جلوگیری کنید</a:t>
            </a:r>
            <a:r>
              <a:rPr lang="en-US" sz="2600" dirty="0">
                <a:cs typeface="B Nazanin" panose="00000400000000000000" pitchFamily="2" charset="-78"/>
              </a:rPr>
              <a:t>. </a:t>
            </a:r>
            <a:r>
              <a:rPr lang="fa-IR" sz="2600" b="1" dirty="0" smtClean="0">
                <a:cs typeface="B Nazanin" panose="00000400000000000000" pitchFamily="2" charset="-78"/>
              </a:rPr>
              <a:t>سقف کشسان لابل </a:t>
            </a:r>
            <a:r>
              <a:rPr lang="ar-SA" sz="2600" dirty="0" smtClean="0">
                <a:cs typeface="B Nazanin" panose="00000400000000000000" pitchFamily="2" charset="-78"/>
              </a:rPr>
              <a:t>دارای </a:t>
            </a:r>
            <a:r>
              <a:rPr lang="ar-SA" sz="2600" dirty="0">
                <a:cs typeface="B Nazanin" panose="00000400000000000000" pitchFamily="2" charset="-78"/>
              </a:rPr>
              <a:t>بیش از 20 سال عمر مفید است، و 12 سال گارانتی دارد. تا 12 سال پس از </a:t>
            </a:r>
            <a:r>
              <a:rPr lang="ar-SA" sz="2600" b="1" dirty="0">
                <a:cs typeface="B Nazanin" panose="00000400000000000000" pitchFamily="2" charset="-78"/>
              </a:rPr>
              <a:t>نصب سقف کششی</a:t>
            </a:r>
            <a:r>
              <a:rPr lang="ar-SA" sz="2600" dirty="0">
                <a:cs typeface="B Nazanin" panose="00000400000000000000" pitchFamily="2" charset="-78"/>
              </a:rPr>
              <a:t> لابل در صورت بروز مشکلی برای سقف شما، تیم اجرایی لابل آن را رفع می کند</a:t>
            </a:r>
            <a:r>
              <a:rPr lang="en-US" sz="2600" dirty="0">
                <a:cs typeface="B Nazanin" panose="00000400000000000000" pitchFamily="2" charset="-78"/>
              </a:rPr>
              <a:t>.</a:t>
            </a:r>
          </a:p>
        </p:txBody>
      </p:sp>
      <p:sp>
        <p:nvSpPr>
          <p:cNvPr id="3" name="TextBox 2"/>
          <p:cNvSpPr txBox="1"/>
          <p:nvPr/>
        </p:nvSpPr>
        <p:spPr>
          <a:xfrm>
            <a:off x="263951" y="2271860"/>
            <a:ext cx="8248453" cy="830997"/>
          </a:xfrm>
          <a:prstGeom prst="rect">
            <a:avLst/>
          </a:prstGeom>
          <a:noFill/>
        </p:spPr>
        <p:txBody>
          <a:bodyPr wrap="square" rtlCol="0">
            <a:spAutoFit/>
          </a:bodyPr>
          <a:lstStyle/>
          <a:p>
            <a:pPr algn="r" rtl="1"/>
            <a:r>
              <a:rPr lang="ar-SA" sz="2400" b="1" dirty="0">
                <a:cs typeface="B Nazanin" panose="00000400000000000000" pitchFamily="2" charset="-78"/>
              </a:rPr>
              <a:t>از جمله مزایای سقف کاذب کشسان می توان به موارد زیر اشاره کرد</a:t>
            </a:r>
            <a:r>
              <a:rPr lang="en-US" sz="2400" b="1" dirty="0">
                <a:cs typeface="B Nazanin" panose="00000400000000000000" pitchFamily="2" charset="-78"/>
              </a:rPr>
              <a:t>:</a:t>
            </a:r>
          </a:p>
          <a:p>
            <a:pPr algn="l" rtl="1"/>
            <a:endParaRPr lang="en-US" sz="2400" dirty="0"/>
          </a:p>
        </p:txBody>
      </p:sp>
    </p:spTree>
    <p:extLst>
      <p:ext uri="{BB962C8B-B14F-4D97-AF65-F5344CB8AC3E}">
        <p14:creationId xmlns:p14="http://schemas.microsoft.com/office/powerpoint/2010/main" val="3677126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cs typeface="B Nazanin" panose="00000400000000000000" pitchFamily="2" charset="-78"/>
              </a:rPr>
              <a:t>سقف کاذب کشسان چیست؟</a:t>
            </a:r>
            <a:endParaRPr lang="en-US" dirty="0">
              <a:cs typeface="B Nazanin" panose="00000400000000000000" pitchFamily="2" charset="-78"/>
            </a:endParaRPr>
          </a:p>
        </p:txBody>
      </p:sp>
      <p:sp>
        <p:nvSpPr>
          <p:cNvPr id="4" name="TextBox 3"/>
          <p:cNvSpPr txBox="1"/>
          <p:nvPr/>
        </p:nvSpPr>
        <p:spPr>
          <a:xfrm>
            <a:off x="263951" y="2884603"/>
            <a:ext cx="8333293" cy="3108543"/>
          </a:xfrm>
          <a:prstGeom prst="rect">
            <a:avLst/>
          </a:prstGeom>
          <a:noFill/>
        </p:spPr>
        <p:txBody>
          <a:bodyPr wrap="square" rtlCol="0">
            <a:spAutoFit/>
          </a:bodyPr>
          <a:lstStyle/>
          <a:p>
            <a:pPr lvl="0" algn="just" rtl="1"/>
            <a:r>
              <a:rPr lang="ar-SA" sz="2800" b="1" dirty="0">
                <a:cs typeface="B Nazanin" panose="00000400000000000000" pitchFamily="2" charset="-78"/>
              </a:rPr>
              <a:t>قابلیت آکوستیک (عایق </a:t>
            </a:r>
            <a:r>
              <a:rPr lang="ar-SA" sz="2800" b="1" dirty="0" smtClean="0">
                <a:cs typeface="B Nazanin" panose="00000400000000000000" pitchFamily="2" charset="-78"/>
              </a:rPr>
              <a:t>صدا</a:t>
            </a:r>
            <a:r>
              <a:rPr lang="fa-IR" sz="2800" b="1" smtClean="0">
                <a:cs typeface="B Nazanin" panose="00000400000000000000" pitchFamily="2" charset="-78"/>
              </a:rPr>
              <a:t>)</a:t>
            </a:r>
            <a:endParaRPr lang="en-US" sz="2800" dirty="0">
              <a:cs typeface="B Nazanin" panose="00000400000000000000" pitchFamily="2" charset="-78"/>
            </a:endParaRPr>
          </a:p>
          <a:p>
            <a:pPr algn="just" rtl="1"/>
            <a:r>
              <a:rPr lang="ar-SA" sz="2800" dirty="0">
                <a:cs typeface="B Nazanin" panose="00000400000000000000" pitchFamily="2" charset="-78"/>
              </a:rPr>
              <a:t>اگر تمایل دارید در محیطی مانند سالن کنفرانس، آمفی تئاتر، سالن کنسرت، استودیو ضبط صدا و محیط هایی که کیفیت صدا در آن ها مهم است، </a:t>
            </a:r>
            <a:r>
              <a:rPr lang="ar-SA" sz="2800" b="1" dirty="0">
                <a:cs typeface="B Nazanin" panose="00000400000000000000" pitchFamily="2" charset="-78"/>
              </a:rPr>
              <a:t>سقف عایق صدا</a:t>
            </a:r>
            <a:r>
              <a:rPr lang="ar-SA" sz="2800" dirty="0">
                <a:cs typeface="B Nazanin" panose="00000400000000000000" pitchFamily="2" charset="-78"/>
              </a:rPr>
              <a:t> نصب کنید، حتما </a:t>
            </a:r>
            <a:r>
              <a:rPr lang="ar-SA" sz="2800" b="1" dirty="0">
                <a:cs typeface="B Nazanin" panose="00000400000000000000" pitchFamily="2" charset="-78"/>
              </a:rPr>
              <a:t>سقف کشسان</a:t>
            </a:r>
            <a:r>
              <a:rPr lang="ar-SA" sz="2800" dirty="0">
                <a:cs typeface="B Nazanin" panose="00000400000000000000" pitchFamily="2" charset="-78"/>
              </a:rPr>
              <a:t>را جزو گزینه های اصلی خود قرار دهید</a:t>
            </a:r>
            <a:r>
              <a:rPr lang="en-US" sz="2800" dirty="0">
                <a:cs typeface="B Nazanin" panose="00000400000000000000" pitchFamily="2" charset="-78"/>
              </a:rPr>
              <a:t>. </a:t>
            </a:r>
            <a:r>
              <a:rPr lang="ar-SA" sz="2800" b="1" dirty="0">
                <a:cs typeface="B Nazanin" panose="00000400000000000000" pitchFamily="2" charset="-78"/>
              </a:rPr>
              <a:t>سقف کشسان</a:t>
            </a:r>
            <a:r>
              <a:rPr lang="ar-SA" sz="2800" dirty="0">
                <a:cs typeface="B Nazanin" panose="00000400000000000000" pitchFamily="2" charset="-78"/>
              </a:rPr>
              <a:t> به دلیل داشتن ویژگی آکوستیک می تواند تمام صداهای اضافی محیط را فیلتر کند؛ به این ترتیب صداهای مزاحم محیط به گوش شنوندگان نمی رسد و صدا اکو نمی شود</a:t>
            </a:r>
            <a:r>
              <a:rPr lang="en-US" sz="2800" dirty="0">
                <a:cs typeface="B Nazanin" panose="00000400000000000000" pitchFamily="2" charset="-78"/>
              </a:rPr>
              <a:t>.</a:t>
            </a:r>
          </a:p>
        </p:txBody>
      </p:sp>
      <p:sp>
        <p:nvSpPr>
          <p:cNvPr id="3" name="TextBox 2"/>
          <p:cNvSpPr txBox="1"/>
          <p:nvPr/>
        </p:nvSpPr>
        <p:spPr>
          <a:xfrm>
            <a:off x="348791" y="2309567"/>
            <a:ext cx="8248453" cy="830997"/>
          </a:xfrm>
          <a:prstGeom prst="rect">
            <a:avLst/>
          </a:prstGeom>
          <a:noFill/>
        </p:spPr>
        <p:txBody>
          <a:bodyPr wrap="square" rtlCol="0">
            <a:spAutoFit/>
          </a:bodyPr>
          <a:lstStyle/>
          <a:p>
            <a:pPr algn="r" rtl="1"/>
            <a:r>
              <a:rPr lang="ar-SA" sz="2400" b="1" dirty="0">
                <a:cs typeface="B Nazanin" panose="00000400000000000000" pitchFamily="2" charset="-78"/>
              </a:rPr>
              <a:t>از جمله مزایای سقف کاذب کشسان می توان به موارد زیر اشاره کرد</a:t>
            </a:r>
            <a:r>
              <a:rPr lang="en-US" sz="2400" b="1" dirty="0">
                <a:cs typeface="B Nazanin" panose="00000400000000000000" pitchFamily="2" charset="-78"/>
              </a:rPr>
              <a:t>:</a:t>
            </a:r>
          </a:p>
          <a:p>
            <a:pPr algn="l" rtl="1"/>
            <a:endParaRPr lang="en-US" sz="2400" dirty="0"/>
          </a:p>
        </p:txBody>
      </p:sp>
    </p:spTree>
    <p:extLst>
      <p:ext uri="{BB962C8B-B14F-4D97-AF65-F5344CB8AC3E}">
        <p14:creationId xmlns:p14="http://schemas.microsoft.com/office/powerpoint/2010/main" val="1451607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fa-IR" sz="2800" b="1" dirty="0" smtClean="0">
                <a:cs typeface="B Nazanin" panose="00000400000000000000" pitchFamily="2" charset="-78"/>
              </a:rPr>
              <a:t>تف</a:t>
            </a:r>
            <a:r>
              <a:rPr lang="ar-SA" sz="2800" b="1" dirty="0" smtClean="0">
                <a:cs typeface="B Nazanin" panose="00000400000000000000" pitchFamily="2" charset="-78"/>
              </a:rPr>
              <a:t>اوت </a:t>
            </a:r>
            <a:r>
              <a:rPr lang="ar-SA" sz="2800" b="1" dirty="0">
                <a:cs typeface="B Nazanin" panose="00000400000000000000" pitchFamily="2" charset="-78"/>
              </a:rPr>
              <a:t>سقف کاذب کششی با پنل های گچی و رابیتس</a:t>
            </a:r>
            <a:endParaRPr lang="en-US" sz="2800" b="1" dirty="0">
              <a:cs typeface="B Nazanin" panose="00000400000000000000" pitchFamily="2" charset="-78"/>
            </a:endParaRPr>
          </a:p>
        </p:txBody>
      </p:sp>
      <p:sp>
        <p:nvSpPr>
          <p:cNvPr id="3" name="TextBox 2"/>
          <p:cNvSpPr txBox="1"/>
          <p:nvPr/>
        </p:nvSpPr>
        <p:spPr>
          <a:xfrm>
            <a:off x="329938" y="2262433"/>
            <a:ext cx="8248453" cy="4278094"/>
          </a:xfrm>
          <a:prstGeom prst="rect">
            <a:avLst/>
          </a:prstGeom>
          <a:noFill/>
        </p:spPr>
        <p:txBody>
          <a:bodyPr wrap="square" rtlCol="0">
            <a:spAutoFit/>
          </a:bodyPr>
          <a:lstStyle/>
          <a:p>
            <a:pPr algn="just" rtl="1"/>
            <a:r>
              <a:rPr lang="ar-SA" sz="2800" b="1" i="1" dirty="0">
                <a:solidFill>
                  <a:srgbClr val="FF0000"/>
                </a:solidFill>
                <a:cs typeface="B Nazanin" panose="00000400000000000000" pitchFamily="2" charset="-78"/>
              </a:rPr>
              <a:t>جلوه بصری</a:t>
            </a:r>
            <a:r>
              <a:rPr lang="en-US" sz="2800" b="1" i="1" dirty="0">
                <a:solidFill>
                  <a:srgbClr val="FF0000"/>
                </a:solidFill>
                <a:cs typeface="B Nazanin" panose="00000400000000000000" pitchFamily="2" charset="-78"/>
              </a:rPr>
              <a:t>:</a:t>
            </a:r>
          </a:p>
          <a:p>
            <a:pPr algn="just" rtl="1"/>
            <a:r>
              <a:rPr lang="ar-SA" sz="2400" dirty="0">
                <a:cs typeface="B Nazanin" panose="00000400000000000000" pitchFamily="2" charset="-78"/>
              </a:rPr>
              <a:t>یکی از بزرگترین ویژگی های منازل امروزی، کوچک تر شدن آن ها است. سقف کششی لاکر یا همان سقف آینه ای به دلیل داشتن خاصیت انعکاس نور باعث بزرگ تر نشان دادن محیط شده و بهترین گزینه برای منازل کوچک امروزی می باشد. اما پنل های گچی به دلیل ظاهر مات و گچ مانند آن موجب کوچک تر نشان دادن محیط می شود</a:t>
            </a:r>
            <a:r>
              <a:rPr lang="en-US" sz="2400" dirty="0">
                <a:cs typeface="B Nazanin" panose="00000400000000000000" pitchFamily="2" charset="-78"/>
              </a:rPr>
              <a:t>.</a:t>
            </a:r>
          </a:p>
          <a:p>
            <a:pPr algn="just" rtl="1"/>
            <a:r>
              <a:rPr lang="ar-SA" sz="2800" b="1" i="1" dirty="0">
                <a:solidFill>
                  <a:srgbClr val="FF0000"/>
                </a:solidFill>
                <a:cs typeface="B Nazanin" panose="00000400000000000000" pitchFamily="2" charset="-78"/>
              </a:rPr>
              <a:t>وزن</a:t>
            </a:r>
            <a:r>
              <a:rPr lang="en-US" sz="2800" b="1" i="1" dirty="0">
                <a:solidFill>
                  <a:srgbClr val="FF0000"/>
                </a:solidFill>
                <a:cs typeface="B Nazanin" panose="00000400000000000000" pitchFamily="2" charset="-78"/>
              </a:rPr>
              <a:t>:</a:t>
            </a:r>
          </a:p>
          <a:p>
            <a:pPr algn="just" rtl="1"/>
            <a:r>
              <a:rPr lang="ar-SA" sz="2400" dirty="0">
                <a:cs typeface="B Nazanin" panose="00000400000000000000" pitchFamily="2" charset="-78"/>
              </a:rPr>
              <a:t>از آنجایی که سقف کاذب کششی از پی وی سی</a:t>
            </a:r>
            <a:r>
              <a:rPr lang="en-US" sz="2400" dirty="0">
                <a:cs typeface="B Nazanin" panose="00000400000000000000" pitchFamily="2" charset="-78"/>
              </a:rPr>
              <a:t> (</a:t>
            </a:r>
            <a:r>
              <a:rPr lang="en-US" sz="2400" dirty="0" err="1">
                <a:cs typeface="B Nazanin" panose="00000400000000000000" pitchFamily="2" charset="-78"/>
              </a:rPr>
              <a:t>pvc</a:t>
            </a:r>
            <a:r>
              <a:rPr lang="en-US" sz="2400" dirty="0">
                <a:cs typeface="B Nazanin" panose="00000400000000000000" pitchFamily="2" charset="-78"/>
              </a:rPr>
              <a:t>) </a:t>
            </a:r>
            <a:r>
              <a:rPr lang="ar-SA" sz="2400" dirty="0">
                <a:cs typeface="B Nazanin" panose="00000400000000000000" pitchFamily="2" charset="-78"/>
              </a:rPr>
              <a:t>ساخته می شود، نسبت به پنل های گچی و سقف کاذب رابیتس بسیار سبک تر می باشد. پنل های گچی از جنس گچ خشک بوده و سقف کاذب رابیتس از ورقه های مشبک آلومینیمی ساخته می شوند به همین جهت وزن کلی ساختمان را بالا برده و مراحل نصب مشکل تری نسبت به سقف کاذب کششی دارند</a:t>
            </a:r>
            <a:r>
              <a:rPr lang="en-US" sz="2400" dirty="0">
                <a:cs typeface="B Nazanin" panose="00000400000000000000" pitchFamily="2" charset="-78"/>
              </a:rPr>
              <a:t>.</a:t>
            </a:r>
          </a:p>
        </p:txBody>
      </p:sp>
    </p:spTree>
    <p:extLst>
      <p:ext uri="{BB962C8B-B14F-4D97-AF65-F5344CB8AC3E}">
        <p14:creationId xmlns:p14="http://schemas.microsoft.com/office/powerpoint/2010/main" val="2259419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fa-IR" sz="2800" b="1" dirty="0" smtClean="0">
                <a:cs typeface="B Nazanin" panose="00000400000000000000" pitchFamily="2" charset="-78"/>
              </a:rPr>
              <a:t>تف</a:t>
            </a:r>
            <a:r>
              <a:rPr lang="ar-SA" sz="2800" b="1" dirty="0" smtClean="0">
                <a:cs typeface="B Nazanin" panose="00000400000000000000" pitchFamily="2" charset="-78"/>
              </a:rPr>
              <a:t>اوت </a:t>
            </a:r>
            <a:r>
              <a:rPr lang="ar-SA" sz="2800" b="1" dirty="0">
                <a:cs typeface="B Nazanin" panose="00000400000000000000" pitchFamily="2" charset="-78"/>
              </a:rPr>
              <a:t>سقف کاذب کششی با پنل های گچی و رابیتس</a:t>
            </a:r>
            <a:endParaRPr lang="en-US" sz="2800" b="1" dirty="0">
              <a:cs typeface="B Nazanin" panose="00000400000000000000" pitchFamily="2" charset="-78"/>
            </a:endParaRPr>
          </a:p>
        </p:txBody>
      </p:sp>
      <p:sp>
        <p:nvSpPr>
          <p:cNvPr id="3" name="TextBox 2"/>
          <p:cNvSpPr txBox="1"/>
          <p:nvPr/>
        </p:nvSpPr>
        <p:spPr>
          <a:xfrm>
            <a:off x="329938" y="2262433"/>
            <a:ext cx="8248453" cy="4493538"/>
          </a:xfrm>
          <a:prstGeom prst="rect">
            <a:avLst/>
          </a:prstGeom>
          <a:noFill/>
        </p:spPr>
        <p:txBody>
          <a:bodyPr wrap="square" rtlCol="0">
            <a:spAutoFit/>
          </a:bodyPr>
          <a:lstStyle/>
          <a:p>
            <a:pPr algn="just" rtl="1"/>
            <a:r>
              <a:rPr lang="ar-SA" sz="2600" b="1" i="1" dirty="0">
                <a:solidFill>
                  <a:srgbClr val="FF0000"/>
                </a:solidFill>
                <a:cs typeface="B Nazanin" panose="00000400000000000000" pitchFamily="2" charset="-78"/>
              </a:rPr>
              <a:t>نگهداری</a:t>
            </a:r>
            <a:r>
              <a:rPr lang="en-US" sz="2600" b="1" i="1" dirty="0">
                <a:solidFill>
                  <a:srgbClr val="FF0000"/>
                </a:solidFill>
                <a:cs typeface="B Nazanin" panose="00000400000000000000" pitchFamily="2" charset="-78"/>
              </a:rPr>
              <a:t>:</a:t>
            </a:r>
          </a:p>
          <a:p>
            <a:pPr algn="just" rtl="1"/>
            <a:r>
              <a:rPr lang="ar-SA" sz="2600" dirty="0">
                <a:cs typeface="B Nazanin" panose="00000400000000000000" pitchFamily="2" charset="-78"/>
              </a:rPr>
              <a:t>می توان گفت سقف کاذب کششی نیاز به هیچ گونه نگهداری ندارد به این دلیل  که رطوبت را به خود جذب نمی کند و خاصیت ضد اشتعالی دارد. علاوه بر این سقف کششی، بر خلاف پنل های گچی و رابیتس، نیاز به رنگ کردن بعد از نصب نداشته و رنگ، طرح و جنس پارچه پی وی سی پیش از نصب، انتخاب و سپس اجرا می شود</a:t>
            </a:r>
            <a:r>
              <a:rPr lang="en-US" sz="2600" dirty="0">
                <a:cs typeface="B Nazanin" panose="00000400000000000000" pitchFamily="2" charset="-78"/>
              </a:rPr>
              <a:t>.</a:t>
            </a:r>
          </a:p>
          <a:p>
            <a:pPr algn="just" rtl="1"/>
            <a:r>
              <a:rPr lang="ar-SA" sz="2600" dirty="0">
                <a:cs typeface="B Nazanin" panose="00000400000000000000" pitchFamily="2" charset="-78"/>
              </a:rPr>
              <a:t>یکی از بزرگترین معایب پنل های گچی و رابیتس نداشتن قابلیت جابجایی و باز کردن سقف است. در صورت باز کردن سقف، آن ها دچار آسیب شده و دیگر قابلیت نصب را نخواهند داشت.اما سقف کاذب کششی را به راحتی می توان به محیط جدید منتقل کرد، این نوع سقف بعد از جا به جایی فرم و زیبایی خود را از دست نمی دهد و با همان شکل و کیفیت اولیه در محیط جدید اجرا می شود</a:t>
            </a:r>
            <a:r>
              <a:rPr lang="en-US" sz="2600" dirty="0">
                <a:cs typeface="B Nazanin" panose="00000400000000000000" pitchFamily="2" charset="-78"/>
              </a:rPr>
              <a:t>.</a:t>
            </a:r>
          </a:p>
        </p:txBody>
      </p:sp>
    </p:spTree>
    <p:extLst>
      <p:ext uri="{BB962C8B-B14F-4D97-AF65-F5344CB8AC3E}">
        <p14:creationId xmlns:p14="http://schemas.microsoft.com/office/powerpoint/2010/main" val="383809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Rectangle 4"/>
          <p:cNvSpPr>
            <a:spLocks noChangeArrowheads="1"/>
          </p:cNvSpPr>
          <p:nvPr/>
        </p:nvSpPr>
        <p:spPr bwMode="auto">
          <a:xfrm>
            <a:off x="228600" y="2057400"/>
            <a:ext cx="8686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endParaRPr lang="en-US" sz="2800" b="1" dirty="0">
              <a:cs typeface="B Nazanin" panose="00000400000000000000" pitchFamily="2" charset="-78"/>
            </a:endParaRPr>
          </a:p>
          <a:p>
            <a:pPr algn="just" rtl="1"/>
            <a:r>
              <a:rPr lang="ar-SA" sz="2800" dirty="0">
                <a:cs typeface="B Nazanin" panose="00000400000000000000" pitchFamily="2" charset="-78"/>
              </a:rPr>
              <a:t>سقف کاذب سقفی است که به اسکلت ساختمان متصل بوده و بار آن به سازه اصلی ، ساختمان وارد</a:t>
            </a:r>
            <a:r>
              <a:rPr lang="fa-IR" sz="2800" dirty="0">
                <a:cs typeface="B Nazanin" panose="00000400000000000000" pitchFamily="2" charset="-78"/>
              </a:rPr>
              <a:t> </a:t>
            </a:r>
            <a:r>
              <a:rPr lang="ar-SA" sz="2800" dirty="0">
                <a:cs typeface="B Nazanin" panose="00000400000000000000" pitchFamily="2" charset="-78"/>
              </a:rPr>
              <a:t>می شود. بدین ترتیب بین سقف مذکور و قسمت زیرین سازه اصلی ، فضای خالی به وجود می آید . این سقفها می توانند ، صاف و یا به شکلهای مختلف ساخته شوند . سقف کاذب باید با مصالح </a:t>
            </a:r>
            <a:r>
              <a:rPr lang="fa-IR" sz="2800" dirty="0">
                <a:cs typeface="B Nazanin" panose="00000400000000000000" pitchFamily="2" charset="-78"/>
              </a:rPr>
              <a:t>سبک ساخته </a:t>
            </a:r>
            <a:r>
              <a:rPr lang="ar-SA" sz="2800" dirty="0">
                <a:cs typeface="B Nazanin" panose="00000400000000000000" pitchFamily="2" charset="-78"/>
              </a:rPr>
              <a:t>شده و قاب بندی آن به نحو مناسبی به اسکلت و یا کلاف بندی ساختمان متصل گردد تا ضربه تکانهای</a:t>
            </a:r>
            <a:r>
              <a:rPr lang="fa-IR" sz="2800" dirty="0">
                <a:cs typeface="B Nazanin" panose="00000400000000000000" pitchFamily="2" charset="-78"/>
              </a:rPr>
              <a:t> </a:t>
            </a:r>
            <a:r>
              <a:rPr lang="ar-SA" sz="2800" dirty="0">
                <a:cs typeface="B Nazanin" panose="00000400000000000000" pitchFamily="2" charset="-78"/>
              </a:rPr>
              <a:t>ناشی از زلزله در آنها، موجب خرابی دیوارهای مجاور نگردد</a:t>
            </a:r>
            <a:r>
              <a:rPr lang="fa-IR" sz="2800" dirty="0">
                <a:cs typeface="B Nazanin" panose="00000400000000000000" pitchFamily="2" charset="-78"/>
              </a:rPr>
              <a:t> .</a:t>
            </a:r>
            <a:endParaRPr lang="en-US" sz="2800" dirty="0">
              <a:cs typeface="B Nazanin" panose="00000400000000000000" pitchFamily="2" charset="-78"/>
            </a:endParaRPr>
          </a:p>
          <a:p>
            <a:pPr algn="just" rtl="1"/>
            <a:endParaRPr lang="en-US" sz="2800" dirty="0">
              <a:cs typeface="B Nazanin" panose="00000400000000000000" pitchFamily="2" charset="-78"/>
            </a:endParaRPr>
          </a:p>
          <a:p>
            <a:pPr algn="just" rtl="1"/>
            <a:endParaRPr lang="en-US" sz="2800" dirty="0">
              <a:cs typeface="B Nazanin" panose="00000400000000000000" pitchFamily="2" charset="-78"/>
            </a:endParaRPr>
          </a:p>
        </p:txBody>
      </p:sp>
      <p:sp>
        <p:nvSpPr>
          <p:cNvPr id="211973" name="Rectangle 5"/>
          <p:cNvSpPr>
            <a:spLocks noGrp="1" noChangeArrowheads="1"/>
          </p:cNvSpPr>
          <p:nvPr>
            <p:ph type="title"/>
          </p:nvPr>
        </p:nvSpPr>
        <p:spPr/>
        <p:txBody>
          <a:bodyPr/>
          <a:lstStyle/>
          <a:p>
            <a:pPr algn="r"/>
            <a:r>
              <a:rPr lang="fa-IR" dirty="0">
                <a:cs typeface="B Titr" panose="00000700000000000000" pitchFamily="2" charset="-78"/>
              </a:rPr>
              <a:t>سقف </a:t>
            </a:r>
            <a:r>
              <a:rPr lang="fa-IR" dirty="0" smtClean="0">
                <a:cs typeface="B Titr" panose="00000700000000000000" pitchFamily="2" charset="-78"/>
              </a:rPr>
              <a:t>کاذب </a:t>
            </a:r>
            <a:r>
              <a:rPr lang="fa-IR" dirty="0">
                <a:cs typeface="B Titr" panose="00000700000000000000" pitchFamily="2" charset="-78"/>
              </a:rPr>
              <a:t>چیست </a:t>
            </a:r>
            <a:endParaRPr lang="en-US" dirty="0">
              <a:cs typeface="B Titr" panose="00000700000000000000" pitchFamily="2" charset="-78"/>
            </a:endParaRPr>
          </a:p>
        </p:txBody>
      </p:sp>
    </p:spTree>
    <p:extLst>
      <p:ext uri="{BB962C8B-B14F-4D97-AF65-F5344CB8AC3E}">
        <p14:creationId xmlns:p14="http://schemas.microsoft.com/office/powerpoint/2010/main" val="1296528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anim to="" calcmode="lin" valueType="num">
                                      <p:cBhvr>
                                        <p:cTn id="7" dur="1" fill="hold"/>
                                        <p:tgtEl>
                                          <p:spTgt spid="2119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fa-IR" sz="2800" b="1" dirty="0" smtClean="0">
                <a:cs typeface="B Nazanin" panose="00000400000000000000" pitchFamily="2" charset="-78"/>
              </a:rPr>
              <a:t>تف</a:t>
            </a:r>
            <a:r>
              <a:rPr lang="ar-SA" sz="2800" b="1" dirty="0" smtClean="0">
                <a:cs typeface="B Nazanin" panose="00000400000000000000" pitchFamily="2" charset="-78"/>
              </a:rPr>
              <a:t>اوت </a:t>
            </a:r>
            <a:r>
              <a:rPr lang="ar-SA" sz="2800" b="1" dirty="0">
                <a:cs typeface="B Nazanin" panose="00000400000000000000" pitchFamily="2" charset="-78"/>
              </a:rPr>
              <a:t>سقف کاذب کششی با پنل های گچی و رابیتس</a:t>
            </a:r>
            <a:endParaRPr lang="en-US" sz="2800" b="1" dirty="0">
              <a:cs typeface="B Nazanin" panose="00000400000000000000" pitchFamily="2" charset="-78"/>
            </a:endParaRPr>
          </a:p>
        </p:txBody>
      </p:sp>
      <p:sp>
        <p:nvSpPr>
          <p:cNvPr id="3" name="TextBox 2"/>
          <p:cNvSpPr txBox="1"/>
          <p:nvPr/>
        </p:nvSpPr>
        <p:spPr>
          <a:xfrm>
            <a:off x="329938" y="2262433"/>
            <a:ext cx="8248453" cy="4401205"/>
          </a:xfrm>
          <a:prstGeom prst="rect">
            <a:avLst/>
          </a:prstGeom>
          <a:noFill/>
        </p:spPr>
        <p:txBody>
          <a:bodyPr wrap="square" rtlCol="0">
            <a:spAutoFit/>
          </a:bodyPr>
          <a:lstStyle/>
          <a:p>
            <a:pPr algn="just" rtl="1"/>
            <a:r>
              <a:rPr lang="ar-SA" sz="2800" b="1" i="1" dirty="0">
                <a:solidFill>
                  <a:srgbClr val="FF0000"/>
                </a:solidFill>
                <a:cs typeface="B Nazanin" panose="00000400000000000000" pitchFamily="2" charset="-78"/>
              </a:rPr>
              <a:t>بهداشت و قابلیت شستشو</a:t>
            </a:r>
            <a:r>
              <a:rPr lang="en-US" sz="2800" b="1" i="1" dirty="0">
                <a:solidFill>
                  <a:srgbClr val="FF0000"/>
                </a:solidFill>
                <a:cs typeface="B Nazanin" panose="00000400000000000000" pitchFamily="2" charset="-78"/>
              </a:rPr>
              <a:t>:</a:t>
            </a:r>
          </a:p>
          <a:p>
            <a:pPr algn="just" rtl="1"/>
            <a:r>
              <a:rPr lang="ar-SA" sz="2800" dirty="0">
                <a:cs typeface="B Nazanin" panose="00000400000000000000" pitchFamily="2" charset="-78"/>
              </a:rPr>
              <a:t>سقف کاذب کششی، یک سقف آنتی باکتریال و ضدقارچ بوده، به همین دلیل برای استفاده در آزمایشگاه ها، مراکز پزشکی و مراکز درمانی بسیار مناسب است. همچنین به علت خاصیت ضد آب و ضد رطوبت سقف کاذب کششی،  پوشش مناسبی برای سقف استخر ،سقف سرویس بهداشتی وسقف مراکز ماساژ به حساب می آیند</a:t>
            </a:r>
            <a:r>
              <a:rPr lang="en-US" sz="2800" dirty="0">
                <a:cs typeface="B Nazanin" panose="00000400000000000000" pitchFamily="2" charset="-78"/>
              </a:rPr>
              <a:t>.</a:t>
            </a:r>
          </a:p>
          <a:p>
            <a:pPr algn="just" rtl="1"/>
            <a:r>
              <a:rPr lang="ar-SA" sz="2800" dirty="0">
                <a:cs typeface="B Nazanin" panose="00000400000000000000" pitchFamily="2" charset="-78"/>
              </a:rPr>
              <a:t>اما پنل های گچی و سقف کاذب رابیتس در زمان تماس با آب و رسیدن رطوبت به آن ها دچار آسیب شده و قابل جایگزینی نمی باشند و برای مکان هایی که رطوبت در آن ها بالا است، مانند استخر و حمام  به هیچ وجه توصیه نمی شوند</a:t>
            </a:r>
            <a:r>
              <a:rPr lang="en-US" sz="2800" dirty="0">
                <a:cs typeface="B Nazanin" panose="00000400000000000000" pitchFamily="2" charset="-78"/>
              </a:rPr>
              <a:t>.</a:t>
            </a:r>
          </a:p>
        </p:txBody>
      </p:sp>
    </p:spTree>
    <p:extLst>
      <p:ext uri="{BB962C8B-B14F-4D97-AF65-F5344CB8AC3E}">
        <p14:creationId xmlns:p14="http://schemas.microsoft.com/office/powerpoint/2010/main" val="2484686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fa-IR" sz="2800" b="1" dirty="0" smtClean="0">
                <a:cs typeface="B Nazanin" panose="00000400000000000000" pitchFamily="2" charset="-78"/>
              </a:rPr>
              <a:t>تف</a:t>
            </a:r>
            <a:r>
              <a:rPr lang="ar-SA" sz="2800" b="1" dirty="0" smtClean="0">
                <a:cs typeface="B Nazanin" panose="00000400000000000000" pitchFamily="2" charset="-78"/>
              </a:rPr>
              <a:t>اوت </a:t>
            </a:r>
            <a:r>
              <a:rPr lang="ar-SA" sz="2800" b="1" dirty="0">
                <a:cs typeface="B Nazanin" panose="00000400000000000000" pitchFamily="2" charset="-78"/>
              </a:rPr>
              <a:t>سقف کاذب کششی با پنل های گچی و رابیتس</a:t>
            </a:r>
            <a:endParaRPr lang="en-US" sz="2800" b="1" dirty="0">
              <a:cs typeface="B Nazanin" panose="00000400000000000000" pitchFamily="2" charset="-78"/>
            </a:endParaRPr>
          </a:p>
        </p:txBody>
      </p:sp>
      <p:sp>
        <p:nvSpPr>
          <p:cNvPr id="3" name="TextBox 2"/>
          <p:cNvSpPr txBox="1"/>
          <p:nvPr/>
        </p:nvSpPr>
        <p:spPr>
          <a:xfrm>
            <a:off x="329938" y="2262433"/>
            <a:ext cx="8248453" cy="4093428"/>
          </a:xfrm>
          <a:prstGeom prst="rect">
            <a:avLst/>
          </a:prstGeom>
          <a:noFill/>
        </p:spPr>
        <p:txBody>
          <a:bodyPr wrap="square" rtlCol="0">
            <a:spAutoFit/>
          </a:bodyPr>
          <a:lstStyle/>
          <a:p>
            <a:pPr algn="just" rtl="1"/>
            <a:r>
              <a:rPr lang="ar-SA" sz="2600" b="1" i="1" dirty="0">
                <a:solidFill>
                  <a:srgbClr val="FF0000"/>
                </a:solidFill>
                <a:cs typeface="B Nazanin" panose="00000400000000000000" pitchFamily="2" charset="-78"/>
              </a:rPr>
              <a:t>تنوع طرح و رنگ</a:t>
            </a:r>
            <a:r>
              <a:rPr lang="en-US" sz="2600" b="1" i="1" dirty="0">
                <a:solidFill>
                  <a:srgbClr val="FF0000"/>
                </a:solidFill>
                <a:cs typeface="B Nazanin" panose="00000400000000000000" pitchFamily="2" charset="-78"/>
              </a:rPr>
              <a:t>:</a:t>
            </a:r>
          </a:p>
          <a:p>
            <a:pPr algn="just" rtl="1"/>
            <a:r>
              <a:rPr lang="ar-SA" sz="2600" dirty="0">
                <a:cs typeface="B Nazanin" panose="00000400000000000000" pitchFamily="2" charset="-78"/>
              </a:rPr>
              <a:t>سقف کاذب کششی از انواع پارچه های کششی از جنس پی وی سی ساخته می شود که دارای طیف گسترده ای از رنگ و طرح می باشد و هیچ گونه محدودیتی در انتخاب طرح و رنگ برای مشتریان وجود ندارد. در سقف کاذب  کششی همچنین می توان طرح دلخواه را انتخاب کرده و آن را روی پارچه سقف کششی چاپ کرد</a:t>
            </a:r>
            <a:r>
              <a:rPr lang="en-US" sz="2600" dirty="0">
                <a:cs typeface="B Nazanin" panose="00000400000000000000" pitchFamily="2" charset="-78"/>
              </a:rPr>
              <a:t>.</a:t>
            </a:r>
          </a:p>
          <a:p>
            <a:pPr algn="just" rtl="1"/>
            <a:r>
              <a:rPr lang="ar-SA" sz="2600" dirty="0">
                <a:cs typeface="B Nazanin" panose="00000400000000000000" pitchFamily="2" charset="-78"/>
              </a:rPr>
              <a:t>در پنل های گچی و رابیتس مشتریان در صورت داشتن علاقه می توانند پس از نصب پنل های گچی و یا رابیتس نسبت به رنگ زدن سقف اقدام کرد. در این صورت باید هزینه و وقت اضافه ای برای زیبا سازی پنل های گچی و رابیتس اختصاص داد</a:t>
            </a:r>
            <a:r>
              <a:rPr lang="en-US" sz="2600" dirty="0">
                <a:cs typeface="B Nazanin" panose="00000400000000000000" pitchFamily="2" charset="-78"/>
              </a:rPr>
              <a:t>.</a:t>
            </a:r>
          </a:p>
        </p:txBody>
      </p:sp>
    </p:spTree>
    <p:extLst>
      <p:ext uri="{BB962C8B-B14F-4D97-AF65-F5344CB8AC3E}">
        <p14:creationId xmlns:p14="http://schemas.microsoft.com/office/powerpoint/2010/main" val="2677720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ar-SA" sz="2800" dirty="0">
                <a:cs typeface="B Titr" panose="00000700000000000000" pitchFamily="2" charset="-78"/>
              </a:rPr>
              <a:t>انبوه سازان کدام سقف کاذب را ترجیح می دهند؟</a:t>
            </a:r>
            <a:endParaRPr lang="en-US" sz="2800" dirty="0">
              <a:cs typeface="B Titr" panose="00000700000000000000" pitchFamily="2" charset="-78"/>
            </a:endParaRPr>
          </a:p>
        </p:txBody>
      </p:sp>
      <p:sp>
        <p:nvSpPr>
          <p:cNvPr id="3" name="TextBox 2"/>
          <p:cNvSpPr txBox="1"/>
          <p:nvPr/>
        </p:nvSpPr>
        <p:spPr>
          <a:xfrm>
            <a:off x="329938" y="2262433"/>
            <a:ext cx="8248453" cy="4401205"/>
          </a:xfrm>
          <a:prstGeom prst="rect">
            <a:avLst/>
          </a:prstGeom>
          <a:noFill/>
        </p:spPr>
        <p:txBody>
          <a:bodyPr wrap="square" rtlCol="0">
            <a:spAutoFit/>
          </a:bodyPr>
          <a:lstStyle/>
          <a:p>
            <a:pPr algn="just" rtl="1"/>
            <a:r>
              <a:rPr lang="ar-SA" sz="2800" dirty="0" smtClean="0">
                <a:cs typeface="B Nazanin" panose="00000400000000000000" pitchFamily="2" charset="-78"/>
              </a:rPr>
              <a:t>با </a:t>
            </a:r>
            <a:r>
              <a:rPr lang="ar-SA" sz="2800" dirty="0">
                <a:cs typeface="B Nazanin" panose="00000400000000000000" pitchFamily="2" charset="-78"/>
              </a:rPr>
              <a:t>افزایش میل و رغبت روز افزون افراد به شهرنشینی، تقاضا برای مسکن افزایش یافته است. در اینجا شیوه های مسکن سازی سنتی کنار می روند و جای خود را به انبوه سازی صنعتی می دهند. انبوه سازی به شیوه ای از ساخت و ساز گفته می شود که مصالح در تعداد بالا، از قبل در کارخانه با اندازه های معین تولید شده و بر روی ساختمان ها به صورت آماده پیاده سازی می شوند</a:t>
            </a:r>
            <a:r>
              <a:rPr lang="en-US" sz="2800" dirty="0" smtClean="0">
                <a:cs typeface="B Nazanin" panose="00000400000000000000" pitchFamily="2" charset="-78"/>
              </a:rPr>
              <a:t>.</a:t>
            </a:r>
            <a:r>
              <a:rPr lang="en-US" sz="2800" dirty="0">
                <a:cs typeface="B Nazanin" panose="00000400000000000000" pitchFamily="2" charset="-78"/>
              </a:rPr>
              <a:t> </a:t>
            </a:r>
            <a:r>
              <a:rPr lang="ar-SA" sz="2800" dirty="0">
                <a:cs typeface="B Nazanin" panose="00000400000000000000" pitchFamily="2" charset="-78"/>
              </a:rPr>
              <a:t>انبوه سازان اغلب مصالحی را دوست دارند که قابلیت هایی از جمله: پیاده سازی در مدت زمان کوتاه ، تمیز بودن پروسه کار با آن و هزینه پایین را دارا باشند. سقف های کاذب یکی از مصالح آماده مورد علاقه انبوه سازان می باشد، به طوری که شاهد استفاده بسیار از سقف های کاذب تایل گچی در ساختمان هایی که دارای طبقات زیادی هستند می باشیم</a:t>
            </a:r>
            <a:endParaRPr lang="en-US" sz="2600" dirty="0">
              <a:cs typeface="B Nazanin" panose="00000400000000000000" pitchFamily="2" charset="-78"/>
            </a:endParaRPr>
          </a:p>
        </p:txBody>
      </p:sp>
    </p:spTree>
    <p:extLst>
      <p:ext uri="{BB962C8B-B14F-4D97-AF65-F5344CB8AC3E}">
        <p14:creationId xmlns:p14="http://schemas.microsoft.com/office/powerpoint/2010/main" val="1069737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r"/>
            <a:r>
              <a:rPr lang="en-US" sz="2800" dirty="0">
                <a:cs typeface="B Titr" panose="00000700000000000000" pitchFamily="2" charset="-78"/>
              </a:rPr>
              <a:t> </a:t>
            </a:r>
            <a:r>
              <a:rPr lang="ar-SA" sz="2800" dirty="0">
                <a:cs typeface="B Titr" panose="00000700000000000000" pitchFamily="2" charset="-78"/>
              </a:rPr>
              <a:t>اهمیت استفاده از سقف کشسان</a:t>
            </a:r>
            <a:endParaRPr lang="en-US" sz="2800" dirty="0">
              <a:cs typeface="B Titr" panose="00000700000000000000" pitchFamily="2" charset="-78"/>
            </a:endParaRPr>
          </a:p>
        </p:txBody>
      </p:sp>
      <p:sp>
        <p:nvSpPr>
          <p:cNvPr id="3" name="TextBox 2"/>
          <p:cNvSpPr txBox="1"/>
          <p:nvPr/>
        </p:nvSpPr>
        <p:spPr>
          <a:xfrm>
            <a:off x="348791" y="2422689"/>
            <a:ext cx="8248453" cy="4154984"/>
          </a:xfrm>
          <a:prstGeom prst="rect">
            <a:avLst/>
          </a:prstGeom>
          <a:noFill/>
        </p:spPr>
        <p:txBody>
          <a:bodyPr wrap="square" rtlCol="0">
            <a:spAutoFit/>
          </a:bodyPr>
          <a:lstStyle/>
          <a:p>
            <a:pPr algn="just" rtl="1"/>
            <a:r>
              <a:rPr lang="ar-SA" sz="2400" dirty="0">
                <a:cs typeface="B Nazanin" panose="00000400000000000000" pitchFamily="2" charset="-78"/>
              </a:rPr>
              <a:t>پارچه سقف کشسان از موادی تشکیل شده است که تولید و توزیع آن با سرعت بالایی انجام می شود و بر خلاف متریال و مصالح سنتی مانند گچ، از ضخامت و وزن بسیار پایینی برخوردار است که روند توزیع و حمل آن را بسیار آسان می کند</a:t>
            </a:r>
            <a:r>
              <a:rPr lang="en-US" sz="2400" dirty="0">
                <a:cs typeface="B Nazanin" panose="00000400000000000000" pitchFamily="2" charset="-78"/>
              </a:rPr>
              <a:t>.</a:t>
            </a:r>
          </a:p>
          <a:p>
            <a:pPr algn="just" rtl="1"/>
            <a:r>
              <a:rPr lang="ar-SA" sz="2400" dirty="0">
                <a:cs typeface="B Nazanin" panose="00000400000000000000" pitchFamily="2" charset="-78"/>
              </a:rPr>
              <a:t>همچنین سقف کشسان نسبت به دیگر سقف های کاذب به لطف متریال پیشرفته آن از وزن بسیار پایین تری برخوردار است و انبوه سازان از این مسئله مطلع اند که بار اضافه سقف کاذب چه تاثیری بر روی وزن نهایی ساختمان دارد. حتی امکان این وجود دارد که سقف کشسان به عنوان سقف اصلی ساختمان استفاده شود</a:t>
            </a:r>
            <a:r>
              <a:rPr lang="en-US" sz="2400" dirty="0">
                <a:cs typeface="B Nazanin" panose="00000400000000000000" pitchFamily="2" charset="-78"/>
              </a:rPr>
              <a:t>.</a:t>
            </a:r>
          </a:p>
          <a:p>
            <a:pPr algn="just" rtl="1"/>
            <a:r>
              <a:rPr lang="ar-SA" sz="2400" dirty="0">
                <a:cs typeface="B Nazanin" panose="00000400000000000000" pitchFamily="2" charset="-78"/>
              </a:rPr>
              <a:t>معمولا سقف های کاذبی که از مصالح سنتی استفاده می کنند پروسه نصب دشوار تری نسبت به سقف کشسان دارند، همچنین روند نصب سقف کشسان بسیار ساده و در مدت زمان فوق العاده کوتاه انجام می شود، به طوری که 100 الی 300 متر مربع سقف کشسان توسط یک گروه نصب می تواند پیاده سازی شود</a:t>
            </a:r>
            <a:endParaRPr lang="en-US" sz="2400" dirty="0">
              <a:cs typeface="B Nazanin" panose="00000400000000000000" pitchFamily="2" charset="-78"/>
            </a:endParaRPr>
          </a:p>
        </p:txBody>
      </p:sp>
    </p:spTree>
    <p:extLst>
      <p:ext uri="{BB962C8B-B14F-4D97-AF65-F5344CB8AC3E}">
        <p14:creationId xmlns:p14="http://schemas.microsoft.com/office/powerpoint/2010/main" val="968884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ar-SA" sz="2800" dirty="0">
                <a:cs typeface="B Titr" panose="00000700000000000000" pitchFamily="2" charset="-78"/>
              </a:rPr>
              <a:t>انواع سقف کشسان</a:t>
            </a:r>
            <a:endParaRPr lang="en-US" sz="2800" dirty="0">
              <a:cs typeface="B Titr" panose="00000700000000000000" pitchFamily="2" charset="-78"/>
            </a:endParaRPr>
          </a:p>
        </p:txBody>
      </p:sp>
      <p:pic>
        <p:nvPicPr>
          <p:cNvPr id="1026" name="Picture 2" descr="انواع سقف کشس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436" y="2472736"/>
            <a:ext cx="5635741" cy="3419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56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ar-SA" sz="2800" dirty="0">
                <a:cs typeface="B Titr" panose="00000700000000000000" pitchFamily="2" charset="-78"/>
              </a:rPr>
              <a:t>انواع سقف کشسان</a:t>
            </a:r>
            <a:endParaRPr lang="en-US" sz="2800" dirty="0">
              <a:cs typeface="B Titr" panose="00000700000000000000" pitchFamily="2" charset="-78"/>
            </a:endParaRPr>
          </a:p>
        </p:txBody>
      </p:sp>
      <p:sp>
        <p:nvSpPr>
          <p:cNvPr id="3" name="TextBox 2"/>
          <p:cNvSpPr txBox="1"/>
          <p:nvPr/>
        </p:nvSpPr>
        <p:spPr>
          <a:xfrm>
            <a:off x="348791" y="2422689"/>
            <a:ext cx="8248453" cy="3785652"/>
          </a:xfrm>
          <a:prstGeom prst="rect">
            <a:avLst/>
          </a:prstGeom>
          <a:noFill/>
        </p:spPr>
        <p:txBody>
          <a:bodyPr wrap="square" rtlCol="0">
            <a:spAutoFit/>
          </a:bodyPr>
          <a:lstStyle/>
          <a:p>
            <a:pPr algn="just" rtl="1"/>
            <a:r>
              <a:rPr lang="ar-SA" sz="2400" dirty="0">
                <a:cs typeface="B Nazanin" panose="00000400000000000000" pitchFamily="2" charset="-78"/>
              </a:rPr>
              <a:t>سقف کشسان در انواع جنس و افکت پارچه های متفاوت عرضه می شود ، از جمله انواع رایج این پارچه ها می توان به لاکر (براق یا آینه ای) ، مات ، ساتن ، برلیانت ، پرلاموتر ، ترنسپرنت (شفاف) اشاره کرد</a:t>
            </a:r>
            <a:r>
              <a:rPr lang="en-US" sz="2400" dirty="0">
                <a:cs typeface="B Nazanin" panose="00000400000000000000" pitchFamily="2" charset="-78"/>
              </a:rPr>
              <a:t>.</a:t>
            </a:r>
          </a:p>
          <a:p>
            <a:pPr algn="just" rtl="1"/>
            <a:r>
              <a:rPr lang="ar-SA" sz="2400" dirty="0">
                <a:cs typeface="B Nazanin" panose="00000400000000000000" pitchFamily="2" charset="-78"/>
              </a:rPr>
              <a:t>محدوده رنگ ها و بافت ها به سادگی خیره کننده هستند:چرم جیر ، ساتن ، ساتن مات و غیره. شایع ترین  نوع بافت مات ، شیشه ای و ساتن هستند</a:t>
            </a:r>
            <a:r>
              <a:rPr lang="en-US" sz="2400" dirty="0">
                <a:cs typeface="B Nazanin" panose="00000400000000000000" pitchFamily="2" charset="-78"/>
              </a:rPr>
              <a:t>.</a:t>
            </a:r>
          </a:p>
          <a:p>
            <a:pPr algn="just" rtl="1"/>
            <a:r>
              <a:rPr lang="ar-SA" sz="2400" b="1" dirty="0">
                <a:cs typeface="B Nazanin" panose="00000400000000000000" pitchFamily="2" charset="-78"/>
              </a:rPr>
              <a:t>لاکر(آینه ای یا </a:t>
            </a:r>
            <a:r>
              <a:rPr lang="ar-SA" sz="2400" b="1" dirty="0" smtClean="0">
                <a:cs typeface="B Nazanin" panose="00000400000000000000" pitchFamily="2" charset="-78"/>
              </a:rPr>
              <a:t>براق</a:t>
            </a:r>
            <a:r>
              <a:rPr lang="fa-IR" sz="2400" b="1" dirty="0" smtClean="0">
                <a:cs typeface="B Nazanin" panose="00000400000000000000" pitchFamily="2" charset="-78"/>
              </a:rPr>
              <a:t>)</a:t>
            </a:r>
            <a:endParaRPr lang="en-US" sz="2400" b="1" dirty="0">
              <a:cs typeface="B Nazanin" panose="00000400000000000000" pitchFamily="2" charset="-78"/>
            </a:endParaRPr>
          </a:p>
          <a:p>
            <a:pPr algn="just" rtl="1"/>
            <a:r>
              <a:rPr lang="ar-SA" sz="2400" dirty="0">
                <a:cs typeface="B Nazanin" panose="00000400000000000000" pitchFamily="2" charset="-78"/>
              </a:rPr>
              <a:t>این نوع سقف کشسان ، یکی از زیباترین جلوه های بصری را به بینندگان هدیه می دهد ، به طوری که افکت پارچه این سقف کشسان حالت آینه مانند دارد و کمی براق است و این امکان را دارد که طراحی داخلی و دکوراسیون خود را در سقف کشسان منزل خود انعکاس دهید</a:t>
            </a:r>
            <a:r>
              <a:rPr lang="en-US" sz="2400" dirty="0">
                <a:cs typeface="B Nazanin" panose="00000400000000000000" pitchFamily="2" charset="-78"/>
              </a:rPr>
              <a:t>.</a:t>
            </a:r>
          </a:p>
        </p:txBody>
      </p:sp>
    </p:spTree>
    <p:extLst>
      <p:ext uri="{BB962C8B-B14F-4D97-AF65-F5344CB8AC3E}">
        <p14:creationId xmlns:p14="http://schemas.microsoft.com/office/powerpoint/2010/main" val="2617952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ar-SA" sz="2800" dirty="0">
                <a:cs typeface="B Titr" panose="00000700000000000000" pitchFamily="2" charset="-78"/>
              </a:rPr>
              <a:t>انواع سقف کشسان</a:t>
            </a:r>
            <a:endParaRPr lang="en-US" sz="2800" dirty="0">
              <a:cs typeface="B Titr" panose="00000700000000000000" pitchFamily="2" charset="-78"/>
            </a:endParaRPr>
          </a:p>
        </p:txBody>
      </p:sp>
      <p:sp>
        <p:nvSpPr>
          <p:cNvPr id="4" name="TextBox 3"/>
          <p:cNvSpPr txBox="1"/>
          <p:nvPr/>
        </p:nvSpPr>
        <p:spPr>
          <a:xfrm>
            <a:off x="5573486" y="2394857"/>
            <a:ext cx="3004457" cy="461665"/>
          </a:xfrm>
          <a:prstGeom prst="rect">
            <a:avLst/>
          </a:prstGeom>
          <a:noFill/>
        </p:spPr>
        <p:txBody>
          <a:bodyPr wrap="square" rtlCol="0">
            <a:spAutoFit/>
          </a:bodyPr>
          <a:lstStyle/>
          <a:p>
            <a:pPr algn="r"/>
            <a:r>
              <a:rPr lang="fa-IR" sz="2400" dirty="0" smtClean="0">
                <a:solidFill>
                  <a:srgbClr val="FF0000"/>
                </a:solidFill>
                <a:cs typeface="B Titr" panose="00000700000000000000" pitchFamily="2" charset="-78"/>
              </a:rPr>
              <a:t>لاکر</a:t>
            </a:r>
            <a:endParaRPr lang="en-US" sz="2400" dirty="0">
              <a:solidFill>
                <a:srgbClr val="FF0000"/>
              </a:solidFill>
              <a:cs typeface="B Titr" panose="00000700000000000000" pitchFamily="2" charset="-78"/>
            </a:endParaRPr>
          </a:p>
        </p:txBody>
      </p:sp>
      <p:pic>
        <p:nvPicPr>
          <p:cNvPr id="3074" name="Picture 2" descr="سقف کششی لاک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629" y="2394857"/>
            <a:ext cx="5494971" cy="41212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984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ar-SA" sz="2800" dirty="0">
                <a:cs typeface="B Titr" panose="00000700000000000000" pitchFamily="2" charset="-78"/>
              </a:rPr>
              <a:t>انواع سقف کشسان</a:t>
            </a:r>
            <a:endParaRPr lang="en-US" sz="2800" dirty="0">
              <a:cs typeface="B Titr" panose="00000700000000000000" pitchFamily="2" charset="-78"/>
            </a:endParaRPr>
          </a:p>
        </p:txBody>
      </p:sp>
      <p:sp>
        <p:nvSpPr>
          <p:cNvPr id="3" name="TextBox 2"/>
          <p:cNvSpPr txBox="1"/>
          <p:nvPr/>
        </p:nvSpPr>
        <p:spPr>
          <a:xfrm>
            <a:off x="329938" y="2243580"/>
            <a:ext cx="8248453" cy="2308324"/>
          </a:xfrm>
          <a:prstGeom prst="rect">
            <a:avLst/>
          </a:prstGeom>
          <a:noFill/>
        </p:spPr>
        <p:txBody>
          <a:bodyPr wrap="square" rtlCol="0">
            <a:spAutoFit/>
          </a:bodyPr>
          <a:lstStyle/>
          <a:p>
            <a:pPr algn="just" rtl="1"/>
            <a:r>
              <a:rPr lang="ar-SA" sz="2400" b="1" dirty="0" smtClean="0">
                <a:solidFill>
                  <a:srgbClr val="FF0000"/>
                </a:solidFill>
                <a:cs typeface="B Nazanin" panose="00000400000000000000" pitchFamily="2" charset="-78"/>
              </a:rPr>
              <a:t>مات</a:t>
            </a:r>
            <a:r>
              <a:rPr lang="en-US" sz="2400" b="1" dirty="0" smtClean="0">
                <a:cs typeface="B Nazanin" panose="00000400000000000000" pitchFamily="2" charset="-78"/>
              </a:rPr>
              <a:t> </a:t>
            </a:r>
          </a:p>
          <a:p>
            <a:pPr algn="just" rtl="1"/>
            <a:r>
              <a:rPr lang="ar-SA" sz="2400" dirty="0" smtClean="0">
                <a:cs typeface="B Nazanin" panose="00000400000000000000" pitchFamily="2" charset="-78"/>
              </a:rPr>
              <a:t>سقف </a:t>
            </a:r>
            <a:r>
              <a:rPr lang="ar-SA" sz="2400" dirty="0">
                <a:cs typeface="B Nazanin" panose="00000400000000000000" pitchFamily="2" charset="-78"/>
              </a:rPr>
              <a:t>کشسان مات براق نیست و درخشندگی ندارد و همانطور که از نامش معلوم است ، افکت مات گونه بر روی آن پیاده سازی شده است ، این نوع سقف کشسان در طراحی ها و دکوراسیون هایی استفاده می شود که سبک مینیمالیستی و ساده دارند و بیشتر برای منطبق کردن دکوراسیون با فضای منزل به کار می رود</a:t>
            </a:r>
            <a:r>
              <a:rPr lang="en-US" sz="2400" dirty="0">
                <a:cs typeface="B Nazanin" panose="00000400000000000000" pitchFamily="2" charset="-78"/>
              </a:rPr>
              <a:t>.</a:t>
            </a:r>
          </a:p>
          <a:p>
            <a:pPr algn="just" rtl="1"/>
            <a:r>
              <a:rPr lang="en-US" sz="2400" dirty="0" smtClean="0">
                <a:cs typeface="B Nazanin" panose="00000400000000000000" pitchFamily="2" charset="-78"/>
              </a:rPr>
              <a:t> </a:t>
            </a:r>
            <a:endParaRPr lang="en-US" sz="2400" dirty="0">
              <a:cs typeface="B Nazanin" panose="00000400000000000000" pitchFamily="2" charset="-78"/>
            </a:endParaRPr>
          </a:p>
        </p:txBody>
      </p:sp>
    </p:spTree>
    <p:extLst>
      <p:ext uri="{BB962C8B-B14F-4D97-AF65-F5344CB8AC3E}">
        <p14:creationId xmlns:p14="http://schemas.microsoft.com/office/powerpoint/2010/main" val="312651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ar-SA" sz="2800" dirty="0">
                <a:cs typeface="B Titr" panose="00000700000000000000" pitchFamily="2" charset="-78"/>
              </a:rPr>
              <a:t>انواع سقف کشسان</a:t>
            </a:r>
            <a:endParaRPr lang="en-US" sz="2800" dirty="0">
              <a:cs typeface="B Titr" panose="00000700000000000000" pitchFamily="2" charset="-78"/>
            </a:endParaRPr>
          </a:p>
        </p:txBody>
      </p:sp>
      <p:sp>
        <p:nvSpPr>
          <p:cNvPr id="3" name="TextBox 2"/>
          <p:cNvSpPr txBox="1"/>
          <p:nvPr/>
        </p:nvSpPr>
        <p:spPr>
          <a:xfrm>
            <a:off x="329938" y="2243580"/>
            <a:ext cx="8248453" cy="2308324"/>
          </a:xfrm>
          <a:prstGeom prst="rect">
            <a:avLst/>
          </a:prstGeom>
          <a:noFill/>
        </p:spPr>
        <p:txBody>
          <a:bodyPr wrap="square" rtlCol="0">
            <a:spAutoFit/>
          </a:bodyPr>
          <a:lstStyle/>
          <a:p>
            <a:pPr algn="just" rtl="1"/>
            <a:r>
              <a:rPr lang="ar-SA" sz="2400" b="1" dirty="0">
                <a:solidFill>
                  <a:srgbClr val="FF0000"/>
                </a:solidFill>
                <a:cs typeface="B Nazanin" panose="00000400000000000000" pitchFamily="2" charset="-78"/>
              </a:rPr>
              <a:t>ساتن</a:t>
            </a:r>
            <a:endParaRPr lang="en-US" sz="2400" b="1" dirty="0">
              <a:solidFill>
                <a:srgbClr val="FF0000"/>
              </a:solidFill>
              <a:cs typeface="B Nazanin" panose="00000400000000000000" pitchFamily="2" charset="-78"/>
            </a:endParaRPr>
          </a:p>
          <a:p>
            <a:pPr algn="just" rtl="1"/>
            <a:r>
              <a:rPr lang="ar-SA" sz="2400" dirty="0">
                <a:cs typeface="B Nazanin" panose="00000400000000000000" pitchFamily="2" charset="-78"/>
              </a:rPr>
              <a:t>این نوع سقف کشسان را می توان تلفیقی از سقف کشسان مات و سقف کشسان لاکر دانست ، زیرا هر دو خاصیت مات بودن سقف کشسان مات و براق بودن سقف کشسان لاکر را در خود جای داده است و یک درخشندگی صدفی را به فضای منزل اعطا می کند ، این نوع سقف کشسان مناسب هر گونه دکوراسیون و طراحی داخلی می باشد</a:t>
            </a:r>
            <a:r>
              <a:rPr lang="en-US" sz="2400" dirty="0">
                <a:cs typeface="B Nazanin" panose="00000400000000000000" pitchFamily="2" charset="-78"/>
              </a:rPr>
              <a:t>.</a:t>
            </a:r>
          </a:p>
          <a:p>
            <a:pPr algn="just" rtl="1"/>
            <a:r>
              <a:rPr lang="en-US" sz="2400" dirty="0">
                <a:cs typeface="B Nazanin" panose="00000400000000000000" pitchFamily="2" charset="-78"/>
              </a:rPr>
              <a:t> </a:t>
            </a:r>
          </a:p>
        </p:txBody>
      </p:sp>
    </p:spTree>
    <p:extLst>
      <p:ext uri="{BB962C8B-B14F-4D97-AF65-F5344CB8AC3E}">
        <p14:creationId xmlns:p14="http://schemas.microsoft.com/office/powerpoint/2010/main" val="145251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ar-SA" sz="2800" dirty="0">
                <a:cs typeface="B Titr" panose="00000700000000000000" pitchFamily="2" charset="-78"/>
              </a:rPr>
              <a:t>انواع سقف کشسان</a:t>
            </a:r>
            <a:endParaRPr lang="en-US" sz="2800" dirty="0">
              <a:cs typeface="B Titr" panose="00000700000000000000" pitchFamily="2" charset="-78"/>
            </a:endParaRPr>
          </a:p>
        </p:txBody>
      </p:sp>
      <p:sp>
        <p:nvSpPr>
          <p:cNvPr id="3" name="TextBox 2"/>
          <p:cNvSpPr txBox="1"/>
          <p:nvPr/>
        </p:nvSpPr>
        <p:spPr>
          <a:xfrm>
            <a:off x="300909" y="2018687"/>
            <a:ext cx="8248453" cy="2308324"/>
          </a:xfrm>
          <a:prstGeom prst="rect">
            <a:avLst/>
          </a:prstGeom>
          <a:noFill/>
        </p:spPr>
        <p:txBody>
          <a:bodyPr wrap="square" rtlCol="0">
            <a:spAutoFit/>
          </a:bodyPr>
          <a:lstStyle/>
          <a:p>
            <a:pPr algn="just" rtl="1"/>
            <a:r>
              <a:rPr lang="ar-SA" sz="2400" b="1" dirty="0">
                <a:solidFill>
                  <a:srgbClr val="FF0000"/>
                </a:solidFill>
                <a:cs typeface="B Nazanin" panose="00000400000000000000" pitchFamily="2" charset="-78"/>
              </a:rPr>
              <a:t>برلیانت</a:t>
            </a:r>
            <a:endParaRPr lang="en-US" sz="2400" b="1" dirty="0">
              <a:solidFill>
                <a:srgbClr val="FF0000"/>
              </a:solidFill>
              <a:cs typeface="B Nazanin" panose="00000400000000000000" pitchFamily="2" charset="-78"/>
            </a:endParaRPr>
          </a:p>
          <a:p>
            <a:pPr algn="just" rtl="1"/>
            <a:r>
              <a:rPr lang="ar-SA" sz="2400" dirty="0">
                <a:cs typeface="B Nazanin" panose="00000400000000000000" pitchFamily="2" charset="-78"/>
              </a:rPr>
              <a:t>سقف کشسان برلیانت جزو یکی از سقف های کاذب جدید و لاکچری به حساب می آید ، این نوع سقف کشسان درخشش متالیک مانندی دارد و رنگ های طلایی ، نقره ای و برنزی را با زیبایی خاصی جلوه می دهند. سقف کشسان برلیانت اغلب در دکوراسیون و طراحی داخلی با سبک مدرن استفاده می شود و مناسب مکان هایی مانند سرویس بهداشتی ، حمام و سالن های غذاخوری لوکس می باشد</a:t>
            </a:r>
            <a:r>
              <a:rPr lang="en-US" sz="2400" dirty="0">
                <a:cs typeface="B Nazanin" panose="00000400000000000000" pitchFamily="2" charset="-78"/>
              </a:rPr>
              <a:t>.</a:t>
            </a:r>
          </a:p>
        </p:txBody>
      </p:sp>
      <p:pic>
        <p:nvPicPr>
          <p:cNvPr id="2050" name="Picture 2" descr="سقف کشسان برلیان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92" y="4327011"/>
            <a:ext cx="3439886" cy="22466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51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2362200" y="381000"/>
            <a:ext cx="5943600" cy="1527175"/>
          </a:xfrm>
        </p:spPr>
        <p:txBody>
          <a:bodyPr/>
          <a:lstStyle/>
          <a:p>
            <a:r>
              <a:rPr lang="fa-IR" dirty="0">
                <a:cs typeface="B Titr" panose="00000700000000000000" pitchFamily="2" charset="-78"/>
              </a:rPr>
              <a:t>دلایل استفاده از سقف کاذب</a:t>
            </a:r>
            <a:endParaRPr lang="en-US" dirty="0">
              <a:cs typeface="B Titr" panose="00000700000000000000" pitchFamily="2" charset="-78"/>
            </a:endParaRPr>
          </a:p>
        </p:txBody>
      </p:sp>
      <p:sp>
        <p:nvSpPr>
          <p:cNvPr id="214020" name="Rectangle 4"/>
          <p:cNvSpPr>
            <a:spLocks noChangeArrowheads="1"/>
          </p:cNvSpPr>
          <p:nvPr/>
        </p:nvSpPr>
        <p:spPr bwMode="auto">
          <a:xfrm>
            <a:off x="381000" y="2590800"/>
            <a:ext cx="8229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ar-SA" sz="2400" dirty="0">
                <a:cs typeface="B Nazanin" panose="00000400000000000000" pitchFamily="2" charset="-78"/>
              </a:rPr>
              <a:t>مهمترین دلایل استفاده از سیستم سقف کاذب را می توان به ترتیب زیر برشمرد</a:t>
            </a:r>
            <a:r>
              <a:rPr lang="fa-IR" sz="2400" dirty="0">
                <a:cs typeface="B Nazanin" panose="00000400000000000000" pitchFamily="2" charset="-78"/>
              </a:rPr>
              <a:t> : </a:t>
            </a:r>
          </a:p>
          <a:p>
            <a:pPr algn="r"/>
            <a:r>
              <a:rPr lang="fa-IR" sz="2400" dirty="0">
                <a:cs typeface="B Nazanin" panose="00000400000000000000" pitchFamily="2" charset="-78"/>
              </a:rPr>
              <a:t> </a:t>
            </a:r>
            <a:endParaRPr lang="en-US" sz="2400" dirty="0">
              <a:cs typeface="B Nazanin" panose="00000400000000000000" pitchFamily="2" charset="-78"/>
            </a:endParaRPr>
          </a:p>
          <a:p>
            <a:pPr algn="r"/>
            <a:r>
              <a:rPr lang="ar-SA" sz="2400" dirty="0">
                <a:cs typeface="B Nazanin" panose="00000400000000000000" pitchFamily="2" charset="-78"/>
              </a:rPr>
              <a:t>الف: ایجاد رویه ای برای پوشش قسمت زیرین سقف ساختمان</a:t>
            </a:r>
            <a:endParaRPr lang="en-US" sz="2400" dirty="0">
              <a:cs typeface="B Nazanin" panose="00000400000000000000" pitchFamily="2" charset="-78"/>
            </a:endParaRPr>
          </a:p>
          <a:p>
            <a:pPr algn="r"/>
            <a:r>
              <a:rPr lang="ar-SA" sz="2400" dirty="0">
                <a:cs typeface="B Nazanin" panose="00000400000000000000" pitchFamily="2" charset="-78"/>
              </a:rPr>
              <a:t>ب: ایجاد فضایی برای جاسازی تأسیسات و تجهیزات سبک وزن</a:t>
            </a:r>
            <a:endParaRPr lang="en-US" sz="2400" dirty="0">
              <a:cs typeface="B Nazanin" panose="00000400000000000000" pitchFamily="2" charset="-78"/>
            </a:endParaRPr>
          </a:p>
          <a:p>
            <a:pPr algn="r"/>
            <a:r>
              <a:rPr lang="ar-SA" sz="2400" dirty="0">
                <a:cs typeface="B Nazanin" panose="00000400000000000000" pitchFamily="2" charset="-78"/>
              </a:rPr>
              <a:t>پ: بهبود عایقبندی صوتی و یا حرارتی سقف هر طبقه از ساختمان</a:t>
            </a:r>
            <a:endParaRPr lang="en-US" sz="2400" dirty="0">
              <a:cs typeface="B Nazanin" panose="00000400000000000000" pitchFamily="2" charset="-78"/>
            </a:endParaRPr>
          </a:p>
          <a:p>
            <a:pPr algn="r"/>
            <a:r>
              <a:rPr lang="ar-SA" sz="2400" dirty="0">
                <a:cs typeface="B Nazanin" panose="00000400000000000000" pitchFamily="2" charset="-78"/>
              </a:rPr>
              <a:t>ت: حفاظت از اسکلت ساختمان و بخصوص اسکلتهای فولادی در برابر حریق</a:t>
            </a:r>
            <a:endParaRPr lang="en-US" sz="2400" dirty="0">
              <a:cs typeface="B Nazanin" panose="00000400000000000000" pitchFamily="2" charset="-78"/>
            </a:endParaRPr>
          </a:p>
          <a:p>
            <a:pPr algn="r"/>
            <a:r>
              <a:rPr lang="ar-SA" sz="2400" dirty="0">
                <a:cs typeface="B Nazanin" panose="00000400000000000000" pitchFamily="2" charset="-78"/>
              </a:rPr>
              <a:t>ث: ایجاد امکاناتی برای کنترل صوت و جذب آن</a:t>
            </a:r>
            <a:endParaRPr lang="en-US" sz="2400" dirty="0">
              <a:cs typeface="B Nazanin" panose="00000400000000000000" pitchFamily="2" charset="-78"/>
            </a:endParaRPr>
          </a:p>
          <a:p>
            <a:pPr algn="r"/>
            <a:r>
              <a:rPr lang="ar-SA" sz="2400" dirty="0">
                <a:cs typeface="B Nazanin" panose="00000400000000000000" pitchFamily="2" charset="-78"/>
              </a:rPr>
              <a:t>ج: ایجاد سقفی کوتا هتر برای فضاهای داخلی ساختمان</a:t>
            </a:r>
            <a:endParaRPr lang="en-US" sz="2400" dirty="0">
              <a:cs typeface="B Nazanin" panose="00000400000000000000" pitchFamily="2" charset="-78"/>
            </a:endParaRPr>
          </a:p>
        </p:txBody>
      </p:sp>
    </p:spTree>
    <p:extLst>
      <p:ext uri="{BB962C8B-B14F-4D97-AF65-F5344CB8AC3E}">
        <p14:creationId xmlns:p14="http://schemas.microsoft.com/office/powerpoint/2010/main" val="31667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3000"/>
                                  </p:stCondLst>
                                  <p:childTnLst>
                                    <p:set>
                                      <p:cBhvr>
                                        <p:cTn id="6" dur="1" fill="hold">
                                          <p:stCondLst>
                                            <p:cond delay="0"/>
                                          </p:stCondLst>
                                        </p:cTn>
                                        <p:tgtEl>
                                          <p:spTgt spid="214020"/>
                                        </p:tgtEl>
                                        <p:attrNameLst>
                                          <p:attrName>style.visibility</p:attrName>
                                        </p:attrNameLst>
                                      </p:cBhvr>
                                      <p:to>
                                        <p:strVal val="visible"/>
                                      </p:to>
                                    </p:set>
                                    <p:animEffect transition="in" filter="blinds(horizontal)">
                                      <p:cBhvr>
                                        <p:cTn id="7" dur="500"/>
                                        <p:tgtEl>
                                          <p:spTgt spid="214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ar-SA" sz="2800" dirty="0">
                <a:cs typeface="B Titr" panose="00000700000000000000" pitchFamily="2" charset="-78"/>
              </a:rPr>
              <a:t>انواع سقف کشسان</a:t>
            </a:r>
            <a:endParaRPr lang="en-US" sz="2800" dirty="0">
              <a:cs typeface="B Titr" panose="00000700000000000000" pitchFamily="2" charset="-78"/>
            </a:endParaRPr>
          </a:p>
        </p:txBody>
      </p:sp>
      <p:sp>
        <p:nvSpPr>
          <p:cNvPr id="3" name="TextBox 2"/>
          <p:cNvSpPr txBox="1"/>
          <p:nvPr/>
        </p:nvSpPr>
        <p:spPr>
          <a:xfrm>
            <a:off x="329938" y="2243580"/>
            <a:ext cx="8248453" cy="3785652"/>
          </a:xfrm>
          <a:prstGeom prst="rect">
            <a:avLst/>
          </a:prstGeom>
          <a:noFill/>
        </p:spPr>
        <p:txBody>
          <a:bodyPr wrap="square" rtlCol="0">
            <a:spAutoFit/>
          </a:bodyPr>
          <a:lstStyle/>
          <a:p>
            <a:pPr algn="just" rtl="1"/>
            <a:r>
              <a:rPr lang="ar-SA" sz="2400" b="1" dirty="0">
                <a:solidFill>
                  <a:srgbClr val="FF0000"/>
                </a:solidFill>
                <a:cs typeface="B Nazanin" panose="00000400000000000000" pitchFamily="2" charset="-78"/>
              </a:rPr>
              <a:t>پرلاموتر</a:t>
            </a:r>
            <a:r>
              <a:rPr lang="en-US" sz="2400" b="1" dirty="0">
                <a:solidFill>
                  <a:srgbClr val="FF0000"/>
                </a:solidFill>
                <a:cs typeface="B Nazanin" panose="00000400000000000000" pitchFamily="2" charset="-78"/>
              </a:rPr>
              <a:t> </a:t>
            </a:r>
          </a:p>
          <a:p>
            <a:pPr algn="just" rtl="1"/>
            <a:r>
              <a:rPr lang="ar-SA" sz="2400" dirty="0">
                <a:cs typeface="B Nazanin" panose="00000400000000000000" pitchFamily="2" charset="-78"/>
              </a:rPr>
              <a:t>سقف کشسان پرلاموتر درخششی صدفی و مروارید گونه دارد ، این افکت به همراه نورپردازی باعث ایجاد درخششی زیبا و چشمگیر می شود و اکثرا در محیط هایی که دارای  طراحی داخلی و دکوراسیون خاص و متفاوت هستند استفاده می شوند</a:t>
            </a:r>
            <a:r>
              <a:rPr lang="en-US" sz="2400" dirty="0">
                <a:cs typeface="B Nazanin" panose="00000400000000000000" pitchFamily="2" charset="-78"/>
              </a:rPr>
              <a:t>.</a:t>
            </a:r>
          </a:p>
          <a:p>
            <a:pPr algn="just" rtl="1"/>
            <a:r>
              <a:rPr lang="en-US" sz="2400" dirty="0">
                <a:cs typeface="B Nazanin" panose="00000400000000000000" pitchFamily="2" charset="-78"/>
              </a:rPr>
              <a:t> </a:t>
            </a:r>
            <a:r>
              <a:rPr lang="ar-SA" sz="2400" b="1" dirty="0" smtClean="0">
                <a:solidFill>
                  <a:srgbClr val="FF0000"/>
                </a:solidFill>
                <a:cs typeface="B Nazanin" panose="00000400000000000000" pitchFamily="2" charset="-78"/>
              </a:rPr>
              <a:t>ترنسپرنت </a:t>
            </a:r>
            <a:r>
              <a:rPr lang="ar-SA" sz="2400" b="1" dirty="0">
                <a:solidFill>
                  <a:srgbClr val="FF0000"/>
                </a:solidFill>
                <a:cs typeface="B Nazanin" panose="00000400000000000000" pitchFamily="2" charset="-78"/>
              </a:rPr>
              <a:t>(</a:t>
            </a:r>
            <a:r>
              <a:rPr lang="ar-SA" sz="2400" b="1" dirty="0" smtClean="0">
                <a:solidFill>
                  <a:srgbClr val="FF0000"/>
                </a:solidFill>
                <a:cs typeface="B Nazanin" panose="00000400000000000000" pitchFamily="2" charset="-78"/>
              </a:rPr>
              <a:t>شفاف</a:t>
            </a:r>
            <a:r>
              <a:rPr lang="fa-IR" sz="2400" b="1" dirty="0" smtClean="0">
                <a:solidFill>
                  <a:srgbClr val="FF0000"/>
                </a:solidFill>
                <a:cs typeface="B Nazanin" panose="00000400000000000000" pitchFamily="2" charset="-78"/>
              </a:rPr>
              <a:t>)</a:t>
            </a:r>
            <a:endParaRPr lang="en-US" sz="2400" b="1" dirty="0">
              <a:solidFill>
                <a:srgbClr val="FF0000"/>
              </a:solidFill>
              <a:cs typeface="B Nazanin" panose="00000400000000000000" pitchFamily="2" charset="-78"/>
            </a:endParaRPr>
          </a:p>
          <a:p>
            <a:pPr algn="just" rtl="1"/>
            <a:r>
              <a:rPr lang="ar-SA" sz="2400" dirty="0">
                <a:cs typeface="B Nazanin" panose="00000400000000000000" pitchFamily="2" charset="-78"/>
              </a:rPr>
              <a:t>سقف کشسان ترنسپرنت یا شفاف ، استعداد خاصی برای پخش کردن نورهای طبیعی و مصنوعی دارد ، این قابلیت سقف کشسان شفاف را یکی از مناسب ترین سقف ها به جهت نورپردازی تبدیل کرده است ، سقف کشسان شفاف اغلب در رستوران ها ، کافی شاپ ها ، آمفی تئاترها و سالن های انتظار استفاده می شوند</a:t>
            </a:r>
            <a:r>
              <a:rPr lang="en-US" sz="2400" dirty="0">
                <a:cs typeface="B Nazanin" panose="00000400000000000000" pitchFamily="2" charset="-78"/>
              </a:rPr>
              <a:t>.</a:t>
            </a:r>
          </a:p>
          <a:p>
            <a:pPr algn="just" rtl="1"/>
            <a:r>
              <a:rPr lang="en-US" sz="2400" dirty="0">
                <a:cs typeface="B Nazanin" panose="00000400000000000000" pitchFamily="2" charset="-78"/>
              </a:rPr>
              <a:t> </a:t>
            </a:r>
          </a:p>
        </p:txBody>
      </p:sp>
    </p:spTree>
    <p:extLst>
      <p:ext uri="{BB962C8B-B14F-4D97-AF65-F5344CB8AC3E}">
        <p14:creationId xmlns:p14="http://schemas.microsoft.com/office/powerpoint/2010/main" val="995740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ar-SA" sz="2800" dirty="0">
                <a:cs typeface="B Titr" panose="00000700000000000000" pitchFamily="2" charset="-78"/>
              </a:rPr>
              <a:t>انواع سقف کشسان</a:t>
            </a:r>
            <a:endParaRPr lang="en-US" sz="2800" dirty="0">
              <a:cs typeface="B Titr" panose="00000700000000000000" pitchFamily="2" charset="-78"/>
            </a:endParaRPr>
          </a:p>
        </p:txBody>
      </p:sp>
      <p:sp>
        <p:nvSpPr>
          <p:cNvPr id="3" name="TextBox 2"/>
          <p:cNvSpPr txBox="1"/>
          <p:nvPr/>
        </p:nvSpPr>
        <p:spPr>
          <a:xfrm>
            <a:off x="431537" y="2330666"/>
            <a:ext cx="8248453" cy="3293209"/>
          </a:xfrm>
          <a:prstGeom prst="rect">
            <a:avLst/>
          </a:prstGeom>
          <a:noFill/>
        </p:spPr>
        <p:txBody>
          <a:bodyPr wrap="square" rtlCol="0">
            <a:spAutoFit/>
          </a:bodyPr>
          <a:lstStyle/>
          <a:p>
            <a:pPr algn="just" rtl="1"/>
            <a:r>
              <a:rPr lang="fa-IR" sz="2600" b="1" dirty="0" smtClean="0">
                <a:cs typeface="B Nazanin" panose="00000400000000000000" pitchFamily="2" charset="-78"/>
              </a:rPr>
              <a:t>سقف اپلای</a:t>
            </a:r>
            <a:endParaRPr lang="en-US" sz="2600" b="1" dirty="0" smtClean="0">
              <a:cs typeface="B Nazanin" panose="00000400000000000000" pitchFamily="2" charset="-78"/>
            </a:endParaRPr>
          </a:p>
          <a:p>
            <a:pPr algn="just" rtl="1"/>
            <a:r>
              <a:rPr lang="fa-IR" sz="2600" dirty="0" smtClean="0">
                <a:cs typeface="B Nazanin" panose="00000400000000000000" pitchFamily="2" charset="-78"/>
              </a:rPr>
              <a:t>سقف </a:t>
            </a:r>
            <a:r>
              <a:rPr lang="fa-IR" sz="2600" dirty="0">
                <a:cs typeface="B Nazanin" panose="00000400000000000000" pitchFamily="2" charset="-78"/>
              </a:rPr>
              <a:t>اپلای جزو زیباترین و پیشرفته ترین تکنولوژی سقف کاذب کششی است. گروه صنعتی لابل مفتخر است تنها ارائه دهنده این نوع سقف کششی در ایران باشد.بدون اغراق سقف اپلای لابل، یکی از زیباترین و نوآورانه ترین انواع سقف کاذب کششی است که می توان آن را در منازل و واحدهای تجاری که دارای سبک طراحی داخلی مدرن و مینیمالیستی هستند، اجرا کرد. سقف کشسان اپلای به دلیل وجود دو پارچه در دو سطح، یک افکت سه بعدی زیبا به نمایش می گذارد.</a:t>
            </a:r>
            <a:endParaRPr lang="en-US" sz="2600" dirty="0">
              <a:cs typeface="B Nazanin" panose="00000400000000000000" pitchFamily="2" charset="-78"/>
            </a:endParaRPr>
          </a:p>
        </p:txBody>
      </p:sp>
    </p:spTree>
    <p:extLst>
      <p:ext uri="{BB962C8B-B14F-4D97-AF65-F5344CB8AC3E}">
        <p14:creationId xmlns:p14="http://schemas.microsoft.com/office/powerpoint/2010/main" val="718712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ar-SA" sz="2800" dirty="0">
                <a:cs typeface="B Titr" panose="00000700000000000000" pitchFamily="2" charset="-78"/>
              </a:rPr>
              <a:t>انواع سقف کشسان</a:t>
            </a:r>
            <a:endParaRPr lang="en-US" sz="2800" dirty="0">
              <a:cs typeface="B Titr" panose="00000700000000000000" pitchFamily="2" charset="-78"/>
            </a:endParaRPr>
          </a:p>
        </p:txBody>
      </p:sp>
      <p:sp>
        <p:nvSpPr>
          <p:cNvPr id="3" name="TextBox 2"/>
          <p:cNvSpPr txBox="1"/>
          <p:nvPr/>
        </p:nvSpPr>
        <p:spPr>
          <a:xfrm>
            <a:off x="431537" y="2330666"/>
            <a:ext cx="8248453" cy="492443"/>
          </a:xfrm>
          <a:prstGeom prst="rect">
            <a:avLst/>
          </a:prstGeom>
          <a:noFill/>
        </p:spPr>
        <p:txBody>
          <a:bodyPr wrap="square" rtlCol="0">
            <a:spAutoFit/>
          </a:bodyPr>
          <a:lstStyle/>
          <a:p>
            <a:pPr algn="just" rtl="1"/>
            <a:r>
              <a:rPr lang="fa-IR" sz="2600" b="1" dirty="0" smtClean="0">
                <a:cs typeface="B Nazanin" panose="00000400000000000000" pitchFamily="2" charset="-78"/>
              </a:rPr>
              <a:t>سقف اپلای</a:t>
            </a:r>
            <a:endParaRPr lang="en-US" sz="2600" b="1" dirty="0" smtClean="0">
              <a:cs typeface="B Nazanin" panose="00000400000000000000" pitchFamily="2" charset="-78"/>
            </a:endParaRPr>
          </a:p>
        </p:txBody>
      </p:sp>
      <p:pic>
        <p:nvPicPr>
          <p:cNvPr id="4098" name="Picture 2" descr="سقف اپلا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188" y="2330666"/>
            <a:ext cx="5438019" cy="4078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230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ar-SA" sz="2800" dirty="0">
                <a:cs typeface="B Titr" panose="00000700000000000000" pitchFamily="2" charset="-78"/>
              </a:rPr>
              <a:t>انواع سقف کشسان</a:t>
            </a:r>
            <a:endParaRPr lang="en-US" sz="2800" dirty="0">
              <a:cs typeface="B Titr" panose="00000700000000000000" pitchFamily="2" charset="-78"/>
            </a:endParaRPr>
          </a:p>
        </p:txBody>
      </p:sp>
      <p:sp>
        <p:nvSpPr>
          <p:cNvPr id="3" name="TextBox 2"/>
          <p:cNvSpPr txBox="1"/>
          <p:nvPr/>
        </p:nvSpPr>
        <p:spPr>
          <a:xfrm>
            <a:off x="431537" y="2330666"/>
            <a:ext cx="8248453" cy="492443"/>
          </a:xfrm>
          <a:prstGeom prst="rect">
            <a:avLst/>
          </a:prstGeom>
          <a:noFill/>
        </p:spPr>
        <p:txBody>
          <a:bodyPr wrap="square" rtlCol="0">
            <a:spAutoFit/>
          </a:bodyPr>
          <a:lstStyle/>
          <a:p>
            <a:pPr algn="just" rtl="1"/>
            <a:r>
              <a:rPr lang="fa-IR" sz="2600" b="1" dirty="0" smtClean="0">
                <a:cs typeface="B Nazanin" panose="00000400000000000000" pitchFamily="2" charset="-78"/>
              </a:rPr>
              <a:t>سقف اپلای</a:t>
            </a:r>
            <a:endParaRPr lang="en-US" sz="2600" b="1" dirty="0" smtClean="0">
              <a:cs typeface="B Nazanin" panose="00000400000000000000" pitchFamily="2" charset="-78"/>
            </a:endParaRPr>
          </a:p>
        </p:txBody>
      </p:sp>
      <p:pic>
        <p:nvPicPr>
          <p:cNvPr id="5122" name="Picture 2" descr="سقف اپلا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265" y="2576887"/>
            <a:ext cx="5185682" cy="3889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362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ar-SA" sz="2800" dirty="0">
                <a:cs typeface="B Titr" panose="00000700000000000000" pitchFamily="2" charset="-78"/>
              </a:rPr>
              <a:t>انواع سقف کشسان</a:t>
            </a:r>
            <a:endParaRPr lang="en-US" sz="2800" dirty="0">
              <a:cs typeface="B Titr" panose="00000700000000000000" pitchFamily="2" charset="-78"/>
            </a:endParaRPr>
          </a:p>
        </p:txBody>
      </p:sp>
      <p:sp>
        <p:nvSpPr>
          <p:cNvPr id="3" name="TextBox 2"/>
          <p:cNvSpPr txBox="1"/>
          <p:nvPr/>
        </p:nvSpPr>
        <p:spPr>
          <a:xfrm>
            <a:off x="431537" y="2330666"/>
            <a:ext cx="8248453" cy="492443"/>
          </a:xfrm>
          <a:prstGeom prst="rect">
            <a:avLst/>
          </a:prstGeom>
          <a:noFill/>
        </p:spPr>
        <p:txBody>
          <a:bodyPr wrap="square" rtlCol="0">
            <a:spAutoFit/>
          </a:bodyPr>
          <a:lstStyle/>
          <a:p>
            <a:pPr algn="just" rtl="1"/>
            <a:r>
              <a:rPr lang="fa-IR" sz="2600" b="1" dirty="0" smtClean="0">
                <a:cs typeface="B Nazanin" panose="00000400000000000000" pitchFamily="2" charset="-78"/>
              </a:rPr>
              <a:t>سقف اپلای</a:t>
            </a:r>
            <a:endParaRPr lang="en-US" sz="2600" b="1" dirty="0" smtClean="0">
              <a:cs typeface="B Nazanin" panose="00000400000000000000" pitchFamily="2" charset="-78"/>
            </a:endParaRPr>
          </a:p>
        </p:txBody>
      </p:sp>
      <p:pic>
        <p:nvPicPr>
          <p:cNvPr id="6146" name="Picture 2" descr="سقف اپلا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491" y="2576887"/>
            <a:ext cx="5374368" cy="403077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50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ar-SA" sz="2400" dirty="0">
                <a:cs typeface="B Titr" panose="00000700000000000000" pitchFamily="2" charset="-78"/>
              </a:rPr>
              <a:t>مزایای نصب سقف کشسان درمراکز بهداشتی درمانی</a:t>
            </a:r>
            <a:r>
              <a:rPr lang="en-US" sz="2400" dirty="0">
                <a:cs typeface="B Titr" panose="00000700000000000000" pitchFamily="2" charset="-78"/>
              </a:rPr>
              <a:t>:</a:t>
            </a:r>
          </a:p>
        </p:txBody>
      </p:sp>
      <p:sp>
        <p:nvSpPr>
          <p:cNvPr id="3" name="TextBox 2"/>
          <p:cNvSpPr txBox="1"/>
          <p:nvPr/>
        </p:nvSpPr>
        <p:spPr>
          <a:xfrm>
            <a:off x="431537" y="2330666"/>
            <a:ext cx="8248453" cy="2308324"/>
          </a:xfrm>
          <a:prstGeom prst="rect">
            <a:avLst/>
          </a:prstGeom>
          <a:noFill/>
        </p:spPr>
        <p:txBody>
          <a:bodyPr wrap="square" rtlCol="0">
            <a:spAutoFit/>
          </a:bodyPr>
          <a:lstStyle/>
          <a:p>
            <a:pPr algn="just" rtl="1"/>
            <a:r>
              <a:rPr lang="ar-SA" sz="2400" dirty="0">
                <a:cs typeface="B Nazanin" panose="00000400000000000000" pitchFamily="2" charset="-78"/>
              </a:rPr>
              <a:t>سقف کشسان لابل دارای </a:t>
            </a:r>
            <a:r>
              <a:rPr lang="fa-IR" sz="2400" dirty="0" smtClean="0">
                <a:cs typeface="B Nazanin" panose="00000400000000000000" pitchFamily="2" charset="-78"/>
              </a:rPr>
              <a:t>مزایای بسیار زیادی</a:t>
            </a:r>
            <a:r>
              <a:rPr lang="en-US" sz="2400" dirty="0">
                <a:cs typeface="B Nazanin" panose="00000400000000000000" pitchFamily="2" charset="-78"/>
              </a:rPr>
              <a:t> </a:t>
            </a:r>
            <a:r>
              <a:rPr lang="ar-SA" sz="2400" dirty="0">
                <a:cs typeface="B Nazanin" panose="00000400000000000000" pitchFamily="2" charset="-78"/>
              </a:rPr>
              <a:t>است. اما مزایای ویژه ای برای اماکن بهداشتی درمانی دارد که آن را از انواع سقف متمایز کرده و به بهترین گزینه برای نصب در مراکز درمانی تبدیل می کند. به همین جهت استقبال از نصب </a:t>
            </a:r>
            <a:r>
              <a:rPr lang="fa-IR" sz="2400" dirty="0" smtClean="0">
                <a:cs typeface="B Nazanin" panose="00000400000000000000" pitchFamily="2" charset="-78"/>
              </a:rPr>
              <a:t>سقف کششی کشسان</a:t>
            </a:r>
            <a:r>
              <a:rPr lang="en-US" sz="2400" dirty="0">
                <a:cs typeface="B Nazanin" panose="00000400000000000000" pitchFamily="2" charset="-78"/>
              </a:rPr>
              <a:t> </a:t>
            </a:r>
            <a:r>
              <a:rPr lang="ar-SA" sz="2400" dirty="0">
                <a:cs typeface="B Nazanin" panose="00000400000000000000" pitchFamily="2" charset="-78"/>
              </a:rPr>
              <a:t>در مراکز درمانی و بهداشتی رو به فزونی است. در ادامه این مطلب این مزایا را مرور می کنیم</a:t>
            </a:r>
            <a:r>
              <a:rPr lang="en-US" sz="2400" dirty="0" smtClean="0">
                <a:cs typeface="B Nazanin" panose="00000400000000000000" pitchFamily="2" charset="-78"/>
              </a:rPr>
              <a:t>.</a:t>
            </a:r>
            <a:r>
              <a:rPr lang="ar-SA" sz="2400" dirty="0" smtClean="0">
                <a:cs typeface="B Nazanin" panose="00000400000000000000" pitchFamily="2" charset="-78"/>
              </a:rPr>
              <a:t>سقف </a:t>
            </a:r>
            <a:r>
              <a:rPr lang="ar-SA" sz="2400" dirty="0">
                <a:cs typeface="B Nazanin" panose="00000400000000000000" pitchFamily="2" charset="-78"/>
              </a:rPr>
              <a:t>کشسان لابل آنتی باکتریال و ضد قارچ است</a:t>
            </a:r>
            <a:r>
              <a:rPr lang="en-US" sz="2400" dirty="0">
                <a:cs typeface="B Nazanin" panose="00000400000000000000" pitchFamily="2" charset="-78"/>
              </a:rPr>
              <a:t>.</a:t>
            </a:r>
            <a:endParaRPr lang="en-US" sz="2400" b="1" dirty="0">
              <a:cs typeface="B Nazanin" panose="00000400000000000000" pitchFamily="2" charset="-78"/>
            </a:endParaRPr>
          </a:p>
          <a:p>
            <a:pPr algn="just" rtl="1"/>
            <a:endParaRPr lang="en-US" sz="2400" dirty="0">
              <a:cs typeface="B Nazanin" panose="00000400000000000000" pitchFamily="2" charset="-78"/>
            </a:endParaRPr>
          </a:p>
        </p:txBody>
      </p:sp>
      <p:pic>
        <p:nvPicPr>
          <p:cNvPr id="5" name="Picture 4" descr="نصب سقف کششی در مراکز بهداشتی درمانی"/>
          <p:cNvPicPr/>
          <p:nvPr/>
        </p:nvPicPr>
        <p:blipFill>
          <a:blip r:embed="rId2">
            <a:extLst>
              <a:ext uri="{28A0092B-C50C-407E-A947-70E740481C1C}">
                <a14:useLocalDpi xmlns:a14="http://schemas.microsoft.com/office/drawing/2010/main" val="0"/>
              </a:ext>
            </a:extLst>
          </a:blip>
          <a:srcRect/>
          <a:stretch>
            <a:fillRect/>
          </a:stretch>
        </p:blipFill>
        <p:spPr bwMode="auto">
          <a:xfrm>
            <a:off x="2798384" y="4494257"/>
            <a:ext cx="3007332" cy="2109743"/>
          </a:xfrm>
          <a:prstGeom prst="rect">
            <a:avLst/>
          </a:prstGeom>
          <a:noFill/>
          <a:ln>
            <a:noFill/>
          </a:ln>
        </p:spPr>
      </p:pic>
    </p:spTree>
    <p:extLst>
      <p:ext uri="{BB962C8B-B14F-4D97-AF65-F5344CB8AC3E}">
        <p14:creationId xmlns:p14="http://schemas.microsoft.com/office/powerpoint/2010/main" val="2653771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ar-SA" sz="2400" dirty="0">
                <a:cs typeface="B Titr" panose="00000700000000000000" pitchFamily="2" charset="-78"/>
              </a:rPr>
              <a:t>مزایای نصب سقف کشسان درمراکز بهداشتی درمانی</a:t>
            </a:r>
            <a:r>
              <a:rPr lang="en-US" sz="2400" dirty="0">
                <a:cs typeface="B Titr" panose="00000700000000000000" pitchFamily="2" charset="-78"/>
              </a:rPr>
              <a:t>:</a:t>
            </a:r>
          </a:p>
        </p:txBody>
      </p:sp>
      <p:sp>
        <p:nvSpPr>
          <p:cNvPr id="3" name="TextBox 2"/>
          <p:cNvSpPr txBox="1"/>
          <p:nvPr/>
        </p:nvSpPr>
        <p:spPr>
          <a:xfrm>
            <a:off x="431537" y="2330666"/>
            <a:ext cx="8248453" cy="4093428"/>
          </a:xfrm>
          <a:prstGeom prst="rect">
            <a:avLst/>
          </a:prstGeom>
          <a:noFill/>
        </p:spPr>
        <p:txBody>
          <a:bodyPr wrap="square" rtlCol="0">
            <a:spAutoFit/>
          </a:bodyPr>
          <a:lstStyle/>
          <a:p>
            <a:pPr algn="just" rtl="1"/>
            <a:r>
              <a:rPr lang="ar-SA" sz="2600" dirty="0">
                <a:cs typeface="B Nazanin" panose="00000400000000000000" pitchFamily="2" charset="-78"/>
              </a:rPr>
              <a:t>رعایت اصول بهداشتی در مکان هایی همچون بیمارستان ها، مطب پزشکان و درمانگاه ها اصلی اساسی و مهم است. تمامی پزشکان و مسئولین سعی دارند از مواد و مصالحی در ساخت این مکان های درمانی استفاده کنند که اصول بهداشتی را رعایت کرده و ریسک سرایت و یا تشدید بیماری را به حداقل برسانند. به همین دلیل استفاده از </a:t>
            </a:r>
            <a:r>
              <a:rPr lang="ar-SA" sz="2600" b="1" dirty="0">
                <a:cs typeface="B Nazanin" panose="00000400000000000000" pitchFamily="2" charset="-78"/>
              </a:rPr>
              <a:t>سقف لابل</a:t>
            </a:r>
            <a:r>
              <a:rPr lang="ar-SA" sz="2600" dirty="0">
                <a:cs typeface="B Nazanin" panose="00000400000000000000" pitchFamily="2" charset="-78"/>
              </a:rPr>
              <a:t> در مطب ها و بیمارستان ها با استقبال چشمگیری مواجه شد</a:t>
            </a:r>
            <a:r>
              <a:rPr lang="en-US" sz="2600" dirty="0">
                <a:cs typeface="B Nazanin" panose="00000400000000000000" pitchFamily="2" charset="-78"/>
              </a:rPr>
              <a:t>.</a:t>
            </a:r>
          </a:p>
          <a:p>
            <a:pPr algn="just" rtl="1"/>
            <a:r>
              <a:rPr lang="en-US" sz="2600" dirty="0">
                <a:cs typeface="B Nazanin" panose="00000400000000000000" pitchFamily="2" charset="-78"/>
              </a:rPr>
              <a:t> </a:t>
            </a:r>
            <a:r>
              <a:rPr lang="ar-SA" sz="2600" dirty="0">
                <a:cs typeface="B Nazanin" panose="00000400000000000000" pitchFamily="2" charset="-78"/>
              </a:rPr>
              <a:t>دلیل این استقبال، ویژگی ضد باکتری (آنتی باکتریال) و ضد قارچ بودن </a:t>
            </a:r>
            <a:r>
              <a:rPr lang="ar-SA" sz="2600" b="1" dirty="0">
                <a:cs typeface="B Nazanin" panose="00000400000000000000" pitchFamily="2" charset="-78"/>
              </a:rPr>
              <a:t>سقف کشسان لابل </a:t>
            </a:r>
            <a:r>
              <a:rPr lang="ar-SA" sz="2600" dirty="0">
                <a:cs typeface="B Nazanin" panose="00000400000000000000" pitchFamily="2" charset="-78"/>
              </a:rPr>
              <a:t>است. به این معنی که باکتری های مضر روی سطح این سقف امکان رشد و تکثیر ندارند و از بین می روند. این مزیت </a:t>
            </a:r>
            <a:r>
              <a:rPr lang="ar-SA" sz="2600" b="1" dirty="0">
                <a:cs typeface="B Nazanin" panose="00000400000000000000" pitchFamily="2" charset="-78"/>
              </a:rPr>
              <a:t>سقف لابل </a:t>
            </a:r>
            <a:r>
              <a:rPr lang="ar-SA" sz="2600" dirty="0">
                <a:cs typeface="B Nazanin" panose="00000400000000000000" pitchFamily="2" charset="-78"/>
              </a:rPr>
              <a:t>از سرایت بیماری های ناشی از انواع قارچ های مضر نیز جلوگیری می کند</a:t>
            </a:r>
            <a:r>
              <a:rPr lang="en-US" sz="2600" dirty="0">
                <a:cs typeface="B Nazanin" panose="00000400000000000000" pitchFamily="2" charset="-78"/>
              </a:rPr>
              <a:t>.</a:t>
            </a:r>
          </a:p>
        </p:txBody>
      </p:sp>
    </p:spTree>
    <p:extLst>
      <p:ext uri="{BB962C8B-B14F-4D97-AF65-F5344CB8AC3E}">
        <p14:creationId xmlns:p14="http://schemas.microsoft.com/office/powerpoint/2010/main" val="2097414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ar-SA" sz="2400" dirty="0">
                <a:cs typeface="B Titr" panose="00000700000000000000" pitchFamily="2" charset="-78"/>
              </a:rPr>
              <a:t>مزایای نصب سقف کشسان درمراکز بهداشتی درمانی</a:t>
            </a:r>
            <a:r>
              <a:rPr lang="en-US" sz="2400" dirty="0">
                <a:cs typeface="B Titr" panose="00000700000000000000" pitchFamily="2" charset="-78"/>
              </a:rPr>
              <a:t>:</a:t>
            </a:r>
          </a:p>
        </p:txBody>
      </p:sp>
      <p:sp>
        <p:nvSpPr>
          <p:cNvPr id="3" name="TextBox 2"/>
          <p:cNvSpPr txBox="1"/>
          <p:nvPr/>
        </p:nvSpPr>
        <p:spPr>
          <a:xfrm>
            <a:off x="417023" y="2562895"/>
            <a:ext cx="8248453" cy="4493538"/>
          </a:xfrm>
          <a:prstGeom prst="rect">
            <a:avLst/>
          </a:prstGeom>
          <a:noFill/>
        </p:spPr>
        <p:txBody>
          <a:bodyPr wrap="square" rtlCol="0">
            <a:spAutoFit/>
          </a:bodyPr>
          <a:lstStyle/>
          <a:p>
            <a:pPr algn="just" rtl="1"/>
            <a:r>
              <a:rPr lang="ar-SA" sz="2600" b="1" dirty="0">
                <a:cs typeface="B Nazanin" panose="00000400000000000000" pitchFamily="2" charset="-78"/>
              </a:rPr>
              <a:t>سقف کشسان لابل ضد گرد و غبار است</a:t>
            </a:r>
            <a:r>
              <a:rPr lang="en-US" sz="2600" b="1" dirty="0">
                <a:cs typeface="B Nazanin" panose="00000400000000000000" pitchFamily="2" charset="-78"/>
              </a:rPr>
              <a:t>.</a:t>
            </a:r>
            <a:endParaRPr lang="en-US" sz="2600" dirty="0">
              <a:cs typeface="B Nazanin" panose="00000400000000000000" pitchFamily="2" charset="-78"/>
            </a:endParaRPr>
          </a:p>
          <a:p>
            <a:pPr algn="just" rtl="1"/>
            <a:r>
              <a:rPr lang="ar-SA" sz="2600" dirty="0">
                <a:cs typeface="B Nazanin" panose="00000400000000000000" pitchFamily="2" charset="-78"/>
              </a:rPr>
              <a:t>همه ما می دانیم که گرد و غبار برای دستگاه تنفسی بسیار مضر است</a:t>
            </a:r>
            <a:r>
              <a:rPr lang="en-US" sz="2600" dirty="0">
                <a:cs typeface="B Nazanin" panose="00000400000000000000" pitchFamily="2" charset="-78"/>
              </a:rPr>
              <a:t>. </a:t>
            </a:r>
            <a:r>
              <a:rPr lang="ar-SA" sz="2600" b="1" dirty="0">
                <a:cs typeface="B Nazanin" panose="00000400000000000000" pitchFamily="2" charset="-78"/>
              </a:rPr>
              <a:t>سقف کاذب کششی لابل</a:t>
            </a:r>
            <a:r>
              <a:rPr lang="ar-SA" sz="2600" dirty="0">
                <a:cs typeface="B Nazanin" panose="00000400000000000000" pitchFamily="2" charset="-78"/>
              </a:rPr>
              <a:t> ضد گرد و غبار است. به این معنی که نه تنها مانند برخی انواع سقف تولید گرد و غبار نمی کند، بلکه آن را به خود جذب نکرده و مانع عبور آن از سقف و پخش آن در محیط می شود</a:t>
            </a:r>
            <a:r>
              <a:rPr lang="en-US" sz="2600" dirty="0">
                <a:cs typeface="B Nazanin" panose="00000400000000000000" pitchFamily="2" charset="-78"/>
              </a:rPr>
              <a:t>.</a:t>
            </a:r>
          </a:p>
          <a:p>
            <a:pPr algn="just" rtl="1"/>
            <a:r>
              <a:rPr lang="en-US" sz="2600" dirty="0">
                <a:cs typeface="B Nazanin" panose="00000400000000000000" pitchFamily="2" charset="-78"/>
              </a:rPr>
              <a:t> </a:t>
            </a:r>
            <a:r>
              <a:rPr lang="ar-SA" sz="2600" dirty="0" smtClean="0">
                <a:cs typeface="B Nazanin" panose="00000400000000000000" pitchFamily="2" charset="-78"/>
              </a:rPr>
              <a:t>سقف </a:t>
            </a:r>
            <a:r>
              <a:rPr lang="ar-SA" sz="2600" dirty="0">
                <a:cs typeface="B Nazanin" panose="00000400000000000000" pitchFamily="2" charset="-78"/>
              </a:rPr>
              <a:t>کشسان لابل قابل شستشو است</a:t>
            </a:r>
            <a:r>
              <a:rPr lang="en-US" sz="2600" dirty="0">
                <a:cs typeface="B Nazanin" panose="00000400000000000000" pitchFamily="2" charset="-78"/>
              </a:rPr>
              <a:t>.</a:t>
            </a:r>
            <a:endParaRPr lang="en-US" sz="2600" b="1" dirty="0">
              <a:cs typeface="B Nazanin" panose="00000400000000000000" pitchFamily="2" charset="-78"/>
            </a:endParaRPr>
          </a:p>
          <a:p>
            <a:pPr algn="just" rtl="1"/>
            <a:r>
              <a:rPr lang="ar-SA" sz="2600" dirty="0">
                <a:cs typeface="B Nazanin" panose="00000400000000000000" pitchFamily="2" charset="-78"/>
              </a:rPr>
              <a:t>بر خلاف انواع سقف های دیگر، در صورتی که لکه هایی روی </a:t>
            </a:r>
            <a:r>
              <a:rPr lang="ar-SA" sz="2600" b="1" dirty="0">
                <a:cs typeface="B Nazanin" panose="00000400000000000000" pitchFamily="2" charset="-78"/>
              </a:rPr>
              <a:t>سقف کشسان لابل</a:t>
            </a:r>
            <a:r>
              <a:rPr lang="ar-SA" sz="2600" dirty="0">
                <a:cs typeface="B Nazanin" panose="00000400000000000000" pitchFamily="2" charset="-78"/>
              </a:rPr>
              <a:t> دیده شود و موادی به آن گیر کند می توان گوشه ای از این سقف را باز کرد و آن را به راحتی شستشو داد.این روند کوچکترین تاثیری بر شکل، کیفیت و رنگ </a:t>
            </a:r>
            <a:r>
              <a:rPr lang="ar-SA" sz="2600" b="1" dirty="0">
                <a:cs typeface="B Nazanin" panose="00000400000000000000" pitchFamily="2" charset="-78"/>
              </a:rPr>
              <a:t>سقف کششی</a:t>
            </a:r>
            <a:r>
              <a:rPr lang="ar-SA" sz="2600" dirty="0">
                <a:cs typeface="B Nazanin" panose="00000400000000000000" pitchFamily="2" charset="-78"/>
              </a:rPr>
              <a:t> ندارد و می توان آن را مانند روز اول نصب و استفاده </a:t>
            </a:r>
            <a:r>
              <a:rPr lang="ar-SA" sz="2600" dirty="0" smtClean="0">
                <a:cs typeface="B Nazanin" panose="00000400000000000000" pitchFamily="2" charset="-78"/>
              </a:rPr>
              <a:t>کرد</a:t>
            </a:r>
            <a:r>
              <a:rPr lang="fa-IR" sz="2600" dirty="0" smtClean="0">
                <a:cs typeface="B Nazanin" panose="00000400000000000000" pitchFamily="2" charset="-78"/>
              </a:rPr>
              <a:t>.</a:t>
            </a:r>
            <a:endParaRPr lang="en-US" sz="2600" dirty="0">
              <a:cs typeface="B Nazanin" panose="00000400000000000000" pitchFamily="2" charset="-78"/>
            </a:endParaRPr>
          </a:p>
          <a:p>
            <a:pPr algn="just" rtl="1"/>
            <a:r>
              <a:rPr lang="en-US" sz="2600" dirty="0">
                <a:cs typeface="B Nazanin" panose="00000400000000000000" pitchFamily="2" charset="-78"/>
              </a:rPr>
              <a:t> </a:t>
            </a:r>
          </a:p>
        </p:txBody>
      </p:sp>
    </p:spTree>
    <p:extLst>
      <p:ext uri="{BB962C8B-B14F-4D97-AF65-F5344CB8AC3E}">
        <p14:creationId xmlns:p14="http://schemas.microsoft.com/office/powerpoint/2010/main" val="1634028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18912" cy="709865"/>
          </a:xfrm>
        </p:spPr>
        <p:txBody>
          <a:bodyPr/>
          <a:lstStyle/>
          <a:p>
            <a:pPr algn="ctr" rtl="1"/>
            <a:r>
              <a:rPr lang="fa-IR" sz="2400" dirty="0" smtClean="0">
                <a:cs typeface="B Titr" panose="00000700000000000000" pitchFamily="2" charset="-78"/>
              </a:rPr>
              <a:t>سقف کاذب کشسان</a:t>
            </a:r>
            <a:endParaRPr lang="en-US" sz="2400" dirty="0">
              <a:cs typeface="B Titr" panose="00000700000000000000" pitchFamily="2" charset="-78"/>
            </a:endParaRPr>
          </a:p>
        </p:txBody>
      </p:sp>
    </p:spTree>
    <p:extLst>
      <p:ext uri="{BB962C8B-B14F-4D97-AF65-F5344CB8AC3E}">
        <p14:creationId xmlns:p14="http://schemas.microsoft.com/office/powerpoint/2010/main" val="1657216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descr="AsbestosBef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523" y="914400"/>
            <a:ext cx="3370082" cy="535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131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r"/>
            <a:r>
              <a:rPr lang="fa-IR" dirty="0">
                <a:cs typeface="B Titr" panose="00000700000000000000" pitchFamily="2" charset="-78"/>
              </a:rPr>
              <a:t>اجرای سقف کاذب</a:t>
            </a:r>
            <a:endParaRPr lang="en-US" dirty="0">
              <a:cs typeface="B Titr" panose="00000700000000000000" pitchFamily="2" charset="-78"/>
            </a:endParaRPr>
          </a:p>
        </p:txBody>
      </p:sp>
      <p:sp>
        <p:nvSpPr>
          <p:cNvPr id="215044" name="Rectangle 4"/>
          <p:cNvSpPr>
            <a:spLocks noChangeArrowheads="1"/>
          </p:cNvSpPr>
          <p:nvPr/>
        </p:nvSpPr>
        <p:spPr bwMode="auto">
          <a:xfrm>
            <a:off x="707010" y="2288356"/>
            <a:ext cx="785252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endParaRPr lang="en-US" sz="2400" dirty="0">
              <a:cs typeface="B Nazanin" panose="00000400000000000000" pitchFamily="2" charset="-78"/>
            </a:endParaRPr>
          </a:p>
          <a:p>
            <a:pPr algn="just" rtl="1"/>
            <a:r>
              <a:rPr lang="ar-SA" sz="2400" dirty="0">
                <a:cs typeface="B Nazanin" panose="00000400000000000000" pitchFamily="2" charset="-78"/>
              </a:rPr>
              <a:t>سقفهای کاذب از آویزهای فلزی قائم، پروفیلهای اصلی افقی و در برخی از موارد پروفیلهای فرعی</a:t>
            </a:r>
            <a:r>
              <a:rPr lang="fa-IR" sz="2400" dirty="0">
                <a:cs typeface="B Nazanin" panose="00000400000000000000" pitchFamily="2" charset="-78"/>
              </a:rPr>
              <a:t> </a:t>
            </a:r>
            <a:r>
              <a:rPr lang="ar-SA" sz="2400" dirty="0">
                <a:cs typeface="B Nazanin" panose="00000400000000000000" pitchFamily="2" charset="-78"/>
              </a:rPr>
              <a:t>افقی و پوشش زیرین تشک</a:t>
            </a:r>
            <a:r>
              <a:rPr lang="fa-IR" sz="2400" dirty="0">
                <a:cs typeface="B Nazanin" panose="00000400000000000000" pitchFamily="2" charset="-78"/>
              </a:rPr>
              <a:t> </a:t>
            </a:r>
            <a:r>
              <a:rPr lang="ar-SA" sz="2400" dirty="0">
                <a:cs typeface="B Nazanin" panose="00000400000000000000" pitchFamily="2" charset="-78"/>
              </a:rPr>
              <a:t>یل می شود که این پوشش می تواند از یک نوع مصالح مانند لمبه چوبی و یا دو</a:t>
            </a:r>
            <a:r>
              <a:rPr lang="fa-IR" sz="2400" dirty="0">
                <a:cs typeface="B Nazanin" panose="00000400000000000000" pitchFamily="2" charset="-78"/>
              </a:rPr>
              <a:t> </a:t>
            </a:r>
            <a:r>
              <a:rPr lang="ar-SA" sz="2400" dirty="0">
                <a:cs typeface="B Nazanin" panose="00000400000000000000" pitchFamily="2" charset="-78"/>
              </a:rPr>
              <a:t>نوع مختلف مانند رابیتس و اندود گچ ساخته شده</a:t>
            </a:r>
            <a:r>
              <a:rPr lang="fa-IR" sz="2400" dirty="0">
                <a:cs typeface="B Nazanin" panose="00000400000000000000" pitchFamily="2" charset="-78"/>
              </a:rPr>
              <a:t> </a:t>
            </a:r>
            <a:r>
              <a:rPr lang="ar-SA" sz="2400" dirty="0">
                <a:cs typeface="B Nazanin" panose="00000400000000000000" pitchFamily="2" charset="-78"/>
              </a:rPr>
              <a:t>باشد</a:t>
            </a:r>
            <a:r>
              <a:rPr lang="fa-IR" sz="2400" dirty="0">
                <a:cs typeface="B Nazanin" panose="00000400000000000000" pitchFamily="2" charset="-78"/>
              </a:rPr>
              <a:t> </a:t>
            </a:r>
            <a:r>
              <a:rPr lang="ar-SA" sz="2400" dirty="0">
                <a:cs typeface="B Nazanin" panose="00000400000000000000" pitchFamily="2" charset="-78"/>
              </a:rPr>
              <a:t>. آویزها در سقفهای با اسکلت فلزی اعم از خرپ</a:t>
            </a:r>
            <a:r>
              <a:rPr lang="fa-IR" sz="2400" dirty="0">
                <a:cs typeface="B Nazanin" panose="00000400000000000000" pitchFamily="2" charset="-78"/>
              </a:rPr>
              <a:t>ا </a:t>
            </a:r>
            <a:r>
              <a:rPr lang="ar-SA" sz="2400" dirty="0">
                <a:cs typeface="B Nazanin" panose="00000400000000000000" pitchFamily="2" charset="-78"/>
              </a:rPr>
              <a:t>طاق ضربی و یا غیر از اینها به سازه</a:t>
            </a:r>
            <a:r>
              <a:rPr lang="fa-IR" sz="2400" dirty="0">
                <a:cs typeface="B Nazanin" panose="00000400000000000000" pitchFamily="2" charset="-78"/>
              </a:rPr>
              <a:t> </a:t>
            </a:r>
            <a:r>
              <a:rPr lang="en-US" sz="2400" dirty="0">
                <a:cs typeface="B Nazanin" panose="00000400000000000000" pitchFamily="2" charset="-78"/>
              </a:rPr>
              <a:t>،</a:t>
            </a:r>
            <a:r>
              <a:rPr lang="ar-SA" sz="2400" dirty="0">
                <a:cs typeface="B Nazanin" panose="00000400000000000000" pitchFamily="2" charset="-78"/>
              </a:rPr>
              <a:t> اصلی ساختمان متصل می گردند</a:t>
            </a:r>
            <a:r>
              <a:rPr lang="en-US" sz="2400" dirty="0">
                <a:cs typeface="B Nazanin" panose="00000400000000000000" pitchFamily="2" charset="-78"/>
              </a:rPr>
              <a:t>.</a:t>
            </a:r>
          </a:p>
          <a:p>
            <a:pPr algn="just" rtl="1"/>
            <a:r>
              <a:rPr lang="ar-SA" sz="2400" dirty="0">
                <a:cs typeface="B Nazanin" panose="00000400000000000000" pitchFamily="2" charset="-78"/>
              </a:rPr>
              <a:t>در مورد سقفهای بتن آرمه باید در موقع بتن ریزی پیش بینیهای لازم برای جاگذاری آویزها صورت</a:t>
            </a:r>
            <a:r>
              <a:rPr lang="fa-IR" sz="2400" dirty="0">
                <a:cs typeface="B Nazanin" panose="00000400000000000000" pitchFamily="2" charset="-78"/>
              </a:rPr>
              <a:t> </a:t>
            </a:r>
            <a:r>
              <a:rPr lang="ar-SA" sz="2400" dirty="0">
                <a:cs typeface="B Nazanin" panose="00000400000000000000" pitchFamily="2" charset="-78"/>
              </a:rPr>
              <a:t>پذیرد. در سقفهای بتنی چنانچه هنگام بتن ریزی آویزهای قائم تعبیه نشده باشند ، می توان از چکشهای</a:t>
            </a:r>
            <a:r>
              <a:rPr lang="fa-IR" sz="2400" dirty="0">
                <a:cs typeface="B Nazanin" panose="00000400000000000000" pitchFamily="2" charset="-78"/>
              </a:rPr>
              <a:t> </a:t>
            </a:r>
            <a:r>
              <a:rPr lang="ar-SA" sz="2400" dirty="0">
                <a:cs typeface="B Nazanin" panose="00000400000000000000" pitchFamily="2" charset="-78"/>
              </a:rPr>
              <a:t>فشنگی برای نصب آویزها استفاده نمود . در این صورت باید نحوه عمل و نوع فشنگ مورد استفاده به</a:t>
            </a:r>
            <a:r>
              <a:rPr lang="fa-IR" sz="2400" dirty="0">
                <a:cs typeface="B Nazanin" panose="00000400000000000000" pitchFamily="2" charset="-78"/>
              </a:rPr>
              <a:t> </a:t>
            </a:r>
            <a:r>
              <a:rPr lang="ar-SA" sz="2400" dirty="0">
                <a:latin typeface="BMitra" charset="-78"/>
                <a:cs typeface="B Nazanin" panose="00000400000000000000" pitchFamily="2" charset="-78"/>
              </a:rPr>
              <a:t>تصویب دستگاه نظارت برسد</a:t>
            </a:r>
            <a:r>
              <a:rPr lang="en-US" sz="2400" dirty="0">
                <a:latin typeface="BMitra" charset="-78"/>
                <a:cs typeface="B Nazanin" panose="00000400000000000000" pitchFamily="2" charset="-78"/>
              </a:rPr>
              <a:t>.</a:t>
            </a:r>
          </a:p>
          <a:p>
            <a:pPr algn="just" rtl="1"/>
            <a:endParaRPr lang="en-US" sz="2400" dirty="0">
              <a:cs typeface="B Nazanin" panose="00000400000000000000" pitchFamily="2" charset="-78"/>
            </a:endParaRPr>
          </a:p>
        </p:txBody>
      </p:sp>
    </p:spTree>
    <p:extLst>
      <p:ext uri="{BB962C8B-B14F-4D97-AF65-F5344CB8AC3E}">
        <p14:creationId xmlns:p14="http://schemas.microsoft.com/office/powerpoint/2010/main" val="4200032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5042"/>
                                        </p:tgtEl>
                                        <p:attrNameLst>
                                          <p:attrName>style.visibility</p:attrName>
                                        </p:attrNameLst>
                                      </p:cBhvr>
                                      <p:to>
                                        <p:strVal val="visible"/>
                                      </p:to>
                                    </p:set>
                                    <p:animEffect transition="in" filter="randombar(horizontal)">
                                      <p:cBhvr>
                                        <p:cTn id="7" dur="600">
                                          <p:stCondLst>
                                            <p:cond delay="0"/>
                                          </p:stCondLst>
                                        </p:cTn>
                                        <p:tgtEl>
                                          <p:spTgt spid="215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70" name="Rectangle 6"/>
          <p:cNvSpPr>
            <a:spLocks noChangeArrowheads="1"/>
          </p:cNvSpPr>
          <p:nvPr/>
        </p:nvSpPr>
        <p:spPr bwMode="auto">
          <a:xfrm>
            <a:off x="433631" y="1441873"/>
            <a:ext cx="7918515"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200" b="1" dirty="0">
                <a:solidFill>
                  <a:schemeClr val="bg1"/>
                </a:solidFill>
                <a:cs typeface="B Nazanin" panose="00000400000000000000" pitchFamily="2" charset="-78"/>
              </a:rPr>
              <a:t>برای آویزهای قائم می توان از مصالح زیر استفاده کرد</a:t>
            </a:r>
            <a:r>
              <a:rPr lang="fa-IR" sz="2200" b="1" dirty="0">
                <a:solidFill>
                  <a:schemeClr val="bg1"/>
                </a:solidFill>
                <a:cs typeface="B Nazanin" panose="00000400000000000000" pitchFamily="2" charset="-78"/>
              </a:rPr>
              <a:t> </a:t>
            </a:r>
            <a:r>
              <a:rPr lang="fa-IR" sz="2200" b="1" dirty="0" smtClean="0">
                <a:solidFill>
                  <a:schemeClr val="bg1"/>
                </a:solidFill>
                <a:cs typeface="B Nazanin" panose="00000400000000000000" pitchFamily="2" charset="-78"/>
              </a:rPr>
              <a:t>:</a:t>
            </a:r>
            <a:endParaRPr lang="en-US" sz="2200" b="1" dirty="0" smtClean="0">
              <a:solidFill>
                <a:schemeClr val="bg1"/>
              </a:solidFill>
              <a:cs typeface="B Nazanin" panose="00000400000000000000" pitchFamily="2" charset="-78"/>
            </a:endParaRPr>
          </a:p>
          <a:p>
            <a:pPr algn="just" rtl="1"/>
            <a:endParaRPr lang="en-US" sz="2200" b="1" dirty="0">
              <a:solidFill>
                <a:schemeClr val="bg1"/>
              </a:solidFill>
              <a:cs typeface="B Nazanin" panose="00000400000000000000" pitchFamily="2" charset="-78"/>
            </a:endParaRPr>
          </a:p>
          <a:p>
            <a:pPr algn="just" rtl="1"/>
            <a:r>
              <a:rPr lang="ar-SA" sz="2200" dirty="0">
                <a:cs typeface="B Nazanin" panose="00000400000000000000" pitchFamily="2" charset="-78"/>
              </a:rPr>
              <a:t>الف: میلگردهای فولادی (آرماتور) به قطر حداقل 6 میلیمترباشد. </a:t>
            </a:r>
            <a:endParaRPr lang="en-US" sz="2200" dirty="0">
              <a:cs typeface="B Nazanin" panose="00000400000000000000" pitchFamily="2" charset="-78"/>
            </a:endParaRPr>
          </a:p>
          <a:p>
            <a:pPr algn="just" rtl="1"/>
            <a:r>
              <a:rPr lang="ar-SA" sz="2200" dirty="0">
                <a:cs typeface="B Nazanin" panose="00000400000000000000" pitchFamily="2" charset="-78"/>
              </a:rPr>
              <a:t>ب: سیمهای فولادی گالوانیزه که قطر آنها حداقل</a:t>
            </a:r>
            <a:r>
              <a:rPr lang="fa-IR" sz="2200" dirty="0">
                <a:cs typeface="B Nazanin" panose="00000400000000000000" pitchFamily="2" charset="-78"/>
              </a:rPr>
              <a:t>  31</a:t>
            </a:r>
            <a:endParaRPr lang="en-US" sz="2200" dirty="0">
              <a:cs typeface="B Nazanin" panose="00000400000000000000" pitchFamily="2" charset="-78"/>
            </a:endParaRPr>
          </a:p>
          <a:p>
            <a:pPr algn="just" rtl="1"/>
            <a:r>
              <a:rPr lang="ar-SA" sz="2200" dirty="0">
                <a:cs typeface="B Nazanin" panose="00000400000000000000" pitchFamily="2" charset="-78"/>
              </a:rPr>
              <a:t>پ: تسمه های فولادی زنگ نزن که سطح مقطع آنها حداقل 10 میلیمترمربع و ضخامت آنها حداقل</a:t>
            </a:r>
            <a:r>
              <a:rPr lang="fa-IR" sz="2200" dirty="0">
                <a:cs typeface="B Nazanin" panose="00000400000000000000" pitchFamily="2" charset="-78"/>
              </a:rPr>
              <a:t> 1.5 </a:t>
            </a:r>
            <a:r>
              <a:rPr lang="ar-SA" sz="2200" dirty="0">
                <a:cs typeface="B Nazanin" panose="00000400000000000000" pitchFamily="2" charset="-78"/>
              </a:rPr>
              <a:t>میلیمتر باشد</a:t>
            </a:r>
            <a:r>
              <a:rPr lang="fa-IR" sz="2200" dirty="0">
                <a:cs typeface="B Nazanin" panose="00000400000000000000" pitchFamily="2" charset="-78"/>
              </a:rPr>
              <a:t> .</a:t>
            </a:r>
            <a:endParaRPr lang="en-US" sz="2200" dirty="0">
              <a:cs typeface="B Nazanin" panose="00000400000000000000" pitchFamily="2" charset="-78"/>
            </a:endParaRPr>
          </a:p>
          <a:p>
            <a:pPr algn="just" rtl="1"/>
            <a:r>
              <a:rPr lang="ar-SA" sz="2200" dirty="0">
                <a:cs typeface="B Nazanin" panose="00000400000000000000" pitchFamily="2" charset="-78"/>
              </a:rPr>
              <a:t>ت: اگر از آویزهای فلزی دیگری به جز آویزهای مذکور در فوق استفاده شود ، این آویزها از لحاظ</a:t>
            </a:r>
            <a:r>
              <a:rPr lang="fa-IR" sz="2200" dirty="0">
                <a:cs typeface="B Nazanin" panose="00000400000000000000" pitchFamily="2" charset="-78"/>
              </a:rPr>
              <a:t> </a:t>
            </a:r>
            <a:r>
              <a:rPr lang="ar-SA" sz="2200" dirty="0">
                <a:cs typeface="B Nazanin" panose="00000400000000000000" pitchFamily="2" charset="-78"/>
              </a:rPr>
              <a:t>مقاومت و ضد زنگ بودن، باید مشابه آویزهای مذکور در بندهای الف و ب و پ باشند</a:t>
            </a:r>
            <a:r>
              <a:rPr lang="fa-IR" sz="2200" dirty="0">
                <a:cs typeface="B Nazanin" panose="00000400000000000000" pitchFamily="2" charset="-78"/>
              </a:rPr>
              <a:t> .</a:t>
            </a:r>
            <a:endParaRPr lang="en-US" sz="2200" dirty="0">
              <a:cs typeface="B Nazanin" panose="00000400000000000000" pitchFamily="2" charset="-78"/>
            </a:endParaRPr>
          </a:p>
        </p:txBody>
      </p:sp>
      <p:sp>
        <p:nvSpPr>
          <p:cNvPr id="216071" name="Rectangle 7"/>
          <p:cNvSpPr>
            <a:spLocks noChangeArrowheads="1"/>
          </p:cNvSpPr>
          <p:nvPr/>
        </p:nvSpPr>
        <p:spPr bwMode="auto">
          <a:xfrm>
            <a:off x="18850" y="4242640"/>
            <a:ext cx="8371001"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200" dirty="0">
                <a:cs typeface="B Nazanin" panose="00000400000000000000" pitchFamily="2" charset="-78"/>
              </a:rPr>
              <a:t>تعداد آویزهای قائم در هر مترمربع و فاصله آنها از یکدیگر بستگی به نوع پوشش سقف کاذب</a:t>
            </a:r>
            <a:r>
              <a:rPr lang="fa-IR" sz="2200" dirty="0">
                <a:cs typeface="B Nazanin" panose="00000400000000000000" pitchFamily="2" charset="-78"/>
              </a:rPr>
              <a:t> </a:t>
            </a:r>
            <a:r>
              <a:rPr lang="ar-SA" sz="2200" dirty="0">
                <a:cs typeface="B Nazanin" panose="00000400000000000000" pitchFamily="2" charset="-78"/>
              </a:rPr>
              <a:t>بخصوص قابلیت تحمل و تغییر شکل آنها دارد . تعداد این آویزها متناسب با نوع سقف مشخص خواهد</a:t>
            </a:r>
            <a:r>
              <a:rPr lang="fa-IR" sz="2200" dirty="0">
                <a:cs typeface="B Nazanin" panose="00000400000000000000" pitchFamily="2" charset="-78"/>
              </a:rPr>
              <a:t> شد .</a:t>
            </a:r>
            <a:endParaRPr lang="en-US" sz="2200" dirty="0">
              <a:cs typeface="B Nazanin" panose="00000400000000000000" pitchFamily="2" charset="-78"/>
            </a:endParaRPr>
          </a:p>
          <a:p>
            <a:pPr algn="just" rtl="1"/>
            <a:r>
              <a:rPr lang="ar-SA" sz="2200" dirty="0">
                <a:cs typeface="B Nazanin" panose="00000400000000000000" pitchFamily="2" charset="-78"/>
              </a:rPr>
              <a:t>آویزها حتی المقدور باید به فواصل مساوی از یکدیگر قرار گرفته، شاقولی و صاف باشند . برای اتصال</a:t>
            </a:r>
            <a:r>
              <a:rPr lang="fa-IR" sz="2200" dirty="0">
                <a:cs typeface="B Nazanin" panose="00000400000000000000" pitchFamily="2" charset="-78"/>
              </a:rPr>
              <a:t> </a:t>
            </a:r>
            <a:r>
              <a:rPr lang="ar-SA" sz="2200" dirty="0">
                <a:cs typeface="B Nazanin" panose="00000400000000000000" pitchFamily="2" charset="-78"/>
              </a:rPr>
              <a:t>آویزها به سقفهای با اسکلت فلزی، باید از پیچ و مهره یا جوش استفاده شود. اتصال به غیر از پیچ و مهره</a:t>
            </a:r>
            <a:r>
              <a:rPr lang="fa-IR" sz="2200" dirty="0">
                <a:cs typeface="B Nazanin" panose="00000400000000000000" pitchFamily="2" charset="-78"/>
              </a:rPr>
              <a:t> </a:t>
            </a:r>
            <a:r>
              <a:rPr lang="ar-SA" sz="2200" dirty="0">
                <a:cs typeface="B Nazanin" panose="00000400000000000000" pitchFamily="2" charset="-78"/>
              </a:rPr>
              <a:t>یا جوش ، موقعی قابل قبول است که به تأیید دستگاه نظارت برسد . پس از جوشکاری، محل جوش باید</a:t>
            </a:r>
            <a:r>
              <a:rPr lang="fa-IR" sz="2200" dirty="0">
                <a:cs typeface="B Nazanin" panose="00000400000000000000" pitchFamily="2" charset="-78"/>
              </a:rPr>
              <a:t> </a:t>
            </a:r>
            <a:r>
              <a:rPr lang="ar-SA" sz="2200" dirty="0">
                <a:cs typeface="B Nazanin" panose="00000400000000000000" pitchFamily="2" charset="-78"/>
              </a:rPr>
              <a:t>به وسیله مواد ضد زنگ پوشانیده شود</a:t>
            </a:r>
            <a:endParaRPr lang="en-US" sz="2200" dirty="0">
              <a:cs typeface="B Nazanin" panose="00000400000000000000" pitchFamily="2" charset="-78"/>
            </a:endParaRPr>
          </a:p>
          <a:p>
            <a:pPr algn="just" rtl="1"/>
            <a:endParaRPr lang="en-US" sz="2200" dirty="0">
              <a:cs typeface="B Nazanin" panose="00000400000000000000" pitchFamily="2" charset="-78"/>
            </a:endParaRPr>
          </a:p>
        </p:txBody>
      </p:sp>
    </p:spTree>
    <p:extLst>
      <p:ext uri="{BB962C8B-B14F-4D97-AF65-F5344CB8AC3E}">
        <p14:creationId xmlns:p14="http://schemas.microsoft.com/office/powerpoint/2010/main" val="3047650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6070"/>
                                        </p:tgtEl>
                                        <p:attrNameLst>
                                          <p:attrName>style.visibility</p:attrName>
                                        </p:attrNameLst>
                                      </p:cBhvr>
                                      <p:to>
                                        <p:strVal val="visible"/>
                                      </p:to>
                                    </p:set>
                                    <p:anim to="" calcmode="lin" valueType="num">
                                      <p:cBhvr>
                                        <p:cTn id="7" dur="1" fill="hold"/>
                                        <p:tgtEl>
                                          <p:spTgt spid="21607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16071"/>
                                        </p:tgtEl>
                                        <p:attrNameLst>
                                          <p:attrName>style.visibility</p:attrName>
                                        </p:attrNameLst>
                                      </p:cBhvr>
                                      <p:to>
                                        <p:strVal val="visible"/>
                                      </p:to>
                                    </p:set>
                                    <p:anim to="" calcmode="lin" valueType="num">
                                      <p:cBhvr>
                                        <p:cTn id="10" dur="1" fill="hold"/>
                                        <p:tgtEl>
                                          <p:spTgt spid="21607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0" grpId="0"/>
      <p:bldP spid="216071"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2" descr="wire-mate-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7010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22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m_no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71628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095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to="" calcmode="lin" valueType="num">
                                      <p:cBhvr>
                                        <p:cTn id="7" dur="1" fill="hold"/>
                                        <p:tgtEl>
                                          <p:spTgt spid="389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cs typeface="B Nazanin" panose="00000400000000000000" pitchFamily="2" charset="-78"/>
              </a:rPr>
              <a:t>سقف کاذب کشسان چیست؟</a:t>
            </a:r>
            <a:endParaRPr lang="en-US" dirty="0">
              <a:cs typeface="B Nazanin" panose="00000400000000000000" pitchFamily="2" charset="-78"/>
            </a:endParaRPr>
          </a:p>
        </p:txBody>
      </p:sp>
      <p:sp>
        <p:nvSpPr>
          <p:cNvPr id="4" name="TextBox 3"/>
          <p:cNvSpPr txBox="1"/>
          <p:nvPr/>
        </p:nvSpPr>
        <p:spPr>
          <a:xfrm>
            <a:off x="518474" y="2394408"/>
            <a:ext cx="7993930" cy="4832092"/>
          </a:xfrm>
          <a:prstGeom prst="rect">
            <a:avLst/>
          </a:prstGeom>
          <a:noFill/>
        </p:spPr>
        <p:txBody>
          <a:bodyPr wrap="square" rtlCol="0">
            <a:spAutoFit/>
          </a:bodyPr>
          <a:lstStyle/>
          <a:p>
            <a:pPr algn="just" rtl="1"/>
            <a:r>
              <a:rPr lang="ar-SA" sz="2800" b="1" dirty="0" smtClean="0">
                <a:cs typeface="B Nazanin" panose="00000400000000000000" pitchFamily="2" charset="-78"/>
              </a:rPr>
              <a:t>مدرن </a:t>
            </a:r>
            <a:r>
              <a:rPr lang="ar-SA" sz="2800" b="1" dirty="0">
                <a:cs typeface="B Nazanin" panose="00000400000000000000" pitchFamily="2" charset="-78"/>
              </a:rPr>
              <a:t>ترین نوع سقف کاذب</a:t>
            </a:r>
            <a:r>
              <a:rPr lang="ar-SA" sz="2800" dirty="0">
                <a:cs typeface="B Nazanin" panose="00000400000000000000" pitchFamily="2" charset="-78"/>
              </a:rPr>
              <a:t> ،</a:t>
            </a:r>
            <a:r>
              <a:rPr lang="ar-SA" sz="2800" b="1" dirty="0">
                <a:cs typeface="B Nazanin" panose="00000400000000000000" pitchFamily="2" charset="-78"/>
              </a:rPr>
              <a:t> </a:t>
            </a:r>
            <a:r>
              <a:rPr lang="fa-IR" sz="2800" b="1" dirty="0" smtClean="0">
                <a:cs typeface="B Nazanin" panose="00000400000000000000" pitchFamily="2" charset="-78"/>
              </a:rPr>
              <a:t>سقف کاذب کشسان</a:t>
            </a:r>
            <a:r>
              <a:rPr lang="ar-SA" sz="2800" b="1" dirty="0">
                <a:cs typeface="B Nazanin" panose="00000400000000000000" pitchFamily="2" charset="-78"/>
                <a:hlinkClick r:id="rId2"/>
              </a:rPr>
              <a:t> </a:t>
            </a:r>
            <a:r>
              <a:rPr lang="ar-SA" sz="2800" dirty="0">
                <a:cs typeface="B Nazanin" panose="00000400000000000000" pitchFamily="2" charset="-78"/>
              </a:rPr>
              <a:t>است که حدود دو دهه از ورود آن به ایران می گذرد</a:t>
            </a:r>
            <a:r>
              <a:rPr lang="en-US" sz="2800" dirty="0">
                <a:cs typeface="B Nazanin" panose="00000400000000000000" pitchFamily="2" charset="-78"/>
              </a:rPr>
              <a:t>. </a:t>
            </a:r>
            <a:r>
              <a:rPr lang="fa-IR" sz="2800" dirty="0" smtClean="0">
                <a:cs typeface="B Nazanin" panose="00000400000000000000" pitchFamily="2" charset="-78"/>
              </a:rPr>
              <a:t>گروه صنعتی لابل</a:t>
            </a:r>
            <a:r>
              <a:rPr lang="en-US" sz="2800" dirty="0">
                <a:cs typeface="B Nazanin" panose="00000400000000000000" pitchFamily="2" charset="-78"/>
              </a:rPr>
              <a:t> </a:t>
            </a:r>
            <a:r>
              <a:rPr lang="ar-SA" sz="2800" dirty="0">
                <a:cs typeface="B Nazanin" panose="00000400000000000000" pitchFamily="2" charset="-78"/>
              </a:rPr>
              <a:t>تولید کننده سقف کاذب کشسان (کششی) است که دارای بیش از 20 سال تجربه بین المللی در تولید محصولات سقف کشسان می باشد</a:t>
            </a:r>
            <a:r>
              <a:rPr lang="en-US" sz="2800" dirty="0">
                <a:cs typeface="B Nazanin" panose="00000400000000000000" pitchFamily="2" charset="-78"/>
              </a:rPr>
              <a:t>. </a:t>
            </a:r>
            <a:r>
              <a:rPr lang="ar-SA" sz="2800" b="1" dirty="0">
                <a:cs typeface="B Nazanin" panose="00000400000000000000" pitchFamily="2" charset="-78"/>
              </a:rPr>
              <a:t>سقف کاذب کشسان</a:t>
            </a:r>
            <a:r>
              <a:rPr lang="ar-SA" sz="2800" dirty="0">
                <a:cs typeface="B Nazanin" panose="00000400000000000000" pitchFamily="2" charset="-78"/>
              </a:rPr>
              <a:t> </a:t>
            </a:r>
            <a:r>
              <a:rPr lang="fa-IR" sz="2800" dirty="0" smtClean="0">
                <a:cs typeface="B Nazanin" panose="00000400000000000000" pitchFamily="2" charset="-78"/>
              </a:rPr>
              <a:t>(</a:t>
            </a:r>
            <a:r>
              <a:rPr lang="ar-SA" sz="2800" dirty="0" smtClean="0">
                <a:cs typeface="B Nazanin" panose="00000400000000000000" pitchFamily="2" charset="-78"/>
              </a:rPr>
              <a:t>سقف </a:t>
            </a:r>
            <a:r>
              <a:rPr lang="ar-SA" sz="2800" dirty="0">
                <a:cs typeface="B Nazanin" panose="00000400000000000000" pitchFamily="2" charset="-78"/>
              </a:rPr>
              <a:t>کاذب کششی) با اندکی فاصله از سقف اصلی نصب می شود و زیبایی منحصر به فردی به محیط می بخشد. همانطور که از نام سقف کشسان پیداست، این نوع سقف از پارچه هایی ساخته می شود که </a:t>
            </a:r>
            <a:r>
              <a:rPr lang="ar-SA" sz="2800" b="1" dirty="0">
                <a:cs typeface="B Nazanin" panose="00000400000000000000" pitchFamily="2" charset="-78"/>
              </a:rPr>
              <a:t>قابلیت کشسانی</a:t>
            </a:r>
            <a:r>
              <a:rPr lang="ar-SA" sz="2800" dirty="0">
                <a:cs typeface="B Nazanin" panose="00000400000000000000" pitchFamily="2" charset="-78"/>
              </a:rPr>
              <a:t> دارند</a:t>
            </a:r>
            <a:r>
              <a:rPr lang="en-US" sz="2800" dirty="0">
                <a:cs typeface="B Nazanin" panose="00000400000000000000" pitchFamily="2" charset="-78"/>
              </a:rPr>
              <a:t>. </a:t>
            </a:r>
            <a:r>
              <a:rPr lang="ar-SA" sz="2800" b="1" dirty="0">
                <a:cs typeface="B Nazanin" panose="00000400000000000000" pitchFamily="2" charset="-78"/>
              </a:rPr>
              <a:t>سقف کاذب کشسان</a:t>
            </a:r>
            <a:r>
              <a:rPr lang="ar-SA" sz="2800" dirty="0">
                <a:cs typeface="B Nazanin" panose="00000400000000000000" pitchFamily="2" charset="-78"/>
              </a:rPr>
              <a:t> از جمله </a:t>
            </a:r>
            <a:r>
              <a:rPr lang="ar-SA" sz="2800" b="1" dirty="0">
                <a:cs typeface="B Nazanin" panose="00000400000000000000" pitchFamily="2" charset="-78"/>
              </a:rPr>
              <a:t>زیباترین سقف های کاذب</a:t>
            </a:r>
            <a:r>
              <a:rPr lang="ar-SA" sz="2800" dirty="0">
                <a:cs typeface="B Nazanin" panose="00000400000000000000" pitchFamily="2" charset="-78"/>
              </a:rPr>
              <a:t> می باشد و علاوه بر زیبایی، کاربردهای فروانی نیز دارد</a:t>
            </a:r>
            <a:r>
              <a:rPr lang="en-US" sz="2800" dirty="0">
                <a:cs typeface="B Nazanin" panose="00000400000000000000" pitchFamily="2" charset="-78"/>
              </a:rPr>
              <a:t>.</a:t>
            </a:r>
          </a:p>
          <a:p>
            <a:pPr algn="just"/>
            <a:endParaRPr lang="en-US" sz="2800" dirty="0">
              <a:cs typeface="B Nazanin" panose="00000400000000000000" pitchFamily="2" charset="-78"/>
            </a:endParaRPr>
          </a:p>
        </p:txBody>
      </p:sp>
    </p:spTree>
    <p:extLst>
      <p:ext uri="{BB962C8B-B14F-4D97-AF65-F5344CB8AC3E}">
        <p14:creationId xmlns:p14="http://schemas.microsoft.com/office/powerpoint/2010/main" val="39582332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37</TotalTime>
  <Words>1910</Words>
  <Application>Microsoft Office PowerPoint</Application>
  <PresentationFormat>On-screen Show (4:3)</PresentationFormat>
  <Paragraphs>133</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B Nazanin</vt:lpstr>
      <vt:lpstr>B Titr</vt:lpstr>
      <vt:lpstr>BMitra</vt:lpstr>
      <vt:lpstr>Century Gothic</vt:lpstr>
      <vt:lpstr>Wingdings 3</vt:lpstr>
      <vt:lpstr>Ion Boardroom</vt:lpstr>
      <vt:lpstr>PowerPoint Presentation</vt:lpstr>
      <vt:lpstr>سقف کاذب چیست </vt:lpstr>
      <vt:lpstr>دلایل استفاده از سقف کاذب</vt:lpstr>
      <vt:lpstr>PowerPoint Presentation</vt:lpstr>
      <vt:lpstr>اجرای سقف کاذب</vt:lpstr>
      <vt:lpstr>PowerPoint Presentation</vt:lpstr>
      <vt:lpstr>PowerPoint Presentation</vt:lpstr>
      <vt:lpstr>PowerPoint Presentation</vt:lpstr>
      <vt:lpstr>سقف کاذب کشسان چیست؟</vt:lpstr>
      <vt:lpstr>سقف کاذب کشسان چیست؟</vt:lpstr>
      <vt:lpstr>سقف کاذب کشسان چیست؟</vt:lpstr>
      <vt:lpstr>سقف کاذب کشسان چیست؟</vt:lpstr>
      <vt:lpstr>سقف کاذب کشسان چیست؟</vt:lpstr>
      <vt:lpstr>سقف کاذب کشسان چیست؟</vt:lpstr>
      <vt:lpstr>سقف کاذب کشسان چیست؟</vt:lpstr>
      <vt:lpstr>سقف کاذب کشسان چیست؟</vt:lpstr>
      <vt:lpstr>سقف کاذب کشسان چیست؟</vt:lpstr>
      <vt:lpstr>تفاوت سقف کاذب کششی با پنل های گچی و رابیتس</vt:lpstr>
      <vt:lpstr>تفاوت سقف کاذب کششی با پنل های گچی و رابیتس</vt:lpstr>
      <vt:lpstr>تفاوت سقف کاذب کششی با پنل های گچی و رابیتس</vt:lpstr>
      <vt:lpstr>تفاوت سقف کاذب کششی با پنل های گچی و رابیتس</vt:lpstr>
      <vt:lpstr>انبوه سازان کدام سقف کاذب را ترجیح می دهند؟</vt:lpstr>
      <vt:lpstr> اهمیت استفاده از سقف کشسان</vt:lpstr>
      <vt:lpstr>انواع سقف کشسان</vt:lpstr>
      <vt:lpstr>انواع سقف کشسان</vt:lpstr>
      <vt:lpstr>انواع سقف کشسان</vt:lpstr>
      <vt:lpstr>انواع سقف کشسان</vt:lpstr>
      <vt:lpstr>انواع سقف کشسان</vt:lpstr>
      <vt:lpstr>انواع سقف کشسان</vt:lpstr>
      <vt:lpstr>انواع سقف کشسان</vt:lpstr>
      <vt:lpstr>انواع سقف کشسان</vt:lpstr>
      <vt:lpstr>انواع سقف کشسان</vt:lpstr>
      <vt:lpstr>انواع سقف کشسان</vt:lpstr>
      <vt:lpstr>انواع سقف کشسان</vt:lpstr>
      <vt:lpstr>مزایای نصب سقف کشسان درمراکز بهداشتی درمانی:</vt:lpstr>
      <vt:lpstr>مزایای نصب سقف کشسان درمراکز بهداشتی درمانی:</vt:lpstr>
      <vt:lpstr>مزایای نصب سقف کشسان درمراکز بهداشتی درمانی:</vt:lpstr>
      <vt:lpstr>سقف کاذب کشسان</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www.Win2Farsi.com</dc:creator>
  <cp:lastModifiedBy>MRT www.Win2Farsi.com</cp:lastModifiedBy>
  <cp:revision>11</cp:revision>
  <dcterms:created xsi:type="dcterms:W3CDTF">2017-12-14T15:34:21Z</dcterms:created>
  <dcterms:modified xsi:type="dcterms:W3CDTF">2017-12-16T14:52:29Z</dcterms:modified>
</cp:coreProperties>
</file>