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8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2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94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37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370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65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27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9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8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29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4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7BDFC-D70A-48AF-AE1D-9833F4BF86FD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1EF6BEE-0018-428E-9909-6E78D2D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8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4213" y="3213100"/>
            <a:ext cx="8915399" cy="2262781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3100" dirty="0" smtClean="0">
                <a:cs typeface="B Titr" panose="00000700000000000000" pitchFamily="2" charset="-78"/>
              </a:rPr>
              <a:t>دانشگاه آزاد اسلامی </a:t>
            </a:r>
            <a:r>
              <a:rPr lang="fa-IR" sz="3100" dirty="0" smtClean="0">
                <a:cs typeface="B Titr" panose="00000700000000000000" pitchFamily="2" charset="-78"/>
              </a:rPr>
              <a:t>واحد</a:t>
            </a:r>
            <a:r>
              <a:rPr lang="fa-IR" sz="3100" dirty="0" smtClean="0">
                <a:cs typeface="B Titr" panose="00000700000000000000" pitchFamily="2" charset="-78"/>
              </a:rPr>
              <a:t/>
            </a:r>
            <a:br>
              <a:rPr lang="fa-IR" sz="3100" dirty="0" smtClean="0">
                <a:cs typeface="B Titr" panose="00000700000000000000" pitchFamily="2" charset="-78"/>
              </a:rPr>
            </a:br>
            <a:r>
              <a:rPr lang="fa-IR" dirty="0" smtClean="0">
                <a:cs typeface="B Titr" panose="00000700000000000000" pitchFamily="2" charset="-78"/>
              </a:rPr>
              <a:t/>
            </a:r>
            <a:br>
              <a:rPr lang="fa-IR" dirty="0" smtClean="0">
                <a:cs typeface="B Titr" panose="00000700000000000000" pitchFamily="2" charset="-78"/>
              </a:rPr>
            </a:br>
            <a:r>
              <a:rPr lang="fa-IR" sz="4000" dirty="0" smtClean="0">
                <a:cs typeface="B Titr" panose="00000700000000000000" pitchFamily="2" charset="-78"/>
              </a:rPr>
              <a:t>دو و میدانی</a:t>
            </a:r>
            <a:r>
              <a:rPr lang="en-US" sz="4000" dirty="0" smtClean="0">
                <a:cs typeface="B Titr" panose="00000700000000000000" pitchFamily="2" charset="-78"/>
              </a:rPr>
              <a:t/>
            </a:r>
            <a:br>
              <a:rPr lang="en-US" sz="4000" dirty="0" smtClean="0">
                <a:cs typeface="B Titr" panose="00000700000000000000" pitchFamily="2" charset="-78"/>
              </a:rPr>
            </a:br>
            <a:r>
              <a:rPr lang="en-US" sz="4400" dirty="0">
                <a:cs typeface="B Titr" panose="00000700000000000000" pitchFamily="2" charset="-78"/>
              </a:rPr>
              <a:t/>
            </a:r>
            <a:br>
              <a:rPr lang="en-US" sz="4400" dirty="0">
                <a:cs typeface="B Titr" panose="00000700000000000000" pitchFamily="2" charset="-78"/>
              </a:rPr>
            </a:br>
            <a:r>
              <a:rPr lang="fa-IR" sz="4000" dirty="0" smtClean="0">
                <a:cs typeface="B Titr" panose="00000700000000000000" pitchFamily="2" charset="-78"/>
              </a:rPr>
              <a:t>استاد </a:t>
            </a:r>
            <a:r>
              <a:rPr lang="fa-IR" sz="4000" dirty="0" smtClean="0">
                <a:cs typeface="B Titr" panose="00000700000000000000" pitchFamily="2" charset="-78"/>
              </a:rPr>
              <a:t>:</a:t>
            </a:r>
            <a:r>
              <a:rPr lang="fa-IR" sz="4000" dirty="0" smtClean="0">
                <a:cs typeface="B Titr" panose="00000700000000000000" pitchFamily="2" charset="-78"/>
              </a:rPr>
              <a:t/>
            </a:r>
            <a:br>
              <a:rPr lang="fa-IR" sz="4000" dirty="0" smtClean="0">
                <a:cs typeface="B Titr" panose="00000700000000000000" pitchFamily="2" charset="-78"/>
              </a:rPr>
            </a:br>
            <a:r>
              <a:rPr lang="fa-IR" sz="4000" dirty="0">
                <a:cs typeface="B Titr" panose="00000700000000000000" pitchFamily="2" charset="-78"/>
              </a:rPr>
              <a:t/>
            </a:r>
            <a:br>
              <a:rPr lang="fa-IR" sz="4000" dirty="0">
                <a:cs typeface="B Titr" panose="00000700000000000000" pitchFamily="2" charset="-78"/>
              </a:rPr>
            </a:br>
            <a:r>
              <a:rPr lang="fa-IR" sz="4000" dirty="0" smtClean="0">
                <a:cs typeface="B Titr" panose="00000700000000000000" pitchFamily="2" charset="-78"/>
              </a:rPr>
              <a:t>دانشجو</a:t>
            </a:r>
            <a:r>
              <a:rPr lang="fa-IR" sz="4000" dirty="0" smtClean="0">
                <a:cs typeface="B Titr" panose="00000700000000000000" pitchFamily="2" charset="-78"/>
              </a:rPr>
              <a:t>: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6649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عکس ها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2050" name="Picture 2" descr="http://cdn.yjc.ir/files/fa/news/1391/5/28/252863_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1695451"/>
            <a:ext cx="3857625" cy="34896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TextBox 3"/>
          <p:cNvSpPr txBox="1"/>
          <p:nvPr/>
        </p:nvSpPr>
        <p:spPr>
          <a:xfrm>
            <a:off x="16637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استارت دو 100 – 200- 400</a:t>
            </a:r>
            <a:endParaRPr lang="en-US" sz="2400" dirty="0">
              <a:cs typeface="B Titr" panose="00000700000000000000" pitchFamily="2" charset="-78"/>
            </a:endParaRPr>
          </a:p>
        </p:txBody>
      </p:sp>
      <p:pic>
        <p:nvPicPr>
          <p:cNvPr id="2052" name="Picture 4" descr="http://cdn.yjc.ir/files/fa/news/1391/5/28/252930_35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837" y="1694014"/>
            <a:ext cx="5629275" cy="36385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7" name="TextBox 6"/>
          <p:cNvSpPr txBox="1"/>
          <p:nvPr/>
        </p:nvSpPr>
        <p:spPr>
          <a:xfrm>
            <a:off x="66802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نیمه استقامت</a:t>
            </a:r>
            <a:endParaRPr lang="en-US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54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عکس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37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استقامت</a:t>
            </a:r>
            <a:endParaRPr lang="en-US" sz="2400" dirty="0">
              <a:cs typeface="B Titr" panose="00000700000000000000" pitchFamily="2" charset="-78"/>
            </a:endParaRPr>
          </a:p>
        </p:txBody>
      </p:sp>
      <p:pic>
        <p:nvPicPr>
          <p:cNvPr id="3078" name="Picture 6" descr="http://cdn.yjc.ir/files/fa/news/1391/5/28/252953_7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4" y="1951036"/>
            <a:ext cx="4134477" cy="29511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80" name="Picture 8" descr="http://cdn.yjc.ir/files/fa/news/1391/5/28/252998_24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801" y="1802830"/>
            <a:ext cx="4806950" cy="32100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TextBox 2"/>
          <p:cNvSpPr txBox="1"/>
          <p:nvPr/>
        </p:nvSpPr>
        <p:spPr>
          <a:xfrm>
            <a:off x="6959600" y="5511800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Titr" panose="00000700000000000000" pitchFamily="2" charset="-78"/>
              </a:rPr>
              <a:t>دو 110 متر با مانع</a:t>
            </a:r>
            <a:endParaRPr lang="en-US" sz="2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2860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عکس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37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پیست دو میدانی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59600" y="5511800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Titr" panose="00000700000000000000" pitchFamily="2" charset="-78"/>
              </a:rPr>
              <a:t>پرتاب دیسک</a:t>
            </a:r>
            <a:endParaRPr lang="en-US" sz="2800" dirty="0">
              <a:cs typeface="B Titr" panose="00000700000000000000" pitchFamily="2" charset="-78"/>
            </a:endParaRPr>
          </a:p>
        </p:txBody>
      </p:sp>
      <p:pic>
        <p:nvPicPr>
          <p:cNvPr id="4098" name="Picture 2" descr="http://cdn.yjc.ir/files/fa/news/1391/5/28/253341_8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0" y="1638299"/>
            <a:ext cx="4499460" cy="33745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patugh.ir/up/2012/08/ehsan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5" y="1201055"/>
            <a:ext cx="4000500" cy="3943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58585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عکس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37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پرتاب نیزه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45155" y="5450245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Titr" panose="00000700000000000000" pitchFamily="2" charset="-78"/>
              </a:rPr>
              <a:t>پرتاب وزنه</a:t>
            </a:r>
            <a:endParaRPr lang="en-US" sz="2800" dirty="0">
              <a:cs typeface="B Titr" panose="00000700000000000000" pitchFamily="2" charset="-78"/>
            </a:endParaRPr>
          </a:p>
        </p:txBody>
      </p:sp>
      <p:pic>
        <p:nvPicPr>
          <p:cNvPr id="5122" name="Picture 2" descr="http://pic.photo-aks.com/photo/sports/others/large/Javelin_thr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458" y="1502680"/>
            <a:ext cx="4267984" cy="3340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5124" name="Picture 4" descr="http://imgdl1.topnop.ir/uploads/201205/tpn5227/large/8XYKa0OTN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092" y="1468660"/>
            <a:ext cx="4163463" cy="32296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614543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عکس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3700" y="5511800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Titr" panose="00000700000000000000" pitchFamily="2" charset="-78"/>
              </a:rPr>
              <a:t>پرش ارتفاع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45155" y="5450245"/>
            <a:ext cx="408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Titr" panose="00000700000000000000" pitchFamily="2" charset="-78"/>
              </a:rPr>
              <a:t>پرش سه گام</a:t>
            </a:r>
            <a:endParaRPr lang="en-US" sz="2800" dirty="0">
              <a:cs typeface="B Titr" panose="00000700000000000000" pitchFamily="2" charset="-78"/>
            </a:endParaRPr>
          </a:p>
        </p:txBody>
      </p:sp>
      <p:pic>
        <p:nvPicPr>
          <p:cNvPr id="6146" name="Picture 2" descr="http://images.hamshahrionline.ir/images/2011/9/High-ju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841500"/>
            <a:ext cx="4619625" cy="3079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upload.wikimedia.org/wikipedia/commons/thumb/5/56/Willie_Banks_Jr._in_Seoul_1988.jpg/240px-Willie_Banks_Jr._in_Seoul_19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855" y="1719262"/>
            <a:ext cx="2286000" cy="3324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233454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913" y="2313210"/>
            <a:ext cx="8911687" cy="1280890"/>
          </a:xfrm>
        </p:spPr>
        <p:txBody>
          <a:bodyPr>
            <a:noAutofit/>
          </a:bodyPr>
          <a:lstStyle/>
          <a:p>
            <a:pPr algn="ctr" rtl="1"/>
            <a:r>
              <a:rPr lang="fa-IR" sz="16600" dirty="0" smtClean="0">
                <a:cs typeface="B Titr" panose="00000700000000000000" pitchFamily="2" charset="-78"/>
              </a:rPr>
              <a:t>پایان</a:t>
            </a:r>
            <a:endParaRPr lang="en-US" sz="16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772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50887" y="2857500"/>
            <a:ext cx="8915399" cy="2262781"/>
          </a:xfrm>
        </p:spPr>
        <p:txBody>
          <a:bodyPr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824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>
                <a:cs typeface="B Titr" panose="00000700000000000000" pitchFamily="2" charset="-78"/>
              </a:rPr>
              <a:t>تاریخچه دو </a:t>
            </a:r>
            <a:r>
              <a:rPr lang="fa-IR" dirty="0" smtClean="0">
                <a:cs typeface="B Titr" panose="00000700000000000000" pitchFamily="2" charset="-78"/>
              </a:rPr>
              <a:t>میدانی</a:t>
            </a: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fa-IR" dirty="0" smtClean="0">
                <a:cs typeface="B Titr" panose="00000700000000000000" pitchFamily="2" charset="-78"/>
              </a:rPr>
              <a:t>درجهان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7900" y="1727200"/>
            <a:ext cx="1052671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600" dirty="0">
                <a:cs typeface="B Mitra" panose="00000400000000000000" pitchFamily="2" charset="-78"/>
              </a:rPr>
              <a:t>اولین گزارش و مدرک کتبی مربوط به سال 776 سال قبل از میلاد </a:t>
            </a:r>
            <a:r>
              <a:rPr lang="fa-IR" sz="2600" dirty="0" smtClean="0">
                <a:cs typeface="B Mitra" panose="00000400000000000000" pitchFamily="2" charset="-78"/>
              </a:rPr>
              <a:t>مسیح در </a:t>
            </a:r>
            <a:r>
              <a:rPr lang="fa-IR" sz="2600" dirty="0">
                <a:cs typeface="B Mitra" panose="00000400000000000000" pitchFamily="2" charset="-78"/>
              </a:rPr>
              <a:t>اولین جشنواره که برگزار شد اولین مسابقه دو به مسافت 180 متر </a:t>
            </a:r>
            <a:r>
              <a:rPr lang="fa-IR" sz="2600" dirty="0" smtClean="0">
                <a:cs typeface="B Mitra" panose="00000400000000000000" pitchFamily="2" charset="-78"/>
              </a:rPr>
              <a:t>بود که </a:t>
            </a:r>
            <a:r>
              <a:rPr lang="fa-IR" sz="2600" dirty="0">
                <a:cs typeface="B Mitra" panose="00000400000000000000" pitchFamily="2" charset="-78"/>
              </a:rPr>
              <a:t>فردی به نامه کوروباس به مقام اولی دست </a:t>
            </a:r>
            <a:r>
              <a:rPr lang="fa-IR" sz="2600" dirty="0" smtClean="0">
                <a:cs typeface="B Mitra" panose="00000400000000000000" pitchFamily="2" charset="-78"/>
              </a:rPr>
              <a:t>یافت.</a:t>
            </a:r>
            <a:endParaRPr lang="en-US" sz="2600" dirty="0">
              <a:cs typeface="B Mitra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600" dirty="0">
                <a:cs typeface="B Mitra" panose="00000400000000000000" pitchFamily="2" charset="-78"/>
              </a:rPr>
              <a:t>یونانیها که علاقه زیادی به ورزش داشتند شالوده بازیهای المپیک را بنا نهادند و رشتهای مختلف دومیدانی را به عنوان محور اصلی بازیها می </a:t>
            </a:r>
            <a:r>
              <a:rPr lang="fa-IR" sz="2600" dirty="0" smtClean="0">
                <a:cs typeface="B Mitra" panose="00000400000000000000" pitchFamily="2" charset="-78"/>
              </a:rPr>
              <a:t>دانستند.که </a:t>
            </a:r>
            <a:r>
              <a:rPr lang="fa-IR" sz="2600" dirty="0">
                <a:cs typeface="B Mitra" panose="00000400000000000000" pitchFamily="2" charset="-78"/>
              </a:rPr>
              <a:t>شامل 180 متر دویدن پرش پرتابه دیسک و نیزه و کشتی </a:t>
            </a:r>
            <a:r>
              <a:rPr lang="fa-IR" sz="2600" dirty="0" smtClean="0">
                <a:cs typeface="B Mitra" panose="00000400000000000000" pitchFamily="2" charset="-78"/>
              </a:rPr>
              <a:t>بود.</a:t>
            </a:r>
            <a:endParaRPr lang="en-US" sz="2600" dirty="0">
              <a:cs typeface="B Mitra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600" dirty="0">
                <a:cs typeface="B Mitra" panose="00000400000000000000" pitchFamily="2" charset="-78"/>
              </a:rPr>
              <a:t>و در سال146 قبل از میلاد مسیح با ظهور  امپراتوری روم مسابقاته ورزشی گسترده تر شد و به شکل حرفه ای مطرح گردیدو این دوران را دوران طلای نام </a:t>
            </a:r>
            <a:r>
              <a:rPr lang="fa-IR" sz="2600" dirty="0" smtClean="0">
                <a:cs typeface="B Mitra" panose="00000400000000000000" pitchFamily="2" charset="-78"/>
              </a:rPr>
              <a:t>دادند.</a:t>
            </a:r>
            <a:endParaRPr lang="en-US" sz="2600" dirty="0">
              <a:cs typeface="B Mitra" panose="00000400000000000000" pitchFamily="2" charset="-78"/>
            </a:endParaRPr>
          </a:p>
          <a:p>
            <a:pPr algn="just"/>
            <a:endParaRPr lang="en-US" sz="24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294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22510"/>
            <a:ext cx="8911687" cy="1280890"/>
          </a:xfrm>
        </p:spPr>
        <p:txBody>
          <a:bodyPr/>
          <a:lstStyle/>
          <a:p>
            <a:pPr rtl="1"/>
            <a:r>
              <a:rPr lang="fa-IR" dirty="0">
                <a:cs typeface="B Titr" panose="00000700000000000000" pitchFamily="2" charset="-78"/>
              </a:rPr>
              <a:t>تاریخچه دو </a:t>
            </a:r>
            <a:r>
              <a:rPr lang="fa-IR" dirty="0" smtClean="0">
                <a:cs typeface="B Titr" panose="00000700000000000000" pitchFamily="2" charset="-78"/>
              </a:rPr>
              <a:t>میدانی</a:t>
            </a:r>
            <a:r>
              <a:rPr lang="fa-IR" dirty="0">
                <a:cs typeface="B Titr" panose="00000700000000000000" pitchFamily="2" charset="-78"/>
              </a:rPr>
              <a:t> </a:t>
            </a:r>
            <a:r>
              <a:rPr lang="fa-IR" dirty="0" smtClean="0">
                <a:cs typeface="B Titr" panose="00000700000000000000" pitchFamily="2" charset="-78"/>
              </a:rPr>
              <a:t>در ایران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5700" y="1485900"/>
            <a:ext cx="105267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>
                <a:cs typeface="B Mitra" panose="00000400000000000000" pitchFamily="2" charset="-78"/>
              </a:rPr>
              <a:t>در سال ۱۳۱۳ با همت شادروان استاد احمد ایزدپناه و با انجام مسابقاتى در بعضى از رشته‌هاى دو و میدانى سرآغاز بوجودآمدن تشکیلاتى در این ورزش مادر و جذاب فراهم گشت پس مى‌توان نامبرده را بنیانگزار دو و میدانى ایران دانست.  </a:t>
            </a:r>
            <a:r>
              <a:rPr lang="fa-IR" sz="2400" dirty="0" smtClean="0">
                <a:cs typeface="B Mitra" panose="00000400000000000000" pitchFamily="2" charset="-78"/>
              </a:rPr>
              <a:t/>
            </a:r>
            <a:br>
              <a:rPr lang="fa-IR" sz="2400" dirty="0" smtClean="0">
                <a:cs typeface="B Mitra" panose="00000400000000000000" pitchFamily="2" charset="-78"/>
              </a:rPr>
            </a:br>
            <a:r>
              <a:rPr lang="fa-IR" sz="2400" dirty="0" smtClean="0">
                <a:cs typeface="B Mitra" panose="00000400000000000000" pitchFamily="2" charset="-78"/>
              </a:rPr>
              <a:t>درسال </a:t>
            </a:r>
            <a:r>
              <a:rPr lang="fa-IR" sz="2400" dirty="0">
                <a:cs typeface="B Mitra" panose="00000400000000000000" pitchFamily="2" charset="-78"/>
              </a:rPr>
              <a:t>۱۳۱۵ مطابق ۱۹۳۶ میلادى فدراسیون دو و میدانى ایران تأسیس شد.  </a:t>
            </a:r>
            <a:r>
              <a:rPr lang="fa-IR" sz="2400" dirty="0" smtClean="0">
                <a:cs typeface="B Mitra" panose="00000400000000000000" pitchFamily="2" charset="-78"/>
              </a:rPr>
              <a:t/>
            </a:r>
            <a:br>
              <a:rPr lang="fa-IR" sz="2400" dirty="0" smtClean="0">
                <a:cs typeface="B Mitra" panose="00000400000000000000" pitchFamily="2" charset="-78"/>
              </a:rPr>
            </a:br>
            <a:r>
              <a:rPr lang="fa-IR" sz="2400" dirty="0" smtClean="0">
                <a:cs typeface="B Mitra" panose="00000400000000000000" pitchFamily="2" charset="-78"/>
              </a:rPr>
              <a:t>درسال </a:t>
            </a:r>
            <a:r>
              <a:rPr lang="fa-IR" sz="2400" dirty="0">
                <a:cs typeface="B Mitra" panose="00000400000000000000" pitchFamily="2" charset="-78"/>
              </a:rPr>
              <a:t>۱۹۳۶ میلادى یک گروه ورزشى از ایران به المپیک برلین اعزام شد و در همین سال تهران به عضویت فدراسیون دو و میدانى آماتورى بین‌المللى درآمد.  </a:t>
            </a:r>
            <a:r>
              <a:rPr lang="fa-IR" sz="2400" dirty="0" smtClean="0">
                <a:cs typeface="B Mitra" panose="00000400000000000000" pitchFamily="2" charset="-78"/>
              </a:rPr>
              <a:t/>
            </a:r>
            <a:br>
              <a:rPr lang="fa-IR" sz="2400" dirty="0" smtClean="0">
                <a:cs typeface="B Mitra" panose="00000400000000000000" pitchFamily="2" charset="-78"/>
              </a:rPr>
            </a:br>
            <a:r>
              <a:rPr lang="fa-IR" sz="2400" dirty="0" smtClean="0">
                <a:cs typeface="B Mitra" panose="00000400000000000000" pitchFamily="2" charset="-78"/>
              </a:rPr>
              <a:t>ریاست </a:t>
            </a:r>
            <a:r>
              <a:rPr lang="fa-IR" sz="2400" dirty="0">
                <a:cs typeface="B Mitra" panose="00000400000000000000" pitchFamily="2" charset="-78"/>
              </a:rPr>
              <a:t>اولین دوره فدراسیون دو و میدانى کشورمان را آقاى محمد ذوالفقارى در سال ۱۳۲۵ بعهده داشت که تاسال ۱۳۳۱ این سمت به عهده نامبرده بود و دبیر ایشان شادروان احمد ایزدپناه بود.  </a:t>
            </a:r>
            <a:r>
              <a:rPr lang="fa-IR" sz="2400" dirty="0" smtClean="0">
                <a:cs typeface="B Mitra" panose="00000400000000000000" pitchFamily="2" charset="-78"/>
              </a:rPr>
              <a:t/>
            </a:r>
            <a:br>
              <a:rPr lang="fa-IR" sz="2400" dirty="0" smtClean="0">
                <a:cs typeface="B Mitra" panose="00000400000000000000" pitchFamily="2" charset="-78"/>
              </a:rPr>
            </a:br>
            <a:r>
              <a:rPr lang="fa-IR" sz="2400" dirty="0" smtClean="0">
                <a:cs typeface="B Mitra" panose="00000400000000000000" pitchFamily="2" charset="-78"/>
              </a:rPr>
              <a:t>در </a:t>
            </a:r>
            <a:r>
              <a:rPr lang="fa-IR" sz="2400" dirty="0">
                <a:cs typeface="B Mitra" panose="00000400000000000000" pitchFamily="2" charset="-78"/>
              </a:rPr>
              <a:t>حال‌حاضر رئیس فدراسیون دو و میدانى جمهورى ‌اسلامى ‌ایران را جناب آقاى على کفاشیان عهده‌دار هستند. خاطرنشان مى‌سازد که اسامى تمام رؤسا و دبیران فدراسیون از آغاز تاکنون ضمیمه این تاریخچه است.  </a:t>
            </a:r>
            <a:r>
              <a:rPr lang="fa-IR" sz="2400" dirty="0" smtClean="0">
                <a:cs typeface="B Mitra" panose="00000400000000000000" pitchFamily="2" charset="-78"/>
              </a:rPr>
              <a:t/>
            </a:r>
            <a:br>
              <a:rPr lang="fa-IR" sz="2400" dirty="0" smtClean="0">
                <a:cs typeface="B Mitra" panose="00000400000000000000" pitchFamily="2" charset="-78"/>
              </a:rPr>
            </a:br>
            <a:endParaRPr lang="en-US" sz="24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02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رشته های 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40800" y="863601"/>
            <a:ext cx="2667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b="1" dirty="0">
                <a:cs typeface="B Mitra" panose="00000400000000000000" pitchFamily="2" charset="-78"/>
              </a:rPr>
              <a:t>دوهای </a:t>
            </a:r>
            <a:r>
              <a:rPr lang="fa-IR" sz="2800" b="1" dirty="0" smtClean="0">
                <a:cs typeface="B Mitra" panose="00000400000000000000" pitchFamily="2" charset="-78"/>
              </a:rPr>
              <a:t>سرعت</a:t>
            </a:r>
            <a:endParaRPr lang="en-US" sz="2800" b="1" dirty="0" smtClean="0">
              <a:cs typeface="B Mitra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100متر 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200 متر 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400 متر</a:t>
            </a:r>
            <a:endParaRPr lang="en-US" sz="2800" dirty="0" smtClean="0">
              <a:cs typeface="B Mitra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4</a:t>
            </a:r>
            <a:r>
              <a:rPr lang="en-US" sz="2800" dirty="0" smtClean="0">
                <a:cs typeface="B Mitra" panose="00000400000000000000" pitchFamily="2" charset="-78"/>
              </a:rPr>
              <a:t> </a:t>
            </a:r>
            <a:r>
              <a:rPr lang="fa-IR" sz="2800" dirty="0" smtClean="0">
                <a:cs typeface="B Mitra" panose="00000400000000000000" pitchFamily="2" charset="-78"/>
              </a:rPr>
              <a:t>در100</a:t>
            </a:r>
          </a:p>
          <a:p>
            <a:pPr algn="r" rtl="1"/>
            <a:endParaRPr lang="en-US" sz="2800" dirty="0" smtClean="0">
              <a:cs typeface="B Mitra" panose="00000400000000000000" pitchFamily="2" charset="-78"/>
            </a:endParaRPr>
          </a:p>
          <a:p>
            <a:pPr algn="r" rtl="1"/>
            <a:r>
              <a:rPr lang="fa-IR" sz="2800" b="1" dirty="0" smtClean="0">
                <a:cs typeface="B Mitra" panose="00000400000000000000" pitchFamily="2" charset="-78"/>
              </a:rPr>
              <a:t>نیمه استقامتی </a:t>
            </a: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800 متر </a:t>
            </a: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1500 متر</a:t>
            </a:r>
          </a:p>
          <a:p>
            <a:pPr algn="r" rtl="1"/>
            <a:endParaRPr lang="fa-IR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b="1" dirty="0" smtClean="0">
                <a:cs typeface="B Mitra" panose="00000400000000000000" pitchFamily="2" charset="-78"/>
              </a:rPr>
              <a:t>استقامتی </a:t>
            </a: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3000 متر </a:t>
            </a: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5000 متر 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endParaRPr lang="en-US" sz="2800" dirty="0">
              <a:cs typeface="B Mitr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70800" y="5168900"/>
            <a:ext cx="180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800" b="1" dirty="0" smtClean="0">
                <a:cs typeface="B Mitra" panose="00000400000000000000" pitchFamily="2" charset="-78"/>
              </a:rPr>
              <a:t>ماراتن</a:t>
            </a:r>
            <a:endParaRPr lang="en-US" sz="2800" b="1" dirty="0" smtClean="0">
              <a:cs typeface="B Mitra" panose="00000400000000000000" pitchFamily="2" charset="-78"/>
            </a:endParaRPr>
          </a:p>
          <a:p>
            <a:pPr algn="r"/>
            <a:r>
              <a:rPr lang="fa-IR" sz="2800" dirty="0" smtClean="0">
                <a:cs typeface="B Mitra" panose="00000400000000000000" pitchFamily="2" charset="-78"/>
              </a:rPr>
              <a:t>42 کیلومتر</a:t>
            </a:r>
            <a:endParaRPr lang="en-US" sz="28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25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رشته های 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17000" y="1422548"/>
            <a:ext cx="2667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Mitra" panose="00000400000000000000" pitchFamily="2" charset="-78"/>
              </a:rPr>
              <a:t>پرشها</a:t>
            </a:r>
            <a:endParaRPr lang="en-US" sz="2800" b="1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پرش ارتفاع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پرش طول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پرش با نیزه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پرش سه گام</a:t>
            </a:r>
            <a:endParaRPr lang="en-US" sz="2800" b="1" dirty="0">
              <a:cs typeface="B Mitra" panose="00000400000000000000" pitchFamily="2" charset="-78"/>
            </a:endParaRPr>
          </a:p>
          <a:p>
            <a:pPr algn="r" rtl="1"/>
            <a:r>
              <a:rPr lang="fa-IR" sz="2800" b="1" dirty="0">
                <a:solidFill>
                  <a:srgbClr val="FF0000"/>
                </a:solidFill>
                <a:cs typeface="B Mitra" panose="00000400000000000000" pitchFamily="2" charset="-78"/>
              </a:rPr>
              <a:t>پرتاب</a:t>
            </a:r>
            <a:endParaRPr lang="en-US" sz="2800" b="1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پرتاب نیزه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پرتاب دیسک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پرتاب چکش</a:t>
            </a:r>
            <a:endParaRPr lang="en-US" sz="2800" b="1" dirty="0">
              <a:cs typeface="B Mitra" panose="000004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fa-IR" sz="2800" b="1" dirty="0">
                <a:cs typeface="B Mitra" panose="00000400000000000000" pitchFamily="2" charset="-78"/>
              </a:rPr>
              <a:t>پرتابه وزنه</a:t>
            </a:r>
            <a:endParaRPr lang="en-US" sz="2800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921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رشته های 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422548"/>
            <a:ext cx="10083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800" b="1" dirty="0">
                <a:cs typeface="B Mitra" panose="00000400000000000000" pitchFamily="2" charset="-78"/>
              </a:rPr>
              <a:t>عواملی برای 1 پرتابه وزنه خوب </a:t>
            </a:r>
            <a:endParaRPr lang="en-US" sz="2800" b="1" dirty="0">
              <a:cs typeface="B Mitra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800" dirty="0">
                <a:cs typeface="B Mitra" panose="00000400000000000000" pitchFamily="2" charset="-78"/>
              </a:rPr>
              <a:t>سرعت رها کردن2زاویه </a:t>
            </a:r>
            <a:r>
              <a:rPr lang="fa-IR" sz="2800" dirty="0" smtClean="0">
                <a:cs typeface="B Mitra" panose="00000400000000000000" pitchFamily="2" charset="-78"/>
              </a:rPr>
              <a:t>پرتاب3 ارتفاع </a:t>
            </a:r>
            <a:r>
              <a:rPr lang="fa-IR" sz="2800" dirty="0">
                <a:cs typeface="B Mitra" panose="00000400000000000000" pitchFamily="2" charset="-78"/>
              </a:rPr>
              <a:t>پرتاب4 مقاومت هوا شکلهای مختلف تمرین پرتاب پرتاب با وضعیت ایستاده2با حالت نشسته3باذ حالت زانو زدن4با دور خیزه 3گام و 5 </a:t>
            </a:r>
            <a:r>
              <a:rPr lang="fa-IR" sz="2800" dirty="0" smtClean="0">
                <a:cs typeface="B Mitra" panose="00000400000000000000" pitchFamily="2" charset="-78"/>
              </a:rPr>
              <a:t>گام</a:t>
            </a:r>
          </a:p>
          <a:p>
            <a:pPr algn="r" rtl="1"/>
            <a:r>
              <a:rPr lang="fa-IR" sz="2800" dirty="0" smtClean="0">
                <a:cs typeface="B Mitra" panose="00000400000000000000" pitchFamily="2" charset="-78"/>
              </a:rPr>
              <a:t>وزنه:جنس  </a:t>
            </a:r>
            <a:r>
              <a:rPr lang="fa-IR" sz="2800" dirty="0">
                <a:cs typeface="B Mitra" panose="00000400000000000000" pitchFamily="2" charset="-78"/>
              </a:rPr>
              <a:t>وزنه از اهن خالص تا برنخ و سخت تر از بریج میتواند باشید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وزنه </a:t>
            </a:r>
            <a:r>
              <a:rPr lang="fa-IR" sz="2800" dirty="0" smtClean="0">
                <a:cs typeface="B Mitra" panose="00000400000000000000" pitchFamily="2" charset="-78"/>
              </a:rPr>
              <a:t>: وزنه </a:t>
            </a:r>
            <a:r>
              <a:rPr lang="fa-IR" sz="2800" dirty="0">
                <a:cs typeface="B Mitra" panose="00000400000000000000" pitchFamily="2" charset="-78"/>
              </a:rPr>
              <a:t>در </a:t>
            </a:r>
            <a:r>
              <a:rPr lang="fa-IR" sz="2800" dirty="0" smtClean="0">
                <a:cs typeface="B Mitra" panose="00000400000000000000" pitchFamily="2" charset="-78"/>
              </a:rPr>
              <a:t>مردان7/260 کیلو </a:t>
            </a:r>
            <a:r>
              <a:rPr lang="fa-IR" sz="2800" dirty="0">
                <a:cs typeface="B Mitra" panose="00000400000000000000" pitchFamily="2" charset="-78"/>
              </a:rPr>
              <a:t>گرم در مردان و در زنان </a:t>
            </a:r>
            <a:r>
              <a:rPr lang="fa-IR" sz="2800" dirty="0" smtClean="0">
                <a:cs typeface="B Mitra" panose="00000400000000000000" pitchFamily="2" charset="-78"/>
              </a:rPr>
              <a:t>4 کیلو گرم هست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و قطر </a:t>
            </a:r>
            <a:r>
              <a:rPr lang="fa-IR" sz="2800" dirty="0" smtClean="0">
                <a:cs typeface="B Mitra" panose="00000400000000000000" pitchFamily="2" charset="-78"/>
              </a:rPr>
              <a:t>وزنه در </a:t>
            </a:r>
            <a:r>
              <a:rPr lang="fa-IR" sz="2800" dirty="0">
                <a:cs typeface="B Mitra" panose="00000400000000000000" pitchFamily="2" charset="-78"/>
              </a:rPr>
              <a:t>مردان130 میلی متر و در زنان 95 </a:t>
            </a:r>
            <a:r>
              <a:rPr lang="fa-IR" sz="2800" dirty="0" smtClean="0">
                <a:cs typeface="B Mitra" panose="00000400000000000000" pitchFamily="2" charset="-78"/>
              </a:rPr>
              <a:t>میلی متر است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دایره </a:t>
            </a:r>
            <a:r>
              <a:rPr lang="fa-IR" sz="2800" dirty="0" smtClean="0">
                <a:cs typeface="B Mitra" panose="00000400000000000000" pitchFamily="2" charset="-78"/>
              </a:rPr>
              <a:t>پرتاب</a:t>
            </a:r>
            <a:r>
              <a:rPr lang="en-US" sz="2800" dirty="0" smtClean="0">
                <a:cs typeface="B Mitra" panose="00000400000000000000" pitchFamily="2" charset="-78"/>
              </a:rPr>
              <a:t>:</a:t>
            </a:r>
            <a:r>
              <a:rPr lang="fa-IR" sz="2800" dirty="0" smtClean="0">
                <a:cs typeface="B Mitra" panose="00000400000000000000" pitchFamily="2" charset="-78"/>
              </a:rPr>
              <a:t>قطر </a:t>
            </a:r>
            <a:r>
              <a:rPr lang="fa-IR" sz="2800" dirty="0">
                <a:cs typeface="B Mitra" panose="00000400000000000000" pitchFamily="2" charset="-78"/>
              </a:rPr>
              <a:t>داخلی </a:t>
            </a:r>
            <a:r>
              <a:rPr lang="fa-IR" sz="2800" dirty="0" smtClean="0">
                <a:cs typeface="B Mitra" panose="00000400000000000000" pitchFamily="2" charset="-78"/>
              </a:rPr>
              <a:t>پرتاب2.135 </a:t>
            </a:r>
            <a:r>
              <a:rPr lang="fa-IR" sz="2800" dirty="0">
                <a:cs typeface="B Mitra" panose="00000400000000000000" pitchFamily="2" charset="-78"/>
              </a:rPr>
              <a:t>متر است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و در 2 نوع پرتاب میتوان انجام داد 1به صورت ایستاده2 به صورت چرخش</a:t>
            </a:r>
            <a:endParaRPr lang="en-US" sz="2800" dirty="0">
              <a:cs typeface="B Mitra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endParaRPr lang="en-US" sz="28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5096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رشته های 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2500" y="1422548"/>
            <a:ext cx="10731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>
                <a:cs typeface="B Mitra" panose="00000400000000000000" pitchFamily="2" charset="-78"/>
              </a:rPr>
              <a:t>پرتابه </a:t>
            </a:r>
            <a:r>
              <a:rPr lang="fa-IR" sz="2800" b="1" dirty="0" smtClean="0">
                <a:cs typeface="B Mitra" panose="00000400000000000000" pitchFamily="2" charset="-78"/>
              </a:rPr>
              <a:t>نیزه</a:t>
            </a:r>
            <a:r>
              <a:rPr lang="en-US" sz="2800" dirty="0" smtClean="0">
                <a:cs typeface="B Mitra" panose="00000400000000000000" pitchFamily="2" charset="-78"/>
              </a:rPr>
              <a:t>:</a:t>
            </a:r>
            <a:r>
              <a:rPr lang="fa-IR" sz="2800" dirty="0" smtClean="0">
                <a:cs typeface="B Mitra" panose="00000400000000000000" pitchFamily="2" charset="-78"/>
              </a:rPr>
              <a:t>پرتاب </a:t>
            </a:r>
            <a:r>
              <a:rPr lang="fa-IR" sz="2800" dirty="0">
                <a:cs typeface="B Mitra" panose="00000400000000000000" pitchFamily="2" charset="-78"/>
              </a:rPr>
              <a:t>نیزه به 3 صورت انجام میشود 1حالت ایستاده و3گام و 5 گام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Mitra" panose="00000400000000000000" pitchFamily="2" charset="-78"/>
              </a:rPr>
              <a:t>وزنه </a:t>
            </a:r>
            <a:r>
              <a:rPr lang="fa-IR" sz="2800" dirty="0" smtClean="0">
                <a:cs typeface="B Mitra" panose="00000400000000000000" pitchFamily="2" charset="-78"/>
              </a:rPr>
              <a:t>نیزه0</a:t>
            </a:r>
            <a:r>
              <a:rPr lang="en-US" sz="2800" dirty="0" smtClean="0">
                <a:cs typeface="B Mitra" panose="00000400000000000000" pitchFamily="2" charset="-78"/>
              </a:rPr>
              <a:t>:</a:t>
            </a:r>
            <a:r>
              <a:rPr lang="fa-IR" sz="2800" dirty="0" smtClean="0">
                <a:cs typeface="B Mitra" panose="00000400000000000000" pitchFamily="2" charset="-78"/>
              </a:rPr>
              <a:t>برای </a:t>
            </a:r>
            <a:r>
              <a:rPr lang="fa-IR" sz="2800" dirty="0">
                <a:cs typeface="B Mitra" panose="00000400000000000000" pitchFamily="2" charset="-78"/>
              </a:rPr>
              <a:t>مردان 800 </a:t>
            </a:r>
            <a:r>
              <a:rPr lang="fa-IR" sz="2800" dirty="0" smtClean="0">
                <a:cs typeface="B Mitra" panose="00000400000000000000" pitchFamily="2" charset="-78"/>
              </a:rPr>
              <a:t>گرم</a:t>
            </a:r>
            <a:r>
              <a:rPr lang="en-US" sz="2800" dirty="0" smtClean="0">
                <a:cs typeface="B Mitra" panose="00000400000000000000" pitchFamily="2" charset="-78"/>
              </a:rPr>
              <a:t> </a:t>
            </a:r>
            <a:r>
              <a:rPr lang="fa-IR" sz="2800" dirty="0" smtClean="0">
                <a:cs typeface="B Mitra" panose="00000400000000000000" pitchFamily="2" charset="-78"/>
              </a:rPr>
              <a:t>و </a:t>
            </a:r>
            <a:r>
              <a:rPr lang="fa-IR" sz="2800" dirty="0">
                <a:cs typeface="B Mitra" panose="00000400000000000000" pitchFamily="2" charset="-78"/>
              </a:rPr>
              <a:t>طول ان 270 سانتیمتر  است و در زنان 600 وطول ان 230سانتیمتر </a:t>
            </a:r>
            <a:r>
              <a:rPr lang="fa-IR" sz="2800" dirty="0" smtClean="0">
                <a:cs typeface="B Mitra" panose="00000400000000000000" pitchFamily="2" charset="-78"/>
              </a:rPr>
              <a:t>است</a:t>
            </a:r>
            <a:endParaRPr lang="en-US" sz="2800" dirty="0" smtClean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b="1" dirty="0" smtClean="0">
                <a:cs typeface="B Mitra" panose="00000400000000000000" pitchFamily="2" charset="-78"/>
              </a:rPr>
              <a:t>پرتاب دیسک: 2 </a:t>
            </a:r>
            <a:r>
              <a:rPr lang="fa-IR" sz="2800" dirty="0" smtClean="0">
                <a:cs typeface="B Mitra" panose="00000400000000000000" pitchFamily="2" charset="-78"/>
              </a:rPr>
              <a:t>نوع </a:t>
            </a:r>
            <a:r>
              <a:rPr lang="fa-IR" sz="2800" dirty="0">
                <a:cs typeface="B Mitra" panose="00000400000000000000" pitchFamily="2" charset="-78"/>
              </a:rPr>
              <a:t>است ثابت وچرخشی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وزن دیسک0 در </a:t>
            </a:r>
            <a:r>
              <a:rPr lang="fa-IR" sz="2800" dirty="0" smtClean="0">
                <a:cs typeface="B Mitra" panose="00000400000000000000" pitchFamily="2" charset="-78"/>
              </a:rPr>
              <a:t>مردان2و </a:t>
            </a:r>
            <a:r>
              <a:rPr lang="fa-IR" sz="2800" dirty="0">
                <a:cs typeface="B Mitra" panose="00000400000000000000" pitchFamily="2" charset="-78"/>
              </a:rPr>
              <a:t>قطر </a:t>
            </a:r>
            <a:r>
              <a:rPr lang="fa-IR" sz="2800" dirty="0" smtClean="0">
                <a:cs typeface="B Mitra" panose="00000400000000000000" pitchFamily="2" charset="-78"/>
              </a:rPr>
              <a:t>ان221میلیمتر </a:t>
            </a:r>
            <a:r>
              <a:rPr lang="fa-IR" sz="2800" dirty="0">
                <a:cs typeface="B Mitra" panose="00000400000000000000" pitchFamily="2" charset="-78"/>
              </a:rPr>
              <a:t>و در زنان 1و قطر </a:t>
            </a:r>
            <a:r>
              <a:rPr lang="fa-IR" sz="2800" dirty="0" smtClean="0">
                <a:cs typeface="B Mitra" panose="00000400000000000000" pitchFamily="2" charset="-78"/>
              </a:rPr>
              <a:t>آن 182 </a:t>
            </a:r>
            <a:r>
              <a:rPr lang="fa-IR" sz="2800" dirty="0">
                <a:cs typeface="B Mitra" panose="00000400000000000000" pitchFamily="2" charset="-78"/>
              </a:rPr>
              <a:t>میلیمتر است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r>
              <a:rPr lang="fa-IR" sz="2800" dirty="0">
                <a:cs typeface="B Mitra" panose="00000400000000000000" pitchFamily="2" charset="-78"/>
              </a:rPr>
              <a:t> 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Mitra" panose="00000400000000000000" pitchFamily="2" charset="-78"/>
              </a:rPr>
              <a:t> </a:t>
            </a:r>
            <a:endParaRPr lang="en-US" sz="28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0475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212" y="560610"/>
            <a:ext cx="8911687" cy="1280890"/>
          </a:xfrm>
        </p:spPr>
        <p:txBody>
          <a:bodyPr/>
          <a:lstStyle/>
          <a:p>
            <a:pPr rtl="1"/>
            <a:r>
              <a:rPr lang="fa-IR" dirty="0" smtClean="0">
                <a:cs typeface="B Titr" panose="00000700000000000000" pitchFamily="2" charset="-78"/>
              </a:rPr>
              <a:t>رشته های دو و میدانی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2500" y="1422548"/>
            <a:ext cx="107315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 smtClean="0">
                <a:cs typeface="B Mitra" panose="00000400000000000000" pitchFamily="2" charset="-78"/>
              </a:rPr>
              <a:t>پرش سه گام: </a:t>
            </a:r>
            <a:r>
              <a:rPr lang="fa-IR" sz="2800" dirty="0" smtClean="0">
                <a:cs typeface="B Mitra" panose="00000400000000000000" pitchFamily="2" charset="-78"/>
              </a:rPr>
              <a:t>محل </a:t>
            </a:r>
            <a:r>
              <a:rPr lang="fa-IR" sz="2800" dirty="0">
                <a:cs typeface="B Mitra" panose="00000400000000000000" pitchFamily="2" charset="-78"/>
              </a:rPr>
              <a:t>فرود باید 9متر و طول </a:t>
            </a:r>
            <a:r>
              <a:rPr lang="fa-IR" sz="2800" dirty="0" smtClean="0">
                <a:cs typeface="B Mitra" panose="00000400000000000000" pitchFamily="2" charset="-78"/>
              </a:rPr>
              <a:t>2.75باشد </a:t>
            </a:r>
            <a:r>
              <a:rPr lang="fa-IR" sz="2800" dirty="0">
                <a:cs typeface="B Mitra" panose="00000400000000000000" pitchFamily="2" charset="-78"/>
              </a:rPr>
              <a:t>که بهش چاله پرش سه گام نام دارد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Mitra" panose="00000400000000000000" pitchFamily="2" charset="-78"/>
              </a:rPr>
              <a:t>تخته </a:t>
            </a:r>
            <a:r>
              <a:rPr lang="fa-IR" sz="2800" dirty="0" smtClean="0">
                <a:cs typeface="B Mitra" panose="00000400000000000000" pitchFamily="2" charset="-78"/>
              </a:rPr>
              <a:t>پرش0دارای1.22 </a:t>
            </a:r>
            <a:r>
              <a:rPr lang="fa-IR" sz="2800" dirty="0">
                <a:cs typeface="B Mitra" panose="00000400000000000000" pitchFamily="2" charset="-78"/>
              </a:rPr>
              <a:t>متر طول 20 سانتیمتر عرض و10 سانتیمتر ضخامت است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Mitra" panose="00000400000000000000" pitchFamily="2" charset="-78"/>
              </a:rPr>
              <a:t>و در فاصله 13 متری در مردان و11 متری در زنان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Mitra" panose="00000400000000000000" pitchFamily="2" charset="-78"/>
              </a:rPr>
              <a:t>مسیره دور خیز 40تا 45 متر باید باشید و عرض </a:t>
            </a:r>
            <a:r>
              <a:rPr lang="fa-IR" sz="2800" dirty="0" smtClean="0">
                <a:cs typeface="B Mitra" panose="00000400000000000000" pitchFamily="2" charset="-78"/>
              </a:rPr>
              <a:t>مسیر1.22</a:t>
            </a:r>
          </a:p>
          <a:p>
            <a:pPr algn="r" rtl="1">
              <a:lnSpc>
                <a:spcPct val="150000"/>
              </a:lnSpc>
            </a:pPr>
            <a:endParaRPr lang="fa-IR" sz="28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445466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484</Words>
  <Application>Microsoft Office PowerPoint</Application>
  <PresentationFormat>Widescreen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 Mitra</vt:lpstr>
      <vt:lpstr>B Titr</vt:lpstr>
      <vt:lpstr>Century Gothic</vt:lpstr>
      <vt:lpstr>Wingdings 3</vt:lpstr>
      <vt:lpstr>Wisp</vt:lpstr>
      <vt:lpstr>دانشگاه آزاد اسلامی واحد  دو و میدانی  استاد :  دانشجو:</vt:lpstr>
      <vt:lpstr>دو و میدانی</vt:lpstr>
      <vt:lpstr>تاریخچه دو میدانی درجهان</vt:lpstr>
      <vt:lpstr>تاریخچه دو میدانی در ایران</vt:lpstr>
      <vt:lpstr>رشته های دو و میدانی</vt:lpstr>
      <vt:lpstr>رشته های دو و میدانی</vt:lpstr>
      <vt:lpstr>رشته های دو و میدانی</vt:lpstr>
      <vt:lpstr>رشته های دو و میدانی</vt:lpstr>
      <vt:lpstr>رشته های دو و میدانی</vt:lpstr>
      <vt:lpstr>عکس ها</vt:lpstr>
      <vt:lpstr>عکس ها</vt:lpstr>
      <vt:lpstr>عکس ها</vt:lpstr>
      <vt:lpstr>عکس ها</vt:lpstr>
      <vt:lpstr>عکس ها</vt:lpstr>
      <vt:lpstr>پایان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 و میدانی</dc:title>
  <dc:creator>apple</dc:creator>
  <cp:lastModifiedBy>MRT www.Win2Farsi.com</cp:lastModifiedBy>
  <cp:revision>8</cp:revision>
  <dcterms:created xsi:type="dcterms:W3CDTF">2015-12-21T07:55:41Z</dcterms:created>
  <dcterms:modified xsi:type="dcterms:W3CDTF">2017-09-11T06:04:46Z</dcterms:modified>
</cp:coreProperties>
</file>