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68FE2D2F-E9AD-4CD7-9555-2959CC868107}" type="datetimeFigureOut">
              <a:rPr lang="en-US" smtClean="0"/>
              <a:t>5/7/2016</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2794117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FE2D2F-E9AD-4CD7-9555-2959CC868107}" type="datetimeFigureOut">
              <a:rPr lang="en-US" smtClean="0"/>
              <a:t>5/7/2016</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1155014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FE2D2F-E9AD-4CD7-9555-2959CC868107}" type="datetimeFigureOut">
              <a:rPr lang="en-US" smtClean="0"/>
              <a:t>5/7/2016</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5426216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FE2D2F-E9AD-4CD7-9555-2959CC868107}" type="datetimeFigureOut">
              <a:rPr lang="en-US" smtClean="0"/>
              <a:t>5/7/2016</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41925963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FE2D2F-E9AD-4CD7-9555-2959CC868107}" type="datetimeFigureOut">
              <a:rPr lang="en-US" smtClean="0"/>
              <a:t>5/7/2016</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38263983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8FE2D2F-E9AD-4CD7-9555-2959CC868107}" type="datetimeFigureOut">
              <a:rPr lang="en-US" smtClean="0"/>
              <a:t>5/7/2016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236853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8FE2D2F-E9AD-4CD7-9555-2959CC868107}" type="datetimeFigureOut">
              <a:rPr lang="en-US" smtClean="0"/>
              <a:t>5/7/2016</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21736983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68FE2D2F-E9AD-4CD7-9555-2959CC868107}" type="datetimeFigureOut">
              <a:rPr lang="en-US" smtClean="0"/>
              <a:t>5/7/2016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32958673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68FE2D2F-E9AD-4CD7-9555-2959CC868107}" type="datetimeFigureOut">
              <a:rPr lang="en-US" smtClean="0"/>
              <a:t>5/7/2016</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3933560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8FE2D2F-E9AD-4CD7-9555-2959CC868107}" type="datetimeFigureOut">
              <a:rPr lang="en-US" smtClean="0"/>
              <a:t>5/7/2016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4277217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FE2D2F-E9AD-4CD7-9555-2959CC868107}" type="datetimeFigureOut">
              <a:rPr lang="en-US" smtClean="0"/>
              <a:t>5/7/2016</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2837486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8FE2D2F-E9AD-4CD7-9555-2959CC868107}" type="datetimeFigureOut">
              <a:rPr lang="en-US" smtClean="0"/>
              <a:t>5/7/2016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1128797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8FE2D2F-E9AD-4CD7-9555-2959CC868107}" type="datetimeFigureOut">
              <a:rPr lang="en-US" smtClean="0"/>
              <a:t>5/7/2016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1868102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8FE2D2F-E9AD-4CD7-9555-2959CC868107}" type="datetimeFigureOut">
              <a:rPr lang="en-US" smtClean="0"/>
              <a:t>5/7/2016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799255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FE2D2F-E9AD-4CD7-9555-2959CC868107}" type="datetimeFigureOut">
              <a:rPr lang="en-US" smtClean="0"/>
              <a:t>5/7/2016</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3281680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FE2D2F-E9AD-4CD7-9555-2959CC868107}" type="datetimeFigureOut">
              <a:rPr lang="en-US" smtClean="0"/>
              <a:t>5/7/2016</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1520424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FE2D2F-E9AD-4CD7-9555-2959CC868107}" type="datetimeFigureOut">
              <a:rPr lang="en-US" smtClean="0"/>
              <a:t>5/7/2016</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BBA7C43-95C8-4CB2-9D4E-1B484BD976CD}" type="slidenum">
              <a:rPr lang="en-US" smtClean="0"/>
              <a:t>‹#›</a:t>
            </a:fld>
            <a:endParaRPr lang="en-US"/>
          </a:p>
        </p:txBody>
      </p:sp>
    </p:spTree>
    <p:extLst>
      <p:ext uri="{BB962C8B-B14F-4D97-AF65-F5344CB8AC3E}">
        <p14:creationId xmlns:p14="http://schemas.microsoft.com/office/powerpoint/2010/main" val="2532406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68FE2D2F-E9AD-4CD7-9555-2959CC868107}" type="datetimeFigureOut">
              <a:rPr lang="en-US" smtClean="0"/>
              <a:t>5/7/2016</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ABBA7C43-95C8-4CB2-9D4E-1B484BD976CD}" type="slidenum">
              <a:rPr lang="en-US" smtClean="0"/>
              <a:t>‹#›</a:t>
            </a:fld>
            <a:endParaRPr lang="en-US"/>
          </a:p>
        </p:txBody>
      </p:sp>
    </p:spTree>
    <p:extLst>
      <p:ext uri="{BB962C8B-B14F-4D97-AF65-F5344CB8AC3E}">
        <p14:creationId xmlns:p14="http://schemas.microsoft.com/office/powerpoint/2010/main" val="6657031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dariushrokrok.blogfa.com/post/20"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3855" y="4715933"/>
            <a:ext cx="8825658" cy="2677648"/>
          </a:xfrm>
        </p:spPr>
        <p:txBody>
          <a:bodyPr/>
          <a:lstStyle/>
          <a:p>
            <a:pPr algn="ctr" rtl="1">
              <a:lnSpc>
                <a:spcPct val="150000"/>
              </a:lnSpc>
            </a:pPr>
            <a:r>
              <a:rPr lang="fa-IR" sz="3000" dirty="0" smtClean="0">
                <a:cs typeface="B Titr" panose="00000700000000000000" pitchFamily="2" charset="-78"/>
              </a:rPr>
              <a:t>بسمه تعالی </a:t>
            </a:r>
            <a:br>
              <a:rPr lang="fa-IR" sz="3000" dirty="0" smtClean="0">
                <a:cs typeface="B Titr" panose="00000700000000000000" pitchFamily="2" charset="-78"/>
              </a:rPr>
            </a:br>
            <a:r>
              <a:rPr lang="fa-IR" sz="3000" dirty="0" smtClean="0">
                <a:cs typeface="B Titr" panose="00000700000000000000" pitchFamily="2" charset="-78"/>
              </a:rPr>
              <a:t>دانشگاه آزاد اسلامی واحد سیرجان</a:t>
            </a:r>
            <a:r>
              <a:rPr lang="fa-IR" sz="3000" smtClean="0">
                <a:cs typeface="B Titr" panose="00000700000000000000" pitchFamily="2" charset="-78"/>
              </a:rPr>
              <a:t/>
            </a:r>
            <a:br>
              <a:rPr lang="fa-IR" sz="3000" smtClean="0">
                <a:cs typeface="B Titr" panose="00000700000000000000" pitchFamily="2" charset="-78"/>
              </a:rPr>
            </a:br>
            <a:r>
              <a:rPr lang="fa-IR" sz="3000" smtClean="0">
                <a:cs typeface="B Titr" panose="00000700000000000000" pitchFamily="2" charset="-78"/>
              </a:rPr>
              <a:t>دریچه گاز</a:t>
            </a:r>
            <a:r>
              <a:rPr lang="fa-IR" sz="3000" dirty="0" smtClean="0">
                <a:cs typeface="B Titr" panose="00000700000000000000" pitchFamily="2" charset="-78"/>
              </a:rPr>
              <a:t/>
            </a:r>
            <a:br>
              <a:rPr lang="fa-IR" sz="3000" dirty="0" smtClean="0">
                <a:cs typeface="B Titr" panose="00000700000000000000" pitchFamily="2" charset="-78"/>
              </a:rPr>
            </a:br>
            <a:r>
              <a:rPr lang="fa-IR" sz="3000" dirty="0" smtClean="0">
                <a:cs typeface="B Titr" panose="00000700000000000000" pitchFamily="2" charset="-78"/>
              </a:rPr>
              <a:t>استاد : </a:t>
            </a:r>
            <a:br>
              <a:rPr lang="fa-IR" sz="3000" dirty="0" smtClean="0">
                <a:cs typeface="B Titr" panose="00000700000000000000" pitchFamily="2" charset="-78"/>
              </a:rPr>
            </a:br>
            <a:r>
              <a:rPr lang="fa-IR" sz="3000" dirty="0" smtClean="0">
                <a:cs typeface="B Titr" panose="00000700000000000000" pitchFamily="2" charset="-78"/>
              </a:rPr>
              <a:t>سرکار خانم ساردویی</a:t>
            </a:r>
            <a:br>
              <a:rPr lang="fa-IR" sz="3000" dirty="0" smtClean="0">
                <a:cs typeface="B Titr" panose="00000700000000000000" pitchFamily="2" charset="-78"/>
              </a:rPr>
            </a:br>
            <a:r>
              <a:rPr lang="fa-IR" sz="3000" dirty="0" smtClean="0">
                <a:cs typeface="B Titr" panose="00000700000000000000" pitchFamily="2" charset="-78"/>
              </a:rPr>
              <a:t/>
            </a:r>
            <a:br>
              <a:rPr lang="fa-IR" sz="3000" dirty="0" smtClean="0">
                <a:cs typeface="B Titr" panose="00000700000000000000" pitchFamily="2" charset="-78"/>
              </a:rPr>
            </a:br>
            <a:r>
              <a:rPr lang="fa-IR" sz="3000" dirty="0" smtClean="0">
                <a:cs typeface="B Titr" panose="00000700000000000000" pitchFamily="2" charset="-78"/>
              </a:rPr>
              <a:t>دانشجو : </a:t>
            </a:r>
            <a:br>
              <a:rPr lang="fa-IR" sz="3000" dirty="0" smtClean="0">
                <a:cs typeface="B Titr" panose="00000700000000000000" pitchFamily="2" charset="-78"/>
              </a:rPr>
            </a:br>
            <a:r>
              <a:rPr lang="fa-IR" sz="3000" dirty="0" smtClean="0">
                <a:cs typeface="B Titr" panose="00000700000000000000" pitchFamily="2" charset="-78"/>
              </a:rPr>
              <a:t>هادی نجمی نژاد </a:t>
            </a:r>
            <a:br>
              <a:rPr lang="fa-IR" sz="3000" dirty="0" smtClean="0">
                <a:cs typeface="B Titr" panose="00000700000000000000" pitchFamily="2" charset="-78"/>
              </a:rPr>
            </a:br>
            <a:r>
              <a:rPr lang="fa-IR" sz="3000" dirty="0">
                <a:cs typeface="B Titr" panose="00000700000000000000" pitchFamily="2" charset="-78"/>
              </a:rPr>
              <a:t/>
            </a:r>
            <a:br>
              <a:rPr lang="fa-IR" sz="3000" dirty="0">
                <a:cs typeface="B Titr" panose="00000700000000000000" pitchFamily="2" charset="-78"/>
              </a:rPr>
            </a:br>
            <a:endParaRPr lang="en-US" sz="3000" dirty="0">
              <a:cs typeface="B Titr" panose="00000700000000000000" pitchFamily="2" charset="-78"/>
            </a:endParaRPr>
          </a:p>
        </p:txBody>
      </p:sp>
    </p:spTree>
    <p:extLst>
      <p:ext uri="{BB962C8B-B14F-4D97-AF65-F5344CB8AC3E}">
        <p14:creationId xmlns:p14="http://schemas.microsoft.com/office/powerpoint/2010/main" val="1777290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pPr>
            <a:r>
              <a:rPr lang="ar-SA" sz="3200" b="1" dirty="0">
                <a:cs typeface="B Mitra" panose="00000400000000000000" pitchFamily="2" charset="-78"/>
              </a:rPr>
              <a:t>قسمت‌هاي تشکيل‌دهنده دريچه گاز</a:t>
            </a:r>
            <a:r>
              <a:rPr lang="en-US" sz="3200" b="1" dirty="0">
                <a:cs typeface="B Mitra" panose="00000400000000000000" pitchFamily="2" charset="-78"/>
              </a:rPr>
              <a:t>:</a:t>
            </a:r>
            <a:endParaRPr lang="fa-IR" sz="3200" b="1" dirty="0">
              <a:cs typeface="B Mitra" panose="00000400000000000000" pitchFamily="2" charset="-78"/>
            </a:endParaRPr>
          </a:p>
        </p:txBody>
      </p:sp>
      <p:sp>
        <p:nvSpPr>
          <p:cNvPr id="4" name="TextBox 3"/>
          <p:cNvSpPr txBox="1"/>
          <p:nvPr/>
        </p:nvSpPr>
        <p:spPr>
          <a:xfrm>
            <a:off x="266700" y="2628900"/>
            <a:ext cx="11163300" cy="3888372"/>
          </a:xfrm>
          <a:prstGeom prst="rect">
            <a:avLst/>
          </a:prstGeom>
          <a:noFill/>
        </p:spPr>
        <p:txBody>
          <a:bodyPr wrap="square" rtlCol="0">
            <a:spAutoFit/>
          </a:bodyPr>
          <a:lstStyle/>
          <a:p>
            <a:pPr algn="just" rtl="1">
              <a:lnSpc>
                <a:spcPct val="150000"/>
              </a:lnSpc>
            </a:pPr>
            <a:r>
              <a:rPr lang="ar-SA" sz="2800" dirty="0">
                <a:cs typeface="B Mitra" panose="00000400000000000000" pitchFamily="2" charset="-78"/>
              </a:rPr>
              <a:t>در پايان مي‌توان به مزيت استفاده از دريچه گاز برقي در موتورهاي دوگانه‌سوز نيز اشاره كرد که با استفاده از آن و کاليبراسيون موتور در دو حالت براي دو سوخت، همواره عملکردي مناسب داشته و در زمان استفاده موتور از يک سوخت به سوخت ديگر</a:t>
            </a:r>
            <a:r>
              <a:rPr lang="en-US" sz="2800" dirty="0">
                <a:cs typeface="B Mitra" panose="00000400000000000000" pitchFamily="2" charset="-78"/>
              </a:rPr>
              <a:t> (</a:t>
            </a:r>
            <a:r>
              <a:rPr lang="en-US" sz="2800" dirty="0" err="1">
                <a:cs typeface="B Mitra" panose="00000400000000000000" pitchFamily="2" charset="-78"/>
              </a:rPr>
              <a:t>fuelswitching</a:t>
            </a:r>
            <a:r>
              <a:rPr lang="en-US" sz="2800" dirty="0">
                <a:cs typeface="B Mitra" panose="00000400000000000000" pitchFamily="2" charset="-78"/>
              </a:rPr>
              <a:t>) </a:t>
            </a:r>
            <a:r>
              <a:rPr lang="ar-SA" sz="2800" dirty="0">
                <a:cs typeface="B Mitra" panose="00000400000000000000" pitchFamily="2" charset="-78"/>
              </a:rPr>
              <a:t>هيچگونه تغييري در عملکرد موتور ايجاد و احساس نمي‌شود. در حال حاضر استفاده از دريچه گاز برقي به تدريج در حال تبديل شدن به يک استاندارد در موتورهاي بنزيني است و در اغلب موتورهاي جديد امروزي از آن استفاده مي‌شود</a:t>
            </a:r>
            <a:r>
              <a:rPr lang="en-US" sz="2800" dirty="0">
                <a:cs typeface="B Mitra" panose="00000400000000000000" pitchFamily="2" charset="-78"/>
              </a:rPr>
              <a:t>.</a:t>
            </a:r>
          </a:p>
          <a:p>
            <a:pPr algn="just" rtl="1">
              <a:lnSpc>
                <a:spcPct val="150000"/>
              </a:lnSpc>
            </a:pPr>
            <a:r>
              <a:rPr lang="en-US" sz="2800" dirty="0">
                <a:cs typeface="B Mitra" panose="00000400000000000000" pitchFamily="2" charset="-78"/>
              </a:rPr>
              <a:t> </a:t>
            </a:r>
          </a:p>
        </p:txBody>
      </p:sp>
    </p:spTree>
    <p:extLst>
      <p:ext uri="{BB962C8B-B14F-4D97-AF65-F5344CB8AC3E}">
        <p14:creationId xmlns:p14="http://schemas.microsoft.com/office/powerpoint/2010/main" val="1876707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lnSpc>
                <a:spcPct val="150000"/>
              </a:lnSpc>
            </a:pPr>
            <a:r>
              <a:rPr lang="ar-SA" sz="2800" b="1" u="sng" dirty="0">
                <a:solidFill>
                  <a:srgbClr val="FF0000"/>
                </a:solidFill>
                <a:cs typeface="B Mitra" panose="00000400000000000000" pitchFamily="2" charset="-78"/>
                <a:hlinkClick r:id="rId2"/>
              </a:rPr>
              <a:t>نحوه عملکرد دریچه گاز</a:t>
            </a:r>
            <a:endParaRPr lang="en-US" sz="2800" b="1" dirty="0">
              <a:solidFill>
                <a:srgbClr val="FF0000"/>
              </a:solidFill>
              <a:cs typeface="B Mitra" panose="00000400000000000000" pitchFamily="2" charset="-78"/>
            </a:endParaRPr>
          </a:p>
        </p:txBody>
      </p:sp>
      <p:sp>
        <p:nvSpPr>
          <p:cNvPr id="4" name="TextBox 3"/>
          <p:cNvSpPr txBox="1"/>
          <p:nvPr/>
        </p:nvSpPr>
        <p:spPr>
          <a:xfrm>
            <a:off x="266700" y="2438400"/>
            <a:ext cx="11163300" cy="3970318"/>
          </a:xfrm>
          <a:prstGeom prst="rect">
            <a:avLst/>
          </a:prstGeom>
          <a:noFill/>
        </p:spPr>
        <p:txBody>
          <a:bodyPr wrap="square" rtlCol="0">
            <a:spAutoFit/>
          </a:bodyPr>
          <a:lstStyle/>
          <a:p>
            <a:pPr algn="just" rtl="1">
              <a:lnSpc>
                <a:spcPct val="150000"/>
              </a:lnSpc>
            </a:pPr>
            <a:r>
              <a:rPr lang="ar-SA" sz="2800" dirty="0" smtClean="0">
                <a:cs typeface="B Mitra" panose="00000400000000000000" pitchFamily="2" charset="-78"/>
              </a:rPr>
              <a:t>دریچه </a:t>
            </a:r>
            <a:r>
              <a:rPr lang="ar-SA" sz="2800" dirty="0">
                <a:cs typeface="B Mitra" panose="00000400000000000000" pitchFamily="2" charset="-78"/>
              </a:rPr>
              <a:t>گاز دارای یک پوسته اصلی آلو منیومی است که محل نصب سنسور ها وعملگرهای زیر می باشد:</a:t>
            </a:r>
            <a:endParaRPr lang="en-US" sz="2800" dirty="0">
              <a:cs typeface="B Mitra" panose="00000400000000000000" pitchFamily="2" charset="-78"/>
            </a:endParaRPr>
          </a:p>
          <a:p>
            <a:pPr algn="just" rtl="1">
              <a:lnSpc>
                <a:spcPct val="150000"/>
              </a:lnSpc>
            </a:pPr>
            <a:r>
              <a:rPr lang="ar-SA" sz="2800" b="1" dirty="0">
                <a:cs typeface="B Mitra" panose="00000400000000000000" pitchFamily="2" charset="-78"/>
              </a:rPr>
              <a:t>۱-سنسور دور موتور(موتور پله ای)                                    ۲- گرمکن دریچه گاز</a:t>
            </a:r>
            <a:endParaRPr lang="en-US" sz="2800" b="1" dirty="0">
              <a:cs typeface="B Mitra" panose="00000400000000000000" pitchFamily="2" charset="-78"/>
            </a:endParaRPr>
          </a:p>
          <a:p>
            <a:pPr algn="just" rtl="1">
              <a:lnSpc>
                <a:spcPct val="150000"/>
              </a:lnSpc>
            </a:pPr>
            <a:r>
              <a:rPr lang="ar-SA" sz="2800" b="1" dirty="0">
                <a:cs typeface="B Mitra" panose="00000400000000000000" pitchFamily="2" charset="-78"/>
              </a:rPr>
              <a:t>۳-پتانسیومتر دریچه هوا                                                 ۴-دریچه گاز</a:t>
            </a:r>
            <a:endParaRPr lang="en-US" sz="2800" b="1" dirty="0">
              <a:cs typeface="B Mitra" panose="00000400000000000000" pitchFamily="2" charset="-78"/>
            </a:endParaRPr>
          </a:p>
          <a:p>
            <a:pPr algn="just" rtl="1">
              <a:lnSpc>
                <a:spcPct val="150000"/>
              </a:lnSpc>
            </a:pPr>
            <a:r>
              <a:rPr lang="ar-SA" sz="2800" dirty="0">
                <a:cs typeface="B Mitra" panose="00000400000000000000" pitchFamily="2" charset="-78"/>
              </a:rPr>
              <a:t>دریچه گاز که جنس آن از آلومنیوم است ودارای مجرا هایی برای ورود هوا است این دریچه را در روی منی فولد هوا نصب می کنند ودر ورودی منی فولد هوا قرار دارد وهوای وارد شده به منی فولد قبل از هر عملیاتی باید از دریچه گاز مقدار آن تنظیم شده وبهد با بنزین مخلوط می شود .</a:t>
            </a:r>
            <a:endParaRPr lang="en-US" sz="2800" dirty="0">
              <a:cs typeface="B Mitra" panose="00000400000000000000" pitchFamily="2" charset="-78"/>
            </a:endParaRPr>
          </a:p>
        </p:txBody>
      </p:sp>
    </p:spTree>
    <p:extLst>
      <p:ext uri="{BB962C8B-B14F-4D97-AF65-F5344CB8AC3E}">
        <p14:creationId xmlns:p14="http://schemas.microsoft.com/office/powerpoint/2010/main" val="718971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6700" y="2438400"/>
            <a:ext cx="11163300" cy="3012363"/>
          </a:xfrm>
          <a:prstGeom prst="rect">
            <a:avLst/>
          </a:prstGeom>
          <a:noFill/>
        </p:spPr>
        <p:txBody>
          <a:bodyPr wrap="square" rtlCol="0">
            <a:spAutoFit/>
          </a:bodyPr>
          <a:lstStyle/>
          <a:p>
            <a:pPr algn="ctr" rtl="1">
              <a:lnSpc>
                <a:spcPct val="150000"/>
              </a:lnSpc>
            </a:pPr>
            <a:r>
              <a:rPr lang="fa-IR" sz="13800" b="1" dirty="0" smtClean="0">
                <a:cs typeface="B Mitra" panose="00000400000000000000" pitchFamily="2" charset="-78"/>
              </a:rPr>
              <a:t>پایان</a:t>
            </a:r>
            <a:endParaRPr lang="en-US" sz="13800" b="1" dirty="0">
              <a:cs typeface="B Mitra" panose="00000400000000000000" pitchFamily="2" charset="-78"/>
            </a:endParaRPr>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1749942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3855" y="1477433"/>
            <a:ext cx="8825658" cy="2677648"/>
          </a:xfrm>
        </p:spPr>
        <p:txBody>
          <a:bodyPr/>
          <a:lstStyle/>
          <a:p>
            <a:pPr algn="ctr"/>
            <a:r>
              <a:rPr lang="fa-IR" dirty="0" smtClean="0">
                <a:cs typeface="B Titr" panose="00000700000000000000" pitchFamily="2" charset="-78"/>
              </a:rPr>
              <a:t>دریچه گاز </a:t>
            </a:r>
            <a:endParaRPr lang="en-US" dirty="0">
              <a:cs typeface="B Titr" panose="00000700000000000000" pitchFamily="2" charset="-78"/>
            </a:endParaRPr>
          </a:p>
        </p:txBody>
      </p:sp>
    </p:spTree>
    <p:extLst>
      <p:ext uri="{BB962C8B-B14F-4D97-AF65-F5344CB8AC3E}">
        <p14:creationId xmlns:p14="http://schemas.microsoft.com/office/powerpoint/2010/main" val="659055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cs typeface="B Titr" panose="00000700000000000000" pitchFamily="2" charset="-78"/>
              </a:rPr>
              <a:t>دریچه گاز</a:t>
            </a:r>
            <a:endParaRPr lang="en-US" b="1" dirty="0">
              <a:cs typeface="B Titr" panose="00000700000000000000" pitchFamily="2" charset="-78"/>
            </a:endParaRPr>
          </a:p>
        </p:txBody>
      </p:sp>
      <p:sp>
        <p:nvSpPr>
          <p:cNvPr id="4" name="TextBox 3"/>
          <p:cNvSpPr txBox="1"/>
          <p:nvPr/>
        </p:nvSpPr>
        <p:spPr>
          <a:xfrm>
            <a:off x="431800" y="2857500"/>
            <a:ext cx="11163300" cy="3539430"/>
          </a:xfrm>
          <a:prstGeom prst="rect">
            <a:avLst/>
          </a:prstGeom>
          <a:noFill/>
        </p:spPr>
        <p:txBody>
          <a:bodyPr wrap="square" rtlCol="0">
            <a:spAutoFit/>
          </a:bodyPr>
          <a:lstStyle/>
          <a:p>
            <a:pPr algn="just" rtl="1"/>
            <a:r>
              <a:rPr lang="ar-SA" sz="2800" dirty="0">
                <a:cs typeface="B Mitra" panose="00000400000000000000" pitchFamily="2" charset="-78"/>
              </a:rPr>
              <a:t>در بسياري از شرايط کاري نيازي به استفاده از حداکثر توانايي موتور خودرو نيست؛ بنابراين بايد ميزان گشتاور و توان خروجي موتور تحت کنترل باشد. در موتورهاي احتراق داخلي اين وظيفه بر عهده دريچه گاز</a:t>
            </a:r>
            <a:r>
              <a:rPr lang="en-US" sz="2800" dirty="0">
                <a:cs typeface="B Mitra" panose="00000400000000000000" pitchFamily="2" charset="-78"/>
              </a:rPr>
              <a:t> (Throttle body) </a:t>
            </a:r>
            <a:r>
              <a:rPr lang="ar-SA" sz="2800" dirty="0">
                <a:cs typeface="B Mitra" panose="00000400000000000000" pitchFamily="2" charset="-78"/>
              </a:rPr>
              <a:t>است. اين وسيله با استفاده از يک شير پروانه‌اي</a:t>
            </a:r>
            <a:r>
              <a:rPr lang="en-US" sz="2800" dirty="0">
                <a:cs typeface="B Mitra" panose="00000400000000000000" pitchFamily="2" charset="-78"/>
              </a:rPr>
              <a:t> (Butterfly Valve) </a:t>
            </a:r>
            <a:r>
              <a:rPr lang="ar-SA" sz="2800" dirty="0">
                <a:cs typeface="B Mitra" panose="00000400000000000000" pitchFamily="2" charset="-78"/>
              </a:rPr>
              <a:t>و تغيير زاويه آن، ميزان جريان هواي</a:t>
            </a:r>
            <a:r>
              <a:rPr lang="en-US" sz="2800" dirty="0">
                <a:cs typeface="B Mitra" panose="00000400000000000000" pitchFamily="2" charset="-78"/>
              </a:rPr>
              <a:t> (Air Flow) </a:t>
            </a:r>
            <a:r>
              <a:rPr lang="ar-SA" sz="2800" dirty="0">
                <a:cs typeface="B Mitra" panose="00000400000000000000" pitchFamily="2" charset="-78"/>
              </a:rPr>
              <a:t>ورودي به موتور را تنظيم مي‌كند و بنابراين ميزان پاشش سوخت نيز متناسب با اين ميزان هوا کاهش يافته و توان و گشتاور خروجي موتور تنظيم مي‌شود. همچنين اين وسيله با استفاده از يک مسير جانبي به موتور اجازه مي‌دهد زماني که موتور تحت بار نيست و فرماني از راننده مبني بر فشار پدال گاز دريافت نشده است موتور به صورت بي‌بار</a:t>
            </a:r>
            <a:r>
              <a:rPr lang="en-US" sz="2800" dirty="0">
                <a:cs typeface="B Mitra" panose="00000400000000000000" pitchFamily="2" charset="-78"/>
              </a:rPr>
              <a:t> (idle) </a:t>
            </a:r>
            <a:r>
              <a:rPr lang="ar-SA" sz="2800" dirty="0">
                <a:cs typeface="B Mitra" panose="00000400000000000000" pitchFamily="2" charset="-78"/>
              </a:rPr>
              <a:t>همچنان روشن بماند</a:t>
            </a:r>
            <a:r>
              <a:rPr lang="en-US" sz="2800" dirty="0">
                <a:cs typeface="B Mitra" panose="00000400000000000000" pitchFamily="2" charset="-78"/>
              </a:rPr>
              <a:t>.</a:t>
            </a:r>
          </a:p>
          <a:p>
            <a:pPr algn="just" rtl="1"/>
            <a:endParaRPr lang="en-US" sz="2800" dirty="0">
              <a:cs typeface="B Mitra" panose="00000400000000000000" pitchFamily="2" charset="-78"/>
            </a:endParaRPr>
          </a:p>
        </p:txBody>
      </p:sp>
    </p:spTree>
    <p:extLst>
      <p:ext uri="{BB962C8B-B14F-4D97-AF65-F5344CB8AC3E}">
        <p14:creationId xmlns:p14="http://schemas.microsoft.com/office/powerpoint/2010/main" val="2087797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cs typeface="B Titr" panose="00000700000000000000" pitchFamily="2" charset="-78"/>
              </a:rPr>
              <a:t>انواع دریچه گاز</a:t>
            </a:r>
            <a:endParaRPr lang="en-US" b="1" dirty="0">
              <a:cs typeface="B Titr" panose="00000700000000000000" pitchFamily="2" charset="-78"/>
            </a:endParaRPr>
          </a:p>
        </p:txBody>
      </p:sp>
      <p:sp>
        <p:nvSpPr>
          <p:cNvPr id="4" name="TextBox 3"/>
          <p:cNvSpPr txBox="1"/>
          <p:nvPr/>
        </p:nvSpPr>
        <p:spPr>
          <a:xfrm>
            <a:off x="266700" y="2311400"/>
            <a:ext cx="11163300" cy="5740867"/>
          </a:xfrm>
          <a:prstGeom prst="rect">
            <a:avLst/>
          </a:prstGeom>
          <a:noFill/>
        </p:spPr>
        <p:txBody>
          <a:bodyPr wrap="square" rtlCol="0">
            <a:spAutoFit/>
          </a:bodyPr>
          <a:lstStyle/>
          <a:p>
            <a:pPr algn="r" rtl="1">
              <a:lnSpc>
                <a:spcPct val="150000"/>
              </a:lnSpc>
            </a:pPr>
            <a:r>
              <a:rPr lang="ar-SA" sz="2800" dirty="0">
                <a:cs typeface="B Mitra" panose="00000400000000000000" pitchFamily="2" charset="-78"/>
              </a:rPr>
              <a:t>عموماً كنترل و تغيير زاويه دريچه گاز با دو نوع اصلي صورت مي‌گيرد: دريچه گاز مكانيكي و دريچه گاز الكترونيكي (يا </a:t>
            </a:r>
            <a:r>
              <a:rPr lang="ar-SA" sz="2800" dirty="0" smtClean="0">
                <a:cs typeface="B Mitra" panose="00000400000000000000" pitchFamily="2" charset="-78"/>
              </a:rPr>
              <a:t>برقي</a:t>
            </a:r>
            <a:r>
              <a:rPr lang="fa-IR" sz="2800" dirty="0" smtClean="0">
                <a:cs typeface="B Mitra" panose="00000400000000000000" pitchFamily="2" charset="-78"/>
              </a:rPr>
              <a:t>)</a:t>
            </a:r>
            <a:r>
              <a:rPr lang="en-US" sz="2800" dirty="0">
                <a:cs typeface="B Mitra" panose="00000400000000000000" pitchFamily="2" charset="-78"/>
              </a:rPr>
              <a:t/>
            </a:r>
            <a:br>
              <a:rPr lang="en-US" sz="2800" dirty="0">
                <a:cs typeface="B Mitra" panose="00000400000000000000" pitchFamily="2" charset="-78"/>
              </a:rPr>
            </a:br>
            <a:r>
              <a:rPr lang="en-US" sz="2800" dirty="0">
                <a:cs typeface="B Mitra" panose="00000400000000000000" pitchFamily="2" charset="-78"/>
              </a:rPr>
              <a:t/>
            </a:r>
            <a:br>
              <a:rPr lang="en-US" sz="2800" dirty="0">
                <a:cs typeface="B Mitra" panose="00000400000000000000" pitchFamily="2" charset="-78"/>
              </a:rPr>
            </a:br>
            <a:r>
              <a:rPr lang="ar-SA" sz="2800" b="1" dirty="0">
                <a:cs typeface="B Mitra" panose="00000400000000000000" pitchFamily="2" charset="-78"/>
              </a:rPr>
              <a:t>دريچه گاز مکانيکي</a:t>
            </a:r>
            <a:r>
              <a:rPr lang="en-US" sz="2800" b="1" dirty="0">
                <a:cs typeface="B Mitra" panose="00000400000000000000" pitchFamily="2" charset="-78"/>
              </a:rPr>
              <a:t>:</a:t>
            </a:r>
            <a:r>
              <a:rPr lang="en-US" sz="2800" dirty="0">
                <a:cs typeface="B Mitra" panose="00000400000000000000" pitchFamily="2" charset="-78"/>
              </a:rPr>
              <a:t/>
            </a:r>
            <a:br>
              <a:rPr lang="en-US" sz="2800" dirty="0">
                <a:cs typeface="B Mitra" panose="00000400000000000000" pitchFamily="2" charset="-78"/>
              </a:rPr>
            </a:br>
            <a:r>
              <a:rPr lang="en-US" sz="2800" dirty="0">
                <a:cs typeface="B Mitra" panose="00000400000000000000" pitchFamily="2" charset="-78"/>
              </a:rPr>
              <a:t> </a:t>
            </a:r>
            <a:r>
              <a:rPr lang="ar-SA" sz="2800" dirty="0">
                <a:cs typeface="B Mitra" panose="00000400000000000000" pitchFamily="2" charset="-78"/>
              </a:rPr>
              <a:t>تا چندي پيش، بيشتر خودروها مجهز به اين نوع دريچه گاز بودند. اين نوع دريچه توسط کابل و به طور مستقيم توسط فشار پدال گاز به حرکت در مي‌آيد. از مزاياي اين دريچه ساده بودن سيستم و ارزاني آن است</a:t>
            </a:r>
            <a:r>
              <a:rPr lang="en-US" sz="2800" dirty="0">
                <a:cs typeface="B Mitra" panose="00000400000000000000" pitchFamily="2" charset="-78"/>
              </a:rPr>
              <a:t>.</a:t>
            </a:r>
            <a:br>
              <a:rPr lang="en-US" sz="2800" dirty="0">
                <a:cs typeface="B Mitra" panose="00000400000000000000" pitchFamily="2" charset="-78"/>
              </a:rPr>
            </a:br>
            <a:r>
              <a:rPr lang="en-US" sz="2800" dirty="0">
                <a:cs typeface="B Mitra" panose="00000400000000000000" pitchFamily="2" charset="-78"/>
              </a:rPr>
              <a:t/>
            </a:r>
            <a:br>
              <a:rPr lang="en-US" sz="2800" dirty="0">
                <a:cs typeface="B Mitra" panose="00000400000000000000" pitchFamily="2" charset="-78"/>
              </a:rPr>
            </a:br>
            <a:r>
              <a:rPr lang="en-US" sz="2600" dirty="0">
                <a:cs typeface="B Mitra" panose="00000400000000000000" pitchFamily="2" charset="-78"/>
              </a:rPr>
              <a:t/>
            </a:r>
            <a:br>
              <a:rPr lang="en-US" sz="2600" dirty="0">
                <a:cs typeface="B Mitra" panose="00000400000000000000" pitchFamily="2" charset="-78"/>
              </a:rPr>
            </a:br>
            <a:endParaRPr lang="en-US" sz="2600" dirty="0">
              <a:cs typeface="B Mitra" panose="00000400000000000000" pitchFamily="2" charset="-78"/>
            </a:endParaRPr>
          </a:p>
        </p:txBody>
      </p:sp>
    </p:spTree>
    <p:extLst>
      <p:ext uri="{BB962C8B-B14F-4D97-AF65-F5344CB8AC3E}">
        <p14:creationId xmlns:p14="http://schemas.microsoft.com/office/powerpoint/2010/main" val="1809594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cs typeface="B Titr" panose="00000700000000000000" pitchFamily="2" charset="-78"/>
              </a:rPr>
              <a:t>انواع دریچه گاز</a:t>
            </a:r>
            <a:endParaRPr lang="en-US" b="1" dirty="0">
              <a:cs typeface="B Titr" panose="00000700000000000000" pitchFamily="2" charset="-78"/>
            </a:endParaRPr>
          </a:p>
        </p:txBody>
      </p:sp>
      <p:sp>
        <p:nvSpPr>
          <p:cNvPr id="4" name="TextBox 3"/>
          <p:cNvSpPr txBox="1"/>
          <p:nvPr/>
        </p:nvSpPr>
        <p:spPr>
          <a:xfrm>
            <a:off x="266700" y="2311400"/>
            <a:ext cx="11163300" cy="3270126"/>
          </a:xfrm>
          <a:prstGeom prst="rect">
            <a:avLst/>
          </a:prstGeom>
          <a:noFill/>
        </p:spPr>
        <p:txBody>
          <a:bodyPr wrap="square" rtlCol="0">
            <a:spAutoFit/>
          </a:bodyPr>
          <a:lstStyle/>
          <a:p>
            <a:pPr algn="r" rtl="1">
              <a:lnSpc>
                <a:spcPct val="150000"/>
              </a:lnSpc>
            </a:pPr>
            <a:r>
              <a:rPr lang="ar-SA" sz="2800" b="1" dirty="0">
                <a:cs typeface="B Mitra" panose="00000400000000000000" pitchFamily="2" charset="-78"/>
              </a:rPr>
              <a:t>دريچه گاز برقي</a:t>
            </a:r>
            <a:r>
              <a:rPr lang="en-US" sz="2800" b="1" dirty="0">
                <a:cs typeface="B Mitra" panose="00000400000000000000" pitchFamily="2" charset="-78"/>
              </a:rPr>
              <a:t>:</a:t>
            </a:r>
            <a:r>
              <a:rPr lang="en-US" sz="2800" dirty="0">
                <a:cs typeface="B Mitra" panose="00000400000000000000" pitchFamily="2" charset="-78"/>
              </a:rPr>
              <a:t/>
            </a:r>
            <a:br>
              <a:rPr lang="en-US" sz="2800" dirty="0">
                <a:cs typeface="B Mitra" panose="00000400000000000000" pitchFamily="2" charset="-78"/>
              </a:rPr>
            </a:br>
            <a:r>
              <a:rPr lang="ar-SA" sz="2800" dirty="0">
                <a:cs typeface="B Mitra" panose="00000400000000000000" pitchFamily="2" charset="-78"/>
              </a:rPr>
              <a:t>در دريچه گاز الكترونيكي يا برقي، تغيير زاويه شير پروانه‌اي با ارسال سيگنال از سيستم مديريت موتور صورت مي‌پذيرد. سيستم مديريت موتور با توجه به فرمان راننده و البته شرايط حرکتي خودرو و عملكرد موتور و استراتژي برنامه‌ريزي‌شده در واحد کنترل موتور</a:t>
            </a:r>
            <a:r>
              <a:rPr lang="en-US" sz="2800" dirty="0">
                <a:cs typeface="B Mitra" panose="00000400000000000000" pitchFamily="2" charset="-78"/>
              </a:rPr>
              <a:t> (ECU)</a:t>
            </a:r>
            <a:r>
              <a:rPr lang="ar-SA" sz="2800" dirty="0">
                <a:cs typeface="B Mitra" panose="00000400000000000000" pitchFamily="2" charset="-78"/>
              </a:rPr>
              <a:t>، دستور تغيير زاويه دريچه گاز را صادر مي‌كند. اين نوع دريچه گاز داراي سيستم مستقيم ارتباطي با پدال گاز نيست</a:t>
            </a:r>
            <a:r>
              <a:rPr lang="en-US" sz="2800" dirty="0">
                <a:cs typeface="B Mitra" panose="00000400000000000000" pitchFamily="2" charset="-78"/>
              </a:rPr>
              <a:t>.</a:t>
            </a:r>
            <a:endParaRPr lang="en-US" sz="2600" dirty="0">
              <a:cs typeface="B Mitra" panose="00000400000000000000" pitchFamily="2" charset="-78"/>
            </a:endParaRPr>
          </a:p>
        </p:txBody>
      </p:sp>
    </p:spTree>
    <p:extLst>
      <p:ext uri="{BB962C8B-B14F-4D97-AF65-F5344CB8AC3E}">
        <p14:creationId xmlns:p14="http://schemas.microsoft.com/office/powerpoint/2010/main" val="2705198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pPr>
            <a:r>
              <a:rPr lang="ar-SA" b="1" dirty="0">
                <a:cs typeface="B Mitra" panose="00000400000000000000" pitchFamily="2" charset="-78"/>
              </a:rPr>
              <a:t>مقايسه دريچه گاز مکانيکي و برقي</a:t>
            </a:r>
            <a:endParaRPr lang="fa-IR" b="1" dirty="0">
              <a:cs typeface="B Mitra" panose="00000400000000000000" pitchFamily="2" charset="-78"/>
            </a:endParaRPr>
          </a:p>
        </p:txBody>
      </p:sp>
      <p:sp>
        <p:nvSpPr>
          <p:cNvPr id="4" name="TextBox 3"/>
          <p:cNvSpPr txBox="1"/>
          <p:nvPr/>
        </p:nvSpPr>
        <p:spPr>
          <a:xfrm>
            <a:off x="266700" y="2235200"/>
            <a:ext cx="11163300" cy="4823436"/>
          </a:xfrm>
          <a:prstGeom prst="rect">
            <a:avLst/>
          </a:prstGeom>
          <a:noFill/>
        </p:spPr>
        <p:txBody>
          <a:bodyPr wrap="square" rtlCol="0">
            <a:spAutoFit/>
          </a:bodyPr>
          <a:lstStyle/>
          <a:p>
            <a:pPr algn="r" rtl="1">
              <a:lnSpc>
                <a:spcPct val="150000"/>
              </a:lnSpc>
            </a:pPr>
            <a:r>
              <a:rPr lang="ar-SA" sz="2300" dirty="0" smtClean="0">
                <a:cs typeface="B Mitra" panose="00000400000000000000" pitchFamily="2" charset="-78"/>
              </a:rPr>
              <a:t>دريچه </a:t>
            </a:r>
            <a:r>
              <a:rPr lang="ar-SA" sz="2300" dirty="0">
                <a:cs typeface="B Mitra" panose="00000400000000000000" pitchFamily="2" charset="-78"/>
              </a:rPr>
              <a:t>گاز برقي به دليل امکان كنترل دقيق‌تر ميزان هواي ورودي به موتور، نسبت به دريچه گاز مكانيكي برتري دارد. همچنين با استفاده از اين مكانيزم، امكان استفاده از قابليت‌هاي كنترل و فناوري‌هاي پيشرفته مديريت موتور و خودرو ممكن مي‌گردد و در نتيجه راندمان و كارايي موتور بيشتر خواهد بود. از ديگر مزاياي استفاده از اين نوع دريچه گاز، تنظيم و برنامه‌ريزي كنترل تغيير دريچه گاز بر اساس نياز مشتري و استراتژي تعريف‌شده براي موتور مي‌باشد؛ بنابراين مي‌توان از يک نوع دريچه گاز براي موتورهاي مختلف با استراتژي‌هاي گوناگون استفاده کرد. اما مهم‌ترين برتري دريچه گازبرقي نسبت به نوع مکانيکي، کاهش مصرف سوخت و آلودگي است. در طول چرخه کاري موتور يکي از مواردي که بيشترين مصرف سوخت و توليد آلاينده‌ها در خودرو صورت مي‌گيرد، زماني است که راننده به طور ناگهاني بر پدال گاز فشار مي‌آورد. در دريچه گاز مکانيکي دستور راننده به طور کامل اجرا و به دريچه گاز منتقل مي‌شود كه در اين شرايط نسبت سوخت و هوا مي‌تواند از حالت بهينه خارج شده و ميزان مصرف سوخت و آلاينده‌ها افزايش يابد. </a:t>
            </a:r>
            <a:r>
              <a:rPr lang="en-US" sz="2400" dirty="0">
                <a:cs typeface="B Mitra" panose="00000400000000000000" pitchFamily="2" charset="-78"/>
              </a:rPr>
              <a:t/>
            </a:r>
            <a:br>
              <a:rPr lang="en-US" sz="2400" dirty="0">
                <a:cs typeface="B Mitra" panose="00000400000000000000" pitchFamily="2" charset="-78"/>
              </a:rPr>
            </a:br>
            <a:endParaRPr lang="en-US" sz="2400" dirty="0">
              <a:cs typeface="B Mitra" panose="00000400000000000000" pitchFamily="2" charset="-78"/>
            </a:endParaRPr>
          </a:p>
        </p:txBody>
      </p:sp>
    </p:spTree>
    <p:extLst>
      <p:ext uri="{BB962C8B-B14F-4D97-AF65-F5344CB8AC3E}">
        <p14:creationId xmlns:p14="http://schemas.microsoft.com/office/powerpoint/2010/main" val="1701867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pPr>
            <a:r>
              <a:rPr lang="ar-SA" b="1" dirty="0">
                <a:cs typeface="B Mitra" panose="00000400000000000000" pitchFamily="2" charset="-78"/>
              </a:rPr>
              <a:t>مقايسه دريچه گاز مکانيکي و برقي</a:t>
            </a:r>
            <a:endParaRPr lang="fa-IR" b="1" dirty="0">
              <a:cs typeface="B Mitra" panose="00000400000000000000" pitchFamily="2" charset="-78"/>
            </a:endParaRPr>
          </a:p>
        </p:txBody>
      </p:sp>
      <p:sp>
        <p:nvSpPr>
          <p:cNvPr id="4" name="TextBox 3"/>
          <p:cNvSpPr txBox="1"/>
          <p:nvPr/>
        </p:nvSpPr>
        <p:spPr>
          <a:xfrm>
            <a:off x="266700" y="2235200"/>
            <a:ext cx="11163300" cy="5420651"/>
          </a:xfrm>
          <a:prstGeom prst="rect">
            <a:avLst/>
          </a:prstGeom>
          <a:noFill/>
        </p:spPr>
        <p:txBody>
          <a:bodyPr wrap="square" rtlCol="0">
            <a:spAutoFit/>
          </a:bodyPr>
          <a:lstStyle/>
          <a:p>
            <a:pPr algn="just" rtl="1">
              <a:lnSpc>
                <a:spcPct val="150000"/>
              </a:lnSpc>
            </a:pPr>
            <a:r>
              <a:rPr lang="ar-SA" sz="2300" dirty="0">
                <a:cs typeface="B Mitra" panose="00000400000000000000" pitchFamily="2" charset="-78"/>
              </a:rPr>
              <a:t>اما در دريچه گاز برقي تغييرات ناگهاني دريچه گاز توسط سامانه مديريت موتور کاهش يافته و به تغيير ملايم‌تر دريچه گاز تبديل مي‌شود و بدين ترتيب ميزان مصرف سوخت و آلاينده‌ها کاهش مي‌يابد. در برخي موارد راننده‌هايي که به موتورهاي با دريچه گاز مکانيکي عادت کرده‌اند، از موتورهای مجهز به دريچه گاز برقي، به دليل کاهش حس رانندگي اسپرتي و گاهأ کاهش شتاب خودرو شکايت دارند. البته همان طور که در چگونگي عملکرد دريچه گاز برقي گفته شد، با توجه به نوع استفاده از خودرو مي‌توان برنامه‌ريزي «مديريت موتور» را طوري تنظيم نمود که تغيير زاويه دريچه گاز و در نتيجه رانندگي در حالت کاملاً اقتصادي</a:t>
            </a:r>
            <a:r>
              <a:rPr lang="en-US" sz="2300" dirty="0">
                <a:cs typeface="B Mitra" panose="00000400000000000000" pitchFamily="2" charset="-78"/>
              </a:rPr>
              <a:t> (Economic)</a:t>
            </a:r>
            <a:r>
              <a:rPr lang="ar-SA" sz="2300" dirty="0">
                <a:cs typeface="B Mitra" panose="00000400000000000000" pitchFamily="2" charset="-78"/>
              </a:rPr>
              <a:t>، کاملا اسپرتي و يا حالتي بين اين دو حالت صورت پذيرد. امروزه در موتورهاي پيشرفته که از سامانه‌هاي با فناوري جديد و پيشرفته همچون موتورهاي هيبريدي، «سيستم پاشش مستقيم سوخت» و کنترل سرعت کروز بهره می‌برند، استفاده از دريچه گاز برقي کاملاً ضروري است. همچنين به دليل نبود سيم و کابل، دريچه گاز برقي جمع و جورتر بوده و جانمايي مناسب‌تري نسبت به دريچه گاز مکانيکي </a:t>
            </a:r>
            <a:r>
              <a:rPr lang="ar-SA" sz="2300" dirty="0" smtClean="0">
                <a:cs typeface="B Mitra" panose="00000400000000000000" pitchFamily="2" charset="-78"/>
              </a:rPr>
              <a:t>دارد</a:t>
            </a:r>
            <a:r>
              <a:rPr lang="en-US" sz="2300" dirty="0" smtClean="0">
                <a:cs typeface="B Mitra" panose="00000400000000000000" pitchFamily="2" charset="-78"/>
              </a:rPr>
              <a:t>.</a:t>
            </a:r>
            <a:endParaRPr lang="fa-IR" sz="2300" dirty="0" smtClean="0">
              <a:cs typeface="B Mitra" panose="00000400000000000000" pitchFamily="2" charset="-78"/>
            </a:endParaRPr>
          </a:p>
          <a:p>
            <a:pPr algn="just" rtl="1">
              <a:lnSpc>
                <a:spcPct val="150000"/>
              </a:lnSpc>
            </a:pPr>
            <a:r>
              <a:rPr lang="en-US" sz="2500" dirty="0">
                <a:cs typeface="B Mitra" panose="00000400000000000000" pitchFamily="2" charset="-78"/>
              </a:rPr>
              <a:t/>
            </a:r>
            <a:br>
              <a:rPr lang="en-US" sz="2500" dirty="0">
                <a:cs typeface="B Mitra" panose="00000400000000000000" pitchFamily="2" charset="-78"/>
              </a:rPr>
            </a:br>
            <a:endParaRPr lang="en-US" sz="2500" dirty="0">
              <a:cs typeface="B Mitra" panose="00000400000000000000" pitchFamily="2" charset="-78"/>
            </a:endParaRPr>
          </a:p>
        </p:txBody>
      </p:sp>
    </p:spTree>
    <p:extLst>
      <p:ext uri="{BB962C8B-B14F-4D97-AF65-F5344CB8AC3E}">
        <p14:creationId xmlns:p14="http://schemas.microsoft.com/office/powerpoint/2010/main" val="1754175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pPr>
            <a:r>
              <a:rPr lang="ar-SA" sz="3200" b="1" dirty="0">
                <a:cs typeface="B Mitra" panose="00000400000000000000" pitchFamily="2" charset="-78"/>
              </a:rPr>
              <a:t>قسمت‌هاي تشکيل‌دهنده دريچه گاز</a:t>
            </a:r>
            <a:r>
              <a:rPr lang="en-US" sz="3200" b="1" dirty="0">
                <a:cs typeface="B Mitra" panose="00000400000000000000" pitchFamily="2" charset="-78"/>
              </a:rPr>
              <a:t>:</a:t>
            </a:r>
            <a:endParaRPr lang="fa-IR" sz="3200" b="1" dirty="0">
              <a:cs typeface="B Mitra" panose="00000400000000000000" pitchFamily="2" charset="-78"/>
            </a:endParaRPr>
          </a:p>
        </p:txBody>
      </p:sp>
      <p:sp>
        <p:nvSpPr>
          <p:cNvPr id="4" name="TextBox 3"/>
          <p:cNvSpPr txBox="1"/>
          <p:nvPr/>
        </p:nvSpPr>
        <p:spPr>
          <a:xfrm>
            <a:off x="266700" y="2628900"/>
            <a:ext cx="11163300" cy="3924151"/>
          </a:xfrm>
          <a:prstGeom prst="rect">
            <a:avLst/>
          </a:prstGeom>
          <a:noFill/>
        </p:spPr>
        <p:txBody>
          <a:bodyPr wrap="square" rtlCol="0">
            <a:spAutoFit/>
          </a:bodyPr>
          <a:lstStyle/>
          <a:p>
            <a:pPr algn="r" rtl="1">
              <a:lnSpc>
                <a:spcPct val="150000"/>
              </a:lnSpc>
            </a:pPr>
            <a:r>
              <a:rPr lang="ar-SA" sz="2400" dirty="0" smtClean="0">
                <a:cs typeface="B Mitra" panose="00000400000000000000" pitchFamily="2" charset="-78"/>
              </a:rPr>
              <a:t>دريچه </a:t>
            </a:r>
            <a:r>
              <a:rPr lang="ar-SA" sz="2400" dirty="0">
                <a:cs typeface="B Mitra" panose="00000400000000000000" pitchFamily="2" charset="-78"/>
              </a:rPr>
              <a:t>گاز از يك شير پروانه‌اي</a:t>
            </a:r>
            <a:r>
              <a:rPr lang="en-US" sz="2400" dirty="0">
                <a:cs typeface="B Mitra" panose="00000400000000000000" pitchFamily="2" charset="-78"/>
              </a:rPr>
              <a:t> (Butterfly Valve) </a:t>
            </a:r>
            <a:r>
              <a:rPr lang="ar-SA" sz="2400" dirty="0">
                <a:cs typeface="B Mitra" panose="00000400000000000000" pitchFamily="2" charset="-78"/>
              </a:rPr>
              <a:t>تشكيل شده است كه با تغيير زاويه خود سطح مؤثر عبور جريان هوا را تغيير داده و ميزان جريان هوا به موتور (ازطريق چندراهه ورودي و راهگاه‌ها) را تنظيم مي‌كند. اين شير در دريچه گاز مکانيکي توسط کابل و مستقيماً با دستور راننده (فشار پدال گاز) عمل مي‌كند، اما در دريچه گاز برقي توسط دستور سامانه مديريت موتور تغيير زاويه مي‌دهد. بدنه دريچه گاز عموماً از جنس آلومينيوم يا مواد ترکيبي</a:t>
            </a:r>
            <a:r>
              <a:rPr lang="en-US" sz="2400" dirty="0">
                <a:cs typeface="B Mitra" panose="00000400000000000000" pitchFamily="2" charset="-78"/>
              </a:rPr>
              <a:t> (composite) </a:t>
            </a:r>
            <a:r>
              <a:rPr lang="ar-SA" sz="2400" dirty="0">
                <a:cs typeface="B Mitra" panose="00000400000000000000" pitchFamily="2" charset="-78"/>
              </a:rPr>
              <a:t>ساخته مي‌شود. استفاده از ماده ترکيبي به دليل سبک‌تر بودن و مقاومت در مقابل خوردگي، نسبت به نوع آلومينيومي برتري دارد. در دريچه گاز برقي براي اجرا دستور ارسالي از سامانه مديريت موتور در تغيير زاويه دريچه گاز از عملگر</a:t>
            </a:r>
            <a:r>
              <a:rPr lang="en-US" sz="2400" dirty="0">
                <a:cs typeface="B Mitra" panose="00000400000000000000" pitchFamily="2" charset="-78"/>
              </a:rPr>
              <a:t> (actuator) </a:t>
            </a:r>
            <a:r>
              <a:rPr lang="ar-SA" sz="2400" dirty="0">
                <a:cs typeface="B Mitra" panose="00000400000000000000" pitchFamily="2" charset="-78"/>
              </a:rPr>
              <a:t>و «حسگر</a:t>
            </a:r>
            <a:r>
              <a:rPr lang="en-US" sz="2400" dirty="0">
                <a:cs typeface="B Mitra" panose="00000400000000000000" pitchFamily="2" charset="-78"/>
              </a:rPr>
              <a:t> (sensor) </a:t>
            </a:r>
            <a:r>
              <a:rPr lang="ar-SA" sz="2400" dirty="0">
                <a:cs typeface="B Mitra" panose="00000400000000000000" pitchFamily="2" charset="-78"/>
              </a:rPr>
              <a:t>موقعيت دريچه گاز» استفاده مي‌شود. </a:t>
            </a:r>
            <a:endParaRPr lang="en-US" sz="2500" dirty="0">
              <a:cs typeface="B Mitra" panose="00000400000000000000" pitchFamily="2" charset="-78"/>
            </a:endParaRPr>
          </a:p>
        </p:txBody>
      </p:sp>
    </p:spTree>
    <p:extLst>
      <p:ext uri="{BB962C8B-B14F-4D97-AF65-F5344CB8AC3E}">
        <p14:creationId xmlns:p14="http://schemas.microsoft.com/office/powerpoint/2010/main" val="2681445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lnSpc>
                <a:spcPct val="150000"/>
              </a:lnSpc>
            </a:pPr>
            <a:r>
              <a:rPr lang="ar-SA" sz="3200" b="1" dirty="0">
                <a:cs typeface="B Mitra" panose="00000400000000000000" pitchFamily="2" charset="-78"/>
              </a:rPr>
              <a:t>قسمت‌هاي تشکيل‌دهنده دريچه گاز</a:t>
            </a:r>
            <a:r>
              <a:rPr lang="en-US" sz="3200" b="1" dirty="0">
                <a:cs typeface="B Mitra" panose="00000400000000000000" pitchFamily="2" charset="-78"/>
              </a:rPr>
              <a:t>:</a:t>
            </a:r>
            <a:endParaRPr lang="fa-IR" sz="3200" b="1" dirty="0">
              <a:cs typeface="B Mitra" panose="00000400000000000000" pitchFamily="2" charset="-78"/>
            </a:endParaRPr>
          </a:p>
        </p:txBody>
      </p:sp>
      <p:sp>
        <p:nvSpPr>
          <p:cNvPr id="4" name="TextBox 3"/>
          <p:cNvSpPr txBox="1"/>
          <p:nvPr/>
        </p:nvSpPr>
        <p:spPr>
          <a:xfrm>
            <a:off x="266700" y="2628900"/>
            <a:ext cx="11163300" cy="4272323"/>
          </a:xfrm>
          <a:prstGeom prst="rect">
            <a:avLst/>
          </a:prstGeom>
          <a:noFill/>
        </p:spPr>
        <p:txBody>
          <a:bodyPr wrap="square" rtlCol="0">
            <a:spAutoFit/>
          </a:bodyPr>
          <a:lstStyle/>
          <a:p>
            <a:pPr algn="just" rtl="1">
              <a:lnSpc>
                <a:spcPct val="150000"/>
              </a:lnSpc>
            </a:pPr>
            <a:r>
              <a:rPr lang="ar-SA" sz="2300" dirty="0">
                <a:cs typeface="B Mitra" panose="00000400000000000000" pitchFamily="2" charset="-78"/>
              </a:rPr>
              <a:t>اين حسگر موقعيت لحظه‌اي دريچه گاز را به منظور تشخيص وضعيت‌هاي دور آرام</a:t>
            </a:r>
            <a:r>
              <a:rPr lang="en-US" sz="2300" dirty="0">
                <a:cs typeface="B Mitra" panose="00000400000000000000" pitchFamily="2" charset="-78"/>
              </a:rPr>
              <a:t> (idle)</a:t>
            </a:r>
            <a:r>
              <a:rPr lang="ar-SA" sz="2300" dirty="0">
                <a:cs typeface="B Mitra" panose="00000400000000000000" pitchFamily="2" charset="-78"/>
              </a:rPr>
              <a:t>، تمام بار</a:t>
            </a:r>
            <a:r>
              <a:rPr lang="en-US" sz="2300" dirty="0">
                <a:cs typeface="B Mitra" panose="00000400000000000000" pitchFamily="2" charset="-78"/>
              </a:rPr>
              <a:t> (full load) </a:t>
            </a:r>
            <a:r>
              <a:rPr lang="ar-SA" sz="2300" dirty="0">
                <a:cs typeface="B Mitra" panose="00000400000000000000" pitchFamily="2" charset="-78"/>
              </a:rPr>
              <a:t>و يا وضعيت‌هاي مربوط به شتابگيري</a:t>
            </a:r>
            <a:r>
              <a:rPr lang="en-US" sz="2300" dirty="0">
                <a:cs typeface="B Mitra" panose="00000400000000000000" pitchFamily="2" charset="-78"/>
              </a:rPr>
              <a:t> (accelerating) </a:t>
            </a:r>
            <a:r>
              <a:rPr lang="ar-SA" sz="2300" dirty="0">
                <a:cs typeface="B Mitra" panose="00000400000000000000" pitchFamily="2" charset="-78"/>
              </a:rPr>
              <a:t>يا كاهش سرعت خودرو</a:t>
            </a:r>
            <a:r>
              <a:rPr lang="en-US" sz="2300" dirty="0">
                <a:cs typeface="B Mitra" panose="00000400000000000000" pitchFamily="2" charset="-78"/>
              </a:rPr>
              <a:t> (decelerating) </a:t>
            </a:r>
            <a:r>
              <a:rPr lang="ar-SA" sz="2300" dirty="0">
                <a:cs typeface="B Mitra" panose="00000400000000000000" pitchFamily="2" charset="-78"/>
              </a:rPr>
              <a:t>به واحد مديريت موتور</a:t>
            </a:r>
            <a:r>
              <a:rPr lang="en-US" sz="2300" dirty="0">
                <a:cs typeface="B Mitra" panose="00000400000000000000" pitchFamily="2" charset="-78"/>
              </a:rPr>
              <a:t> (ECU) </a:t>
            </a:r>
            <a:r>
              <a:rPr lang="ar-SA" sz="2300" dirty="0">
                <a:cs typeface="B Mitra" panose="00000400000000000000" pitchFamily="2" charset="-78"/>
              </a:rPr>
              <a:t>ارسال مي‌كند. دريچه گاز علاوه بر مسير هواي ورودي از طريق دريچه پروانه‌اي، داراي يك مسير هواي اضافي است كه هوا از طريق آن مي‌تواند به صورت جانبي عبور كند. اين مسير عموماً توسط «استپر موتور</a:t>
            </a:r>
            <a:r>
              <a:rPr lang="en-US" sz="2300" dirty="0">
                <a:cs typeface="B Mitra" panose="00000400000000000000" pitchFamily="2" charset="-78"/>
              </a:rPr>
              <a:t>» (Stepper motor) </a:t>
            </a:r>
            <a:r>
              <a:rPr lang="ar-SA" sz="2300" dirty="0">
                <a:cs typeface="B Mitra" panose="00000400000000000000" pitchFamily="2" charset="-78"/>
              </a:rPr>
              <a:t>تنظيم و کنترل مي‌شود. اهداف استفاده از «استپر موتور» عبارتند از:  ايجاد حالت ساسات در زمان سرد بودن موتور و بسته بودن دريچه گاز، تنظيم دور آرام در زمان گرفتن بار اضافي از موتور (به طور مثال راه‌اندازي كولر)،  تنظيم نسبت مناسب مخلوط سوخت و هوا در دور آرام و کاهش ميزان توليد آلاينده‌ها در اين شرايط و جلوگيري از بسته شدن سريع مسير هوا زماني كه در سرعت‌هاي بالا راننده به طور ناگهاني پا را از روي پدال گاز برمي‌دارد</a:t>
            </a:r>
            <a:r>
              <a:rPr lang="en-US" sz="2300" dirty="0">
                <a:cs typeface="B Mitra" panose="00000400000000000000" pitchFamily="2" charset="-78"/>
              </a:rPr>
              <a:t>.</a:t>
            </a:r>
            <a:br>
              <a:rPr lang="en-US" sz="2300" dirty="0">
                <a:cs typeface="B Mitra" panose="00000400000000000000" pitchFamily="2" charset="-78"/>
              </a:rPr>
            </a:br>
            <a:endParaRPr lang="en-US" sz="2300" dirty="0">
              <a:cs typeface="B Mitra" panose="00000400000000000000" pitchFamily="2" charset="-78"/>
            </a:endParaRPr>
          </a:p>
        </p:txBody>
      </p:sp>
    </p:spTree>
    <p:extLst>
      <p:ext uri="{BB962C8B-B14F-4D97-AF65-F5344CB8AC3E}">
        <p14:creationId xmlns:p14="http://schemas.microsoft.com/office/powerpoint/2010/main" val="20557714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0</TotalTime>
  <Words>961</Words>
  <Application>Microsoft Office PowerPoint</Application>
  <PresentationFormat>Widescreen</PresentationFormat>
  <Paragraphs>26</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B Mitra</vt:lpstr>
      <vt:lpstr>B Titr</vt:lpstr>
      <vt:lpstr>Century Gothic</vt:lpstr>
      <vt:lpstr>Wingdings 3</vt:lpstr>
      <vt:lpstr>Ion Boardroom</vt:lpstr>
      <vt:lpstr>بسمه تعالی  دانشگاه آزاد اسلامی واحد سیرجان دریچه گاز استاد :  سرکار خانم ساردویی  دانشجو :  هادی نجمی نژاد   </vt:lpstr>
      <vt:lpstr>دریچه گاز </vt:lpstr>
      <vt:lpstr>دریچه گاز</vt:lpstr>
      <vt:lpstr>انواع دریچه گاز</vt:lpstr>
      <vt:lpstr>انواع دریچه گاز</vt:lpstr>
      <vt:lpstr>مقايسه دريچه گاز مکانيکي و برقي</vt:lpstr>
      <vt:lpstr>مقايسه دريچه گاز مکانيکي و برقي</vt:lpstr>
      <vt:lpstr>قسمت‌هاي تشکيل‌دهنده دريچه گاز:</vt:lpstr>
      <vt:lpstr>قسمت‌هاي تشکيل‌دهنده دريچه گاز:</vt:lpstr>
      <vt:lpstr>قسمت‌هاي تشکيل‌دهنده دريچه گاز:</vt:lpstr>
      <vt:lpstr>نحوه عملکرد دریچه گاز</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بسمه تعالی  دانشگاه آزاد اسلامی واحد سیرجان دریچه گاز استاد :  سرکار خانم ساردویی  دانشجو :  هادی نجمی نژاد   </dc:title>
  <dc:creator>apple</dc:creator>
  <cp:lastModifiedBy>apple</cp:lastModifiedBy>
  <cp:revision>1</cp:revision>
  <dcterms:created xsi:type="dcterms:W3CDTF">2016-05-07T08:56:01Z</dcterms:created>
  <dcterms:modified xsi:type="dcterms:W3CDTF">2016-05-07T08:56:32Z</dcterms:modified>
</cp:coreProperties>
</file>