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7" r:id="rId2"/>
    <p:sldId id="256" r:id="rId3"/>
    <p:sldId id="259" r:id="rId4"/>
    <p:sldId id="258"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6" r:id="rId50"/>
    <p:sldId id="305" r:id="rId51"/>
    <p:sldId id="307" r:id="rId52"/>
    <p:sldId id="308" r:id="rId53"/>
    <p:sldId id="309" r:id="rId54"/>
    <p:sldId id="310" r:id="rId55"/>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3" d="100"/>
          <a:sy n="103" d="100"/>
        </p:scale>
        <p:origin x="20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76B2651-1D9B-4883-B5F3-3B0633ECE8BF}" type="datetimeFigureOut">
              <a:rPr lang="fa-IR" smtClean="0"/>
              <a:t>03/12/1439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CAD63CF-0687-4E86-A878-3787C5222989}"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6B2651-1D9B-4883-B5F3-3B0633ECE8BF}" type="datetimeFigureOut">
              <a:rPr lang="fa-IR" smtClean="0"/>
              <a:t>03/12/1439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CAD63CF-0687-4E86-A878-3787C5222989}"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6B2651-1D9B-4883-B5F3-3B0633ECE8BF}" type="datetimeFigureOut">
              <a:rPr lang="fa-IR" smtClean="0"/>
              <a:t>03/12/1439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CAD63CF-0687-4E86-A878-3787C5222989}"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6B2651-1D9B-4883-B5F3-3B0633ECE8BF}" type="datetimeFigureOut">
              <a:rPr lang="fa-IR" smtClean="0"/>
              <a:t>03/12/1439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CAD63CF-0687-4E86-A878-3787C5222989}"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6B2651-1D9B-4883-B5F3-3B0633ECE8BF}" type="datetimeFigureOut">
              <a:rPr lang="fa-IR" smtClean="0"/>
              <a:t>03/12/1439</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CAD63CF-0687-4E86-A878-3787C5222989}"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76B2651-1D9B-4883-B5F3-3B0633ECE8BF}" type="datetimeFigureOut">
              <a:rPr lang="fa-IR" smtClean="0"/>
              <a:t>03/12/1439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CAD63CF-0687-4E86-A878-3787C5222989}"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6B2651-1D9B-4883-B5F3-3B0633ECE8BF}" type="datetimeFigureOut">
              <a:rPr lang="fa-IR" smtClean="0"/>
              <a:t>03/12/1439</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CAD63CF-0687-4E86-A878-3787C5222989}"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6B2651-1D9B-4883-B5F3-3B0633ECE8BF}" type="datetimeFigureOut">
              <a:rPr lang="fa-IR" smtClean="0"/>
              <a:t>03/12/1439</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CAD63CF-0687-4E86-A878-3787C5222989}"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6B2651-1D9B-4883-B5F3-3B0633ECE8BF}" type="datetimeFigureOut">
              <a:rPr lang="fa-IR" smtClean="0"/>
              <a:t>03/12/1439</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CAD63CF-0687-4E86-A878-3787C5222989}"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6B2651-1D9B-4883-B5F3-3B0633ECE8BF}" type="datetimeFigureOut">
              <a:rPr lang="fa-IR" smtClean="0"/>
              <a:t>03/12/1439</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CAD63CF-0687-4E86-A878-3787C5222989}" type="slidenum">
              <a:rPr lang="fa-IR" smtClean="0"/>
              <a:t>‹#›</a:t>
            </a:fld>
            <a:endParaRPr lang="fa-I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76B2651-1D9B-4883-B5F3-3B0633ECE8BF}" type="datetimeFigureOut">
              <a:rPr lang="fa-IR" smtClean="0"/>
              <a:t>03/12/1439</a:t>
            </a:fld>
            <a:endParaRPr lang="fa-IR"/>
          </a:p>
        </p:txBody>
      </p:sp>
      <p:sp>
        <p:nvSpPr>
          <p:cNvPr id="9" name="Slide Number Placeholder 8"/>
          <p:cNvSpPr>
            <a:spLocks noGrp="1"/>
          </p:cNvSpPr>
          <p:nvPr>
            <p:ph type="sldNum" sz="quarter" idx="11"/>
          </p:nvPr>
        </p:nvSpPr>
        <p:spPr/>
        <p:txBody>
          <a:bodyPr/>
          <a:lstStyle/>
          <a:p>
            <a:fld id="{1CAD63CF-0687-4E86-A878-3787C5222989}" type="slidenum">
              <a:rPr lang="fa-IR" smtClean="0"/>
              <a:t>‹#›</a:t>
            </a:fld>
            <a:endParaRPr lang="fa-IR"/>
          </a:p>
        </p:txBody>
      </p:sp>
      <p:sp>
        <p:nvSpPr>
          <p:cNvPr id="10" name="Footer Placeholder 9"/>
          <p:cNvSpPr>
            <a:spLocks noGrp="1"/>
          </p:cNvSpPr>
          <p:nvPr>
            <p:ph type="ftr" sz="quarter" idx="12"/>
          </p:nvPr>
        </p:nvSpPr>
        <p:spPr/>
        <p:txBody>
          <a:bodyPr/>
          <a:lstStyle/>
          <a:p>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CAD63CF-0687-4E86-A878-3787C5222989}" type="slidenum">
              <a:rPr lang="fa-IR" smtClean="0"/>
              <a:t>‹#›</a:t>
            </a:fld>
            <a:endParaRPr lang="fa-I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a-I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76B2651-1D9B-4883-B5F3-3B0633ECE8BF}" type="datetimeFigureOut">
              <a:rPr lang="fa-IR" smtClean="0"/>
              <a:t>03/12/1439</a:t>
            </a:fld>
            <a:endParaRPr lang="fa-I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51" y="4264025"/>
            <a:ext cx="7543800" cy="2593975"/>
          </a:xfrm>
        </p:spPr>
        <p:txBody>
          <a:bodyPr/>
          <a:lstStyle/>
          <a:p>
            <a:pPr algn="ctr"/>
            <a:r>
              <a:rPr lang="fa-IR" sz="1800" b="1" dirty="0" smtClean="0">
                <a:solidFill>
                  <a:srgbClr val="002060"/>
                </a:solidFill>
                <a:cs typeface="B Zar" pitchFamily="2" charset="-78"/>
              </a:rPr>
              <a:t>دانشگاه آزاد اسلامی </a:t>
            </a:r>
            <a:r>
              <a:rPr lang="fa-IR" sz="1800" b="1" dirty="0" smtClean="0">
                <a:solidFill>
                  <a:srgbClr val="002060"/>
                </a:solidFill>
                <a:cs typeface="B Zar" pitchFamily="2" charset="-78"/>
              </a:rPr>
              <a:t>واحد</a:t>
            </a:r>
            <a:r>
              <a:rPr lang="fa-IR" sz="1800" b="1" dirty="0" smtClean="0">
                <a:solidFill>
                  <a:srgbClr val="002060"/>
                </a:solidFill>
                <a:cs typeface="B Zar" pitchFamily="2" charset="-78"/>
              </a:rPr>
              <a:t/>
            </a:r>
            <a:br>
              <a:rPr lang="fa-IR" sz="1800" b="1" dirty="0" smtClean="0">
                <a:solidFill>
                  <a:srgbClr val="002060"/>
                </a:solidFill>
                <a:cs typeface="B Zar" pitchFamily="2" charset="-78"/>
              </a:rPr>
            </a:br>
            <a:r>
              <a:rPr lang="fa-IR" sz="2800" b="1" dirty="0" smtClean="0">
                <a:solidFill>
                  <a:srgbClr val="002060"/>
                </a:solidFill>
                <a:cs typeface="B Zar" pitchFamily="2" charset="-78"/>
              </a:rPr>
              <a:t/>
            </a:r>
            <a:br>
              <a:rPr lang="fa-IR" sz="2800" b="1" dirty="0" smtClean="0">
                <a:solidFill>
                  <a:srgbClr val="002060"/>
                </a:solidFill>
                <a:cs typeface="B Zar" pitchFamily="2" charset="-78"/>
              </a:rPr>
            </a:br>
            <a:r>
              <a:rPr lang="fa-IR" sz="2800" b="1" dirty="0" smtClean="0">
                <a:solidFill>
                  <a:srgbClr val="002060"/>
                </a:solidFill>
                <a:cs typeface="B Zar" pitchFamily="2" charset="-78"/>
              </a:rPr>
              <a:t>داده </a:t>
            </a:r>
            <a:r>
              <a:rPr lang="fa-IR" sz="2800" b="1" dirty="0">
                <a:solidFill>
                  <a:srgbClr val="002060"/>
                </a:solidFill>
                <a:cs typeface="B Zar" pitchFamily="2" charset="-78"/>
              </a:rPr>
              <a:t>کاوی در شبکه های اجتماعی و روابط عمومی </a:t>
            </a:r>
            <a:r>
              <a:rPr lang="fa-IR" sz="2800" b="1" dirty="0" smtClean="0">
                <a:solidFill>
                  <a:srgbClr val="002060"/>
                </a:solidFill>
                <a:cs typeface="B Zar" pitchFamily="2" charset="-78"/>
              </a:rPr>
              <a:t>و</a:t>
            </a:r>
            <a:br>
              <a:rPr lang="fa-IR" sz="2800" b="1" dirty="0" smtClean="0">
                <a:solidFill>
                  <a:srgbClr val="002060"/>
                </a:solidFill>
                <a:cs typeface="B Zar" pitchFamily="2" charset="-78"/>
              </a:rPr>
            </a:br>
            <a:r>
              <a:rPr lang="fa-IR" sz="2800" b="1" dirty="0" smtClean="0">
                <a:solidFill>
                  <a:srgbClr val="002060"/>
                </a:solidFill>
                <a:cs typeface="B Zar" pitchFamily="2" charset="-78"/>
              </a:rPr>
              <a:t> </a:t>
            </a:r>
            <a:r>
              <a:rPr lang="fa-IR" sz="2800" b="1" dirty="0">
                <a:solidFill>
                  <a:srgbClr val="002060"/>
                </a:solidFill>
                <a:cs typeface="B Zar" pitchFamily="2" charset="-78"/>
              </a:rPr>
              <a:t>بازاریابی </a:t>
            </a:r>
            <a:r>
              <a:rPr lang="fa-IR" sz="2800" b="1" dirty="0" smtClean="0">
                <a:solidFill>
                  <a:srgbClr val="002060"/>
                </a:solidFill>
                <a:cs typeface="B Zar" pitchFamily="2" charset="-78"/>
              </a:rPr>
              <a:t>نوین</a:t>
            </a:r>
            <a:br>
              <a:rPr lang="fa-IR" sz="2800" b="1" dirty="0" smtClean="0">
                <a:solidFill>
                  <a:srgbClr val="002060"/>
                </a:solidFill>
                <a:cs typeface="B Zar" pitchFamily="2" charset="-78"/>
              </a:rPr>
            </a:br>
            <a:r>
              <a:rPr lang="en-US" sz="2400" b="1" dirty="0" smtClean="0">
                <a:solidFill>
                  <a:srgbClr val="002060"/>
                </a:solidFill>
                <a:cs typeface="B Zar" pitchFamily="2" charset="-78"/>
              </a:rPr>
              <a:t/>
            </a:r>
            <a:br>
              <a:rPr lang="en-US" sz="2400" b="1" dirty="0" smtClean="0">
                <a:solidFill>
                  <a:srgbClr val="002060"/>
                </a:solidFill>
                <a:cs typeface="B Zar" pitchFamily="2" charset="-78"/>
              </a:rPr>
            </a:br>
            <a:r>
              <a:rPr lang="fa-IR" sz="2400" b="1" dirty="0" smtClean="0">
                <a:solidFill>
                  <a:srgbClr val="002060"/>
                </a:solidFill>
                <a:cs typeface="B Zar" pitchFamily="2" charset="-78"/>
              </a:rPr>
              <a:t>استاد: </a:t>
            </a:r>
            <a:br>
              <a:rPr lang="fa-IR" sz="2400" b="1" dirty="0" smtClean="0">
                <a:solidFill>
                  <a:srgbClr val="002060"/>
                </a:solidFill>
                <a:cs typeface="B Zar" pitchFamily="2" charset="-78"/>
              </a:rPr>
            </a:br>
            <a:r>
              <a:rPr lang="en-US" sz="2400" b="1" dirty="0" smtClean="0">
                <a:solidFill>
                  <a:srgbClr val="002060"/>
                </a:solidFill>
                <a:cs typeface="B Zar" pitchFamily="2" charset="-78"/>
              </a:rPr>
              <a:t/>
            </a:r>
            <a:br>
              <a:rPr lang="en-US" sz="2400" b="1" dirty="0" smtClean="0">
                <a:solidFill>
                  <a:srgbClr val="002060"/>
                </a:solidFill>
                <a:cs typeface="B Zar" pitchFamily="2" charset="-78"/>
              </a:rPr>
            </a:br>
            <a:r>
              <a:rPr lang="en-US" sz="2400" b="1" dirty="0">
                <a:solidFill>
                  <a:srgbClr val="002060"/>
                </a:solidFill>
                <a:cs typeface="B Zar" pitchFamily="2" charset="-78"/>
              </a:rPr>
              <a:t/>
            </a:r>
            <a:br>
              <a:rPr lang="en-US" sz="2400" b="1" dirty="0">
                <a:solidFill>
                  <a:srgbClr val="002060"/>
                </a:solidFill>
                <a:cs typeface="B Zar" pitchFamily="2" charset="-78"/>
              </a:rPr>
            </a:br>
            <a:r>
              <a:rPr lang="fa-IR" sz="2400" b="1" dirty="0" smtClean="0">
                <a:solidFill>
                  <a:srgbClr val="002060"/>
                </a:solidFill>
                <a:cs typeface="B Zar" pitchFamily="2" charset="-78"/>
              </a:rPr>
              <a:t>دانشجو :</a:t>
            </a:r>
            <a:br>
              <a:rPr lang="fa-IR" sz="2400" b="1" dirty="0" smtClean="0">
                <a:solidFill>
                  <a:srgbClr val="002060"/>
                </a:solidFill>
                <a:cs typeface="B Zar" pitchFamily="2" charset="-78"/>
              </a:rPr>
            </a:br>
            <a:r>
              <a:rPr lang="fa-IR" sz="2400" b="1" dirty="0" smtClean="0">
                <a:solidFill>
                  <a:srgbClr val="002060"/>
                </a:solidFill>
                <a:cs typeface="B Zar" pitchFamily="2" charset="-78"/>
              </a:rPr>
              <a:t/>
            </a:r>
            <a:br>
              <a:rPr lang="fa-IR" sz="2400" b="1" dirty="0" smtClean="0">
                <a:solidFill>
                  <a:srgbClr val="002060"/>
                </a:solidFill>
                <a:cs typeface="B Zar" pitchFamily="2" charset="-78"/>
              </a:rPr>
            </a:br>
            <a:r>
              <a:rPr lang="fa-IR" sz="2400" b="1" dirty="0">
                <a:solidFill>
                  <a:srgbClr val="002060"/>
                </a:solidFill>
                <a:cs typeface="B Zar" pitchFamily="2" charset="-78"/>
              </a:rPr>
              <a:t/>
            </a:r>
            <a:br>
              <a:rPr lang="fa-IR" sz="2400" b="1" dirty="0">
                <a:solidFill>
                  <a:srgbClr val="002060"/>
                </a:solidFill>
                <a:cs typeface="B Zar" pitchFamily="2" charset="-78"/>
              </a:rPr>
            </a:br>
            <a:r>
              <a:rPr lang="fa-IR" sz="2400" b="1" dirty="0" smtClean="0">
                <a:solidFill>
                  <a:srgbClr val="002060"/>
                </a:solidFill>
                <a:cs typeface="B Zar" pitchFamily="2" charset="-78"/>
              </a:rPr>
              <a:t>زمستان 93</a:t>
            </a:r>
            <a:r>
              <a:rPr lang="en-US" sz="2400" dirty="0">
                <a:solidFill>
                  <a:srgbClr val="002060"/>
                </a:solidFill>
                <a:cs typeface="B Zar" pitchFamily="2" charset="-78"/>
              </a:rPr>
              <a:t/>
            </a:r>
            <a:br>
              <a:rPr lang="en-US" sz="2400" dirty="0">
                <a:solidFill>
                  <a:srgbClr val="002060"/>
                </a:solidFill>
                <a:cs typeface="B Zar" pitchFamily="2" charset="-78"/>
              </a:rPr>
            </a:br>
            <a:endParaRPr lang="fa-IR" sz="2400" dirty="0">
              <a:solidFill>
                <a:srgbClr val="002060"/>
              </a:solidFill>
              <a:cs typeface="B Zar" pitchFamily="2" charset="-78"/>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0880" y="3993"/>
            <a:ext cx="1053088" cy="1577239"/>
          </a:xfrm>
          <a:prstGeom prst="rect">
            <a:avLst/>
          </a:prstGeom>
        </p:spPr>
      </p:pic>
    </p:spTree>
    <p:extLst>
      <p:ext uri="{BB962C8B-B14F-4D97-AF65-F5344CB8AC3E}">
        <p14:creationId xmlns:p14="http://schemas.microsoft.com/office/powerpoint/2010/main" val="1463849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2856"/>
            <a:ext cx="7543800" cy="925959"/>
          </a:xfrm>
        </p:spPr>
        <p:txBody>
          <a:bodyPr/>
          <a:lstStyle/>
          <a:p>
            <a:pPr algn="ctr"/>
            <a:r>
              <a:rPr lang="fa-IR" sz="6000" b="1" dirty="0" smtClean="0">
                <a:solidFill>
                  <a:srgbClr val="002060"/>
                </a:solidFill>
                <a:cs typeface="B Zar" pitchFamily="2" charset="-78"/>
              </a:rPr>
              <a:t>پیشینه پژوهش</a:t>
            </a:r>
            <a:endParaRPr lang="fa-IR" sz="6000" dirty="0">
              <a:solidFill>
                <a:srgbClr val="002060"/>
              </a:solidFill>
              <a:cs typeface="B Zar" pitchFamily="2" charset="-78"/>
            </a:endParaRPr>
          </a:p>
        </p:txBody>
      </p:sp>
    </p:spTree>
    <p:extLst>
      <p:ext uri="{BB962C8B-B14F-4D97-AF65-F5344CB8AC3E}">
        <p14:creationId xmlns:p14="http://schemas.microsoft.com/office/powerpoint/2010/main" val="2954757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fa-IR" sz="4400" b="1" dirty="0" smtClean="0">
                <a:cs typeface="B Zar" pitchFamily="2" charset="-78"/>
              </a:rPr>
              <a:t>تاریخچه داده کاوی</a:t>
            </a:r>
            <a:endParaRPr lang="en-US" sz="4400" b="1" dirty="0">
              <a:cs typeface="B Zar" pitchFamily="2" charset="-78"/>
            </a:endParaRPr>
          </a:p>
        </p:txBody>
      </p:sp>
      <p:sp>
        <p:nvSpPr>
          <p:cNvPr id="4" name="TextBox 3"/>
          <p:cNvSpPr txBox="1"/>
          <p:nvPr/>
        </p:nvSpPr>
        <p:spPr>
          <a:xfrm>
            <a:off x="467544" y="1196752"/>
            <a:ext cx="7596336" cy="5132174"/>
          </a:xfrm>
          <a:prstGeom prst="rect">
            <a:avLst/>
          </a:prstGeom>
          <a:noFill/>
        </p:spPr>
        <p:txBody>
          <a:bodyPr wrap="square" rtlCol="1">
            <a:spAutoFit/>
          </a:bodyPr>
          <a:lstStyle/>
          <a:p>
            <a:pPr algn="just">
              <a:lnSpc>
                <a:spcPct val="150000"/>
              </a:lnSpc>
            </a:pPr>
            <a:r>
              <a:rPr lang="fa-IR" sz="2000" dirty="0" smtClean="0">
                <a:cs typeface="B Nazanin" pitchFamily="2" charset="-78"/>
              </a:rPr>
              <a:t>با </a:t>
            </a:r>
            <a:r>
              <a:rPr lang="fa-IR" sz="2000" dirty="0">
                <a:cs typeface="B Nazanin" pitchFamily="2" charset="-78"/>
              </a:rPr>
              <a:t>رشد فناوري اطلاعات و روش‌های توليد و جمع‌آوری داده‌ها، پايگاه داده‌هاي مربوط به داده‌هاي تبادلات تجاري، كشاورزي، اينترنت، جزئيات مكالمات تلفني، داده‌هاي پزشكي و غيره سريع تر از هر روز جمع‌آوری و انبارش می‌شوند؛ لذا از اواخر دهه 80 ميلادي بشر به فكر دست‌یابی به اطلاعات نهفته در اين پايگاه داده‌هاي حجيم افتاد زيرا سیستم‌های سنتي قادر به اين كار نبودند</a:t>
            </a:r>
            <a:r>
              <a:rPr lang="en-US" sz="2000" dirty="0">
                <a:cs typeface="B Nazanin" pitchFamily="2" charset="-78"/>
              </a:rPr>
              <a:t>. </a:t>
            </a:r>
            <a:r>
              <a:rPr lang="fa-IR" sz="2000" dirty="0">
                <a:cs typeface="B Nazanin" pitchFamily="2" charset="-78"/>
              </a:rPr>
              <a:t>به دليل رقابت در عرصه‌های سياسي، نظامي، اقتصادي و علمي و اهميت دست‌یابی به اطلاعات در کم‌ترین زمان بدون دخالت انسان علم و تجزيه و تحليل داده‌ها يا داده كاوي پا به عرصه گذاشت</a:t>
            </a:r>
            <a:r>
              <a:rPr lang="en-US" sz="2000" dirty="0">
                <a:cs typeface="B Nazanin" pitchFamily="2" charset="-78"/>
              </a:rPr>
              <a:t>.</a:t>
            </a:r>
          </a:p>
          <a:p>
            <a:pPr algn="just">
              <a:lnSpc>
                <a:spcPct val="150000"/>
              </a:lnSpc>
            </a:pPr>
            <a:r>
              <a:rPr lang="fa-IR" sz="2000" dirty="0">
                <a:cs typeface="B Nazanin" pitchFamily="2" charset="-78"/>
              </a:rPr>
              <a:t>داده كاوي فرآيندي است كه در آغاز دهه‌ی 90 مطرح شد و با نگرشي نو، به مسئله استخراج اطلاعات از پايگاه داده‌ها می‌پردازد</a:t>
            </a:r>
            <a:r>
              <a:rPr lang="en-US" sz="2000" dirty="0">
                <a:cs typeface="B Nazanin" pitchFamily="2" charset="-78"/>
              </a:rPr>
              <a:t>. </a:t>
            </a:r>
            <a:r>
              <a:rPr lang="fa-IR" sz="2000" dirty="0">
                <a:cs typeface="B Nazanin" pitchFamily="2" charset="-78"/>
              </a:rPr>
              <a:t>از سال 1995 داده كاوي به صورت جدي وارد مباحث آمار شد و در سال 1996 ، اولين شماره مجله كشف دانش و معرفت از پايگاه داده‌ها منتشر شد</a:t>
            </a:r>
            <a:r>
              <a:rPr lang="en-US" sz="2000" dirty="0">
                <a:cs typeface="B Nazanin" pitchFamily="2" charset="-78"/>
              </a:rPr>
              <a:t>. </a:t>
            </a:r>
            <a:r>
              <a:rPr lang="fa-IR" sz="2000" dirty="0">
                <a:cs typeface="B Nazanin" pitchFamily="2" charset="-78"/>
              </a:rPr>
              <a:t>محققاني نظير براچمن و آنند(1996) کلیه مراحل واقع‌گرایانه و رو به جلو کشف دانش از پايگاه داده‌ها را تشخيص دادند</a:t>
            </a:r>
            <a:r>
              <a:rPr lang="en-US" sz="2000" dirty="0">
                <a:cs typeface="B Nazanin" pitchFamily="2" charset="-78"/>
              </a:rPr>
              <a:t>(</a:t>
            </a:r>
            <a:r>
              <a:rPr lang="en-US" sz="2000" dirty="0" err="1">
                <a:cs typeface="B Nazanin" pitchFamily="2" charset="-78"/>
              </a:rPr>
              <a:t>Cios</a:t>
            </a:r>
            <a:r>
              <a:rPr lang="en-US" sz="2000" dirty="0">
                <a:cs typeface="B Nazanin" pitchFamily="2" charset="-78"/>
              </a:rPr>
              <a:t>, </a:t>
            </a:r>
            <a:r>
              <a:rPr lang="en-US" sz="2000" dirty="0" err="1">
                <a:cs typeface="B Nazanin" pitchFamily="2" charset="-78"/>
              </a:rPr>
              <a:t>Pedrycz</a:t>
            </a:r>
            <a:r>
              <a:rPr lang="en-US" sz="2000" dirty="0">
                <a:cs typeface="B Nazanin" pitchFamily="2" charset="-78"/>
              </a:rPr>
              <a:t>, </a:t>
            </a:r>
            <a:r>
              <a:rPr lang="en-US" sz="2000" dirty="0" err="1">
                <a:cs typeface="B Nazanin" pitchFamily="2" charset="-78"/>
              </a:rPr>
              <a:t>Swiniarski</a:t>
            </a:r>
            <a:r>
              <a:rPr lang="en-US" sz="2000" dirty="0">
                <a:cs typeface="B Nazanin" pitchFamily="2" charset="-78"/>
              </a:rPr>
              <a:t>, &amp; Kurgan,2007) </a:t>
            </a:r>
          </a:p>
        </p:txBody>
      </p:sp>
    </p:spTree>
    <p:extLst>
      <p:ext uri="{BB962C8B-B14F-4D97-AF65-F5344CB8AC3E}">
        <p14:creationId xmlns:p14="http://schemas.microsoft.com/office/powerpoint/2010/main" val="3292569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fa-IR" sz="4400" b="1" dirty="0" smtClean="0">
                <a:cs typeface="B Zar" pitchFamily="2" charset="-78"/>
              </a:rPr>
              <a:t>تاریخچه داده کاوی</a:t>
            </a:r>
            <a:endParaRPr lang="en-US" sz="4400" b="1" dirty="0">
              <a:cs typeface="B Zar" pitchFamily="2" charset="-78"/>
            </a:endParaRPr>
          </a:p>
        </p:txBody>
      </p:sp>
      <p:sp>
        <p:nvSpPr>
          <p:cNvPr id="4" name="TextBox 3"/>
          <p:cNvSpPr txBox="1"/>
          <p:nvPr/>
        </p:nvSpPr>
        <p:spPr>
          <a:xfrm>
            <a:off x="467544" y="1196752"/>
            <a:ext cx="7596336" cy="3970318"/>
          </a:xfrm>
          <a:prstGeom prst="rect">
            <a:avLst/>
          </a:prstGeom>
          <a:noFill/>
        </p:spPr>
        <p:txBody>
          <a:bodyPr wrap="square" rtlCol="1">
            <a:spAutoFit/>
          </a:bodyPr>
          <a:lstStyle/>
          <a:p>
            <a:pPr algn="just">
              <a:lnSpc>
                <a:spcPct val="150000"/>
              </a:lnSpc>
            </a:pPr>
            <a:r>
              <a:rPr lang="fa-IR" sz="2400" dirty="0">
                <a:cs typeface="B Nazanin" pitchFamily="2" charset="-78"/>
              </a:rPr>
              <a:t>در سال </a:t>
            </a:r>
            <a:r>
              <a:rPr lang="fa-IR" sz="2400" dirty="0" smtClean="0">
                <a:cs typeface="B Nazanin" pitchFamily="2" charset="-78"/>
              </a:rPr>
              <a:t>1989و1991 </a:t>
            </a:r>
            <a:r>
              <a:rPr lang="fa-IR" sz="2400" dirty="0">
                <a:cs typeface="B Nazanin" pitchFamily="2" charset="-78"/>
              </a:rPr>
              <a:t>کارگاه‌های كشف دانش و معرفت از پايگاه داده‌ها توسط </a:t>
            </a:r>
            <a:r>
              <a:rPr lang="fa-IR" sz="2400" dirty="0" smtClean="0">
                <a:cs typeface="B Nazanin" pitchFamily="2" charset="-78"/>
              </a:rPr>
              <a:t>پياتتسكي</a:t>
            </a:r>
            <a:r>
              <a:rPr lang="en-US" sz="2400" dirty="0" smtClean="0">
                <a:cs typeface="B Nazanin" pitchFamily="2" charset="-78"/>
              </a:rPr>
              <a:t> </a:t>
            </a:r>
            <a:r>
              <a:rPr lang="fa-IR" sz="2400" dirty="0" smtClean="0">
                <a:cs typeface="B Nazanin" pitchFamily="2" charset="-78"/>
              </a:rPr>
              <a:t>و همكارانش </a:t>
            </a:r>
            <a:r>
              <a:rPr lang="fa-IR" sz="2400" dirty="0">
                <a:cs typeface="B Nazanin" pitchFamily="2" charset="-78"/>
              </a:rPr>
              <a:t>برگزار شد</a:t>
            </a:r>
            <a:r>
              <a:rPr lang="en-US" sz="2400" dirty="0">
                <a:cs typeface="B Nazanin" pitchFamily="2" charset="-78"/>
              </a:rPr>
              <a:t>. </a:t>
            </a:r>
            <a:r>
              <a:rPr lang="fa-IR" sz="2400" dirty="0">
                <a:cs typeface="B Nazanin" pitchFamily="2" charset="-78"/>
              </a:rPr>
              <a:t>در فواصل سال‌های 1991</a:t>
            </a:r>
            <a:r>
              <a:rPr lang="fa-IR" sz="1050" dirty="0">
                <a:cs typeface="B Nazanin" pitchFamily="2" charset="-78"/>
              </a:rPr>
              <a:t> </a:t>
            </a:r>
            <a:r>
              <a:rPr lang="fa-IR" sz="2400" dirty="0">
                <a:cs typeface="B Nazanin" pitchFamily="2" charset="-78"/>
              </a:rPr>
              <a:t>تا</a:t>
            </a:r>
            <a:r>
              <a:rPr lang="fa-IR" sz="1600" dirty="0">
                <a:cs typeface="B Nazanin" pitchFamily="2" charset="-78"/>
              </a:rPr>
              <a:t> </a:t>
            </a:r>
            <a:r>
              <a:rPr lang="fa-IR" sz="2400" dirty="0">
                <a:cs typeface="B Nazanin" pitchFamily="2" charset="-78"/>
              </a:rPr>
              <a:t>1994 کارگاه‌های كشف دانش و معرفت از پايگاه داده‌ها توسط فيياد و پياتتسكي و ديگران برگزار شد</a:t>
            </a:r>
            <a:r>
              <a:rPr lang="en-US" sz="2400" dirty="0">
                <a:cs typeface="B Nazanin" pitchFamily="2" charset="-78"/>
              </a:rPr>
              <a:t>. </a:t>
            </a:r>
            <a:r>
              <a:rPr lang="fa-IR" sz="2400" dirty="0">
                <a:cs typeface="B Nazanin" pitchFamily="2" charset="-78"/>
              </a:rPr>
              <a:t>به طور رسمي اصطلاح داده كاوي براي اولين بار توسط فيياد در اولين كنفرانس بین‌المللی «كشف معرفت و داده كاوي » در سال 1995 مطرح شد</a:t>
            </a:r>
            <a:r>
              <a:rPr lang="en-US" sz="2400" dirty="0">
                <a:cs typeface="B Nazanin" pitchFamily="2" charset="-78"/>
              </a:rPr>
              <a:t>. </a:t>
            </a:r>
            <a:r>
              <a:rPr lang="fa-IR" sz="2400" dirty="0">
                <a:cs typeface="B Nazanin" pitchFamily="2" charset="-78"/>
              </a:rPr>
              <a:t>امروزه کنفرانس‌های مختلفي در اين زمينه در سراسر دنيا برگزار می‌شود </a:t>
            </a:r>
            <a:endParaRPr lang="fa-IR" sz="2400" dirty="0" smtClean="0">
              <a:cs typeface="B Nazanin" pitchFamily="2" charset="-78"/>
            </a:endParaRPr>
          </a:p>
          <a:p>
            <a:pPr algn="just">
              <a:lnSpc>
                <a:spcPct val="150000"/>
              </a:lnSpc>
            </a:pPr>
            <a:r>
              <a:rPr lang="fa-IR" sz="2400" dirty="0" smtClean="0">
                <a:cs typeface="B Nazanin" pitchFamily="2" charset="-78"/>
              </a:rPr>
              <a:t>(</a:t>
            </a:r>
            <a:r>
              <a:rPr lang="fa-IR" sz="2400" dirty="0">
                <a:cs typeface="B Nazanin" pitchFamily="2" charset="-78"/>
              </a:rPr>
              <a:t>جدول </a:t>
            </a:r>
            <a:r>
              <a:rPr lang="fa-IR" sz="2400" dirty="0" smtClean="0">
                <a:cs typeface="B Nazanin" pitchFamily="2" charset="-78"/>
              </a:rPr>
              <a:t>2-1)</a:t>
            </a:r>
            <a:endParaRPr lang="en-US" sz="2400" dirty="0">
              <a:cs typeface="B Nazanin" pitchFamily="2" charset="-78"/>
            </a:endParaRPr>
          </a:p>
        </p:txBody>
      </p:sp>
    </p:spTree>
    <p:extLst>
      <p:ext uri="{BB962C8B-B14F-4D97-AF65-F5344CB8AC3E}">
        <p14:creationId xmlns:p14="http://schemas.microsoft.com/office/powerpoint/2010/main" val="14269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fa-IR" sz="4400" b="1" dirty="0" smtClean="0">
                <a:cs typeface="B Zar" pitchFamily="2" charset="-78"/>
              </a:rPr>
              <a:t>تاریخچه داده کاوی</a:t>
            </a:r>
            <a:endParaRPr lang="en-US" sz="4400" b="1" dirty="0">
              <a:cs typeface="B Zar" pitchFamily="2" charset="-78"/>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012726" y="1628800"/>
            <a:ext cx="6470476" cy="4875578"/>
          </a:xfrm>
          <a:prstGeom prst="rect">
            <a:avLst/>
          </a:prstGeom>
          <a:noFill/>
          <a:ln>
            <a:noFill/>
          </a:ln>
        </p:spPr>
      </p:pic>
      <p:sp>
        <p:nvSpPr>
          <p:cNvPr id="3" name="TextBox 2"/>
          <p:cNvSpPr txBox="1"/>
          <p:nvPr/>
        </p:nvSpPr>
        <p:spPr>
          <a:xfrm>
            <a:off x="395536" y="1165975"/>
            <a:ext cx="7704856" cy="677108"/>
          </a:xfrm>
          <a:prstGeom prst="rect">
            <a:avLst/>
          </a:prstGeom>
          <a:noFill/>
        </p:spPr>
        <p:txBody>
          <a:bodyPr wrap="square" rtlCol="1">
            <a:spAutoFit/>
          </a:bodyPr>
          <a:lstStyle/>
          <a:p>
            <a:r>
              <a:rPr lang="fa-IR" sz="2000" b="1" dirty="0">
                <a:cs typeface="B Nazanin" pitchFamily="2" charset="-78"/>
              </a:rPr>
              <a:t>جدول 2-1- مراحل تکامل داده کاوی </a:t>
            </a:r>
            <a:r>
              <a:rPr lang="en-US" sz="2000" b="1" dirty="0">
                <a:cs typeface="B Nazanin" pitchFamily="2" charset="-78"/>
              </a:rPr>
              <a:t>(An Introduction to Data Mining,2007)</a:t>
            </a:r>
          </a:p>
          <a:p>
            <a:endParaRPr lang="fa-IR" b="1" dirty="0">
              <a:cs typeface="B Nazanin" pitchFamily="2" charset="-78"/>
            </a:endParaRPr>
          </a:p>
        </p:txBody>
      </p:sp>
    </p:spTree>
    <p:extLst>
      <p:ext uri="{BB962C8B-B14F-4D97-AF65-F5344CB8AC3E}">
        <p14:creationId xmlns:p14="http://schemas.microsoft.com/office/powerpoint/2010/main" val="3209017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fa-IR" sz="4400" b="1" dirty="0">
                <a:cs typeface="B Zar" pitchFamily="2" charset="-78"/>
              </a:rPr>
              <a:t>داده كاوي چيست؟</a:t>
            </a:r>
            <a:endParaRPr lang="en-US" sz="4400" b="1" dirty="0">
              <a:cs typeface="B Zar" pitchFamily="2" charset="-78"/>
            </a:endParaRPr>
          </a:p>
        </p:txBody>
      </p:sp>
      <p:sp>
        <p:nvSpPr>
          <p:cNvPr id="4" name="TextBox 3"/>
          <p:cNvSpPr txBox="1"/>
          <p:nvPr/>
        </p:nvSpPr>
        <p:spPr>
          <a:xfrm>
            <a:off x="467544" y="1196752"/>
            <a:ext cx="7596336" cy="3924151"/>
          </a:xfrm>
          <a:prstGeom prst="rect">
            <a:avLst/>
          </a:prstGeom>
          <a:noFill/>
        </p:spPr>
        <p:txBody>
          <a:bodyPr wrap="square" rtlCol="1">
            <a:spAutoFit/>
          </a:bodyPr>
          <a:lstStyle/>
          <a:p>
            <a:pPr algn="just">
              <a:lnSpc>
                <a:spcPct val="150000"/>
              </a:lnSpc>
            </a:pPr>
            <a:r>
              <a:rPr lang="fa-IR" sz="2400" dirty="0" smtClean="0">
                <a:cs typeface="B Nazanin" pitchFamily="2" charset="-78"/>
              </a:rPr>
              <a:t>داده </a:t>
            </a:r>
            <a:r>
              <a:rPr lang="fa-IR" sz="2400" dirty="0">
                <a:cs typeface="B Nazanin" pitchFamily="2" charset="-78"/>
              </a:rPr>
              <a:t>كاوي به بهره‌گیری از ابزارهاي تجزيه و تحليل داده‌ها به منظور كشف الگوها و روابط معتبري كه تا كنون ناشناخته بوده‌اند اطلاق می‌شود</a:t>
            </a:r>
            <a:r>
              <a:rPr lang="en-US" sz="2400" dirty="0">
                <a:cs typeface="B Nazanin" pitchFamily="2" charset="-78"/>
              </a:rPr>
              <a:t>. </a:t>
            </a:r>
            <a:r>
              <a:rPr lang="fa-IR" sz="2400" dirty="0">
                <a:cs typeface="B Nazanin" pitchFamily="2" charset="-78"/>
              </a:rPr>
              <a:t>اين ابزارها ممكن است مدل‌های آماري الگوریتم‌های رياضي و روش‌های یادگیرنده </a:t>
            </a:r>
            <a:r>
              <a:rPr lang="fa-IR" sz="2400" b="1" dirty="0">
                <a:cs typeface="B Nazanin" pitchFamily="2" charset="-78"/>
              </a:rPr>
              <a:t> </a:t>
            </a:r>
            <a:r>
              <a:rPr lang="fa-IR" sz="2400" dirty="0">
                <a:cs typeface="B Nazanin" pitchFamily="2" charset="-78"/>
              </a:rPr>
              <a:t>باشند كه كار اين خود را به صورت خودكار و بر اساس تجربه‌ای كه از طريق شبکه‌های عصبي</a:t>
            </a:r>
            <a:r>
              <a:rPr lang="en-US" sz="2400" dirty="0">
                <a:cs typeface="B Nazanin" pitchFamily="2" charset="-78"/>
              </a:rPr>
              <a:t>  </a:t>
            </a:r>
            <a:r>
              <a:rPr lang="fa-IR" sz="2400" dirty="0">
                <a:cs typeface="B Nazanin" pitchFamily="2" charset="-78"/>
              </a:rPr>
              <a:t>يا درخت‌های</a:t>
            </a:r>
            <a:r>
              <a:rPr lang="fa-IR" sz="2400" b="1" dirty="0">
                <a:cs typeface="B Nazanin" pitchFamily="2" charset="-78"/>
              </a:rPr>
              <a:t> </a:t>
            </a:r>
            <a:r>
              <a:rPr lang="fa-IR" sz="2400" dirty="0">
                <a:cs typeface="B Nazanin" pitchFamily="2" charset="-78"/>
              </a:rPr>
              <a:t>تصمیم‌گیری به دست می‌آورند بهبود می‌بخشد</a:t>
            </a:r>
            <a:r>
              <a:rPr lang="en-US" sz="2400" dirty="0">
                <a:cs typeface="B Nazanin" pitchFamily="2" charset="-78"/>
              </a:rPr>
              <a:t>. </a:t>
            </a:r>
            <a:r>
              <a:rPr lang="fa-IR" sz="2400" dirty="0">
                <a:cs typeface="B Nazanin" pitchFamily="2" charset="-78"/>
              </a:rPr>
              <a:t>داده كاوي منحصر به گردآوري و مديريت داده‌ها نبوده و تجزيه و تحليل اطلاعات و پیش‌بینی را نيز شامل می‌شود</a:t>
            </a:r>
            <a:r>
              <a:rPr lang="fa-IR" sz="2400" b="1" dirty="0" smtClean="0">
                <a:cs typeface="B Nazanin" pitchFamily="2" charset="-78"/>
              </a:rPr>
              <a:t>.</a:t>
            </a:r>
            <a:r>
              <a:rPr lang="en-US" sz="2400" dirty="0"/>
              <a:t> (Two Crows Corporation,2005</a:t>
            </a:r>
            <a:r>
              <a:rPr lang="en-US" sz="2400" dirty="0" smtClean="0"/>
              <a:t>)</a:t>
            </a:r>
            <a:endParaRPr lang="en-US" sz="2400" dirty="0"/>
          </a:p>
        </p:txBody>
      </p:sp>
    </p:spTree>
    <p:extLst>
      <p:ext uri="{BB962C8B-B14F-4D97-AF65-F5344CB8AC3E}">
        <p14:creationId xmlns:p14="http://schemas.microsoft.com/office/powerpoint/2010/main" val="2899052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cs typeface="B Zar" pitchFamily="2" charset="-78"/>
              </a:rPr>
              <a:t>داده كاوي چيست؟</a:t>
            </a:r>
            <a:endParaRPr lang="fa-IR" dirty="0"/>
          </a:p>
        </p:txBody>
      </p:sp>
      <p:sp>
        <p:nvSpPr>
          <p:cNvPr id="5" name="TextBox 4"/>
          <p:cNvSpPr txBox="1"/>
          <p:nvPr/>
        </p:nvSpPr>
        <p:spPr>
          <a:xfrm>
            <a:off x="323528" y="1196752"/>
            <a:ext cx="7920880" cy="5262979"/>
          </a:xfrm>
          <a:prstGeom prst="rect">
            <a:avLst/>
          </a:prstGeom>
          <a:noFill/>
        </p:spPr>
        <p:txBody>
          <a:bodyPr wrap="square" rtlCol="1">
            <a:spAutoFit/>
          </a:bodyPr>
          <a:lstStyle/>
          <a:p>
            <a:r>
              <a:rPr lang="fa-IR" sz="2400" dirty="0">
                <a:cs typeface="B Nazanin" pitchFamily="2" charset="-78"/>
              </a:rPr>
              <a:t>برنامه‌های كاربردي با بررسي فایل‌های متن يا چند رسانه‌ای، به كاوش داده‌ها و پردازش پارامترهاي گوناگوني می‌پردازد كه عبارت‌اند از</a:t>
            </a:r>
            <a:r>
              <a:rPr lang="en-US" sz="2400" dirty="0">
                <a:cs typeface="B Nazanin" pitchFamily="2" charset="-78"/>
              </a:rPr>
              <a:t>:</a:t>
            </a:r>
          </a:p>
          <a:p>
            <a:r>
              <a:rPr lang="fa-IR" sz="2400" dirty="0">
                <a:cs typeface="B Nazanin" pitchFamily="2" charset="-78"/>
              </a:rPr>
              <a:t>رابطه</a:t>
            </a:r>
            <a:r>
              <a:rPr lang="en-US" sz="2400" dirty="0">
                <a:cs typeface="B Nazanin" pitchFamily="2" charset="-78"/>
              </a:rPr>
              <a:t>:(Association)</a:t>
            </a:r>
            <a:r>
              <a:rPr lang="fa-IR" sz="2400" dirty="0">
                <a:cs typeface="B Nazanin" pitchFamily="2" charset="-78"/>
              </a:rPr>
              <a:t> الگوهايي كه بر اساس آن يك رويداد به ديگري مربوط می‌شود</a:t>
            </a:r>
            <a:r>
              <a:rPr lang="en-US" sz="2400" dirty="0">
                <a:cs typeface="B Nazanin" pitchFamily="2" charset="-78"/>
              </a:rPr>
              <a:t>. </a:t>
            </a:r>
            <a:r>
              <a:rPr lang="fa-IR" sz="2400" dirty="0">
                <a:cs typeface="B Nazanin" pitchFamily="2" charset="-78"/>
              </a:rPr>
              <a:t>مثلاً خريد قلم به خريد كاغذ</a:t>
            </a:r>
            <a:r>
              <a:rPr lang="en-US" sz="2400" dirty="0">
                <a:cs typeface="B Nazanin" pitchFamily="2" charset="-78"/>
              </a:rPr>
              <a:t>.</a:t>
            </a:r>
          </a:p>
          <a:p>
            <a:r>
              <a:rPr lang="fa-IR" sz="2400" dirty="0">
                <a:cs typeface="B Nazanin" pitchFamily="2" charset="-78"/>
              </a:rPr>
              <a:t>ترتیب</a:t>
            </a:r>
            <a:r>
              <a:rPr lang="en-US" sz="2400" dirty="0">
                <a:cs typeface="B Nazanin" pitchFamily="2" charset="-78"/>
              </a:rPr>
              <a:t>:(Sequence)</a:t>
            </a:r>
          </a:p>
          <a:p>
            <a:r>
              <a:rPr lang="fa-IR" sz="2400" dirty="0">
                <a:cs typeface="B Nazanin" pitchFamily="2" charset="-78"/>
              </a:rPr>
              <a:t>الگويي كه به تجزيه و تحليل توالي رويدادها پرداخته و مشخص می‌کند كدام رويداد، رويدادهاي ديگري را در پي دارد</a:t>
            </a:r>
            <a:r>
              <a:rPr lang="en-US" sz="2400" dirty="0">
                <a:cs typeface="B Nazanin" pitchFamily="2" charset="-78"/>
              </a:rPr>
              <a:t>. </a:t>
            </a:r>
            <a:r>
              <a:rPr lang="fa-IR" sz="2400" dirty="0">
                <a:cs typeface="B Nazanin" pitchFamily="2" charset="-78"/>
              </a:rPr>
              <a:t>مثلاً تولد يك نوزاد و خريد پوشك</a:t>
            </a:r>
            <a:r>
              <a:rPr lang="en-US" sz="2400" dirty="0">
                <a:cs typeface="B Nazanin" pitchFamily="2" charset="-78"/>
              </a:rPr>
              <a:t>.</a:t>
            </a:r>
          </a:p>
          <a:p>
            <a:r>
              <a:rPr lang="fa-IR" sz="2400" dirty="0">
                <a:cs typeface="B Nazanin" pitchFamily="2" charset="-78"/>
              </a:rPr>
              <a:t>طبقه‌بندی</a:t>
            </a:r>
            <a:r>
              <a:rPr lang="en-US" sz="2400" dirty="0">
                <a:cs typeface="B Nazanin" pitchFamily="2" charset="-78"/>
              </a:rPr>
              <a:t> :(Classification)</a:t>
            </a:r>
            <a:r>
              <a:rPr lang="fa-IR" sz="2400" dirty="0">
                <a:cs typeface="B Nazanin" pitchFamily="2" charset="-78"/>
              </a:rPr>
              <a:t>شناسايي الگوهاي جديد</a:t>
            </a:r>
            <a:r>
              <a:rPr lang="en-US" sz="2400" dirty="0">
                <a:cs typeface="B Nazanin" pitchFamily="2" charset="-78"/>
              </a:rPr>
              <a:t>. </a:t>
            </a:r>
            <a:r>
              <a:rPr lang="fa-IR" sz="2400" dirty="0">
                <a:cs typeface="B Nazanin" pitchFamily="2" charset="-78"/>
              </a:rPr>
              <a:t>مثلاً هم زماني خريد چسب و پوشه</a:t>
            </a:r>
            <a:r>
              <a:rPr lang="en-US" sz="2400" dirty="0">
                <a:cs typeface="B Nazanin" pitchFamily="2" charset="-78"/>
              </a:rPr>
              <a:t>. </a:t>
            </a:r>
          </a:p>
          <a:p>
            <a:r>
              <a:rPr lang="fa-IR" sz="2400" dirty="0">
                <a:cs typeface="B Nazanin" pitchFamily="2" charset="-78"/>
              </a:rPr>
              <a:t>خوشه‌بندی </a:t>
            </a:r>
            <a:r>
              <a:rPr lang="en-US" sz="2400" dirty="0">
                <a:cs typeface="B Nazanin" pitchFamily="2" charset="-78"/>
              </a:rPr>
              <a:t>:(Clustering)</a:t>
            </a:r>
            <a:r>
              <a:rPr lang="fa-IR" sz="2400" dirty="0">
                <a:cs typeface="B Nazanin" pitchFamily="2" charset="-78"/>
              </a:rPr>
              <a:t> كشف و مستندسازی مجموعه‌ای از حقايق ناشناخته مثلاً موقعيت جغرافيايي خريد محصولي با مارك خاص</a:t>
            </a:r>
            <a:r>
              <a:rPr lang="en-US" sz="2400" dirty="0">
                <a:cs typeface="B Nazanin" pitchFamily="2" charset="-78"/>
              </a:rPr>
              <a:t>.</a:t>
            </a:r>
          </a:p>
          <a:p>
            <a:r>
              <a:rPr lang="fa-IR" sz="2400" dirty="0">
                <a:cs typeface="B Nazanin" pitchFamily="2" charset="-78"/>
              </a:rPr>
              <a:t>پیش‌بینی </a:t>
            </a:r>
            <a:r>
              <a:rPr lang="en-US" sz="2400" dirty="0">
                <a:cs typeface="B Nazanin" pitchFamily="2" charset="-78"/>
              </a:rPr>
              <a:t>:(Forecasting) </a:t>
            </a:r>
            <a:r>
              <a:rPr lang="fa-IR" sz="2400" dirty="0">
                <a:cs typeface="B Nazanin" pitchFamily="2" charset="-78"/>
              </a:rPr>
              <a:t>كشف الگوهايي كه بر اساس آن‌ها پیش‌بینی قابل قبولي از رويدادهاي آتي ارائه می‌شود</a:t>
            </a:r>
            <a:r>
              <a:rPr lang="en-US" sz="2400" dirty="0">
                <a:cs typeface="B Nazanin" pitchFamily="2" charset="-78"/>
              </a:rPr>
              <a:t>. </a:t>
            </a:r>
            <a:r>
              <a:rPr lang="fa-IR" sz="2400" dirty="0">
                <a:cs typeface="B Nazanin" pitchFamily="2" charset="-78"/>
              </a:rPr>
              <a:t>مثلاً رابطه عضويت در يك باشگاه ورزشي با شركت در کلاس‌های ورزشي</a:t>
            </a:r>
            <a:r>
              <a:rPr lang="en-US" sz="2400" dirty="0">
                <a:cs typeface="B Nazanin" pitchFamily="2" charset="-78"/>
              </a:rPr>
              <a:t>.</a:t>
            </a:r>
          </a:p>
        </p:txBody>
      </p:sp>
    </p:spTree>
    <p:extLst>
      <p:ext uri="{BB962C8B-B14F-4D97-AF65-F5344CB8AC3E}">
        <p14:creationId xmlns:p14="http://schemas.microsoft.com/office/powerpoint/2010/main" val="3487217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cs typeface="B Zar" pitchFamily="2" charset="-78"/>
              </a:rPr>
              <a:t>مزاياي داده كاوي</a:t>
            </a:r>
            <a:endParaRPr lang="en-US" sz="4800" b="1" dirty="0">
              <a:cs typeface="B Zar" pitchFamily="2" charset="-78"/>
            </a:endParaRPr>
          </a:p>
        </p:txBody>
      </p:sp>
      <p:sp>
        <p:nvSpPr>
          <p:cNvPr id="5" name="TextBox 4"/>
          <p:cNvSpPr txBox="1"/>
          <p:nvPr/>
        </p:nvSpPr>
        <p:spPr>
          <a:xfrm>
            <a:off x="-1260648" y="1193354"/>
            <a:ext cx="9540552" cy="3970318"/>
          </a:xfrm>
          <a:prstGeom prst="rect">
            <a:avLst/>
          </a:prstGeom>
          <a:noFill/>
        </p:spPr>
        <p:txBody>
          <a:bodyPr wrap="square" rtlCol="1">
            <a:spAutoFit/>
          </a:bodyPr>
          <a:lstStyle/>
          <a:p>
            <a:pPr>
              <a:lnSpc>
                <a:spcPct val="150000"/>
              </a:lnSpc>
            </a:pPr>
            <a:r>
              <a:rPr lang="fa-IR" sz="2400" dirty="0" smtClean="0">
                <a:cs typeface="B Nazanin" pitchFamily="2" charset="-78"/>
              </a:rPr>
              <a:t>مهم‌ترین </a:t>
            </a:r>
            <a:r>
              <a:rPr lang="fa-IR" sz="2400" dirty="0">
                <a:cs typeface="B Nazanin" pitchFamily="2" charset="-78"/>
              </a:rPr>
              <a:t>مزايايي كه می‌توان براي داده كاوي در نظر </a:t>
            </a:r>
            <a:r>
              <a:rPr lang="fa-IR" sz="2400" dirty="0" smtClean="0">
                <a:cs typeface="B Nazanin" pitchFamily="2" charset="-78"/>
              </a:rPr>
              <a:t>گرفت</a:t>
            </a:r>
            <a:r>
              <a:rPr lang="en-US" sz="2400" dirty="0" smtClean="0">
                <a:cs typeface="B Nazanin" pitchFamily="2" charset="-78"/>
              </a:rPr>
              <a:t>(D.j,1998)</a:t>
            </a:r>
            <a:endParaRPr lang="fa-IR" sz="2400" dirty="0" smtClean="0">
              <a:cs typeface="B Nazanin" pitchFamily="2" charset="-78"/>
            </a:endParaRPr>
          </a:p>
          <a:p>
            <a:pPr>
              <a:lnSpc>
                <a:spcPct val="150000"/>
              </a:lnSpc>
            </a:pPr>
            <a:r>
              <a:rPr lang="fa-IR" sz="2400" dirty="0" smtClean="0">
                <a:cs typeface="B Nazanin" pitchFamily="2" charset="-78"/>
              </a:rPr>
              <a:t>عبارت‌اند </a:t>
            </a:r>
            <a:r>
              <a:rPr lang="fa-IR" sz="2400" dirty="0">
                <a:cs typeface="B Nazanin" pitchFamily="2" charset="-78"/>
              </a:rPr>
              <a:t>از:</a:t>
            </a:r>
            <a:endParaRPr lang="en-US" sz="2400"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كمك به مديران در تصمیم‌گیری</a:t>
            </a:r>
            <a:endParaRPr lang="en-US" sz="2400" b="1"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يافتن مقالات خبري روزآمد</a:t>
            </a:r>
            <a:endParaRPr lang="en-US" sz="2400" b="1"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كمك به كاربر براي جستجو در وب</a:t>
            </a:r>
            <a:endParaRPr lang="en-US" sz="2400" b="1"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بهبود امر بازاريابي</a:t>
            </a:r>
            <a:endParaRPr lang="en-US" sz="2400" b="1"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كشف کلاه‌برداری با و نابهنجاري با</a:t>
            </a:r>
            <a:endParaRPr lang="en-US" sz="2400" b="1" dirty="0">
              <a:cs typeface="B Nazanin" pitchFamily="2" charset="-78"/>
            </a:endParaRPr>
          </a:p>
        </p:txBody>
      </p:sp>
    </p:spTree>
    <p:extLst>
      <p:ext uri="{BB962C8B-B14F-4D97-AF65-F5344CB8AC3E}">
        <p14:creationId xmlns:p14="http://schemas.microsoft.com/office/powerpoint/2010/main" val="3270093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cs typeface="B Zar" pitchFamily="2" charset="-78"/>
              </a:rPr>
              <a:t>مزاياي داده كاوي</a:t>
            </a:r>
            <a:endParaRPr lang="en-US" sz="4800" b="1" dirty="0">
              <a:cs typeface="B Zar" pitchFamily="2" charset="-78"/>
            </a:endParaRPr>
          </a:p>
        </p:txBody>
      </p:sp>
      <p:sp>
        <p:nvSpPr>
          <p:cNvPr id="5" name="TextBox 4"/>
          <p:cNvSpPr txBox="1"/>
          <p:nvPr/>
        </p:nvSpPr>
        <p:spPr>
          <a:xfrm>
            <a:off x="-1260648" y="1193354"/>
            <a:ext cx="9540552" cy="3970318"/>
          </a:xfrm>
          <a:prstGeom prst="rect">
            <a:avLst/>
          </a:prstGeom>
          <a:noFill/>
        </p:spPr>
        <p:txBody>
          <a:bodyPr wrap="square" rtlCol="1">
            <a:spAutoFit/>
          </a:bodyPr>
          <a:lstStyle/>
          <a:p>
            <a:pPr>
              <a:lnSpc>
                <a:spcPct val="150000"/>
              </a:lnSpc>
            </a:pPr>
            <a:r>
              <a:rPr lang="fa-IR" sz="2400" dirty="0" smtClean="0">
                <a:cs typeface="B Nazanin" pitchFamily="2" charset="-78"/>
              </a:rPr>
              <a:t>مهم‌ترین </a:t>
            </a:r>
            <a:r>
              <a:rPr lang="fa-IR" sz="2400" dirty="0">
                <a:cs typeface="B Nazanin" pitchFamily="2" charset="-78"/>
              </a:rPr>
              <a:t>مزايايي كه می‌توان براي داده كاوي در نظر </a:t>
            </a:r>
            <a:r>
              <a:rPr lang="fa-IR" sz="2400" dirty="0" smtClean="0">
                <a:cs typeface="B Nazanin" pitchFamily="2" charset="-78"/>
              </a:rPr>
              <a:t>گرفت</a:t>
            </a:r>
            <a:r>
              <a:rPr lang="en-US" sz="2400" dirty="0" smtClean="0">
                <a:cs typeface="B Nazanin" pitchFamily="2" charset="-78"/>
              </a:rPr>
              <a:t>(D.j,1998)</a:t>
            </a:r>
            <a:endParaRPr lang="fa-IR" sz="2400" dirty="0" smtClean="0">
              <a:cs typeface="B Nazanin" pitchFamily="2" charset="-78"/>
            </a:endParaRPr>
          </a:p>
          <a:p>
            <a:pPr>
              <a:lnSpc>
                <a:spcPct val="150000"/>
              </a:lnSpc>
            </a:pPr>
            <a:r>
              <a:rPr lang="fa-IR" sz="2400" dirty="0" smtClean="0">
                <a:cs typeface="B Nazanin" pitchFamily="2" charset="-78"/>
              </a:rPr>
              <a:t>عبارت‌اند </a:t>
            </a:r>
            <a:r>
              <a:rPr lang="fa-IR" sz="2400" dirty="0">
                <a:cs typeface="B Nazanin" pitchFamily="2" charset="-78"/>
              </a:rPr>
              <a:t>از:</a:t>
            </a:r>
            <a:endParaRPr lang="en-US" sz="2400"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كمك به مديران در تصمیم‌گیری</a:t>
            </a:r>
            <a:endParaRPr lang="en-US" sz="2400" b="1"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يافتن مقالات خبري روزآمد</a:t>
            </a:r>
            <a:endParaRPr lang="en-US" sz="2400" b="1"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كمك به كاربر براي جستجو در وب</a:t>
            </a:r>
            <a:endParaRPr lang="en-US" sz="2400" b="1"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بهبود امر بازاريابي</a:t>
            </a:r>
            <a:endParaRPr lang="en-US" sz="2400" b="1" dirty="0">
              <a:cs typeface="B Nazanin" pitchFamily="2" charset="-78"/>
            </a:endParaRPr>
          </a:p>
          <a:p>
            <a:pPr marL="342900" lvl="0" indent="-342900">
              <a:lnSpc>
                <a:spcPct val="150000"/>
              </a:lnSpc>
              <a:buFont typeface="Arial" pitchFamily="34" charset="0"/>
              <a:buChar char="•"/>
            </a:pPr>
            <a:r>
              <a:rPr lang="fa-IR" sz="2400" b="1" dirty="0">
                <a:cs typeface="B Nazanin" pitchFamily="2" charset="-78"/>
              </a:rPr>
              <a:t>كشف کلاه‌برداری با و نابهنجاري با</a:t>
            </a:r>
            <a:endParaRPr lang="en-US" sz="2400" b="1" dirty="0">
              <a:cs typeface="B Nazanin" pitchFamily="2" charset="-78"/>
            </a:endParaRPr>
          </a:p>
        </p:txBody>
      </p:sp>
    </p:spTree>
    <p:extLst>
      <p:ext uri="{BB962C8B-B14F-4D97-AF65-F5344CB8AC3E}">
        <p14:creationId xmlns:p14="http://schemas.microsoft.com/office/powerpoint/2010/main" val="1814489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t>- اساس داده كاوي</a:t>
            </a:r>
            <a:endParaRPr lang="en-US" sz="4800" b="1" dirty="0"/>
          </a:p>
        </p:txBody>
      </p:sp>
      <p:sp>
        <p:nvSpPr>
          <p:cNvPr id="5" name="TextBox 4"/>
          <p:cNvSpPr txBox="1"/>
          <p:nvPr/>
        </p:nvSpPr>
        <p:spPr>
          <a:xfrm>
            <a:off x="251520" y="1193354"/>
            <a:ext cx="8028384" cy="1938992"/>
          </a:xfrm>
          <a:prstGeom prst="rect">
            <a:avLst/>
          </a:prstGeom>
          <a:noFill/>
        </p:spPr>
        <p:txBody>
          <a:bodyPr wrap="square" rtlCol="1">
            <a:spAutoFit/>
          </a:bodyPr>
          <a:lstStyle/>
          <a:p>
            <a:r>
              <a:rPr lang="fa-IR" sz="2400" dirty="0" smtClean="0"/>
              <a:t>اساس </a:t>
            </a:r>
            <a:r>
              <a:rPr lang="fa-IR" sz="2400" dirty="0"/>
              <a:t>داده كاوي بر مبناي سه فعاليت اصلي است كه ذيلاً به آن‌ها اشاره می‌شود</a:t>
            </a:r>
            <a:r>
              <a:rPr lang="en-US" sz="2400" dirty="0"/>
              <a:t>:</a:t>
            </a:r>
          </a:p>
          <a:p>
            <a:pPr lvl="0"/>
            <a:r>
              <a:rPr lang="fa-IR" sz="2400" dirty="0"/>
              <a:t>حذف داده‌ها</a:t>
            </a:r>
            <a:r>
              <a:rPr lang="en-US" sz="2400" dirty="0"/>
              <a:t>: </a:t>
            </a:r>
            <a:r>
              <a:rPr lang="fa-IR" sz="2400" dirty="0"/>
              <a:t>داده‌هاي بی‌ارزش و عوامل بيروني حذف می‌شوند</a:t>
            </a:r>
            <a:r>
              <a:rPr lang="en-US" sz="2400" dirty="0"/>
              <a:t>.</a:t>
            </a:r>
          </a:p>
          <a:p>
            <a:pPr lvl="0"/>
            <a:r>
              <a:rPr lang="fa-IR" sz="2400" dirty="0"/>
              <a:t>فشرده‌سازی داده‌ها</a:t>
            </a:r>
            <a:r>
              <a:rPr lang="en-US" sz="2400" dirty="0"/>
              <a:t>: </a:t>
            </a:r>
            <a:r>
              <a:rPr lang="fa-IR" sz="2400" dirty="0"/>
              <a:t>اين عمل به وسيله كدگذاري داده‌ها صورت می‌گیرد</a:t>
            </a:r>
            <a:r>
              <a:rPr lang="en-US" sz="2400" dirty="0"/>
              <a:t>.</a:t>
            </a:r>
          </a:p>
          <a:p>
            <a:pPr lvl="0"/>
            <a:r>
              <a:rPr lang="fa-IR" sz="2400" dirty="0"/>
              <a:t>كشف الگوها</a:t>
            </a:r>
            <a:r>
              <a:rPr lang="en-US" sz="2400" dirty="0"/>
              <a:t>: </a:t>
            </a:r>
            <a:r>
              <a:rPr lang="fa-IR" sz="2400" dirty="0"/>
              <a:t>الگوهاي موجود در پايگاه داده‌ها از قبيل طبقه‌بندی، الگوهاي زنجيري و</a:t>
            </a:r>
            <a:r>
              <a:rPr lang="en-US" sz="2400" dirty="0"/>
              <a:t>... </a:t>
            </a:r>
            <a:r>
              <a:rPr lang="fa-IR" sz="2400" dirty="0"/>
              <a:t>كشف می‌شوند.</a:t>
            </a:r>
            <a:r>
              <a:rPr lang="en-US" sz="2400" dirty="0"/>
              <a:t> (Seifert, 2006) (  D.j,1998) </a:t>
            </a:r>
          </a:p>
        </p:txBody>
      </p:sp>
    </p:spTree>
    <p:extLst>
      <p:ext uri="{BB962C8B-B14F-4D97-AF65-F5344CB8AC3E}">
        <p14:creationId xmlns:p14="http://schemas.microsoft.com/office/powerpoint/2010/main" val="3075972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t>وظايف داده كاوي</a:t>
            </a:r>
            <a:endParaRPr lang="en-US" sz="4800" b="1" dirty="0"/>
          </a:p>
        </p:txBody>
      </p:sp>
      <p:sp>
        <p:nvSpPr>
          <p:cNvPr id="5" name="TextBox 4"/>
          <p:cNvSpPr txBox="1"/>
          <p:nvPr/>
        </p:nvSpPr>
        <p:spPr>
          <a:xfrm>
            <a:off x="251520" y="1193354"/>
            <a:ext cx="8028384" cy="3416320"/>
          </a:xfrm>
          <a:prstGeom prst="rect">
            <a:avLst/>
          </a:prstGeom>
          <a:noFill/>
        </p:spPr>
        <p:txBody>
          <a:bodyPr wrap="square" rtlCol="1">
            <a:spAutoFit/>
          </a:bodyPr>
          <a:lstStyle/>
          <a:p>
            <a:r>
              <a:rPr lang="fa-IR" sz="2400" dirty="0" smtClean="0"/>
              <a:t>با </a:t>
            </a:r>
            <a:r>
              <a:rPr lang="fa-IR" sz="2400" dirty="0"/>
              <a:t>توجه به مباحث مطرح‌شده می‌توان وظايف داده كاوي را به صورت زير خلاصه كرد</a:t>
            </a:r>
            <a:r>
              <a:rPr lang="en-US" sz="2400" dirty="0"/>
              <a:t>:</a:t>
            </a:r>
          </a:p>
          <a:p>
            <a:pPr lvl="0"/>
            <a:r>
              <a:rPr lang="fa-IR" sz="2400" dirty="0"/>
              <a:t>توصيف</a:t>
            </a:r>
            <a:r>
              <a:rPr lang="en-US" sz="2400" dirty="0"/>
              <a:t>: </a:t>
            </a:r>
            <a:r>
              <a:rPr lang="fa-IR" sz="2400" dirty="0"/>
              <a:t>يافتن الگوهايي كه داده‌ها را توصيف می‌کنند</a:t>
            </a:r>
            <a:r>
              <a:rPr lang="en-US" sz="2400" dirty="0"/>
              <a:t>.</a:t>
            </a:r>
          </a:p>
          <a:p>
            <a:pPr lvl="0"/>
            <a:r>
              <a:rPr lang="fa-IR" sz="2400" dirty="0"/>
              <a:t>پیش‌بینی</a:t>
            </a:r>
            <a:r>
              <a:rPr lang="en-US" sz="2400" dirty="0"/>
              <a:t>: </a:t>
            </a:r>
            <a:r>
              <a:rPr lang="fa-IR" sz="2400" dirty="0"/>
              <a:t>استفاده از متغيرها براي پیش‌بینی ارزش‌های ناشناخته ديگر متغيرها</a:t>
            </a:r>
            <a:r>
              <a:rPr lang="en-US" sz="2400" dirty="0"/>
              <a:t>.</a:t>
            </a:r>
          </a:p>
          <a:p>
            <a:pPr lvl="0"/>
            <a:r>
              <a:rPr lang="fa-IR" sz="2400" dirty="0"/>
              <a:t>توضيح</a:t>
            </a:r>
            <a:r>
              <a:rPr lang="en-US" sz="2400" dirty="0"/>
              <a:t>: </a:t>
            </a:r>
            <a:r>
              <a:rPr lang="fa-IR" sz="2400" dirty="0"/>
              <a:t>اگر كاربري در يك زمان واحد به دو اثر دسترسي داشته باشد، این‌طور نتیجه‌گیری می‌شود كه ارتباطي بين دو اثر وجود دارد؛ بنابراين اگر كاربر ديگري تنها به يكي از اين دو اثر دسترسي داشته باشد از طريق داده كاوي پیش‌بینی می‌شود كه اين كاربر احتمالاً به اثر اول نيز علاقه‌مند است</a:t>
            </a:r>
            <a:r>
              <a:rPr lang="en-US" sz="2400" dirty="0"/>
              <a:t>.(Two Crows Corporation, 2005) (D.J, 1998)</a:t>
            </a:r>
          </a:p>
        </p:txBody>
      </p:sp>
    </p:spTree>
    <p:extLst>
      <p:ext uri="{BB962C8B-B14F-4D97-AF65-F5344CB8AC3E}">
        <p14:creationId xmlns:p14="http://schemas.microsoft.com/office/powerpoint/2010/main" val="1410559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sz="4800" b="1" dirty="0">
                <a:cs typeface="B Zar" pitchFamily="2" charset="-78"/>
              </a:rPr>
              <a:t>داده کاوی در شبکه های اجتماعی و روابط عمومی و بازاریابی نوین</a:t>
            </a:r>
            <a:r>
              <a:rPr lang="en-US" sz="4800" dirty="0">
                <a:cs typeface="B Zar" pitchFamily="2" charset="-78"/>
              </a:rPr>
              <a:t/>
            </a:r>
            <a:br>
              <a:rPr lang="en-US" sz="4800" dirty="0">
                <a:cs typeface="B Zar" pitchFamily="2" charset="-78"/>
              </a:rPr>
            </a:br>
            <a:endParaRPr lang="fa-IR" sz="4800" dirty="0">
              <a:cs typeface="B Zar" pitchFamily="2" charset="-78"/>
            </a:endParaRPr>
          </a:p>
        </p:txBody>
      </p:sp>
    </p:spTree>
    <p:extLst>
      <p:ext uri="{BB962C8B-B14F-4D97-AF65-F5344CB8AC3E}">
        <p14:creationId xmlns:p14="http://schemas.microsoft.com/office/powerpoint/2010/main" val="374153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t>انتخاب يك سيستم داده كاوي</a:t>
            </a:r>
            <a:endParaRPr lang="en-US" sz="4800" b="1" dirty="0"/>
          </a:p>
        </p:txBody>
      </p:sp>
      <p:sp>
        <p:nvSpPr>
          <p:cNvPr id="5" name="TextBox 4"/>
          <p:cNvSpPr txBox="1"/>
          <p:nvPr/>
        </p:nvSpPr>
        <p:spPr>
          <a:xfrm>
            <a:off x="251520" y="1193354"/>
            <a:ext cx="8028384" cy="4431983"/>
          </a:xfrm>
          <a:prstGeom prst="rect">
            <a:avLst/>
          </a:prstGeom>
          <a:noFill/>
        </p:spPr>
        <p:txBody>
          <a:bodyPr wrap="square" rtlCol="1">
            <a:spAutoFit/>
          </a:bodyPr>
          <a:lstStyle/>
          <a:p>
            <a:pPr>
              <a:lnSpc>
                <a:spcPct val="150000"/>
              </a:lnSpc>
            </a:pPr>
            <a:r>
              <a:rPr lang="fa-IR" sz="2000" dirty="0" smtClean="0">
                <a:cs typeface="B Nazanin" pitchFamily="2" charset="-78"/>
              </a:rPr>
              <a:t>سیستم‌های </a:t>
            </a:r>
            <a:r>
              <a:rPr lang="fa-IR" sz="2000" dirty="0">
                <a:cs typeface="B Nazanin" pitchFamily="2" charset="-78"/>
              </a:rPr>
              <a:t>داده كاوي در روش و عملكرد متفاوت‌اند و حتي ممكن است با انواع كاملاً متفاوتي از مجموعه داده‌ها مطابق باشند </a:t>
            </a:r>
            <a:r>
              <a:rPr lang="en-US" sz="2000" dirty="0">
                <a:cs typeface="B Nazanin" pitchFamily="2" charset="-78"/>
              </a:rPr>
              <a:t>(D.J, 1998) (</a:t>
            </a:r>
            <a:r>
              <a:rPr lang="en-US" sz="2000" dirty="0" err="1">
                <a:cs typeface="B Nazanin" pitchFamily="2" charset="-78"/>
              </a:rPr>
              <a:t>Frawley</a:t>
            </a:r>
            <a:r>
              <a:rPr lang="en-US" sz="2000" dirty="0">
                <a:cs typeface="B Nazanin" pitchFamily="2" charset="-78"/>
              </a:rPr>
              <a:t> &amp; Piateski,1991)</a:t>
            </a:r>
            <a:r>
              <a:rPr lang="fa-IR" sz="2000" dirty="0">
                <a:cs typeface="B Nazanin" pitchFamily="2" charset="-78"/>
              </a:rPr>
              <a:t> براي انتخاب يك سيستم داده كاوي بايد شرايط زير در نظر گرفته شوند</a:t>
            </a:r>
            <a:r>
              <a:rPr lang="en-US" sz="2000" dirty="0">
                <a:cs typeface="B Nazanin" pitchFamily="2" charset="-78"/>
              </a:rPr>
              <a:t>:</a:t>
            </a:r>
          </a:p>
          <a:p>
            <a:pPr marL="800100" lvl="1" indent="-342900">
              <a:buFont typeface="Arial" pitchFamily="34" charset="0"/>
              <a:buChar char="•"/>
            </a:pPr>
            <a:r>
              <a:rPr lang="fa-IR" sz="2400" dirty="0">
                <a:cs typeface="B Nazanin" pitchFamily="2" charset="-78"/>
              </a:rPr>
              <a:t>نوع داده‌ها</a:t>
            </a:r>
            <a:r>
              <a:rPr lang="en-US" sz="2400" dirty="0">
                <a:cs typeface="B Nazanin" pitchFamily="2" charset="-78"/>
              </a:rPr>
              <a:t>: </a:t>
            </a:r>
            <a:r>
              <a:rPr lang="fa-IR" sz="2400" dirty="0">
                <a:cs typeface="B Nazanin" pitchFamily="2" charset="-78"/>
              </a:rPr>
              <a:t>كه می‌تواند متني، رابطه‌ای، زنجيري، فضايي و</a:t>
            </a:r>
            <a:r>
              <a:rPr lang="en-US" sz="2400" dirty="0">
                <a:cs typeface="B Nazanin" pitchFamily="2" charset="-78"/>
              </a:rPr>
              <a:t>... </a:t>
            </a:r>
            <a:r>
              <a:rPr lang="fa-IR" sz="2400" dirty="0">
                <a:cs typeface="B Nazanin" pitchFamily="2" charset="-78"/>
              </a:rPr>
              <a:t>باشد</a:t>
            </a:r>
            <a:endParaRPr lang="en-US" sz="2400" dirty="0">
              <a:cs typeface="B Nazanin" pitchFamily="2" charset="-78"/>
            </a:endParaRPr>
          </a:p>
          <a:p>
            <a:pPr marL="800100" lvl="1" indent="-342900">
              <a:buFont typeface="Arial" pitchFamily="34" charset="0"/>
              <a:buChar char="•"/>
            </a:pPr>
            <a:r>
              <a:rPr lang="fa-IR" sz="2400" dirty="0">
                <a:cs typeface="B Nazanin" pitchFamily="2" charset="-78"/>
              </a:rPr>
              <a:t>ساختار و ویژگی‌های سرور و مشتري</a:t>
            </a:r>
            <a:endParaRPr lang="en-US" sz="2400" dirty="0">
              <a:cs typeface="B Nazanin" pitchFamily="2" charset="-78"/>
            </a:endParaRPr>
          </a:p>
          <a:p>
            <a:pPr marL="800100" lvl="1" indent="-342900">
              <a:buFont typeface="Arial" pitchFamily="34" charset="0"/>
              <a:buChar char="•"/>
            </a:pPr>
            <a:r>
              <a:rPr lang="fa-IR" sz="2400" dirty="0">
                <a:cs typeface="B Nazanin" pitchFamily="2" charset="-78"/>
              </a:rPr>
              <a:t>منبع داده‌ها</a:t>
            </a:r>
            <a:endParaRPr lang="en-US" sz="2400" dirty="0">
              <a:cs typeface="B Nazanin" pitchFamily="2" charset="-78"/>
            </a:endParaRPr>
          </a:p>
          <a:p>
            <a:pPr marL="800100" lvl="1" indent="-342900">
              <a:buFont typeface="Arial" pitchFamily="34" charset="0"/>
              <a:buChar char="•"/>
            </a:pPr>
            <a:r>
              <a:rPr lang="fa-IR" sz="2400" dirty="0">
                <a:cs typeface="B Nazanin" pitchFamily="2" charset="-78"/>
              </a:rPr>
              <a:t>روش و عملكرد سيستم</a:t>
            </a:r>
            <a:endParaRPr lang="en-US" sz="2400" dirty="0">
              <a:cs typeface="B Nazanin" pitchFamily="2" charset="-78"/>
            </a:endParaRPr>
          </a:p>
          <a:p>
            <a:pPr marL="800100" lvl="1" indent="-342900">
              <a:buFont typeface="Arial" pitchFamily="34" charset="0"/>
              <a:buChar char="•"/>
            </a:pPr>
            <a:r>
              <a:rPr lang="fa-IR" sz="2400" dirty="0">
                <a:cs typeface="B Nazanin" pitchFamily="2" charset="-78"/>
              </a:rPr>
              <a:t>قابليت اندازه‌گیری</a:t>
            </a:r>
            <a:endParaRPr lang="en-US" sz="2400" dirty="0">
              <a:cs typeface="B Nazanin" pitchFamily="2" charset="-78"/>
            </a:endParaRPr>
          </a:p>
          <a:p>
            <a:pPr marL="800100" lvl="1" indent="-342900">
              <a:buFont typeface="Arial" pitchFamily="34" charset="0"/>
              <a:buChar char="•"/>
            </a:pPr>
            <a:r>
              <a:rPr lang="fa-IR" sz="2400" dirty="0">
                <a:cs typeface="B Nazanin" pitchFamily="2" charset="-78"/>
              </a:rPr>
              <a:t>استفاده از ابزارهاي ديداري</a:t>
            </a:r>
            <a:endParaRPr lang="en-US" sz="2400" dirty="0">
              <a:cs typeface="B Nazanin" pitchFamily="2" charset="-78"/>
            </a:endParaRPr>
          </a:p>
          <a:p>
            <a:pPr marL="800100" lvl="1" indent="-342900">
              <a:buFont typeface="Arial" pitchFamily="34" charset="0"/>
              <a:buChar char="•"/>
            </a:pPr>
            <a:r>
              <a:rPr lang="fa-IR" sz="2400" dirty="0">
                <a:cs typeface="B Nazanin" pitchFamily="2" charset="-78"/>
              </a:rPr>
              <a:t>زبان سيستم</a:t>
            </a:r>
            <a:endParaRPr lang="en-US" sz="2400" dirty="0">
              <a:cs typeface="B Nazanin" pitchFamily="2" charset="-78"/>
            </a:endParaRPr>
          </a:p>
          <a:p>
            <a:pPr marL="800100" lvl="1" indent="-342900">
              <a:buFont typeface="Arial" pitchFamily="34" charset="0"/>
              <a:buChar char="•"/>
            </a:pPr>
            <a:r>
              <a:rPr lang="fa-IR" sz="2400" dirty="0">
                <a:cs typeface="B Nazanin" pitchFamily="2" charset="-78"/>
              </a:rPr>
              <a:t>گرافيكي بودن محيط(سيستم)</a:t>
            </a:r>
            <a:endParaRPr lang="en-US" sz="2400" dirty="0">
              <a:cs typeface="B Nazanin" pitchFamily="2" charset="-78"/>
            </a:endParaRPr>
          </a:p>
        </p:txBody>
      </p:sp>
    </p:spTree>
    <p:extLst>
      <p:ext uri="{BB962C8B-B14F-4D97-AF65-F5344CB8AC3E}">
        <p14:creationId xmlns:p14="http://schemas.microsoft.com/office/powerpoint/2010/main" val="1098851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cs typeface="B Zar" pitchFamily="2" charset="-78"/>
              </a:rPr>
              <a:t>رابطه داده كاوي با آناليز آماري</a:t>
            </a:r>
            <a:endParaRPr lang="en-US" sz="4800" b="1" dirty="0">
              <a:cs typeface="B Zar" pitchFamily="2" charset="-78"/>
            </a:endParaRPr>
          </a:p>
        </p:txBody>
      </p:sp>
      <p:sp>
        <p:nvSpPr>
          <p:cNvPr id="5" name="TextBox 4"/>
          <p:cNvSpPr txBox="1"/>
          <p:nvPr/>
        </p:nvSpPr>
        <p:spPr>
          <a:xfrm>
            <a:off x="251520" y="1193354"/>
            <a:ext cx="8028384" cy="4585871"/>
          </a:xfrm>
          <a:prstGeom prst="rect">
            <a:avLst/>
          </a:prstGeom>
          <a:noFill/>
        </p:spPr>
        <p:txBody>
          <a:bodyPr wrap="square" rtlCol="1">
            <a:spAutoFit/>
          </a:bodyPr>
          <a:lstStyle/>
          <a:p>
            <a:r>
              <a:rPr lang="fa-IR" sz="2400" dirty="0" smtClean="0">
                <a:cs typeface="B Nazanin" pitchFamily="2" charset="-78"/>
              </a:rPr>
              <a:t>داده </a:t>
            </a:r>
            <a:r>
              <a:rPr lang="fa-IR" sz="2400" dirty="0">
                <a:cs typeface="B Nazanin" pitchFamily="2" charset="-78"/>
              </a:rPr>
              <a:t>كاوي معمولاً با نوشتن مقدار زيادي گزارش و تحقيق و استعلام در آن‌ها اشتباه گرفته می‌شود</a:t>
            </a:r>
            <a:r>
              <a:rPr lang="en-US" sz="2400" dirty="0">
                <a:cs typeface="B Nazanin" pitchFamily="2" charset="-78"/>
              </a:rPr>
              <a:t>. </a:t>
            </a:r>
            <a:r>
              <a:rPr lang="fa-IR" sz="2400" dirty="0">
                <a:cs typeface="B Nazanin" pitchFamily="2" charset="-78"/>
              </a:rPr>
              <a:t>اما در واقع داده كاوي هیچ‌کدام از اين با را شامل نمی‌شود بلكه داده كاوي توسط تجهيزات خاصي صورت می‌پذیرد، كه عمليات كاوش را بر اساس تجزيه و تحليل مكرر داده‌ها انجام می‌دهد</a:t>
            </a:r>
            <a:r>
              <a:rPr lang="en-US" sz="2400" dirty="0">
                <a:cs typeface="B Nazanin" pitchFamily="2" charset="-78"/>
              </a:rPr>
              <a:t>. (</a:t>
            </a:r>
            <a:r>
              <a:rPr lang="en-US" sz="2400" dirty="0" err="1">
                <a:cs typeface="B Nazanin" pitchFamily="2" charset="-78"/>
              </a:rPr>
              <a:t>Makulowich</a:t>
            </a:r>
            <a:r>
              <a:rPr lang="en-US" sz="2400" dirty="0">
                <a:cs typeface="B Nazanin" pitchFamily="2" charset="-78"/>
              </a:rPr>
              <a:t>, 1999)</a:t>
            </a:r>
          </a:p>
          <a:p>
            <a:r>
              <a:rPr lang="fa-IR" sz="2400" dirty="0">
                <a:cs typeface="B Nazanin" pitchFamily="2" charset="-78"/>
              </a:rPr>
              <a:t>داده كاوي با آناليزهاي متداول آماري نيز متفاوت است؛ در زير می‌توان برخي از اصلی‌ترین تفاوت‌های داده كاوي و آناليز آماري را مشاهده نمود</a:t>
            </a:r>
            <a:r>
              <a:rPr lang="en-US" sz="2400" dirty="0">
                <a:cs typeface="B Nazanin" pitchFamily="2" charset="-78"/>
              </a:rPr>
              <a:t>:</a:t>
            </a:r>
          </a:p>
          <a:p>
            <a:pPr lvl="0"/>
            <a:r>
              <a:rPr lang="fa-IR" sz="2800" b="1" dirty="0">
                <a:cs typeface="B Nazanin" pitchFamily="2" charset="-78"/>
              </a:rPr>
              <a:t>آناليز آماري</a:t>
            </a:r>
            <a:r>
              <a:rPr lang="en-US" sz="2800" b="1" dirty="0">
                <a:cs typeface="B Nazanin" pitchFamily="2" charset="-78"/>
              </a:rPr>
              <a:t>: </a:t>
            </a:r>
          </a:p>
          <a:p>
            <a:pPr marL="342900" lvl="0" indent="-342900">
              <a:buFont typeface="Wingdings" pitchFamily="2" charset="2"/>
              <a:buChar char="q"/>
            </a:pPr>
            <a:r>
              <a:rPr lang="fa-IR" sz="2400" dirty="0">
                <a:cs typeface="B Nazanin" pitchFamily="2" charset="-78"/>
              </a:rPr>
              <a:t>آمار شناسان هميشه با يك فرضيه شروع به كار می‌کنند</a:t>
            </a:r>
            <a:r>
              <a:rPr lang="en-US" sz="2400" dirty="0">
                <a:cs typeface="B Nazanin" pitchFamily="2" charset="-78"/>
              </a:rPr>
              <a:t>.</a:t>
            </a:r>
          </a:p>
          <a:p>
            <a:pPr marL="342900" lvl="0" indent="-342900">
              <a:buFont typeface="Wingdings" pitchFamily="2" charset="2"/>
              <a:buChar char="q"/>
            </a:pPr>
            <a:r>
              <a:rPr lang="fa-IR" sz="2400" dirty="0">
                <a:cs typeface="B Nazanin" pitchFamily="2" charset="-78"/>
              </a:rPr>
              <a:t>آن‌ها از داده‌هاي عددي استفاده می‌کنند</a:t>
            </a:r>
            <a:r>
              <a:rPr lang="en-US" sz="2400" dirty="0">
                <a:cs typeface="B Nazanin" pitchFamily="2" charset="-78"/>
              </a:rPr>
              <a:t>.</a:t>
            </a:r>
          </a:p>
          <a:p>
            <a:pPr marL="342900" lvl="0" indent="-342900">
              <a:buFont typeface="Wingdings" pitchFamily="2" charset="2"/>
              <a:buChar char="q"/>
            </a:pPr>
            <a:r>
              <a:rPr lang="fa-IR" sz="2400" dirty="0">
                <a:cs typeface="B Nazanin" pitchFamily="2" charset="-78"/>
              </a:rPr>
              <a:t>آمارشناسان بايد رابطه‌هایی را ايجاد كنند كه به فرضيه آن‌ها مربوط است</a:t>
            </a:r>
            <a:r>
              <a:rPr lang="en-US" sz="2400" dirty="0">
                <a:cs typeface="B Nazanin" pitchFamily="2" charset="-78"/>
              </a:rPr>
              <a:t>.</a:t>
            </a:r>
          </a:p>
          <a:p>
            <a:pPr marL="342900" lvl="0" indent="-342900">
              <a:buFont typeface="Wingdings" pitchFamily="2" charset="2"/>
              <a:buChar char="q"/>
            </a:pPr>
            <a:r>
              <a:rPr lang="fa-IR" sz="2400" dirty="0">
                <a:cs typeface="B Nazanin" pitchFamily="2" charset="-78"/>
              </a:rPr>
              <a:t>آن‌ها می‌توانند داده‌هاینابجا و نادرست را در طول آناليز مشخص كنند</a:t>
            </a:r>
            <a:r>
              <a:rPr lang="en-US" sz="2400" dirty="0">
                <a:cs typeface="B Nazanin" pitchFamily="2" charset="-78"/>
              </a:rPr>
              <a:t>.</a:t>
            </a:r>
          </a:p>
          <a:p>
            <a:pPr marL="342900" lvl="0" indent="-342900">
              <a:buFont typeface="Wingdings" pitchFamily="2" charset="2"/>
              <a:buChar char="q"/>
            </a:pPr>
            <a:r>
              <a:rPr lang="fa-IR" sz="2400" dirty="0">
                <a:cs typeface="B Nazanin" pitchFamily="2" charset="-78"/>
              </a:rPr>
              <a:t>آن‌ها می‌توانند نتايج كار خود را تفسير و براي مديران بيان كنند</a:t>
            </a:r>
            <a:r>
              <a:rPr lang="en-US" sz="2400" dirty="0">
                <a:cs typeface="B Nazanin" pitchFamily="2" charset="-78"/>
              </a:rPr>
              <a:t>.</a:t>
            </a:r>
          </a:p>
        </p:txBody>
      </p:sp>
    </p:spTree>
    <p:extLst>
      <p:ext uri="{BB962C8B-B14F-4D97-AF65-F5344CB8AC3E}">
        <p14:creationId xmlns:p14="http://schemas.microsoft.com/office/powerpoint/2010/main" val="21355876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cs typeface="B Zar" pitchFamily="2" charset="-78"/>
              </a:rPr>
              <a:t>محدودیت‌های داده كاوي</a:t>
            </a:r>
            <a:endParaRPr lang="en-US" sz="4800" b="1" dirty="0">
              <a:cs typeface="B Zar" pitchFamily="2" charset="-78"/>
            </a:endParaRPr>
          </a:p>
        </p:txBody>
      </p:sp>
      <p:sp>
        <p:nvSpPr>
          <p:cNvPr id="5" name="TextBox 4"/>
          <p:cNvSpPr txBox="1"/>
          <p:nvPr/>
        </p:nvSpPr>
        <p:spPr>
          <a:xfrm>
            <a:off x="251520" y="1193354"/>
            <a:ext cx="8028384" cy="4524315"/>
          </a:xfrm>
          <a:prstGeom prst="rect">
            <a:avLst/>
          </a:prstGeom>
          <a:noFill/>
        </p:spPr>
        <p:txBody>
          <a:bodyPr wrap="square" rtlCol="1">
            <a:spAutoFit/>
          </a:bodyPr>
          <a:lstStyle/>
          <a:p>
            <a:pPr algn="just"/>
            <a:r>
              <a:rPr lang="fa-IR" sz="2400" dirty="0" smtClean="0">
                <a:cs typeface="B Nazanin" pitchFamily="2" charset="-78"/>
              </a:rPr>
              <a:t>درحالی‌که </a:t>
            </a:r>
            <a:r>
              <a:rPr lang="fa-IR" sz="2400" dirty="0">
                <a:cs typeface="B Nazanin" pitchFamily="2" charset="-78"/>
              </a:rPr>
              <a:t>محصولات داده كاوي ابزارهاي قدرتمندي می‌باشند، اما در نوع كاربردي كافي نيستند</a:t>
            </a:r>
            <a:r>
              <a:rPr lang="en-US" sz="2400" dirty="0">
                <a:cs typeface="B Nazanin" pitchFamily="2" charset="-78"/>
              </a:rPr>
              <a:t>. </a:t>
            </a:r>
            <a:r>
              <a:rPr lang="fa-IR" sz="2400" dirty="0">
                <a:cs typeface="B Nazanin" pitchFamily="2" charset="-78"/>
              </a:rPr>
              <a:t>براي كسب موفقيت، داده كاوي نيازمند تحليلگران حرفه‌ای و متخصصان ماهري می‌باشد كه بتوانند تركيب خروجي به وجود آمده را تحليل و تفسير نمايند</a:t>
            </a:r>
            <a:r>
              <a:rPr lang="en-US" sz="2400" dirty="0">
                <a:cs typeface="B Nazanin" pitchFamily="2" charset="-78"/>
              </a:rPr>
              <a:t>. </a:t>
            </a:r>
            <a:r>
              <a:rPr lang="fa-IR" sz="2400" dirty="0">
                <a:cs typeface="B Nazanin" pitchFamily="2" charset="-78"/>
              </a:rPr>
              <a:t>در نتيجه محدودیت‌های داده كاوي مربوط به داده اوليه يا افراد است تا اينكه مربوط به تكنولوژي باشد</a:t>
            </a:r>
            <a:r>
              <a:rPr lang="fa-IR" sz="2400" dirty="0" smtClean="0">
                <a:cs typeface="B Nazanin" pitchFamily="2" charset="-78"/>
              </a:rPr>
              <a:t>.</a:t>
            </a:r>
            <a:r>
              <a:rPr lang="en-US" sz="2400" dirty="0" smtClean="0">
                <a:cs typeface="B Nazanin" pitchFamily="2" charset="-78"/>
              </a:rPr>
              <a:t> </a:t>
            </a:r>
            <a:r>
              <a:rPr lang="fa-IR" sz="2400" dirty="0" smtClean="0">
                <a:cs typeface="B Nazanin" pitchFamily="2" charset="-78"/>
              </a:rPr>
              <a:t>اگرچه </a:t>
            </a:r>
            <a:r>
              <a:rPr lang="fa-IR" sz="2400" dirty="0">
                <a:cs typeface="B Nazanin" pitchFamily="2" charset="-78"/>
              </a:rPr>
              <a:t>داده كاوي به الگوهاي مشخص و روابط آن‌ها كمك می‌کند، اما براي كاربر اهميت و ارزش اين الگوها را بيان نمی‌کند</a:t>
            </a:r>
            <a:r>
              <a:rPr lang="en-US" sz="2400" dirty="0">
                <a:cs typeface="B Nazanin" pitchFamily="2" charset="-78"/>
              </a:rPr>
              <a:t>. </a:t>
            </a:r>
            <a:r>
              <a:rPr lang="fa-IR" sz="2400" dirty="0">
                <a:cs typeface="B Nazanin" pitchFamily="2" charset="-78"/>
              </a:rPr>
              <a:t>تصميماتي از اين قبيل بر عهده خود كاربر </a:t>
            </a:r>
            <a:r>
              <a:rPr lang="fa-IR" sz="2400" dirty="0" smtClean="0">
                <a:cs typeface="B Nazanin" pitchFamily="2" charset="-78"/>
              </a:rPr>
              <a:t>است.</a:t>
            </a:r>
          </a:p>
          <a:p>
            <a:pPr algn="just"/>
            <a:r>
              <a:rPr lang="fa-IR" sz="2400" dirty="0" smtClean="0">
                <a:cs typeface="B Nazanin" pitchFamily="2" charset="-78"/>
              </a:rPr>
              <a:t>تشخيص </a:t>
            </a:r>
            <a:r>
              <a:rPr lang="fa-IR" sz="2400" dirty="0">
                <a:cs typeface="B Nazanin" pitchFamily="2" charset="-78"/>
              </a:rPr>
              <a:t>رابطه بين رفتارها و يا متغيرها يكي ديگر از محدودیت‌های داده كاوي می‌باشد كه لزوماً روابط اتفاقي را تشخيص نمی‌دهد</a:t>
            </a:r>
            <a:r>
              <a:rPr lang="en-US" sz="2400" dirty="0">
                <a:cs typeface="B Nazanin" pitchFamily="2" charset="-78"/>
              </a:rPr>
              <a:t>. </a:t>
            </a:r>
            <a:r>
              <a:rPr lang="fa-IR" sz="2400" dirty="0">
                <a:cs typeface="B Nazanin" pitchFamily="2" charset="-78"/>
              </a:rPr>
              <a:t>مثلاً برنامه‌های كاربردي ممكن است الگوهاي رفتاري را مشخص كند، مانند تمايل به افتتاح حساب قرض‌الحسنه، درست قبل از پايان مهلت شركت در قرعه‌کشی</a:t>
            </a:r>
            <a:r>
              <a:rPr lang="en-US" sz="2400" dirty="0">
                <a:cs typeface="B Nazanin" pitchFamily="2" charset="-78"/>
              </a:rPr>
              <a:t>. </a:t>
            </a:r>
            <a:r>
              <a:rPr lang="fa-IR" sz="2400" dirty="0">
                <a:cs typeface="B Nazanin" pitchFamily="2" charset="-78"/>
              </a:rPr>
              <a:t>در حقيقت رفتارهاي شخصي شامل شغل، وضع خانوادگي، يا تفريح ممكن است بر روي متغيرهاي اضافه تأثير بگذارد</a:t>
            </a:r>
            <a:r>
              <a:rPr lang="en-US" sz="2400" dirty="0" smtClean="0">
                <a:cs typeface="B Nazanin" pitchFamily="2" charset="-78"/>
              </a:rPr>
              <a:t>.</a:t>
            </a:r>
            <a:endParaRPr lang="en-US" sz="2400" dirty="0">
              <a:cs typeface="B Nazanin" pitchFamily="2" charset="-78"/>
            </a:endParaRPr>
          </a:p>
        </p:txBody>
      </p:sp>
    </p:spTree>
    <p:extLst>
      <p:ext uri="{BB962C8B-B14F-4D97-AF65-F5344CB8AC3E}">
        <p14:creationId xmlns:p14="http://schemas.microsoft.com/office/powerpoint/2010/main" val="1734494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cs typeface="B Zar" pitchFamily="2" charset="-78"/>
              </a:rPr>
              <a:t>مراحل داده كاوي</a:t>
            </a:r>
            <a:endParaRPr lang="en-US" sz="4800" b="1" dirty="0">
              <a:cs typeface="B Zar" pitchFamily="2" charset="-78"/>
            </a:endParaRPr>
          </a:p>
        </p:txBody>
      </p:sp>
      <p:sp>
        <p:nvSpPr>
          <p:cNvPr id="5" name="TextBox 4"/>
          <p:cNvSpPr txBox="1"/>
          <p:nvPr/>
        </p:nvSpPr>
        <p:spPr>
          <a:xfrm>
            <a:off x="251520" y="1193354"/>
            <a:ext cx="8028384" cy="4467057"/>
          </a:xfrm>
          <a:prstGeom prst="rect">
            <a:avLst/>
          </a:prstGeom>
          <a:noFill/>
        </p:spPr>
        <p:txBody>
          <a:bodyPr wrap="square" rtlCol="1">
            <a:spAutoFit/>
          </a:bodyPr>
          <a:lstStyle/>
          <a:p>
            <a:pPr>
              <a:lnSpc>
                <a:spcPct val="150000"/>
              </a:lnSpc>
            </a:pPr>
            <a:r>
              <a:rPr lang="fa-IR" sz="2400" b="1" dirty="0" smtClean="0">
                <a:cs typeface="B Nazanin" pitchFamily="2" charset="-78"/>
              </a:rPr>
              <a:t>داده </a:t>
            </a:r>
            <a:r>
              <a:rPr lang="fa-IR" sz="2400" b="1" dirty="0">
                <a:cs typeface="B Nazanin" pitchFamily="2" charset="-78"/>
              </a:rPr>
              <a:t>كاوي فرآيندي تحليلي است كه براي كاوش داده‌ها </a:t>
            </a:r>
            <a:r>
              <a:rPr lang="en-US" sz="2400" b="1" dirty="0">
                <a:cs typeface="B Nazanin" pitchFamily="2" charset="-78"/>
              </a:rPr>
              <a:t>)</a:t>
            </a:r>
            <a:r>
              <a:rPr lang="fa-IR" sz="2400" b="1" dirty="0">
                <a:cs typeface="B Nazanin" pitchFamily="2" charset="-78"/>
              </a:rPr>
              <a:t>معمولاً حجم عظيمي از داده‌ها در زمینه‌های کسب‌وکار و بازار</a:t>
            </a:r>
            <a:r>
              <a:rPr lang="en-US" sz="2400" b="1" dirty="0">
                <a:cs typeface="B Nazanin" pitchFamily="2" charset="-78"/>
              </a:rPr>
              <a:t>(</a:t>
            </a:r>
            <a:r>
              <a:rPr lang="fa-IR" sz="2400" b="1" dirty="0">
                <a:cs typeface="B Nazanin" pitchFamily="2" charset="-78"/>
              </a:rPr>
              <a:t>صورت می‌گیرد و يافته با به‌کارگیری الگوهايي، احراز اعتبار می‌شوند</a:t>
            </a:r>
            <a:r>
              <a:rPr lang="en-US" sz="2400" b="1" dirty="0">
                <a:cs typeface="B Nazanin" pitchFamily="2" charset="-78"/>
              </a:rPr>
              <a:t>. </a:t>
            </a:r>
            <a:r>
              <a:rPr lang="fa-IR" sz="2400" b="1" dirty="0">
                <a:cs typeface="B Nazanin" pitchFamily="2" charset="-78"/>
              </a:rPr>
              <a:t>هدف اصلي داده كاوي پیش‌بینی است</a:t>
            </a:r>
            <a:r>
              <a:rPr lang="en-US" sz="2400" b="1" dirty="0">
                <a:cs typeface="B Nazanin" pitchFamily="2" charset="-78"/>
              </a:rPr>
              <a:t>. </a:t>
            </a:r>
            <a:r>
              <a:rPr lang="fa-IR" sz="2400" b="1" dirty="0">
                <a:cs typeface="B Nazanin" pitchFamily="2" charset="-78"/>
              </a:rPr>
              <a:t>فرآيند داده كاوي شامل سه مرحله می‌باشد.  ( شکل 2-1)</a:t>
            </a:r>
            <a:r>
              <a:rPr lang="en-US" sz="2400" b="1" dirty="0">
                <a:cs typeface="B Nazanin" pitchFamily="2" charset="-78"/>
              </a:rPr>
              <a:t>:</a:t>
            </a:r>
            <a:r>
              <a:rPr lang="fa-IR" sz="2400" b="1" dirty="0">
                <a:cs typeface="B Nazanin" pitchFamily="2" charset="-78"/>
              </a:rPr>
              <a:t> </a:t>
            </a:r>
            <a:endParaRPr lang="fa-IR" sz="2400" b="1" dirty="0" smtClean="0">
              <a:cs typeface="B Nazanin" pitchFamily="2" charset="-78"/>
            </a:endParaRPr>
          </a:p>
          <a:p>
            <a:pPr marL="342900" indent="-342900">
              <a:lnSpc>
                <a:spcPct val="150000"/>
              </a:lnSpc>
              <a:buFont typeface="+mj-lt"/>
              <a:buAutoNum type="arabicPeriod"/>
            </a:pPr>
            <a:r>
              <a:rPr lang="fa-IR" sz="2400" b="1" dirty="0" smtClean="0">
                <a:cs typeface="B Nazanin" pitchFamily="2" charset="-78"/>
              </a:rPr>
              <a:t>كاوش اوليه</a:t>
            </a:r>
          </a:p>
          <a:p>
            <a:pPr marL="342900" indent="-342900">
              <a:lnSpc>
                <a:spcPct val="150000"/>
              </a:lnSpc>
              <a:buFont typeface="+mj-lt"/>
              <a:buAutoNum type="arabicPeriod"/>
            </a:pPr>
            <a:r>
              <a:rPr lang="fa-IR" sz="2400" b="1" dirty="0" smtClean="0">
                <a:cs typeface="B Nazanin" pitchFamily="2" charset="-78"/>
              </a:rPr>
              <a:t>ساخت </a:t>
            </a:r>
            <a:r>
              <a:rPr lang="fa-IR" sz="2400" b="1" dirty="0">
                <a:cs typeface="B Nazanin" pitchFamily="2" charset="-78"/>
              </a:rPr>
              <a:t>مدل يا شناسايي الگو با كمك احراز اعتبار</a:t>
            </a:r>
            <a:r>
              <a:rPr lang="en-US" sz="2400" b="1" dirty="0">
                <a:cs typeface="B Nazanin" pitchFamily="2" charset="-78"/>
              </a:rPr>
              <a:t>/ </a:t>
            </a:r>
            <a:r>
              <a:rPr lang="fa-IR" sz="2400" b="1" dirty="0" smtClean="0">
                <a:cs typeface="B Nazanin" pitchFamily="2" charset="-78"/>
              </a:rPr>
              <a:t>تأييد</a:t>
            </a:r>
          </a:p>
          <a:p>
            <a:pPr marL="342900" indent="-342900">
              <a:lnSpc>
                <a:spcPct val="150000"/>
              </a:lnSpc>
              <a:buFont typeface="+mj-lt"/>
              <a:buAutoNum type="arabicPeriod"/>
            </a:pPr>
            <a:r>
              <a:rPr lang="fa-IR" sz="2400" b="1" dirty="0" smtClean="0">
                <a:cs typeface="B Nazanin" pitchFamily="2" charset="-78"/>
              </a:rPr>
              <a:t>بهره‌برداری</a:t>
            </a:r>
            <a:endParaRPr lang="en-US" sz="2400" b="1" dirty="0">
              <a:cs typeface="B Nazanin" pitchFamily="2" charset="-78"/>
            </a:endParaRPr>
          </a:p>
          <a:p>
            <a:pPr algn="just">
              <a:lnSpc>
                <a:spcPct val="150000"/>
              </a:lnSpc>
            </a:pPr>
            <a:endParaRPr lang="en-US" sz="2400" b="1" dirty="0">
              <a:cs typeface="B Nazanin" pitchFamily="2" charset="-78"/>
            </a:endParaRPr>
          </a:p>
        </p:txBody>
      </p:sp>
    </p:spTree>
    <p:extLst>
      <p:ext uri="{BB962C8B-B14F-4D97-AF65-F5344CB8AC3E}">
        <p14:creationId xmlns:p14="http://schemas.microsoft.com/office/powerpoint/2010/main" val="19233427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cs typeface="B Zar" pitchFamily="2" charset="-78"/>
              </a:rPr>
              <a:t>مراحل داده كاوي</a:t>
            </a:r>
            <a:endParaRPr lang="en-US" sz="4800" b="1" dirty="0">
              <a:cs typeface="B Zar" pitchFamily="2" charset="-78"/>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705842" y="1340768"/>
            <a:ext cx="6973601" cy="404558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637051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cs typeface="B Zar" pitchFamily="2" charset="-78"/>
              </a:rPr>
              <a:t>تکنیک‌های داده كاوي</a:t>
            </a:r>
            <a:endParaRPr lang="en-US" sz="4800" b="1" dirty="0">
              <a:cs typeface="B Zar" pitchFamily="2" charset="-78"/>
            </a:endParaRPr>
          </a:p>
        </p:txBody>
      </p:sp>
      <p:sp>
        <p:nvSpPr>
          <p:cNvPr id="2" name="TextBox 1"/>
          <p:cNvSpPr txBox="1"/>
          <p:nvPr/>
        </p:nvSpPr>
        <p:spPr>
          <a:xfrm>
            <a:off x="395536" y="1556792"/>
            <a:ext cx="7632848" cy="3785652"/>
          </a:xfrm>
          <a:prstGeom prst="rect">
            <a:avLst/>
          </a:prstGeom>
          <a:noFill/>
        </p:spPr>
        <p:txBody>
          <a:bodyPr wrap="square" rtlCol="1">
            <a:spAutoFit/>
          </a:bodyPr>
          <a:lstStyle/>
          <a:p>
            <a:pPr marL="457200" lvl="0" indent="-457200">
              <a:lnSpc>
                <a:spcPct val="150000"/>
              </a:lnSpc>
              <a:buFont typeface="Wingdings" pitchFamily="2" charset="2"/>
              <a:buChar char="Ø"/>
            </a:pPr>
            <a:r>
              <a:rPr lang="fa-IR" sz="3200" dirty="0">
                <a:solidFill>
                  <a:srgbClr val="002060"/>
                </a:solidFill>
                <a:cs typeface="B Titr" pitchFamily="2" charset="-78"/>
              </a:rPr>
              <a:t>دسته‌بندی </a:t>
            </a:r>
            <a:r>
              <a:rPr lang="en-US" sz="3200" dirty="0">
                <a:solidFill>
                  <a:srgbClr val="002060"/>
                </a:solidFill>
                <a:cs typeface="B Titr" pitchFamily="2" charset="-78"/>
              </a:rPr>
              <a:t>(Classification)</a:t>
            </a:r>
          </a:p>
          <a:p>
            <a:pPr marL="457200" lvl="0" indent="-457200">
              <a:lnSpc>
                <a:spcPct val="150000"/>
              </a:lnSpc>
              <a:buFont typeface="Wingdings" pitchFamily="2" charset="2"/>
              <a:buChar char="Ø"/>
            </a:pPr>
            <a:r>
              <a:rPr lang="fa-IR" sz="3200" dirty="0">
                <a:solidFill>
                  <a:srgbClr val="002060"/>
                </a:solidFill>
                <a:cs typeface="B Titr" pitchFamily="2" charset="-78"/>
              </a:rPr>
              <a:t>خوشه‌بندی </a:t>
            </a:r>
            <a:r>
              <a:rPr lang="en-US" sz="3200" dirty="0">
                <a:solidFill>
                  <a:srgbClr val="002060"/>
                </a:solidFill>
                <a:cs typeface="B Titr" pitchFamily="2" charset="-78"/>
              </a:rPr>
              <a:t>(Clustering)</a:t>
            </a:r>
          </a:p>
          <a:p>
            <a:pPr marL="457200" lvl="0" indent="-457200">
              <a:lnSpc>
                <a:spcPct val="150000"/>
              </a:lnSpc>
              <a:buFont typeface="Wingdings" pitchFamily="2" charset="2"/>
              <a:buChar char="Ø"/>
            </a:pPr>
            <a:r>
              <a:rPr lang="fa-IR" sz="3200" dirty="0">
                <a:solidFill>
                  <a:srgbClr val="002060"/>
                </a:solidFill>
                <a:cs typeface="B Titr" pitchFamily="2" charset="-78"/>
              </a:rPr>
              <a:t>پیش‌بینی </a:t>
            </a:r>
            <a:r>
              <a:rPr lang="en-US" sz="3200" dirty="0">
                <a:solidFill>
                  <a:srgbClr val="002060"/>
                </a:solidFill>
                <a:cs typeface="B Titr" pitchFamily="2" charset="-78"/>
              </a:rPr>
              <a:t>(Prediction)</a:t>
            </a:r>
          </a:p>
          <a:p>
            <a:pPr marL="457200" lvl="0" indent="-457200">
              <a:lnSpc>
                <a:spcPct val="150000"/>
              </a:lnSpc>
              <a:buFont typeface="Wingdings" pitchFamily="2" charset="2"/>
              <a:buChar char="Ø"/>
            </a:pPr>
            <a:r>
              <a:rPr lang="fa-IR" sz="3200" dirty="0">
                <a:solidFill>
                  <a:srgbClr val="002060"/>
                </a:solidFill>
                <a:cs typeface="B Titr" pitchFamily="2" charset="-78"/>
              </a:rPr>
              <a:t>تحليل سری‌های زماني </a:t>
            </a:r>
            <a:r>
              <a:rPr lang="en-US" sz="3200" dirty="0">
                <a:solidFill>
                  <a:srgbClr val="002060"/>
                </a:solidFill>
                <a:cs typeface="B Titr" pitchFamily="2" charset="-78"/>
              </a:rPr>
              <a:t>(Analysis Time Series)</a:t>
            </a:r>
          </a:p>
          <a:p>
            <a:pPr marL="457200" indent="-457200">
              <a:lnSpc>
                <a:spcPct val="150000"/>
              </a:lnSpc>
              <a:buFont typeface="Wingdings" pitchFamily="2" charset="2"/>
              <a:buChar char="Ø"/>
            </a:pPr>
            <a:endParaRPr lang="fa-IR" sz="3200" dirty="0">
              <a:solidFill>
                <a:srgbClr val="002060"/>
              </a:solidFill>
              <a:cs typeface="B Titr" pitchFamily="2" charset="-78"/>
            </a:endParaRPr>
          </a:p>
        </p:txBody>
      </p:sp>
    </p:spTree>
    <p:extLst>
      <p:ext uri="{BB962C8B-B14F-4D97-AF65-F5344CB8AC3E}">
        <p14:creationId xmlns:p14="http://schemas.microsoft.com/office/powerpoint/2010/main" val="36697703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708920"/>
            <a:ext cx="7543800" cy="925959"/>
          </a:xfrm>
        </p:spPr>
        <p:txBody>
          <a:bodyPr/>
          <a:lstStyle/>
          <a:p>
            <a:pPr algn="ctr"/>
            <a:r>
              <a:rPr lang="fa-IR" sz="6000" b="1" dirty="0">
                <a:solidFill>
                  <a:srgbClr val="002060"/>
                </a:solidFill>
                <a:cs typeface="B Zar" pitchFamily="2" charset="-78"/>
              </a:rPr>
              <a:t>تعاریف عمومی، تکنیک ها، روش ها</a:t>
            </a:r>
            <a:endParaRPr lang="en-US" sz="6000" b="1" dirty="0">
              <a:solidFill>
                <a:srgbClr val="002060"/>
              </a:solidFill>
              <a:cs typeface="B Zar" pitchFamily="2" charset="-78"/>
            </a:endParaRPr>
          </a:p>
        </p:txBody>
      </p:sp>
    </p:spTree>
    <p:extLst>
      <p:ext uri="{BB962C8B-B14F-4D97-AF65-F5344CB8AC3E}">
        <p14:creationId xmlns:p14="http://schemas.microsoft.com/office/powerpoint/2010/main" val="164321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smtClean="0">
                <a:cs typeface="B Zar" pitchFamily="2" charset="-78"/>
              </a:rPr>
              <a:t>شبکه های اجتماعی</a:t>
            </a:r>
            <a:endParaRPr lang="en-US" sz="4800" b="1" dirty="0">
              <a:cs typeface="B Zar" pitchFamily="2" charset="-78"/>
            </a:endParaRPr>
          </a:p>
        </p:txBody>
      </p:sp>
      <p:sp>
        <p:nvSpPr>
          <p:cNvPr id="2" name="TextBox 1"/>
          <p:cNvSpPr txBox="1"/>
          <p:nvPr/>
        </p:nvSpPr>
        <p:spPr>
          <a:xfrm>
            <a:off x="539552" y="1196752"/>
            <a:ext cx="7632848" cy="5016758"/>
          </a:xfrm>
          <a:prstGeom prst="rect">
            <a:avLst/>
          </a:prstGeom>
          <a:noFill/>
        </p:spPr>
        <p:txBody>
          <a:bodyPr wrap="square" rtlCol="1">
            <a:spAutoFit/>
          </a:bodyPr>
          <a:lstStyle/>
          <a:p>
            <a:r>
              <a:rPr lang="fa-IR" sz="3200" b="1" dirty="0">
                <a:solidFill>
                  <a:srgbClr val="002060"/>
                </a:solidFill>
                <a:cs typeface="B Nazanin" pitchFamily="2" charset="-78"/>
              </a:rPr>
              <a:t>تعريف تجارت الكترونيكي (</a:t>
            </a:r>
            <a:r>
              <a:rPr lang="en-US" sz="3200" b="1" dirty="0">
                <a:solidFill>
                  <a:srgbClr val="002060"/>
                </a:solidFill>
                <a:cs typeface="B Nazanin" pitchFamily="2" charset="-78"/>
              </a:rPr>
              <a:t>E Business</a:t>
            </a:r>
            <a:r>
              <a:rPr lang="fa-IR" sz="3200" b="1" dirty="0">
                <a:solidFill>
                  <a:srgbClr val="002060"/>
                </a:solidFill>
                <a:cs typeface="B Nazanin" pitchFamily="2" charset="-78"/>
              </a:rPr>
              <a:t>)</a:t>
            </a:r>
            <a:endParaRPr lang="en-US" sz="3200" b="1" dirty="0">
              <a:solidFill>
                <a:srgbClr val="002060"/>
              </a:solidFill>
              <a:cs typeface="B Nazanin" pitchFamily="2" charset="-78"/>
            </a:endParaRPr>
          </a:p>
          <a:p>
            <a:pPr algn="just"/>
            <a:r>
              <a:rPr lang="fa-IR" sz="2400" dirty="0">
                <a:cs typeface="B Nazanin" pitchFamily="2" charset="-78"/>
              </a:rPr>
              <a:t>يكي از اهداف قابل توجه از فن آوري اطلاعات، بكارگيري آن در توسعه سازمانهاي اقتصادي و خدماتي است اين هدف اساسا در حوزه تجارت الكترونيكي تعريف و پيگيري مي‌شود. تجارت الكترونيكي تعريف و پيگيري مي‌شود. تجارت الكترونيكي نيز با تعابير و ديدگاههاي متفاوت تعريف شده است. هريك برمبناي يك ديدگاه خاص از تجارت الكترونيكي است. در اينجا به چند مورد از اين تعاريف اشاره مي‌شود:</a:t>
            </a:r>
            <a:endParaRPr lang="en-US" sz="2400" dirty="0">
              <a:cs typeface="B Nazanin" pitchFamily="2" charset="-78"/>
            </a:endParaRPr>
          </a:p>
          <a:p>
            <a:pPr algn="just"/>
            <a:r>
              <a:rPr lang="fa-IR" sz="2400" dirty="0">
                <a:cs typeface="B Nazanin" pitchFamily="2" charset="-78"/>
              </a:rPr>
              <a:t>تجارت الكترونيكي اجرا و هماهنگي فرايندهاي حياتي سازمانهاي اقتصادي، از قبيل طراحي، تايمن مواد و خدمات، توليد، فروش، اجراي سفارشات، ارائه خدمات از طريق بكارگيري حرفه اي رايانه‌ها و فن آوري ارتباطات و داده‌هاي ذخيره شده در رايانه‌ها را برعهده دارد.</a:t>
            </a:r>
            <a:endParaRPr lang="en-US" sz="2400" dirty="0">
              <a:cs typeface="B Nazanin" pitchFamily="2" charset="-78"/>
            </a:endParaRPr>
          </a:p>
          <a:p>
            <a:pPr algn="just"/>
            <a:r>
              <a:rPr lang="fa-IR" sz="2400" dirty="0">
                <a:cs typeface="B Nazanin" pitchFamily="2" charset="-78"/>
              </a:rPr>
              <a:t>تجارت الكترونيكي شامل انجام هركاري با فن اورين ارتباطات و اطلاعات (</a:t>
            </a:r>
            <a:r>
              <a:rPr lang="en-US" sz="2400" dirty="0">
                <a:cs typeface="B Nazanin" pitchFamily="2" charset="-78"/>
              </a:rPr>
              <a:t>ICT</a:t>
            </a:r>
            <a:r>
              <a:rPr lang="fa-IR" sz="2400" dirty="0">
                <a:cs typeface="B Nazanin" pitchFamily="2" charset="-78"/>
              </a:rPr>
              <a:t>) براي اجراي اهداف تجاري بين سازمانها يا سازمان و مصرف كننده است.</a:t>
            </a:r>
            <a:endParaRPr lang="en-US" sz="2400" dirty="0">
              <a:cs typeface="B Nazanin" pitchFamily="2" charset="-78"/>
            </a:endParaRPr>
          </a:p>
        </p:txBody>
      </p:sp>
    </p:spTree>
    <p:extLst>
      <p:ext uri="{BB962C8B-B14F-4D97-AF65-F5344CB8AC3E}">
        <p14:creationId xmlns:p14="http://schemas.microsoft.com/office/powerpoint/2010/main" val="2915888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smtClean="0">
                <a:cs typeface="B Zar" pitchFamily="2" charset="-78"/>
              </a:rPr>
              <a:t>شبکه های اجتماعی</a:t>
            </a:r>
            <a:endParaRPr lang="en-US" sz="4800" b="1" dirty="0">
              <a:cs typeface="B Zar" pitchFamily="2" charset="-78"/>
            </a:endParaRPr>
          </a:p>
        </p:txBody>
      </p:sp>
      <p:sp>
        <p:nvSpPr>
          <p:cNvPr id="2" name="TextBox 1"/>
          <p:cNvSpPr txBox="1"/>
          <p:nvPr/>
        </p:nvSpPr>
        <p:spPr>
          <a:xfrm>
            <a:off x="179512" y="980728"/>
            <a:ext cx="7987703" cy="5978560"/>
          </a:xfrm>
          <a:prstGeom prst="rect">
            <a:avLst/>
          </a:prstGeom>
          <a:noFill/>
        </p:spPr>
        <p:txBody>
          <a:bodyPr wrap="square" rtlCol="1">
            <a:spAutoFit/>
          </a:bodyPr>
          <a:lstStyle/>
          <a:p>
            <a:pPr algn="just">
              <a:lnSpc>
                <a:spcPct val="150000"/>
              </a:lnSpc>
            </a:pPr>
            <a:r>
              <a:rPr lang="fa-IR" sz="2400" b="1" dirty="0" smtClean="0">
                <a:cs typeface="B Nazanin" pitchFamily="2" charset="-78"/>
              </a:rPr>
              <a:t>مقدمه</a:t>
            </a:r>
          </a:p>
          <a:p>
            <a:pPr algn="just">
              <a:lnSpc>
                <a:spcPct val="150000"/>
              </a:lnSpc>
            </a:pPr>
            <a:r>
              <a:rPr lang="fa-IR" sz="2100" dirty="0" smtClean="0">
                <a:cs typeface="B Nazanin" pitchFamily="2" charset="-78"/>
              </a:rPr>
              <a:t>به </a:t>
            </a:r>
            <a:r>
              <a:rPr lang="fa-IR" sz="2100" dirty="0">
                <a:cs typeface="B Nazanin" pitchFamily="2" charset="-78"/>
              </a:rPr>
              <a:t>طور معمول شبکه‌های اجتماعي را می‌توان در قالب گراف نمايش داد كه در این گراف گره با معادل با بازيگران شبكه اجتماعي بوده و یال‌های گراف نشان‌دهنده ارتباط بين بازيگران می‌باشد</a:t>
            </a:r>
            <a:r>
              <a:rPr lang="en-US" sz="2100" dirty="0">
                <a:cs typeface="B Nazanin" pitchFamily="2" charset="-78"/>
              </a:rPr>
              <a:t>. </a:t>
            </a:r>
            <a:r>
              <a:rPr lang="fa-IR" sz="2100" dirty="0">
                <a:cs typeface="B Nazanin" pitchFamily="2" charset="-78"/>
              </a:rPr>
              <a:t>با توجه به ساختار شبكه اجتماعي و يك طرفه يا دوطرفه بودن ارتباط، گراف متناظر می‌تواند گراف جهت‌دار يا بدون جهت باشد</a:t>
            </a:r>
            <a:r>
              <a:rPr lang="en-US" sz="2100" dirty="0">
                <a:cs typeface="B Nazanin" pitchFamily="2" charset="-78"/>
              </a:rPr>
              <a:t> . </a:t>
            </a:r>
            <a:r>
              <a:rPr lang="fa-IR" sz="2100" dirty="0">
                <a:cs typeface="B Nazanin" pitchFamily="2" charset="-78"/>
              </a:rPr>
              <a:t>همچنين در صورتي كه قوت ارتباط بين افراد در شبكه اجتماعي يكسان نباشد، گراف متناظر با شبكه يك گراف وزن دار خواهد بود كه در آن وزن هر يال متناظر باقوت ارتباط می‌باشد</a:t>
            </a:r>
            <a:r>
              <a:rPr lang="en-US" sz="2100" dirty="0">
                <a:cs typeface="B Nazanin" pitchFamily="2" charset="-78"/>
              </a:rPr>
              <a:t>.</a:t>
            </a:r>
          </a:p>
          <a:p>
            <a:pPr algn="just">
              <a:lnSpc>
                <a:spcPct val="150000"/>
              </a:lnSpc>
            </a:pPr>
            <a:r>
              <a:rPr lang="fa-IR" sz="2100" dirty="0">
                <a:cs typeface="B Nazanin" pitchFamily="2" charset="-78"/>
              </a:rPr>
              <a:t>براي شناخت بهتر « شبکه‌های اجتماعی » نیازمند آشنایی با مجموعه‌ی محیط بر آن ، یعنی « زسانه های اجتماعی» هستیم. بر اساس تعاريف موجود، طبقه‌بندی با جزئيات دقيق تري براي رسانه‌های اجتماعي ارائه می‌گردد:</a:t>
            </a:r>
            <a:endParaRPr lang="en-US" sz="2100" dirty="0">
              <a:cs typeface="B Nazanin" pitchFamily="2" charset="-78"/>
            </a:endParaRPr>
          </a:p>
          <a:p>
            <a:pPr algn="just">
              <a:lnSpc>
                <a:spcPct val="150000"/>
              </a:lnSpc>
            </a:pPr>
            <a:r>
              <a:rPr lang="fa-IR" sz="2100" dirty="0">
                <a:cs typeface="B Nazanin" pitchFamily="2" charset="-78"/>
              </a:rPr>
              <a:t>پروژه‌های مشاركتي ، بلاگ با ، جوامع محتوا محور ، سایت‌های شبکه‌های اجتماعي ، </a:t>
            </a:r>
            <a:r>
              <a:rPr lang="fa-IR" sz="2100" dirty="0" smtClean="0">
                <a:cs typeface="B Nazanin" pitchFamily="2" charset="-78"/>
              </a:rPr>
              <a:t>دنياي </a:t>
            </a:r>
            <a:r>
              <a:rPr lang="fa-IR" sz="2100" dirty="0">
                <a:cs typeface="B Nazanin" pitchFamily="2" charset="-78"/>
              </a:rPr>
              <a:t>بازی‌های مجازی و دنياهاي مجازي </a:t>
            </a:r>
            <a:r>
              <a:rPr lang="fa-IR" sz="2100" dirty="0" smtClean="0">
                <a:cs typeface="B Nazanin" pitchFamily="2" charset="-78"/>
              </a:rPr>
              <a:t>اجتماعي</a:t>
            </a:r>
            <a:endParaRPr lang="en-US" sz="2100" dirty="0">
              <a:cs typeface="B Nazanin" pitchFamily="2" charset="-78"/>
            </a:endParaRPr>
          </a:p>
        </p:txBody>
      </p:sp>
    </p:spTree>
    <p:extLst>
      <p:ext uri="{BB962C8B-B14F-4D97-AF65-F5344CB8AC3E}">
        <p14:creationId xmlns:p14="http://schemas.microsoft.com/office/powerpoint/2010/main" val="37045429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800" b="1" dirty="0">
                <a:cs typeface="B Zar" pitchFamily="2" charset="-78"/>
              </a:rPr>
              <a:t>رسانه‌های اجتماعي</a:t>
            </a:r>
            <a:endParaRPr lang="en-US" sz="4800" b="1" dirty="0">
              <a:cs typeface="B Zar" pitchFamily="2" charset="-78"/>
            </a:endParaRPr>
          </a:p>
        </p:txBody>
      </p:sp>
      <p:sp>
        <p:nvSpPr>
          <p:cNvPr id="2" name="TextBox 1"/>
          <p:cNvSpPr txBox="1"/>
          <p:nvPr/>
        </p:nvSpPr>
        <p:spPr>
          <a:xfrm>
            <a:off x="323528" y="1004193"/>
            <a:ext cx="7843687" cy="4893647"/>
          </a:xfrm>
          <a:prstGeom prst="rect">
            <a:avLst/>
          </a:prstGeom>
          <a:noFill/>
        </p:spPr>
        <p:txBody>
          <a:bodyPr wrap="square" rtlCol="1">
            <a:spAutoFit/>
          </a:bodyPr>
          <a:lstStyle/>
          <a:p>
            <a:pPr algn="just"/>
            <a:r>
              <a:rPr lang="fa-IR" sz="2400" dirty="0" smtClean="0">
                <a:cs typeface="B Nazanin" pitchFamily="2" charset="-78"/>
              </a:rPr>
              <a:t>ایده‌ی </a:t>
            </a:r>
            <a:r>
              <a:rPr lang="fa-IR" sz="2400" dirty="0">
                <a:cs typeface="B Nazanin" pitchFamily="2" charset="-78"/>
              </a:rPr>
              <a:t>پشت رسانه‌های اجتماعی، ایده‌ی جد يدي نيست</a:t>
            </a:r>
            <a:r>
              <a:rPr lang="en-US" sz="2400" dirty="0">
                <a:cs typeface="B Nazanin" pitchFamily="2" charset="-78"/>
              </a:rPr>
              <a:t>. </a:t>
            </a:r>
            <a:r>
              <a:rPr lang="fa-IR" sz="2400" dirty="0">
                <a:cs typeface="B Nazanin" pitchFamily="2" charset="-78"/>
              </a:rPr>
              <a:t>در سال 1979 ، تام تراسكات و جيم اليس از دانشگاه يورك سيستم يوزنت را كه سيستمي بر اي مباحثه جهاني بود و به كاربران اجازه پست پيام می‌داد را ابداع كردند.</a:t>
            </a:r>
            <a:endParaRPr lang="en-US" sz="2400" dirty="0">
              <a:cs typeface="B Nazanin" pitchFamily="2" charset="-78"/>
            </a:endParaRPr>
          </a:p>
          <a:p>
            <a:pPr algn="just"/>
            <a:r>
              <a:rPr lang="fa-IR" sz="2400" dirty="0">
                <a:cs typeface="B Nazanin" pitchFamily="2" charset="-78"/>
              </a:rPr>
              <a:t>اما رسانه‌های اجتماعی به شيوه امروزی احتمالاً به زماني بازمی‌گردد كه بروس و سوزان آبلسون سايت اُپن دایری </a:t>
            </a:r>
            <a:r>
              <a:rPr lang="en-US" sz="2400" dirty="0">
                <a:cs typeface="B Nazanin" pitchFamily="2" charset="-78"/>
              </a:rPr>
              <a:t>)</a:t>
            </a:r>
            <a:r>
              <a:rPr lang="fa-IR" sz="2400" dirty="0">
                <a:cs typeface="B Nazanin" pitchFamily="2" charset="-78"/>
              </a:rPr>
              <a:t>خاطرات روزانه </a:t>
            </a:r>
            <a:r>
              <a:rPr lang="fa-IR" sz="2400" dirty="0" smtClean="0">
                <a:cs typeface="B Nazanin" pitchFamily="2" charset="-78"/>
              </a:rPr>
              <a:t>سرگشاده </a:t>
            </a:r>
            <a:r>
              <a:rPr lang="en-US" sz="2400" dirty="0" smtClean="0">
                <a:cs typeface="B Nazanin" pitchFamily="2" charset="-78"/>
              </a:rPr>
              <a:t>(</a:t>
            </a:r>
            <a:r>
              <a:rPr lang="fa-IR" sz="2400" dirty="0" smtClean="0">
                <a:cs typeface="B Nazanin" pitchFamily="2" charset="-78"/>
              </a:rPr>
              <a:t>را </a:t>
            </a:r>
            <a:r>
              <a:rPr lang="fa-IR" sz="2400" dirty="0">
                <a:cs typeface="B Nazanin" pitchFamily="2" charset="-78"/>
              </a:rPr>
              <a:t>راه‌اندازی كردند كه سايت اجتماعي بر اي به اشتراك گذاشتن خاطرات روزانه‌ی افراد بود</a:t>
            </a:r>
            <a:r>
              <a:rPr lang="en-US" sz="2400" dirty="0">
                <a:cs typeface="B Nazanin" pitchFamily="2" charset="-78"/>
              </a:rPr>
              <a:t>. </a:t>
            </a:r>
            <a:r>
              <a:rPr lang="fa-IR" sz="2400" dirty="0">
                <a:cs typeface="B Nazanin" pitchFamily="2" charset="-78"/>
              </a:rPr>
              <a:t>در همان زمان واژه وبلاگ برای اولین بار استفاده شد و بعدها وقتي بلاگري به شوخي، واژه را به « وی بلاگ» (ما بلاگ می‌کنیم) تغییر داد، «بلاگ» متولد شد</a:t>
            </a:r>
            <a:r>
              <a:rPr lang="en-US" sz="2400" dirty="0">
                <a:cs typeface="B Nazanin" pitchFamily="2" charset="-78"/>
              </a:rPr>
              <a:t> . </a:t>
            </a:r>
            <a:r>
              <a:rPr lang="fa-IR" sz="2400" dirty="0">
                <a:cs typeface="B Nazanin" pitchFamily="2" charset="-78"/>
              </a:rPr>
              <a:t>دسترسي به اينترنت با سرعت بالا منجر به تشكيل سایت‌های شبکه‌های اجتماعي همچون « مای اسپیس» . « فیس بوک» گردید. این موضوع منجر به نام گذاری ـ رسانه‌های اجتماعی» شد. آخرين نسخه چنين رسانه‌هایي، دنياهاي مجازي هستند</a:t>
            </a:r>
            <a:r>
              <a:rPr lang="en-US" sz="2400" dirty="0">
                <a:cs typeface="B Nazanin" pitchFamily="2" charset="-78"/>
              </a:rPr>
              <a:t> : </a:t>
            </a:r>
            <a:r>
              <a:rPr lang="fa-IR" sz="2400" dirty="0">
                <a:cs typeface="B Nazanin" pitchFamily="2" charset="-78"/>
              </a:rPr>
              <a:t>محيط كامپيوتري شبیه‌سازی شده‌ای با آواتارهای سه بعدی که معروف‌ترینشان « سکندلایف» ( زندگی دیگر) ساخته « لیندن لب» است (جدول 3-1)</a:t>
            </a:r>
            <a:endParaRPr lang="en-US" sz="2400" dirty="0">
              <a:cs typeface="B Nazanin" pitchFamily="2" charset="-78"/>
            </a:endParaRPr>
          </a:p>
        </p:txBody>
      </p:sp>
    </p:spTree>
    <p:extLst>
      <p:ext uri="{BB962C8B-B14F-4D97-AF65-F5344CB8AC3E}">
        <p14:creationId xmlns:p14="http://schemas.microsoft.com/office/powerpoint/2010/main" val="2590027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7620000" cy="2664296"/>
          </a:xfrm>
        </p:spPr>
        <p:txBody>
          <a:bodyPr>
            <a:normAutofit/>
          </a:bodyPr>
          <a:lstStyle/>
          <a:p>
            <a:pPr algn="just">
              <a:lnSpc>
                <a:spcPct val="200000"/>
              </a:lnSpc>
            </a:pPr>
            <a:r>
              <a:rPr lang="fa-IR" sz="2800" b="1" dirty="0" smtClean="0">
                <a:cs typeface="B Zar" pitchFamily="2" charset="-78"/>
              </a:rPr>
              <a:t>با تقدیر و تشکر از استاد گرانقدر جناب آقای دکتر باقری که همواره تلاشهای بی وقفه ایشان در طول تحصیل همیشه ما را یاری نمودند.</a:t>
            </a:r>
            <a:endParaRPr lang="fa-IR" sz="2800" b="1" dirty="0">
              <a:cs typeface="B Zar" pitchFamily="2" charset="-78"/>
            </a:endParaRPr>
          </a:p>
        </p:txBody>
      </p:sp>
    </p:spTree>
    <p:extLst>
      <p:ext uri="{BB962C8B-B14F-4D97-AF65-F5344CB8AC3E}">
        <p14:creationId xmlns:p14="http://schemas.microsoft.com/office/powerpoint/2010/main" val="6402858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200" b="1" dirty="0">
                <a:cs typeface="B Zar" pitchFamily="2" charset="-78"/>
              </a:rPr>
              <a:t>رسانه‌های اجتماعي</a:t>
            </a:r>
            <a:endParaRPr lang="en-US" sz="4200" b="1" dirty="0">
              <a:cs typeface="B Zar" pitchFamily="2" charset="-78"/>
            </a:endParaRPr>
          </a:p>
        </p:txBody>
      </p:sp>
      <p:sp>
        <p:nvSpPr>
          <p:cNvPr id="2" name="TextBox 1"/>
          <p:cNvSpPr txBox="1"/>
          <p:nvPr/>
        </p:nvSpPr>
        <p:spPr>
          <a:xfrm>
            <a:off x="-756592" y="1050268"/>
            <a:ext cx="7843687" cy="461665"/>
          </a:xfrm>
          <a:prstGeom prst="rect">
            <a:avLst/>
          </a:prstGeom>
          <a:noFill/>
        </p:spPr>
        <p:txBody>
          <a:bodyPr wrap="square" rtlCol="1">
            <a:spAutoFit/>
          </a:bodyPr>
          <a:lstStyle/>
          <a:p>
            <a:pPr algn="just"/>
            <a:r>
              <a:rPr lang="fa-IR" sz="2400" b="1" dirty="0">
                <a:cs typeface="B Nazanin" pitchFamily="2" charset="-78"/>
              </a:rPr>
              <a:t>جدول 3-1- تاریخچه پیدایش رسانه‌های </a:t>
            </a:r>
            <a:r>
              <a:rPr lang="fa-IR" sz="2400" b="1" dirty="0" smtClean="0">
                <a:cs typeface="B Nazanin" pitchFamily="2" charset="-78"/>
              </a:rPr>
              <a:t>اجتماعی</a:t>
            </a:r>
            <a:endParaRPr lang="en-US" sz="2400" dirty="0">
              <a:cs typeface="B Nazanin" pitchFamily="2" charset="-78"/>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915816" y="1511933"/>
            <a:ext cx="3052937" cy="5046029"/>
          </a:xfrm>
          <a:prstGeom prst="rect">
            <a:avLst/>
          </a:prstGeom>
          <a:noFill/>
          <a:ln>
            <a:noFill/>
          </a:ln>
        </p:spPr>
      </p:pic>
    </p:spTree>
    <p:extLst>
      <p:ext uri="{BB962C8B-B14F-4D97-AF65-F5344CB8AC3E}">
        <p14:creationId xmlns:p14="http://schemas.microsoft.com/office/powerpoint/2010/main" val="8892053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3800" b="1" dirty="0">
                <a:cs typeface="B Zar" pitchFamily="2" charset="-78"/>
              </a:rPr>
              <a:t>دسته بندی رسانه های اجتماعی</a:t>
            </a:r>
            <a:endParaRPr lang="en-US" sz="3800" b="1" dirty="0">
              <a:cs typeface="B Zar" pitchFamily="2" charset="-78"/>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323529" y="2204864"/>
            <a:ext cx="7684846" cy="237321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5407308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3800" b="1" dirty="0">
                <a:cs typeface="B Zar" pitchFamily="2" charset="-78"/>
              </a:rPr>
              <a:t>انواع رسانه‌های اجتماعي</a:t>
            </a:r>
            <a:endParaRPr lang="en-US" sz="3800" b="1" dirty="0">
              <a:cs typeface="B Zar" pitchFamily="2" charset="-78"/>
            </a:endParaRPr>
          </a:p>
        </p:txBody>
      </p:sp>
      <p:sp>
        <p:nvSpPr>
          <p:cNvPr id="2" name="TextBox 1"/>
          <p:cNvSpPr txBox="1"/>
          <p:nvPr/>
        </p:nvSpPr>
        <p:spPr>
          <a:xfrm>
            <a:off x="179512" y="1412776"/>
            <a:ext cx="7848872" cy="4524315"/>
          </a:xfrm>
          <a:prstGeom prst="rect">
            <a:avLst/>
          </a:prstGeom>
          <a:noFill/>
        </p:spPr>
        <p:txBody>
          <a:bodyPr wrap="square" rtlCol="1">
            <a:spAutoFit/>
          </a:bodyPr>
          <a:lstStyle/>
          <a:p>
            <a:pPr marL="342900" indent="-342900">
              <a:lnSpc>
                <a:spcPct val="200000"/>
              </a:lnSpc>
              <a:buFont typeface="Wingdings" pitchFamily="2" charset="2"/>
              <a:buChar char="v"/>
            </a:pPr>
            <a:r>
              <a:rPr lang="fa-IR" sz="2400" dirty="0">
                <a:solidFill>
                  <a:srgbClr val="00B0F0"/>
                </a:solidFill>
                <a:cs typeface="B Titr" pitchFamily="2" charset="-78"/>
              </a:rPr>
              <a:t>پروژه‌های </a:t>
            </a:r>
            <a:r>
              <a:rPr lang="fa-IR" sz="2400" dirty="0" smtClean="0">
                <a:solidFill>
                  <a:srgbClr val="00B0F0"/>
                </a:solidFill>
                <a:cs typeface="B Titr" pitchFamily="2" charset="-78"/>
              </a:rPr>
              <a:t>مشارکتی</a:t>
            </a:r>
          </a:p>
          <a:p>
            <a:pPr marL="342900" indent="-342900">
              <a:lnSpc>
                <a:spcPct val="200000"/>
              </a:lnSpc>
              <a:buFont typeface="Wingdings" pitchFamily="2" charset="2"/>
              <a:buChar char="v"/>
            </a:pPr>
            <a:r>
              <a:rPr lang="fa-IR" sz="2400" dirty="0">
                <a:solidFill>
                  <a:srgbClr val="00B0F0"/>
                </a:solidFill>
                <a:cs typeface="B Titr" pitchFamily="2" charset="-78"/>
              </a:rPr>
              <a:t> </a:t>
            </a:r>
            <a:r>
              <a:rPr lang="fa-IR" sz="2400" dirty="0" smtClean="0">
                <a:solidFill>
                  <a:srgbClr val="00B0F0"/>
                </a:solidFill>
                <a:cs typeface="B Titr" pitchFamily="2" charset="-78"/>
              </a:rPr>
              <a:t>بلاگها</a:t>
            </a:r>
          </a:p>
          <a:p>
            <a:pPr marL="342900" indent="-342900">
              <a:lnSpc>
                <a:spcPct val="200000"/>
              </a:lnSpc>
              <a:buFont typeface="Wingdings" pitchFamily="2" charset="2"/>
              <a:buChar char="v"/>
            </a:pPr>
            <a:r>
              <a:rPr lang="fa-IR" sz="2400" dirty="0">
                <a:solidFill>
                  <a:srgbClr val="00B0F0"/>
                </a:solidFill>
                <a:cs typeface="B Titr" pitchFamily="2" charset="-78"/>
              </a:rPr>
              <a:t>جوامع محتوا </a:t>
            </a:r>
            <a:r>
              <a:rPr lang="fa-IR" sz="2400" dirty="0" smtClean="0">
                <a:solidFill>
                  <a:srgbClr val="00B0F0"/>
                </a:solidFill>
                <a:cs typeface="B Titr" pitchFamily="2" charset="-78"/>
              </a:rPr>
              <a:t>محور</a:t>
            </a:r>
          </a:p>
          <a:p>
            <a:pPr marL="342900" indent="-342900">
              <a:lnSpc>
                <a:spcPct val="200000"/>
              </a:lnSpc>
              <a:buFont typeface="Wingdings" pitchFamily="2" charset="2"/>
              <a:buChar char="v"/>
            </a:pPr>
            <a:r>
              <a:rPr lang="fa-IR" sz="2400" b="1" dirty="0">
                <a:solidFill>
                  <a:srgbClr val="00B0F0"/>
                </a:solidFill>
                <a:cs typeface="B Titr" pitchFamily="2" charset="-78"/>
              </a:rPr>
              <a:t>سایت‌های شبکه‌های اجتماعي</a:t>
            </a:r>
            <a:endParaRPr lang="en-US" sz="2400" b="1" dirty="0">
              <a:solidFill>
                <a:srgbClr val="00B0F0"/>
              </a:solidFill>
              <a:cs typeface="B Titr" pitchFamily="2" charset="-78"/>
            </a:endParaRPr>
          </a:p>
          <a:p>
            <a:pPr marL="342900" indent="-342900">
              <a:lnSpc>
                <a:spcPct val="200000"/>
              </a:lnSpc>
              <a:buFont typeface="Wingdings" pitchFamily="2" charset="2"/>
              <a:buChar char="v"/>
            </a:pPr>
            <a:r>
              <a:rPr lang="fa-IR" sz="2400" dirty="0">
                <a:solidFill>
                  <a:srgbClr val="00B0F0"/>
                </a:solidFill>
                <a:cs typeface="B Titr" pitchFamily="2" charset="-78"/>
              </a:rPr>
              <a:t>دنیاهای بازی </a:t>
            </a:r>
            <a:r>
              <a:rPr lang="fa-IR" sz="2400" dirty="0" smtClean="0">
                <a:solidFill>
                  <a:srgbClr val="00B0F0"/>
                </a:solidFill>
                <a:cs typeface="B Titr" pitchFamily="2" charset="-78"/>
              </a:rPr>
              <a:t>مجازی</a:t>
            </a:r>
          </a:p>
          <a:p>
            <a:pPr marL="342900" indent="-342900">
              <a:lnSpc>
                <a:spcPct val="200000"/>
              </a:lnSpc>
              <a:buFont typeface="Wingdings" pitchFamily="2" charset="2"/>
              <a:buChar char="v"/>
            </a:pPr>
            <a:r>
              <a:rPr lang="fa-IR" sz="2400" dirty="0">
                <a:solidFill>
                  <a:srgbClr val="00B0F0"/>
                </a:solidFill>
                <a:cs typeface="B Titr" pitchFamily="2" charset="-78"/>
              </a:rPr>
              <a:t>دنياي اجتماعي مجازي</a:t>
            </a:r>
          </a:p>
        </p:txBody>
      </p:sp>
    </p:spTree>
    <p:extLst>
      <p:ext uri="{BB962C8B-B14F-4D97-AF65-F5344CB8AC3E}">
        <p14:creationId xmlns:p14="http://schemas.microsoft.com/office/powerpoint/2010/main" val="554292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000" b="1" dirty="0">
                <a:cs typeface="B Zar" pitchFamily="2" charset="-78"/>
              </a:rPr>
              <a:t>فوايد شبکه‌های اجتماعي</a:t>
            </a:r>
            <a:endParaRPr lang="en-US" sz="3800" b="1" dirty="0">
              <a:cs typeface="B Zar" pitchFamily="2" charset="-78"/>
            </a:endParaRPr>
          </a:p>
        </p:txBody>
      </p:sp>
      <p:sp>
        <p:nvSpPr>
          <p:cNvPr id="2" name="TextBox 1"/>
          <p:cNvSpPr txBox="1"/>
          <p:nvPr/>
        </p:nvSpPr>
        <p:spPr>
          <a:xfrm>
            <a:off x="179512" y="1412776"/>
            <a:ext cx="7848872" cy="3046988"/>
          </a:xfrm>
          <a:prstGeom prst="rect">
            <a:avLst/>
          </a:prstGeom>
          <a:noFill/>
        </p:spPr>
        <p:txBody>
          <a:bodyPr wrap="square" rtlCol="1">
            <a:spAutoFit/>
          </a:bodyPr>
          <a:lstStyle/>
          <a:p>
            <a:pPr marL="342900" indent="-342900">
              <a:lnSpc>
                <a:spcPct val="200000"/>
              </a:lnSpc>
              <a:buFont typeface="Wingdings" pitchFamily="2" charset="2"/>
              <a:buChar char="v"/>
            </a:pPr>
            <a:r>
              <a:rPr lang="fa-IR" sz="2400" b="1" dirty="0">
                <a:cs typeface="B Zar" pitchFamily="2" charset="-78"/>
              </a:rPr>
              <a:t>گسترش سريع </a:t>
            </a:r>
            <a:r>
              <a:rPr lang="fa-IR" sz="2400" b="1" dirty="0" smtClean="0">
                <a:cs typeface="B Zar" pitchFamily="2" charset="-78"/>
              </a:rPr>
              <a:t>اطلاعات</a:t>
            </a:r>
          </a:p>
          <a:p>
            <a:pPr marL="342900" indent="-342900">
              <a:lnSpc>
                <a:spcPct val="200000"/>
              </a:lnSpc>
              <a:buFont typeface="Wingdings" pitchFamily="2" charset="2"/>
              <a:buChar char="v"/>
            </a:pPr>
            <a:r>
              <a:rPr lang="fa-IR" sz="2400" b="1" dirty="0">
                <a:cs typeface="B Zar" pitchFamily="2" charset="-78"/>
              </a:rPr>
              <a:t>قدرت </a:t>
            </a:r>
            <a:r>
              <a:rPr lang="fa-IR" sz="2400" b="1" dirty="0" smtClean="0">
                <a:cs typeface="B Zar" pitchFamily="2" charset="-78"/>
              </a:rPr>
              <a:t>محاسباتي</a:t>
            </a:r>
          </a:p>
          <a:p>
            <a:pPr marL="342900" indent="-342900">
              <a:lnSpc>
                <a:spcPct val="200000"/>
              </a:lnSpc>
              <a:buFont typeface="Wingdings" pitchFamily="2" charset="2"/>
              <a:buChar char="v"/>
            </a:pPr>
            <a:r>
              <a:rPr lang="fa-IR" sz="2400" b="1" dirty="0">
                <a:cs typeface="B Zar" pitchFamily="2" charset="-78"/>
              </a:rPr>
              <a:t>اطلاعات </a:t>
            </a:r>
            <a:r>
              <a:rPr lang="fa-IR" sz="2400" b="1" dirty="0" smtClean="0">
                <a:cs typeface="B Zar" pitchFamily="2" charset="-78"/>
              </a:rPr>
              <a:t>آماري</a:t>
            </a:r>
            <a:endParaRPr lang="fa-IR" sz="2400" dirty="0" smtClean="0">
              <a:cs typeface="B Zar" pitchFamily="2" charset="-78"/>
            </a:endParaRPr>
          </a:p>
          <a:p>
            <a:pPr marL="342900" indent="-342900">
              <a:lnSpc>
                <a:spcPct val="200000"/>
              </a:lnSpc>
              <a:buFont typeface="Wingdings" pitchFamily="2" charset="2"/>
              <a:buChar char="v"/>
            </a:pPr>
            <a:r>
              <a:rPr lang="fa-IR" sz="2400" b="1" dirty="0">
                <a:cs typeface="B Zar" pitchFamily="2" charset="-78"/>
              </a:rPr>
              <a:t>استفاده از قدرت </a:t>
            </a:r>
            <a:r>
              <a:rPr lang="fa-IR" sz="2400" b="1" dirty="0" smtClean="0">
                <a:cs typeface="B Zar" pitchFamily="2" charset="-78"/>
              </a:rPr>
              <a:t>اجتماعي</a:t>
            </a:r>
            <a:r>
              <a:rPr lang="fa-IR" sz="2400" dirty="0" smtClean="0">
                <a:cs typeface="B Zar" pitchFamily="2" charset="-78"/>
              </a:rPr>
              <a:t> </a:t>
            </a:r>
            <a:endParaRPr lang="fa-IR" sz="2400" dirty="0">
              <a:solidFill>
                <a:srgbClr val="00B0F0"/>
              </a:solidFill>
              <a:cs typeface="B Zar" pitchFamily="2" charset="-78"/>
            </a:endParaRPr>
          </a:p>
        </p:txBody>
      </p:sp>
    </p:spTree>
    <p:extLst>
      <p:ext uri="{BB962C8B-B14F-4D97-AF65-F5344CB8AC3E}">
        <p14:creationId xmlns:p14="http://schemas.microsoft.com/office/powerpoint/2010/main" val="42115863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3600" b="1" dirty="0">
                <a:cs typeface="B Zar" pitchFamily="2" charset="-78"/>
              </a:rPr>
              <a:t>انواع شبکه‌های اجتماعي بر مبنای نوع ارتباطات</a:t>
            </a:r>
            <a:endParaRPr lang="en-US" sz="3600" b="1" dirty="0">
              <a:cs typeface="B Zar" pitchFamily="2" charset="-78"/>
            </a:endParaRPr>
          </a:p>
        </p:txBody>
      </p:sp>
      <p:sp>
        <p:nvSpPr>
          <p:cNvPr id="2" name="TextBox 1"/>
          <p:cNvSpPr txBox="1"/>
          <p:nvPr/>
        </p:nvSpPr>
        <p:spPr>
          <a:xfrm>
            <a:off x="179512" y="1412776"/>
            <a:ext cx="7848872" cy="3647152"/>
          </a:xfrm>
          <a:prstGeom prst="rect">
            <a:avLst/>
          </a:prstGeom>
          <a:noFill/>
        </p:spPr>
        <p:txBody>
          <a:bodyPr wrap="square" rtlCol="1">
            <a:spAutoFit/>
          </a:bodyPr>
          <a:lstStyle/>
          <a:p>
            <a:pPr marL="342900" indent="-342900">
              <a:lnSpc>
                <a:spcPct val="250000"/>
              </a:lnSpc>
              <a:buFont typeface="Wingdings" pitchFamily="2" charset="2"/>
              <a:buChar char="v"/>
            </a:pPr>
            <a:r>
              <a:rPr lang="fa-IR" sz="2400" b="1" dirty="0">
                <a:solidFill>
                  <a:srgbClr val="002060"/>
                </a:solidFill>
                <a:cs typeface="B Zar" pitchFamily="2" charset="-78"/>
              </a:rPr>
              <a:t>ارتباطات </a:t>
            </a:r>
            <a:r>
              <a:rPr lang="fa-IR" sz="2400" b="1" dirty="0" smtClean="0">
                <a:solidFill>
                  <a:srgbClr val="002060"/>
                </a:solidFill>
                <a:cs typeface="B Zar" pitchFamily="2" charset="-78"/>
              </a:rPr>
              <a:t>اجتماعي</a:t>
            </a:r>
          </a:p>
          <a:p>
            <a:pPr marL="342900" indent="-342900">
              <a:lnSpc>
                <a:spcPct val="250000"/>
              </a:lnSpc>
              <a:buFont typeface="Wingdings" pitchFamily="2" charset="2"/>
              <a:buChar char="v"/>
            </a:pPr>
            <a:r>
              <a:rPr lang="fa-IR" sz="2400" b="1" dirty="0" smtClean="0">
                <a:solidFill>
                  <a:srgbClr val="002060"/>
                </a:solidFill>
                <a:cs typeface="B Zar" pitchFamily="2" charset="-78"/>
              </a:rPr>
              <a:t>شبکه‌بندی</a:t>
            </a:r>
          </a:p>
          <a:p>
            <a:pPr marL="342900" lvl="0" indent="-342900">
              <a:lnSpc>
                <a:spcPct val="250000"/>
              </a:lnSpc>
              <a:buFont typeface="Wingdings" pitchFamily="2" charset="2"/>
              <a:buChar char="v"/>
            </a:pPr>
            <a:r>
              <a:rPr lang="fa-IR" sz="2400" b="1" dirty="0" smtClean="0">
                <a:solidFill>
                  <a:srgbClr val="002060"/>
                </a:solidFill>
                <a:cs typeface="B Zar" pitchFamily="2" charset="-78"/>
              </a:rPr>
              <a:t>ناوبري</a:t>
            </a:r>
            <a:endParaRPr lang="en-US" sz="2400" b="1" dirty="0">
              <a:solidFill>
                <a:srgbClr val="002060"/>
              </a:solidFill>
              <a:cs typeface="B Zar" pitchFamily="2" charset="-78"/>
            </a:endParaRPr>
          </a:p>
          <a:p>
            <a:pPr marL="342900" indent="-342900">
              <a:lnSpc>
                <a:spcPct val="250000"/>
              </a:lnSpc>
              <a:buFont typeface="Wingdings" pitchFamily="2" charset="2"/>
              <a:buChar char="v"/>
            </a:pPr>
            <a:endParaRPr lang="fa-IR" sz="2400" b="1" dirty="0">
              <a:solidFill>
                <a:srgbClr val="002060"/>
              </a:solidFill>
              <a:cs typeface="B Zar" pitchFamily="2" charset="-78"/>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49200" y="2420888"/>
            <a:ext cx="6357974" cy="4026223"/>
          </a:xfrm>
          <a:prstGeom prst="rect">
            <a:avLst/>
          </a:prstGeom>
          <a:noFill/>
          <a:ln>
            <a:noFill/>
          </a:ln>
        </p:spPr>
      </p:pic>
    </p:spTree>
    <p:extLst>
      <p:ext uri="{BB962C8B-B14F-4D97-AF65-F5344CB8AC3E}">
        <p14:creationId xmlns:p14="http://schemas.microsoft.com/office/powerpoint/2010/main" val="2679576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000" b="1" dirty="0">
                <a:cs typeface="B Zar" pitchFamily="2" charset="-78"/>
              </a:rPr>
              <a:t>داده كاوي در وب (وب كاوي)</a:t>
            </a:r>
            <a:endParaRPr lang="en-US" sz="3800" b="1" dirty="0">
              <a:cs typeface="B Zar" pitchFamily="2" charset="-78"/>
            </a:endParaRPr>
          </a:p>
        </p:txBody>
      </p:sp>
      <p:sp>
        <p:nvSpPr>
          <p:cNvPr id="2" name="TextBox 1"/>
          <p:cNvSpPr txBox="1"/>
          <p:nvPr/>
        </p:nvSpPr>
        <p:spPr>
          <a:xfrm>
            <a:off x="179512" y="1412776"/>
            <a:ext cx="7848872" cy="5032147"/>
          </a:xfrm>
          <a:prstGeom prst="rect">
            <a:avLst/>
          </a:prstGeom>
          <a:noFill/>
        </p:spPr>
        <p:txBody>
          <a:bodyPr wrap="square" rtlCol="1">
            <a:spAutoFit/>
          </a:bodyPr>
          <a:lstStyle/>
          <a:p>
            <a:pPr algn="just">
              <a:lnSpc>
                <a:spcPct val="150000"/>
              </a:lnSpc>
            </a:pPr>
            <a:r>
              <a:rPr lang="fa-IR" sz="2400" dirty="0">
                <a:cs typeface="B Nazanin" pitchFamily="2" charset="-78"/>
              </a:rPr>
              <a:t>در عصر حاضر وب كاوي محيط اينترنت جهاني را تبديل به محيطي کاربردی‌تر كرده است كه كاربران می‌توانند سریع‌تر و راحت‌تر اطلاعات مورد نيازشان را پيدا كنند؛ كه شامل كشف و تحليل داده، مستندات و از محيط اينترنت جهاني می‌باشد. وب كاوي از جزئيات سند و محتويات سند و ساختار 2 </a:t>
            </a:r>
            <a:r>
              <a:rPr lang="en-US" sz="2400" dirty="0">
                <a:cs typeface="B Nazanin" pitchFamily="2" charset="-78"/>
              </a:rPr>
              <a:t>Hyper Link </a:t>
            </a:r>
            <a:r>
              <a:rPr lang="fa-IR" sz="2400" dirty="0">
                <a:cs typeface="B Nazanin" pitchFamily="2" charset="-78"/>
              </a:rPr>
              <a:t>چندرسانه‌ای براي كمك به كاربر جهت مشاهده اطلاعات مورد نيازش استفاده می‌کند. </a:t>
            </a:r>
            <a:r>
              <a:rPr lang="fa-IR" sz="2400" dirty="0" smtClean="0">
                <a:cs typeface="B Nazanin" pitchFamily="2" charset="-78"/>
              </a:rPr>
              <a:t>وب </a:t>
            </a:r>
            <a:r>
              <a:rPr lang="fa-IR" sz="2400" dirty="0">
                <a:cs typeface="B Nazanin" pitchFamily="2" charset="-78"/>
              </a:rPr>
              <a:t>كاوي استفاده از تکنیک‌های داده كاوي براي كشف الگوهايي در داده‌های وب، به منظور درك بهتر و خدمت به نيازهاي كاربران از برنامه‌های كاربردي مبتني بر وب است. </a:t>
            </a:r>
            <a:r>
              <a:rPr lang="fa-IR" sz="2400" dirty="0" smtClean="0">
                <a:cs typeface="B Nazanin" pitchFamily="2" charset="-78"/>
              </a:rPr>
              <a:t>وب </a:t>
            </a:r>
            <a:r>
              <a:rPr lang="fa-IR" sz="2400" dirty="0">
                <a:cs typeface="B Nazanin" pitchFamily="2" charset="-78"/>
              </a:rPr>
              <a:t>و موتورهاي جستجو خودشان شامل اطلاعات ارتباطي درباره مستندات هستند و وب كاوي اين ارتباطات را كشف می‌کند و به سه بخش تقسیم‌بندی می‌نماید.</a:t>
            </a:r>
            <a:endParaRPr lang="en-US" sz="2400" dirty="0">
              <a:cs typeface="B Nazanin" pitchFamily="2" charset="-78"/>
            </a:endParaRPr>
          </a:p>
        </p:txBody>
      </p:sp>
    </p:spTree>
    <p:extLst>
      <p:ext uri="{BB962C8B-B14F-4D97-AF65-F5344CB8AC3E}">
        <p14:creationId xmlns:p14="http://schemas.microsoft.com/office/powerpoint/2010/main" val="2129082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3800" b="1" dirty="0">
                <a:cs typeface="B Zar" pitchFamily="2" charset="-78"/>
              </a:rPr>
              <a:t>نرم‌افزارهای تحليل شبکه‌های اجتماعي</a:t>
            </a:r>
            <a:endParaRPr lang="en-US" sz="3800" b="1" dirty="0">
              <a:cs typeface="B Zar" pitchFamily="2" charset="-78"/>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159284"/>
            <a:ext cx="6304161" cy="531659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9355584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971600" y="89223"/>
            <a:ext cx="6429275" cy="6741368"/>
          </a:xfrm>
          <a:prstGeom prst="rect">
            <a:avLst/>
          </a:prstGeom>
          <a:noFill/>
          <a:ln>
            <a:noFill/>
          </a:ln>
        </p:spPr>
      </p:pic>
    </p:spTree>
    <p:extLst>
      <p:ext uri="{BB962C8B-B14F-4D97-AF65-F5344CB8AC3E}">
        <p14:creationId xmlns:p14="http://schemas.microsoft.com/office/powerpoint/2010/main" val="10450937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000" b="1" dirty="0">
                <a:cs typeface="B Zar" pitchFamily="2" charset="-78"/>
              </a:rPr>
              <a:t>مجامع در شبکه‌های اجتماعي</a:t>
            </a:r>
            <a:endParaRPr lang="en-US" sz="3800" b="1" dirty="0">
              <a:cs typeface="B Zar" pitchFamily="2" charset="-78"/>
            </a:endParaRPr>
          </a:p>
        </p:txBody>
      </p:sp>
      <p:sp>
        <p:nvSpPr>
          <p:cNvPr id="2" name="TextBox 1"/>
          <p:cNvSpPr txBox="1"/>
          <p:nvPr/>
        </p:nvSpPr>
        <p:spPr>
          <a:xfrm>
            <a:off x="251520" y="1411089"/>
            <a:ext cx="7848872" cy="5128327"/>
          </a:xfrm>
          <a:prstGeom prst="rect">
            <a:avLst/>
          </a:prstGeom>
          <a:noFill/>
        </p:spPr>
        <p:txBody>
          <a:bodyPr wrap="square" rtlCol="1">
            <a:spAutoFit/>
          </a:bodyPr>
          <a:lstStyle/>
          <a:p>
            <a:pPr algn="just">
              <a:lnSpc>
                <a:spcPct val="150000"/>
              </a:lnSpc>
            </a:pPr>
            <a:r>
              <a:rPr lang="fa-IR" sz="2200" dirty="0" smtClean="0">
                <a:cs typeface="B Nazanin" pitchFamily="2" charset="-78"/>
              </a:rPr>
              <a:t>با گسترش استفاده از روش‌های ارتباط الكترونيكي، شبکه‌های اجتماعي ایجادشده در اثر آن‌ها گسترش‌یافته و اهميت استخراج مجامع از اين شبکه‌ها اهميت بيشتري پيدا می‌کند. از آنجا كه هر شبكه اجتماعي را می‌توان با يـك گراف نمايش داد، در بسياري از موارد براي استخراج مجامع در شبکه‌های اجتماعي از الگوریتم‌های مربوط به تحليـل گراف و استخراج مؤلفه‌هایی كه قوياً همبند هستند، استفاده می‌شود. </a:t>
            </a:r>
          </a:p>
          <a:p>
            <a:pPr algn="just">
              <a:lnSpc>
                <a:spcPct val="150000"/>
              </a:lnSpc>
            </a:pPr>
            <a:r>
              <a:rPr lang="fa-IR" sz="2200" dirty="0">
                <a:cs typeface="B Nazanin" pitchFamily="2" charset="-78"/>
              </a:rPr>
              <a:t>با گسترش داده كاوي، تحليل شبکه‌های اجتماعي و استخراج مجامع به اين حوزه راه يافته اسـت و</a:t>
            </a:r>
            <a:r>
              <a:rPr lang="fa-IR" sz="1400" dirty="0">
                <a:cs typeface="B Nazanin" pitchFamily="2" charset="-78"/>
              </a:rPr>
              <a:t> </a:t>
            </a:r>
            <a:r>
              <a:rPr lang="fa-IR" sz="2200" dirty="0">
                <a:cs typeface="B Nazanin" pitchFamily="2" charset="-78"/>
              </a:rPr>
              <a:t>در برخـي از روش‌ها براي استخراج مجامع از الگوریتم‌های خوشه‌بندی استفاده می‌شود. در</a:t>
            </a:r>
            <a:r>
              <a:rPr lang="fa-IR" sz="1400" dirty="0">
                <a:cs typeface="B Nazanin" pitchFamily="2" charset="-78"/>
              </a:rPr>
              <a:t> </a:t>
            </a:r>
            <a:r>
              <a:rPr lang="fa-IR" sz="2200" dirty="0">
                <a:cs typeface="B Nazanin" pitchFamily="2" charset="-78"/>
              </a:rPr>
              <a:t>اين الگوریتم‌ها اغلب بر اساس محتواي ارتباطات اقدام به استخراج مجامع از شبکه‌ها می‌گردد. در همين</a:t>
            </a:r>
            <a:r>
              <a:rPr lang="fa-IR" dirty="0">
                <a:cs typeface="B Nazanin" pitchFamily="2" charset="-78"/>
              </a:rPr>
              <a:t> </a:t>
            </a:r>
            <a:r>
              <a:rPr lang="fa-IR" sz="2200" dirty="0">
                <a:cs typeface="B Nazanin" pitchFamily="2" charset="-78"/>
              </a:rPr>
              <a:t>راستا الگوریتم‌های خوشه‌بندی خاصـي نيـز بـراي استخراج مجامع پيشنهاد گرديده است. </a:t>
            </a:r>
            <a:endParaRPr lang="en-US" sz="2200" dirty="0">
              <a:cs typeface="B Nazanin" pitchFamily="2" charset="-78"/>
            </a:endParaRPr>
          </a:p>
        </p:txBody>
      </p:sp>
    </p:spTree>
    <p:extLst>
      <p:ext uri="{BB962C8B-B14F-4D97-AF65-F5344CB8AC3E}">
        <p14:creationId xmlns:p14="http://schemas.microsoft.com/office/powerpoint/2010/main" val="1724112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000" b="1" dirty="0">
                <a:cs typeface="B Zar" pitchFamily="2" charset="-78"/>
              </a:rPr>
              <a:t>چالش‌های پيش رو در شبکه‌های اجتماعي</a:t>
            </a:r>
            <a:endParaRPr lang="en-US" sz="4000" b="1" dirty="0">
              <a:cs typeface="B Zar" pitchFamily="2" charset="-78"/>
            </a:endParaRPr>
          </a:p>
        </p:txBody>
      </p:sp>
      <p:sp>
        <p:nvSpPr>
          <p:cNvPr id="2" name="TextBox 1"/>
          <p:cNvSpPr txBox="1"/>
          <p:nvPr/>
        </p:nvSpPr>
        <p:spPr>
          <a:xfrm>
            <a:off x="179512" y="1412776"/>
            <a:ext cx="7848872" cy="3370153"/>
          </a:xfrm>
          <a:prstGeom prst="rect">
            <a:avLst/>
          </a:prstGeom>
          <a:noFill/>
        </p:spPr>
        <p:txBody>
          <a:bodyPr wrap="square" rtlCol="1">
            <a:spAutoFit/>
          </a:bodyPr>
          <a:lstStyle/>
          <a:p>
            <a:pPr marL="342900" indent="-342900" algn="just">
              <a:lnSpc>
                <a:spcPct val="150000"/>
              </a:lnSpc>
              <a:buFont typeface="Arial" pitchFamily="34" charset="0"/>
              <a:buChar char="•"/>
            </a:pPr>
            <a:r>
              <a:rPr lang="fa-IR" sz="2400" b="1" dirty="0">
                <a:cs typeface="B Nazanin" pitchFamily="2" charset="-78"/>
              </a:rPr>
              <a:t>برخي از شبکه‌های اجتماعي خسته‌کننده شده‌اند مطالعات نشان می‌دهد كه شبکه‌های اجتماعي بايد باهدف اتصال كاربران به يكديگر پيش بروند. كه اين اتصال و ارتباط در مورد كاربراني با منافع مشترك می‌باشند از قبيل دوستان قديمي يا كاربراني كه به دنبال سرگرمي می‌باشند. </a:t>
            </a:r>
            <a:endParaRPr lang="fa-IR" sz="2400" b="1" dirty="0" smtClean="0">
              <a:cs typeface="B Nazanin" pitchFamily="2" charset="-78"/>
            </a:endParaRPr>
          </a:p>
          <a:p>
            <a:pPr marL="342900" indent="-342900" algn="just">
              <a:lnSpc>
                <a:spcPct val="150000"/>
              </a:lnSpc>
              <a:buFont typeface="Arial" pitchFamily="34" charset="0"/>
              <a:buChar char="•"/>
            </a:pPr>
            <a:r>
              <a:rPr lang="fa-IR" sz="2400" b="1" dirty="0">
                <a:cs typeface="B Nazanin" pitchFamily="2" charset="-78"/>
              </a:rPr>
              <a:t>چالش‌های امنيتي</a:t>
            </a:r>
            <a:endParaRPr lang="en-US" sz="2400" b="1" dirty="0">
              <a:cs typeface="B Nazanin" pitchFamily="2" charset="-78"/>
            </a:endParaRPr>
          </a:p>
        </p:txBody>
      </p:sp>
    </p:spTree>
    <p:extLst>
      <p:ext uri="{BB962C8B-B14F-4D97-AF65-F5344CB8AC3E}">
        <p14:creationId xmlns:p14="http://schemas.microsoft.com/office/powerpoint/2010/main" val="172411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fa-IR" b="1" dirty="0" smtClean="0">
                <a:cs typeface="B Zar" pitchFamily="2" charset="-78"/>
              </a:rPr>
              <a:t>چکیده</a:t>
            </a:r>
            <a:endParaRPr lang="fa-IR" b="1" dirty="0">
              <a:cs typeface="B Zar" pitchFamily="2" charset="-78"/>
            </a:endParaRPr>
          </a:p>
        </p:txBody>
      </p:sp>
      <p:sp>
        <p:nvSpPr>
          <p:cNvPr id="4" name="TextBox 3"/>
          <p:cNvSpPr txBox="1"/>
          <p:nvPr/>
        </p:nvSpPr>
        <p:spPr>
          <a:xfrm>
            <a:off x="395536" y="908720"/>
            <a:ext cx="7612260" cy="6370975"/>
          </a:xfrm>
          <a:prstGeom prst="rect">
            <a:avLst/>
          </a:prstGeom>
          <a:noFill/>
        </p:spPr>
        <p:txBody>
          <a:bodyPr wrap="square" rtlCol="1">
            <a:spAutoFit/>
          </a:bodyPr>
          <a:lstStyle/>
          <a:p>
            <a:pPr algn="just"/>
            <a:r>
              <a:rPr lang="fa-IR" sz="2400" dirty="0">
                <a:cs typeface="B Nazanin" pitchFamily="2" charset="-78"/>
              </a:rPr>
              <a:t>داده كاوي فرآيندي پيچيده جهت شناسايي الگوها و مدل‌های صحيح، جديد و به صورت بالقوه مفيد، در حجم وسيعي از داده می‌باشد، به طريقي كه اين الگوها و مدل‌ها براي انسان‌ها قابل‌درک باشند</a:t>
            </a:r>
            <a:r>
              <a:rPr lang="en-US" sz="2400" dirty="0">
                <a:cs typeface="B Nazanin" pitchFamily="2" charset="-78"/>
              </a:rPr>
              <a:t>. </a:t>
            </a:r>
            <a:r>
              <a:rPr lang="fa-IR" sz="2400" dirty="0">
                <a:cs typeface="B Nazanin" pitchFamily="2" charset="-78"/>
              </a:rPr>
              <a:t>داده كاوي به صورت يك محصول قابل خريداري نمی‌باشد، بلكه يك رشته علمي و فرآيندي است كه بايستي به صورت يك پروژه پیاده‌سازی شود.</a:t>
            </a:r>
            <a:r>
              <a:rPr lang="en-US" sz="2400" dirty="0">
                <a:cs typeface="B Nazanin" pitchFamily="2" charset="-78"/>
              </a:rPr>
              <a:t>(Han &amp; </a:t>
            </a:r>
            <a:r>
              <a:rPr lang="en-US" sz="2400" dirty="0" err="1">
                <a:cs typeface="B Nazanin" pitchFamily="2" charset="-78"/>
              </a:rPr>
              <a:t>Kamber</a:t>
            </a:r>
            <a:r>
              <a:rPr lang="en-US" sz="2400" dirty="0">
                <a:cs typeface="B Nazanin" pitchFamily="2" charset="-78"/>
              </a:rPr>
              <a:t>, 2006)</a:t>
            </a:r>
          </a:p>
          <a:p>
            <a:pPr algn="just"/>
            <a:r>
              <a:rPr lang="fa-IR" sz="2400" dirty="0">
                <a:cs typeface="B Nazanin" pitchFamily="2" charset="-78"/>
              </a:rPr>
              <a:t>در اين پژوهش روش داده كاوي براي تجزيه و تحليل فرآيند روابط عمومي و بازاريابي و ارائه مدل بهينه معرفي می‌شود</a:t>
            </a:r>
            <a:r>
              <a:rPr lang="en-US" sz="2400" dirty="0">
                <a:cs typeface="B Nazanin" pitchFamily="2" charset="-78"/>
              </a:rPr>
              <a:t>. </a:t>
            </a:r>
            <a:r>
              <a:rPr lang="fa-IR" sz="2400" dirty="0">
                <a:cs typeface="B Nazanin" pitchFamily="2" charset="-78"/>
              </a:rPr>
              <a:t>بر اين اساس چگونگي تجزيه و تحليل فرآيند روابط عمومي و بازاريابي بر اساس داده كاوي مرور می‌شود و مدل بهينه پيشنهاد می‌گردد</a:t>
            </a:r>
            <a:r>
              <a:rPr lang="en-US" sz="2400" dirty="0">
                <a:cs typeface="B Nazanin" pitchFamily="2" charset="-78"/>
              </a:rPr>
              <a:t>.</a:t>
            </a:r>
            <a:r>
              <a:rPr lang="fa-IR" sz="2400" dirty="0">
                <a:cs typeface="B Nazanin" pitchFamily="2" charset="-78"/>
              </a:rPr>
              <a:t>در فصل اول این پژوهش به بیان اهمیت و ضرورت و بیان مسئله این پژوهش همچنین اهداف آن پرداخته شده است.در فصل دوم ادبیات تحقیق در گذشته و نظریه هایی که در اتباط با داده کاوی صورت گرفته است شرح داده شده است همچنین به شرحی از تکنیک های داده کاوی پرداخته شده است.در فصل سوم نیز به بررسی شبکه های اجتماعی و مدیریت ارتباط با مشتری و بازاریابی الکترونیک پرداخته شده است. و در بخش پایانی با توجه تحیلی های صورت گرفته و نتایج بدست امده مدل هایی بهینه‌شده برای نظام جامع بازاريابي ارائه شده است.</a:t>
            </a:r>
            <a:endParaRPr lang="en-US" sz="2400" dirty="0">
              <a:cs typeface="B Nazanin" pitchFamily="2" charset="-78"/>
            </a:endParaRPr>
          </a:p>
          <a:p>
            <a:pPr algn="just"/>
            <a:endParaRPr lang="fa-IR" sz="2400" dirty="0">
              <a:cs typeface="B Nazanin" pitchFamily="2" charset="-78"/>
            </a:endParaRPr>
          </a:p>
        </p:txBody>
      </p:sp>
    </p:spTree>
    <p:extLst>
      <p:ext uri="{BB962C8B-B14F-4D97-AF65-F5344CB8AC3E}">
        <p14:creationId xmlns:p14="http://schemas.microsoft.com/office/powerpoint/2010/main" val="33715050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4000" b="1" dirty="0">
                <a:cs typeface="B Zar" pitchFamily="2" charset="-78"/>
              </a:rPr>
              <a:t>روابط عمومي</a:t>
            </a:r>
            <a:endParaRPr lang="en-US" sz="4000" b="1" dirty="0">
              <a:cs typeface="B Zar" pitchFamily="2" charset="-78"/>
            </a:endParaRPr>
          </a:p>
        </p:txBody>
      </p:sp>
      <p:sp>
        <p:nvSpPr>
          <p:cNvPr id="4" name="TextBox 3"/>
          <p:cNvSpPr txBox="1"/>
          <p:nvPr/>
        </p:nvSpPr>
        <p:spPr>
          <a:xfrm>
            <a:off x="179512" y="1052736"/>
            <a:ext cx="7848872" cy="6309420"/>
          </a:xfrm>
          <a:prstGeom prst="rect">
            <a:avLst/>
          </a:prstGeom>
          <a:noFill/>
        </p:spPr>
        <p:txBody>
          <a:bodyPr wrap="square" rtlCol="1">
            <a:spAutoFit/>
          </a:bodyPr>
          <a:lstStyle/>
          <a:p>
            <a:pPr marL="342900" indent="-342900" algn="just">
              <a:lnSpc>
                <a:spcPct val="150000"/>
              </a:lnSpc>
              <a:buFont typeface="Arial" pitchFamily="34" charset="0"/>
              <a:buChar char="•"/>
            </a:pPr>
            <a:r>
              <a:rPr lang="fa-IR" sz="2400" dirty="0">
                <a:cs typeface="B Titr" pitchFamily="2" charset="-78"/>
              </a:rPr>
              <a:t>داده كاوي در روابط </a:t>
            </a:r>
            <a:r>
              <a:rPr lang="fa-IR" sz="2400" dirty="0" smtClean="0">
                <a:cs typeface="B Titr" pitchFamily="2" charset="-78"/>
              </a:rPr>
              <a:t>عمومي</a:t>
            </a:r>
          </a:p>
          <a:p>
            <a:r>
              <a:rPr lang="fa-IR" sz="2000" dirty="0">
                <a:cs typeface="B Nazanin" pitchFamily="2" charset="-78"/>
              </a:rPr>
              <a:t>داده كاوي در روابط عمومي شامل:</a:t>
            </a:r>
            <a:endParaRPr lang="en-US" sz="1600" dirty="0">
              <a:cs typeface="B Nazanin" pitchFamily="2" charset="-78"/>
            </a:endParaRPr>
          </a:p>
          <a:p>
            <a:pPr marL="914400" lvl="1" indent="-457200">
              <a:buFont typeface="+mj-lt"/>
              <a:buAutoNum type="arabicPeriod"/>
            </a:pPr>
            <a:r>
              <a:rPr lang="fa-IR" sz="2400" dirty="0">
                <a:cs typeface="B Nazanin" pitchFamily="2" charset="-78"/>
              </a:rPr>
              <a:t>خوشه‌بندی و دسته‌بندی براي بهبود بازاريابي، تبليغات و مديريت ارتباط با مخاطبين و به طور خاص مشتريان.</a:t>
            </a:r>
            <a:endParaRPr lang="en-US" dirty="0">
              <a:cs typeface="B Nazanin" pitchFamily="2" charset="-78"/>
            </a:endParaRPr>
          </a:p>
          <a:p>
            <a:pPr marL="914400" lvl="1" indent="-457200">
              <a:buFont typeface="+mj-lt"/>
              <a:buAutoNum type="arabicPeriod"/>
            </a:pPr>
            <a:r>
              <a:rPr lang="fa-IR" sz="2400" dirty="0">
                <a:cs typeface="B Nazanin" pitchFamily="2" charset="-78"/>
              </a:rPr>
              <a:t>قوانين وابستگي و تحليل سری‌های زماني براي تشخيص رفتاري مخاطبين. </a:t>
            </a:r>
            <a:endParaRPr lang="en-US" dirty="0">
              <a:cs typeface="B Nazanin" pitchFamily="2" charset="-78"/>
            </a:endParaRPr>
          </a:p>
          <a:p>
            <a:pPr marL="914400" lvl="1" indent="-457200">
              <a:buFont typeface="+mj-lt"/>
              <a:buAutoNum type="arabicPeriod"/>
            </a:pPr>
            <a:r>
              <a:rPr lang="fa-IR" sz="2400" dirty="0">
                <a:cs typeface="B Nazanin" pitchFamily="2" charset="-78"/>
              </a:rPr>
              <a:t>الگوي تحليل پيوندها و مسائل موجود در نظريه گراف برای نمایش و تحليل تماس‌ها و ارتباطات بين مشتريان.</a:t>
            </a:r>
            <a:endParaRPr lang="en-US" dirty="0">
              <a:cs typeface="B Nazanin" pitchFamily="2" charset="-78"/>
            </a:endParaRPr>
          </a:p>
          <a:p>
            <a:pPr marL="914400" lvl="1" indent="-457200">
              <a:buFont typeface="+mj-lt"/>
              <a:buAutoNum type="arabicPeriod"/>
            </a:pPr>
            <a:r>
              <a:rPr lang="fa-IR" sz="2400" dirty="0">
                <a:cs typeface="B Nazanin" pitchFamily="2" charset="-78"/>
              </a:rPr>
              <a:t>شناخت نقاط ضعف سيستم با كمك فرآيندهاي آماري و تكنيك تحليل سری‌های زماني.</a:t>
            </a:r>
            <a:endParaRPr lang="en-US" dirty="0">
              <a:cs typeface="B Nazanin" pitchFamily="2" charset="-78"/>
            </a:endParaRPr>
          </a:p>
          <a:p>
            <a:pPr marL="914400" lvl="1" indent="-457200">
              <a:buFont typeface="+mj-lt"/>
              <a:buAutoNum type="arabicPeriod"/>
            </a:pPr>
            <a:r>
              <a:rPr lang="fa-IR" sz="2400" dirty="0">
                <a:cs typeface="B Nazanin" pitchFamily="2" charset="-78"/>
              </a:rPr>
              <a:t>شناخت علت‌ها و معلول‌های موجود در سيستم با كمك قوانين وابستگي.</a:t>
            </a:r>
            <a:endParaRPr lang="en-US" dirty="0">
              <a:cs typeface="B Nazanin" pitchFamily="2" charset="-78"/>
            </a:endParaRPr>
          </a:p>
          <a:p>
            <a:pPr marL="914400" lvl="1" indent="-457200">
              <a:buFont typeface="+mj-lt"/>
              <a:buAutoNum type="arabicPeriod"/>
            </a:pPr>
            <a:r>
              <a:rPr lang="fa-IR" sz="2400" dirty="0">
                <a:cs typeface="B Nazanin" pitchFamily="2" charset="-78"/>
              </a:rPr>
              <a:t>پیاده‌سازی يك مورد كاربردي و اصلاح مدل‌ها.</a:t>
            </a:r>
            <a:endParaRPr lang="en-US" dirty="0">
              <a:cs typeface="B Nazanin" pitchFamily="2" charset="-78"/>
            </a:endParaRPr>
          </a:p>
          <a:p>
            <a:pPr marL="914400" lvl="1" indent="-457200">
              <a:buFont typeface="+mj-lt"/>
              <a:buAutoNum type="arabicPeriod"/>
            </a:pPr>
            <a:r>
              <a:rPr lang="fa-IR" sz="2400" dirty="0">
                <a:cs typeface="B Nazanin" pitchFamily="2" charset="-78"/>
              </a:rPr>
              <a:t>استفاده از ابزار رايج در پیاده‌سازی مورد كاربردي.</a:t>
            </a:r>
            <a:endParaRPr lang="en-US" dirty="0">
              <a:cs typeface="B Nazanin" pitchFamily="2" charset="-78"/>
            </a:endParaRPr>
          </a:p>
          <a:p>
            <a:pPr marL="914400" lvl="1" indent="-457200">
              <a:buFont typeface="+mj-lt"/>
              <a:buAutoNum type="arabicPeriod"/>
            </a:pPr>
            <a:r>
              <a:rPr lang="fa-IR" sz="2400" dirty="0">
                <a:cs typeface="B Nazanin" pitchFamily="2" charset="-78"/>
              </a:rPr>
              <a:t>مدل نهايي.</a:t>
            </a:r>
            <a:endParaRPr lang="en-US" dirty="0">
              <a:cs typeface="B Nazanin" pitchFamily="2" charset="-78"/>
            </a:endParaRPr>
          </a:p>
          <a:p>
            <a:pPr marL="914400" lvl="1" indent="-457200">
              <a:buFont typeface="+mj-lt"/>
              <a:buAutoNum type="arabicPeriod"/>
            </a:pPr>
            <a:r>
              <a:rPr lang="fa-IR" sz="2400" dirty="0">
                <a:cs typeface="B Nazanin" pitchFamily="2" charset="-78"/>
              </a:rPr>
              <a:t>نوع تحليل مورد نظر سازمان.</a:t>
            </a:r>
            <a:endParaRPr lang="en-US" dirty="0">
              <a:cs typeface="B Nazanin" pitchFamily="2" charset="-78"/>
            </a:endParaRPr>
          </a:p>
          <a:p>
            <a:pPr marL="342900" indent="-342900" algn="just">
              <a:lnSpc>
                <a:spcPct val="150000"/>
              </a:lnSpc>
              <a:buFont typeface="Arial" pitchFamily="34" charset="0"/>
              <a:buChar char="•"/>
            </a:pPr>
            <a:endParaRPr lang="en-US" sz="2400" dirty="0">
              <a:cs typeface="B Nazanin" pitchFamily="2" charset="-78"/>
            </a:endParaRPr>
          </a:p>
        </p:txBody>
      </p:sp>
    </p:spTree>
    <p:extLst>
      <p:ext uri="{BB962C8B-B14F-4D97-AF65-F5344CB8AC3E}">
        <p14:creationId xmlns:p14="http://schemas.microsoft.com/office/powerpoint/2010/main" val="8423686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3800" b="1" dirty="0">
                <a:latin typeface="B Zr"/>
                <a:cs typeface="B Zar" pitchFamily="2" charset="-78"/>
              </a:rPr>
              <a:t>مديريت ارتباط با مشتري (</a:t>
            </a:r>
            <a:r>
              <a:rPr lang="en-US" sz="3800" b="1" dirty="0">
                <a:latin typeface="B Zr"/>
                <a:cs typeface="B Zar" pitchFamily="2" charset="-78"/>
              </a:rPr>
              <a:t>CRM</a:t>
            </a:r>
            <a:r>
              <a:rPr lang="fa-IR" sz="3800" b="1" dirty="0">
                <a:latin typeface="B Zr"/>
                <a:cs typeface="B Zar" pitchFamily="2" charset="-78"/>
              </a:rPr>
              <a:t>)</a:t>
            </a:r>
            <a:endParaRPr lang="en-US" sz="3800" b="1" dirty="0">
              <a:latin typeface="B Zr"/>
              <a:cs typeface="B Zar" pitchFamily="2" charset="-78"/>
            </a:endParaRPr>
          </a:p>
        </p:txBody>
      </p:sp>
      <p:sp>
        <p:nvSpPr>
          <p:cNvPr id="4" name="TextBox 3"/>
          <p:cNvSpPr txBox="1"/>
          <p:nvPr/>
        </p:nvSpPr>
        <p:spPr>
          <a:xfrm>
            <a:off x="179512" y="1052736"/>
            <a:ext cx="7848872" cy="2954655"/>
          </a:xfrm>
          <a:prstGeom prst="rect">
            <a:avLst/>
          </a:prstGeom>
          <a:noFill/>
        </p:spPr>
        <p:txBody>
          <a:bodyPr wrap="square" rtlCol="1">
            <a:spAutoFit/>
          </a:bodyPr>
          <a:lstStyle/>
          <a:p>
            <a:pPr marL="342900" indent="-342900" algn="just">
              <a:lnSpc>
                <a:spcPct val="200000"/>
              </a:lnSpc>
              <a:buFont typeface="Arial" pitchFamily="34" charset="0"/>
              <a:buChar char="•"/>
            </a:pPr>
            <a:r>
              <a:rPr lang="fa-IR" sz="2400" b="1" dirty="0">
                <a:cs typeface="B Nazanin" pitchFamily="2" charset="-78"/>
              </a:rPr>
              <a:t>مديريت ارتباط با مشتري يك فرآيند تجاري است كه تمام جوانب مشخصه‌های مشتري را آدرس‌دهی می‌کند،  دانش مشتري را به وجود می‌آورد، روابط را با مشتري شكل می‌دهد و برداشت آن‌ها را از محصولات يا خدمات سازمان ايجاد می‌کند. </a:t>
            </a:r>
            <a:endParaRPr lang="en-US" sz="2400" b="1" dirty="0">
              <a:cs typeface="B Nazanin" pitchFamily="2" charset="-78"/>
            </a:endParaRPr>
          </a:p>
        </p:txBody>
      </p:sp>
    </p:spTree>
    <p:extLst>
      <p:ext uri="{BB962C8B-B14F-4D97-AF65-F5344CB8AC3E}">
        <p14:creationId xmlns:p14="http://schemas.microsoft.com/office/powerpoint/2010/main" val="40136059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3800" b="1" dirty="0">
                <a:latin typeface="B Zr"/>
                <a:cs typeface="B Zar" pitchFamily="2" charset="-78"/>
              </a:rPr>
              <a:t>مديريت ارتباط با مشتري (</a:t>
            </a:r>
            <a:r>
              <a:rPr lang="en-US" sz="3800" b="1" dirty="0">
                <a:latin typeface="B Zr"/>
                <a:cs typeface="B Zar" pitchFamily="2" charset="-78"/>
              </a:rPr>
              <a:t>CRM</a:t>
            </a:r>
            <a:r>
              <a:rPr lang="fa-IR" sz="3800" b="1" dirty="0">
                <a:latin typeface="B Zr"/>
                <a:cs typeface="B Zar" pitchFamily="2" charset="-78"/>
              </a:rPr>
              <a:t>)</a:t>
            </a:r>
            <a:endParaRPr lang="en-US" sz="3800" b="1" dirty="0">
              <a:latin typeface="B Zr"/>
              <a:cs typeface="B Zar" pitchFamily="2" charset="-78"/>
            </a:endParaRPr>
          </a:p>
        </p:txBody>
      </p:sp>
      <p:sp>
        <p:nvSpPr>
          <p:cNvPr id="4" name="TextBox 3"/>
          <p:cNvSpPr txBox="1"/>
          <p:nvPr/>
        </p:nvSpPr>
        <p:spPr>
          <a:xfrm>
            <a:off x="179512" y="1052736"/>
            <a:ext cx="7848872" cy="3128229"/>
          </a:xfrm>
          <a:prstGeom prst="rect">
            <a:avLst/>
          </a:prstGeom>
          <a:noFill/>
        </p:spPr>
        <p:txBody>
          <a:bodyPr wrap="square" rtlCol="1">
            <a:spAutoFit/>
          </a:bodyPr>
          <a:lstStyle/>
          <a:p>
            <a:pPr marL="342900" indent="-342900" algn="just">
              <a:lnSpc>
                <a:spcPct val="200000"/>
              </a:lnSpc>
              <a:buFont typeface="Arial" pitchFamily="34" charset="0"/>
              <a:buChar char="•"/>
            </a:pPr>
            <a:r>
              <a:rPr lang="fa-IR" sz="2400" b="1" dirty="0">
                <a:cs typeface="B Zar" pitchFamily="2" charset="-78"/>
              </a:rPr>
              <a:t>فرآيند داده كاوي در مديريت ارتباط با </a:t>
            </a:r>
            <a:r>
              <a:rPr lang="fa-IR" sz="2400" b="1" dirty="0" smtClean="0">
                <a:cs typeface="B Zar" pitchFamily="2" charset="-78"/>
              </a:rPr>
              <a:t>مشتري</a:t>
            </a:r>
          </a:p>
          <a:p>
            <a:pPr algn="just">
              <a:lnSpc>
                <a:spcPct val="150000"/>
              </a:lnSpc>
            </a:pPr>
            <a:r>
              <a:rPr lang="fa-IR" sz="2400" dirty="0">
                <a:cs typeface="B Nazanin" pitchFamily="2" charset="-78"/>
              </a:rPr>
              <a:t>داده كاوي يكي از عناصر مديريت ارتباط با مشتري است و می‌تواند به حركت سازمان‌ها به سمت مشتري محوري كمك كند. فرآيند داده كاوي در مديريت ارتباط با مشتري به صورت زير است: (شكل 3-11)</a:t>
            </a:r>
            <a:endParaRPr lang="en-US" sz="2400" dirty="0">
              <a:cs typeface="B Nazanin" pitchFamily="2" charset="-78"/>
            </a:endParaRPr>
          </a:p>
          <a:p>
            <a:pPr marL="342900" indent="-342900" algn="just">
              <a:lnSpc>
                <a:spcPct val="200000"/>
              </a:lnSpc>
              <a:buFont typeface="Arial" pitchFamily="34" charset="0"/>
              <a:buChar char="•"/>
            </a:pPr>
            <a:endParaRPr lang="en-US" sz="2400" b="1" dirty="0">
              <a:cs typeface="B Zar" pitchFamily="2" charset="-78"/>
            </a:endParaRPr>
          </a:p>
        </p:txBody>
      </p:sp>
      <p:pic>
        <p:nvPicPr>
          <p:cNvPr id="2069" name="Picture 21" descr="C:\Documents and Settings\apple\Desktop\asd.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17032"/>
            <a:ext cx="8197209" cy="28397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38593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fa-IR" sz="3200" b="1" dirty="0">
                <a:cs typeface="B Zar" pitchFamily="2" charset="-78"/>
              </a:rPr>
              <a:t>شبکه‌های اجتماعي و مديريت ارتباط با مشتري</a:t>
            </a:r>
            <a:endParaRPr lang="en-US" sz="3200" b="1" dirty="0">
              <a:latin typeface="B Zr"/>
              <a:cs typeface="B Zar" pitchFamily="2" charset="-78"/>
            </a:endParaRPr>
          </a:p>
        </p:txBody>
      </p:sp>
      <p:sp>
        <p:nvSpPr>
          <p:cNvPr id="4" name="TextBox 3"/>
          <p:cNvSpPr txBox="1"/>
          <p:nvPr/>
        </p:nvSpPr>
        <p:spPr>
          <a:xfrm>
            <a:off x="179512" y="1052736"/>
            <a:ext cx="7848872" cy="4843634"/>
          </a:xfrm>
          <a:prstGeom prst="rect">
            <a:avLst/>
          </a:prstGeom>
          <a:noFill/>
        </p:spPr>
        <p:txBody>
          <a:bodyPr wrap="square" rtlCol="1">
            <a:spAutoFit/>
          </a:bodyPr>
          <a:lstStyle/>
          <a:p>
            <a:pPr algn="just">
              <a:lnSpc>
                <a:spcPct val="150000"/>
              </a:lnSpc>
            </a:pPr>
            <a:r>
              <a:rPr lang="fa-IR" sz="2600" dirty="0">
                <a:cs typeface="B Nazanin" pitchFamily="2" charset="-78"/>
              </a:rPr>
              <a:t>شبکه‌های اجتماعي مکان‌های كليدي براي شرکت‌ها به منظور مديريت روابط با مشتريان خود محسوب می‌شود. هر كاربري كه خود را پيرو يا طرفدار يك نام تجاري اعلام می‌کند، مشتري يا مشتريان بالقوه محسوب می‌شود. هر تعاملي كه شركت با اين كاربران از آن زمان به بعد داشته باشد، بايد به صورتي باشد كه گويي با بهترين مشتريان در جهان رفتار می‌کند.</a:t>
            </a:r>
            <a:endParaRPr lang="en-US" sz="2600" dirty="0">
              <a:cs typeface="B Nazanin" pitchFamily="2" charset="-78"/>
            </a:endParaRPr>
          </a:p>
          <a:p>
            <a:pPr algn="just">
              <a:lnSpc>
                <a:spcPct val="150000"/>
              </a:lnSpc>
            </a:pPr>
            <a:r>
              <a:rPr lang="fa-IR" sz="2600" dirty="0">
                <a:cs typeface="B Nazanin" pitchFamily="2" charset="-78"/>
              </a:rPr>
              <a:t>همچنين صفحه يك نام تجاري در هر شبكه اجتماعي می‌تواند به عنوان فرصتي براي بازاریاب‌ها براي بررسي چگونگي احساس مشتريان و برقراري ارتباط با آن‌ها باشد.</a:t>
            </a:r>
            <a:endParaRPr lang="en-US" sz="2600" dirty="0">
              <a:cs typeface="B Nazanin" pitchFamily="2" charset="-78"/>
            </a:endParaRPr>
          </a:p>
        </p:txBody>
      </p:sp>
    </p:spTree>
    <p:extLst>
      <p:ext uri="{BB962C8B-B14F-4D97-AF65-F5344CB8AC3E}">
        <p14:creationId xmlns:p14="http://schemas.microsoft.com/office/powerpoint/2010/main" val="31151483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78135" y="53752"/>
            <a:ext cx="7620000" cy="1143000"/>
          </a:xfrm>
        </p:spPr>
        <p:txBody>
          <a:bodyPr/>
          <a:lstStyle/>
          <a:p>
            <a:pPr algn="r"/>
            <a:r>
              <a:rPr lang="en-US" sz="4000" b="1" dirty="0">
                <a:cs typeface="B Zar" pitchFamily="2" charset="-78"/>
              </a:rPr>
              <a:t> </a:t>
            </a:r>
            <a:r>
              <a:rPr lang="fa-IR" sz="4000" b="1" dirty="0">
                <a:cs typeface="B Zar" pitchFamily="2" charset="-78"/>
              </a:rPr>
              <a:t>بازاريابي</a:t>
            </a:r>
            <a:endParaRPr lang="en-US" sz="3800" b="1" dirty="0">
              <a:latin typeface="B Zr"/>
              <a:cs typeface="B Zar" pitchFamily="2" charset="-78"/>
            </a:endParaRPr>
          </a:p>
        </p:txBody>
      </p:sp>
      <p:sp>
        <p:nvSpPr>
          <p:cNvPr id="4" name="TextBox 3"/>
          <p:cNvSpPr txBox="1"/>
          <p:nvPr/>
        </p:nvSpPr>
        <p:spPr>
          <a:xfrm>
            <a:off x="212626" y="1268760"/>
            <a:ext cx="7848872" cy="3970318"/>
          </a:xfrm>
          <a:prstGeom prst="rect">
            <a:avLst/>
          </a:prstGeom>
          <a:noFill/>
        </p:spPr>
        <p:txBody>
          <a:bodyPr wrap="square" rtlCol="1">
            <a:spAutoFit/>
          </a:bodyPr>
          <a:lstStyle/>
          <a:p>
            <a:pPr algn="just">
              <a:lnSpc>
                <a:spcPct val="150000"/>
              </a:lnSpc>
            </a:pPr>
            <a:r>
              <a:rPr lang="fa-IR" sz="2400" dirty="0">
                <a:cs typeface="B Nazanin" pitchFamily="2" charset="-78"/>
              </a:rPr>
              <a:t>بازاريابي عبارت است از مجموعه‌ای از فعالیت‌های انساني و اقتصادي هدایت‌شده در جهت ارضای نیازها و خواسته‌های افراد جامعه از طريق فرآيند مبادلات. (كاتلر، دايره المعارف بازاريابي از </a:t>
            </a:r>
            <a:r>
              <a:rPr lang="en-US" sz="2400" dirty="0">
                <a:cs typeface="B Nazanin" pitchFamily="2" charset="-78"/>
              </a:rPr>
              <a:t>A </a:t>
            </a:r>
            <a:r>
              <a:rPr lang="fa-IR" sz="2400" dirty="0">
                <a:cs typeface="B Nazanin" pitchFamily="2" charset="-78"/>
              </a:rPr>
              <a:t>تا </a:t>
            </a:r>
            <a:r>
              <a:rPr lang="en-US" sz="2400" dirty="0">
                <a:cs typeface="B Nazanin" pitchFamily="2" charset="-78"/>
              </a:rPr>
              <a:t>Z</a:t>
            </a:r>
            <a:r>
              <a:rPr lang="fa-IR" sz="2400" dirty="0">
                <a:cs typeface="B Nazanin" pitchFamily="2" charset="-78"/>
              </a:rPr>
              <a:t> 1385) خدمت به مشتريان شامل كليه اموري است كه مؤسسه به منظور جلب رضايت مشتريان و كمك به آن‌ها براي دريافت بیش‌ترین ارزش از خدماتي كه خريداري کرده‌اند انجام می‌دهد. </a:t>
            </a:r>
            <a:endParaRPr lang="fa-IR" sz="2400" dirty="0" smtClean="0">
              <a:cs typeface="B Nazanin" pitchFamily="2" charset="-78"/>
            </a:endParaRPr>
          </a:p>
          <a:p>
            <a:pPr algn="just">
              <a:lnSpc>
                <a:spcPct val="150000"/>
              </a:lnSpc>
            </a:pPr>
            <a:r>
              <a:rPr lang="fa-IR" sz="2400" dirty="0">
                <a:cs typeface="B Nazanin" pitchFamily="2" charset="-78"/>
              </a:rPr>
              <a:t>هدف از بازاريابي يافتن تأثير آني و آتي هر يك از عوامل محيطي در عناصر آميخته در محصول، قيمت، توزيع و</a:t>
            </a:r>
            <a:r>
              <a:rPr lang="fa-IR" sz="2400" b="1" dirty="0">
                <a:cs typeface="B Nazanin" pitchFamily="2" charset="-78"/>
              </a:rPr>
              <a:t> </a:t>
            </a:r>
            <a:r>
              <a:rPr lang="fa-IR" sz="2400" dirty="0">
                <a:cs typeface="B Nazanin" pitchFamily="2" charset="-78"/>
              </a:rPr>
              <a:t>ترفيع است. </a:t>
            </a:r>
            <a:endParaRPr lang="en-US" sz="2400" b="1" dirty="0">
              <a:cs typeface="B Nazanin" pitchFamily="2" charset="-78"/>
            </a:endParaRPr>
          </a:p>
        </p:txBody>
      </p:sp>
    </p:spTree>
    <p:extLst>
      <p:ext uri="{BB962C8B-B14F-4D97-AF65-F5344CB8AC3E}">
        <p14:creationId xmlns:p14="http://schemas.microsoft.com/office/powerpoint/2010/main" val="3115148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8889" y="0"/>
            <a:ext cx="7620000" cy="1143000"/>
          </a:xfrm>
        </p:spPr>
        <p:txBody>
          <a:bodyPr/>
          <a:lstStyle/>
          <a:p>
            <a:pPr algn="r"/>
            <a:r>
              <a:rPr lang="en-US" sz="4000" b="1" dirty="0">
                <a:cs typeface="B Zar" pitchFamily="2" charset="-78"/>
              </a:rPr>
              <a:t> </a:t>
            </a:r>
            <a:r>
              <a:rPr lang="fa-IR" sz="4000" b="1" dirty="0">
                <a:cs typeface="B Zar" pitchFamily="2" charset="-78"/>
              </a:rPr>
              <a:t>بازاريابي</a:t>
            </a:r>
            <a:endParaRPr lang="en-US" sz="3800" b="1" dirty="0">
              <a:latin typeface="B Zr"/>
              <a:cs typeface="B Zar" pitchFamily="2" charset="-78"/>
            </a:endParaRPr>
          </a:p>
        </p:txBody>
      </p:sp>
      <p:sp>
        <p:nvSpPr>
          <p:cNvPr id="4" name="TextBox 3"/>
          <p:cNvSpPr txBox="1"/>
          <p:nvPr/>
        </p:nvSpPr>
        <p:spPr>
          <a:xfrm>
            <a:off x="212626" y="1124744"/>
            <a:ext cx="7848872" cy="6093976"/>
          </a:xfrm>
          <a:prstGeom prst="rect">
            <a:avLst/>
          </a:prstGeom>
          <a:noFill/>
        </p:spPr>
        <p:txBody>
          <a:bodyPr wrap="square" rtlCol="1">
            <a:spAutoFit/>
          </a:bodyPr>
          <a:lstStyle/>
          <a:p>
            <a:pPr algn="just"/>
            <a:r>
              <a:rPr lang="fa-IR" sz="2600" b="1" dirty="0">
                <a:cs typeface="B Nazanin" pitchFamily="2" charset="-78"/>
              </a:rPr>
              <a:t>چرخه زندگي </a:t>
            </a:r>
            <a:r>
              <a:rPr lang="fa-IR" sz="2600" b="1" dirty="0" smtClean="0">
                <a:cs typeface="B Nazanin" pitchFamily="2" charset="-78"/>
              </a:rPr>
              <a:t>مشتري</a:t>
            </a:r>
          </a:p>
          <a:p>
            <a:pPr algn="just"/>
            <a:r>
              <a:rPr lang="fa-IR" sz="2600" dirty="0">
                <a:cs typeface="B Nazanin" pitchFamily="2" charset="-78"/>
              </a:rPr>
              <a:t>واژه چرخه زندگي مشتري به مراحلي در ارتباط بين مشتري و تجارت برميگردد و آگاهي نسبت به آن موجب سودآوري مشتري می‌شود. عموماً چهار مرحله در چرخه زندگي مشتري وجود دارد:</a:t>
            </a:r>
            <a:endParaRPr lang="en-US" sz="2600" dirty="0">
              <a:cs typeface="B Nazanin" pitchFamily="2" charset="-78"/>
            </a:endParaRPr>
          </a:p>
          <a:p>
            <a:pPr marL="514350" lvl="0" indent="-514350" algn="just">
              <a:buFont typeface="+mj-lt"/>
              <a:buAutoNum type="arabicPeriod"/>
            </a:pPr>
            <a:r>
              <a:rPr lang="fa-IR" sz="2600" dirty="0">
                <a:cs typeface="B Nazanin" pitchFamily="2" charset="-78"/>
              </a:rPr>
              <a:t>مشتريهاي بالقوه: افرادي كه هنوز مشتري نيستند ولي در هدف بازار قرار دارند.</a:t>
            </a:r>
            <a:endParaRPr lang="en-US" sz="2600" dirty="0">
              <a:cs typeface="B Nazanin" pitchFamily="2" charset="-78"/>
            </a:endParaRPr>
          </a:p>
          <a:p>
            <a:pPr marL="514350" lvl="0" indent="-514350" algn="just">
              <a:buFont typeface="+mj-lt"/>
              <a:buAutoNum type="arabicPeriod"/>
            </a:pPr>
            <a:r>
              <a:rPr lang="fa-IR" sz="2600" dirty="0">
                <a:cs typeface="B Nazanin" pitchFamily="2" charset="-78"/>
              </a:rPr>
              <a:t>مشتريهايي كه عکس‌العمل نشان می‌دهند: مشتريان بالقوه يا احتمالي كه به يك محصول يا خدمت علاقه و واكنش نشان می‌دهند.</a:t>
            </a:r>
            <a:endParaRPr lang="en-US" sz="2600" dirty="0">
              <a:cs typeface="B Nazanin" pitchFamily="2" charset="-78"/>
            </a:endParaRPr>
          </a:p>
          <a:p>
            <a:pPr marL="514350" lvl="0" indent="-514350" algn="just">
              <a:buFont typeface="+mj-lt"/>
              <a:buAutoNum type="arabicPeriod"/>
            </a:pPr>
            <a:r>
              <a:rPr lang="fa-IR" sz="2600" dirty="0">
                <a:cs typeface="B Nazanin" pitchFamily="2" charset="-78"/>
              </a:rPr>
              <a:t>مشتری‌های بالفعل: افرادي كه در حال حاضر محصول يا خدمتي را به كار می‌برند.</a:t>
            </a:r>
            <a:endParaRPr lang="en-US" sz="2600" dirty="0">
              <a:cs typeface="B Nazanin" pitchFamily="2" charset="-78"/>
            </a:endParaRPr>
          </a:p>
          <a:p>
            <a:pPr marL="514350" lvl="0" indent="-514350" algn="just">
              <a:buFont typeface="+mj-lt"/>
              <a:buAutoNum type="arabicPeriod"/>
            </a:pPr>
            <a:r>
              <a:rPr lang="fa-IR" sz="2600" dirty="0">
                <a:cs typeface="B Nazanin" pitchFamily="2" charset="-78"/>
              </a:rPr>
              <a:t>مشتری‌های سابق: این‌گونه افراد مشتريان مناسبي نيستند، چرا كه مدت زيادي در هدف فروش قرار ندارند و يا خريدشان را به سمت محصولات يا خدمات رقيب برده‌اند. (کات لر، دايره المعارف بازاريابي از </a:t>
            </a:r>
            <a:r>
              <a:rPr lang="en-US" sz="2600" dirty="0">
                <a:cs typeface="B Nazanin" pitchFamily="2" charset="-78"/>
              </a:rPr>
              <a:t>A </a:t>
            </a:r>
            <a:r>
              <a:rPr lang="fa-IR" sz="2600" dirty="0">
                <a:cs typeface="B Nazanin" pitchFamily="2" charset="-78"/>
              </a:rPr>
              <a:t>تا </a:t>
            </a:r>
            <a:r>
              <a:rPr lang="en-US" sz="2600" dirty="0">
                <a:cs typeface="B Nazanin" pitchFamily="2" charset="-78"/>
              </a:rPr>
              <a:t>Z</a:t>
            </a:r>
            <a:r>
              <a:rPr lang="fa-IR" sz="2600" dirty="0">
                <a:cs typeface="B Nazanin" pitchFamily="2" charset="-78"/>
              </a:rPr>
              <a:t>،1385)</a:t>
            </a:r>
            <a:endParaRPr lang="en-US" sz="2600" dirty="0">
              <a:cs typeface="B Nazanin" pitchFamily="2" charset="-78"/>
            </a:endParaRPr>
          </a:p>
          <a:p>
            <a:pPr algn="just"/>
            <a:endParaRPr lang="en-US" sz="2600" b="1" dirty="0">
              <a:cs typeface="B Nazanin" pitchFamily="2" charset="-78"/>
            </a:endParaRPr>
          </a:p>
        </p:txBody>
      </p:sp>
    </p:spTree>
    <p:extLst>
      <p:ext uri="{BB962C8B-B14F-4D97-AF65-F5344CB8AC3E}">
        <p14:creationId xmlns:p14="http://schemas.microsoft.com/office/powerpoint/2010/main" val="39691479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8889" y="0"/>
            <a:ext cx="7620000" cy="1143000"/>
          </a:xfrm>
        </p:spPr>
        <p:txBody>
          <a:bodyPr/>
          <a:lstStyle/>
          <a:p>
            <a:pPr algn="r"/>
            <a:r>
              <a:rPr lang="en-US" sz="4000" b="1" dirty="0">
                <a:cs typeface="B Zar" pitchFamily="2" charset="-78"/>
              </a:rPr>
              <a:t> </a:t>
            </a:r>
            <a:r>
              <a:rPr lang="fa-IR" sz="4000" b="1" dirty="0">
                <a:cs typeface="B Zar" pitchFamily="2" charset="-78"/>
              </a:rPr>
              <a:t>بازاريابي</a:t>
            </a:r>
            <a:endParaRPr lang="en-US" sz="3800" b="1" dirty="0">
              <a:latin typeface="B Zr"/>
              <a:cs typeface="B Zar" pitchFamily="2" charset="-78"/>
            </a:endParaRPr>
          </a:p>
        </p:txBody>
      </p:sp>
      <p:sp>
        <p:nvSpPr>
          <p:cNvPr id="4" name="TextBox 3"/>
          <p:cNvSpPr txBox="1"/>
          <p:nvPr/>
        </p:nvSpPr>
        <p:spPr>
          <a:xfrm>
            <a:off x="212626" y="1124744"/>
            <a:ext cx="7848872" cy="523220"/>
          </a:xfrm>
          <a:prstGeom prst="rect">
            <a:avLst/>
          </a:prstGeom>
          <a:noFill/>
        </p:spPr>
        <p:txBody>
          <a:bodyPr wrap="square" rtlCol="1">
            <a:spAutoFit/>
          </a:bodyPr>
          <a:lstStyle/>
          <a:p>
            <a:pPr algn="just"/>
            <a:r>
              <a:rPr lang="fa-IR" sz="2800" b="1" dirty="0">
                <a:cs typeface="B Zar" pitchFamily="2" charset="-78"/>
              </a:rPr>
              <a:t>نحوه تعامل با مشتريان شبکه‌های اجتماعي</a:t>
            </a:r>
            <a:endParaRPr lang="en-US" sz="2600" b="1" dirty="0">
              <a:cs typeface="B Zar" pitchFamily="2" charset="-78"/>
            </a:endParaRPr>
          </a:p>
        </p:txBody>
      </p:sp>
      <p:sp>
        <p:nvSpPr>
          <p:cNvPr id="2" name="TextBox 1"/>
          <p:cNvSpPr txBox="1"/>
          <p:nvPr/>
        </p:nvSpPr>
        <p:spPr>
          <a:xfrm>
            <a:off x="323528" y="1916832"/>
            <a:ext cx="8064896" cy="4154984"/>
          </a:xfrm>
          <a:prstGeom prst="rect">
            <a:avLst/>
          </a:prstGeom>
          <a:noFill/>
        </p:spPr>
        <p:txBody>
          <a:bodyPr wrap="square" rtlCol="1">
            <a:spAutoFit/>
          </a:bodyPr>
          <a:lstStyle/>
          <a:p>
            <a:pPr marL="800100" lvl="1" indent="-342900">
              <a:lnSpc>
                <a:spcPct val="150000"/>
              </a:lnSpc>
              <a:buFont typeface="Arial" pitchFamily="34" charset="0"/>
              <a:buChar char="•"/>
            </a:pPr>
            <a:r>
              <a:rPr lang="fa-IR" sz="2200" b="1" dirty="0">
                <a:cs typeface="B Nazanin" pitchFamily="2" charset="-78"/>
              </a:rPr>
              <a:t>استفاده از شبکه‌های اجتماعي در تمام گروه‌های سني در حال رشد است.</a:t>
            </a:r>
            <a:endParaRPr lang="en-US" sz="2200" b="1" dirty="0">
              <a:cs typeface="B Nazanin" pitchFamily="2" charset="-78"/>
            </a:endParaRPr>
          </a:p>
          <a:p>
            <a:pPr marL="800100" lvl="1" indent="-342900">
              <a:lnSpc>
                <a:spcPct val="150000"/>
              </a:lnSpc>
              <a:buFont typeface="Arial" pitchFamily="34" charset="0"/>
              <a:buChar char="•"/>
            </a:pPr>
            <a:r>
              <a:rPr lang="fa-IR" sz="2200" b="1" dirty="0">
                <a:cs typeface="B Nazanin" pitchFamily="2" charset="-78"/>
              </a:rPr>
              <a:t>شبکه‌های اجتماعي به صورت چسبنده عمل می‌کنند. نيمي از كاربران حداقل يك بار در روز از شبكه بازديد می‌کنند.</a:t>
            </a:r>
            <a:endParaRPr lang="en-US" sz="2200" b="1" dirty="0">
              <a:cs typeface="B Nazanin" pitchFamily="2" charset="-78"/>
            </a:endParaRPr>
          </a:p>
          <a:p>
            <a:pPr marL="800100" lvl="1" indent="-342900">
              <a:lnSpc>
                <a:spcPct val="150000"/>
              </a:lnSpc>
              <a:buFont typeface="Arial" pitchFamily="34" charset="0"/>
              <a:buChar char="•"/>
            </a:pPr>
            <a:r>
              <a:rPr lang="fa-IR" sz="2200" b="1" dirty="0">
                <a:cs typeface="B Nazanin" pitchFamily="2" charset="-78"/>
              </a:rPr>
              <a:t>كاربران شبکه‌های اجتماعي می‌خواهند كه نظرات و صداي آن‌ها نه تنها در شبکه‌های اجتماعي بلكه در بلاگها يا سایت‌های ديگر هم شنيده شود.</a:t>
            </a:r>
            <a:endParaRPr lang="en-US" sz="2200" b="1" dirty="0">
              <a:cs typeface="B Nazanin" pitchFamily="2" charset="-78"/>
            </a:endParaRPr>
          </a:p>
          <a:p>
            <a:pPr marL="800100" lvl="1" indent="-342900">
              <a:lnSpc>
                <a:spcPct val="150000"/>
              </a:lnSpc>
              <a:buFont typeface="Arial" pitchFamily="34" charset="0"/>
              <a:buChar char="•"/>
            </a:pPr>
            <a:r>
              <a:rPr lang="fa-IR" sz="2200" b="1" dirty="0">
                <a:cs typeface="B Nazanin" pitchFamily="2" charset="-78"/>
              </a:rPr>
              <a:t>بسياري از مشتری‌ها به دنبال توصیه‌ها و پندهاي ارائه‌شده توسط ساير كاربران شبکه‌های اجتماعي راجع به محصولات و خدمات هستند.</a:t>
            </a:r>
            <a:endParaRPr lang="en-US" sz="2200" b="1" dirty="0">
              <a:cs typeface="B Nazanin" pitchFamily="2" charset="-78"/>
            </a:endParaRPr>
          </a:p>
          <a:p>
            <a:pPr marL="342900" indent="-342900">
              <a:lnSpc>
                <a:spcPct val="150000"/>
              </a:lnSpc>
              <a:buFont typeface="Arial" pitchFamily="34" charset="0"/>
              <a:buChar char="•"/>
            </a:pPr>
            <a:endParaRPr lang="fa-IR" sz="2200" b="1" dirty="0">
              <a:cs typeface="B Nazanin" pitchFamily="2" charset="-78"/>
            </a:endParaRPr>
          </a:p>
        </p:txBody>
      </p:sp>
    </p:spTree>
    <p:extLst>
      <p:ext uri="{BB962C8B-B14F-4D97-AF65-F5344CB8AC3E}">
        <p14:creationId xmlns:p14="http://schemas.microsoft.com/office/powerpoint/2010/main" val="34848896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8889" y="0"/>
            <a:ext cx="7620000" cy="1143000"/>
          </a:xfrm>
        </p:spPr>
        <p:txBody>
          <a:bodyPr/>
          <a:lstStyle/>
          <a:p>
            <a:pPr algn="r"/>
            <a:r>
              <a:rPr lang="fa-IR" sz="2400" b="1" dirty="0">
                <a:cs typeface="B Zar" pitchFamily="2" charset="-78"/>
              </a:rPr>
              <a:t>كاربرد روش داده كاوي در فرآيند روابط عمومي و بازاريابي بانك ها</a:t>
            </a:r>
            <a:endParaRPr lang="en-US" sz="2400" b="1" dirty="0">
              <a:latin typeface="B Zr"/>
              <a:cs typeface="B Zar" pitchFamily="2" charset="-78"/>
            </a:endParaRPr>
          </a:p>
        </p:txBody>
      </p:sp>
      <p:sp>
        <p:nvSpPr>
          <p:cNvPr id="5" name="Rectangle 4"/>
          <p:cNvSpPr/>
          <p:nvPr/>
        </p:nvSpPr>
        <p:spPr>
          <a:xfrm>
            <a:off x="451383" y="1052736"/>
            <a:ext cx="7181774" cy="3046988"/>
          </a:xfrm>
          <a:prstGeom prst="rect">
            <a:avLst/>
          </a:prstGeom>
        </p:spPr>
        <p:txBody>
          <a:bodyPr wrap="none">
            <a:spAutoFit/>
          </a:bodyPr>
          <a:lstStyle/>
          <a:p>
            <a:pPr marL="342900" indent="-342900">
              <a:lnSpc>
                <a:spcPct val="200000"/>
              </a:lnSpc>
              <a:buFont typeface="Wingdings" pitchFamily="2" charset="2"/>
              <a:buChar char="ü"/>
            </a:pPr>
            <a:r>
              <a:rPr lang="fa-IR" sz="2400" b="1" dirty="0">
                <a:solidFill>
                  <a:srgbClr val="002060"/>
                </a:solidFill>
                <a:cs typeface="B Zar" pitchFamily="2" charset="-78"/>
              </a:rPr>
              <a:t>مرحله </a:t>
            </a:r>
            <a:r>
              <a:rPr lang="fa-IR" sz="2400" b="1" dirty="0" smtClean="0">
                <a:solidFill>
                  <a:srgbClr val="002060"/>
                </a:solidFill>
                <a:cs typeface="B Zar" pitchFamily="2" charset="-78"/>
              </a:rPr>
              <a:t>كاوش</a:t>
            </a:r>
          </a:p>
          <a:p>
            <a:pPr marL="342900" indent="-342900">
              <a:lnSpc>
                <a:spcPct val="200000"/>
              </a:lnSpc>
              <a:buFont typeface="Wingdings" pitchFamily="2" charset="2"/>
              <a:buChar char="ü"/>
            </a:pPr>
            <a:r>
              <a:rPr lang="fa-IR" sz="2400" b="1" dirty="0" smtClean="0">
                <a:solidFill>
                  <a:srgbClr val="002060"/>
                </a:solidFill>
                <a:cs typeface="B Zar" pitchFamily="2" charset="-78"/>
              </a:rPr>
              <a:t>مرحله بهره‌برداری و ارائه مدل بهينه براي اداره روابط عمومي</a:t>
            </a:r>
          </a:p>
          <a:p>
            <a:pPr>
              <a:lnSpc>
                <a:spcPct val="200000"/>
              </a:lnSpc>
            </a:pPr>
            <a:r>
              <a:rPr lang="fa-IR" sz="2400" b="1" dirty="0">
                <a:solidFill>
                  <a:srgbClr val="002060"/>
                </a:solidFill>
                <a:cs typeface="B Zar" pitchFamily="2" charset="-78"/>
              </a:rPr>
              <a:t> </a:t>
            </a:r>
            <a:r>
              <a:rPr lang="fa-IR" sz="2400" b="1" dirty="0" smtClean="0">
                <a:solidFill>
                  <a:srgbClr val="002060"/>
                </a:solidFill>
                <a:cs typeface="B Zar" pitchFamily="2" charset="-78"/>
              </a:rPr>
              <a:t>    و بازاريابي بانك ها</a:t>
            </a:r>
          </a:p>
          <a:p>
            <a:pPr marL="342900" indent="-342900">
              <a:lnSpc>
                <a:spcPct val="200000"/>
              </a:lnSpc>
              <a:buFont typeface="Wingdings" pitchFamily="2" charset="2"/>
              <a:buChar char="ü"/>
            </a:pPr>
            <a:r>
              <a:rPr lang="fa-IR" sz="2400" b="1" dirty="0" smtClean="0">
                <a:solidFill>
                  <a:srgbClr val="002060"/>
                </a:solidFill>
                <a:cs typeface="B Zar" pitchFamily="2" charset="-78"/>
              </a:rPr>
              <a:t>مرحله ساخت و احراز اعتبار مدل</a:t>
            </a:r>
            <a:endParaRPr lang="en-US" sz="2400" b="1" dirty="0">
              <a:solidFill>
                <a:srgbClr val="002060"/>
              </a:solidFill>
              <a:cs typeface="B Zar" pitchFamily="2" charset="-78"/>
            </a:endParaRPr>
          </a:p>
        </p:txBody>
      </p:sp>
    </p:spTree>
    <p:extLst>
      <p:ext uri="{BB962C8B-B14F-4D97-AF65-F5344CB8AC3E}">
        <p14:creationId xmlns:p14="http://schemas.microsoft.com/office/powerpoint/2010/main" val="20678669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8889" y="0"/>
            <a:ext cx="7620000" cy="1143000"/>
          </a:xfrm>
        </p:spPr>
        <p:txBody>
          <a:bodyPr/>
          <a:lstStyle/>
          <a:p>
            <a:pPr algn="r"/>
            <a:r>
              <a:rPr lang="fa-IR" sz="2400" b="1" dirty="0">
                <a:cs typeface="B Zar" pitchFamily="2" charset="-78"/>
              </a:rPr>
              <a:t>كاربرد روش داده كاوي در فرآيند روابط عمومي و بازاريابي بانك ها</a:t>
            </a:r>
            <a:endParaRPr lang="en-US" sz="2400" b="1" dirty="0">
              <a:latin typeface="B Zr"/>
              <a:cs typeface="B Zar" pitchFamily="2" charset="-78"/>
            </a:endParaRPr>
          </a:p>
        </p:txBody>
      </p:sp>
      <p:sp>
        <p:nvSpPr>
          <p:cNvPr id="5" name="Rectangle 4"/>
          <p:cNvSpPr/>
          <p:nvPr/>
        </p:nvSpPr>
        <p:spPr>
          <a:xfrm>
            <a:off x="5689997" y="1052736"/>
            <a:ext cx="1943160" cy="738664"/>
          </a:xfrm>
          <a:prstGeom prst="rect">
            <a:avLst/>
          </a:prstGeom>
        </p:spPr>
        <p:txBody>
          <a:bodyPr wrap="none">
            <a:spAutoFit/>
          </a:bodyPr>
          <a:lstStyle/>
          <a:p>
            <a:pPr marL="342900" indent="-342900">
              <a:lnSpc>
                <a:spcPct val="200000"/>
              </a:lnSpc>
              <a:buFont typeface="Wingdings" pitchFamily="2" charset="2"/>
              <a:buChar char="ü"/>
            </a:pPr>
            <a:r>
              <a:rPr lang="fa-IR" sz="2400" b="1" dirty="0">
                <a:solidFill>
                  <a:srgbClr val="002060"/>
                </a:solidFill>
                <a:cs typeface="B Zar" pitchFamily="2" charset="-78"/>
              </a:rPr>
              <a:t>مرحله </a:t>
            </a:r>
            <a:r>
              <a:rPr lang="fa-IR" sz="2400" b="1" dirty="0" smtClean="0">
                <a:solidFill>
                  <a:srgbClr val="002060"/>
                </a:solidFill>
                <a:cs typeface="B Zar" pitchFamily="2" charset="-78"/>
              </a:rPr>
              <a:t>كاوش</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119313"/>
            <a:ext cx="7897799" cy="2938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23320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8889" y="0"/>
            <a:ext cx="7620000" cy="1143000"/>
          </a:xfrm>
        </p:spPr>
        <p:txBody>
          <a:bodyPr/>
          <a:lstStyle/>
          <a:p>
            <a:pPr algn="r"/>
            <a:r>
              <a:rPr lang="fa-IR" sz="2400" b="1" dirty="0">
                <a:cs typeface="B Zar" pitchFamily="2" charset="-78"/>
              </a:rPr>
              <a:t>كاربرد روش داده كاوي در فرآيند روابط عمومي و بازاريابي بانك ها</a:t>
            </a:r>
            <a:endParaRPr lang="en-US" sz="2400" b="1" dirty="0">
              <a:latin typeface="B Zr"/>
              <a:cs typeface="B Zar" pitchFamily="2" charset="-78"/>
            </a:endParaRPr>
          </a:p>
        </p:txBody>
      </p:sp>
      <p:sp>
        <p:nvSpPr>
          <p:cNvPr id="5" name="Rectangle 4"/>
          <p:cNvSpPr/>
          <p:nvPr/>
        </p:nvSpPr>
        <p:spPr>
          <a:xfrm>
            <a:off x="5689997" y="1052736"/>
            <a:ext cx="1943160" cy="738664"/>
          </a:xfrm>
          <a:prstGeom prst="rect">
            <a:avLst/>
          </a:prstGeom>
        </p:spPr>
        <p:txBody>
          <a:bodyPr wrap="none">
            <a:spAutoFit/>
          </a:bodyPr>
          <a:lstStyle/>
          <a:p>
            <a:pPr marL="342900" indent="-342900">
              <a:lnSpc>
                <a:spcPct val="200000"/>
              </a:lnSpc>
              <a:buFont typeface="Wingdings" pitchFamily="2" charset="2"/>
              <a:buChar char="ü"/>
            </a:pPr>
            <a:r>
              <a:rPr lang="fa-IR" sz="2400" b="1" dirty="0">
                <a:solidFill>
                  <a:srgbClr val="002060"/>
                </a:solidFill>
                <a:cs typeface="B Zar" pitchFamily="2" charset="-78"/>
              </a:rPr>
              <a:t>مرحله </a:t>
            </a:r>
            <a:r>
              <a:rPr lang="fa-IR" sz="2400" b="1" dirty="0" smtClean="0">
                <a:solidFill>
                  <a:srgbClr val="002060"/>
                </a:solidFill>
                <a:cs typeface="B Zar" pitchFamily="2" charset="-78"/>
              </a:rPr>
              <a:t>كاوش</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119313"/>
            <a:ext cx="7897799" cy="2938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0259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fa-IR" b="1" dirty="0" smtClean="0">
                <a:cs typeface="B Zar" pitchFamily="2" charset="-78"/>
              </a:rPr>
              <a:t>مقدمه</a:t>
            </a:r>
            <a:endParaRPr lang="fa-IR" b="1" dirty="0">
              <a:cs typeface="B Zar" pitchFamily="2" charset="-78"/>
            </a:endParaRPr>
          </a:p>
        </p:txBody>
      </p:sp>
      <p:sp>
        <p:nvSpPr>
          <p:cNvPr id="4" name="TextBox 3"/>
          <p:cNvSpPr txBox="1"/>
          <p:nvPr/>
        </p:nvSpPr>
        <p:spPr>
          <a:xfrm>
            <a:off x="395536" y="908720"/>
            <a:ext cx="7612260" cy="5032147"/>
          </a:xfrm>
          <a:prstGeom prst="rect">
            <a:avLst/>
          </a:prstGeom>
          <a:noFill/>
        </p:spPr>
        <p:txBody>
          <a:bodyPr wrap="square" rtlCol="1">
            <a:spAutoFit/>
          </a:bodyPr>
          <a:lstStyle/>
          <a:p>
            <a:pPr algn="just">
              <a:lnSpc>
                <a:spcPct val="150000"/>
              </a:lnSpc>
            </a:pPr>
            <a:r>
              <a:rPr lang="fa-IR" sz="2400" dirty="0" smtClean="0">
                <a:cs typeface="B Nazanin" pitchFamily="2" charset="-78"/>
              </a:rPr>
              <a:t>امروزه </a:t>
            </a:r>
            <a:r>
              <a:rPr lang="fa-IR" sz="2400" dirty="0">
                <a:cs typeface="B Nazanin" pitchFamily="2" charset="-78"/>
              </a:rPr>
              <a:t>با گسترش سیستم‌های پايگاهي و حجم بالاي داده‌هاي ذخیره‌شده در اين سیستم‌ها، نياز به ابزاري است تا بتوان داده‌هاي ذخیره‌شده پردازش كرد و اطلاعات حاصل از اين پردازش را در اختيار كاربران قرارداد</a:t>
            </a:r>
            <a:r>
              <a:rPr lang="en-US" sz="2400" dirty="0">
                <a:cs typeface="B Nazanin" pitchFamily="2" charset="-78"/>
              </a:rPr>
              <a:t>. </a:t>
            </a:r>
            <a:r>
              <a:rPr lang="fa-IR" sz="2400" dirty="0">
                <a:cs typeface="B Nazanin" pitchFamily="2" charset="-78"/>
              </a:rPr>
              <a:t>با استفاده و ابزارهاي گوناگون گزارش گیری معمولي، می‌توان اطلاعاتي را در اختيار كاربران قرار </a:t>
            </a:r>
            <a:r>
              <a:rPr lang="en-US" sz="2400" dirty="0">
                <a:cs typeface="B Nazanin" pitchFamily="2" charset="-78"/>
              </a:rPr>
              <a:t>SQL </a:t>
            </a:r>
            <a:r>
              <a:rPr lang="fa-IR" sz="2400" dirty="0">
                <a:cs typeface="B Nazanin" pitchFamily="2" charset="-78"/>
              </a:rPr>
              <a:t>از پرسش‌های ساده در داد تا بتوانند به نتیجه‌گیری در مورد داده‌ها و روابط منطقي ميان آن‌ها بپردازند اما وقتي كه حجم داده‌ها بالا باشد، كاربران هر چقدر حرفه‌ای و باتجربه باشند نمی‌توانند الگوهاي مفيد را در ميان حجم انبوه داده‌ها تشخيص دهند و يا اگر قادر به اين كار هم باشند، هزينه عمليات از نظر نيروي انساني و مالي بسيار بالا است</a:t>
            </a:r>
            <a:r>
              <a:rPr lang="en-US" sz="2400" dirty="0">
                <a:cs typeface="B Nazanin" pitchFamily="2" charset="-78"/>
              </a:rPr>
              <a:t>.</a:t>
            </a:r>
          </a:p>
        </p:txBody>
      </p:sp>
    </p:spTree>
    <p:extLst>
      <p:ext uri="{BB962C8B-B14F-4D97-AF65-F5344CB8AC3E}">
        <p14:creationId xmlns:p14="http://schemas.microsoft.com/office/powerpoint/2010/main" val="12244640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48889" y="0"/>
            <a:ext cx="7620000" cy="1143000"/>
          </a:xfrm>
        </p:spPr>
        <p:txBody>
          <a:bodyPr/>
          <a:lstStyle/>
          <a:p>
            <a:pPr algn="r"/>
            <a:r>
              <a:rPr lang="fa-IR" sz="2400" b="1" dirty="0">
                <a:cs typeface="B Zar" pitchFamily="2" charset="-78"/>
              </a:rPr>
              <a:t>كاربرد روش داده كاوي در فرآيند روابط عمومي و بازاريابي بانك ها</a:t>
            </a:r>
            <a:endParaRPr lang="en-US" sz="2400" b="1" dirty="0">
              <a:latin typeface="B Zr"/>
              <a:cs typeface="B Zar" pitchFamily="2" charset="-78"/>
            </a:endParaRPr>
          </a:p>
        </p:txBody>
      </p:sp>
      <p:sp>
        <p:nvSpPr>
          <p:cNvPr id="5" name="Rectangle 4"/>
          <p:cNvSpPr/>
          <p:nvPr/>
        </p:nvSpPr>
        <p:spPr>
          <a:xfrm>
            <a:off x="1898698" y="1131694"/>
            <a:ext cx="5907386" cy="646331"/>
          </a:xfrm>
          <a:prstGeom prst="rect">
            <a:avLst/>
          </a:prstGeom>
        </p:spPr>
        <p:txBody>
          <a:bodyPr wrap="none">
            <a:spAutoFit/>
          </a:bodyPr>
          <a:lstStyle/>
          <a:p>
            <a:pPr marL="342900" indent="-342900">
              <a:buFont typeface="Wingdings" pitchFamily="2" charset="2"/>
              <a:buChar char="ü"/>
            </a:pPr>
            <a:r>
              <a:rPr lang="fa-IR" sz="3600" b="1" dirty="0">
                <a:solidFill>
                  <a:srgbClr val="002060"/>
                </a:solidFill>
                <a:cs typeface="B Zar" pitchFamily="2" charset="-78"/>
              </a:rPr>
              <a:t>مرحله ساخت و احراز اعتبار مدل</a:t>
            </a:r>
            <a:endParaRPr lang="fa-IR" sz="3600" b="1" dirty="0" smtClean="0">
              <a:solidFill>
                <a:srgbClr val="002060"/>
              </a:solidFill>
              <a:cs typeface="B Zar" pitchFamily="2" charset="-78"/>
            </a:endParaRPr>
          </a:p>
        </p:txBody>
      </p:sp>
      <p:sp>
        <p:nvSpPr>
          <p:cNvPr id="2" name="TextBox 1"/>
          <p:cNvSpPr txBox="1"/>
          <p:nvPr/>
        </p:nvSpPr>
        <p:spPr>
          <a:xfrm>
            <a:off x="1187624" y="1772816"/>
            <a:ext cx="6480720" cy="2677656"/>
          </a:xfrm>
          <a:prstGeom prst="rect">
            <a:avLst/>
          </a:prstGeom>
          <a:noFill/>
        </p:spPr>
        <p:txBody>
          <a:bodyPr wrap="square" rtlCol="1">
            <a:spAutoFit/>
          </a:bodyPr>
          <a:lstStyle/>
          <a:p>
            <a:pPr marL="342900" indent="-342900">
              <a:lnSpc>
                <a:spcPct val="200000"/>
              </a:lnSpc>
              <a:buFont typeface="+mj-lt"/>
              <a:buAutoNum type="arabicPeriod"/>
            </a:pPr>
            <a:r>
              <a:rPr lang="fa-IR" sz="2800" b="1" dirty="0">
                <a:solidFill>
                  <a:srgbClr val="C00000"/>
                </a:solidFill>
                <a:cs typeface="B Zar" pitchFamily="2" charset="-78"/>
              </a:rPr>
              <a:t>منابع </a:t>
            </a:r>
            <a:r>
              <a:rPr lang="fa-IR" sz="2800" b="1" dirty="0" smtClean="0">
                <a:solidFill>
                  <a:srgbClr val="C00000"/>
                </a:solidFill>
                <a:cs typeface="B Zar" pitchFamily="2" charset="-78"/>
              </a:rPr>
              <a:t>اطلاعاتي</a:t>
            </a:r>
          </a:p>
          <a:p>
            <a:pPr marL="342900" indent="-342900">
              <a:lnSpc>
                <a:spcPct val="200000"/>
              </a:lnSpc>
              <a:buFont typeface="+mj-lt"/>
              <a:buAutoNum type="arabicPeriod"/>
            </a:pPr>
            <a:r>
              <a:rPr lang="fa-IR" sz="2800" b="1" dirty="0" smtClean="0">
                <a:solidFill>
                  <a:srgbClr val="C00000"/>
                </a:solidFill>
                <a:cs typeface="B Zar" pitchFamily="2" charset="-78"/>
              </a:rPr>
              <a:t>هدف‌گذاری</a:t>
            </a:r>
          </a:p>
          <a:p>
            <a:pPr marL="342900" indent="-342900">
              <a:lnSpc>
                <a:spcPct val="200000"/>
              </a:lnSpc>
              <a:buFont typeface="+mj-lt"/>
              <a:buAutoNum type="arabicPeriod"/>
            </a:pPr>
            <a:r>
              <a:rPr lang="fa-IR" sz="2800" b="1" dirty="0">
                <a:solidFill>
                  <a:srgbClr val="C00000"/>
                </a:solidFill>
                <a:cs typeface="B Zar" pitchFamily="2" charset="-78"/>
              </a:rPr>
              <a:t>ارزيابي عملكرد</a:t>
            </a:r>
          </a:p>
        </p:txBody>
      </p:sp>
    </p:spTree>
    <p:extLst>
      <p:ext uri="{BB962C8B-B14F-4D97-AF65-F5344CB8AC3E}">
        <p14:creationId xmlns:p14="http://schemas.microsoft.com/office/powerpoint/2010/main" val="15567996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2856"/>
            <a:ext cx="7543800" cy="925959"/>
          </a:xfrm>
        </p:spPr>
        <p:txBody>
          <a:bodyPr/>
          <a:lstStyle/>
          <a:p>
            <a:pPr algn="ctr"/>
            <a:r>
              <a:rPr lang="fa-IR" sz="6000" b="1" dirty="0">
                <a:solidFill>
                  <a:srgbClr val="002060"/>
                </a:solidFill>
                <a:cs typeface="B Zar" pitchFamily="2" charset="-78"/>
              </a:rPr>
              <a:t>نتیجه گیری و </a:t>
            </a:r>
            <a:r>
              <a:rPr lang="fa-IR" sz="6000" b="1" dirty="0" smtClean="0">
                <a:solidFill>
                  <a:srgbClr val="002060"/>
                </a:solidFill>
                <a:cs typeface="B Zar" pitchFamily="2" charset="-78"/>
              </a:rPr>
              <a:t>پیشنهادات</a:t>
            </a:r>
            <a:endParaRPr lang="en-US" sz="6000" b="1" dirty="0">
              <a:solidFill>
                <a:srgbClr val="002060"/>
              </a:solidFill>
              <a:cs typeface="B Zar" pitchFamily="2" charset="-78"/>
            </a:endParaRPr>
          </a:p>
        </p:txBody>
      </p:sp>
    </p:spTree>
    <p:extLst>
      <p:ext uri="{BB962C8B-B14F-4D97-AF65-F5344CB8AC3E}">
        <p14:creationId xmlns:p14="http://schemas.microsoft.com/office/powerpoint/2010/main" val="17604125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8922" y="0"/>
            <a:ext cx="7620000" cy="1143000"/>
          </a:xfrm>
        </p:spPr>
        <p:txBody>
          <a:bodyPr/>
          <a:lstStyle/>
          <a:p>
            <a:pPr algn="r"/>
            <a:r>
              <a:rPr lang="en-US" sz="3200" b="1" dirty="0">
                <a:cs typeface="B Zar" pitchFamily="2" charset="-78"/>
              </a:rPr>
              <a:t> </a:t>
            </a:r>
            <a:r>
              <a:rPr lang="fa-IR" sz="3200" b="1" dirty="0">
                <a:cs typeface="B Zar" pitchFamily="2" charset="-78"/>
              </a:rPr>
              <a:t>بحث، نتیجه‌گیری و پيشنهاد براي پژوهش‌های آتي </a:t>
            </a:r>
            <a:endParaRPr lang="en-US" sz="3200" b="1" dirty="0">
              <a:cs typeface="B Zar" pitchFamily="2" charset="-78"/>
            </a:endParaRPr>
          </a:p>
        </p:txBody>
      </p:sp>
      <p:sp>
        <p:nvSpPr>
          <p:cNvPr id="2" name="TextBox 1"/>
          <p:cNvSpPr txBox="1"/>
          <p:nvPr/>
        </p:nvSpPr>
        <p:spPr>
          <a:xfrm>
            <a:off x="395536" y="1052736"/>
            <a:ext cx="7632848" cy="5636158"/>
          </a:xfrm>
          <a:prstGeom prst="rect">
            <a:avLst/>
          </a:prstGeom>
          <a:noFill/>
        </p:spPr>
        <p:txBody>
          <a:bodyPr wrap="square" rtlCol="1">
            <a:spAutoFit/>
          </a:bodyPr>
          <a:lstStyle/>
          <a:p>
            <a:pPr algn="just">
              <a:lnSpc>
                <a:spcPct val="150000"/>
              </a:lnSpc>
            </a:pPr>
            <a:r>
              <a:rPr lang="fa-IR" sz="2200" dirty="0">
                <a:cs typeface="B Nazanin" pitchFamily="2" charset="-78"/>
              </a:rPr>
              <a:t>داده كاوي وظيفه كشف الگوهاي جالب از مقادير زيادي از داده‌ها، كه در آن داده‌ها را می‌توان در پايگاه داده، انبار داده‌ها، يا ديگر مخازن اطلاعات ذخيره كرد. اين يك زمينه بین‌رشته‌ای جديد است، ترسيمي از حوزه‌هایی مانند سیستم‌های پايگاه داده، انبار داده‌ها، آمار، يادگيري ماشين، تجسم داده‌ها، بازيابي اطلاعات، و محاسبات با كارايي بالا. ديگر حوزه‌های مؤثر شامل شبکه‌های عصبي، تشخيص الگو، تجزيه و تحليل داده‌های فضايي، پايگاه داده‌های تصوير، پردازش سيگنال، و بسياري از زمینه‌های نرم‌افزار، از جمله به عنوان کسب‌وکار، اقتصاد، و بيو انفورماتيك می‌باشد. دانش داده كاوي سازمان‌ها را قادر می‌سازد تا از سرمايه داده‌هایشان بهره‌برداری نمايند. اين ابزار براي پشتيبان فرآيند تصمیم‌گیری استفاده می‌گردد. داده كاوي با پردازش جامع داده و انجام فرآيند تصمیم‌گیری از طريق استخراج دانش باارزش از داده، تصمیم‌گیری را براي مديران سازمان تسهيل می‌نماید. </a:t>
            </a:r>
          </a:p>
        </p:txBody>
      </p:sp>
    </p:spTree>
    <p:extLst>
      <p:ext uri="{BB962C8B-B14F-4D97-AF65-F5344CB8AC3E}">
        <p14:creationId xmlns:p14="http://schemas.microsoft.com/office/powerpoint/2010/main" val="23017464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8922" y="0"/>
            <a:ext cx="7620000" cy="1143000"/>
          </a:xfrm>
        </p:spPr>
        <p:txBody>
          <a:bodyPr/>
          <a:lstStyle/>
          <a:p>
            <a:pPr algn="r"/>
            <a:r>
              <a:rPr lang="en-US" sz="3200" b="1" dirty="0">
                <a:cs typeface="B Zar" pitchFamily="2" charset="-78"/>
              </a:rPr>
              <a:t> </a:t>
            </a:r>
            <a:r>
              <a:rPr lang="fa-IR" sz="3200" b="1" dirty="0">
                <a:cs typeface="B Zar" pitchFamily="2" charset="-78"/>
              </a:rPr>
              <a:t>بحث، نتیجه‌گیری و پيشنهاد براي پژوهش‌های آتي </a:t>
            </a:r>
            <a:endParaRPr lang="en-US" sz="3200" b="1" dirty="0">
              <a:cs typeface="B Zar" pitchFamily="2" charset="-78"/>
            </a:endParaRPr>
          </a:p>
        </p:txBody>
      </p:sp>
      <p:sp>
        <p:nvSpPr>
          <p:cNvPr id="2" name="TextBox 1"/>
          <p:cNvSpPr txBox="1"/>
          <p:nvPr/>
        </p:nvSpPr>
        <p:spPr>
          <a:xfrm>
            <a:off x="395536" y="1052736"/>
            <a:ext cx="7632848" cy="5816977"/>
          </a:xfrm>
          <a:prstGeom prst="rect">
            <a:avLst/>
          </a:prstGeom>
          <a:noFill/>
        </p:spPr>
        <p:txBody>
          <a:bodyPr wrap="square" rtlCol="1">
            <a:spAutoFit/>
          </a:bodyPr>
          <a:lstStyle/>
          <a:p>
            <a:r>
              <a:rPr lang="fa-IR" sz="2400" b="1" dirty="0">
                <a:solidFill>
                  <a:srgbClr val="002060"/>
                </a:solidFill>
                <a:cs typeface="B Zar" pitchFamily="2" charset="-78"/>
              </a:rPr>
              <a:t>پيشنهاد براي پژوهش‌های آتي</a:t>
            </a:r>
            <a:endParaRPr lang="en-US" sz="2400" b="1" dirty="0">
              <a:solidFill>
                <a:srgbClr val="002060"/>
              </a:solidFill>
              <a:cs typeface="B Zar" pitchFamily="2" charset="-78"/>
            </a:endParaRPr>
          </a:p>
          <a:p>
            <a:pPr marL="457200" lvl="0" indent="-457200">
              <a:lnSpc>
                <a:spcPct val="150000"/>
              </a:lnSpc>
              <a:buFont typeface="Arial" pitchFamily="34" charset="0"/>
              <a:buChar char="•"/>
            </a:pPr>
            <a:r>
              <a:rPr lang="fa-IR" sz="2400" dirty="0">
                <a:cs typeface="B Nazanin" pitchFamily="2" charset="-78"/>
              </a:rPr>
              <a:t>ارائه مدل بهینه‌شده نظام جامع بازاريابي بر اساس بازار هدف خدمات الكترونيك به كمك تکنیک‌های داده كاوي</a:t>
            </a:r>
            <a:endParaRPr lang="en-US" sz="2400" dirty="0">
              <a:cs typeface="B Nazanin" pitchFamily="2" charset="-78"/>
            </a:endParaRPr>
          </a:p>
          <a:p>
            <a:pPr marL="457200" lvl="0" indent="-457200">
              <a:lnSpc>
                <a:spcPct val="150000"/>
              </a:lnSpc>
              <a:buFont typeface="Arial" pitchFamily="34" charset="0"/>
              <a:buChar char="•"/>
            </a:pPr>
            <a:r>
              <a:rPr lang="fa-IR" sz="2400" dirty="0">
                <a:cs typeface="B Nazanin" pitchFamily="2" charset="-78"/>
              </a:rPr>
              <a:t>ارائه مدل بهینه‌شده نظام جامع روابط عمومي براي حفظ مشتريان فعلي و توسعه نظام اطلاع‌رسانی به كمك تکنیک‌های داده كاوي</a:t>
            </a:r>
            <a:endParaRPr lang="en-US" sz="2400" dirty="0">
              <a:cs typeface="B Nazanin" pitchFamily="2" charset="-78"/>
            </a:endParaRPr>
          </a:p>
          <a:p>
            <a:pPr marL="457200" lvl="0" indent="-457200">
              <a:lnSpc>
                <a:spcPct val="150000"/>
              </a:lnSpc>
              <a:buFont typeface="Arial" pitchFamily="34" charset="0"/>
              <a:buChar char="•"/>
            </a:pPr>
            <a:r>
              <a:rPr lang="fa-IR" sz="2400" dirty="0">
                <a:cs typeface="B Nazanin" pitchFamily="2" charset="-78"/>
              </a:rPr>
              <a:t>ارائه مدل بهینه‌شده براي باشگاه مشتريان بانك سپه</a:t>
            </a:r>
            <a:endParaRPr lang="en-US" sz="2400" dirty="0">
              <a:cs typeface="B Nazanin" pitchFamily="2" charset="-78"/>
            </a:endParaRPr>
          </a:p>
          <a:p>
            <a:pPr marL="457200" lvl="0" indent="-457200">
              <a:lnSpc>
                <a:spcPct val="150000"/>
              </a:lnSpc>
              <a:buFont typeface="Arial" pitchFamily="34" charset="0"/>
              <a:buChar char="•"/>
            </a:pPr>
            <a:r>
              <a:rPr lang="fa-IR" sz="2400" dirty="0">
                <a:cs typeface="B Nazanin" pitchFamily="2" charset="-78"/>
              </a:rPr>
              <a:t>بررسي فرصت‌ها و چالش‌های داده كاوي در شهر الكترونيكي</a:t>
            </a:r>
            <a:endParaRPr lang="en-US" sz="2400" dirty="0">
              <a:cs typeface="B Nazanin" pitchFamily="2" charset="-78"/>
            </a:endParaRPr>
          </a:p>
          <a:p>
            <a:pPr marL="457200" lvl="0" indent="-457200">
              <a:lnSpc>
                <a:spcPct val="150000"/>
              </a:lnSpc>
              <a:buFont typeface="Arial" pitchFamily="34" charset="0"/>
              <a:buChar char="•"/>
            </a:pPr>
            <a:r>
              <a:rPr lang="fa-IR" sz="2400" dirty="0">
                <a:cs typeface="B Nazanin" pitchFamily="2" charset="-78"/>
              </a:rPr>
              <a:t>ارائه مدل‌های ريسك مشتريان، آناليز ريزش مشتريان و آناليز بقاي مشتري به كمك داد كاوي در مديريت ارتباط با مشتري</a:t>
            </a:r>
            <a:endParaRPr lang="en-US" sz="2400" dirty="0">
              <a:cs typeface="B Nazanin" pitchFamily="2" charset="-78"/>
            </a:endParaRPr>
          </a:p>
          <a:p>
            <a:pPr marL="457200" lvl="0" indent="-457200">
              <a:lnSpc>
                <a:spcPct val="150000"/>
              </a:lnSpc>
              <a:buFont typeface="Arial" pitchFamily="34" charset="0"/>
              <a:buChar char="•"/>
            </a:pPr>
            <a:r>
              <a:rPr lang="fa-IR" sz="2400" dirty="0">
                <a:cs typeface="B Nazanin" pitchFamily="2" charset="-78"/>
              </a:rPr>
              <a:t>ارائه سيستم مديريت دانش مشتريان بر اساس داده كاوي</a:t>
            </a:r>
            <a:endParaRPr lang="en-US" sz="2400" dirty="0">
              <a:cs typeface="B Nazanin" pitchFamily="2" charset="-78"/>
            </a:endParaRPr>
          </a:p>
          <a:p>
            <a:r>
              <a:rPr lang="fa-IR" sz="2400" dirty="0">
                <a:cs typeface="B Nazanin" pitchFamily="2" charset="-78"/>
              </a:rPr>
              <a:t> </a:t>
            </a:r>
            <a:endParaRPr lang="en-US" sz="2400" dirty="0">
              <a:cs typeface="B Nazanin" pitchFamily="2" charset="-78"/>
            </a:endParaRPr>
          </a:p>
        </p:txBody>
      </p:sp>
    </p:spTree>
    <p:extLst>
      <p:ext uri="{BB962C8B-B14F-4D97-AF65-F5344CB8AC3E}">
        <p14:creationId xmlns:p14="http://schemas.microsoft.com/office/powerpoint/2010/main" val="42523631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2856"/>
            <a:ext cx="7543800" cy="925959"/>
          </a:xfrm>
        </p:spPr>
        <p:txBody>
          <a:bodyPr/>
          <a:lstStyle/>
          <a:p>
            <a:pPr algn="ctr"/>
            <a:r>
              <a:rPr lang="fa-IR" sz="6000" b="1" dirty="0" smtClean="0">
                <a:solidFill>
                  <a:srgbClr val="002060"/>
                </a:solidFill>
                <a:cs typeface="B Zar" pitchFamily="2" charset="-78"/>
              </a:rPr>
              <a:t>پایان</a:t>
            </a:r>
            <a:endParaRPr lang="en-US" sz="6000" b="1" dirty="0">
              <a:solidFill>
                <a:srgbClr val="002060"/>
              </a:solidFill>
              <a:cs typeface="B Zar" pitchFamily="2" charset="-78"/>
            </a:endParaRPr>
          </a:p>
        </p:txBody>
      </p:sp>
    </p:spTree>
    <p:extLst>
      <p:ext uri="{BB962C8B-B14F-4D97-AF65-F5344CB8AC3E}">
        <p14:creationId xmlns:p14="http://schemas.microsoft.com/office/powerpoint/2010/main" val="4247574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fa-IR" b="1" dirty="0" smtClean="0">
                <a:cs typeface="B Zar" pitchFamily="2" charset="-78"/>
              </a:rPr>
              <a:t>مقدمه</a:t>
            </a:r>
            <a:endParaRPr lang="fa-IR" b="1" dirty="0">
              <a:cs typeface="B Zar" pitchFamily="2" charset="-78"/>
            </a:endParaRPr>
          </a:p>
        </p:txBody>
      </p:sp>
      <p:sp>
        <p:nvSpPr>
          <p:cNvPr id="4" name="TextBox 3"/>
          <p:cNvSpPr txBox="1"/>
          <p:nvPr/>
        </p:nvSpPr>
        <p:spPr>
          <a:xfrm>
            <a:off x="395536" y="1196752"/>
            <a:ext cx="7612260" cy="4670509"/>
          </a:xfrm>
          <a:prstGeom prst="rect">
            <a:avLst/>
          </a:prstGeom>
          <a:noFill/>
        </p:spPr>
        <p:txBody>
          <a:bodyPr wrap="square" rtlCol="1">
            <a:spAutoFit/>
          </a:bodyPr>
          <a:lstStyle/>
          <a:p>
            <a:pPr algn="just">
              <a:lnSpc>
                <a:spcPct val="150000"/>
              </a:lnSpc>
            </a:pPr>
            <a:r>
              <a:rPr lang="fa-IR" sz="2000" dirty="0">
                <a:cs typeface="B Nazanin" pitchFamily="2" charset="-78"/>
              </a:rPr>
              <a:t> دانش داده كاوي</a:t>
            </a:r>
            <a:r>
              <a:rPr lang="en-US" sz="2000" dirty="0">
                <a:cs typeface="B Nazanin" pitchFamily="2" charset="-78"/>
              </a:rPr>
              <a:t> </a:t>
            </a:r>
            <a:r>
              <a:rPr lang="fa-IR" sz="2000" dirty="0">
                <a:cs typeface="B Nazanin" pitchFamily="2" charset="-78"/>
              </a:rPr>
              <a:t>يكي از ده دانش در حال توسعه‌ای است كه دهه آينده را با انقلاب فناوري مواجه خواهد ساخت و بدين رو در سال‌های اخير در دنيا گسترش فوق‌العاده سريعي داشته است</a:t>
            </a:r>
            <a:r>
              <a:rPr lang="en-US" sz="2000" dirty="0">
                <a:cs typeface="B Nazanin" pitchFamily="2" charset="-78"/>
              </a:rPr>
              <a:t>. </a:t>
            </a:r>
            <a:r>
              <a:rPr lang="fa-IR" sz="2000" dirty="0">
                <a:cs typeface="B Nazanin" pitchFamily="2" charset="-78"/>
              </a:rPr>
              <a:t>امروزه در دنياي توسعه‌یافته مكان و موضوعي بدون بهره از دانش داده كاوي يافت نمی‌شود، به گونه‌ای كه اين دانش در تمامي شئون اين كشورها و در تمامي حوزه‌ها نقش دارد</a:t>
            </a:r>
            <a:r>
              <a:rPr lang="en-US" sz="2000" dirty="0">
                <a:cs typeface="B Nazanin" pitchFamily="2" charset="-78"/>
              </a:rPr>
              <a:t>. </a:t>
            </a:r>
            <a:r>
              <a:rPr lang="fa-IR" sz="2000" dirty="0">
                <a:cs typeface="B Nazanin" pitchFamily="2" charset="-78"/>
              </a:rPr>
              <a:t>دانش داده كاوي فرآيند كشف دانش پنهان درون داده‌ها است كه با برخورداري از دامنه وسيع زیر زمینه‌های تخصصي با توصيف، تشريح، پیش‌بینی و كنترل پدیده‌های گوناگون پيراموني، امروزه داراي كاربرد بسيار وسيع در حوزه‌های مختلف از جمله صنعتي، پزشكي، ارتباطات، كشاورزي، انرژي، علوم اجتماعي، فرهنگي، سياسي، اقتصادي، بازرگاني، نظامي و آموزشي و</a:t>
            </a:r>
            <a:r>
              <a:rPr lang="en-US" sz="2000" dirty="0">
                <a:cs typeface="B Nazanin" pitchFamily="2" charset="-78"/>
              </a:rPr>
              <a:t>... </a:t>
            </a:r>
            <a:r>
              <a:rPr lang="fa-IR" sz="2000" dirty="0">
                <a:cs typeface="B Nazanin" pitchFamily="2" charset="-78"/>
              </a:rPr>
              <a:t>است به گونه‌ای كه امروزه مرز و محدوديتي براي كاربرد اين دانش در نظر گرفته نشده و زمینه‌های كاري اين دانش را در تمامي عرصه‌های برخوردار از داده می‌دانند</a:t>
            </a:r>
            <a:r>
              <a:rPr lang="fa-IR" sz="2000" dirty="0" smtClean="0">
                <a:cs typeface="B Nazanin" pitchFamily="2" charset="-78"/>
              </a:rPr>
              <a:t>.</a:t>
            </a:r>
            <a:r>
              <a:rPr lang="en-US" sz="2000" dirty="0" smtClean="0">
                <a:cs typeface="B Nazanin" pitchFamily="2" charset="-78"/>
              </a:rPr>
              <a:t>(</a:t>
            </a:r>
            <a:r>
              <a:rPr lang="en-US" sz="2000" dirty="0">
                <a:cs typeface="B Nazanin" pitchFamily="2" charset="-78"/>
              </a:rPr>
              <a:t>Two Crows Corporation, 2005</a:t>
            </a:r>
            <a:r>
              <a:rPr lang="en-US" sz="2000" dirty="0" smtClean="0">
                <a:cs typeface="B Nazanin" pitchFamily="2" charset="-78"/>
              </a:rPr>
              <a:t>)</a:t>
            </a:r>
            <a:endParaRPr lang="en-US" sz="2000" dirty="0">
              <a:cs typeface="B Nazanin" pitchFamily="2" charset="-78"/>
            </a:endParaRPr>
          </a:p>
        </p:txBody>
      </p:sp>
    </p:spTree>
    <p:extLst>
      <p:ext uri="{BB962C8B-B14F-4D97-AF65-F5344CB8AC3E}">
        <p14:creationId xmlns:p14="http://schemas.microsoft.com/office/powerpoint/2010/main" val="506134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fa-IR" sz="4800" b="1" dirty="0">
                <a:cs typeface="B Nazanin" pitchFamily="2" charset="-78"/>
              </a:rPr>
              <a:t>بيان مسئله</a:t>
            </a:r>
            <a:endParaRPr lang="en-US" sz="4800" b="1" dirty="0">
              <a:cs typeface="B Nazanin" pitchFamily="2" charset="-78"/>
            </a:endParaRPr>
          </a:p>
        </p:txBody>
      </p:sp>
      <p:sp>
        <p:nvSpPr>
          <p:cNvPr id="4" name="TextBox 3"/>
          <p:cNvSpPr txBox="1"/>
          <p:nvPr/>
        </p:nvSpPr>
        <p:spPr>
          <a:xfrm>
            <a:off x="395536" y="1196752"/>
            <a:ext cx="7612260" cy="5586145"/>
          </a:xfrm>
          <a:prstGeom prst="rect">
            <a:avLst/>
          </a:prstGeom>
          <a:noFill/>
        </p:spPr>
        <p:txBody>
          <a:bodyPr wrap="square" rtlCol="1">
            <a:spAutoFit/>
          </a:bodyPr>
          <a:lstStyle/>
          <a:p>
            <a:pPr algn="just">
              <a:lnSpc>
                <a:spcPct val="150000"/>
              </a:lnSpc>
            </a:pPr>
            <a:r>
              <a:rPr lang="fa-IR" sz="2400" dirty="0" smtClean="0">
                <a:cs typeface="B Nazanin" pitchFamily="2" charset="-78"/>
              </a:rPr>
              <a:t>امروزه </a:t>
            </a:r>
            <a:r>
              <a:rPr lang="fa-IR" sz="2400" dirty="0">
                <a:cs typeface="B Nazanin" pitchFamily="2" charset="-78"/>
              </a:rPr>
              <a:t>با عنايت به فشردگي رقابت در بازار و افزايش خدمات و محصولات از نظر تنوع و كيفيت، ارتباط با مشتريان در قالب فعالیت‌های روابط عمومي و بازاريابي بيش از هر زمان ديگر مد نظر قرارگرفته و اثربخشي و كارايي آن به مسئله‌ای مهم براي سازمان‌ها تبديل شده است</a:t>
            </a:r>
            <a:r>
              <a:rPr lang="en-US" sz="2400" dirty="0">
                <a:cs typeface="B Nazanin" pitchFamily="2" charset="-78"/>
              </a:rPr>
              <a:t>.</a:t>
            </a:r>
          </a:p>
          <a:p>
            <a:pPr algn="just">
              <a:lnSpc>
                <a:spcPct val="150000"/>
              </a:lnSpc>
            </a:pPr>
            <a:r>
              <a:rPr lang="fa-IR" sz="2400" dirty="0">
                <a:cs typeface="B Nazanin" pitchFamily="2" charset="-78"/>
              </a:rPr>
              <a:t>بانك سپه نيز به منظور حفظ و افزايش سهم بازار و رقابت با بانک‌ها خصوصي نوظهور و رقباي قديمي خود، ابتدا نسبت به تشكيل اداره امور مشتريان اقدام نمود و سپس با ادغام اين اداره با اداره روابط عمومي، وظايف بازاريابي را علاوه بر تبليغات آن به اداره جديد يعني اداره روابط عمومي و بازاريابي محول كرد</a:t>
            </a:r>
            <a:r>
              <a:rPr lang="en-US" sz="2400" dirty="0">
                <a:cs typeface="B Nazanin" pitchFamily="2" charset="-78"/>
              </a:rPr>
              <a:t>. </a:t>
            </a:r>
            <a:r>
              <a:rPr lang="fa-IR" sz="2400" dirty="0">
                <a:cs typeface="B Nazanin" pitchFamily="2" charset="-78"/>
              </a:rPr>
              <a:t>درعین‌حال همواره نگراني از است</a:t>
            </a:r>
            <a:r>
              <a:rPr lang="en-US" sz="2400" dirty="0">
                <a:cs typeface="B Nazanin" pitchFamily="2" charset="-78"/>
              </a:rPr>
              <a:t>. </a:t>
            </a:r>
            <a:r>
              <a:rPr lang="fa-IR" sz="2400" dirty="0">
                <a:cs typeface="B Nazanin" pitchFamily="2" charset="-78"/>
              </a:rPr>
              <a:t>داده كاوي فرآيندي است كه می‌تواند در شناسايي مشكلات و علل بازدارنده روابط عمومي و بازاريابي اثربخش، مفيد باشد</a:t>
            </a:r>
            <a:r>
              <a:rPr lang="en-US" sz="2400" dirty="0">
                <a:cs typeface="B Nazanin" pitchFamily="2" charset="-78"/>
              </a:rPr>
              <a:t>.</a:t>
            </a:r>
          </a:p>
        </p:txBody>
      </p:sp>
    </p:spTree>
    <p:extLst>
      <p:ext uri="{BB962C8B-B14F-4D97-AF65-F5344CB8AC3E}">
        <p14:creationId xmlns:p14="http://schemas.microsoft.com/office/powerpoint/2010/main" val="3630374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en-US" sz="4400" b="1" dirty="0">
                <a:latin typeface="B Zr"/>
                <a:cs typeface="B Zar" pitchFamily="2" charset="-78"/>
              </a:rPr>
              <a:t> </a:t>
            </a:r>
            <a:r>
              <a:rPr lang="fa-IR" sz="4400" b="1" dirty="0">
                <a:latin typeface="B Zr"/>
                <a:cs typeface="B Zar" pitchFamily="2" charset="-78"/>
              </a:rPr>
              <a:t>اهميت و </a:t>
            </a:r>
            <a:r>
              <a:rPr lang="fa-IR" sz="4400" b="1" dirty="0" smtClean="0">
                <a:latin typeface="B Zr"/>
                <a:cs typeface="B Zar" pitchFamily="2" charset="-78"/>
              </a:rPr>
              <a:t>ضرورت پژوهش</a:t>
            </a:r>
            <a:endParaRPr lang="en-US" sz="4400" b="1" dirty="0">
              <a:latin typeface="B Zr"/>
              <a:cs typeface="B Zar" pitchFamily="2" charset="-78"/>
            </a:endParaRPr>
          </a:p>
        </p:txBody>
      </p:sp>
      <p:sp>
        <p:nvSpPr>
          <p:cNvPr id="4" name="TextBox 3"/>
          <p:cNvSpPr txBox="1"/>
          <p:nvPr/>
        </p:nvSpPr>
        <p:spPr>
          <a:xfrm>
            <a:off x="683568" y="1196752"/>
            <a:ext cx="7488832" cy="5078313"/>
          </a:xfrm>
          <a:prstGeom prst="rect">
            <a:avLst/>
          </a:prstGeom>
          <a:noFill/>
        </p:spPr>
        <p:txBody>
          <a:bodyPr wrap="square" rtlCol="1">
            <a:spAutoFit/>
          </a:bodyPr>
          <a:lstStyle/>
          <a:p>
            <a:pPr algn="just"/>
            <a:r>
              <a:rPr lang="fa-IR" sz="2400" dirty="0">
                <a:cs typeface="B Zar" pitchFamily="2" charset="-78"/>
              </a:rPr>
              <a:t>حيات و ممات هر مؤسسه مالي، وجود مشتري براي خدمات و محصولات آن است</a:t>
            </a:r>
            <a:r>
              <a:rPr lang="en-US" sz="2400" dirty="0">
                <a:cs typeface="B Zar" pitchFamily="2" charset="-78"/>
              </a:rPr>
              <a:t>. </a:t>
            </a:r>
            <a:r>
              <a:rPr lang="fa-IR" sz="2400" dirty="0">
                <a:cs typeface="B Zar" pitchFamily="2" charset="-78"/>
              </a:rPr>
              <a:t>ارزش هر خدمت يا محصول به وجود مخاطب يا مشتري براي آن می‌باشد</a:t>
            </a:r>
            <a:r>
              <a:rPr lang="en-US" sz="2400" dirty="0">
                <a:cs typeface="B Zar" pitchFamily="2" charset="-78"/>
              </a:rPr>
              <a:t>. </a:t>
            </a:r>
            <a:r>
              <a:rPr lang="fa-IR" sz="2400" dirty="0" smtClean="0">
                <a:cs typeface="B Zar" pitchFamily="2" charset="-78"/>
              </a:rPr>
              <a:t>اين مخاطبين</a:t>
            </a:r>
            <a:r>
              <a:rPr lang="fa-IR" sz="100" dirty="0" smtClean="0">
                <a:cs typeface="B Zar" pitchFamily="2" charset="-78"/>
              </a:rPr>
              <a:t> </a:t>
            </a:r>
            <a:r>
              <a:rPr lang="fa-IR" sz="2400" dirty="0">
                <a:cs typeface="B Zar" pitchFamily="2" charset="-78"/>
              </a:rPr>
              <a:t>شامل</a:t>
            </a:r>
            <a:r>
              <a:rPr lang="fa-IR" sz="100" dirty="0">
                <a:cs typeface="B Zar" pitchFamily="2" charset="-78"/>
              </a:rPr>
              <a:t> </a:t>
            </a:r>
            <a:r>
              <a:rPr lang="fa-IR" sz="2400" dirty="0">
                <a:cs typeface="B Zar" pitchFamily="2" charset="-78"/>
              </a:rPr>
              <a:t>مشتريان</a:t>
            </a:r>
            <a:r>
              <a:rPr lang="fa-IR" sz="100" dirty="0">
                <a:cs typeface="B Zar" pitchFamily="2" charset="-78"/>
              </a:rPr>
              <a:t> </a:t>
            </a:r>
            <a:r>
              <a:rPr lang="fa-IR" sz="2400" dirty="0" smtClean="0">
                <a:cs typeface="B Zar" pitchFamily="2" charset="-78"/>
              </a:rPr>
              <a:t>درون</a:t>
            </a:r>
            <a:r>
              <a:rPr lang="en-US" sz="2400" dirty="0" smtClean="0">
                <a:cs typeface="B Zar" pitchFamily="2" charset="-78"/>
              </a:rPr>
              <a:t>)</a:t>
            </a:r>
            <a:r>
              <a:rPr lang="fa-IR" sz="2400" dirty="0" smtClean="0">
                <a:cs typeface="B Zar" pitchFamily="2" charset="-78"/>
              </a:rPr>
              <a:t>كاركنان</a:t>
            </a:r>
            <a:r>
              <a:rPr lang="fa-IR" sz="100" dirty="0" smtClean="0">
                <a:cs typeface="B Zar" pitchFamily="2" charset="-78"/>
              </a:rPr>
              <a:t> </a:t>
            </a:r>
            <a:r>
              <a:rPr lang="fa-IR" sz="2400" dirty="0">
                <a:cs typeface="B Zar" pitchFamily="2" charset="-78"/>
              </a:rPr>
              <a:t>سازمان</a:t>
            </a:r>
            <a:r>
              <a:rPr lang="en-US" sz="2400" dirty="0" smtClean="0">
                <a:cs typeface="B Zar" pitchFamily="2" charset="-78"/>
              </a:rPr>
              <a:t>(</a:t>
            </a:r>
            <a:r>
              <a:rPr lang="fa-IR" sz="2400" dirty="0" smtClean="0">
                <a:cs typeface="B Zar" pitchFamily="2" charset="-78"/>
              </a:rPr>
              <a:t>و</a:t>
            </a:r>
            <a:r>
              <a:rPr lang="fa-IR" sz="100" dirty="0" smtClean="0">
                <a:cs typeface="B Zar" pitchFamily="2" charset="-78"/>
              </a:rPr>
              <a:t> </a:t>
            </a:r>
            <a:r>
              <a:rPr lang="fa-IR" sz="2400" dirty="0" smtClean="0">
                <a:cs typeface="B Zar" pitchFamily="2" charset="-78"/>
              </a:rPr>
              <a:t>مشتريان</a:t>
            </a:r>
            <a:r>
              <a:rPr lang="fa-IR" sz="800" dirty="0" smtClean="0">
                <a:cs typeface="B Zar" pitchFamily="2" charset="-78"/>
              </a:rPr>
              <a:t> </a:t>
            </a:r>
            <a:r>
              <a:rPr lang="fa-IR" sz="2400" dirty="0" smtClean="0">
                <a:cs typeface="B Zar" pitchFamily="2" charset="-78"/>
              </a:rPr>
              <a:t>بيروني</a:t>
            </a:r>
            <a:r>
              <a:rPr lang="en-US" sz="2400" dirty="0">
                <a:cs typeface="B Zar" pitchFamily="2" charset="-78"/>
              </a:rPr>
              <a:t>)</a:t>
            </a:r>
            <a:r>
              <a:rPr lang="fa-IR" sz="2400" dirty="0">
                <a:cs typeface="B Zar" pitchFamily="2" charset="-78"/>
              </a:rPr>
              <a:t>افراد برون‌سازمانی)است</a:t>
            </a:r>
            <a:r>
              <a:rPr lang="en-US" sz="2400" dirty="0">
                <a:cs typeface="B Zar" pitchFamily="2" charset="-78"/>
              </a:rPr>
              <a:t>.</a:t>
            </a:r>
          </a:p>
          <a:p>
            <a:pPr algn="just"/>
            <a:r>
              <a:rPr lang="fa-IR" sz="2400" dirty="0">
                <a:cs typeface="B Zar" pitchFamily="2" charset="-78"/>
              </a:rPr>
              <a:t>درك اهميت مقوله مشتريان موجب می‌شود كه سازمان‌ها به دنبال راه‌کارهایی براي ارتباط موثر با آن‌ها و شناسايي نيازهاي بالقوه و بالفعل آنان باشد</a:t>
            </a:r>
            <a:r>
              <a:rPr lang="en-US" sz="2400" dirty="0">
                <a:cs typeface="B Zar" pitchFamily="2" charset="-78"/>
              </a:rPr>
              <a:t>.</a:t>
            </a:r>
            <a:r>
              <a:rPr lang="fa-IR" sz="2400" dirty="0">
                <a:cs typeface="B Zar" pitchFamily="2" charset="-78"/>
              </a:rPr>
              <a:t> اصلاح يا خلق محصولات جديد زماني اثربخش خواهد بود كه مطابق با خواست و نياز مشتريان صورت گيرد</a:t>
            </a:r>
            <a:r>
              <a:rPr lang="en-US" sz="2400" dirty="0">
                <a:cs typeface="B Zar" pitchFamily="2" charset="-78"/>
              </a:rPr>
              <a:t>.</a:t>
            </a:r>
            <a:r>
              <a:rPr lang="fa-IR" sz="2400" dirty="0">
                <a:cs typeface="B Zar" pitchFamily="2" charset="-78"/>
              </a:rPr>
              <a:t> عدم كارايي فعالیت‌های روابط عمومي و بازاريابي به منزله نقصان در شريان حياتي سازمان به منظور ورود منابع و فروش خروجی‌ها و محصولات توليدي خواهد بود؛ لذا فرآيند ارتباط با مشتريان و بازاريابي، همواره نيازمند واكاوي و تجزيه و تحليل است تا ضمن شناسايي موانع موجود، نسبت به رفع آن اقدام گردد</a:t>
            </a:r>
            <a:r>
              <a:rPr lang="en-US" sz="2400" dirty="0">
                <a:cs typeface="B Zar" pitchFamily="2" charset="-78"/>
              </a:rPr>
              <a:t>.</a:t>
            </a:r>
          </a:p>
          <a:p>
            <a:pPr algn="just">
              <a:lnSpc>
                <a:spcPct val="150000"/>
              </a:lnSpc>
            </a:pPr>
            <a:endParaRPr lang="en-US" sz="2400" dirty="0">
              <a:cs typeface="B Zar" pitchFamily="2" charset="-78"/>
            </a:endParaRPr>
          </a:p>
        </p:txBody>
      </p:sp>
    </p:spTree>
    <p:extLst>
      <p:ext uri="{BB962C8B-B14F-4D97-AF65-F5344CB8AC3E}">
        <p14:creationId xmlns:p14="http://schemas.microsoft.com/office/powerpoint/2010/main" val="806826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372" y="0"/>
            <a:ext cx="7620000" cy="1143000"/>
          </a:xfrm>
        </p:spPr>
        <p:txBody>
          <a:bodyPr/>
          <a:lstStyle/>
          <a:p>
            <a:pPr algn="r"/>
            <a:r>
              <a:rPr lang="fa-IR" sz="4400" b="1" dirty="0">
                <a:cs typeface="B Zar" pitchFamily="2" charset="-78"/>
              </a:rPr>
              <a:t>اهداف پژوهش</a:t>
            </a:r>
            <a:endParaRPr lang="en-US" sz="4400" b="1" dirty="0">
              <a:cs typeface="B Zar" pitchFamily="2" charset="-78"/>
            </a:endParaRPr>
          </a:p>
        </p:txBody>
      </p:sp>
      <p:sp>
        <p:nvSpPr>
          <p:cNvPr id="4" name="TextBox 3"/>
          <p:cNvSpPr txBox="1"/>
          <p:nvPr/>
        </p:nvSpPr>
        <p:spPr>
          <a:xfrm>
            <a:off x="467544" y="1196752"/>
            <a:ext cx="7596336" cy="4524315"/>
          </a:xfrm>
          <a:prstGeom prst="rect">
            <a:avLst/>
          </a:prstGeom>
          <a:noFill/>
        </p:spPr>
        <p:txBody>
          <a:bodyPr wrap="square" rtlCol="1">
            <a:spAutoFit/>
          </a:bodyPr>
          <a:lstStyle/>
          <a:p>
            <a:pPr algn="just">
              <a:lnSpc>
                <a:spcPct val="150000"/>
              </a:lnSpc>
            </a:pPr>
            <a:r>
              <a:rPr lang="fa-IR" sz="2400" dirty="0" smtClean="0">
                <a:cs typeface="B Nazanin" pitchFamily="2" charset="-78"/>
              </a:rPr>
              <a:t>هدف </a:t>
            </a:r>
            <a:r>
              <a:rPr lang="fa-IR" sz="2400" dirty="0">
                <a:cs typeface="B Nazanin" pitchFamily="2" charset="-78"/>
              </a:rPr>
              <a:t>از اين گزارش تبيين موارد ذيل است</a:t>
            </a:r>
            <a:r>
              <a:rPr lang="en-US" sz="2400" dirty="0">
                <a:cs typeface="B Nazanin" pitchFamily="2" charset="-78"/>
              </a:rPr>
              <a:t>:</a:t>
            </a:r>
          </a:p>
          <a:p>
            <a:pPr algn="just">
              <a:lnSpc>
                <a:spcPct val="150000"/>
              </a:lnSpc>
            </a:pPr>
            <a:r>
              <a:rPr lang="fa-IR" sz="2400" dirty="0">
                <a:cs typeface="B Nazanin" pitchFamily="2" charset="-78"/>
              </a:rPr>
              <a:t>1- كاربرد داده كاوي در شناسايي و واكاوي فرآيندهاي روابط عمومي و بازاريابي بانك </a:t>
            </a:r>
            <a:r>
              <a:rPr lang="fa-IR" sz="2400" dirty="0" smtClean="0">
                <a:cs typeface="B Nazanin" pitchFamily="2" charset="-78"/>
              </a:rPr>
              <a:t>ها </a:t>
            </a:r>
          </a:p>
          <a:p>
            <a:pPr algn="just">
              <a:lnSpc>
                <a:spcPct val="150000"/>
              </a:lnSpc>
            </a:pPr>
            <a:r>
              <a:rPr lang="fa-IR" sz="2400" dirty="0" smtClean="0">
                <a:cs typeface="B Nazanin" pitchFamily="2" charset="-78"/>
              </a:rPr>
              <a:t>2- </a:t>
            </a:r>
            <a:r>
              <a:rPr lang="fa-IR" sz="2400" dirty="0">
                <a:cs typeface="B Nazanin" pitchFamily="2" charset="-78"/>
              </a:rPr>
              <a:t>آشنايي با رسانه‌های اجتماعي و به‌کارگیری آن‌ها در روابط عمومي الكترونيك</a:t>
            </a:r>
            <a:endParaRPr lang="en-US" sz="2400" dirty="0">
              <a:cs typeface="B Nazanin" pitchFamily="2" charset="-78"/>
            </a:endParaRPr>
          </a:p>
          <a:p>
            <a:pPr algn="just">
              <a:lnSpc>
                <a:spcPct val="150000"/>
              </a:lnSpc>
            </a:pPr>
            <a:r>
              <a:rPr lang="fa-IR" sz="2400" dirty="0">
                <a:cs typeface="B Nazanin" pitchFamily="2" charset="-78"/>
              </a:rPr>
              <a:t>3- ارائه الگوي بهينه نظام روابط عمومي و بازاريابي از طريق داده كاوي</a:t>
            </a:r>
            <a:endParaRPr lang="en-US" sz="2400" dirty="0">
              <a:cs typeface="B Nazanin" pitchFamily="2" charset="-78"/>
            </a:endParaRPr>
          </a:p>
          <a:p>
            <a:pPr algn="just">
              <a:lnSpc>
                <a:spcPct val="150000"/>
              </a:lnSpc>
            </a:pPr>
            <a:r>
              <a:rPr lang="fa-IR" sz="2400" dirty="0">
                <a:cs typeface="B Nazanin" pitchFamily="2" charset="-78"/>
              </a:rPr>
              <a:t>از آنجا كه بر اساس بررسی‌های صورت گرفته، پژوهش‌های در اين زمينه بيشتر مبتني بر الگوهاي غربي بوده است، جاي خالي پژوهشي كه مبتني بر نظرات متخصصان ايراني و با توجه به نيازهاي بومی‌ باشد، احساس می‌شود</a:t>
            </a:r>
            <a:r>
              <a:rPr lang="en-US" sz="2400" dirty="0">
                <a:cs typeface="B Nazanin" pitchFamily="2" charset="-78"/>
              </a:rPr>
              <a:t>.</a:t>
            </a:r>
          </a:p>
        </p:txBody>
      </p:sp>
    </p:spTree>
    <p:extLst>
      <p:ext uri="{BB962C8B-B14F-4D97-AF65-F5344CB8AC3E}">
        <p14:creationId xmlns:p14="http://schemas.microsoft.com/office/powerpoint/2010/main" val="921549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80</TotalTime>
  <Words>4126</Words>
  <Application>Microsoft Office PowerPoint</Application>
  <PresentationFormat>On-screen Show (4:3)</PresentationFormat>
  <Paragraphs>205</Paragraphs>
  <Slides>54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54</vt:i4>
      </vt:variant>
    </vt:vector>
  </HeadingPairs>
  <TitlesOfParts>
    <vt:vector size="64" baseType="lpstr">
      <vt:lpstr>Arial</vt:lpstr>
      <vt:lpstr>B Nazanin</vt:lpstr>
      <vt:lpstr>B Titr</vt:lpstr>
      <vt:lpstr>B Zar</vt:lpstr>
      <vt:lpstr>B Zr</vt:lpstr>
      <vt:lpstr>Calibri</vt:lpstr>
      <vt:lpstr>Cambria</vt:lpstr>
      <vt:lpstr>Times New Roman</vt:lpstr>
      <vt:lpstr>Wingdings</vt:lpstr>
      <vt:lpstr>Adjacency</vt:lpstr>
      <vt:lpstr>دانشگاه آزاد اسلامی واحد  داده کاوی در شبکه های اجتماعی و روابط عمومی و  بازاریابی نوین  استاد:    دانشجو :   زمستان 93 </vt:lpstr>
      <vt:lpstr>داده کاوی در شبکه های اجتماعی و روابط عمومی و بازاریابی نوین </vt:lpstr>
      <vt:lpstr>PowerPoint Presentation</vt:lpstr>
      <vt:lpstr>چکیده</vt:lpstr>
      <vt:lpstr>مقدمه</vt:lpstr>
      <vt:lpstr>مقدمه</vt:lpstr>
      <vt:lpstr>بيان مسئله</vt:lpstr>
      <vt:lpstr> اهميت و ضرورت پژوهش</vt:lpstr>
      <vt:lpstr>اهداف پژوهش</vt:lpstr>
      <vt:lpstr>پیشینه پژوهش</vt:lpstr>
      <vt:lpstr>تاریخچه داده کاوی</vt:lpstr>
      <vt:lpstr>تاریخچه داده کاوی</vt:lpstr>
      <vt:lpstr>تاریخچه داده کاوی</vt:lpstr>
      <vt:lpstr>داده كاوي چيست؟</vt:lpstr>
      <vt:lpstr>داده كاوي چيست؟</vt:lpstr>
      <vt:lpstr>مزاياي داده كاوي</vt:lpstr>
      <vt:lpstr>مزاياي داده كاوي</vt:lpstr>
      <vt:lpstr>- اساس داده كاوي</vt:lpstr>
      <vt:lpstr>وظايف داده كاوي</vt:lpstr>
      <vt:lpstr>انتخاب يك سيستم داده كاوي</vt:lpstr>
      <vt:lpstr>رابطه داده كاوي با آناليز آماري</vt:lpstr>
      <vt:lpstr>محدودیت‌های داده كاوي</vt:lpstr>
      <vt:lpstr>مراحل داده كاوي</vt:lpstr>
      <vt:lpstr>مراحل داده كاوي</vt:lpstr>
      <vt:lpstr>تکنیک‌های داده كاوي</vt:lpstr>
      <vt:lpstr>تعاریف عمومی، تکنیک ها، روش ها</vt:lpstr>
      <vt:lpstr>شبکه های اجتماعی</vt:lpstr>
      <vt:lpstr>شبکه های اجتماعی</vt:lpstr>
      <vt:lpstr>رسانه‌های اجتماعي</vt:lpstr>
      <vt:lpstr>رسانه‌های اجتماعي</vt:lpstr>
      <vt:lpstr>دسته بندی رسانه های اجتماعی</vt:lpstr>
      <vt:lpstr>انواع رسانه‌های اجتماعي</vt:lpstr>
      <vt:lpstr>فوايد شبکه‌های اجتماعي</vt:lpstr>
      <vt:lpstr>انواع شبکه‌های اجتماعي بر مبنای نوع ارتباطات</vt:lpstr>
      <vt:lpstr>داده كاوي در وب (وب كاوي)</vt:lpstr>
      <vt:lpstr>نرم‌افزارهای تحليل شبکه‌های اجتماعي</vt:lpstr>
      <vt:lpstr>PowerPoint Presentation</vt:lpstr>
      <vt:lpstr>مجامع در شبکه‌های اجتماعي</vt:lpstr>
      <vt:lpstr>چالش‌های پيش رو در شبکه‌های اجتماعي</vt:lpstr>
      <vt:lpstr>روابط عمومي</vt:lpstr>
      <vt:lpstr>مديريت ارتباط با مشتري (CRM)</vt:lpstr>
      <vt:lpstr>مديريت ارتباط با مشتري (CRM)</vt:lpstr>
      <vt:lpstr>شبکه‌های اجتماعي و مديريت ارتباط با مشتري</vt:lpstr>
      <vt:lpstr> بازاريابي</vt:lpstr>
      <vt:lpstr> بازاريابي</vt:lpstr>
      <vt:lpstr> بازاريابي</vt:lpstr>
      <vt:lpstr>كاربرد روش داده كاوي در فرآيند روابط عمومي و بازاريابي بانك ها</vt:lpstr>
      <vt:lpstr>كاربرد روش داده كاوي در فرآيند روابط عمومي و بازاريابي بانك ها</vt:lpstr>
      <vt:lpstr>كاربرد روش داده كاوي در فرآيند روابط عمومي و بازاريابي بانك ها</vt:lpstr>
      <vt:lpstr>كاربرد روش داده كاوي در فرآيند روابط عمومي و بازاريابي بانك ها</vt:lpstr>
      <vt:lpstr>نتیجه گیری و پیشنهادات</vt:lpstr>
      <vt:lpstr> بحث، نتیجه‌گیری و پيشنهاد براي پژوهش‌های آتي </vt:lpstr>
      <vt:lpstr> بحث، نتیجه‌گیری و پيشنهاد براي پژوهش‌های آتي </vt:lpstr>
      <vt:lpstr>پایان</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دانشگاه آزاد اسلامی واحد سیرجان  داده کاوی در شبکه های اجتماعی و روابط عمومی و  بازاریابی نوین  استاد:  جناب آقای دکتر باقری  دانشجو : سیمین مداحی  920153883  زمستان 93 </dc:title>
  <dc:creator>apple</dc:creator>
  <cp:lastModifiedBy>MRT www.Win2Farsi.com</cp:lastModifiedBy>
  <cp:revision>13</cp:revision>
  <dcterms:created xsi:type="dcterms:W3CDTF">2015-01-28T09:02:15Z</dcterms:created>
  <dcterms:modified xsi:type="dcterms:W3CDTF">2017-11-30T15:06:40Z</dcterms:modified>
</cp:coreProperties>
</file>