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51"/>
  </p:notesMasterIdLst>
  <p:sldIdLst>
    <p:sldId id="319" r:id="rId2"/>
    <p:sldId id="256" r:id="rId3"/>
    <p:sldId id="257" r:id="rId4"/>
    <p:sldId id="258" r:id="rId5"/>
    <p:sldId id="259" r:id="rId6"/>
    <p:sldId id="260" r:id="rId7"/>
    <p:sldId id="261" r:id="rId8"/>
    <p:sldId id="262" r:id="rId9"/>
    <p:sldId id="263" r:id="rId10"/>
    <p:sldId id="267" r:id="rId11"/>
    <p:sldId id="274" r:id="rId12"/>
    <p:sldId id="275" r:id="rId13"/>
    <p:sldId id="276" r:id="rId14"/>
    <p:sldId id="277" r:id="rId15"/>
    <p:sldId id="278" r:id="rId16"/>
    <p:sldId id="279" r:id="rId17"/>
    <p:sldId id="280" r:id="rId18"/>
    <p:sldId id="281" r:id="rId19"/>
    <p:sldId id="282" r:id="rId20"/>
    <p:sldId id="284" r:id="rId21"/>
    <p:sldId id="285" r:id="rId22"/>
    <p:sldId id="286" r:id="rId23"/>
    <p:sldId id="288" r:id="rId24"/>
    <p:sldId id="289" r:id="rId25"/>
    <p:sldId id="290" r:id="rId26"/>
    <p:sldId id="291" r:id="rId27"/>
    <p:sldId id="292" r:id="rId28"/>
    <p:sldId id="293" r:id="rId29"/>
    <p:sldId id="294" r:id="rId30"/>
    <p:sldId id="297" r:id="rId31"/>
    <p:sldId id="298" r:id="rId32"/>
    <p:sldId id="299" r:id="rId33"/>
    <p:sldId id="300" r:id="rId34"/>
    <p:sldId id="302" r:id="rId35"/>
    <p:sldId id="303" r:id="rId36"/>
    <p:sldId id="304" r:id="rId37"/>
    <p:sldId id="305" r:id="rId38"/>
    <p:sldId id="307" r:id="rId39"/>
    <p:sldId id="308" r:id="rId40"/>
    <p:sldId id="309" r:id="rId41"/>
    <p:sldId id="310" r:id="rId42"/>
    <p:sldId id="312" r:id="rId43"/>
    <p:sldId id="313" r:id="rId44"/>
    <p:sldId id="314" r:id="rId45"/>
    <p:sldId id="315" r:id="rId46"/>
    <p:sldId id="316" r:id="rId47"/>
    <p:sldId id="317" r:id="rId48"/>
    <p:sldId id="318" r:id="rId49"/>
    <p:sldId id="311"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132226-6A18-4BA4-9816-C29663DFF424}" type="datetimeFigureOut">
              <a:rPr lang="en-US" smtClean="0"/>
              <a:t>11/24/2017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1D5D73-CF18-430F-98C9-816BF82F14E3}" type="slidenum">
              <a:rPr lang="en-US" smtClean="0"/>
              <a:t>‹#›</a:t>
            </a:fld>
            <a:endParaRPr lang="en-US"/>
          </a:p>
        </p:txBody>
      </p:sp>
    </p:spTree>
    <p:extLst>
      <p:ext uri="{BB962C8B-B14F-4D97-AF65-F5344CB8AC3E}">
        <p14:creationId xmlns:p14="http://schemas.microsoft.com/office/powerpoint/2010/main" val="3232032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8D3403-52FC-4234-A14B-BA4439F266E2}" type="slidenum">
              <a:rPr lang="en-US"/>
              <a:pPr/>
              <a:t>33</a:t>
            </a:fld>
            <a:endParaRPr 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66331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5355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369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15441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8A308EA4-855A-4C3F-A6D7-95C8FA21BBA2}" type="slidenum">
              <a:rPr lang="en-US"/>
              <a:pPr/>
              <a:t>‹#›</a:t>
            </a:fld>
            <a:endParaRPr lang="en-US"/>
          </a:p>
        </p:txBody>
      </p:sp>
    </p:spTree>
    <p:extLst>
      <p:ext uri="{BB962C8B-B14F-4D97-AF65-F5344CB8AC3E}">
        <p14:creationId xmlns:p14="http://schemas.microsoft.com/office/powerpoint/2010/main" val="312525145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2245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273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4405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1612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3572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3823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11/24/2017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993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0282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11/24/2017</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87418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mashrooh.com/health/cure-herbaceous"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mashrooh.com/health/psychology/tag/%D9%85%D8%BA%D8%B2"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0758" y="3670783"/>
            <a:ext cx="7772400" cy="1470025"/>
          </a:xfrm>
        </p:spPr>
        <p:txBody>
          <a:bodyPr>
            <a:noAutofit/>
          </a:bodyPr>
          <a:lstStyle/>
          <a:p>
            <a:pPr algn="ctr">
              <a:lnSpc>
                <a:spcPct val="150000"/>
              </a:lnSpc>
            </a:pPr>
            <a:r>
              <a:rPr lang="fa-IR" sz="2800" dirty="0" smtClean="0">
                <a:solidFill>
                  <a:schemeClr val="tx1"/>
                </a:solidFill>
                <a:cs typeface="B Titr" panose="00000700000000000000" pitchFamily="2" charset="-78"/>
              </a:rPr>
              <a:t>درس فاکتورهای انسانی</a:t>
            </a:r>
            <a:br>
              <a:rPr lang="fa-IR" sz="2800" dirty="0" smtClean="0">
                <a:solidFill>
                  <a:schemeClr val="tx1"/>
                </a:solidFill>
                <a:cs typeface="B Titr" panose="00000700000000000000" pitchFamily="2" charset="-78"/>
              </a:rPr>
            </a:br>
            <a:r>
              <a:rPr lang="fa-IR" sz="2800" dirty="0" smtClean="0">
                <a:solidFill>
                  <a:schemeClr val="tx1"/>
                </a:solidFill>
                <a:cs typeface="B Titr" panose="00000700000000000000" pitchFamily="2" charset="-78"/>
              </a:rPr>
              <a:t>دکتر بهادریان </a:t>
            </a:r>
            <a:r>
              <a:rPr lang="fa-IR" sz="2800" dirty="0" smtClean="0">
                <a:solidFill>
                  <a:schemeClr val="bg1"/>
                </a:solidFill>
                <a:cs typeface="B Titr" panose="00000700000000000000" pitchFamily="2" charset="-78"/>
              </a:rPr>
              <a:t/>
            </a:r>
            <a:br>
              <a:rPr lang="fa-IR" sz="2800" dirty="0" smtClean="0">
                <a:solidFill>
                  <a:schemeClr val="bg1"/>
                </a:solidFill>
                <a:cs typeface="B Titr" panose="00000700000000000000" pitchFamily="2" charset="-78"/>
              </a:rPr>
            </a:br>
            <a:r>
              <a:rPr lang="fa-IR" sz="2800" dirty="0">
                <a:solidFill>
                  <a:schemeClr val="bg1"/>
                </a:solidFill>
                <a:cs typeface="B Titr" panose="00000700000000000000" pitchFamily="2" charset="-78"/>
              </a:rPr>
              <a:t/>
            </a:r>
            <a:br>
              <a:rPr lang="fa-IR" sz="2800" dirty="0">
                <a:solidFill>
                  <a:schemeClr val="bg1"/>
                </a:solidFill>
                <a:cs typeface="B Titr" panose="00000700000000000000" pitchFamily="2" charset="-78"/>
              </a:rPr>
            </a:br>
            <a:r>
              <a:rPr lang="fa-IR" sz="2800" dirty="0" smtClean="0">
                <a:solidFill>
                  <a:schemeClr val="bg1"/>
                </a:solidFill>
                <a:cs typeface="B Titr" panose="00000700000000000000" pitchFamily="2" charset="-78"/>
              </a:rPr>
              <a:t>دانشجو : </a:t>
            </a:r>
            <a:br>
              <a:rPr lang="fa-IR" sz="2800" dirty="0" smtClean="0">
                <a:solidFill>
                  <a:schemeClr val="bg1"/>
                </a:solidFill>
                <a:cs typeface="B Titr" panose="00000700000000000000" pitchFamily="2" charset="-78"/>
              </a:rPr>
            </a:br>
            <a:r>
              <a:rPr lang="fa-IR" sz="2800" dirty="0" smtClean="0">
                <a:solidFill>
                  <a:schemeClr val="bg1"/>
                </a:solidFill>
                <a:cs typeface="B Titr" panose="00000700000000000000" pitchFamily="2" charset="-78"/>
              </a:rPr>
              <a:t>سارا ساردویی نسب </a:t>
            </a:r>
            <a:br>
              <a:rPr lang="fa-IR" sz="2800" dirty="0" smtClean="0">
                <a:solidFill>
                  <a:schemeClr val="bg1"/>
                </a:solidFill>
                <a:cs typeface="B Titr" panose="00000700000000000000" pitchFamily="2" charset="-78"/>
              </a:rPr>
            </a:br>
            <a:r>
              <a:rPr lang="fa-IR" sz="2800" dirty="0" smtClean="0">
                <a:solidFill>
                  <a:schemeClr val="bg1"/>
                </a:solidFill>
                <a:cs typeface="B Titr" panose="00000700000000000000" pitchFamily="2" charset="-78"/>
              </a:rPr>
              <a:t>فرزانه حافظ آبادی </a:t>
            </a:r>
            <a:endParaRPr lang="en-US" sz="2800" dirty="0">
              <a:solidFill>
                <a:schemeClr val="bg1"/>
              </a:solidFill>
              <a:cs typeface="B Titr" panose="00000700000000000000" pitchFamily="2" charset="-78"/>
            </a:endParaRPr>
          </a:p>
        </p:txBody>
      </p:sp>
    </p:spTree>
    <p:extLst>
      <p:ext uri="{BB962C8B-B14F-4D97-AF65-F5344CB8AC3E}">
        <p14:creationId xmlns:p14="http://schemas.microsoft.com/office/powerpoint/2010/main" val="1244523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fa-IR" sz="4000">
                <a:cs typeface="B Titr" panose="00000700000000000000" pitchFamily="2" charset="-78"/>
              </a:rPr>
              <a:t>مدلهای شناختی مطرح برای خطای انسانی</a:t>
            </a:r>
            <a:endParaRPr lang="en-US" sz="4000">
              <a:cs typeface="B Titr" panose="00000700000000000000" pitchFamily="2" charset="-78"/>
            </a:endParaRPr>
          </a:p>
        </p:txBody>
      </p:sp>
      <p:sp>
        <p:nvSpPr>
          <p:cNvPr id="35843" name="Rectangle 3"/>
          <p:cNvSpPr>
            <a:spLocks noGrp="1" noChangeArrowheads="1"/>
          </p:cNvSpPr>
          <p:nvPr>
            <p:ph type="body" idx="1"/>
          </p:nvPr>
        </p:nvSpPr>
        <p:spPr/>
        <p:txBody>
          <a:bodyPr>
            <a:normAutofit/>
          </a:bodyPr>
          <a:lstStyle/>
          <a:p>
            <a:pPr algn="r" rtl="1"/>
            <a:r>
              <a:rPr lang="fa-IR" sz="2400" b="1" dirty="0">
                <a:cs typeface="B Titr" panose="00000700000000000000" pitchFamily="2" charset="-78"/>
              </a:rPr>
              <a:t>دو مدل معروف:</a:t>
            </a:r>
          </a:p>
          <a:p>
            <a:pPr lvl="1" algn="r" rtl="1"/>
            <a:r>
              <a:rPr lang="en-US" sz="2000" b="1" dirty="0"/>
              <a:t>GEMS</a:t>
            </a:r>
            <a:r>
              <a:rPr lang="fa-IR" sz="2000" b="1" dirty="0"/>
              <a:t> سیستم مدلسازی عمومی خطا</a:t>
            </a:r>
            <a:endParaRPr lang="en-US" sz="2000" b="1" dirty="0"/>
          </a:p>
          <a:p>
            <a:pPr lvl="1" algn="r" rtl="1"/>
            <a:r>
              <a:rPr lang="en-US" sz="2000" b="1" dirty="0"/>
              <a:t>Step ladder	</a:t>
            </a:r>
            <a:r>
              <a:rPr lang="fa-IR" sz="2000" b="1" dirty="0"/>
              <a:t>نردبان تصمیم گیری راسموسن</a:t>
            </a:r>
          </a:p>
          <a:p>
            <a:pPr lvl="1" algn="r" rtl="1">
              <a:buFont typeface="Wingdings" panose="05000000000000000000" pitchFamily="2" charset="2"/>
              <a:buNone/>
            </a:pPr>
            <a:endParaRPr lang="fa-IR" sz="2000" b="1" dirty="0"/>
          </a:p>
          <a:p>
            <a:pPr lvl="1" algn="r" rtl="1">
              <a:buFont typeface="Wingdings" panose="05000000000000000000" pitchFamily="2" charset="2"/>
              <a:buNone/>
            </a:pPr>
            <a:r>
              <a:rPr lang="fa-IR" sz="2000" b="1" dirty="0"/>
              <a:t>مدل </a:t>
            </a:r>
            <a:r>
              <a:rPr lang="en-US" sz="2000" b="1" dirty="0"/>
              <a:t>GEMS</a:t>
            </a:r>
            <a:r>
              <a:rPr lang="fa-IR" sz="2000" b="1" dirty="0"/>
              <a:t> که توسط ريزن ارائه شده بر اساس تاکسونومی مهارت،قاعده و دانش راسموسن است. ریزن عوامل ایجاد کننده خط را در سه سطح فوق بیان كرده است.</a:t>
            </a:r>
            <a:endParaRPr lang="en-US" sz="2000" b="1" dirty="0"/>
          </a:p>
        </p:txBody>
      </p:sp>
    </p:spTree>
    <p:extLst>
      <p:ext uri="{BB962C8B-B14F-4D97-AF65-F5344CB8AC3E}">
        <p14:creationId xmlns:p14="http://schemas.microsoft.com/office/powerpoint/2010/main" val="2549555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pPr algn="r" rtl="1"/>
            <a:r>
              <a:rPr lang="fa-IR" sz="4000" dirty="0">
                <a:cs typeface="B Titr" panose="00000700000000000000" pitchFamily="2" charset="-78"/>
              </a:rPr>
              <a:t>نظام آناليز و طبقه بندی فاکتورهای انسانی</a:t>
            </a:r>
            <a:br>
              <a:rPr lang="fa-IR" sz="4000" dirty="0">
                <a:cs typeface="B Titr" panose="00000700000000000000" pitchFamily="2" charset="-78"/>
              </a:rPr>
            </a:br>
            <a:r>
              <a:rPr lang="en-US" sz="4000" dirty="0"/>
              <a:t>HFACS</a:t>
            </a:r>
          </a:p>
        </p:txBody>
      </p:sp>
      <p:sp>
        <p:nvSpPr>
          <p:cNvPr id="44035" name="Rectangle 3"/>
          <p:cNvSpPr>
            <a:spLocks noGrp="1" noChangeArrowheads="1"/>
          </p:cNvSpPr>
          <p:nvPr>
            <p:ph type="body" idx="1"/>
          </p:nvPr>
        </p:nvSpPr>
        <p:spPr/>
        <p:txBody>
          <a:bodyPr>
            <a:normAutofit/>
          </a:bodyPr>
          <a:lstStyle/>
          <a:p>
            <a:pPr algn="r" rtl="1">
              <a:lnSpc>
                <a:spcPct val="90000"/>
              </a:lnSpc>
            </a:pPr>
            <a:r>
              <a:rPr lang="en-US" sz="2400" b="1" dirty="0"/>
              <a:t>HFACS</a:t>
            </a:r>
            <a:r>
              <a:rPr lang="fa-IR" sz="2400" b="1" dirty="0"/>
              <a:t> بر اساس مفهوم  نقص های پنهان و فعال ریزن طراحی شده</a:t>
            </a:r>
          </a:p>
          <a:p>
            <a:pPr lvl="1" algn="r" rtl="1">
              <a:lnSpc>
                <a:spcPct val="90000"/>
              </a:lnSpc>
            </a:pPr>
            <a:r>
              <a:rPr lang="en-US" sz="2000" b="1" dirty="0"/>
              <a:t>Latent Failure</a:t>
            </a:r>
          </a:p>
          <a:p>
            <a:pPr lvl="1" algn="r" rtl="1">
              <a:lnSpc>
                <a:spcPct val="90000"/>
              </a:lnSpc>
            </a:pPr>
            <a:r>
              <a:rPr lang="en-US" sz="2000" b="1" dirty="0"/>
              <a:t>Active Failure</a:t>
            </a:r>
          </a:p>
          <a:p>
            <a:pPr algn="r" rtl="1">
              <a:lnSpc>
                <a:spcPct val="90000"/>
              </a:lnSpc>
            </a:pPr>
            <a:r>
              <a:rPr lang="fa-IR" sz="2400" b="1" dirty="0"/>
              <a:t>چهار سطح نقص را شرح می دهد:</a:t>
            </a:r>
          </a:p>
          <a:p>
            <a:pPr lvl="1" algn="r" rtl="1">
              <a:lnSpc>
                <a:spcPct val="90000"/>
              </a:lnSpc>
            </a:pPr>
            <a:r>
              <a:rPr lang="fa-IR" sz="2000" b="1" dirty="0"/>
              <a:t>اعمال نا ایمن</a:t>
            </a:r>
          </a:p>
          <a:p>
            <a:pPr lvl="1" algn="r" rtl="1">
              <a:lnSpc>
                <a:spcPct val="90000"/>
              </a:lnSpc>
            </a:pPr>
            <a:r>
              <a:rPr lang="fa-IR" sz="2000" b="1" dirty="0"/>
              <a:t>پیش شرطهای اعمال نا ایمن</a:t>
            </a:r>
          </a:p>
          <a:p>
            <a:pPr lvl="1" algn="r" rtl="1">
              <a:lnSpc>
                <a:spcPct val="90000"/>
              </a:lnSpc>
            </a:pPr>
            <a:r>
              <a:rPr lang="fa-IR" sz="2000" b="1" dirty="0"/>
              <a:t>نظارت نا ایمن</a:t>
            </a:r>
          </a:p>
          <a:p>
            <a:pPr lvl="1" algn="r" rtl="1">
              <a:lnSpc>
                <a:spcPct val="90000"/>
              </a:lnSpc>
            </a:pPr>
            <a:r>
              <a:rPr lang="fa-IR" sz="2000" b="1" dirty="0"/>
              <a:t>تاثیرات سازمانی</a:t>
            </a:r>
          </a:p>
          <a:p>
            <a:pPr lvl="1" algn="r" rtl="1">
              <a:lnSpc>
                <a:spcPct val="90000"/>
              </a:lnSpc>
            </a:pPr>
            <a:endParaRPr lang="fa-IR" sz="2000" b="1" dirty="0"/>
          </a:p>
          <a:p>
            <a:pPr lvl="1" algn="r" rtl="1">
              <a:lnSpc>
                <a:spcPct val="90000"/>
              </a:lnSpc>
            </a:pPr>
            <a:endParaRPr lang="en-US" sz="2000" b="1" dirty="0"/>
          </a:p>
        </p:txBody>
      </p:sp>
    </p:spTree>
    <p:extLst>
      <p:ext uri="{BB962C8B-B14F-4D97-AF65-F5344CB8AC3E}">
        <p14:creationId xmlns:p14="http://schemas.microsoft.com/office/powerpoint/2010/main" val="1153689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736969" y="1031139"/>
            <a:ext cx="8229600" cy="563562"/>
          </a:xfrm>
        </p:spPr>
        <p:txBody>
          <a:bodyPr>
            <a:normAutofit fontScale="90000"/>
          </a:bodyPr>
          <a:lstStyle/>
          <a:p>
            <a:pPr rtl="1"/>
            <a:r>
              <a:rPr lang="fa-IR" sz="3200" dirty="0">
                <a:cs typeface="B Titr" panose="00000700000000000000" pitchFamily="2" charset="-78"/>
              </a:rPr>
              <a:t>سطح اول علل: اعمال نا ايمن</a:t>
            </a:r>
            <a:endParaRPr lang="en-US" sz="3200" dirty="0">
              <a:cs typeface="B Titr" panose="00000700000000000000" pitchFamily="2" charset="-78"/>
            </a:endParaRPr>
          </a:p>
        </p:txBody>
      </p:sp>
      <p:sp>
        <p:nvSpPr>
          <p:cNvPr id="45059" name="Rectangle 3"/>
          <p:cNvSpPr>
            <a:spLocks noGrp="1" noChangeArrowheads="1"/>
          </p:cNvSpPr>
          <p:nvPr>
            <p:ph type="body" idx="1"/>
          </p:nvPr>
        </p:nvSpPr>
        <p:spPr>
          <a:xfrm>
            <a:off x="457200" y="1736103"/>
            <a:ext cx="8229600" cy="5334000"/>
          </a:xfrm>
        </p:spPr>
        <p:txBody>
          <a:bodyPr>
            <a:normAutofit/>
          </a:bodyPr>
          <a:lstStyle/>
          <a:p>
            <a:pPr algn="r" rtl="1">
              <a:lnSpc>
                <a:spcPct val="90000"/>
              </a:lnSpc>
            </a:pPr>
            <a:r>
              <a:rPr lang="fa-IR" sz="2200" dirty="0">
                <a:solidFill>
                  <a:schemeClr val="tx1"/>
                </a:solidFill>
                <a:cs typeface="B Lotus" panose="00000400000000000000" pitchFamily="2" charset="-78"/>
              </a:rPr>
              <a:t>سطحی از نقص ها یا علل که نزدیک حادثه بوده و با آن گره خورده اند.</a:t>
            </a:r>
          </a:p>
          <a:p>
            <a:pPr algn="r" rtl="1">
              <a:lnSpc>
                <a:spcPct val="90000"/>
              </a:lnSpc>
            </a:pPr>
            <a:r>
              <a:rPr lang="fa-IR" sz="2200" dirty="0">
                <a:solidFill>
                  <a:schemeClr val="tx1"/>
                </a:solidFill>
                <a:cs typeface="B Lotus" panose="00000400000000000000" pitchFamily="2" charset="-78"/>
              </a:rPr>
              <a:t>این اعمال شامل: خطاها و تخلفات</a:t>
            </a:r>
          </a:p>
          <a:p>
            <a:pPr algn="r" rtl="1">
              <a:lnSpc>
                <a:spcPct val="90000"/>
              </a:lnSpc>
            </a:pPr>
            <a:r>
              <a:rPr lang="fa-IR" sz="2200" dirty="0">
                <a:solidFill>
                  <a:schemeClr val="tx1"/>
                </a:solidFill>
                <a:cs typeface="B Titr" panose="00000700000000000000" pitchFamily="2" charset="-78"/>
              </a:rPr>
              <a:t>خطاها:</a:t>
            </a:r>
          </a:p>
          <a:p>
            <a:pPr lvl="1" algn="r" rtl="1">
              <a:lnSpc>
                <a:spcPct val="90000"/>
              </a:lnSpc>
            </a:pPr>
            <a:r>
              <a:rPr lang="fa-IR" sz="2200" dirty="0">
                <a:solidFill>
                  <a:schemeClr val="tx1"/>
                </a:solidFill>
                <a:cs typeface="B Titr" panose="00000700000000000000" pitchFamily="2" charset="-78"/>
              </a:rPr>
              <a:t>مبتنی بر مهارت:</a:t>
            </a:r>
            <a:r>
              <a:rPr lang="fa-IR" sz="2200" dirty="0">
                <a:solidFill>
                  <a:schemeClr val="tx1"/>
                </a:solidFill>
              </a:rPr>
              <a:t> رفتارهای مبتنی بر مهارت مستعد نقص های توجه یا حافظه هستند.</a:t>
            </a:r>
          </a:p>
          <a:p>
            <a:pPr lvl="1" algn="r" rtl="1">
              <a:lnSpc>
                <a:spcPct val="90000"/>
              </a:lnSpc>
            </a:pPr>
            <a:r>
              <a:rPr lang="fa-IR" sz="2200" dirty="0">
                <a:solidFill>
                  <a:schemeClr val="tx1"/>
                </a:solidFill>
                <a:cs typeface="B Titr" panose="00000700000000000000" pitchFamily="2" charset="-78"/>
              </a:rPr>
              <a:t>خطاهای تصمیم گیری:</a:t>
            </a:r>
          </a:p>
          <a:p>
            <a:pPr lvl="2" algn="r" rtl="1">
              <a:lnSpc>
                <a:spcPct val="90000"/>
              </a:lnSpc>
            </a:pPr>
            <a:r>
              <a:rPr lang="fa-IR" sz="2200" dirty="0">
                <a:solidFill>
                  <a:schemeClr val="tx1"/>
                </a:solidFill>
              </a:rPr>
              <a:t>خطاهای دستوالعملی</a:t>
            </a:r>
          </a:p>
          <a:p>
            <a:pPr lvl="2" algn="r" rtl="1">
              <a:lnSpc>
                <a:spcPct val="90000"/>
              </a:lnSpc>
            </a:pPr>
            <a:r>
              <a:rPr lang="fa-IR" sz="2200" dirty="0">
                <a:solidFill>
                  <a:schemeClr val="tx1"/>
                </a:solidFill>
              </a:rPr>
              <a:t>انتخاب نادرست : در شرایط غیر قابل انتظار</a:t>
            </a:r>
          </a:p>
          <a:p>
            <a:pPr lvl="2" algn="r" rtl="1">
              <a:lnSpc>
                <a:spcPct val="90000"/>
              </a:lnSpc>
            </a:pPr>
            <a:r>
              <a:rPr lang="fa-IR" sz="2200" dirty="0">
                <a:solidFill>
                  <a:schemeClr val="tx1"/>
                </a:solidFill>
              </a:rPr>
              <a:t>خطاهای حل مسئله : وضعیت یا علت مشکل نامعلوم- نیاز به ابداع راه حل</a:t>
            </a:r>
          </a:p>
          <a:p>
            <a:pPr lvl="2" algn="r" rtl="1">
              <a:lnSpc>
                <a:spcPct val="90000"/>
              </a:lnSpc>
              <a:buFont typeface="Wingdings" panose="05000000000000000000" pitchFamily="2" charset="2"/>
              <a:buNone/>
            </a:pPr>
            <a:endParaRPr lang="fa-IR" sz="2200" dirty="0">
              <a:solidFill>
                <a:schemeClr val="tx1"/>
              </a:solidFill>
            </a:endParaRPr>
          </a:p>
          <a:p>
            <a:pPr lvl="1" algn="r" rtl="1">
              <a:lnSpc>
                <a:spcPct val="90000"/>
              </a:lnSpc>
            </a:pPr>
            <a:r>
              <a:rPr lang="fa-IR" sz="2200" dirty="0">
                <a:solidFill>
                  <a:schemeClr val="tx1"/>
                </a:solidFill>
                <a:cs typeface="B Titr" panose="00000700000000000000" pitchFamily="2" charset="-78"/>
              </a:rPr>
              <a:t>خطای ادراکی :</a:t>
            </a:r>
            <a:r>
              <a:rPr lang="fa-IR" sz="2200" dirty="0">
                <a:solidFill>
                  <a:schemeClr val="tx1"/>
                </a:solidFill>
              </a:rPr>
              <a:t> وقتی ادراک فرد از واقعیت متفاوت است طبیعی است که خطا بروز کند.</a:t>
            </a:r>
            <a:r>
              <a:rPr lang="en-US" sz="2200" dirty="0">
                <a:solidFill>
                  <a:schemeClr val="tx1"/>
                </a:solidFill>
              </a:rPr>
              <a:t> </a:t>
            </a:r>
            <a:r>
              <a:rPr lang="fa-IR" sz="2200" dirty="0">
                <a:solidFill>
                  <a:schemeClr val="tx1"/>
                </a:solidFill>
              </a:rPr>
              <a:t> زمانی بروز می کند که داده حسی از بین رفته یا غیر معمول است.</a:t>
            </a:r>
            <a:endParaRPr lang="en-US" sz="2200" dirty="0">
              <a:solidFill>
                <a:schemeClr val="tx1"/>
              </a:solidFill>
            </a:endParaRPr>
          </a:p>
        </p:txBody>
      </p:sp>
    </p:spTree>
    <p:extLst>
      <p:ext uri="{BB962C8B-B14F-4D97-AF65-F5344CB8AC3E}">
        <p14:creationId xmlns:p14="http://schemas.microsoft.com/office/powerpoint/2010/main" val="3823977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r" rtl="1"/>
            <a:r>
              <a:rPr lang="fa-IR" dirty="0">
                <a:cs typeface="B Titr" panose="00000700000000000000" pitchFamily="2" charset="-78"/>
              </a:rPr>
              <a:t>اعمال نا ايمن- تخلفات</a:t>
            </a:r>
            <a:endParaRPr lang="en-US" dirty="0">
              <a:cs typeface="B Titr" panose="00000700000000000000" pitchFamily="2" charset="-78"/>
            </a:endParaRPr>
          </a:p>
        </p:txBody>
      </p:sp>
      <p:sp>
        <p:nvSpPr>
          <p:cNvPr id="47107" name="Rectangle 3"/>
          <p:cNvSpPr>
            <a:spLocks noGrp="1" noChangeArrowheads="1"/>
          </p:cNvSpPr>
          <p:nvPr>
            <p:ph type="body" idx="1"/>
          </p:nvPr>
        </p:nvSpPr>
        <p:spPr>
          <a:xfrm>
            <a:off x="581192" y="1700478"/>
            <a:ext cx="7989752" cy="3630795"/>
          </a:xfrm>
        </p:spPr>
        <p:txBody>
          <a:bodyPr>
            <a:normAutofit/>
          </a:bodyPr>
          <a:lstStyle/>
          <a:p>
            <a:pPr algn="r" rtl="1"/>
            <a:r>
              <a:rPr lang="fa-IR" sz="2400" dirty="0">
                <a:cs typeface="B Titr" panose="00000700000000000000" pitchFamily="2" charset="-78"/>
              </a:rPr>
              <a:t>تخلف عادی:</a:t>
            </a:r>
            <a:r>
              <a:rPr lang="fa-IR" sz="2400" dirty="0"/>
              <a:t> رانندگی در سرعت کمی بیشتر از حد مجاز</a:t>
            </a:r>
          </a:p>
          <a:p>
            <a:pPr algn="r" rtl="1">
              <a:buFont typeface="Wingdings" panose="05000000000000000000" pitchFamily="2" charset="2"/>
              <a:buNone/>
            </a:pPr>
            <a:r>
              <a:rPr lang="fa-IR" sz="2400" dirty="0"/>
              <a:t>سازمانها و مراجع قانونی در برخورد با این تخلفات با ملایمت رفتار می کنند و گاها هیچ برخورد قانونی انجام نمی دهند.</a:t>
            </a:r>
          </a:p>
          <a:p>
            <a:pPr algn="r" rtl="1"/>
            <a:r>
              <a:rPr lang="fa-IR" sz="2400" dirty="0">
                <a:cs typeface="B Titr" panose="00000700000000000000" pitchFamily="2" charset="-78"/>
              </a:rPr>
              <a:t>تخلف غیر عادی:</a:t>
            </a:r>
            <a:r>
              <a:rPr lang="fa-IR" sz="2400" dirty="0"/>
              <a:t> رانندگی با سرعت 180 کیلومتر در ساعت در جائیکه سرعت مجاز 100 است.</a:t>
            </a:r>
          </a:p>
          <a:p>
            <a:pPr algn="r" rtl="1">
              <a:buFont typeface="Wingdings" panose="05000000000000000000" pitchFamily="2" charset="2"/>
              <a:buNone/>
            </a:pPr>
            <a:endParaRPr lang="en-US" sz="2400" dirty="0"/>
          </a:p>
        </p:txBody>
      </p:sp>
    </p:spTree>
    <p:extLst>
      <p:ext uri="{BB962C8B-B14F-4D97-AF65-F5344CB8AC3E}">
        <p14:creationId xmlns:p14="http://schemas.microsoft.com/office/powerpoint/2010/main" val="1567356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r"/>
            <a:r>
              <a:rPr lang="fa-IR" sz="3600" dirty="0">
                <a:cs typeface="B Titr" panose="00000700000000000000" pitchFamily="2" charset="-78"/>
              </a:rPr>
              <a:t>سطح دوم علل: </a:t>
            </a:r>
            <a:r>
              <a:rPr lang="fa-IR" sz="3600" dirty="0">
                <a:solidFill>
                  <a:srgbClr val="FFFF00"/>
                </a:solidFill>
                <a:cs typeface="B Titr" panose="00000700000000000000" pitchFamily="2" charset="-78"/>
              </a:rPr>
              <a:t>پیش شرطهای اعمال ناایمن</a:t>
            </a:r>
            <a:endParaRPr lang="en-US" sz="3600" dirty="0">
              <a:solidFill>
                <a:srgbClr val="FFFF00"/>
              </a:solidFill>
              <a:cs typeface="B Titr" panose="00000700000000000000" pitchFamily="2" charset="-78"/>
            </a:endParaRPr>
          </a:p>
        </p:txBody>
      </p:sp>
      <p:sp>
        <p:nvSpPr>
          <p:cNvPr id="48131" name="Rectangle 3"/>
          <p:cNvSpPr>
            <a:spLocks noGrp="1" noChangeArrowheads="1"/>
          </p:cNvSpPr>
          <p:nvPr>
            <p:ph type="body" idx="1"/>
          </p:nvPr>
        </p:nvSpPr>
        <p:spPr>
          <a:xfrm>
            <a:off x="228600" y="1219200"/>
            <a:ext cx="8686800" cy="5334000"/>
          </a:xfrm>
        </p:spPr>
        <p:txBody>
          <a:bodyPr>
            <a:normAutofit/>
          </a:bodyPr>
          <a:lstStyle/>
          <a:p>
            <a:pPr algn="r" rtl="1"/>
            <a:r>
              <a:rPr lang="fa-IR" sz="2000" dirty="0">
                <a:cs typeface="B Lotus" panose="00000400000000000000" pitchFamily="2" charset="-78"/>
              </a:rPr>
              <a:t>جای بحثی ندارد که 80 درصد حوادث ناشی از اعمال ناایمن است. اما تمرکز صرف بر روی اعمال نا ایمن مانند</a:t>
            </a:r>
            <a:r>
              <a:rPr lang="fa-IR" sz="2000" dirty="0"/>
              <a:t> </a:t>
            </a:r>
            <a:r>
              <a:rPr lang="fa-IR" sz="2000" dirty="0">
                <a:cs typeface="B Titr" panose="00000700000000000000" pitchFamily="2" charset="-78"/>
              </a:rPr>
              <a:t>تمرکز بر تب بدون درک علل اصلی آن است</a:t>
            </a:r>
            <a:r>
              <a:rPr lang="fa-IR" sz="2000" dirty="0"/>
              <a:t>.</a:t>
            </a:r>
          </a:p>
          <a:p>
            <a:pPr algn="r" rtl="1"/>
            <a:r>
              <a:rPr lang="fa-IR" sz="2000" dirty="0"/>
              <a:t>دو دسته از عوامل بعنوان پیش شرطهای اعمال نا ایمن مشخص شده اند:</a:t>
            </a:r>
          </a:p>
          <a:p>
            <a:pPr lvl="1" algn="r" rtl="1"/>
            <a:r>
              <a:rPr lang="fa-IR" sz="1800" dirty="0">
                <a:cs typeface="B Titr" panose="00000700000000000000" pitchFamily="2" charset="-78"/>
              </a:rPr>
              <a:t>عوامل فردی:</a:t>
            </a:r>
            <a:r>
              <a:rPr lang="fa-IR" sz="1800" dirty="0"/>
              <a:t> آمادگی فرد، هوشیاری، خستگی، ویژگيهای شخصیتی (تکانشگری)و نگرشها، داشتن اطمینان بیش از حد </a:t>
            </a:r>
          </a:p>
          <a:p>
            <a:pPr lvl="2" algn="r" rtl="1"/>
            <a:r>
              <a:rPr lang="fa-IR" sz="1600" dirty="0"/>
              <a:t>وضعیت سلامت جسمی، روانی و فیزيولوژيک افراد در اينجا مهم است</a:t>
            </a:r>
          </a:p>
          <a:p>
            <a:pPr lvl="1" algn="r" rtl="1"/>
            <a:r>
              <a:rPr lang="fa-IR" sz="1800" dirty="0">
                <a:cs typeface="B Titr" panose="00000700000000000000" pitchFamily="2" charset="-78"/>
              </a:rPr>
              <a:t>عوامل محیطی : </a:t>
            </a:r>
            <a:r>
              <a:rPr lang="fa-IR" sz="1800" dirty="0">
                <a:cs typeface="B Lotus" panose="00000400000000000000" pitchFamily="2" charset="-78"/>
              </a:rPr>
              <a:t>محیط فیزیکی و فنی</a:t>
            </a:r>
            <a:endParaRPr lang="en-US" sz="1800" dirty="0">
              <a:cs typeface="B Lotus" panose="00000400000000000000" pitchFamily="2" charset="-78"/>
            </a:endParaRPr>
          </a:p>
        </p:txBody>
      </p:sp>
    </p:spTree>
    <p:extLst>
      <p:ext uri="{BB962C8B-B14F-4D97-AF65-F5344CB8AC3E}">
        <p14:creationId xmlns:p14="http://schemas.microsoft.com/office/powerpoint/2010/main" val="4150509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802539"/>
            <a:ext cx="8229600" cy="715962"/>
          </a:xfrm>
        </p:spPr>
        <p:txBody>
          <a:bodyPr/>
          <a:lstStyle/>
          <a:p>
            <a:pPr algn="r" rtl="1"/>
            <a:r>
              <a:rPr lang="fa-IR" sz="4000" dirty="0">
                <a:cs typeface="B Titr" panose="00000700000000000000" pitchFamily="2" charset="-78"/>
              </a:rPr>
              <a:t>سطح سوم علل یا نقص: نظارت نا ایمن</a:t>
            </a:r>
            <a:endParaRPr lang="en-US" sz="4000" dirty="0">
              <a:cs typeface="B Titr" panose="00000700000000000000" pitchFamily="2" charset="-78"/>
            </a:endParaRPr>
          </a:p>
        </p:txBody>
      </p:sp>
      <p:sp>
        <p:nvSpPr>
          <p:cNvPr id="49155" name="Rectangle 3"/>
          <p:cNvSpPr>
            <a:spLocks noGrp="1" noChangeArrowheads="1"/>
          </p:cNvSpPr>
          <p:nvPr>
            <p:ph type="body" idx="1"/>
          </p:nvPr>
        </p:nvSpPr>
        <p:spPr>
          <a:xfrm>
            <a:off x="457200" y="1066800"/>
            <a:ext cx="8229600" cy="5486400"/>
          </a:xfrm>
        </p:spPr>
        <p:txBody>
          <a:bodyPr>
            <a:normAutofit/>
          </a:bodyPr>
          <a:lstStyle/>
          <a:p>
            <a:pPr algn="r" rtl="1"/>
            <a:r>
              <a:rPr lang="fa-IR" sz="2000" b="1" dirty="0">
                <a:cs typeface="B Lotus" panose="00000400000000000000" pitchFamily="2" charset="-78"/>
              </a:rPr>
              <a:t>چهار نوع نظارت نا ایمن در این مدل شرح داده شده</a:t>
            </a:r>
          </a:p>
          <a:p>
            <a:pPr lvl="1" algn="r" rtl="1">
              <a:buFont typeface="Wingdings" panose="05000000000000000000" pitchFamily="2" charset="2"/>
              <a:buNone/>
            </a:pPr>
            <a:r>
              <a:rPr lang="fa-IR" sz="1800" b="1" dirty="0">
                <a:cs typeface="B Lotus" panose="00000400000000000000" pitchFamily="2" charset="-78"/>
              </a:rPr>
              <a:t>1- نظارت ناکافی</a:t>
            </a:r>
          </a:p>
          <a:p>
            <a:pPr lvl="1" algn="r" rtl="1">
              <a:buFont typeface="Wingdings" panose="05000000000000000000" pitchFamily="2" charset="2"/>
              <a:buNone/>
            </a:pPr>
            <a:r>
              <a:rPr lang="fa-IR" sz="1800" b="1" dirty="0">
                <a:cs typeface="B Lotus" panose="00000400000000000000" pitchFamily="2" charset="-78"/>
              </a:rPr>
              <a:t>2- عملیاتهای برنامه ريزی شده نامناسب</a:t>
            </a:r>
          </a:p>
          <a:p>
            <a:pPr lvl="1" algn="r" rtl="1">
              <a:buFont typeface="Wingdings" panose="05000000000000000000" pitchFamily="2" charset="2"/>
              <a:buNone/>
            </a:pPr>
            <a:r>
              <a:rPr lang="fa-IR" sz="1800" b="1" dirty="0">
                <a:cs typeface="B Lotus" panose="00000400000000000000" pitchFamily="2" charset="-78"/>
              </a:rPr>
              <a:t>3- کوتاهی در رفع یک مشکل</a:t>
            </a:r>
          </a:p>
          <a:p>
            <a:pPr lvl="1" algn="r" rtl="1">
              <a:buFont typeface="Wingdings" panose="05000000000000000000" pitchFamily="2" charset="2"/>
              <a:buNone/>
            </a:pPr>
            <a:r>
              <a:rPr lang="fa-IR" sz="1800" b="1" dirty="0">
                <a:cs typeface="B Lotus" panose="00000400000000000000" pitchFamily="2" charset="-78"/>
              </a:rPr>
              <a:t>4- تخلفات نظارتی</a:t>
            </a:r>
          </a:p>
          <a:p>
            <a:pPr lvl="1" algn="r" rtl="1">
              <a:buFont typeface="Wingdings" panose="05000000000000000000" pitchFamily="2" charset="2"/>
              <a:buNone/>
            </a:pPr>
            <a:r>
              <a:rPr lang="fa-IR" sz="1800" b="1" dirty="0">
                <a:cs typeface="B Lotus" panose="00000400000000000000" pitchFamily="2" charset="-78"/>
              </a:rPr>
              <a:t>نظارت ناکافی: نقش سرپرست یا ناظر کمک به موفقیت سیستم است. سرپرست در هر سطحی از عملیات باید راهنمائیهای لازم، فرصت های آموزشی و رهبری و انگیزش را فراهم کند. </a:t>
            </a:r>
          </a:p>
          <a:p>
            <a:pPr lvl="1" algn="r" rtl="1">
              <a:buFont typeface="Wingdings" panose="05000000000000000000" pitchFamily="2" charset="2"/>
              <a:buNone/>
            </a:pPr>
            <a:r>
              <a:rPr lang="fa-IR" sz="1800" b="1" dirty="0">
                <a:cs typeface="B Lotus" panose="00000400000000000000" pitchFamily="2" charset="-78"/>
              </a:rPr>
              <a:t>لذا در تحقیق علل حوادث باید نقش نظارت در بروز خطا مشخص شود(ايا نظارت نامناسب بوده یا اصلا وجود نداشته)</a:t>
            </a:r>
            <a:endParaRPr lang="en-US" sz="1800" b="1" dirty="0">
              <a:cs typeface="B Lotus" panose="00000400000000000000" pitchFamily="2" charset="-78"/>
            </a:endParaRPr>
          </a:p>
        </p:txBody>
      </p:sp>
    </p:spTree>
    <p:extLst>
      <p:ext uri="{BB962C8B-B14F-4D97-AF65-F5344CB8AC3E}">
        <p14:creationId xmlns:p14="http://schemas.microsoft.com/office/powerpoint/2010/main" val="3090803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785567"/>
            <a:ext cx="8229600" cy="792163"/>
          </a:xfrm>
        </p:spPr>
        <p:txBody>
          <a:bodyPr/>
          <a:lstStyle/>
          <a:p>
            <a:pPr algn="r"/>
            <a:r>
              <a:rPr lang="fa-IR" dirty="0">
                <a:cs typeface="B Titr" panose="00000700000000000000" pitchFamily="2" charset="-78"/>
              </a:rPr>
              <a:t>سطح سوم علل یا نقص: نظارت نا ایمن</a:t>
            </a:r>
            <a:endParaRPr lang="en-US" dirty="0">
              <a:cs typeface="B Titr" panose="00000700000000000000" pitchFamily="2" charset="-78"/>
            </a:endParaRPr>
          </a:p>
        </p:txBody>
      </p:sp>
      <p:sp>
        <p:nvSpPr>
          <p:cNvPr id="50179" name="Rectangle 3"/>
          <p:cNvSpPr>
            <a:spLocks noGrp="1" noChangeArrowheads="1"/>
          </p:cNvSpPr>
          <p:nvPr>
            <p:ph type="body" idx="1"/>
          </p:nvPr>
        </p:nvSpPr>
        <p:spPr>
          <a:xfrm>
            <a:off x="457200" y="1295400"/>
            <a:ext cx="8229600" cy="5181600"/>
          </a:xfrm>
        </p:spPr>
        <p:txBody>
          <a:bodyPr/>
          <a:lstStyle/>
          <a:p>
            <a:pPr algn="r" rtl="1"/>
            <a:r>
              <a:rPr lang="fa-IR">
                <a:cs typeface="B Lotus" panose="00000400000000000000" pitchFamily="2" charset="-78"/>
              </a:rPr>
              <a:t>2- عملیاتهای برنامه ريزی شده نامناسب: </a:t>
            </a:r>
            <a:r>
              <a:rPr lang="fa-IR" sz="2800">
                <a:cs typeface="B Lotus" panose="00000400000000000000" pitchFamily="2" charset="-78"/>
              </a:rPr>
              <a:t>مثل سرعت بش از حد توليد- افزايش ريسک و تاثير سوء بر عملکرد.</a:t>
            </a:r>
          </a:p>
          <a:p>
            <a:pPr lvl="2" algn="r" rtl="1"/>
            <a:r>
              <a:rPr lang="fa-IR">
                <a:cs typeface="B Lotus" panose="00000400000000000000" pitchFamily="2" charset="-78"/>
              </a:rPr>
              <a:t>این عملیاتها در شرایط اضطراری ممکن است اجتناب ناپذیر باشند  اما در شرایط طبیعی غیر قابل قبول هستند.</a:t>
            </a:r>
          </a:p>
          <a:p>
            <a:pPr algn="r" rtl="1"/>
            <a:r>
              <a:rPr lang="fa-IR">
                <a:cs typeface="B Lotus" panose="00000400000000000000" pitchFamily="2" charset="-78"/>
              </a:rPr>
              <a:t>3- کوتاهی در رفع یا اصلاح یک مشکل معلوم: </a:t>
            </a:r>
            <a:r>
              <a:rPr lang="fa-IR" sz="2400">
                <a:cs typeface="B Lotus" panose="00000400000000000000" pitchFamily="2" charset="-78"/>
              </a:rPr>
              <a:t>اشاره به مواردی دارد که مشکلی، از نظر افراد، تجهیزات، آموزش یا سایر مباحث مربوط به ایمنی وجود دارد و توسط مسئولین شناسایی شده ام همچنان هیچ اقدامی برای رفع آن صورت نگرفته است.</a:t>
            </a:r>
          </a:p>
          <a:p>
            <a:pPr algn="r" rtl="1"/>
            <a:r>
              <a:rPr lang="fa-IR">
                <a:cs typeface="B Lotus" panose="00000400000000000000" pitchFamily="2" charset="-78"/>
              </a:rPr>
              <a:t>4- تخلفات نظارتی: </a:t>
            </a:r>
            <a:r>
              <a:rPr lang="fa-IR" sz="2400">
                <a:cs typeface="B Lotus" panose="00000400000000000000" pitchFamily="2" charset="-78"/>
              </a:rPr>
              <a:t>نقض مقررات و قوانین بطور دلخواه توسط سرپرستان- یا کوتاهی در اجرای آن</a:t>
            </a:r>
            <a:endParaRPr lang="en-US" sz="2400">
              <a:cs typeface="B Lotus" panose="00000400000000000000" pitchFamily="2" charset="-78"/>
            </a:endParaRPr>
          </a:p>
        </p:txBody>
      </p:sp>
    </p:spTree>
    <p:extLst>
      <p:ext uri="{BB962C8B-B14F-4D97-AF65-F5344CB8AC3E}">
        <p14:creationId xmlns:p14="http://schemas.microsoft.com/office/powerpoint/2010/main" val="3582482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274638"/>
            <a:ext cx="8229600" cy="944562"/>
          </a:xfrm>
        </p:spPr>
        <p:txBody>
          <a:bodyPr/>
          <a:lstStyle/>
          <a:p>
            <a:pPr algn="r" rtl="1"/>
            <a:r>
              <a:rPr lang="fa-IR" dirty="0">
                <a:cs typeface="B Titr" panose="00000700000000000000" pitchFamily="2" charset="-78"/>
              </a:rPr>
              <a:t>سطح چهارم: عوامل سازمانی</a:t>
            </a:r>
            <a:r>
              <a:rPr lang="fa-IR" dirty="0"/>
              <a:t>  </a:t>
            </a:r>
            <a:endParaRPr lang="en-US" dirty="0"/>
          </a:p>
        </p:txBody>
      </p:sp>
      <p:sp>
        <p:nvSpPr>
          <p:cNvPr id="51203" name="Rectangle 3"/>
          <p:cNvSpPr>
            <a:spLocks noGrp="1" noChangeArrowheads="1"/>
          </p:cNvSpPr>
          <p:nvPr>
            <p:ph type="body" idx="1"/>
          </p:nvPr>
        </p:nvSpPr>
        <p:spPr>
          <a:xfrm>
            <a:off x="228600" y="1219200"/>
            <a:ext cx="8686800" cy="5334000"/>
          </a:xfrm>
        </p:spPr>
        <p:txBody>
          <a:bodyPr>
            <a:normAutofit/>
          </a:bodyPr>
          <a:lstStyle/>
          <a:p>
            <a:pPr algn="r" rtl="1"/>
            <a:r>
              <a:rPr lang="fa-IR" sz="2400" dirty="0">
                <a:solidFill>
                  <a:schemeClr val="tx1"/>
                </a:solidFill>
              </a:rPr>
              <a:t>تصمیمات اشتباه مدیریت ارشد تاثیر مستقیم بر عملکرد سرپرست و نیز شرایط و رفتار اپراتورها دارد. این نقص های سازمانی که اغلب نقص های پنهان نیز نامیده می شوند. در بر گیرنده مباحث مدیریت منابع، جو سازمانی و فرآیند سازمانی هستند.</a:t>
            </a:r>
          </a:p>
          <a:p>
            <a:pPr algn="r" rtl="1"/>
            <a:r>
              <a:rPr lang="fa-IR" sz="2400" dirty="0">
                <a:solidFill>
                  <a:schemeClr val="tx1"/>
                </a:solidFill>
                <a:cs typeface="B Titr" panose="00000700000000000000" pitchFamily="2" charset="-78"/>
              </a:rPr>
              <a:t>مدیریت منابع:</a:t>
            </a:r>
            <a:r>
              <a:rPr lang="fa-IR" sz="2400" dirty="0">
                <a:solidFill>
                  <a:schemeClr val="tx1"/>
                </a:solidFill>
              </a:rPr>
              <a:t> منابع انسانی، دارایی های مالی و تجهیزات یا ساختمانها- نحوه اداره این منابع بمنظور تامین ایمنی و منافع مالی شرکت</a:t>
            </a:r>
          </a:p>
          <a:p>
            <a:pPr lvl="1" algn="r" rtl="1"/>
            <a:r>
              <a:rPr lang="fa-IR" sz="2000" dirty="0">
                <a:solidFill>
                  <a:schemeClr val="tx1"/>
                </a:solidFill>
              </a:rPr>
              <a:t>مثال: خرید تجهیزات با طراحی نامناسب – تعمیر نگهداری ضعیف تجهیزات و محیط کار</a:t>
            </a:r>
            <a:endParaRPr lang="en-US" sz="2000" dirty="0">
              <a:solidFill>
                <a:schemeClr val="tx1"/>
              </a:solidFill>
            </a:endParaRPr>
          </a:p>
        </p:txBody>
      </p:sp>
    </p:spTree>
    <p:extLst>
      <p:ext uri="{BB962C8B-B14F-4D97-AF65-F5344CB8AC3E}">
        <p14:creationId xmlns:p14="http://schemas.microsoft.com/office/powerpoint/2010/main" val="2466400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r" rtl="1"/>
            <a:r>
              <a:rPr lang="fa-IR" dirty="0">
                <a:cs typeface="B Titr" panose="00000700000000000000" pitchFamily="2" charset="-78"/>
              </a:rPr>
              <a:t>سطح چهارم: عوامل سازمانی</a:t>
            </a:r>
            <a:endParaRPr lang="en-US" dirty="0">
              <a:cs typeface="B Titr" panose="00000700000000000000" pitchFamily="2" charset="-78"/>
            </a:endParaRPr>
          </a:p>
        </p:txBody>
      </p:sp>
      <p:sp>
        <p:nvSpPr>
          <p:cNvPr id="52227" name="Rectangle 3"/>
          <p:cNvSpPr>
            <a:spLocks noGrp="1" noChangeArrowheads="1"/>
          </p:cNvSpPr>
          <p:nvPr>
            <p:ph type="body" idx="1"/>
          </p:nvPr>
        </p:nvSpPr>
        <p:spPr/>
        <p:txBody>
          <a:bodyPr>
            <a:normAutofit fontScale="92500"/>
          </a:bodyPr>
          <a:lstStyle/>
          <a:p>
            <a:pPr algn="r" rtl="1"/>
            <a:r>
              <a:rPr lang="fa-IR" dirty="0">
                <a:solidFill>
                  <a:schemeClr val="tx1"/>
                </a:solidFill>
                <a:cs typeface="B Titr" panose="00000700000000000000" pitchFamily="2" charset="-78"/>
              </a:rPr>
              <a:t>جو سازمانی : </a:t>
            </a:r>
            <a:r>
              <a:rPr lang="fa-IR" sz="2400" dirty="0">
                <a:solidFill>
                  <a:schemeClr val="tx1"/>
                </a:solidFill>
                <a:cs typeface="B Lotus" panose="00000400000000000000" pitchFamily="2" charset="-78"/>
              </a:rPr>
              <a:t>دامنه وسیعی از متغیرهای سازمانی که بر عملکرد کارگران تاثیر دارد. جو کاری سازمان.</a:t>
            </a:r>
          </a:p>
          <a:p>
            <a:pPr lvl="1" algn="r" rtl="1"/>
            <a:r>
              <a:rPr lang="fa-IR" sz="2400" dirty="0">
                <a:solidFill>
                  <a:schemeClr val="tx1"/>
                </a:solidFill>
                <a:cs typeface="B Lotus" panose="00000400000000000000" pitchFamily="2" charset="-78"/>
              </a:rPr>
              <a:t>جو سازمان در دستورات، تفویض اختیارات و مسولیتها، کانالهای ارتباطی و مسولیت پذیری رسمی بازتاب پیدا می کند.</a:t>
            </a:r>
          </a:p>
          <a:p>
            <a:pPr lvl="1" algn="r" rtl="1"/>
            <a:r>
              <a:rPr lang="fa-IR" sz="2400" dirty="0">
                <a:solidFill>
                  <a:schemeClr val="tx1"/>
                </a:solidFill>
                <a:cs typeface="B Lotus" panose="00000400000000000000" pitchFamily="2" charset="-78"/>
              </a:rPr>
              <a:t>خط و مشی و فرهنگ سازمان نیز شاخص خوبی برای جو ان سازمان بشمار می رود.</a:t>
            </a:r>
          </a:p>
          <a:p>
            <a:pPr algn="r" rtl="1"/>
            <a:r>
              <a:rPr lang="fa-IR" sz="2800" dirty="0">
                <a:solidFill>
                  <a:schemeClr val="tx1"/>
                </a:solidFill>
                <a:cs typeface="B Titr" panose="00000700000000000000" pitchFamily="2" charset="-78"/>
              </a:rPr>
              <a:t>فرآیند عملیاتی : </a:t>
            </a:r>
            <a:r>
              <a:rPr lang="fa-IR" sz="2800" dirty="0">
                <a:solidFill>
                  <a:schemeClr val="tx1"/>
                </a:solidFill>
                <a:cs typeface="B Lotus" panose="00000400000000000000" pitchFamily="2" charset="-78"/>
              </a:rPr>
              <a:t>عواملی نظیر مدت زمان عملیات، فشار زمانی، سیستمهای پاداش و برنامه کار همه  میتوانند تاثیر سوء بر ایمنی داشته باشند.</a:t>
            </a:r>
            <a:endParaRPr lang="en-US" sz="2800" dirty="0">
              <a:solidFill>
                <a:schemeClr val="tx1"/>
              </a:solidFill>
              <a:cs typeface="B Lotus" panose="00000400000000000000" pitchFamily="2" charset="-78"/>
            </a:endParaRPr>
          </a:p>
        </p:txBody>
      </p:sp>
    </p:spTree>
    <p:extLst>
      <p:ext uri="{BB962C8B-B14F-4D97-AF65-F5344CB8AC3E}">
        <p14:creationId xmlns:p14="http://schemas.microsoft.com/office/powerpoint/2010/main" val="1755747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470025"/>
          </a:xfrm>
        </p:spPr>
        <p:txBody>
          <a:bodyPr>
            <a:normAutofit/>
          </a:bodyPr>
          <a:lstStyle/>
          <a:p>
            <a:r>
              <a:rPr lang="fa-IR" sz="4400" dirty="0">
                <a:solidFill>
                  <a:srgbClr val="660033"/>
                </a:solidFill>
                <a:cs typeface="B Titr" panose="00000700000000000000" pitchFamily="2" charset="-78"/>
              </a:rPr>
              <a:t>علائم و برچسبهای ایمنی</a:t>
            </a:r>
            <a:endParaRPr lang="en-US" sz="4400" dirty="0">
              <a:cs typeface="B Titr" panose="00000700000000000000" pitchFamily="2" charset="-78"/>
            </a:endParaRPr>
          </a:p>
        </p:txBody>
      </p:sp>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3732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470025"/>
          </a:xfrm>
        </p:spPr>
        <p:txBody>
          <a:bodyPr/>
          <a:lstStyle/>
          <a:p>
            <a:r>
              <a:rPr lang="fa-IR" sz="6000">
                <a:cs typeface="B Titr" panose="00000700000000000000" pitchFamily="2" charset="-78"/>
              </a:rPr>
              <a:t>خطای انسانی</a:t>
            </a:r>
            <a:endParaRPr lang="en-US" sz="6000">
              <a:cs typeface="B Titr" panose="00000700000000000000" pitchFamily="2" charset="-78"/>
            </a:endParaRPr>
          </a:p>
        </p:txBody>
      </p:sp>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44543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normAutofit/>
          </a:bodyPr>
          <a:lstStyle/>
          <a:p>
            <a:pPr algn="just" rtl="1"/>
            <a:r>
              <a:rPr lang="fa-IR" sz="3200" b="1" dirty="0">
                <a:cs typeface="Titr" pitchFamily="2" charset="-78"/>
              </a:rPr>
              <a:t>عناوین مهم</a:t>
            </a:r>
            <a:endParaRPr lang="en-US" sz="3200" b="1" dirty="0">
              <a:cs typeface="Titr" pitchFamily="2" charset="-78"/>
            </a:endParaRPr>
          </a:p>
        </p:txBody>
      </p:sp>
      <p:sp>
        <p:nvSpPr>
          <p:cNvPr id="159747" name="Rectangle 3"/>
          <p:cNvSpPr>
            <a:spLocks noGrp="1" noChangeArrowheads="1"/>
          </p:cNvSpPr>
          <p:nvPr>
            <p:ph type="body" idx="1"/>
          </p:nvPr>
        </p:nvSpPr>
        <p:spPr>
          <a:xfrm>
            <a:off x="2362200" y="1828800"/>
            <a:ext cx="5867400" cy="4191000"/>
          </a:xfrm>
        </p:spPr>
        <p:txBody>
          <a:bodyPr>
            <a:normAutofit/>
          </a:bodyPr>
          <a:lstStyle/>
          <a:p>
            <a:pPr algn="just" rtl="1">
              <a:buClr>
                <a:srgbClr val="666699"/>
              </a:buClr>
              <a:buSzTx/>
              <a:buFont typeface="Wingdings" panose="05000000000000000000" pitchFamily="2" charset="2"/>
              <a:buChar char="Ø"/>
            </a:pPr>
            <a:r>
              <a:rPr lang="fa-IR" sz="2800" b="1" dirty="0">
                <a:solidFill>
                  <a:schemeClr val="tx1"/>
                </a:solidFill>
                <a:cs typeface="Mitra" pitchFamily="2" charset="-78"/>
              </a:rPr>
              <a:t> </a:t>
            </a:r>
            <a:r>
              <a:rPr lang="fa-IR" sz="2800" b="1" dirty="0">
                <a:solidFill>
                  <a:schemeClr val="tx1"/>
                </a:solidFill>
                <a:effectLst>
                  <a:outerShdw blurRad="38100" dist="38100" dir="2700000" algn="tl">
                    <a:srgbClr val="FFFFFF"/>
                  </a:outerShdw>
                </a:effectLst>
                <a:cs typeface="Mitra" pitchFamily="2" charset="-78"/>
              </a:rPr>
              <a:t>تعاریف</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هدف از بکارگیری علائم ایمنی</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استانداردهای بین المللی در این زمینه</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رنگها و اشکال مورد استفاده در علائم ایمنی</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معیارهای سنجش بینایی</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کدگذاری بصری و انواع آن</a:t>
            </a: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انواع وسایل هشداردهنده</a:t>
            </a:r>
            <a:endParaRPr lang="en-US" sz="28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679002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9746"/>
                                        </p:tgtEl>
                                        <p:attrNameLst>
                                          <p:attrName>style.visibility</p:attrName>
                                        </p:attrNameLst>
                                      </p:cBhvr>
                                      <p:to>
                                        <p:strVal val="visible"/>
                                      </p:to>
                                    </p:set>
                                    <p:animEffect transition="in" filter="fade">
                                      <p:cBhvr>
                                        <p:cTn id="7" dur="2000"/>
                                        <p:tgtEl>
                                          <p:spTgt spid="159746"/>
                                        </p:tgtEl>
                                      </p:cBhvr>
                                    </p:animEffect>
                                    <p:anim calcmode="lin" valueType="num">
                                      <p:cBhvr>
                                        <p:cTn id="8" dur="2000" fill="hold"/>
                                        <p:tgtEl>
                                          <p:spTgt spid="159746"/>
                                        </p:tgtEl>
                                        <p:attrNameLst>
                                          <p:attrName>ppt_x</p:attrName>
                                        </p:attrNameLst>
                                      </p:cBhvr>
                                      <p:tavLst>
                                        <p:tav tm="0">
                                          <p:val>
                                            <p:strVal val="#ppt_x"/>
                                          </p:val>
                                        </p:tav>
                                        <p:tav tm="100000">
                                          <p:val>
                                            <p:strVal val="#ppt_x"/>
                                          </p:val>
                                        </p:tav>
                                      </p:tavLst>
                                    </p:anim>
                                    <p:anim calcmode="lin" valueType="num">
                                      <p:cBhvr>
                                        <p:cTn id="9" dur="2000" fill="hold"/>
                                        <p:tgtEl>
                                          <p:spTgt spid="1597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9" presetClass="entr" presetSubtype="0" fill="hold" grpId="0" nodeType="afterEffect">
                                  <p:stCondLst>
                                    <p:cond delay="1000"/>
                                  </p:stCondLst>
                                  <p:childTnLst>
                                    <p:set>
                                      <p:cBhvr>
                                        <p:cTn id="12" dur="1" fill="hold">
                                          <p:stCondLst>
                                            <p:cond delay="0"/>
                                          </p:stCondLst>
                                        </p:cTn>
                                        <p:tgtEl>
                                          <p:spTgt spid="159747">
                                            <p:txEl>
                                              <p:pRg st="0" end="0"/>
                                            </p:txEl>
                                          </p:spTgt>
                                        </p:tgtEl>
                                        <p:attrNameLst>
                                          <p:attrName>style.visibility</p:attrName>
                                        </p:attrNameLst>
                                      </p:cBhvr>
                                      <p:to>
                                        <p:strVal val="visible"/>
                                      </p:to>
                                    </p:set>
                                    <p:animEffect transition="in" filter="dissolve">
                                      <p:cBhvr>
                                        <p:cTn id="13" dur="1000"/>
                                        <p:tgtEl>
                                          <p:spTgt spid="159747">
                                            <p:txEl>
                                              <p:pRg st="0" end="0"/>
                                            </p:txEl>
                                          </p:spTgt>
                                        </p:tgtEl>
                                      </p:cBhvr>
                                    </p:animEffect>
                                  </p:childTnLst>
                                </p:cTn>
                              </p:par>
                            </p:childTnLst>
                          </p:cTn>
                        </p:par>
                        <p:par>
                          <p:cTn id="14" fill="hold" nodeType="afterGroup">
                            <p:stCondLst>
                              <p:cond delay="4000"/>
                            </p:stCondLst>
                            <p:childTnLst>
                              <p:par>
                                <p:cTn id="15" presetID="9" presetClass="entr" presetSubtype="0" fill="hold" grpId="0" nodeType="afterEffect">
                                  <p:stCondLst>
                                    <p:cond delay="500"/>
                                  </p:stCondLst>
                                  <p:childTnLst>
                                    <p:set>
                                      <p:cBhvr>
                                        <p:cTn id="16" dur="1" fill="hold">
                                          <p:stCondLst>
                                            <p:cond delay="0"/>
                                          </p:stCondLst>
                                        </p:cTn>
                                        <p:tgtEl>
                                          <p:spTgt spid="159747">
                                            <p:txEl>
                                              <p:pRg st="1" end="1"/>
                                            </p:txEl>
                                          </p:spTgt>
                                        </p:tgtEl>
                                        <p:attrNameLst>
                                          <p:attrName>style.visibility</p:attrName>
                                        </p:attrNameLst>
                                      </p:cBhvr>
                                      <p:to>
                                        <p:strVal val="visible"/>
                                      </p:to>
                                    </p:set>
                                    <p:animEffect transition="in" filter="dissolve">
                                      <p:cBhvr>
                                        <p:cTn id="17" dur="1000"/>
                                        <p:tgtEl>
                                          <p:spTgt spid="159747">
                                            <p:txEl>
                                              <p:pRg st="1" end="1"/>
                                            </p:txEl>
                                          </p:spTgt>
                                        </p:tgtEl>
                                      </p:cBhvr>
                                    </p:animEffect>
                                  </p:childTnLst>
                                </p:cTn>
                              </p:par>
                            </p:childTnLst>
                          </p:cTn>
                        </p:par>
                        <p:par>
                          <p:cTn id="18" fill="hold" nodeType="afterGroup">
                            <p:stCondLst>
                              <p:cond delay="5500"/>
                            </p:stCondLst>
                            <p:childTnLst>
                              <p:par>
                                <p:cTn id="19" presetID="9" presetClass="entr" presetSubtype="0" fill="hold" grpId="0" nodeType="afterEffect">
                                  <p:stCondLst>
                                    <p:cond delay="500"/>
                                  </p:stCondLst>
                                  <p:childTnLst>
                                    <p:set>
                                      <p:cBhvr>
                                        <p:cTn id="20" dur="1" fill="hold">
                                          <p:stCondLst>
                                            <p:cond delay="0"/>
                                          </p:stCondLst>
                                        </p:cTn>
                                        <p:tgtEl>
                                          <p:spTgt spid="159747">
                                            <p:txEl>
                                              <p:pRg st="2" end="2"/>
                                            </p:txEl>
                                          </p:spTgt>
                                        </p:tgtEl>
                                        <p:attrNameLst>
                                          <p:attrName>style.visibility</p:attrName>
                                        </p:attrNameLst>
                                      </p:cBhvr>
                                      <p:to>
                                        <p:strVal val="visible"/>
                                      </p:to>
                                    </p:set>
                                    <p:animEffect transition="in" filter="dissolve">
                                      <p:cBhvr>
                                        <p:cTn id="21" dur="1000"/>
                                        <p:tgtEl>
                                          <p:spTgt spid="159747">
                                            <p:txEl>
                                              <p:pRg st="2" end="2"/>
                                            </p:txEl>
                                          </p:spTgt>
                                        </p:tgtEl>
                                      </p:cBhvr>
                                    </p:animEffect>
                                  </p:childTnLst>
                                </p:cTn>
                              </p:par>
                            </p:childTnLst>
                          </p:cTn>
                        </p:par>
                        <p:par>
                          <p:cTn id="22" fill="hold" nodeType="afterGroup">
                            <p:stCondLst>
                              <p:cond delay="7000"/>
                            </p:stCondLst>
                            <p:childTnLst>
                              <p:par>
                                <p:cTn id="23" presetID="9" presetClass="entr" presetSubtype="0" fill="hold" grpId="0" nodeType="afterEffect">
                                  <p:stCondLst>
                                    <p:cond delay="500"/>
                                  </p:stCondLst>
                                  <p:childTnLst>
                                    <p:set>
                                      <p:cBhvr>
                                        <p:cTn id="24" dur="1" fill="hold">
                                          <p:stCondLst>
                                            <p:cond delay="0"/>
                                          </p:stCondLst>
                                        </p:cTn>
                                        <p:tgtEl>
                                          <p:spTgt spid="159747">
                                            <p:txEl>
                                              <p:pRg st="3" end="3"/>
                                            </p:txEl>
                                          </p:spTgt>
                                        </p:tgtEl>
                                        <p:attrNameLst>
                                          <p:attrName>style.visibility</p:attrName>
                                        </p:attrNameLst>
                                      </p:cBhvr>
                                      <p:to>
                                        <p:strVal val="visible"/>
                                      </p:to>
                                    </p:set>
                                    <p:animEffect transition="in" filter="dissolve">
                                      <p:cBhvr>
                                        <p:cTn id="25" dur="1000"/>
                                        <p:tgtEl>
                                          <p:spTgt spid="159747">
                                            <p:txEl>
                                              <p:pRg st="3" end="3"/>
                                            </p:txEl>
                                          </p:spTgt>
                                        </p:tgtEl>
                                      </p:cBhvr>
                                    </p:animEffect>
                                  </p:childTnLst>
                                </p:cTn>
                              </p:par>
                            </p:childTnLst>
                          </p:cTn>
                        </p:par>
                        <p:par>
                          <p:cTn id="26" fill="hold" nodeType="afterGroup">
                            <p:stCondLst>
                              <p:cond delay="8500"/>
                            </p:stCondLst>
                            <p:childTnLst>
                              <p:par>
                                <p:cTn id="27" presetID="9" presetClass="entr" presetSubtype="0" fill="hold" grpId="0" nodeType="afterEffect">
                                  <p:stCondLst>
                                    <p:cond delay="500"/>
                                  </p:stCondLst>
                                  <p:childTnLst>
                                    <p:set>
                                      <p:cBhvr>
                                        <p:cTn id="28" dur="1" fill="hold">
                                          <p:stCondLst>
                                            <p:cond delay="0"/>
                                          </p:stCondLst>
                                        </p:cTn>
                                        <p:tgtEl>
                                          <p:spTgt spid="159747">
                                            <p:txEl>
                                              <p:pRg st="4" end="4"/>
                                            </p:txEl>
                                          </p:spTgt>
                                        </p:tgtEl>
                                        <p:attrNameLst>
                                          <p:attrName>style.visibility</p:attrName>
                                        </p:attrNameLst>
                                      </p:cBhvr>
                                      <p:to>
                                        <p:strVal val="visible"/>
                                      </p:to>
                                    </p:set>
                                    <p:animEffect transition="in" filter="dissolve">
                                      <p:cBhvr>
                                        <p:cTn id="29" dur="1000"/>
                                        <p:tgtEl>
                                          <p:spTgt spid="159747">
                                            <p:txEl>
                                              <p:pRg st="4" end="4"/>
                                            </p:txEl>
                                          </p:spTgt>
                                        </p:tgtEl>
                                      </p:cBhvr>
                                    </p:animEffect>
                                  </p:childTnLst>
                                </p:cTn>
                              </p:par>
                            </p:childTnLst>
                          </p:cTn>
                        </p:par>
                        <p:par>
                          <p:cTn id="30" fill="hold" nodeType="afterGroup">
                            <p:stCondLst>
                              <p:cond delay="10000"/>
                            </p:stCondLst>
                            <p:childTnLst>
                              <p:par>
                                <p:cTn id="31" presetID="9" presetClass="entr" presetSubtype="0" fill="hold" grpId="0" nodeType="afterEffect">
                                  <p:stCondLst>
                                    <p:cond delay="500"/>
                                  </p:stCondLst>
                                  <p:childTnLst>
                                    <p:set>
                                      <p:cBhvr>
                                        <p:cTn id="32" dur="1" fill="hold">
                                          <p:stCondLst>
                                            <p:cond delay="0"/>
                                          </p:stCondLst>
                                        </p:cTn>
                                        <p:tgtEl>
                                          <p:spTgt spid="159747">
                                            <p:txEl>
                                              <p:pRg st="5" end="5"/>
                                            </p:txEl>
                                          </p:spTgt>
                                        </p:tgtEl>
                                        <p:attrNameLst>
                                          <p:attrName>style.visibility</p:attrName>
                                        </p:attrNameLst>
                                      </p:cBhvr>
                                      <p:to>
                                        <p:strVal val="visible"/>
                                      </p:to>
                                    </p:set>
                                    <p:animEffect transition="in" filter="dissolve">
                                      <p:cBhvr>
                                        <p:cTn id="33" dur="1000"/>
                                        <p:tgtEl>
                                          <p:spTgt spid="159747">
                                            <p:txEl>
                                              <p:pRg st="5" end="5"/>
                                            </p:txEl>
                                          </p:spTgt>
                                        </p:tgtEl>
                                      </p:cBhvr>
                                    </p:animEffect>
                                  </p:childTnLst>
                                </p:cTn>
                              </p:par>
                            </p:childTnLst>
                          </p:cTn>
                        </p:par>
                        <p:par>
                          <p:cTn id="34" fill="hold" nodeType="afterGroup">
                            <p:stCondLst>
                              <p:cond delay="11500"/>
                            </p:stCondLst>
                            <p:childTnLst>
                              <p:par>
                                <p:cTn id="35" presetID="9" presetClass="entr" presetSubtype="0" fill="hold" grpId="0" nodeType="afterEffect">
                                  <p:stCondLst>
                                    <p:cond delay="500"/>
                                  </p:stCondLst>
                                  <p:childTnLst>
                                    <p:set>
                                      <p:cBhvr>
                                        <p:cTn id="36" dur="1" fill="hold">
                                          <p:stCondLst>
                                            <p:cond delay="0"/>
                                          </p:stCondLst>
                                        </p:cTn>
                                        <p:tgtEl>
                                          <p:spTgt spid="159747">
                                            <p:txEl>
                                              <p:pRg st="6" end="6"/>
                                            </p:txEl>
                                          </p:spTgt>
                                        </p:tgtEl>
                                        <p:attrNameLst>
                                          <p:attrName>style.visibility</p:attrName>
                                        </p:attrNameLst>
                                      </p:cBhvr>
                                      <p:to>
                                        <p:strVal val="visible"/>
                                      </p:to>
                                    </p:set>
                                    <p:animEffect transition="in" filter="dissolve">
                                      <p:cBhvr>
                                        <p:cTn id="37" dur="1000"/>
                                        <p:tgtEl>
                                          <p:spTgt spid="159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normAutofit/>
          </a:bodyPr>
          <a:lstStyle/>
          <a:p>
            <a:pPr algn="just" rtl="1"/>
            <a:r>
              <a:rPr lang="fa-IR" sz="4000" dirty="0">
                <a:cs typeface="Titr" pitchFamily="2" charset="-78"/>
              </a:rPr>
              <a:t>تعاریف کلی</a:t>
            </a:r>
            <a:endParaRPr lang="en-US" sz="4000" dirty="0">
              <a:cs typeface="Titr" pitchFamily="2" charset="-78"/>
            </a:endParaRPr>
          </a:p>
        </p:txBody>
      </p:sp>
      <p:sp>
        <p:nvSpPr>
          <p:cNvPr id="160771" name="Rectangle 3"/>
          <p:cNvSpPr>
            <a:spLocks noGrp="1" noChangeArrowheads="1"/>
          </p:cNvSpPr>
          <p:nvPr>
            <p:ph type="body" idx="1"/>
          </p:nvPr>
        </p:nvSpPr>
        <p:spPr>
          <a:xfrm>
            <a:off x="457200" y="1828800"/>
            <a:ext cx="7772400" cy="4419600"/>
          </a:xfrm>
        </p:spPr>
        <p:txBody>
          <a:bodyPr>
            <a:normAutofit/>
          </a:bodyPr>
          <a:lstStyle/>
          <a:p>
            <a:pPr algn="just" rtl="1">
              <a:buClr>
                <a:srgbClr val="666699"/>
              </a:buClr>
              <a:buSzTx/>
              <a:buFont typeface="Wingdings" panose="05000000000000000000" pitchFamily="2" charset="2"/>
              <a:buChar char="Ø"/>
            </a:pPr>
            <a:r>
              <a:rPr lang="fa-IR" sz="2400" dirty="0">
                <a:solidFill>
                  <a:schemeClr val="tx1"/>
                </a:solidFill>
                <a:cs typeface="Mitra" pitchFamily="2" charset="-78"/>
              </a:rPr>
              <a:t> </a:t>
            </a:r>
            <a:r>
              <a:rPr lang="fa-IR" sz="2400" dirty="0">
                <a:solidFill>
                  <a:schemeClr val="tx1"/>
                </a:solidFill>
                <a:effectLst>
                  <a:outerShdw blurRad="38100" dist="38100" dir="2700000" algn="tl">
                    <a:srgbClr val="FFFFFF"/>
                  </a:outerShdw>
                </a:effectLst>
                <a:cs typeface="Mitra" pitchFamily="2" charset="-78"/>
              </a:rPr>
              <a:t>هدف (</a:t>
            </a:r>
            <a:r>
              <a:rPr lang="en-US" sz="3600"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Ta</a:t>
            </a:r>
            <a:r>
              <a:rPr lang="en-US" sz="4000"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r</a:t>
            </a:r>
            <a:r>
              <a:rPr lang="en-US" sz="3600"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get</a:t>
            </a:r>
            <a:r>
              <a:rPr lang="fa-IR" sz="2400" dirty="0">
                <a:solidFill>
                  <a:schemeClr val="tx1"/>
                </a:solidFill>
                <a:effectLst>
                  <a:outerShdw blurRad="38100" dist="38100" dir="2700000" algn="tl">
                    <a:srgbClr val="FFFFFF"/>
                  </a:outerShdw>
                </a:effectLst>
                <a:cs typeface="Mitra" pitchFamily="2" charset="-78"/>
              </a:rPr>
              <a:t>): هرگونه شیء، طرح یا علامتی که می بایست جهت انجام عملی در معرض دید شخص قرار گیرد.</a:t>
            </a:r>
          </a:p>
          <a:p>
            <a:pPr algn="just" rtl="1">
              <a:buClr>
                <a:srgbClr val="666699"/>
              </a:buClr>
              <a:buSzTx/>
              <a:buFont typeface="Wingdings" panose="05000000000000000000" pitchFamily="2" charset="2"/>
              <a:buChar char="Ø"/>
            </a:pPr>
            <a:r>
              <a:rPr lang="fa-IR" sz="2400" dirty="0">
                <a:solidFill>
                  <a:schemeClr val="tx1"/>
                </a:solidFill>
                <a:effectLst>
                  <a:outerShdw blurRad="38100" dist="38100" dir="2700000" algn="tl">
                    <a:srgbClr val="FFFFFF"/>
                  </a:outerShdw>
                </a:effectLst>
                <a:cs typeface="Mitra" pitchFamily="2" charset="-78"/>
              </a:rPr>
              <a:t> رنگهای ایمنی: رنگهایی با خصوصیات مشخص، که دارای معانی ایمنی ویژه ای هستند.</a:t>
            </a:r>
          </a:p>
          <a:p>
            <a:pPr algn="just" rtl="1">
              <a:buClr>
                <a:srgbClr val="666699"/>
              </a:buClr>
              <a:buSzTx/>
              <a:buFont typeface="Wingdings" panose="05000000000000000000" pitchFamily="2" charset="2"/>
              <a:buChar char="Ø"/>
            </a:pPr>
            <a:r>
              <a:rPr lang="fa-IR" sz="2400" dirty="0">
                <a:solidFill>
                  <a:schemeClr val="tx1"/>
                </a:solidFill>
                <a:effectLst>
                  <a:outerShdw blurRad="38100" dist="38100" dir="2700000" algn="tl">
                    <a:srgbClr val="FFFFFF"/>
                  </a:outerShdw>
                </a:effectLst>
                <a:cs typeface="Mitra" pitchFamily="2" charset="-78"/>
              </a:rPr>
              <a:t> علائم ایمنی: علائمی که با بکارگیری اشکال و رنگهای مختلف، یک پیغام ایمنی مشخص را به بیننده منتقل می نمایند.</a:t>
            </a:r>
          </a:p>
          <a:p>
            <a:pPr algn="just" rtl="1">
              <a:buClr>
                <a:srgbClr val="666699"/>
              </a:buClr>
              <a:buSzTx/>
              <a:buFont typeface="Wingdings" panose="05000000000000000000" pitchFamily="2" charset="2"/>
              <a:buChar char="Ø"/>
            </a:pPr>
            <a:r>
              <a:rPr lang="fa-IR" sz="2400" dirty="0">
                <a:solidFill>
                  <a:schemeClr val="tx1"/>
                </a:solidFill>
                <a:effectLst>
                  <a:outerShdw blurRad="38100" dist="38100" dir="2700000" algn="tl">
                    <a:srgbClr val="FFFFFF"/>
                  </a:outerShdw>
                </a:effectLst>
                <a:cs typeface="Mitra" pitchFamily="2" charset="-78"/>
              </a:rPr>
              <a:t> علائم مکمل: متنی که در کنار علائم ایمنی و جهت وضوح بیشتر آن آورده می شود.</a:t>
            </a:r>
            <a:endParaRPr lang="en-US" sz="2400"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4138612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60770"/>
                                        </p:tgtEl>
                                        <p:attrNameLst>
                                          <p:attrName>style.visibility</p:attrName>
                                        </p:attrNameLst>
                                      </p:cBhvr>
                                      <p:to>
                                        <p:strVal val="visible"/>
                                      </p:to>
                                    </p:set>
                                    <p:animEffect transition="in" filter="fade">
                                      <p:cBhvr>
                                        <p:cTn id="7" dur="2000"/>
                                        <p:tgtEl>
                                          <p:spTgt spid="160770"/>
                                        </p:tgtEl>
                                      </p:cBhvr>
                                    </p:animEffect>
                                    <p:anim calcmode="lin" valueType="num">
                                      <p:cBhvr>
                                        <p:cTn id="8" dur="2000" fill="hold"/>
                                        <p:tgtEl>
                                          <p:spTgt spid="160770"/>
                                        </p:tgtEl>
                                        <p:attrNameLst>
                                          <p:attrName>ppt_x</p:attrName>
                                        </p:attrNameLst>
                                      </p:cBhvr>
                                      <p:tavLst>
                                        <p:tav tm="0">
                                          <p:val>
                                            <p:strVal val="#ppt_x"/>
                                          </p:val>
                                        </p:tav>
                                        <p:tav tm="100000">
                                          <p:val>
                                            <p:strVal val="#ppt_x"/>
                                          </p:val>
                                        </p:tav>
                                      </p:tavLst>
                                    </p:anim>
                                    <p:anim calcmode="lin" valueType="num">
                                      <p:cBhvr>
                                        <p:cTn id="9" dur="2000" fill="hold"/>
                                        <p:tgtEl>
                                          <p:spTgt spid="16077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5" presetClass="entr" presetSubtype="0" fill="hold" grpId="0" nodeType="afterEffect">
                                  <p:stCondLst>
                                    <p:cond delay="1000"/>
                                  </p:stCondLst>
                                  <p:childTnLst>
                                    <p:set>
                                      <p:cBhvr>
                                        <p:cTn id="12" dur="1" fill="hold">
                                          <p:stCondLst>
                                            <p:cond delay="0"/>
                                          </p:stCondLst>
                                        </p:cTn>
                                        <p:tgtEl>
                                          <p:spTgt spid="160771">
                                            <p:txEl>
                                              <p:pRg st="0" end="0"/>
                                            </p:txEl>
                                          </p:spTgt>
                                        </p:tgtEl>
                                        <p:attrNameLst>
                                          <p:attrName>style.visibility</p:attrName>
                                        </p:attrNameLst>
                                      </p:cBhvr>
                                      <p:to>
                                        <p:strVal val="visible"/>
                                      </p:to>
                                    </p:set>
                                    <p:anim calcmode="lin" valueType="num">
                                      <p:cBhvr>
                                        <p:cTn id="13" dur="2000" fill="hold"/>
                                        <p:tgtEl>
                                          <p:spTgt spid="160771">
                                            <p:txEl>
                                              <p:pRg st="0" end="0"/>
                                            </p:txEl>
                                          </p:spTgt>
                                        </p:tgtEl>
                                        <p:attrNameLst>
                                          <p:attrName>ppt_w</p:attrName>
                                        </p:attrNameLst>
                                      </p:cBhvr>
                                      <p:tavLst>
                                        <p:tav tm="0">
                                          <p:val>
                                            <p:strVal val="#ppt_w*0.70"/>
                                          </p:val>
                                        </p:tav>
                                        <p:tav tm="100000">
                                          <p:val>
                                            <p:strVal val="#ppt_w"/>
                                          </p:val>
                                        </p:tav>
                                      </p:tavLst>
                                    </p:anim>
                                    <p:anim calcmode="lin" valueType="num">
                                      <p:cBhvr>
                                        <p:cTn id="14" dur="2000" fill="hold"/>
                                        <p:tgtEl>
                                          <p:spTgt spid="160771">
                                            <p:txEl>
                                              <p:pRg st="0" end="0"/>
                                            </p:txEl>
                                          </p:spTgt>
                                        </p:tgtEl>
                                        <p:attrNameLst>
                                          <p:attrName>ppt_h</p:attrName>
                                        </p:attrNameLst>
                                      </p:cBhvr>
                                      <p:tavLst>
                                        <p:tav tm="0">
                                          <p:val>
                                            <p:strVal val="#ppt_h"/>
                                          </p:val>
                                        </p:tav>
                                        <p:tav tm="100000">
                                          <p:val>
                                            <p:strVal val="#ppt_h"/>
                                          </p:val>
                                        </p:tav>
                                      </p:tavLst>
                                    </p:anim>
                                    <p:animEffect transition="in" filter="fade">
                                      <p:cBhvr>
                                        <p:cTn id="15" dur="2000"/>
                                        <p:tgtEl>
                                          <p:spTgt spid="160771">
                                            <p:txEl>
                                              <p:pRg st="0" end="0"/>
                                            </p:txEl>
                                          </p:spTgt>
                                        </p:tgtEl>
                                      </p:cBhvr>
                                    </p:animEffect>
                                  </p:childTnLst>
                                </p:cTn>
                              </p:par>
                            </p:childTnLst>
                          </p:cTn>
                        </p:par>
                        <p:par>
                          <p:cTn id="16" fill="hold" nodeType="afterGroup">
                            <p:stCondLst>
                              <p:cond delay="5000"/>
                            </p:stCondLst>
                            <p:childTnLst>
                              <p:par>
                                <p:cTn id="17" presetID="55" presetClass="entr" presetSubtype="0" fill="hold" grpId="0" nodeType="afterEffect">
                                  <p:stCondLst>
                                    <p:cond delay="500"/>
                                  </p:stCondLst>
                                  <p:childTnLst>
                                    <p:set>
                                      <p:cBhvr>
                                        <p:cTn id="18" dur="1" fill="hold">
                                          <p:stCondLst>
                                            <p:cond delay="0"/>
                                          </p:stCondLst>
                                        </p:cTn>
                                        <p:tgtEl>
                                          <p:spTgt spid="160771">
                                            <p:txEl>
                                              <p:pRg st="1" end="1"/>
                                            </p:txEl>
                                          </p:spTgt>
                                        </p:tgtEl>
                                        <p:attrNameLst>
                                          <p:attrName>style.visibility</p:attrName>
                                        </p:attrNameLst>
                                      </p:cBhvr>
                                      <p:to>
                                        <p:strVal val="visible"/>
                                      </p:to>
                                    </p:set>
                                    <p:anim calcmode="lin" valueType="num">
                                      <p:cBhvr>
                                        <p:cTn id="19" dur="2000" fill="hold"/>
                                        <p:tgtEl>
                                          <p:spTgt spid="160771">
                                            <p:txEl>
                                              <p:pRg st="1" end="1"/>
                                            </p:txEl>
                                          </p:spTgt>
                                        </p:tgtEl>
                                        <p:attrNameLst>
                                          <p:attrName>ppt_w</p:attrName>
                                        </p:attrNameLst>
                                      </p:cBhvr>
                                      <p:tavLst>
                                        <p:tav tm="0">
                                          <p:val>
                                            <p:strVal val="#ppt_w*0.70"/>
                                          </p:val>
                                        </p:tav>
                                        <p:tav tm="100000">
                                          <p:val>
                                            <p:strVal val="#ppt_w"/>
                                          </p:val>
                                        </p:tav>
                                      </p:tavLst>
                                    </p:anim>
                                    <p:anim calcmode="lin" valueType="num">
                                      <p:cBhvr>
                                        <p:cTn id="20" dur="2000" fill="hold"/>
                                        <p:tgtEl>
                                          <p:spTgt spid="160771">
                                            <p:txEl>
                                              <p:pRg st="1" end="1"/>
                                            </p:txEl>
                                          </p:spTgt>
                                        </p:tgtEl>
                                        <p:attrNameLst>
                                          <p:attrName>ppt_h</p:attrName>
                                        </p:attrNameLst>
                                      </p:cBhvr>
                                      <p:tavLst>
                                        <p:tav tm="0">
                                          <p:val>
                                            <p:strVal val="#ppt_h"/>
                                          </p:val>
                                        </p:tav>
                                        <p:tav tm="100000">
                                          <p:val>
                                            <p:strVal val="#ppt_h"/>
                                          </p:val>
                                        </p:tav>
                                      </p:tavLst>
                                    </p:anim>
                                    <p:animEffect transition="in" filter="fade">
                                      <p:cBhvr>
                                        <p:cTn id="21" dur="2000"/>
                                        <p:tgtEl>
                                          <p:spTgt spid="160771">
                                            <p:txEl>
                                              <p:pRg st="1" end="1"/>
                                            </p:txEl>
                                          </p:spTgt>
                                        </p:tgtEl>
                                      </p:cBhvr>
                                    </p:animEffect>
                                  </p:childTnLst>
                                </p:cTn>
                              </p:par>
                            </p:childTnLst>
                          </p:cTn>
                        </p:par>
                        <p:par>
                          <p:cTn id="22" fill="hold" nodeType="afterGroup">
                            <p:stCondLst>
                              <p:cond delay="7500"/>
                            </p:stCondLst>
                            <p:childTnLst>
                              <p:par>
                                <p:cTn id="23" presetID="55" presetClass="entr" presetSubtype="0" fill="hold" grpId="0" nodeType="afterEffect">
                                  <p:stCondLst>
                                    <p:cond delay="500"/>
                                  </p:stCondLst>
                                  <p:childTnLst>
                                    <p:set>
                                      <p:cBhvr>
                                        <p:cTn id="24" dur="1" fill="hold">
                                          <p:stCondLst>
                                            <p:cond delay="0"/>
                                          </p:stCondLst>
                                        </p:cTn>
                                        <p:tgtEl>
                                          <p:spTgt spid="160771">
                                            <p:txEl>
                                              <p:pRg st="2" end="2"/>
                                            </p:txEl>
                                          </p:spTgt>
                                        </p:tgtEl>
                                        <p:attrNameLst>
                                          <p:attrName>style.visibility</p:attrName>
                                        </p:attrNameLst>
                                      </p:cBhvr>
                                      <p:to>
                                        <p:strVal val="visible"/>
                                      </p:to>
                                    </p:set>
                                    <p:anim calcmode="lin" valueType="num">
                                      <p:cBhvr>
                                        <p:cTn id="25" dur="2000" fill="hold"/>
                                        <p:tgtEl>
                                          <p:spTgt spid="160771">
                                            <p:txEl>
                                              <p:pRg st="2" end="2"/>
                                            </p:txEl>
                                          </p:spTgt>
                                        </p:tgtEl>
                                        <p:attrNameLst>
                                          <p:attrName>ppt_w</p:attrName>
                                        </p:attrNameLst>
                                      </p:cBhvr>
                                      <p:tavLst>
                                        <p:tav tm="0">
                                          <p:val>
                                            <p:strVal val="#ppt_w*0.70"/>
                                          </p:val>
                                        </p:tav>
                                        <p:tav tm="100000">
                                          <p:val>
                                            <p:strVal val="#ppt_w"/>
                                          </p:val>
                                        </p:tav>
                                      </p:tavLst>
                                    </p:anim>
                                    <p:anim calcmode="lin" valueType="num">
                                      <p:cBhvr>
                                        <p:cTn id="26" dur="2000" fill="hold"/>
                                        <p:tgtEl>
                                          <p:spTgt spid="160771">
                                            <p:txEl>
                                              <p:pRg st="2" end="2"/>
                                            </p:txEl>
                                          </p:spTgt>
                                        </p:tgtEl>
                                        <p:attrNameLst>
                                          <p:attrName>ppt_h</p:attrName>
                                        </p:attrNameLst>
                                      </p:cBhvr>
                                      <p:tavLst>
                                        <p:tav tm="0">
                                          <p:val>
                                            <p:strVal val="#ppt_h"/>
                                          </p:val>
                                        </p:tav>
                                        <p:tav tm="100000">
                                          <p:val>
                                            <p:strVal val="#ppt_h"/>
                                          </p:val>
                                        </p:tav>
                                      </p:tavLst>
                                    </p:anim>
                                    <p:animEffect transition="in" filter="fade">
                                      <p:cBhvr>
                                        <p:cTn id="27" dur="2000"/>
                                        <p:tgtEl>
                                          <p:spTgt spid="160771">
                                            <p:txEl>
                                              <p:pRg st="2" end="2"/>
                                            </p:txEl>
                                          </p:spTgt>
                                        </p:tgtEl>
                                      </p:cBhvr>
                                    </p:animEffect>
                                  </p:childTnLst>
                                </p:cTn>
                              </p:par>
                            </p:childTnLst>
                          </p:cTn>
                        </p:par>
                        <p:par>
                          <p:cTn id="28" fill="hold" nodeType="afterGroup">
                            <p:stCondLst>
                              <p:cond delay="10000"/>
                            </p:stCondLst>
                            <p:childTnLst>
                              <p:par>
                                <p:cTn id="29" presetID="55" presetClass="entr" presetSubtype="0" fill="hold" grpId="0" nodeType="afterEffect">
                                  <p:stCondLst>
                                    <p:cond delay="500"/>
                                  </p:stCondLst>
                                  <p:childTnLst>
                                    <p:set>
                                      <p:cBhvr>
                                        <p:cTn id="30" dur="1" fill="hold">
                                          <p:stCondLst>
                                            <p:cond delay="0"/>
                                          </p:stCondLst>
                                        </p:cTn>
                                        <p:tgtEl>
                                          <p:spTgt spid="160771">
                                            <p:txEl>
                                              <p:pRg st="3" end="3"/>
                                            </p:txEl>
                                          </p:spTgt>
                                        </p:tgtEl>
                                        <p:attrNameLst>
                                          <p:attrName>style.visibility</p:attrName>
                                        </p:attrNameLst>
                                      </p:cBhvr>
                                      <p:to>
                                        <p:strVal val="visible"/>
                                      </p:to>
                                    </p:set>
                                    <p:anim calcmode="lin" valueType="num">
                                      <p:cBhvr>
                                        <p:cTn id="31" dur="2000" fill="hold"/>
                                        <p:tgtEl>
                                          <p:spTgt spid="160771">
                                            <p:txEl>
                                              <p:pRg st="3" end="3"/>
                                            </p:txEl>
                                          </p:spTgt>
                                        </p:tgtEl>
                                        <p:attrNameLst>
                                          <p:attrName>ppt_w</p:attrName>
                                        </p:attrNameLst>
                                      </p:cBhvr>
                                      <p:tavLst>
                                        <p:tav tm="0">
                                          <p:val>
                                            <p:strVal val="#ppt_w*0.70"/>
                                          </p:val>
                                        </p:tav>
                                        <p:tav tm="100000">
                                          <p:val>
                                            <p:strVal val="#ppt_w"/>
                                          </p:val>
                                        </p:tav>
                                      </p:tavLst>
                                    </p:anim>
                                    <p:anim calcmode="lin" valueType="num">
                                      <p:cBhvr>
                                        <p:cTn id="32" dur="2000" fill="hold"/>
                                        <p:tgtEl>
                                          <p:spTgt spid="160771">
                                            <p:txEl>
                                              <p:pRg st="3" end="3"/>
                                            </p:txEl>
                                          </p:spTgt>
                                        </p:tgtEl>
                                        <p:attrNameLst>
                                          <p:attrName>ppt_h</p:attrName>
                                        </p:attrNameLst>
                                      </p:cBhvr>
                                      <p:tavLst>
                                        <p:tav tm="0">
                                          <p:val>
                                            <p:strVal val="#ppt_h"/>
                                          </p:val>
                                        </p:tav>
                                        <p:tav tm="100000">
                                          <p:val>
                                            <p:strVal val="#ppt_h"/>
                                          </p:val>
                                        </p:tav>
                                      </p:tavLst>
                                    </p:anim>
                                    <p:animEffect transition="in" filter="fade">
                                      <p:cBhvr>
                                        <p:cTn id="33" dur="2000"/>
                                        <p:tgtEl>
                                          <p:spTgt spid="160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p:bldP spid="16077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normAutofit/>
          </a:bodyPr>
          <a:lstStyle/>
          <a:p>
            <a:pPr algn="just" rtl="1"/>
            <a:r>
              <a:rPr lang="fa-IR" sz="3200" dirty="0">
                <a:cs typeface="Titr" pitchFamily="2" charset="-78"/>
              </a:rPr>
              <a:t>اهداف استفاده از علائم ایمنی</a:t>
            </a:r>
            <a:endParaRPr lang="en-US" sz="3200" dirty="0">
              <a:cs typeface="Titr" pitchFamily="2" charset="-78"/>
            </a:endParaRPr>
          </a:p>
        </p:txBody>
      </p:sp>
      <p:sp>
        <p:nvSpPr>
          <p:cNvPr id="151555" name="Rectangle 3"/>
          <p:cNvSpPr>
            <a:spLocks noGrp="1" noChangeArrowheads="1"/>
          </p:cNvSpPr>
          <p:nvPr>
            <p:ph type="body" idx="1"/>
          </p:nvPr>
        </p:nvSpPr>
        <p:spPr>
          <a:xfrm>
            <a:off x="457200" y="1828800"/>
            <a:ext cx="7772400" cy="3733800"/>
          </a:xfrm>
        </p:spPr>
        <p:txBody>
          <a:bodyPr>
            <a:normAutofit/>
          </a:bodyPr>
          <a:lstStyle/>
          <a:p>
            <a:pPr marL="349250" indent="-349250" algn="just" rtl="1">
              <a:lnSpc>
                <a:spcPct val="120000"/>
              </a:lnSpc>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جلب توجه افراد نسبت به موقعیتها و مسائلی که سلامت و ایمنی آنها را دچار مخاطره می نماید، از طریق:</a:t>
            </a:r>
          </a:p>
          <a:p>
            <a:pPr marL="1089025" lvl="1" indent="-282575" algn="r" rtl="1">
              <a:lnSpc>
                <a:spcPct val="120000"/>
              </a:lnSpc>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آگاهی یافتن افراد نسبت به خطر موجود</a:t>
            </a:r>
          </a:p>
          <a:p>
            <a:pPr marL="1089025" lvl="1" indent="-282575" algn="r" rtl="1">
              <a:lnSpc>
                <a:spcPct val="120000"/>
              </a:lnSpc>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تشریح و توضیح خطر موجود</a:t>
            </a:r>
          </a:p>
          <a:p>
            <a:pPr marL="1089025" lvl="1" indent="-282575" algn="r" rtl="1">
              <a:lnSpc>
                <a:spcPct val="120000"/>
              </a:lnSpc>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تشریح صدمات و لطمات ناشی از خطر</a:t>
            </a:r>
          </a:p>
          <a:p>
            <a:pPr marL="1089025" lvl="1" indent="-282575" algn="r" rtl="1">
              <a:lnSpc>
                <a:spcPct val="120000"/>
              </a:lnSpc>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آگاهی افراد در رابطه با چگونگی جلوگیری از ایجاد خطر</a:t>
            </a:r>
            <a:endParaRPr lang="en-US" sz="20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1735179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1554"/>
                                        </p:tgtEl>
                                        <p:attrNameLst>
                                          <p:attrName>style.visibility</p:attrName>
                                        </p:attrNameLst>
                                      </p:cBhvr>
                                      <p:to>
                                        <p:strVal val="visible"/>
                                      </p:to>
                                    </p:set>
                                    <p:animEffect transition="in" filter="fade">
                                      <p:cBhvr>
                                        <p:cTn id="7" dur="2000"/>
                                        <p:tgtEl>
                                          <p:spTgt spid="151554"/>
                                        </p:tgtEl>
                                      </p:cBhvr>
                                    </p:animEffect>
                                    <p:anim calcmode="lin" valueType="num">
                                      <p:cBhvr>
                                        <p:cTn id="8" dur="2000" fill="hold"/>
                                        <p:tgtEl>
                                          <p:spTgt spid="151554"/>
                                        </p:tgtEl>
                                        <p:attrNameLst>
                                          <p:attrName>ppt_x</p:attrName>
                                        </p:attrNameLst>
                                      </p:cBhvr>
                                      <p:tavLst>
                                        <p:tav tm="0">
                                          <p:val>
                                            <p:strVal val="#ppt_x"/>
                                          </p:val>
                                        </p:tav>
                                        <p:tav tm="100000">
                                          <p:val>
                                            <p:strVal val="#ppt_x"/>
                                          </p:val>
                                        </p:tav>
                                      </p:tavLst>
                                    </p:anim>
                                    <p:anim calcmode="lin" valueType="num">
                                      <p:cBhvr>
                                        <p:cTn id="9" dur="2000" fill="hold"/>
                                        <p:tgtEl>
                                          <p:spTgt spid="15155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7" presetClass="entr" presetSubtype="10" fill="hold" grpId="0" nodeType="afterEffect">
                                  <p:stCondLst>
                                    <p:cond delay="1000"/>
                                  </p:stCondLst>
                                  <p:childTnLst>
                                    <p:set>
                                      <p:cBhvr>
                                        <p:cTn id="12" dur="1" fill="hold">
                                          <p:stCondLst>
                                            <p:cond delay="0"/>
                                          </p:stCondLst>
                                        </p:cTn>
                                        <p:tgtEl>
                                          <p:spTgt spid="151555">
                                            <p:txEl>
                                              <p:pRg st="0" end="0"/>
                                            </p:txEl>
                                          </p:spTgt>
                                        </p:tgtEl>
                                        <p:attrNameLst>
                                          <p:attrName>style.visibility</p:attrName>
                                        </p:attrNameLst>
                                      </p:cBhvr>
                                      <p:to>
                                        <p:strVal val="visible"/>
                                      </p:to>
                                    </p:set>
                                    <p:anim calcmode="lin" valueType="num">
                                      <p:cBhvr>
                                        <p:cTn id="13" dur="1000" fill="hold"/>
                                        <p:tgtEl>
                                          <p:spTgt spid="151555">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51555">
                                            <p:txEl>
                                              <p:pRg st="0" end="0"/>
                                            </p:txEl>
                                          </p:spTgt>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4000"/>
                            </p:stCondLst>
                            <p:childTnLst>
                              <p:par>
                                <p:cTn id="16" presetID="39" presetClass="entr" presetSubtype="0" accel="100000" fill="hold" grpId="0" nodeType="afterEffect">
                                  <p:stCondLst>
                                    <p:cond delay="500"/>
                                  </p:stCondLst>
                                  <p:iterate type="wd">
                                    <p:tmPct val="10000"/>
                                  </p:iterate>
                                  <p:childTnLst>
                                    <p:set>
                                      <p:cBhvr>
                                        <p:cTn id="17" dur="1" fill="hold">
                                          <p:stCondLst>
                                            <p:cond delay="0"/>
                                          </p:stCondLst>
                                        </p:cTn>
                                        <p:tgtEl>
                                          <p:spTgt spid="151555">
                                            <p:txEl>
                                              <p:pRg st="1" end="1"/>
                                            </p:txEl>
                                          </p:spTgt>
                                        </p:tgtEl>
                                        <p:attrNameLst>
                                          <p:attrName>style.visibility</p:attrName>
                                        </p:attrNameLst>
                                      </p:cBhvr>
                                      <p:to>
                                        <p:strVal val="visible"/>
                                      </p:to>
                                    </p:set>
                                    <p:anim calcmode="lin" valueType="num">
                                      <p:cBhvr>
                                        <p:cTn id="18" dur="1000" fill="hold"/>
                                        <p:tgtEl>
                                          <p:spTgt spid="15155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9" dur="1000" fill="hold"/>
                                        <p:tgtEl>
                                          <p:spTgt spid="15155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0" dur="1000" fill="hold"/>
                                        <p:tgtEl>
                                          <p:spTgt spid="15155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1" dur="1000" fill="hold"/>
                                        <p:tgtEl>
                                          <p:spTgt spid="151555">
                                            <p:txEl>
                                              <p:pRg st="1" end="1"/>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6100"/>
                            </p:stCondLst>
                            <p:childTnLst>
                              <p:par>
                                <p:cTn id="23" presetID="39" presetClass="entr" presetSubtype="0" accel="100000" fill="hold" grpId="0" nodeType="afterEffect">
                                  <p:stCondLst>
                                    <p:cond delay="500"/>
                                  </p:stCondLst>
                                  <p:iterate type="wd">
                                    <p:tmPct val="10000"/>
                                  </p:iterate>
                                  <p:childTnLst>
                                    <p:set>
                                      <p:cBhvr>
                                        <p:cTn id="24" dur="1" fill="hold">
                                          <p:stCondLst>
                                            <p:cond delay="0"/>
                                          </p:stCondLst>
                                        </p:cTn>
                                        <p:tgtEl>
                                          <p:spTgt spid="151555">
                                            <p:txEl>
                                              <p:pRg st="2" end="2"/>
                                            </p:txEl>
                                          </p:spTgt>
                                        </p:tgtEl>
                                        <p:attrNameLst>
                                          <p:attrName>style.visibility</p:attrName>
                                        </p:attrNameLst>
                                      </p:cBhvr>
                                      <p:to>
                                        <p:strVal val="visible"/>
                                      </p:to>
                                    </p:set>
                                    <p:anim calcmode="lin" valueType="num">
                                      <p:cBhvr>
                                        <p:cTn id="25" dur="1000" fill="hold"/>
                                        <p:tgtEl>
                                          <p:spTgt spid="15155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6" dur="1000" fill="hold"/>
                                        <p:tgtEl>
                                          <p:spTgt spid="15155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7" dur="1000" fill="hold"/>
                                        <p:tgtEl>
                                          <p:spTgt spid="15155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8" dur="1000" fill="hold"/>
                                        <p:tgtEl>
                                          <p:spTgt spid="151555">
                                            <p:txEl>
                                              <p:pRg st="2" end="2"/>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8000"/>
                            </p:stCondLst>
                            <p:childTnLst>
                              <p:par>
                                <p:cTn id="30" presetID="39" presetClass="entr" presetSubtype="0" accel="100000" fill="hold" grpId="0" nodeType="afterEffect">
                                  <p:stCondLst>
                                    <p:cond delay="500"/>
                                  </p:stCondLst>
                                  <p:iterate type="wd">
                                    <p:tmPct val="10000"/>
                                  </p:iterate>
                                  <p:childTnLst>
                                    <p:set>
                                      <p:cBhvr>
                                        <p:cTn id="31" dur="1" fill="hold">
                                          <p:stCondLst>
                                            <p:cond delay="0"/>
                                          </p:stCondLst>
                                        </p:cTn>
                                        <p:tgtEl>
                                          <p:spTgt spid="151555">
                                            <p:txEl>
                                              <p:pRg st="3" end="3"/>
                                            </p:txEl>
                                          </p:spTgt>
                                        </p:tgtEl>
                                        <p:attrNameLst>
                                          <p:attrName>style.visibility</p:attrName>
                                        </p:attrNameLst>
                                      </p:cBhvr>
                                      <p:to>
                                        <p:strVal val="visible"/>
                                      </p:to>
                                    </p:set>
                                    <p:anim calcmode="lin" valueType="num">
                                      <p:cBhvr>
                                        <p:cTn id="32" dur="1000" fill="hold"/>
                                        <p:tgtEl>
                                          <p:spTgt spid="151555">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3" dur="1000" fill="hold"/>
                                        <p:tgtEl>
                                          <p:spTgt spid="151555">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4" dur="1000" fill="hold"/>
                                        <p:tgtEl>
                                          <p:spTgt spid="151555">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5" dur="1000" fill="hold"/>
                                        <p:tgtEl>
                                          <p:spTgt spid="151555">
                                            <p:txEl>
                                              <p:pRg st="3" end="3"/>
                                            </p:txEl>
                                          </p:spTgt>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10100"/>
                            </p:stCondLst>
                            <p:childTnLst>
                              <p:par>
                                <p:cTn id="37" presetID="39" presetClass="entr" presetSubtype="0" accel="100000" fill="hold" grpId="0" nodeType="afterEffect">
                                  <p:stCondLst>
                                    <p:cond delay="500"/>
                                  </p:stCondLst>
                                  <p:iterate type="wd">
                                    <p:tmPct val="10000"/>
                                  </p:iterate>
                                  <p:childTnLst>
                                    <p:set>
                                      <p:cBhvr>
                                        <p:cTn id="38" dur="1" fill="hold">
                                          <p:stCondLst>
                                            <p:cond delay="0"/>
                                          </p:stCondLst>
                                        </p:cTn>
                                        <p:tgtEl>
                                          <p:spTgt spid="151555">
                                            <p:txEl>
                                              <p:pRg st="4" end="4"/>
                                            </p:txEl>
                                          </p:spTgt>
                                        </p:tgtEl>
                                        <p:attrNameLst>
                                          <p:attrName>style.visibility</p:attrName>
                                        </p:attrNameLst>
                                      </p:cBhvr>
                                      <p:to>
                                        <p:strVal val="visible"/>
                                      </p:to>
                                    </p:set>
                                    <p:anim calcmode="lin" valueType="num">
                                      <p:cBhvr>
                                        <p:cTn id="39" dur="1000" fill="hold"/>
                                        <p:tgtEl>
                                          <p:spTgt spid="151555">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1000" fill="hold"/>
                                        <p:tgtEl>
                                          <p:spTgt spid="151555">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1000" fill="hold"/>
                                        <p:tgtEl>
                                          <p:spTgt spid="151555">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1000" fill="hold"/>
                                        <p:tgtEl>
                                          <p:spTgt spid="1515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4" grpId="0"/>
      <p:bldP spid="1515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just" rtl="1"/>
            <a:r>
              <a:rPr lang="fa-IR">
                <a:solidFill>
                  <a:srgbClr val="660033"/>
                </a:solidFill>
                <a:cs typeface="Titr" pitchFamily="2" charset="-78"/>
              </a:rPr>
              <a:t>رنگهای ایمنی و معانی آنها</a:t>
            </a:r>
            <a:endParaRPr lang="en-US">
              <a:solidFill>
                <a:srgbClr val="660033"/>
              </a:solidFill>
              <a:cs typeface="Titr" pitchFamily="2" charset="-78"/>
            </a:endParaRPr>
          </a:p>
        </p:txBody>
      </p:sp>
      <p:graphicFrame>
        <p:nvGraphicFramePr>
          <p:cNvPr id="153763" name="Group 163"/>
          <p:cNvGraphicFramePr>
            <a:graphicFrameLocks noGrp="1"/>
          </p:cNvGraphicFramePr>
          <p:nvPr>
            <p:ph idx="1"/>
          </p:nvPr>
        </p:nvGraphicFramePr>
        <p:xfrm>
          <a:off x="457200" y="1600200"/>
          <a:ext cx="8229600" cy="4530727"/>
        </p:xfrm>
        <a:graphic>
          <a:graphicData uri="http://schemas.openxmlformats.org/drawingml/2006/table">
            <a:tbl>
              <a:tblPr/>
              <a:tblGrid>
                <a:gridCol w="2209800"/>
                <a:gridCol w="3733800"/>
                <a:gridCol w="2286000"/>
              </a:tblGrid>
              <a:tr h="906463">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رنگ متضاد</a:t>
                      </a:r>
                      <a:endParaRPr kumimoji="0" lang="en-US"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معنی رنگ در علائم ایمنی</a:t>
                      </a:r>
                      <a:endParaRPr kumimoji="0" lang="en-US"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رنگ</a:t>
                      </a:r>
                      <a:endParaRPr kumimoji="0" lang="en-US" sz="2600" b="1"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06463">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سفید</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ایست – ممنوعیت</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قرمز</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مشکی</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آگاهی از خطر موجود</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زرد</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سفید</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الزام – اجبار</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آبی</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سفید</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موقعیت امن – علائم انگیزشی</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سبز</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0603230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3602"/>
                                        </p:tgtEl>
                                        <p:attrNameLst>
                                          <p:attrName>style.visibility</p:attrName>
                                        </p:attrNameLst>
                                      </p:cBhvr>
                                      <p:to>
                                        <p:strVal val="visible"/>
                                      </p:to>
                                    </p:set>
                                    <p:animEffect transition="in" filter="fade">
                                      <p:cBhvr>
                                        <p:cTn id="7" dur="2000"/>
                                        <p:tgtEl>
                                          <p:spTgt spid="153602"/>
                                        </p:tgtEl>
                                      </p:cBhvr>
                                    </p:animEffect>
                                    <p:anim calcmode="lin" valueType="num">
                                      <p:cBhvr>
                                        <p:cTn id="8" dur="2000" fill="hold"/>
                                        <p:tgtEl>
                                          <p:spTgt spid="153602"/>
                                        </p:tgtEl>
                                        <p:attrNameLst>
                                          <p:attrName>ppt_x</p:attrName>
                                        </p:attrNameLst>
                                      </p:cBhvr>
                                      <p:tavLst>
                                        <p:tav tm="0">
                                          <p:val>
                                            <p:strVal val="#ppt_x"/>
                                          </p:val>
                                        </p:tav>
                                        <p:tav tm="100000">
                                          <p:val>
                                            <p:strVal val="#ppt_x"/>
                                          </p:val>
                                        </p:tav>
                                      </p:tavLst>
                                    </p:anim>
                                    <p:anim calcmode="lin" valueType="num">
                                      <p:cBhvr>
                                        <p:cTn id="9" dur="2000" fill="hold"/>
                                        <p:tgtEl>
                                          <p:spTgt spid="15360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0" presetClass="entr" presetSubtype="0" fill="hold" nodeType="afterEffect">
                                  <p:stCondLst>
                                    <p:cond delay="500"/>
                                  </p:stCondLst>
                                  <p:childTnLst>
                                    <p:set>
                                      <p:cBhvr>
                                        <p:cTn id="12" dur="1" fill="hold">
                                          <p:stCondLst>
                                            <p:cond delay="0"/>
                                          </p:stCondLst>
                                        </p:cTn>
                                        <p:tgtEl>
                                          <p:spTgt spid="153763"/>
                                        </p:tgtEl>
                                        <p:attrNameLst>
                                          <p:attrName>style.visibility</p:attrName>
                                        </p:attrNameLst>
                                      </p:cBhvr>
                                      <p:to>
                                        <p:strVal val="visible"/>
                                      </p:to>
                                    </p:set>
                                    <p:animEffect transition="in" filter="fade">
                                      <p:cBhvr>
                                        <p:cTn id="13" dur="2000"/>
                                        <p:tgtEl>
                                          <p:spTgt spid="153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304800" y="277813"/>
            <a:ext cx="8534400" cy="1139825"/>
          </a:xfrm>
        </p:spPr>
        <p:txBody>
          <a:bodyPr/>
          <a:lstStyle/>
          <a:p>
            <a:pPr algn="just" rtl="1"/>
            <a:r>
              <a:rPr lang="fa-IR" dirty="0">
                <a:solidFill>
                  <a:srgbClr val="660033"/>
                </a:solidFill>
                <a:cs typeface="Titr" pitchFamily="2" charset="-78"/>
              </a:rPr>
              <a:t>اشکال هندسی درعلائم ایمنی و معانی آنها</a:t>
            </a:r>
            <a:endParaRPr lang="en-US" dirty="0">
              <a:solidFill>
                <a:srgbClr val="660033"/>
              </a:solidFill>
              <a:cs typeface="Titr" pitchFamily="2" charset="-78"/>
            </a:endParaRPr>
          </a:p>
        </p:txBody>
      </p:sp>
      <p:graphicFrame>
        <p:nvGraphicFramePr>
          <p:cNvPr id="156827" name="Group 155"/>
          <p:cNvGraphicFramePr>
            <a:graphicFrameLocks noGrp="1"/>
          </p:cNvGraphicFramePr>
          <p:nvPr>
            <p:ph idx="1"/>
          </p:nvPr>
        </p:nvGraphicFramePr>
        <p:xfrm>
          <a:off x="457200" y="1600200"/>
          <a:ext cx="7924800" cy="4530726"/>
        </p:xfrm>
        <a:graphic>
          <a:graphicData uri="http://schemas.openxmlformats.org/drawingml/2006/table">
            <a:tbl>
              <a:tblPr/>
              <a:tblGrid>
                <a:gridCol w="2209800"/>
                <a:gridCol w="3733800"/>
                <a:gridCol w="1981200"/>
              </a:tblGrid>
              <a:tr h="1133475">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نمونه ای از علائم</a:t>
                      </a:r>
                      <a:endParaRPr kumimoji="0" lang="en-US"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معنی اشکال در علائم ایمنی</a:t>
                      </a:r>
                      <a:endParaRPr kumimoji="0" lang="en-US"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شکل هندسی</a:t>
                      </a:r>
                      <a:endParaRPr kumimoji="0" lang="en-US" sz="26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13188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بازداری یا الزام به انجام کاری</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دایره</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هشدار</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مثلث</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اطلاعات و آگاهی رساندن</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fa-IR"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rPr>
                        <a:t>مربع و مستطیل</a:t>
                      </a:r>
                      <a:endParaRPr kumimoji="0" lang="en-US" sz="3200" b="0" i="0" u="none" strike="noStrike" cap="none" normalizeH="0" baseline="0" smtClean="0">
                        <a:ln>
                          <a:noFill/>
                        </a:ln>
                        <a:solidFill>
                          <a:srgbClr val="666699"/>
                        </a:solidFill>
                        <a:effectLst>
                          <a:outerShdw blurRad="38100" dist="38100" dir="2700000" algn="tl">
                            <a:srgbClr val="FFFFFF"/>
                          </a:outerShdw>
                        </a:effectLst>
                        <a:latin typeface="Arial" panose="020B0604020202020204" pitchFamily="34" charset="0"/>
                        <a:cs typeface="Mitra" pitchFamily="2" charset="-78"/>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56730" name="Picture 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819400"/>
            <a:ext cx="90011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731" name="Picture 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96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732" name="Picture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19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733" name="Picture 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96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734" name="Picture 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5105400"/>
            <a:ext cx="190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36586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6674"/>
                                        </p:tgtEl>
                                        <p:attrNameLst>
                                          <p:attrName>style.visibility</p:attrName>
                                        </p:attrNameLst>
                                      </p:cBhvr>
                                      <p:to>
                                        <p:strVal val="visible"/>
                                      </p:to>
                                    </p:set>
                                    <p:animEffect transition="in" filter="fade">
                                      <p:cBhvr>
                                        <p:cTn id="7" dur="2000"/>
                                        <p:tgtEl>
                                          <p:spTgt spid="156674"/>
                                        </p:tgtEl>
                                      </p:cBhvr>
                                    </p:animEffect>
                                    <p:anim calcmode="lin" valueType="num">
                                      <p:cBhvr>
                                        <p:cTn id="8" dur="2000" fill="hold"/>
                                        <p:tgtEl>
                                          <p:spTgt spid="156674"/>
                                        </p:tgtEl>
                                        <p:attrNameLst>
                                          <p:attrName>ppt_x</p:attrName>
                                        </p:attrNameLst>
                                      </p:cBhvr>
                                      <p:tavLst>
                                        <p:tav tm="0">
                                          <p:val>
                                            <p:strVal val="#ppt_x"/>
                                          </p:val>
                                        </p:tav>
                                        <p:tav tm="100000">
                                          <p:val>
                                            <p:strVal val="#ppt_x"/>
                                          </p:val>
                                        </p:tav>
                                      </p:tavLst>
                                    </p:anim>
                                    <p:anim calcmode="lin" valueType="num">
                                      <p:cBhvr>
                                        <p:cTn id="9" dur="2000" fill="hold"/>
                                        <p:tgtEl>
                                          <p:spTgt spid="15667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0" presetClass="entr" presetSubtype="0" fill="hold" nodeType="afterEffect">
                                  <p:stCondLst>
                                    <p:cond delay="500"/>
                                  </p:stCondLst>
                                  <p:childTnLst>
                                    <p:set>
                                      <p:cBhvr>
                                        <p:cTn id="12" dur="1" fill="hold">
                                          <p:stCondLst>
                                            <p:cond delay="0"/>
                                          </p:stCondLst>
                                        </p:cTn>
                                        <p:tgtEl>
                                          <p:spTgt spid="156827"/>
                                        </p:tgtEl>
                                        <p:attrNameLst>
                                          <p:attrName>style.visibility</p:attrName>
                                        </p:attrNameLst>
                                      </p:cBhvr>
                                      <p:to>
                                        <p:strVal val="visible"/>
                                      </p:to>
                                    </p:set>
                                    <p:animEffect transition="in" filter="fade">
                                      <p:cBhvr>
                                        <p:cTn id="13" dur="2000"/>
                                        <p:tgtEl>
                                          <p:spTgt spid="156827"/>
                                        </p:tgtEl>
                                      </p:cBhvr>
                                    </p:animEffect>
                                  </p:childTnLst>
                                </p:cTn>
                              </p:par>
                              <p:par>
                                <p:cTn id="14" presetID="10" presetClass="entr" presetSubtype="0" fill="hold" nodeType="withEffect">
                                  <p:stCondLst>
                                    <p:cond delay="500"/>
                                  </p:stCondLst>
                                  <p:childTnLst>
                                    <p:set>
                                      <p:cBhvr>
                                        <p:cTn id="15" dur="1" fill="hold">
                                          <p:stCondLst>
                                            <p:cond delay="0"/>
                                          </p:stCondLst>
                                        </p:cTn>
                                        <p:tgtEl>
                                          <p:spTgt spid="156730"/>
                                        </p:tgtEl>
                                        <p:attrNameLst>
                                          <p:attrName>style.visibility</p:attrName>
                                        </p:attrNameLst>
                                      </p:cBhvr>
                                      <p:to>
                                        <p:strVal val="visible"/>
                                      </p:to>
                                    </p:set>
                                    <p:animEffect transition="in" filter="fade">
                                      <p:cBhvr>
                                        <p:cTn id="16" dur="2000"/>
                                        <p:tgtEl>
                                          <p:spTgt spid="156730"/>
                                        </p:tgtEl>
                                      </p:cBhvr>
                                    </p:animEffect>
                                  </p:childTnLst>
                                </p:cTn>
                              </p:par>
                              <p:par>
                                <p:cTn id="17" presetID="10" presetClass="entr" presetSubtype="0" fill="hold" nodeType="withEffect">
                                  <p:stCondLst>
                                    <p:cond delay="500"/>
                                  </p:stCondLst>
                                  <p:childTnLst>
                                    <p:set>
                                      <p:cBhvr>
                                        <p:cTn id="18" dur="1" fill="hold">
                                          <p:stCondLst>
                                            <p:cond delay="0"/>
                                          </p:stCondLst>
                                        </p:cTn>
                                        <p:tgtEl>
                                          <p:spTgt spid="156732"/>
                                        </p:tgtEl>
                                        <p:attrNameLst>
                                          <p:attrName>style.visibility</p:attrName>
                                        </p:attrNameLst>
                                      </p:cBhvr>
                                      <p:to>
                                        <p:strVal val="visible"/>
                                      </p:to>
                                    </p:set>
                                    <p:animEffect transition="in" filter="fade">
                                      <p:cBhvr>
                                        <p:cTn id="19" dur="2000"/>
                                        <p:tgtEl>
                                          <p:spTgt spid="156732"/>
                                        </p:tgtEl>
                                      </p:cBhvr>
                                    </p:animEffect>
                                  </p:childTnLst>
                                </p:cTn>
                              </p:par>
                              <p:par>
                                <p:cTn id="20" presetID="10" presetClass="entr" presetSubtype="0" fill="hold" nodeType="withEffect">
                                  <p:stCondLst>
                                    <p:cond delay="500"/>
                                  </p:stCondLst>
                                  <p:childTnLst>
                                    <p:set>
                                      <p:cBhvr>
                                        <p:cTn id="21" dur="1" fill="hold">
                                          <p:stCondLst>
                                            <p:cond delay="0"/>
                                          </p:stCondLst>
                                        </p:cTn>
                                        <p:tgtEl>
                                          <p:spTgt spid="156733"/>
                                        </p:tgtEl>
                                        <p:attrNameLst>
                                          <p:attrName>style.visibility</p:attrName>
                                        </p:attrNameLst>
                                      </p:cBhvr>
                                      <p:to>
                                        <p:strVal val="visible"/>
                                      </p:to>
                                    </p:set>
                                    <p:animEffect transition="in" filter="fade">
                                      <p:cBhvr>
                                        <p:cTn id="22" dur="2000"/>
                                        <p:tgtEl>
                                          <p:spTgt spid="156733"/>
                                        </p:tgtEl>
                                      </p:cBhvr>
                                    </p:animEffect>
                                  </p:childTnLst>
                                </p:cTn>
                              </p:par>
                              <p:par>
                                <p:cTn id="23" presetID="10" presetClass="entr" presetSubtype="0" fill="hold" nodeType="withEffect">
                                  <p:stCondLst>
                                    <p:cond delay="500"/>
                                  </p:stCondLst>
                                  <p:childTnLst>
                                    <p:set>
                                      <p:cBhvr>
                                        <p:cTn id="24" dur="1" fill="hold">
                                          <p:stCondLst>
                                            <p:cond delay="0"/>
                                          </p:stCondLst>
                                        </p:cTn>
                                        <p:tgtEl>
                                          <p:spTgt spid="156731"/>
                                        </p:tgtEl>
                                        <p:attrNameLst>
                                          <p:attrName>style.visibility</p:attrName>
                                        </p:attrNameLst>
                                      </p:cBhvr>
                                      <p:to>
                                        <p:strVal val="visible"/>
                                      </p:to>
                                    </p:set>
                                    <p:animEffect transition="in" filter="fade">
                                      <p:cBhvr>
                                        <p:cTn id="25" dur="2000"/>
                                        <p:tgtEl>
                                          <p:spTgt spid="156731"/>
                                        </p:tgtEl>
                                      </p:cBhvr>
                                    </p:animEffect>
                                  </p:childTnLst>
                                </p:cTn>
                              </p:par>
                              <p:par>
                                <p:cTn id="26" presetID="10" presetClass="entr" presetSubtype="0" fill="hold" nodeType="withEffect">
                                  <p:stCondLst>
                                    <p:cond delay="500"/>
                                  </p:stCondLst>
                                  <p:childTnLst>
                                    <p:set>
                                      <p:cBhvr>
                                        <p:cTn id="27" dur="1" fill="hold">
                                          <p:stCondLst>
                                            <p:cond delay="0"/>
                                          </p:stCondLst>
                                        </p:cTn>
                                        <p:tgtEl>
                                          <p:spTgt spid="156734"/>
                                        </p:tgtEl>
                                        <p:attrNameLst>
                                          <p:attrName>style.visibility</p:attrName>
                                        </p:attrNameLst>
                                      </p:cBhvr>
                                      <p:to>
                                        <p:strVal val="visible"/>
                                      </p:to>
                                    </p:set>
                                    <p:animEffect transition="in" filter="fade">
                                      <p:cBhvr>
                                        <p:cTn id="28" dur="2000"/>
                                        <p:tgtEl>
                                          <p:spTgt spid="1567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normAutofit/>
          </a:bodyPr>
          <a:lstStyle/>
          <a:p>
            <a:pPr algn="just" rtl="1"/>
            <a:r>
              <a:rPr lang="fa-IR" sz="3600" b="1" dirty="0">
                <a:cs typeface="Titr" pitchFamily="2" charset="-78"/>
              </a:rPr>
              <a:t>سایز و جنس علائم ایمنی</a:t>
            </a:r>
            <a:endParaRPr lang="en-US" sz="3600" b="1" dirty="0">
              <a:cs typeface="Titr" pitchFamily="2" charset="-78"/>
            </a:endParaRPr>
          </a:p>
        </p:txBody>
      </p:sp>
      <p:sp>
        <p:nvSpPr>
          <p:cNvPr id="158723" name="Rectangle 3"/>
          <p:cNvSpPr>
            <a:spLocks noGrp="1" noChangeArrowheads="1"/>
          </p:cNvSpPr>
          <p:nvPr>
            <p:ph type="body" idx="1"/>
          </p:nvPr>
        </p:nvSpPr>
        <p:spPr>
          <a:xfrm>
            <a:off x="1219200" y="1828800"/>
            <a:ext cx="7010400" cy="4572000"/>
          </a:xfrm>
        </p:spPr>
        <p:txBody>
          <a:bodyPr/>
          <a:lstStyle/>
          <a:p>
            <a:pPr algn="just" rtl="1">
              <a:spcBef>
                <a:spcPct val="10000"/>
              </a:spcBef>
              <a:buClr>
                <a:srgbClr val="666699"/>
              </a:buClr>
              <a:buSzTx/>
              <a:buFont typeface="Wingdings" panose="05000000000000000000" pitchFamily="2" charset="2"/>
              <a:buChar char="Ø"/>
            </a:pPr>
            <a:r>
              <a:rPr lang="fa-IR" b="1" dirty="0">
                <a:solidFill>
                  <a:schemeClr val="tx1"/>
                </a:solidFill>
                <a:cs typeface="Mitra" pitchFamily="2" charset="-78"/>
              </a:rPr>
              <a:t> </a:t>
            </a:r>
            <a:r>
              <a:rPr lang="fa-IR" b="1" dirty="0">
                <a:solidFill>
                  <a:schemeClr val="tx1"/>
                </a:solidFill>
                <a:effectLst>
                  <a:outerShdw blurRad="38100" dist="38100" dir="2700000" algn="tl">
                    <a:srgbClr val="FFFFFF"/>
                  </a:outerShdw>
                </a:effectLst>
                <a:cs typeface="Mitra" pitchFamily="2" charset="-78"/>
              </a:rPr>
              <a:t>سایز علائم:</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cs typeface="Mitra" pitchFamily="2" charset="-78"/>
              </a:rPr>
              <a:t> </a:t>
            </a:r>
            <a:r>
              <a:rPr lang="fa-IR" b="1" dirty="0">
                <a:solidFill>
                  <a:schemeClr val="tx1"/>
                </a:solidFill>
                <a:effectLst>
                  <a:outerShdw blurRad="38100" dist="38100" dir="2700000" algn="tl">
                    <a:srgbClr val="FFFFFF"/>
                  </a:outerShdw>
                </a:effectLst>
                <a:cs typeface="Mitra" pitchFamily="2" charset="-78"/>
              </a:rPr>
              <a:t>250 </a:t>
            </a:r>
            <a:r>
              <a:rPr lang="en-US" sz="3600" b="1" baseline="-25000" dirty="0">
                <a:solidFill>
                  <a:schemeClr val="tx1"/>
                </a:solidFill>
                <a:effectLst>
                  <a:outerShdw blurRad="38100" dist="38100" dir="2700000" algn="tl">
                    <a:srgbClr val="FFFFFF"/>
                  </a:outerShdw>
                </a:effectLst>
                <a:cs typeface="Mitra" pitchFamily="2" charset="-78"/>
              </a:rPr>
              <a:t>*</a:t>
            </a:r>
            <a:r>
              <a:rPr lang="fa-IR" b="1" dirty="0">
                <a:solidFill>
                  <a:schemeClr val="tx1"/>
                </a:solidFill>
                <a:effectLst>
                  <a:outerShdw blurRad="38100" dist="38100" dir="2700000" algn="tl">
                    <a:srgbClr val="FFFFFF"/>
                  </a:outerShdw>
                </a:effectLst>
                <a:cs typeface="Mitra" pitchFamily="2" charset="-78"/>
              </a:rPr>
              <a:t> 180 میلی متر</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350 </a:t>
            </a:r>
            <a:r>
              <a:rPr lang="en-US" sz="3600" b="1" baseline="-25000" dirty="0">
                <a:solidFill>
                  <a:schemeClr val="tx1"/>
                </a:solidFill>
                <a:effectLst>
                  <a:outerShdw blurRad="38100" dist="38100" dir="2700000" algn="tl">
                    <a:srgbClr val="FFFFFF"/>
                  </a:outerShdw>
                </a:effectLst>
                <a:cs typeface="Mitra" pitchFamily="2" charset="-78"/>
              </a:rPr>
              <a:t>*</a:t>
            </a:r>
            <a:r>
              <a:rPr lang="fa-IR" b="1" dirty="0">
                <a:solidFill>
                  <a:schemeClr val="tx1"/>
                </a:solidFill>
                <a:effectLst>
                  <a:outerShdw blurRad="38100" dist="38100" dir="2700000" algn="tl">
                    <a:srgbClr val="FFFFFF"/>
                  </a:outerShdw>
                </a:effectLst>
                <a:cs typeface="Mitra" pitchFamily="2" charset="-78"/>
              </a:rPr>
              <a:t> 250 میلی متر</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500 </a:t>
            </a:r>
            <a:r>
              <a:rPr lang="en-US" sz="3600" b="1" baseline="-25000" dirty="0">
                <a:solidFill>
                  <a:schemeClr val="tx1"/>
                </a:solidFill>
                <a:effectLst>
                  <a:outerShdw blurRad="38100" dist="38100" dir="2700000" algn="tl">
                    <a:srgbClr val="FFFFFF"/>
                  </a:outerShdw>
                </a:effectLst>
                <a:cs typeface="Mitra" pitchFamily="2" charset="-78"/>
              </a:rPr>
              <a:t>*</a:t>
            </a:r>
            <a:r>
              <a:rPr lang="fa-IR" b="1" dirty="0">
                <a:solidFill>
                  <a:schemeClr val="tx1"/>
                </a:solidFill>
                <a:effectLst>
                  <a:outerShdw blurRad="38100" dist="38100" dir="2700000" algn="tl">
                    <a:srgbClr val="FFFFFF"/>
                  </a:outerShdw>
                </a:effectLst>
                <a:cs typeface="Mitra" pitchFamily="2" charset="-78"/>
              </a:rPr>
              <a:t> 350 میلی متر</a:t>
            </a:r>
          </a:p>
          <a:p>
            <a:pPr algn="just" rtl="1">
              <a:spcBef>
                <a:spcPct val="10000"/>
              </a:spcBef>
              <a:buClr>
                <a:srgbClr val="666699"/>
              </a:buClr>
              <a:buSzTx/>
              <a:buFont typeface="Wingdings" panose="05000000000000000000" pitchFamily="2" charset="2"/>
              <a:buChar char="Ø"/>
            </a:pPr>
            <a:r>
              <a:rPr lang="fa-IR" sz="3600" b="1" dirty="0">
                <a:solidFill>
                  <a:schemeClr val="tx1"/>
                </a:solidFill>
                <a:cs typeface="Mitra" pitchFamily="2" charset="-78"/>
              </a:rPr>
              <a:t> </a:t>
            </a:r>
            <a:r>
              <a:rPr lang="fa-IR" b="1" dirty="0">
                <a:solidFill>
                  <a:schemeClr val="tx1"/>
                </a:solidFill>
                <a:effectLst>
                  <a:outerShdw blurRad="38100" dist="38100" dir="2700000" algn="tl">
                    <a:srgbClr val="FFFFFF"/>
                  </a:outerShdw>
                </a:effectLst>
                <a:cs typeface="Mitra" pitchFamily="2" charset="-78"/>
              </a:rPr>
              <a:t>جنس علائم:</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فولاد رنگ شده به ضخامت 8/0 تا 5/1 میلی متر</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پلاستیک به ضخامت 3 تا 4 میلی متر</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آلومینیوم با روکشی از رنگ به ضخامت 5/1 تا 2 میلی متر</a:t>
            </a:r>
          </a:p>
          <a:p>
            <a:pPr marL="1092200" lvl="1" algn="just" rtl="1">
              <a:spcBef>
                <a:spcPct val="10000"/>
              </a:spcBef>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فایبر گلاس با روکش اپوکسی به ضخامت 5 میلی متر</a:t>
            </a:r>
            <a:endParaRPr lang="en-US"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1828212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fade">
                                      <p:cBhvr>
                                        <p:cTn id="7" dur="2000"/>
                                        <p:tgtEl>
                                          <p:spTgt spid="158722"/>
                                        </p:tgtEl>
                                      </p:cBhvr>
                                    </p:animEffect>
                                    <p:anim calcmode="lin" valueType="num">
                                      <p:cBhvr>
                                        <p:cTn id="8" dur="2000" fill="hold"/>
                                        <p:tgtEl>
                                          <p:spTgt spid="158722"/>
                                        </p:tgtEl>
                                        <p:attrNameLst>
                                          <p:attrName>ppt_x</p:attrName>
                                        </p:attrNameLst>
                                      </p:cBhvr>
                                      <p:tavLst>
                                        <p:tav tm="0">
                                          <p:val>
                                            <p:strVal val="#ppt_x"/>
                                          </p:val>
                                        </p:tav>
                                        <p:tav tm="100000">
                                          <p:val>
                                            <p:strVal val="#ppt_x"/>
                                          </p:val>
                                        </p:tav>
                                      </p:tavLst>
                                    </p:anim>
                                    <p:anim calcmode="lin" valueType="num">
                                      <p:cBhvr>
                                        <p:cTn id="9" dur="2000" fill="hold"/>
                                        <p:tgtEl>
                                          <p:spTgt spid="15872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2" presetClass="entr" presetSubtype="4" fill="hold" grpId="0" nodeType="afterEffect">
                                  <p:stCondLst>
                                    <p:cond delay="0"/>
                                  </p:stCondLst>
                                  <p:childTnLst>
                                    <p:set>
                                      <p:cBhvr>
                                        <p:cTn id="12" dur="1" fill="hold">
                                          <p:stCondLst>
                                            <p:cond delay="0"/>
                                          </p:stCondLst>
                                        </p:cTn>
                                        <p:tgtEl>
                                          <p:spTgt spid="158723">
                                            <p:txEl>
                                              <p:pRg st="0" end="0"/>
                                            </p:txEl>
                                          </p:spTgt>
                                        </p:tgtEl>
                                        <p:attrNameLst>
                                          <p:attrName>style.visibility</p:attrName>
                                        </p:attrNameLst>
                                      </p:cBhvr>
                                      <p:to>
                                        <p:strVal val="visible"/>
                                      </p:to>
                                    </p:set>
                                    <p:animEffect transition="in" filter="slide(fromBottom)">
                                      <p:cBhvr>
                                        <p:cTn id="13" dur="1000"/>
                                        <p:tgtEl>
                                          <p:spTgt spid="158723">
                                            <p:txEl>
                                              <p:pRg st="0" end="0"/>
                                            </p:txEl>
                                          </p:spTgt>
                                        </p:tgtEl>
                                      </p:cBhvr>
                                    </p:animEffect>
                                  </p:childTnLst>
                                </p:cTn>
                              </p:par>
                            </p:childTnLst>
                          </p:cTn>
                        </p:par>
                        <p:par>
                          <p:cTn id="14" fill="hold" nodeType="afterGroup">
                            <p:stCondLst>
                              <p:cond delay="3000"/>
                            </p:stCondLst>
                            <p:childTnLst>
                              <p:par>
                                <p:cTn id="15" presetID="12" presetClass="entr" presetSubtype="4" fill="hold" grpId="0" nodeType="afterEffect">
                                  <p:stCondLst>
                                    <p:cond delay="0"/>
                                  </p:stCondLst>
                                  <p:childTnLst>
                                    <p:set>
                                      <p:cBhvr>
                                        <p:cTn id="16" dur="1" fill="hold">
                                          <p:stCondLst>
                                            <p:cond delay="0"/>
                                          </p:stCondLst>
                                        </p:cTn>
                                        <p:tgtEl>
                                          <p:spTgt spid="158723">
                                            <p:txEl>
                                              <p:pRg st="1" end="1"/>
                                            </p:txEl>
                                          </p:spTgt>
                                        </p:tgtEl>
                                        <p:attrNameLst>
                                          <p:attrName>style.visibility</p:attrName>
                                        </p:attrNameLst>
                                      </p:cBhvr>
                                      <p:to>
                                        <p:strVal val="visible"/>
                                      </p:to>
                                    </p:set>
                                    <p:animEffect transition="in" filter="slide(fromBottom)">
                                      <p:cBhvr>
                                        <p:cTn id="17" dur="1000"/>
                                        <p:tgtEl>
                                          <p:spTgt spid="158723">
                                            <p:txEl>
                                              <p:pRg st="1" end="1"/>
                                            </p:txEl>
                                          </p:spTgt>
                                        </p:tgtEl>
                                      </p:cBhvr>
                                    </p:animEffect>
                                  </p:childTnLst>
                                </p:cTn>
                              </p:par>
                            </p:childTnLst>
                          </p:cTn>
                        </p:par>
                        <p:par>
                          <p:cTn id="18" fill="hold" nodeType="afterGroup">
                            <p:stCondLst>
                              <p:cond delay="4000"/>
                            </p:stCondLst>
                            <p:childTnLst>
                              <p:par>
                                <p:cTn id="19" presetID="12" presetClass="entr" presetSubtype="4" fill="hold" grpId="0" nodeType="afterEffect">
                                  <p:stCondLst>
                                    <p:cond delay="0"/>
                                  </p:stCondLst>
                                  <p:childTnLst>
                                    <p:set>
                                      <p:cBhvr>
                                        <p:cTn id="20" dur="1" fill="hold">
                                          <p:stCondLst>
                                            <p:cond delay="0"/>
                                          </p:stCondLst>
                                        </p:cTn>
                                        <p:tgtEl>
                                          <p:spTgt spid="158723">
                                            <p:txEl>
                                              <p:pRg st="2" end="2"/>
                                            </p:txEl>
                                          </p:spTgt>
                                        </p:tgtEl>
                                        <p:attrNameLst>
                                          <p:attrName>style.visibility</p:attrName>
                                        </p:attrNameLst>
                                      </p:cBhvr>
                                      <p:to>
                                        <p:strVal val="visible"/>
                                      </p:to>
                                    </p:set>
                                    <p:animEffect transition="in" filter="slide(fromBottom)">
                                      <p:cBhvr>
                                        <p:cTn id="21" dur="1000"/>
                                        <p:tgtEl>
                                          <p:spTgt spid="158723">
                                            <p:txEl>
                                              <p:pRg st="2" end="2"/>
                                            </p:txEl>
                                          </p:spTgt>
                                        </p:tgtEl>
                                      </p:cBhvr>
                                    </p:animEffect>
                                  </p:childTnLst>
                                </p:cTn>
                              </p:par>
                            </p:childTnLst>
                          </p:cTn>
                        </p:par>
                        <p:par>
                          <p:cTn id="22" fill="hold" nodeType="afterGroup">
                            <p:stCondLst>
                              <p:cond delay="5000"/>
                            </p:stCondLst>
                            <p:childTnLst>
                              <p:par>
                                <p:cTn id="23" presetID="12" presetClass="entr" presetSubtype="4" fill="hold" grpId="0" nodeType="afterEffect">
                                  <p:stCondLst>
                                    <p:cond delay="0"/>
                                  </p:stCondLst>
                                  <p:childTnLst>
                                    <p:set>
                                      <p:cBhvr>
                                        <p:cTn id="24" dur="1" fill="hold">
                                          <p:stCondLst>
                                            <p:cond delay="0"/>
                                          </p:stCondLst>
                                        </p:cTn>
                                        <p:tgtEl>
                                          <p:spTgt spid="158723">
                                            <p:txEl>
                                              <p:pRg st="3" end="3"/>
                                            </p:txEl>
                                          </p:spTgt>
                                        </p:tgtEl>
                                        <p:attrNameLst>
                                          <p:attrName>style.visibility</p:attrName>
                                        </p:attrNameLst>
                                      </p:cBhvr>
                                      <p:to>
                                        <p:strVal val="visible"/>
                                      </p:to>
                                    </p:set>
                                    <p:animEffect transition="in" filter="slide(fromBottom)">
                                      <p:cBhvr>
                                        <p:cTn id="25" dur="1000"/>
                                        <p:tgtEl>
                                          <p:spTgt spid="158723">
                                            <p:txEl>
                                              <p:pRg st="3" end="3"/>
                                            </p:txEl>
                                          </p:spTgt>
                                        </p:tgtEl>
                                      </p:cBhvr>
                                    </p:animEffect>
                                  </p:childTnLst>
                                </p:cTn>
                              </p:par>
                            </p:childTnLst>
                          </p:cTn>
                        </p:par>
                        <p:par>
                          <p:cTn id="26" fill="hold" nodeType="afterGroup">
                            <p:stCondLst>
                              <p:cond delay="6000"/>
                            </p:stCondLst>
                            <p:childTnLst>
                              <p:par>
                                <p:cTn id="27" presetID="12" presetClass="entr" presetSubtype="4" fill="hold" grpId="0" nodeType="afterEffect">
                                  <p:stCondLst>
                                    <p:cond delay="0"/>
                                  </p:stCondLst>
                                  <p:childTnLst>
                                    <p:set>
                                      <p:cBhvr>
                                        <p:cTn id="28" dur="1" fill="hold">
                                          <p:stCondLst>
                                            <p:cond delay="0"/>
                                          </p:stCondLst>
                                        </p:cTn>
                                        <p:tgtEl>
                                          <p:spTgt spid="158723">
                                            <p:txEl>
                                              <p:pRg st="4" end="4"/>
                                            </p:txEl>
                                          </p:spTgt>
                                        </p:tgtEl>
                                        <p:attrNameLst>
                                          <p:attrName>style.visibility</p:attrName>
                                        </p:attrNameLst>
                                      </p:cBhvr>
                                      <p:to>
                                        <p:strVal val="visible"/>
                                      </p:to>
                                    </p:set>
                                    <p:animEffect transition="in" filter="slide(fromBottom)">
                                      <p:cBhvr>
                                        <p:cTn id="29" dur="1000"/>
                                        <p:tgtEl>
                                          <p:spTgt spid="158723">
                                            <p:txEl>
                                              <p:pRg st="4" end="4"/>
                                            </p:txEl>
                                          </p:spTgt>
                                        </p:tgtEl>
                                      </p:cBhvr>
                                    </p:animEffect>
                                  </p:childTnLst>
                                </p:cTn>
                              </p:par>
                            </p:childTnLst>
                          </p:cTn>
                        </p:par>
                        <p:par>
                          <p:cTn id="30" fill="hold" nodeType="afterGroup">
                            <p:stCondLst>
                              <p:cond delay="7000"/>
                            </p:stCondLst>
                            <p:childTnLst>
                              <p:par>
                                <p:cTn id="31" presetID="12" presetClass="entr" presetSubtype="4" fill="hold" grpId="0" nodeType="afterEffect">
                                  <p:stCondLst>
                                    <p:cond delay="0"/>
                                  </p:stCondLst>
                                  <p:childTnLst>
                                    <p:set>
                                      <p:cBhvr>
                                        <p:cTn id="32" dur="1" fill="hold">
                                          <p:stCondLst>
                                            <p:cond delay="0"/>
                                          </p:stCondLst>
                                        </p:cTn>
                                        <p:tgtEl>
                                          <p:spTgt spid="158723">
                                            <p:txEl>
                                              <p:pRg st="5" end="5"/>
                                            </p:txEl>
                                          </p:spTgt>
                                        </p:tgtEl>
                                        <p:attrNameLst>
                                          <p:attrName>style.visibility</p:attrName>
                                        </p:attrNameLst>
                                      </p:cBhvr>
                                      <p:to>
                                        <p:strVal val="visible"/>
                                      </p:to>
                                    </p:set>
                                    <p:animEffect transition="in" filter="slide(fromBottom)">
                                      <p:cBhvr>
                                        <p:cTn id="33" dur="1000"/>
                                        <p:tgtEl>
                                          <p:spTgt spid="158723">
                                            <p:txEl>
                                              <p:pRg st="5" end="5"/>
                                            </p:txEl>
                                          </p:spTgt>
                                        </p:tgtEl>
                                      </p:cBhvr>
                                    </p:animEffect>
                                  </p:childTnLst>
                                </p:cTn>
                              </p:par>
                            </p:childTnLst>
                          </p:cTn>
                        </p:par>
                        <p:par>
                          <p:cTn id="34" fill="hold" nodeType="afterGroup">
                            <p:stCondLst>
                              <p:cond delay="8000"/>
                            </p:stCondLst>
                            <p:childTnLst>
                              <p:par>
                                <p:cTn id="35" presetID="12" presetClass="entr" presetSubtype="4" fill="hold" grpId="0" nodeType="afterEffect">
                                  <p:stCondLst>
                                    <p:cond delay="0"/>
                                  </p:stCondLst>
                                  <p:childTnLst>
                                    <p:set>
                                      <p:cBhvr>
                                        <p:cTn id="36" dur="1" fill="hold">
                                          <p:stCondLst>
                                            <p:cond delay="0"/>
                                          </p:stCondLst>
                                        </p:cTn>
                                        <p:tgtEl>
                                          <p:spTgt spid="158723">
                                            <p:txEl>
                                              <p:pRg st="6" end="6"/>
                                            </p:txEl>
                                          </p:spTgt>
                                        </p:tgtEl>
                                        <p:attrNameLst>
                                          <p:attrName>style.visibility</p:attrName>
                                        </p:attrNameLst>
                                      </p:cBhvr>
                                      <p:to>
                                        <p:strVal val="visible"/>
                                      </p:to>
                                    </p:set>
                                    <p:animEffect transition="in" filter="slide(fromBottom)">
                                      <p:cBhvr>
                                        <p:cTn id="37" dur="1000"/>
                                        <p:tgtEl>
                                          <p:spTgt spid="158723">
                                            <p:txEl>
                                              <p:pRg st="6" end="6"/>
                                            </p:txEl>
                                          </p:spTgt>
                                        </p:tgtEl>
                                      </p:cBhvr>
                                    </p:animEffect>
                                  </p:childTnLst>
                                </p:cTn>
                              </p:par>
                            </p:childTnLst>
                          </p:cTn>
                        </p:par>
                        <p:par>
                          <p:cTn id="38" fill="hold" nodeType="afterGroup">
                            <p:stCondLst>
                              <p:cond delay="9000"/>
                            </p:stCondLst>
                            <p:childTnLst>
                              <p:par>
                                <p:cTn id="39" presetID="12" presetClass="entr" presetSubtype="4" fill="hold" grpId="0" nodeType="afterEffect">
                                  <p:stCondLst>
                                    <p:cond delay="0"/>
                                  </p:stCondLst>
                                  <p:childTnLst>
                                    <p:set>
                                      <p:cBhvr>
                                        <p:cTn id="40" dur="1" fill="hold">
                                          <p:stCondLst>
                                            <p:cond delay="0"/>
                                          </p:stCondLst>
                                        </p:cTn>
                                        <p:tgtEl>
                                          <p:spTgt spid="158723">
                                            <p:txEl>
                                              <p:pRg st="7" end="7"/>
                                            </p:txEl>
                                          </p:spTgt>
                                        </p:tgtEl>
                                        <p:attrNameLst>
                                          <p:attrName>style.visibility</p:attrName>
                                        </p:attrNameLst>
                                      </p:cBhvr>
                                      <p:to>
                                        <p:strVal val="visible"/>
                                      </p:to>
                                    </p:set>
                                    <p:animEffect transition="in" filter="slide(fromBottom)">
                                      <p:cBhvr>
                                        <p:cTn id="41" dur="1000"/>
                                        <p:tgtEl>
                                          <p:spTgt spid="158723">
                                            <p:txEl>
                                              <p:pRg st="7" end="7"/>
                                            </p:txEl>
                                          </p:spTgt>
                                        </p:tgtEl>
                                      </p:cBhvr>
                                    </p:animEffect>
                                  </p:childTnLst>
                                </p:cTn>
                              </p:par>
                            </p:childTnLst>
                          </p:cTn>
                        </p:par>
                        <p:par>
                          <p:cTn id="42" fill="hold" nodeType="afterGroup">
                            <p:stCondLst>
                              <p:cond delay="10000"/>
                            </p:stCondLst>
                            <p:childTnLst>
                              <p:par>
                                <p:cTn id="43" presetID="12" presetClass="entr" presetSubtype="4" fill="hold" grpId="0" nodeType="afterEffect">
                                  <p:stCondLst>
                                    <p:cond delay="0"/>
                                  </p:stCondLst>
                                  <p:childTnLst>
                                    <p:set>
                                      <p:cBhvr>
                                        <p:cTn id="44" dur="1" fill="hold">
                                          <p:stCondLst>
                                            <p:cond delay="0"/>
                                          </p:stCondLst>
                                        </p:cTn>
                                        <p:tgtEl>
                                          <p:spTgt spid="158723">
                                            <p:txEl>
                                              <p:pRg st="8" end="8"/>
                                            </p:txEl>
                                          </p:spTgt>
                                        </p:tgtEl>
                                        <p:attrNameLst>
                                          <p:attrName>style.visibility</p:attrName>
                                        </p:attrNameLst>
                                      </p:cBhvr>
                                      <p:to>
                                        <p:strVal val="visible"/>
                                      </p:to>
                                    </p:set>
                                    <p:animEffect transition="in" filter="slide(fromBottom)">
                                      <p:cBhvr>
                                        <p:cTn id="45" dur="1000"/>
                                        <p:tgtEl>
                                          <p:spTgt spid="15872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P spid="15872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normAutofit/>
          </a:bodyPr>
          <a:lstStyle/>
          <a:p>
            <a:pPr algn="just" rtl="1"/>
            <a:r>
              <a:rPr lang="fa-IR" sz="3600" b="1" dirty="0">
                <a:cs typeface="Titr" pitchFamily="2" charset="-78"/>
              </a:rPr>
              <a:t>واحدهای اندازه گیری</a:t>
            </a:r>
            <a:endParaRPr lang="en-US" sz="3600" b="1" dirty="0">
              <a:cs typeface="Titr" pitchFamily="2" charset="-78"/>
            </a:endParaRPr>
          </a:p>
        </p:txBody>
      </p:sp>
      <p:sp>
        <p:nvSpPr>
          <p:cNvPr id="115715" name="Rectangle 3"/>
          <p:cNvSpPr>
            <a:spLocks noGrp="1" noChangeArrowheads="1"/>
          </p:cNvSpPr>
          <p:nvPr>
            <p:ph type="body" idx="1"/>
          </p:nvPr>
        </p:nvSpPr>
        <p:spPr>
          <a:xfrm>
            <a:off x="1371600" y="2209800"/>
            <a:ext cx="6324600" cy="4038600"/>
          </a:xfrm>
          <a:noFill/>
        </p:spPr>
        <p:txBody>
          <a:bodyPr>
            <a:normAutofit/>
          </a:bodyPr>
          <a:lstStyle/>
          <a:p>
            <a:pPr algn="just" rtl="1">
              <a:spcBef>
                <a:spcPct val="60000"/>
              </a:spcBef>
              <a:buClr>
                <a:srgbClr val="666699"/>
              </a:buClr>
              <a:buSzTx/>
              <a:buFont typeface="Wingdings" panose="05000000000000000000" pitchFamily="2" charset="2"/>
              <a:buChar char="Ø"/>
            </a:pPr>
            <a:r>
              <a:rPr lang="en-US" sz="2000" b="1" dirty="0">
                <a:solidFill>
                  <a:schemeClr val="tx1"/>
                </a:solidFill>
                <a:effectLst>
                  <a:outerShdw blurRad="38100" dist="38100" dir="2700000" algn="tl">
                    <a:srgbClr val="FFFFFF"/>
                  </a:outerShdw>
                </a:effectLst>
                <a:cs typeface="Mitra" pitchFamily="2" charset="-78"/>
              </a:rPr>
              <a:t> </a:t>
            </a:r>
            <a:r>
              <a:rPr lang="fa-IR" sz="2000" b="1" dirty="0">
                <a:solidFill>
                  <a:schemeClr val="tx1"/>
                </a:solidFill>
                <a:effectLst>
                  <a:outerShdw blurRad="38100" dist="38100" dir="2700000" algn="tl">
                    <a:srgbClr val="FFFFFF"/>
                  </a:outerShdw>
                </a:effectLst>
                <a:cs typeface="Mitra" pitchFamily="2" charset="-78"/>
              </a:rPr>
              <a:t>زاویه دید  </a:t>
            </a:r>
            <a:r>
              <a:rPr lang="en-US" sz="2000" b="1" dirty="0">
                <a:solidFill>
                  <a:schemeClr val="tx1"/>
                </a:solidFill>
                <a:effectLst>
                  <a:outerShdw blurRad="38100" dist="38100" dir="2700000" algn="tl">
                    <a:srgbClr val="FFFFFF"/>
                  </a:outerShdw>
                </a:effectLst>
                <a:cs typeface="Mitra" pitchFamily="2" charset="-78"/>
              </a:rPr>
              <a:t>(</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Visual Angle</a:t>
            </a:r>
            <a:r>
              <a:rPr lang="en-US" sz="2000" b="1" dirty="0">
                <a:solidFill>
                  <a:schemeClr val="tx1"/>
                </a:solidFill>
                <a:effectLst>
                  <a:outerShdw blurRad="38100" dist="38100" dir="2700000" algn="tl">
                    <a:srgbClr val="FFFFFF"/>
                  </a:outerShdw>
                </a:effectLst>
                <a:cs typeface="Mitra" pitchFamily="2" charset="-78"/>
              </a:rPr>
              <a:t>)</a:t>
            </a:r>
            <a:r>
              <a:rPr lang="fa-IR" sz="2000" b="1" dirty="0">
                <a:solidFill>
                  <a:schemeClr val="tx1"/>
                </a:solidFill>
                <a:effectLst>
                  <a:outerShdw blurRad="38100" dist="38100" dir="2700000" algn="tl">
                    <a:srgbClr val="FFFFFF"/>
                  </a:outerShdw>
                </a:effectLst>
                <a:cs typeface="Mitra" pitchFamily="2" charset="-78"/>
              </a:rPr>
              <a:t>  </a:t>
            </a:r>
            <a:r>
              <a:rPr lang="en-US" sz="2000" b="1" dirty="0">
                <a:solidFill>
                  <a:schemeClr val="tx1"/>
                </a:solidFill>
                <a:effectLst>
                  <a:outerShdw blurRad="38100" dist="38100" dir="2700000" algn="tl">
                    <a:srgbClr val="FFFFFF"/>
                  </a:outerShdw>
                </a:effectLst>
                <a:cs typeface="Mitra" pitchFamily="2" charset="-78"/>
              </a:rPr>
              <a:t>&lt;</a:t>
            </a:r>
            <a:r>
              <a:rPr lang="fa-IR"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min</a:t>
            </a:r>
            <a:r>
              <a:rPr lang="en-US"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of</a:t>
            </a:r>
            <a:r>
              <a:rPr lang="en-US"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arc</a:t>
            </a:r>
          </a:p>
          <a:p>
            <a:pPr algn="just" rtl="1">
              <a:spcBef>
                <a:spcPct val="6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روشنایی     </a:t>
            </a:r>
            <a:r>
              <a:rPr lang="en-US" sz="2000" b="1" dirty="0">
                <a:solidFill>
                  <a:schemeClr val="tx1"/>
                </a:solidFill>
                <a:effectLst>
                  <a:outerShdw blurRad="38100" dist="38100" dir="2700000" algn="tl">
                    <a:srgbClr val="FFFFFF"/>
                  </a:outerShdw>
                </a:effectLst>
                <a:cs typeface="Mitra" pitchFamily="2" charset="-78"/>
              </a:rPr>
              <a:t>(</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Illumination</a:t>
            </a:r>
            <a:r>
              <a:rPr lang="en-US" sz="2000" b="1" dirty="0">
                <a:solidFill>
                  <a:schemeClr val="tx1"/>
                </a:solidFill>
                <a:effectLst>
                  <a:outerShdw blurRad="38100" dist="38100" dir="2700000" algn="tl">
                    <a:srgbClr val="FFFFFF"/>
                  </a:outerShdw>
                </a:effectLst>
                <a:cs typeface="Mitra" pitchFamily="2" charset="-78"/>
              </a:rPr>
              <a:t>)</a:t>
            </a:r>
            <a:r>
              <a:rPr lang="fa-IR" sz="2000" b="1" dirty="0">
                <a:solidFill>
                  <a:schemeClr val="tx1"/>
                </a:solidFill>
                <a:effectLst>
                  <a:outerShdw blurRad="38100" dist="38100" dir="2700000" algn="tl">
                    <a:srgbClr val="FFFFFF"/>
                  </a:outerShdw>
                </a:effectLst>
                <a:cs typeface="Mitra" pitchFamily="2" charset="-78"/>
              </a:rPr>
              <a:t>  </a:t>
            </a:r>
            <a:r>
              <a:rPr lang="en-US" sz="2000" b="1" dirty="0">
                <a:solidFill>
                  <a:schemeClr val="tx1"/>
                </a:solidFill>
                <a:effectLst>
                  <a:outerShdw blurRad="38100" dist="38100" dir="2700000" algn="tl">
                    <a:srgbClr val="FFFFFF"/>
                  </a:outerShdw>
                </a:effectLst>
                <a:cs typeface="Mitra" pitchFamily="2" charset="-78"/>
              </a:rPr>
              <a:t>&lt;</a:t>
            </a:r>
            <a:r>
              <a:rPr lang="fa-IR"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ft-c</a:t>
            </a:r>
          </a:p>
          <a:p>
            <a:pPr algn="just" rtl="1">
              <a:spcBef>
                <a:spcPct val="6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درخشایی     </a:t>
            </a:r>
            <a:r>
              <a:rPr lang="en-US" sz="2000" b="1" dirty="0">
                <a:solidFill>
                  <a:schemeClr val="tx1"/>
                </a:solidFill>
                <a:effectLst>
                  <a:outerShdw blurRad="38100" dist="38100" dir="2700000" algn="tl">
                    <a:srgbClr val="FFFFFF"/>
                  </a:outerShdw>
                </a:effectLst>
                <a:cs typeface="Mitra" pitchFamily="2" charset="-78"/>
              </a:rPr>
              <a:t>(</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Luminance</a:t>
            </a:r>
            <a:r>
              <a:rPr lang="en-US" sz="2000" b="1" dirty="0">
                <a:solidFill>
                  <a:schemeClr val="tx1"/>
                </a:solidFill>
                <a:effectLst>
                  <a:outerShdw blurRad="38100" dist="38100" dir="2700000" algn="tl">
                    <a:srgbClr val="FFFFFF"/>
                  </a:outerShdw>
                </a:effectLst>
                <a:cs typeface="Mitra" pitchFamily="2" charset="-78"/>
              </a:rPr>
              <a:t>)</a:t>
            </a:r>
            <a:r>
              <a:rPr lang="fa-IR" sz="2000" b="1" dirty="0">
                <a:solidFill>
                  <a:schemeClr val="tx1"/>
                </a:solidFill>
                <a:effectLst>
                  <a:outerShdw blurRad="38100" dist="38100" dir="2700000" algn="tl">
                    <a:srgbClr val="FFFFFF"/>
                  </a:outerShdw>
                </a:effectLst>
                <a:cs typeface="Mitra" pitchFamily="2" charset="-78"/>
              </a:rPr>
              <a:t>  </a:t>
            </a:r>
            <a:r>
              <a:rPr lang="en-US" sz="2000" b="1" dirty="0">
                <a:solidFill>
                  <a:schemeClr val="tx1"/>
                </a:solidFill>
                <a:effectLst>
                  <a:outerShdw blurRad="38100" dist="38100" dir="2700000" algn="tl">
                    <a:srgbClr val="FFFFFF"/>
                  </a:outerShdw>
                </a:effectLst>
                <a:cs typeface="Mitra" pitchFamily="2" charset="-78"/>
              </a:rPr>
              <a:t>&lt;</a:t>
            </a:r>
            <a:r>
              <a:rPr lang="fa-IR"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Lambert</a:t>
            </a:r>
          </a:p>
          <a:p>
            <a:pPr algn="just" rtl="1">
              <a:spcBef>
                <a:spcPct val="6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بازتاب          </a:t>
            </a:r>
            <a:r>
              <a:rPr lang="en-US" sz="2000" b="1" dirty="0">
                <a:solidFill>
                  <a:schemeClr val="tx1"/>
                </a:solidFill>
                <a:effectLst>
                  <a:outerShdw blurRad="38100" dist="38100" dir="2700000" algn="tl">
                    <a:srgbClr val="FFFFFF"/>
                  </a:outerShdw>
                </a:effectLst>
                <a:cs typeface="Mitra" pitchFamily="2" charset="-78"/>
              </a:rPr>
              <a:t>(</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Reflection</a:t>
            </a:r>
            <a:r>
              <a:rPr lang="en-US" sz="2000" b="1" dirty="0">
                <a:solidFill>
                  <a:schemeClr val="tx1"/>
                </a:solidFill>
                <a:effectLst>
                  <a:outerShdw blurRad="38100" dist="38100" dir="2700000" algn="tl">
                    <a:srgbClr val="FFFFFF"/>
                  </a:outerShdw>
                </a:effectLst>
                <a:cs typeface="Mitra" pitchFamily="2" charset="-78"/>
              </a:rPr>
              <a:t>)</a:t>
            </a:r>
            <a:r>
              <a:rPr lang="fa-IR" sz="2000" b="1" dirty="0">
                <a:solidFill>
                  <a:schemeClr val="tx1"/>
                </a:solidFill>
                <a:effectLst>
                  <a:outerShdw blurRad="38100" dist="38100" dir="2700000" algn="tl">
                    <a:srgbClr val="FFFFFF"/>
                  </a:outerShdw>
                </a:effectLst>
                <a:cs typeface="Mitra" pitchFamily="2" charset="-78"/>
              </a:rPr>
              <a:t>  </a:t>
            </a:r>
            <a:r>
              <a:rPr lang="en-US" sz="2000" b="1" dirty="0">
                <a:solidFill>
                  <a:schemeClr val="tx1"/>
                </a:solidFill>
                <a:effectLst>
                  <a:outerShdw blurRad="38100" dist="38100" dir="2700000" algn="tl">
                    <a:srgbClr val="FFFFFF"/>
                  </a:outerShdw>
                </a:effectLst>
                <a:cs typeface="Mitra" pitchFamily="2" charset="-78"/>
              </a:rPr>
              <a:t>&lt;</a:t>
            </a:r>
            <a:r>
              <a:rPr lang="fa-IR"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a:t>
            </a:r>
          </a:p>
          <a:p>
            <a:pPr algn="just" rtl="1">
              <a:spcBef>
                <a:spcPct val="6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مغایرت            </a:t>
            </a:r>
            <a:r>
              <a:rPr lang="en-US" sz="2000" b="1" dirty="0">
                <a:solidFill>
                  <a:schemeClr val="tx1"/>
                </a:solidFill>
                <a:effectLst>
                  <a:outerShdw blurRad="38100" dist="38100" dir="2700000" algn="tl">
                    <a:srgbClr val="FFFFFF"/>
                  </a:outerShdw>
                </a:effectLst>
                <a:cs typeface="Mitra" pitchFamily="2" charset="-78"/>
              </a:rPr>
              <a:t>(</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Contrast</a:t>
            </a:r>
            <a:r>
              <a:rPr lang="en-US" sz="2000" b="1" dirty="0">
                <a:solidFill>
                  <a:schemeClr val="tx1"/>
                </a:solidFill>
                <a:effectLst>
                  <a:outerShdw blurRad="38100" dist="38100" dir="2700000" algn="tl">
                    <a:srgbClr val="FFFFFF"/>
                  </a:outerShdw>
                </a:effectLst>
                <a:cs typeface="Mitra" pitchFamily="2" charset="-78"/>
              </a:rPr>
              <a:t>)</a:t>
            </a:r>
            <a:r>
              <a:rPr lang="fa-IR" sz="2000" b="1" dirty="0">
                <a:solidFill>
                  <a:schemeClr val="tx1"/>
                </a:solidFill>
                <a:effectLst>
                  <a:outerShdw blurRad="38100" dist="38100" dir="2700000" algn="tl">
                    <a:srgbClr val="FFFFFF"/>
                  </a:outerShdw>
                </a:effectLst>
                <a:cs typeface="Mitra" pitchFamily="2" charset="-78"/>
              </a:rPr>
              <a:t>  </a:t>
            </a:r>
            <a:r>
              <a:rPr lang="en-US" sz="2000" b="1" dirty="0">
                <a:solidFill>
                  <a:schemeClr val="tx1"/>
                </a:solidFill>
                <a:effectLst>
                  <a:outerShdw blurRad="38100" dist="38100" dir="2700000" algn="tl">
                    <a:srgbClr val="FFFFFF"/>
                  </a:outerShdw>
                </a:effectLst>
                <a:cs typeface="Mitra" pitchFamily="2" charset="-78"/>
              </a:rPr>
              <a:t>&lt;</a:t>
            </a:r>
            <a:r>
              <a:rPr lang="fa-IR" sz="2000" b="1" dirty="0">
                <a:solidFill>
                  <a:schemeClr val="tx1"/>
                </a:solidFill>
                <a:effectLst>
                  <a:outerShdw blurRad="38100" dist="38100" dir="2700000" algn="tl">
                    <a:srgbClr val="FFFFFF"/>
                  </a:outerShdw>
                </a:effectLst>
                <a:cs typeface="Mitra" pitchFamily="2" charset="-78"/>
              </a:rPr>
              <a:t>            </a:t>
            </a:r>
            <a:r>
              <a:rPr lang="en-US" sz="32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a:t>
            </a:r>
          </a:p>
        </p:txBody>
      </p:sp>
    </p:spTree>
    <p:extLst>
      <p:ext uri="{BB962C8B-B14F-4D97-AF65-F5344CB8AC3E}">
        <p14:creationId xmlns:p14="http://schemas.microsoft.com/office/powerpoint/2010/main" val="1202445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fade">
                                      <p:cBhvr>
                                        <p:cTn id="7" dur="2000"/>
                                        <p:tgtEl>
                                          <p:spTgt spid="115714"/>
                                        </p:tgtEl>
                                      </p:cBhvr>
                                    </p:animEffect>
                                    <p:anim calcmode="lin" valueType="num">
                                      <p:cBhvr>
                                        <p:cTn id="8" dur="2000" fill="hold"/>
                                        <p:tgtEl>
                                          <p:spTgt spid="115714"/>
                                        </p:tgtEl>
                                        <p:attrNameLst>
                                          <p:attrName>ppt_x</p:attrName>
                                        </p:attrNameLst>
                                      </p:cBhvr>
                                      <p:tavLst>
                                        <p:tav tm="0">
                                          <p:val>
                                            <p:strVal val="#ppt_x"/>
                                          </p:val>
                                        </p:tav>
                                        <p:tav tm="100000">
                                          <p:val>
                                            <p:strVal val="#ppt_x"/>
                                          </p:val>
                                        </p:tav>
                                      </p:tavLst>
                                    </p:anim>
                                    <p:anim calcmode="lin" valueType="num">
                                      <p:cBhvr>
                                        <p:cTn id="9" dur="2000" fill="hold"/>
                                        <p:tgtEl>
                                          <p:spTgt spid="11571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7" presetClass="entr" presetSubtype="4" fill="hold" grpId="0" nodeType="afterEffect">
                                  <p:stCondLst>
                                    <p:cond delay="0"/>
                                  </p:stCondLst>
                                  <p:childTnLst>
                                    <p:set>
                                      <p:cBhvr>
                                        <p:cTn id="12" dur="1" fill="hold">
                                          <p:stCondLst>
                                            <p:cond delay="0"/>
                                          </p:stCondLst>
                                        </p:cTn>
                                        <p:tgtEl>
                                          <p:spTgt spid="115715">
                                            <p:txEl>
                                              <p:pRg st="0" end="0"/>
                                            </p:txEl>
                                          </p:spTgt>
                                        </p:tgtEl>
                                        <p:attrNameLst>
                                          <p:attrName>style.visibility</p:attrName>
                                        </p:attrNameLst>
                                      </p:cBhvr>
                                      <p:to>
                                        <p:strVal val="visible"/>
                                      </p:to>
                                    </p:set>
                                    <p:anim calcmode="lin" valueType="num">
                                      <p:cBhvr additive="base">
                                        <p:cTn id="13" dur="20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115715">
                                            <p:txEl>
                                              <p:pRg st="0" end="0"/>
                                            </p:txEl>
                                          </p:spTgt>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4000"/>
                            </p:stCondLst>
                            <p:childTnLst>
                              <p:par>
                                <p:cTn id="16" presetID="7" presetClass="entr" presetSubtype="4" fill="hold" grpId="0" nodeType="afterEffect">
                                  <p:stCondLst>
                                    <p:cond delay="0"/>
                                  </p:stCondLst>
                                  <p:childTnLst>
                                    <p:set>
                                      <p:cBhvr>
                                        <p:cTn id="17" dur="1" fill="hold">
                                          <p:stCondLst>
                                            <p:cond delay="0"/>
                                          </p:stCondLst>
                                        </p:cTn>
                                        <p:tgtEl>
                                          <p:spTgt spid="115715">
                                            <p:txEl>
                                              <p:pRg st="1" end="1"/>
                                            </p:txEl>
                                          </p:spTgt>
                                        </p:tgtEl>
                                        <p:attrNameLst>
                                          <p:attrName>style.visibility</p:attrName>
                                        </p:attrNameLst>
                                      </p:cBhvr>
                                      <p:to>
                                        <p:strVal val="visible"/>
                                      </p:to>
                                    </p:set>
                                    <p:anim calcmode="lin" valueType="num">
                                      <p:cBhvr additive="base">
                                        <p:cTn id="18" dur="20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115715">
                                            <p:txEl>
                                              <p:pRg st="1" end="1"/>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6000"/>
                            </p:stCondLst>
                            <p:childTnLst>
                              <p:par>
                                <p:cTn id="21" presetID="7" presetClass="entr" presetSubtype="4" fill="hold" grpId="0" nodeType="afterEffect">
                                  <p:stCondLst>
                                    <p:cond delay="0"/>
                                  </p:stCondLst>
                                  <p:childTnLst>
                                    <p:set>
                                      <p:cBhvr>
                                        <p:cTn id="22" dur="1" fill="hold">
                                          <p:stCondLst>
                                            <p:cond delay="0"/>
                                          </p:stCondLst>
                                        </p:cTn>
                                        <p:tgtEl>
                                          <p:spTgt spid="115715">
                                            <p:txEl>
                                              <p:pRg st="2" end="2"/>
                                            </p:txEl>
                                          </p:spTgt>
                                        </p:tgtEl>
                                        <p:attrNameLst>
                                          <p:attrName>style.visibility</p:attrName>
                                        </p:attrNameLst>
                                      </p:cBhvr>
                                      <p:to>
                                        <p:strVal val="visible"/>
                                      </p:to>
                                    </p:set>
                                    <p:anim calcmode="lin" valueType="num">
                                      <p:cBhvr additive="base">
                                        <p:cTn id="23" dur="2000" fill="hold"/>
                                        <p:tgtEl>
                                          <p:spTgt spid="115715">
                                            <p:txEl>
                                              <p:pRg st="2" end="2"/>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115715">
                                            <p:txEl>
                                              <p:pRg st="2" end="2"/>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8000"/>
                            </p:stCondLst>
                            <p:childTnLst>
                              <p:par>
                                <p:cTn id="26" presetID="7" presetClass="entr" presetSubtype="4" fill="hold" grpId="0" nodeType="afterEffect">
                                  <p:stCondLst>
                                    <p:cond delay="0"/>
                                  </p:stCondLst>
                                  <p:childTnLst>
                                    <p:set>
                                      <p:cBhvr>
                                        <p:cTn id="27" dur="1" fill="hold">
                                          <p:stCondLst>
                                            <p:cond delay="0"/>
                                          </p:stCondLst>
                                        </p:cTn>
                                        <p:tgtEl>
                                          <p:spTgt spid="115715">
                                            <p:txEl>
                                              <p:pRg st="3" end="3"/>
                                            </p:txEl>
                                          </p:spTgt>
                                        </p:tgtEl>
                                        <p:attrNameLst>
                                          <p:attrName>style.visibility</p:attrName>
                                        </p:attrNameLst>
                                      </p:cBhvr>
                                      <p:to>
                                        <p:strVal val="visible"/>
                                      </p:to>
                                    </p:set>
                                    <p:anim calcmode="lin" valueType="num">
                                      <p:cBhvr additive="base">
                                        <p:cTn id="28" dur="2000" fill="hold"/>
                                        <p:tgtEl>
                                          <p:spTgt spid="115715">
                                            <p:txEl>
                                              <p:pRg st="3" end="3"/>
                                            </p:txEl>
                                          </p:spTgt>
                                        </p:tgtEl>
                                        <p:attrNameLst>
                                          <p:attrName>ppt_x</p:attrName>
                                        </p:attrNameLst>
                                      </p:cBhvr>
                                      <p:tavLst>
                                        <p:tav tm="0">
                                          <p:val>
                                            <p:strVal val="#ppt_x"/>
                                          </p:val>
                                        </p:tav>
                                        <p:tav tm="100000">
                                          <p:val>
                                            <p:strVal val="#ppt_x"/>
                                          </p:val>
                                        </p:tav>
                                      </p:tavLst>
                                    </p:anim>
                                    <p:anim calcmode="lin" valueType="num">
                                      <p:cBhvr additive="base">
                                        <p:cTn id="29" dur="2000" fill="hold"/>
                                        <p:tgtEl>
                                          <p:spTgt spid="115715">
                                            <p:txEl>
                                              <p:pRg st="3" end="3"/>
                                            </p:txEl>
                                          </p:spTgt>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10000"/>
                            </p:stCondLst>
                            <p:childTnLst>
                              <p:par>
                                <p:cTn id="31" presetID="7" presetClass="entr" presetSubtype="4" fill="hold" grpId="0" nodeType="afterEffect">
                                  <p:stCondLst>
                                    <p:cond delay="0"/>
                                  </p:stCondLst>
                                  <p:childTnLst>
                                    <p:set>
                                      <p:cBhvr>
                                        <p:cTn id="32" dur="1" fill="hold">
                                          <p:stCondLst>
                                            <p:cond delay="0"/>
                                          </p:stCondLst>
                                        </p:cTn>
                                        <p:tgtEl>
                                          <p:spTgt spid="115715">
                                            <p:txEl>
                                              <p:pRg st="4" end="4"/>
                                            </p:txEl>
                                          </p:spTgt>
                                        </p:tgtEl>
                                        <p:attrNameLst>
                                          <p:attrName>style.visibility</p:attrName>
                                        </p:attrNameLst>
                                      </p:cBhvr>
                                      <p:to>
                                        <p:strVal val="visible"/>
                                      </p:to>
                                    </p:set>
                                    <p:anim calcmode="lin" valueType="num">
                                      <p:cBhvr additive="base">
                                        <p:cTn id="33" dur="2000" fill="hold"/>
                                        <p:tgtEl>
                                          <p:spTgt spid="115715">
                                            <p:txEl>
                                              <p:pRg st="4" end="4"/>
                                            </p:txEl>
                                          </p:spTgt>
                                        </p:tgtEl>
                                        <p:attrNameLst>
                                          <p:attrName>ppt_x</p:attrName>
                                        </p:attrNameLst>
                                      </p:cBhvr>
                                      <p:tavLst>
                                        <p:tav tm="0">
                                          <p:val>
                                            <p:strVal val="#ppt_x"/>
                                          </p:val>
                                        </p:tav>
                                        <p:tav tm="100000">
                                          <p:val>
                                            <p:strVal val="#ppt_x"/>
                                          </p:val>
                                        </p:tav>
                                      </p:tavLst>
                                    </p:anim>
                                    <p:anim calcmode="lin" valueType="num">
                                      <p:cBhvr additive="base">
                                        <p:cTn id="34" dur="2000" fill="hold"/>
                                        <p:tgtEl>
                                          <p:spTgt spid="1157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a:bodyPr>
          <a:lstStyle/>
          <a:p>
            <a:pPr algn="just" rtl="1"/>
            <a:r>
              <a:rPr lang="fa-IR" sz="3600" b="1" dirty="0">
                <a:cs typeface="Titr" pitchFamily="2" charset="-78"/>
              </a:rPr>
              <a:t>تشخیص اهداف رنگی</a:t>
            </a:r>
            <a:endParaRPr lang="en-US" sz="3600" b="1" dirty="0">
              <a:cs typeface="Titr" pitchFamily="2" charset="-78"/>
            </a:endParaRPr>
          </a:p>
        </p:txBody>
      </p:sp>
      <p:sp>
        <p:nvSpPr>
          <p:cNvPr id="131075" name="Rectangle 3"/>
          <p:cNvSpPr>
            <a:spLocks noGrp="1" noChangeArrowheads="1"/>
          </p:cNvSpPr>
          <p:nvPr>
            <p:ph type="body" idx="1"/>
          </p:nvPr>
        </p:nvSpPr>
        <p:spPr>
          <a:xfrm>
            <a:off x="2514600" y="1828800"/>
            <a:ext cx="5715000" cy="3962400"/>
          </a:xfrm>
        </p:spPr>
        <p:txBody>
          <a:bodyPr>
            <a:normAutofit/>
          </a:bodyPr>
          <a:lstStyle/>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عوامل مؤثر در افزایش قدرت تشخیص اهداف:</a:t>
            </a:r>
          </a:p>
          <a:p>
            <a:pPr marL="1089025" lvl="1" indent="-282575" algn="just" rtl="1">
              <a:spcBef>
                <a:spcPct val="10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افزایش تباین مابین نوشته و پس زمینه آن</a:t>
            </a:r>
          </a:p>
          <a:p>
            <a:pPr marL="1089025" lvl="1" indent="-282575" algn="just" rtl="1">
              <a:spcBef>
                <a:spcPct val="5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رنگ پس زمینه:</a:t>
            </a:r>
          </a:p>
          <a:p>
            <a:pPr marL="3200400" lvl="2" indent="-282575" algn="just" rtl="1">
              <a:spcBef>
                <a:spcPct val="50000"/>
              </a:spcBef>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 تیرگی</a:t>
            </a:r>
          </a:p>
          <a:p>
            <a:pPr marL="3200400" lvl="2" indent="-282575" algn="just" rtl="1">
              <a:spcBef>
                <a:spcPct val="50000"/>
              </a:spcBef>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 سادگی</a:t>
            </a:r>
          </a:p>
          <a:p>
            <a:pPr marL="1089025" lvl="1" indent="-282575" algn="just" rtl="1">
              <a:spcBef>
                <a:spcPct val="50000"/>
              </a:spcBef>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استفاده از نورها و رنگهای فلورسانت</a:t>
            </a:r>
            <a:endParaRPr lang="en-US" sz="20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25603558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1074"/>
                                        </p:tgtEl>
                                        <p:attrNameLst>
                                          <p:attrName>style.visibility</p:attrName>
                                        </p:attrNameLst>
                                      </p:cBhvr>
                                      <p:to>
                                        <p:strVal val="visible"/>
                                      </p:to>
                                    </p:set>
                                    <p:animEffect transition="in" filter="fade">
                                      <p:cBhvr>
                                        <p:cTn id="7" dur="2000"/>
                                        <p:tgtEl>
                                          <p:spTgt spid="131074"/>
                                        </p:tgtEl>
                                      </p:cBhvr>
                                    </p:animEffect>
                                    <p:anim calcmode="lin" valueType="num">
                                      <p:cBhvr>
                                        <p:cTn id="8" dur="2000" fill="hold"/>
                                        <p:tgtEl>
                                          <p:spTgt spid="131074"/>
                                        </p:tgtEl>
                                        <p:attrNameLst>
                                          <p:attrName>ppt_x</p:attrName>
                                        </p:attrNameLst>
                                      </p:cBhvr>
                                      <p:tavLst>
                                        <p:tav tm="0">
                                          <p:val>
                                            <p:strVal val="#ppt_x"/>
                                          </p:val>
                                        </p:tav>
                                        <p:tav tm="100000">
                                          <p:val>
                                            <p:strVal val="#ppt_x"/>
                                          </p:val>
                                        </p:tav>
                                      </p:tavLst>
                                    </p:anim>
                                    <p:anim calcmode="lin" valueType="num">
                                      <p:cBhvr>
                                        <p:cTn id="9" dur="2000" fill="hold"/>
                                        <p:tgtEl>
                                          <p:spTgt spid="13107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9" presetClass="entr" presetSubtype="0" fill="hold" grpId="0" nodeType="afterEffect">
                                  <p:stCondLst>
                                    <p:cond delay="0"/>
                                  </p:stCondLst>
                                  <p:childTnLst>
                                    <p:set>
                                      <p:cBhvr>
                                        <p:cTn id="12" dur="1" fill="hold">
                                          <p:stCondLst>
                                            <p:cond delay="0"/>
                                          </p:stCondLst>
                                        </p:cTn>
                                        <p:tgtEl>
                                          <p:spTgt spid="131075">
                                            <p:txEl>
                                              <p:pRg st="0" end="0"/>
                                            </p:txEl>
                                          </p:spTgt>
                                        </p:tgtEl>
                                        <p:attrNameLst>
                                          <p:attrName>style.visibility</p:attrName>
                                        </p:attrNameLst>
                                      </p:cBhvr>
                                      <p:to>
                                        <p:strVal val="visible"/>
                                      </p:to>
                                    </p:set>
                                    <p:animEffect transition="in" filter="dissolve">
                                      <p:cBhvr>
                                        <p:cTn id="13" dur="1000"/>
                                        <p:tgtEl>
                                          <p:spTgt spid="131075">
                                            <p:txEl>
                                              <p:pRg st="0" end="0"/>
                                            </p:txEl>
                                          </p:spTgt>
                                        </p:tgtEl>
                                      </p:cBhvr>
                                    </p:animEffect>
                                  </p:childTnLst>
                                </p:cTn>
                              </p:par>
                            </p:childTnLst>
                          </p:cTn>
                        </p:par>
                        <p:par>
                          <p:cTn id="14" fill="hold" nodeType="afterGroup">
                            <p:stCondLst>
                              <p:cond delay="3000"/>
                            </p:stCondLst>
                            <p:childTnLst>
                              <p:par>
                                <p:cTn id="15" presetID="9" presetClass="entr" presetSubtype="0" fill="hold" grpId="0" nodeType="afterEffect">
                                  <p:stCondLst>
                                    <p:cond delay="0"/>
                                  </p:stCondLst>
                                  <p:childTnLst>
                                    <p:set>
                                      <p:cBhvr>
                                        <p:cTn id="16" dur="1" fill="hold">
                                          <p:stCondLst>
                                            <p:cond delay="0"/>
                                          </p:stCondLst>
                                        </p:cTn>
                                        <p:tgtEl>
                                          <p:spTgt spid="131075">
                                            <p:txEl>
                                              <p:pRg st="1" end="1"/>
                                            </p:txEl>
                                          </p:spTgt>
                                        </p:tgtEl>
                                        <p:attrNameLst>
                                          <p:attrName>style.visibility</p:attrName>
                                        </p:attrNameLst>
                                      </p:cBhvr>
                                      <p:to>
                                        <p:strVal val="visible"/>
                                      </p:to>
                                    </p:set>
                                    <p:animEffect transition="in" filter="dissolve">
                                      <p:cBhvr>
                                        <p:cTn id="17" dur="1000"/>
                                        <p:tgtEl>
                                          <p:spTgt spid="131075">
                                            <p:txEl>
                                              <p:pRg st="1" end="1"/>
                                            </p:txEl>
                                          </p:spTgt>
                                        </p:tgtEl>
                                      </p:cBhvr>
                                    </p:animEffect>
                                  </p:childTnLst>
                                </p:cTn>
                              </p:par>
                            </p:childTnLst>
                          </p:cTn>
                        </p:par>
                        <p:par>
                          <p:cTn id="18" fill="hold" nodeType="afterGroup">
                            <p:stCondLst>
                              <p:cond delay="4000"/>
                            </p:stCondLst>
                            <p:childTnLst>
                              <p:par>
                                <p:cTn id="19" presetID="9" presetClass="entr" presetSubtype="0" fill="hold" grpId="0" nodeType="afterEffect">
                                  <p:stCondLst>
                                    <p:cond delay="0"/>
                                  </p:stCondLst>
                                  <p:childTnLst>
                                    <p:set>
                                      <p:cBhvr>
                                        <p:cTn id="20" dur="1" fill="hold">
                                          <p:stCondLst>
                                            <p:cond delay="0"/>
                                          </p:stCondLst>
                                        </p:cTn>
                                        <p:tgtEl>
                                          <p:spTgt spid="131075">
                                            <p:txEl>
                                              <p:pRg st="2" end="2"/>
                                            </p:txEl>
                                          </p:spTgt>
                                        </p:tgtEl>
                                        <p:attrNameLst>
                                          <p:attrName>style.visibility</p:attrName>
                                        </p:attrNameLst>
                                      </p:cBhvr>
                                      <p:to>
                                        <p:strVal val="visible"/>
                                      </p:to>
                                    </p:set>
                                    <p:animEffect transition="in" filter="dissolve">
                                      <p:cBhvr>
                                        <p:cTn id="21" dur="1000"/>
                                        <p:tgtEl>
                                          <p:spTgt spid="131075">
                                            <p:txEl>
                                              <p:pRg st="2" end="2"/>
                                            </p:txEl>
                                          </p:spTgt>
                                        </p:tgtEl>
                                      </p:cBhvr>
                                    </p:animEffect>
                                  </p:childTnLst>
                                </p:cTn>
                              </p:par>
                            </p:childTnLst>
                          </p:cTn>
                        </p:par>
                        <p:par>
                          <p:cTn id="22" fill="hold" nodeType="afterGroup">
                            <p:stCondLst>
                              <p:cond delay="5000"/>
                            </p:stCondLst>
                            <p:childTnLst>
                              <p:par>
                                <p:cTn id="23" presetID="9" presetClass="entr" presetSubtype="0" fill="hold" grpId="0" nodeType="afterEffect">
                                  <p:stCondLst>
                                    <p:cond delay="0"/>
                                  </p:stCondLst>
                                  <p:childTnLst>
                                    <p:set>
                                      <p:cBhvr>
                                        <p:cTn id="24" dur="1" fill="hold">
                                          <p:stCondLst>
                                            <p:cond delay="0"/>
                                          </p:stCondLst>
                                        </p:cTn>
                                        <p:tgtEl>
                                          <p:spTgt spid="131075">
                                            <p:txEl>
                                              <p:pRg st="3" end="3"/>
                                            </p:txEl>
                                          </p:spTgt>
                                        </p:tgtEl>
                                        <p:attrNameLst>
                                          <p:attrName>style.visibility</p:attrName>
                                        </p:attrNameLst>
                                      </p:cBhvr>
                                      <p:to>
                                        <p:strVal val="visible"/>
                                      </p:to>
                                    </p:set>
                                    <p:animEffect transition="in" filter="dissolve">
                                      <p:cBhvr>
                                        <p:cTn id="25" dur="1000"/>
                                        <p:tgtEl>
                                          <p:spTgt spid="131075">
                                            <p:txEl>
                                              <p:pRg st="3" end="3"/>
                                            </p:txEl>
                                          </p:spTgt>
                                        </p:tgtEl>
                                      </p:cBhvr>
                                    </p:animEffect>
                                  </p:childTnLst>
                                </p:cTn>
                              </p:par>
                            </p:childTnLst>
                          </p:cTn>
                        </p:par>
                        <p:par>
                          <p:cTn id="26" fill="hold" nodeType="afterGroup">
                            <p:stCondLst>
                              <p:cond delay="6000"/>
                            </p:stCondLst>
                            <p:childTnLst>
                              <p:par>
                                <p:cTn id="27" presetID="9" presetClass="entr" presetSubtype="0" fill="hold" grpId="0" nodeType="afterEffect">
                                  <p:stCondLst>
                                    <p:cond delay="0"/>
                                  </p:stCondLst>
                                  <p:childTnLst>
                                    <p:set>
                                      <p:cBhvr>
                                        <p:cTn id="28" dur="1" fill="hold">
                                          <p:stCondLst>
                                            <p:cond delay="0"/>
                                          </p:stCondLst>
                                        </p:cTn>
                                        <p:tgtEl>
                                          <p:spTgt spid="131075">
                                            <p:txEl>
                                              <p:pRg st="4" end="4"/>
                                            </p:txEl>
                                          </p:spTgt>
                                        </p:tgtEl>
                                        <p:attrNameLst>
                                          <p:attrName>style.visibility</p:attrName>
                                        </p:attrNameLst>
                                      </p:cBhvr>
                                      <p:to>
                                        <p:strVal val="visible"/>
                                      </p:to>
                                    </p:set>
                                    <p:animEffect transition="in" filter="dissolve">
                                      <p:cBhvr>
                                        <p:cTn id="29" dur="1000"/>
                                        <p:tgtEl>
                                          <p:spTgt spid="131075">
                                            <p:txEl>
                                              <p:pRg st="4" end="4"/>
                                            </p:txEl>
                                          </p:spTgt>
                                        </p:tgtEl>
                                      </p:cBhvr>
                                    </p:animEffect>
                                  </p:childTnLst>
                                </p:cTn>
                              </p:par>
                            </p:childTnLst>
                          </p:cTn>
                        </p:par>
                        <p:par>
                          <p:cTn id="30" fill="hold" nodeType="afterGroup">
                            <p:stCondLst>
                              <p:cond delay="7000"/>
                            </p:stCondLst>
                            <p:childTnLst>
                              <p:par>
                                <p:cTn id="31" presetID="9" presetClass="entr" presetSubtype="0" fill="hold" grpId="0" nodeType="afterEffect">
                                  <p:stCondLst>
                                    <p:cond delay="0"/>
                                  </p:stCondLst>
                                  <p:childTnLst>
                                    <p:set>
                                      <p:cBhvr>
                                        <p:cTn id="32" dur="1" fill="hold">
                                          <p:stCondLst>
                                            <p:cond delay="0"/>
                                          </p:stCondLst>
                                        </p:cTn>
                                        <p:tgtEl>
                                          <p:spTgt spid="131075">
                                            <p:txEl>
                                              <p:pRg st="5" end="5"/>
                                            </p:txEl>
                                          </p:spTgt>
                                        </p:tgtEl>
                                        <p:attrNameLst>
                                          <p:attrName>style.visibility</p:attrName>
                                        </p:attrNameLst>
                                      </p:cBhvr>
                                      <p:to>
                                        <p:strVal val="visible"/>
                                      </p:to>
                                    </p:set>
                                    <p:animEffect transition="in" filter="dissolve">
                                      <p:cBhvr>
                                        <p:cTn id="33" dur="1000"/>
                                        <p:tgtEl>
                                          <p:spTgt spid="131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algn="just" rtl="1"/>
            <a:r>
              <a:rPr lang="fa-IR" sz="4000" b="1" dirty="0">
                <a:cs typeface="Titr" pitchFamily="2" charset="-78"/>
              </a:rPr>
              <a:t>تشخیص اهداف دارای زمینه های طرحدار</a:t>
            </a:r>
            <a:endParaRPr lang="en-US" sz="4000" b="1" dirty="0">
              <a:cs typeface="Titr" pitchFamily="2" charset="-78"/>
            </a:endParaRPr>
          </a:p>
        </p:txBody>
      </p:sp>
      <p:sp>
        <p:nvSpPr>
          <p:cNvPr id="132099" name="Rectangle 3"/>
          <p:cNvSpPr>
            <a:spLocks noGrp="1" noChangeArrowheads="1"/>
          </p:cNvSpPr>
          <p:nvPr>
            <p:ph type="body" idx="1"/>
          </p:nvPr>
        </p:nvSpPr>
        <p:spPr>
          <a:xfrm>
            <a:off x="457200" y="1828800"/>
            <a:ext cx="7772400" cy="4495800"/>
          </a:xfrm>
        </p:spPr>
        <p:txBody>
          <a:bodyPr/>
          <a:lstStyle/>
          <a:p>
            <a:pPr algn="just" rtl="1">
              <a:buClr>
                <a:srgbClr val="666699"/>
              </a:buClr>
              <a:buSzTx/>
              <a:buFont typeface="Wingdings" panose="05000000000000000000" pitchFamily="2" charset="2"/>
              <a:buChar char="Ø"/>
            </a:pPr>
            <a:r>
              <a:rPr lang="fa-IR" b="1" dirty="0">
                <a:solidFill>
                  <a:schemeClr val="tx1"/>
                </a:solidFill>
                <a:cs typeface="Mitra" pitchFamily="2" charset="-78"/>
              </a:rPr>
              <a:t> </a:t>
            </a:r>
            <a:r>
              <a:rPr lang="fa-IR" b="1" dirty="0">
                <a:solidFill>
                  <a:schemeClr val="tx1"/>
                </a:solidFill>
                <a:effectLst>
                  <a:outerShdw blurRad="38100" dist="38100" dir="2700000" algn="tl">
                    <a:srgbClr val="FFFFFF"/>
                  </a:outerShdw>
                </a:effectLst>
                <a:cs typeface="Mitra" pitchFamily="2" charset="-78"/>
              </a:rPr>
              <a:t>عوامل مؤثر بر تشخیص بهتر هدف:</a:t>
            </a:r>
          </a:p>
          <a:p>
            <a:pPr marL="1092200" lvl="1" algn="just" rtl="1">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انتخاب رنگ دارای تباین بالا و درخشایی مناسب</a:t>
            </a:r>
          </a:p>
          <a:p>
            <a:pPr marL="1092200" lvl="1" algn="just" rtl="1">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استفاده از رنگ سفید (روشن) در پس زمینه های تیره</a:t>
            </a:r>
          </a:p>
          <a:p>
            <a:pPr marL="1092200" lvl="1" algn="just" rtl="1">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استفاده از رنگهای فلورسنت در پس زمینه های تیره</a:t>
            </a:r>
          </a:p>
          <a:p>
            <a:pPr marL="1092200" lvl="1" algn="just" rtl="1">
              <a:buClr>
                <a:srgbClr val="666699"/>
              </a:buClr>
              <a:buSzTx/>
              <a:buFont typeface="Wingdings" panose="05000000000000000000" pitchFamily="2" charset="2"/>
              <a:buChar char="Ø"/>
            </a:pPr>
            <a:r>
              <a:rPr lang="fa-IR" b="1" dirty="0">
                <a:solidFill>
                  <a:schemeClr val="tx1"/>
                </a:solidFill>
                <a:effectLst>
                  <a:outerShdw blurRad="38100" dist="38100" dir="2700000" algn="tl">
                    <a:srgbClr val="FFFFFF"/>
                  </a:outerShdw>
                </a:effectLst>
                <a:cs typeface="Mitra" pitchFamily="2" charset="-78"/>
              </a:rPr>
              <a:t> عدم استفاده از پس زمینه های راه راه</a:t>
            </a:r>
          </a:p>
          <a:p>
            <a:pPr marL="1092200" lvl="1" algn="just" rtl="1">
              <a:buClr>
                <a:srgbClr val="666699"/>
              </a:buClr>
              <a:buSzTx/>
              <a:buFont typeface="Wingdings" panose="05000000000000000000" pitchFamily="2" charset="2"/>
              <a:buChar char="Ø"/>
            </a:pPr>
            <a:r>
              <a:rPr lang="fa-IR" sz="3200" b="1" dirty="0">
                <a:solidFill>
                  <a:schemeClr val="tx1"/>
                </a:solidFill>
                <a:effectLst>
                  <a:outerShdw blurRad="38100" dist="38100" dir="2700000" algn="tl">
                    <a:srgbClr val="FFFFFF"/>
                  </a:outerShdw>
                </a:effectLst>
                <a:cs typeface="Mitra" pitchFamily="2" charset="-78"/>
              </a:rPr>
              <a:t> استفاده از زوجهای رنگی مناسب:</a:t>
            </a:r>
          </a:p>
          <a:p>
            <a:pPr marL="1828800" lvl="2" indent="-231775"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سفید – قرمز                         </a:t>
            </a:r>
            <a:r>
              <a:rPr lang="en-US" sz="2800" b="1" dirty="0">
                <a:solidFill>
                  <a:schemeClr val="tx1"/>
                </a:solidFill>
                <a:effectLst>
                  <a:outerShdw blurRad="38100" dist="38100" dir="2700000" algn="tl">
                    <a:srgbClr val="FFFFFF"/>
                  </a:outerShdw>
                </a:effectLst>
                <a:cs typeface="Mitra" pitchFamily="2" charset="-78"/>
                <a:sym typeface="Wingdings" panose="05000000000000000000" pitchFamily="2" charset="2"/>
              </a:rPr>
              <a:t></a:t>
            </a:r>
            <a:r>
              <a:rPr lang="fa-IR" sz="2800" b="1" dirty="0">
                <a:solidFill>
                  <a:schemeClr val="tx1"/>
                </a:solidFill>
                <a:effectLst>
                  <a:outerShdw blurRad="38100" dist="38100" dir="2700000" algn="tl">
                    <a:srgbClr val="FFFFFF"/>
                  </a:outerShdw>
                </a:effectLst>
                <a:cs typeface="Mitra" pitchFamily="2" charset="-78"/>
                <a:sym typeface="Wingdings" panose="05000000000000000000" pitchFamily="2" charset="2"/>
              </a:rPr>
              <a:t> سبز روشن - قرمز</a:t>
            </a:r>
            <a:endParaRPr lang="en-US" sz="2800" b="1" dirty="0">
              <a:solidFill>
                <a:schemeClr val="tx1"/>
              </a:solidFill>
              <a:effectLst>
                <a:outerShdw blurRad="38100" dist="38100" dir="2700000" algn="tl">
                  <a:srgbClr val="FFFFFF"/>
                </a:outerShdw>
              </a:effectLst>
              <a:cs typeface="Mitra" pitchFamily="2" charset="-78"/>
              <a:sym typeface="Wingdings" panose="05000000000000000000" pitchFamily="2" charset="2"/>
            </a:endParaRPr>
          </a:p>
          <a:p>
            <a:pPr marL="1828800" lvl="2" indent="-231775"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زرد روشن – مشکی                </a:t>
            </a:r>
            <a:r>
              <a:rPr lang="en-US" sz="2800" b="1" dirty="0">
                <a:solidFill>
                  <a:schemeClr val="tx1"/>
                </a:solidFill>
                <a:effectLst>
                  <a:outerShdw blurRad="38100" dist="38100" dir="2700000" algn="tl">
                    <a:srgbClr val="FFFFFF"/>
                  </a:outerShdw>
                </a:effectLst>
                <a:cs typeface="Mitra" pitchFamily="2" charset="-78"/>
                <a:sym typeface="Wingdings" panose="05000000000000000000" pitchFamily="2" charset="2"/>
              </a:rPr>
              <a:t></a:t>
            </a:r>
            <a:r>
              <a:rPr lang="fa-IR" sz="2800" b="1" dirty="0">
                <a:solidFill>
                  <a:schemeClr val="tx1"/>
                </a:solidFill>
                <a:effectLst>
                  <a:outerShdw blurRad="38100" dist="38100" dir="2700000" algn="tl">
                    <a:srgbClr val="FFFFFF"/>
                  </a:outerShdw>
                </a:effectLst>
                <a:cs typeface="Mitra" pitchFamily="2" charset="-78"/>
                <a:sym typeface="Wingdings" panose="05000000000000000000" pitchFamily="2" charset="2"/>
              </a:rPr>
              <a:t> زرد روشن - آبی</a:t>
            </a:r>
            <a:endParaRPr lang="en-US" sz="2800" b="1" dirty="0">
              <a:solidFill>
                <a:schemeClr val="tx1"/>
              </a:solidFill>
              <a:effectLst>
                <a:outerShdw blurRad="38100" dist="38100" dir="2700000" algn="tl">
                  <a:srgbClr val="FFFFFF"/>
                </a:outerShdw>
              </a:effectLst>
              <a:cs typeface="Mitra" pitchFamily="2" charset="-78"/>
              <a:sym typeface="Wingdings" panose="05000000000000000000" pitchFamily="2" charset="2"/>
            </a:endParaRPr>
          </a:p>
        </p:txBody>
      </p:sp>
    </p:spTree>
    <p:extLst>
      <p:ext uri="{BB962C8B-B14F-4D97-AF65-F5344CB8AC3E}">
        <p14:creationId xmlns:p14="http://schemas.microsoft.com/office/powerpoint/2010/main" val="3309410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fade">
                                      <p:cBhvr>
                                        <p:cTn id="7" dur="2000"/>
                                        <p:tgtEl>
                                          <p:spTgt spid="132098"/>
                                        </p:tgtEl>
                                      </p:cBhvr>
                                    </p:animEffect>
                                    <p:anim calcmode="lin" valueType="num">
                                      <p:cBhvr>
                                        <p:cTn id="8" dur="2000" fill="hold"/>
                                        <p:tgtEl>
                                          <p:spTgt spid="132098"/>
                                        </p:tgtEl>
                                        <p:attrNameLst>
                                          <p:attrName>ppt_x</p:attrName>
                                        </p:attrNameLst>
                                      </p:cBhvr>
                                      <p:tavLst>
                                        <p:tav tm="0">
                                          <p:val>
                                            <p:strVal val="#ppt_x"/>
                                          </p:val>
                                        </p:tav>
                                        <p:tav tm="100000">
                                          <p:val>
                                            <p:strVal val="#ppt_x"/>
                                          </p:val>
                                        </p:tav>
                                      </p:tavLst>
                                    </p:anim>
                                    <p:anim calcmode="lin" valueType="num">
                                      <p:cBhvr>
                                        <p:cTn id="9" dur="2000" fill="hold"/>
                                        <p:tgtEl>
                                          <p:spTgt spid="13209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132099">
                                            <p:txEl>
                                              <p:pRg st="0" end="0"/>
                                            </p:txEl>
                                          </p:spTgt>
                                        </p:tgtEl>
                                        <p:attrNameLst>
                                          <p:attrName>style.visibility</p:attrName>
                                        </p:attrNameLst>
                                      </p:cBhvr>
                                      <p:to>
                                        <p:strVal val="visible"/>
                                      </p:to>
                                    </p:set>
                                    <p:anim calcmode="lin" valueType="num">
                                      <p:cBhvr>
                                        <p:cTn id="13" dur="1000" fill="hold"/>
                                        <p:tgtEl>
                                          <p:spTgt spid="132099">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132099">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132099">
                                            <p:txEl>
                                              <p:pRg st="0" end="0"/>
                                            </p:txEl>
                                          </p:spTgt>
                                        </p:tgtEl>
                                      </p:cBhvr>
                                    </p:animEffect>
                                  </p:childTnLst>
                                </p:cTn>
                              </p:par>
                            </p:childTnLst>
                          </p:cTn>
                        </p:par>
                        <p:par>
                          <p:cTn id="16" fill="hold" nodeType="afterGroup">
                            <p:stCondLst>
                              <p:cond delay="3000"/>
                            </p:stCondLst>
                            <p:childTnLst>
                              <p:par>
                                <p:cTn id="17" presetID="55" presetClass="entr" presetSubtype="0" fill="hold" grpId="0" nodeType="afterEffect">
                                  <p:stCondLst>
                                    <p:cond delay="0"/>
                                  </p:stCondLst>
                                  <p:childTnLst>
                                    <p:set>
                                      <p:cBhvr>
                                        <p:cTn id="18" dur="1" fill="hold">
                                          <p:stCondLst>
                                            <p:cond delay="0"/>
                                          </p:stCondLst>
                                        </p:cTn>
                                        <p:tgtEl>
                                          <p:spTgt spid="132099">
                                            <p:txEl>
                                              <p:pRg st="1" end="1"/>
                                            </p:txEl>
                                          </p:spTgt>
                                        </p:tgtEl>
                                        <p:attrNameLst>
                                          <p:attrName>style.visibility</p:attrName>
                                        </p:attrNameLst>
                                      </p:cBhvr>
                                      <p:to>
                                        <p:strVal val="visible"/>
                                      </p:to>
                                    </p:set>
                                    <p:anim calcmode="lin" valueType="num">
                                      <p:cBhvr>
                                        <p:cTn id="19" dur="1000" fill="hold"/>
                                        <p:tgtEl>
                                          <p:spTgt spid="132099">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132099">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32099">
                                            <p:txEl>
                                              <p:pRg st="1" end="1"/>
                                            </p:txEl>
                                          </p:spTgt>
                                        </p:tgtEl>
                                      </p:cBhvr>
                                    </p:animEffect>
                                  </p:childTnLst>
                                </p:cTn>
                              </p:par>
                            </p:childTnLst>
                          </p:cTn>
                        </p:par>
                        <p:par>
                          <p:cTn id="22" fill="hold" nodeType="afterGroup">
                            <p:stCondLst>
                              <p:cond delay="4000"/>
                            </p:stCondLst>
                            <p:childTnLst>
                              <p:par>
                                <p:cTn id="23" presetID="55" presetClass="entr" presetSubtype="0" fill="hold" grpId="0" nodeType="afterEffect">
                                  <p:stCondLst>
                                    <p:cond delay="0"/>
                                  </p:stCondLst>
                                  <p:childTnLst>
                                    <p:set>
                                      <p:cBhvr>
                                        <p:cTn id="24" dur="1" fill="hold">
                                          <p:stCondLst>
                                            <p:cond delay="0"/>
                                          </p:stCondLst>
                                        </p:cTn>
                                        <p:tgtEl>
                                          <p:spTgt spid="132099">
                                            <p:txEl>
                                              <p:pRg st="2" end="2"/>
                                            </p:txEl>
                                          </p:spTgt>
                                        </p:tgtEl>
                                        <p:attrNameLst>
                                          <p:attrName>style.visibility</p:attrName>
                                        </p:attrNameLst>
                                      </p:cBhvr>
                                      <p:to>
                                        <p:strVal val="visible"/>
                                      </p:to>
                                    </p:set>
                                    <p:anim calcmode="lin" valueType="num">
                                      <p:cBhvr>
                                        <p:cTn id="25" dur="1000" fill="hold"/>
                                        <p:tgtEl>
                                          <p:spTgt spid="132099">
                                            <p:txEl>
                                              <p:pRg st="2" end="2"/>
                                            </p:txEl>
                                          </p:spTgt>
                                        </p:tgtEl>
                                        <p:attrNameLst>
                                          <p:attrName>ppt_w</p:attrName>
                                        </p:attrNameLst>
                                      </p:cBhvr>
                                      <p:tavLst>
                                        <p:tav tm="0">
                                          <p:val>
                                            <p:strVal val="#ppt_w*0.70"/>
                                          </p:val>
                                        </p:tav>
                                        <p:tav tm="100000">
                                          <p:val>
                                            <p:strVal val="#ppt_w"/>
                                          </p:val>
                                        </p:tav>
                                      </p:tavLst>
                                    </p:anim>
                                    <p:anim calcmode="lin" valueType="num">
                                      <p:cBhvr>
                                        <p:cTn id="26" dur="1000" fill="hold"/>
                                        <p:tgtEl>
                                          <p:spTgt spid="132099">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132099">
                                            <p:txEl>
                                              <p:pRg st="2" end="2"/>
                                            </p:txEl>
                                          </p:spTgt>
                                        </p:tgtEl>
                                      </p:cBhvr>
                                    </p:animEffect>
                                  </p:childTnLst>
                                </p:cTn>
                              </p:par>
                            </p:childTnLst>
                          </p:cTn>
                        </p:par>
                        <p:par>
                          <p:cTn id="28" fill="hold" nodeType="afterGroup">
                            <p:stCondLst>
                              <p:cond delay="5000"/>
                            </p:stCondLst>
                            <p:childTnLst>
                              <p:par>
                                <p:cTn id="29" presetID="55" presetClass="entr" presetSubtype="0" fill="hold" grpId="0" nodeType="afterEffect">
                                  <p:stCondLst>
                                    <p:cond delay="0"/>
                                  </p:stCondLst>
                                  <p:childTnLst>
                                    <p:set>
                                      <p:cBhvr>
                                        <p:cTn id="30" dur="1" fill="hold">
                                          <p:stCondLst>
                                            <p:cond delay="0"/>
                                          </p:stCondLst>
                                        </p:cTn>
                                        <p:tgtEl>
                                          <p:spTgt spid="132099">
                                            <p:txEl>
                                              <p:pRg st="3" end="3"/>
                                            </p:txEl>
                                          </p:spTgt>
                                        </p:tgtEl>
                                        <p:attrNameLst>
                                          <p:attrName>style.visibility</p:attrName>
                                        </p:attrNameLst>
                                      </p:cBhvr>
                                      <p:to>
                                        <p:strVal val="visible"/>
                                      </p:to>
                                    </p:set>
                                    <p:anim calcmode="lin" valueType="num">
                                      <p:cBhvr>
                                        <p:cTn id="31" dur="1000" fill="hold"/>
                                        <p:tgtEl>
                                          <p:spTgt spid="132099">
                                            <p:txEl>
                                              <p:pRg st="3" end="3"/>
                                            </p:txEl>
                                          </p:spTgt>
                                        </p:tgtEl>
                                        <p:attrNameLst>
                                          <p:attrName>ppt_w</p:attrName>
                                        </p:attrNameLst>
                                      </p:cBhvr>
                                      <p:tavLst>
                                        <p:tav tm="0">
                                          <p:val>
                                            <p:strVal val="#ppt_w*0.70"/>
                                          </p:val>
                                        </p:tav>
                                        <p:tav tm="100000">
                                          <p:val>
                                            <p:strVal val="#ppt_w"/>
                                          </p:val>
                                        </p:tav>
                                      </p:tavLst>
                                    </p:anim>
                                    <p:anim calcmode="lin" valueType="num">
                                      <p:cBhvr>
                                        <p:cTn id="32" dur="1000" fill="hold"/>
                                        <p:tgtEl>
                                          <p:spTgt spid="132099">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132099">
                                            <p:txEl>
                                              <p:pRg st="3" end="3"/>
                                            </p:txEl>
                                          </p:spTgt>
                                        </p:tgtEl>
                                      </p:cBhvr>
                                    </p:animEffect>
                                  </p:childTnLst>
                                </p:cTn>
                              </p:par>
                            </p:childTnLst>
                          </p:cTn>
                        </p:par>
                        <p:par>
                          <p:cTn id="34" fill="hold" nodeType="afterGroup">
                            <p:stCondLst>
                              <p:cond delay="6000"/>
                            </p:stCondLst>
                            <p:childTnLst>
                              <p:par>
                                <p:cTn id="35" presetID="55" presetClass="entr" presetSubtype="0" fill="hold" grpId="0" nodeType="afterEffect">
                                  <p:stCondLst>
                                    <p:cond delay="0"/>
                                  </p:stCondLst>
                                  <p:childTnLst>
                                    <p:set>
                                      <p:cBhvr>
                                        <p:cTn id="36" dur="1" fill="hold">
                                          <p:stCondLst>
                                            <p:cond delay="0"/>
                                          </p:stCondLst>
                                        </p:cTn>
                                        <p:tgtEl>
                                          <p:spTgt spid="132099">
                                            <p:txEl>
                                              <p:pRg st="4" end="4"/>
                                            </p:txEl>
                                          </p:spTgt>
                                        </p:tgtEl>
                                        <p:attrNameLst>
                                          <p:attrName>style.visibility</p:attrName>
                                        </p:attrNameLst>
                                      </p:cBhvr>
                                      <p:to>
                                        <p:strVal val="visible"/>
                                      </p:to>
                                    </p:set>
                                    <p:anim calcmode="lin" valueType="num">
                                      <p:cBhvr>
                                        <p:cTn id="37" dur="1000" fill="hold"/>
                                        <p:tgtEl>
                                          <p:spTgt spid="132099">
                                            <p:txEl>
                                              <p:pRg st="4" end="4"/>
                                            </p:txEl>
                                          </p:spTgt>
                                        </p:tgtEl>
                                        <p:attrNameLst>
                                          <p:attrName>ppt_w</p:attrName>
                                        </p:attrNameLst>
                                      </p:cBhvr>
                                      <p:tavLst>
                                        <p:tav tm="0">
                                          <p:val>
                                            <p:strVal val="#ppt_w*0.70"/>
                                          </p:val>
                                        </p:tav>
                                        <p:tav tm="100000">
                                          <p:val>
                                            <p:strVal val="#ppt_w"/>
                                          </p:val>
                                        </p:tav>
                                      </p:tavLst>
                                    </p:anim>
                                    <p:anim calcmode="lin" valueType="num">
                                      <p:cBhvr>
                                        <p:cTn id="38" dur="1000" fill="hold"/>
                                        <p:tgtEl>
                                          <p:spTgt spid="132099">
                                            <p:txEl>
                                              <p:pRg st="4" end="4"/>
                                            </p:txEl>
                                          </p:spTgt>
                                        </p:tgtEl>
                                        <p:attrNameLst>
                                          <p:attrName>ppt_h</p:attrName>
                                        </p:attrNameLst>
                                      </p:cBhvr>
                                      <p:tavLst>
                                        <p:tav tm="0">
                                          <p:val>
                                            <p:strVal val="#ppt_h"/>
                                          </p:val>
                                        </p:tav>
                                        <p:tav tm="100000">
                                          <p:val>
                                            <p:strVal val="#ppt_h"/>
                                          </p:val>
                                        </p:tav>
                                      </p:tavLst>
                                    </p:anim>
                                    <p:animEffect transition="in" filter="fade">
                                      <p:cBhvr>
                                        <p:cTn id="39" dur="1000"/>
                                        <p:tgtEl>
                                          <p:spTgt spid="132099">
                                            <p:txEl>
                                              <p:pRg st="4" end="4"/>
                                            </p:txEl>
                                          </p:spTgt>
                                        </p:tgtEl>
                                      </p:cBhvr>
                                    </p:animEffect>
                                  </p:childTnLst>
                                </p:cTn>
                              </p:par>
                            </p:childTnLst>
                          </p:cTn>
                        </p:par>
                        <p:par>
                          <p:cTn id="40" fill="hold" nodeType="afterGroup">
                            <p:stCondLst>
                              <p:cond delay="7000"/>
                            </p:stCondLst>
                            <p:childTnLst>
                              <p:par>
                                <p:cTn id="41" presetID="55" presetClass="entr" presetSubtype="0" fill="hold" grpId="0" nodeType="afterEffect">
                                  <p:stCondLst>
                                    <p:cond delay="0"/>
                                  </p:stCondLst>
                                  <p:childTnLst>
                                    <p:set>
                                      <p:cBhvr>
                                        <p:cTn id="42" dur="1" fill="hold">
                                          <p:stCondLst>
                                            <p:cond delay="0"/>
                                          </p:stCondLst>
                                        </p:cTn>
                                        <p:tgtEl>
                                          <p:spTgt spid="132099">
                                            <p:txEl>
                                              <p:pRg st="5" end="5"/>
                                            </p:txEl>
                                          </p:spTgt>
                                        </p:tgtEl>
                                        <p:attrNameLst>
                                          <p:attrName>style.visibility</p:attrName>
                                        </p:attrNameLst>
                                      </p:cBhvr>
                                      <p:to>
                                        <p:strVal val="visible"/>
                                      </p:to>
                                    </p:set>
                                    <p:anim calcmode="lin" valueType="num">
                                      <p:cBhvr>
                                        <p:cTn id="43" dur="1000" fill="hold"/>
                                        <p:tgtEl>
                                          <p:spTgt spid="132099">
                                            <p:txEl>
                                              <p:pRg st="5" end="5"/>
                                            </p:txEl>
                                          </p:spTgt>
                                        </p:tgtEl>
                                        <p:attrNameLst>
                                          <p:attrName>ppt_w</p:attrName>
                                        </p:attrNameLst>
                                      </p:cBhvr>
                                      <p:tavLst>
                                        <p:tav tm="0">
                                          <p:val>
                                            <p:strVal val="#ppt_w*0.70"/>
                                          </p:val>
                                        </p:tav>
                                        <p:tav tm="100000">
                                          <p:val>
                                            <p:strVal val="#ppt_w"/>
                                          </p:val>
                                        </p:tav>
                                      </p:tavLst>
                                    </p:anim>
                                    <p:anim calcmode="lin" valueType="num">
                                      <p:cBhvr>
                                        <p:cTn id="44" dur="1000" fill="hold"/>
                                        <p:tgtEl>
                                          <p:spTgt spid="132099">
                                            <p:txEl>
                                              <p:pRg st="5" end="5"/>
                                            </p:txEl>
                                          </p:spTgt>
                                        </p:tgtEl>
                                        <p:attrNameLst>
                                          <p:attrName>ppt_h</p:attrName>
                                        </p:attrNameLst>
                                      </p:cBhvr>
                                      <p:tavLst>
                                        <p:tav tm="0">
                                          <p:val>
                                            <p:strVal val="#ppt_h"/>
                                          </p:val>
                                        </p:tav>
                                        <p:tav tm="100000">
                                          <p:val>
                                            <p:strVal val="#ppt_h"/>
                                          </p:val>
                                        </p:tav>
                                      </p:tavLst>
                                    </p:anim>
                                    <p:animEffect transition="in" filter="fade">
                                      <p:cBhvr>
                                        <p:cTn id="45" dur="1000"/>
                                        <p:tgtEl>
                                          <p:spTgt spid="132099">
                                            <p:txEl>
                                              <p:pRg st="5" end="5"/>
                                            </p:txEl>
                                          </p:spTgt>
                                        </p:tgtEl>
                                      </p:cBhvr>
                                    </p:animEffect>
                                  </p:childTnLst>
                                </p:cTn>
                              </p:par>
                            </p:childTnLst>
                          </p:cTn>
                        </p:par>
                        <p:par>
                          <p:cTn id="46" fill="hold" nodeType="afterGroup">
                            <p:stCondLst>
                              <p:cond delay="8000"/>
                            </p:stCondLst>
                            <p:childTnLst>
                              <p:par>
                                <p:cTn id="47" presetID="55" presetClass="entr" presetSubtype="0" fill="hold" grpId="0" nodeType="afterEffect">
                                  <p:stCondLst>
                                    <p:cond delay="0"/>
                                  </p:stCondLst>
                                  <p:childTnLst>
                                    <p:set>
                                      <p:cBhvr>
                                        <p:cTn id="48" dur="1" fill="hold">
                                          <p:stCondLst>
                                            <p:cond delay="0"/>
                                          </p:stCondLst>
                                        </p:cTn>
                                        <p:tgtEl>
                                          <p:spTgt spid="132099">
                                            <p:txEl>
                                              <p:pRg st="6" end="6"/>
                                            </p:txEl>
                                          </p:spTgt>
                                        </p:tgtEl>
                                        <p:attrNameLst>
                                          <p:attrName>style.visibility</p:attrName>
                                        </p:attrNameLst>
                                      </p:cBhvr>
                                      <p:to>
                                        <p:strVal val="visible"/>
                                      </p:to>
                                    </p:set>
                                    <p:anim calcmode="lin" valueType="num">
                                      <p:cBhvr>
                                        <p:cTn id="49" dur="1000" fill="hold"/>
                                        <p:tgtEl>
                                          <p:spTgt spid="132099">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132099">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132099">
                                            <p:txEl>
                                              <p:pRg st="6" end="6"/>
                                            </p:txEl>
                                          </p:spTgt>
                                        </p:tgtEl>
                                      </p:cBhvr>
                                    </p:animEffect>
                                  </p:childTnLst>
                                </p:cTn>
                              </p:par>
                            </p:childTnLst>
                          </p:cTn>
                        </p:par>
                        <p:par>
                          <p:cTn id="52" fill="hold" nodeType="afterGroup">
                            <p:stCondLst>
                              <p:cond delay="9000"/>
                            </p:stCondLst>
                            <p:childTnLst>
                              <p:par>
                                <p:cTn id="53" presetID="55" presetClass="entr" presetSubtype="0" fill="hold" grpId="0" nodeType="afterEffect">
                                  <p:stCondLst>
                                    <p:cond delay="0"/>
                                  </p:stCondLst>
                                  <p:childTnLst>
                                    <p:set>
                                      <p:cBhvr>
                                        <p:cTn id="54" dur="1" fill="hold">
                                          <p:stCondLst>
                                            <p:cond delay="0"/>
                                          </p:stCondLst>
                                        </p:cTn>
                                        <p:tgtEl>
                                          <p:spTgt spid="132099">
                                            <p:txEl>
                                              <p:pRg st="7" end="7"/>
                                            </p:txEl>
                                          </p:spTgt>
                                        </p:tgtEl>
                                        <p:attrNameLst>
                                          <p:attrName>style.visibility</p:attrName>
                                        </p:attrNameLst>
                                      </p:cBhvr>
                                      <p:to>
                                        <p:strVal val="visible"/>
                                      </p:to>
                                    </p:set>
                                    <p:anim calcmode="lin" valueType="num">
                                      <p:cBhvr>
                                        <p:cTn id="55" dur="1000" fill="hold"/>
                                        <p:tgtEl>
                                          <p:spTgt spid="132099">
                                            <p:txEl>
                                              <p:pRg st="7" end="7"/>
                                            </p:txEl>
                                          </p:spTgt>
                                        </p:tgtEl>
                                        <p:attrNameLst>
                                          <p:attrName>ppt_w</p:attrName>
                                        </p:attrNameLst>
                                      </p:cBhvr>
                                      <p:tavLst>
                                        <p:tav tm="0">
                                          <p:val>
                                            <p:strVal val="#ppt_w*0.70"/>
                                          </p:val>
                                        </p:tav>
                                        <p:tav tm="100000">
                                          <p:val>
                                            <p:strVal val="#ppt_w"/>
                                          </p:val>
                                        </p:tav>
                                      </p:tavLst>
                                    </p:anim>
                                    <p:anim calcmode="lin" valueType="num">
                                      <p:cBhvr>
                                        <p:cTn id="56" dur="1000" fill="hold"/>
                                        <p:tgtEl>
                                          <p:spTgt spid="132099">
                                            <p:txEl>
                                              <p:pRg st="7" end="7"/>
                                            </p:txEl>
                                          </p:spTgt>
                                        </p:tgtEl>
                                        <p:attrNameLst>
                                          <p:attrName>ppt_h</p:attrName>
                                        </p:attrNameLst>
                                      </p:cBhvr>
                                      <p:tavLst>
                                        <p:tav tm="0">
                                          <p:val>
                                            <p:strVal val="#ppt_h"/>
                                          </p:val>
                                        </p:tav>
                                        <p:tav tm="100000">
                                          <p:val>
                                            <p:strVal val="#ppt_h"/>
                                          </p:val>
                                        </p:tav>
                                      </p:tavLst>
                                    </p:anim>
                                    <p:animEffect transition="in" filter="fade">
                                      <p:cBhvr>
                                        <p:cTn id="57" dur="1000"/>
                                        <p:tgtEl>
                                          <p:spTgt spid="1320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p:bldP spid="13209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algn="just" rtl="1"/>
            <a:r>
              <a:rPr lang="fa-IR" dirty="0">
                <a:cs typeface="Titr" pitchFamily="2" charset="-78"/>
              </a:rPr>
              <a:t>مزایای کدگذاری</a:t>
            </a:r>
            <a:endParaRPr lang="en-US" dirty="0">
              <a:cs typeface="Titr" pitchFamily="2" charset="-78"/>
            </a:endParaRPr>
          </a:p>
        </p:txBody>
      </p:sp>
      <p:sp>
        <p:nvSpPr>
          <p:cNvPr id="146435" name="Rectangle 3"/>
          <p:cNvSpPr>
            <a:spLocks noGrp="1" noChangeArrowheads="1"/>
          </p:cNvSpPr>
          <p:nvPr>
            <p:ph type="body" idx="1"/>
          </p:nvPr>
        </p:nvSpPr>
        <p:spPr>
          <a:xfrm>
            <a:off x="1676400" y="2209800"/>
            <a:ext cx="6553200" cy="3733800"/>
          </a:xfrm>
        </p:spPr>
        <p:txBody>
          <a:bodyPr>
            <a:normAutofit/>
          </a:bodyPr>
          <a:lstStyle/>
          <a:p>
            <a:pPr algn="just" rtl="1">
              <a:spcBef>
                <a:spcPct val="80000"/>
              </a:spcBef>
              <a:buClr>
                <a:srgbClr val="666699"/>
              </a:buClr>
              <a:buSzTx/>
              <a:buFont typeface="Wingdings" panose="05000000000000000000" pitchFamily="2" charset="2"/>
              <a:buChar char="Ø"/>
            </a:pPr>
            <a:r>
              <a:rPr lang="fa-IR" sz="2800" dirty="0">
                <a:solidFill>
                  <a:schemeClr val="tx1"/>
                </a:solidFill>
                <a:cs typeface="Mitra" pitchFamily="2" charset="-78"/>
              </a:rPr>
              <a:t> </a:t>
            </a:r>
            <a:r>
              <a:rPr lang="fa-IR" sz="2800" dirty="0">
                <a:solidFill>
                  <a:schemeClr val="tx1"/>
                </a:solidFill>
                <a:effectLst>
                  <a:outerShdw blurRad="38100" dist="38100" dir="2700000" algn="tl">
                    <a:srgbClr val="FFFFFF"/>
                  </a:outerShdw>
                </a:effectLst>
                <a:cs typeface="Mitra" pitchFamily="2" charset="-78"/>
              </a:rPr>
              <a:t>قابلیت اندازه گیری اطلاعات</a:t>
            </a:r>
          </a:p>
          <a:p>
            <a:pPr algn="just" rtl="1">
              <a:spcBef>
                <a:spcPct val="80000"/>
              </a:spcBef>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افزایش اعتبار و کیفیت اطلاعات</a:t>
            </a:r>
          </a:p>
          <a:p>
            <a:pPr algn="just" rtl="1">
              <a:spcBef>
                <a:spcPct val="80000"/>
              </a:spcBef>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قابلیت آموزش و یادگیری بالاتر</a:t>
            </a:r>
          </a:p>
          <a:p>
            <a:pPr algn="just" rtl="1">
              <a:spcBef>
                <a:spcPct val="80000"/>
              </a:spcBef>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توانایی کددهی کلیه خصوصیات کمی و کیفی اهداف</a:t>
            </a:r>
            <a:endParaRPr lang="en-US" sz="2800"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3955150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6434"/>
                                        </p:tgtEl>
                                        <p:attrNameLst>
                                          <p:attrName>style.visibility</p:attrName>
                                        </p:attrNameLst>
                                      </p:cBhvr>
                                      <p:to>
                                        <p:strVal val="visible"/>
                                      </p:to>
                                    </p:set>
                                    <p:animEffect transition="in" filter="fade">
                                      <p:cBhvr>
                                        <p:cTn id="7" dur="2000"/>
                                        <p:tgtEl>
                                          <p:spTgt spid="146434"/>
                                        </p:tgtEl>
                                      </p:cBhvr>
                                    </p:animEffect>
                                    <p:anim calcmode="lin" valueType="num">
                                      <p:cBhvr>
                                        <p:cTn id="8" dur="2000" fill="hold"/>
                                        <p:tgtEl>
                                          <p:spTgt spid="146434"/>
                                        </p:tgtEl>
                                        <p:attrNameLst>
                                          <p:attrName>ppt_x</p:attrName>
                                        </p:attrNameLst>
                                      </p:cBhvr>
                                      <p:tavLst>
                                        <p:tav tm="0">
                                          <p:val>
                                            <p:strVal val="#ppt_x"/>
                                          </p:val>
                                        </p:tav>
                                        <p:tav tm="100000">
                                          <p:val>
                                            <p:strVal val="#ppt_x"/>
                                          </p:val>
                                        </p:tav>
                                      </p:tavLst>
                                    </p:anim>
                                    <p:anim calcmode="lin" valueType="num">
                                      <p:cBhvr>
                                        <p:cTn id="9" dur="2000" fill="hold"/>
                                        <p:tgtEl>
                                          <p:spTgt spid="14643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 presetClass="entr" presetSubtype="10" fill="hold" grpId="0" nodeType="afterEffect">
                                  <p:stCondLst>
                                    <p:cond delay="0"/>
                                  </p:stCondLst>
                                  <p:childTnLst>
                                    <p:set>
                                      <p:cBhvr>
                                        <p:cTn id="12" dur="1" fill="hold">
                                          <p:stCondLst>
                                            <p:cond delay="0"/>
                                          </p:stCondLst>
                                        </p:cTn>
                                        <p:tgtEl>
                                          <p:spTgt spid="146435">
                                            <p:txEl>
                                              <p:pRg st="0" end="0"/>
                                            </p:txEl>
                                          </p:spTgt>
                                        </p:tgtEl>
                                        <p:attrNameLst>
                                          <p:attrName>style.visibility</p:attrName>
                                        </p:attrNameLst>
                                      </p:cBhvr>
                                      <p:to>
                                        <p:strVal val="visible"/>
                                      </p:to>
                                    </p:set>
                                    <p:animEffect transition="in" filter="checkerboard(across)">
                                      <p:cBhvr>
                                        <p:cTn id="13" dur="1000"/>
                                        <p:tgtEl>
                                          <p:spTgt spid="146435">
                                            <p:txEl>
                                              <p:pRg st="0" end="0"/>
                                            </p:txEl>
                                          </p:spTgt>
                                        </p:tgtEl>
                                      </p:cBhvr>
                                    </p:animEffect>
                                  </p:childTnLst>
                                </p:cTn>
                              </p:par>
                            </p:childTnLst>
                          </p:cTn>
                        </p:par>
                        <p:par>
                          <p:cTn id="14" fill="hold" nodeType="afterGroup">
                            <p:stCondLst>
                              <p:cond delay="3000"/>
                            </p:stCondLst>
                            <p:childTnLst>
                              <p:par>
                                <p:cTn id="15" presetID="5" presetClass="entr" presetSubtype="10" fill="hold" grpId="0" nodeType="afterEffect">
                                  <p:stCondLst>
                                    <p:cond delay="0"/>
                                  </p:stCondLst>
                                  <p:childTnLst>
                                    <p:set>
                                      <p:cBhvr>
                                        <p:cTn id="16" dur="1" fill="hold">
                                          <p:stCondLst>
                                            <p:cond delay="0"/>
                                          </p:stCondLst>
                                        </p:cTn>
                                        <p:tgtEl>
                                          <p:spTgt spid="146435">
                                            <p:txEl>
                                              <p:pRg st="1" end="1"/>
                                            </p:txEl>
                                          </p:spTgt>
                                        </p:tgtEl>
                                        <p:attrNameLst>
                                          <p:attrName>style.visibility</p:attrName>
                                        </p:attrNameLst>
                                      </p:cBhvr>
                                      <p:to>
                                        <p:strVal val="visible"/>
                                      </p:to>
                                    </p:set>
                                    <p:animEffect transition="in" filter="checkerboard(across)">
                                      <p:cBhvr>
                                        <p:cTn id="17" dur="1000"/>
                                        <p:tgtEl>
                                          <p:spTgt spid="146435">
                                            <p:txEl>
                                              <p:pRg st="1" end="1"/>
                                            </p:txEl>
                                          </p:spTgt>
                                        </p:tgtEl>
                                      </p:cBhvr>
                                    </p:animEffect>
                                  </p:childTnLst>
                                </p:cTn>
                              </p:par>
                            </p:childTnLst>
                          </p:cTn>
                        </p:par>
                        <p:par>
                          <p:cTn id="18" fill="hold" nodeType="afterGroup">
                            <p:stCondLst>
                              <p:cond delay="4000"/>
                            </p:stCondLst>
                            <p:childTnLst>
                              <p:par>
                                <p:cTn id="19" presetID="5" presetClass="entr" presetSubtype="10" fill="hold" grpId="0" nodeType="afterEffect">
                                  <p:stCondLst>
                                    <p:cond delay="0"/>
                                  </p:stCondLst>
                                  <p:childTnLst>
                                    <p:set>
                                      <p:cBhvr>
                                        <p:cTn id="20" dur="1" fill="hold">
                                          <p:stCondLst>
                                            <p:cond delay="0"/>
                                          </p:stCondLst>
                                        </p:cTn>
                                        <p:tgtEl>
                                          <p:spTgt spid="146435">
                                            <p:txEl>
                                              <p:pRg st="2" end="2"/>
                                            </p:txEl>
                                          </p:spTgt>
                                        </p:tgtEl>
                                        <p:attrNameLst>
                                          <p:attrName>style.visibility</p:attrName>
                                        </p:attrNameLst>
                                      </p:cBhvr>
                                      <p:to>
                                        <p:strVal val="visible"/>
                                      </p:to>
                                    </p:set>
                                    <p:animEffect transition="in" filter="checkerboard(across)">
                                      <p:cBhvr>
                                        <p:cTn id="21" dur="1000"/>
                                        <p:tgtEl>
                                          <p:spTgt spid="146435">
                                            <p:txEl>
                                              <p:pRg st="2" end="2"/>
                                            </p:txEl>
                                          </p:spTgt>
                                        </p:tgtEl>
                                      </p:cBhvr>
                                    </p:animEffect>
                                  </p:childTnLst>
                                </p:cTn>
                              </p:par>
                            </p:childTnLst>
                          </p:cTn>
                        </p:par>
                        <p:par>
                          <p:cTn id="22" fill="hold" nodeType="afterGroup">
                            <p:stCondLst>
                              <p:cond delay="5000"/>
                            </p:stCondLst>
                            <p:childTnLst>
                              <p:par>
                                <p:cTn id="23" presetID="5" presetClass="entr" presetSubtype="10" fill="hold" grpId="0" nodeType="afterEffect">
                                  <p:stCondLst>
                                    <p:cond delay="0"/>
                                  </p:stCondLst>
                                  <p:childTnLst>
                                    <p:set>
                                      <p:cBhvr>
                                        <p:cTn id="24" dur="1" fill="hold">
                                          <p:stCondLst>
                                            <p:cond delay="0"/>
                                          </p:stCondLst>
                                        </p:cTn>
                                        <p:tgtEl>
                                          <p:spTgt spid="146435">
                                            <p:txEl>
                                              <p:pRg st="3" end="3"/>
                                            </p:txEl>
                                          </p:spTgt>
                                        </p:tgtEl>
                                        <p:attrNameLst>
                                          <p:attrName>style.visibility</p:attrName>
                                        </p:attrNameLst>
                                      </p:cBhvr>
                                      <p:to>
                                        <p:strVal val="visible"/>
                                      </p:to>
                                    </p:set>
                                    <p:animEffect transition="in" filter="checkerboard(across)">
                                      <p:cBhvr>
                                        <p:cTn id="25" dur="1000"/>
                                        <p:tgtEl>
                                          <p:spTgt spid="146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p:bldP spid="1464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r"/>
            <a:r>
              <a:rPr lang="fa-IR" dirty="0">
                <a:cs typeface="B Titr" panose="00000700000000000000" pitchFamily="2" charset="-78"/>
              </a:rPr>
              <a:t>فهرست مطالب</a:t>
            </a:r>
            <a:endParaRPr lang="en-US" dirty="0">
              <a:cs typeface="B Titr" panose="00000700000000000000" pitchFamily="2" charset="-78"/>
            </a:endParaRPr>
          </a:p>
        </p:txBody>
      </p:sp>
      <p:sp>
        <p:nvSpPr>
          <p:cNvPr id="3075" name="Rectangle 3"/>
          <p:cNvSpPr>
            <a:spLocks noGrp="1" noChangeArrowheads="1"/>
          </p:cNvSpPr>
          <p:nvPr>
            <p:ph type="body" idx="1"/>
          </p:nvPr>
        </p:nvSpPr>
        <p:spPr/>
        <p:txBody>
          <a:bodyPr>
            <a:noAutofit/>
          </a:bodyPr>
          <a:lstStyle/>
          <a:p>
            <a:pPr algn="r" rtl="1"/>
            <a:r>
              <a:rPr lang="fa-IR" sz="2400" b="1" dirty="0">
                <a:cs typeface="B Lotus" panose="00000400000000000000" pitchFamily="2" charset="-78"/>
              </a:rPr>
              <a:t>علل خطای انسانی</a:t>
            </a:r>
          </a:p>
          <a:p>
            <a:pPr algn="r" rtl="1"/>
            <a:r>
              <a:rPr lang="fa-IR" sz="2400" b="1" dirty="0">
                <a:cs typeface="B Lotus" panose="00000400000000000000" pitchFamily="2" charset="-78"/>
              </a:rPr>
              <a:t>پارادیم های مطرح</a:t>
            </a:r>
            <a:endParaRPr lang="en-US" sz="2400" b="1" dirty="0">
              <a:cs typeface="B Lotus" panose="00000400000000000000" pitchFamily="2" charset="-78"/>
            </a:endParaRPr>
          </a:p>
          <a:p>
            <a:pPr algn="r" rtl="1"/>
            <a:r>
              <a:rPr lang="fa-IR" sz="2400" b="1" dirty="0">
                <a:cs typeface="B Lotus" panose="00000400000000000000" pitchFamily="2" charset="-78"/>
              </a:rPr>
              <a:t>تعریف</a:t>
            </a:r>
          </a:p>
          <a:p>
            <a:pPr algn="r" rtl="1"/>
            <a:r>
              <a:rPr lang="fa-IR" sz="2400" b="1" dirty="0">
                <a:cs typeface="B Lotus" panose="00000400000000000000" pitchFamily="2" charset="-78"/>
              </a:rPr>
              <a:t>طبقه بندی خطای انسانی</a:t>
            </a:r>
          </a:p>
          <a:p>
            <a:pPr algn="r" rtl="1"/>
            <a:r>
              <a:rPr lang="fa-IR" sz="2400" b="1" dirty="0">
                <a:cs typeface="B Lotus" panose="00000400000000000000" pitchFamily="2" charset="-78"/>
              </a:rPr>
              <a:t>مدلهای خطای انسانی</a:t>
            </a:r>
          </a:p>
          <a:p>
            <a:pPr lvl="1" algn="r" rtl="1"/>
            <a:r>
              <a:rPr lang="en-US" sz="2000" b="1" dirty="0"/>
              <a:t>SRK</a:t>
            </a:r>
          </a:p>
          <a:p>
            <a:pPr lvl="1" algn="r" rtl="1"/>
            <a:r>
              <a:rPr lang="en-US" sz="2000" b="1" dirty="0"/>
              <a:t>GEMS</a:t>
            </a:r>
          </a:p>
          <a:p>
            <a:pPr lvl="1" algn="r" rtl="1"/>
            <a:r>
              <a:rPr lang="en-US" sz="2000" b="1" dirty="0"/>
              <a:t>Swiss Cheese Model</a:t>
            </a:r>
            <a:endParaRPr lang="fa-IR" sz="2000" b="1" dirty="0"/>
          </a:p>
        </p:txBody>
      </p:sp>
    </p:spTree>
    <p:extLst>
      <p:ext uri="{BB962C8B-B14F-4D97-AF65-F5344CB8AC3E}">
        <p14:creationId xmlns:p14="http://schemas.microsoft.com/office/powerpoint/2010/main" val="42497959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algn="r"/>
            <a:r>
              <a:rPr lang="fa-IR" dirty="0">
                <a:cs typeface="Titr" pitchFamily="2" charset="-78"/>
              </a:rPr>
              <a:t>کدگذاری رنگی</a:t>
            </a:r>
            <a:endParaRPr lang="en-US" dirty="0">
              <a:cs typeface="Titr" pitchFamily="2" charset="-78"/>
            </a:endParaRPr>
          </a:p>
        </p:txBody>
      </p:sp>
      <p:sp>
        <p:nvSpPr>
          <p:cNvPr id="135171" name="Rectangle 3"/>
          <p:cNvSpPr>
            <a:spLocks noGrp="1" noChangeArrowheads="1"/>
          </p:cNvSpPr>
          <p:nvPr>
            <p:ph type="body" idx="1"/>
          </p:nvPr>
        </p:nvSpPr>
        <p:spPr>
          <a:xfrm>
            <a:off x="838200" y="1828800"/>
            <a:ext cx="7391400" cy="4343400"/>
          </a:xfrm>
        </p:spPr>
        <p:txBody>
          <a:bodyPr>
            <a:normAutofit/>
          </a:bodyPr>
          <a:lstStyle/>
          <a:p>
            <a:pPr algn="just" rtl="1">
              <a:buClr>
                <a:srgbClr val="666699"/>
              </a:buClr>
              <a:buSzTx/>
              <a:buFont typeface="Wingdings" panose="05000000000000000000" pitchFamily="2" charset="2"/>
              <a:buChar char="Ø"/>
            </a:pPr>
            <a:r>
              <a:rPr lang="fa-IR" sz="2800" b="1" dirty="0">
                <a:solidFill>
                  <a:schemeClr val="tx1"/>
                </a:solidFill>
                <a:cs typeface="Mitra" pitchFamily="2" charset="-78"/>
              </a:rPr>
              <a:t> </a:t>
            </a:r>
            <a:r>
              <a:rPr lang="fa-IR" sz="2800" b="1" dirty="0">
                <a:solidFill>
                  <a:schemeClr val="tx1"/>
                </a:solidFill>
                <a:effectLst>
                  <a:outerShdw blurRad="38100" dist="38100" dir="2700000" algn="tl">
                    <a:srgbClr val="FFFFFF"/>
                  </a:outerShdw>
                </a:effectLst>
                <a:cs typeface="Mitra" pitchFamily="2" charset="-78"/>
              </a:rPr>
              <a:t>استفاده از نور جهت کدگذاری</a:t>
            </a:r>
          </a:p>
          <a:p>
            <a:pPr marL="1089025" lvl="1" indent="-282575"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عوامل مؤثر بر طیف نوری قابل تمایز:</a:t>
            </a:r>
          </a:p>
          <a:p>
            <a:pPr marL="1825625" lvl="2"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میزان درخشایی نور</a:t>
            </a:r>
          </a:p>
          <a:p>
            <a:pPr marL="1825625" lvl="2"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زاویه دید</a:t>
            </a:r>
          </a:p>
          <a:p>
            <a:pPr marL="1825625" lvl="2"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رنگ نور</a:t>
            </a:r>
          </a:p>
          <a:p>
            <a:pPr marL="1089025" lvl="1" indent="-282575"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رنگهای قابل تشخیص در طیف نوری با درخشایی </a:t>
            </a:r>
            <a:r>
              <a:rPr lang="en-US" sz="2400" b="1" dirty="0">
                <a:solidFill>
                  <a:schemeClr val="tx1"/>
                </a:solidFill>
                <a:effectLst>
                  <a:outerShdw blurRad="38100" dist="38100" dir="2700000" algn="tl">
                    <a:srgbClr val="FFFFFF"/>
                  </a:outerShdw>
                </a:effectLst>
                <a:cs typeface="Mitra" pitchFamily="2" charset="-78"/>
              </a:rPr>
              <a:t>1mL</a:t>
            </a:r>
            <a:r>
              <a:rPr lang="fa-IR" sz="2400" b="1" dirty="0">
                <a:solidFill>
                  <a:schemeClr val="tx1"/>
                </a:solidFill>
                <a:effectLst>
                  <a:outerShdw blurRad="38100" dist="38100" dir="2700000" algn="tl">
                    <a:srgbClr val="FFFFFF"/>
                  </a:outerShdw>
                </a:effectLst>
                <a:cs typeface="Mitra" pitchFamily="2" charset="-78"/>
              </a:rPr>
              <a:t>:</a:t>
            </a:r>
          </a:p>
          <a:p>
            <a:pPr marL="1825625" lvl="2"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قرمز – زرد – سبز – آبی – بنفش</a:t>
            </a:r>
          </a:p>
          <a:p>
            <a:pPr marL="1089025" lvl="1" indent="-282575"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توانایی افراد در یادگیری 30 ترکیب از 60 ترکیب نوری</a:t>
            </a:r>
            <a:endParaRPr lang="en-US" sz="24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2692232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5170"/>
                                        </p:tgtEl>
                                        <p:attrNameLst>
                                          <p:attrName>style.visibility</p:attrName>
                                        </p:attrNameLst>
                                      </p:cBhvr>
                                      <p:to>
                                        <p:strVal val="visible"/>
                                      </p:to>
                                    </p:set>
                                    <p:animEffect transition="in" filter="fade">
                                      <p:cBhvr>
                                        <p:cTn id="7" dur="2000"/>
                                        <p:tgtEl>
                                          <p:spTgt spid="135170"/>
                                        </p:tgtEl>
                                      </p:cBhvr>
                                    </p:animEffect>
                                    <p:anim calcmode="lin" valueType="num">
                                      <p:cBhvr>
                                        <p:cTn id="8" dur="2000" fill="hold"/>
                                        <p:tgtEl>
                                          <p:spTgt spid="135170"/>
                                        </p:tgtEl>
                                        <p:attrNameLst>
                                          <p:attrName>ppt_x</p:attrName>
                                        </p:attrNameLst>
                                      </p:cBhvr>
                                      <p:tavLst>
                                        <p:tav tm="0">
                                          <p:val>
                                            <p:strVal val="#ppt_x"/>
                                          </p:val>
                                        </p:tav>
                                        <p:tav tm="100000">
                                          <p:val>
                                            <p:strVal val="#ppt_x"/>
                                          </p:val>
                                        </p:tav>
                                      </p:tavLst>
                                    </p:anim>
                                    <p:anim calcmode="lin" valueType="num">
                                      <p:cBhvr>
                                        <p:cTn id="9" dur="2000" fill="hold"/>
                                        <p:tgtEl>
                                          <p:spTgt spid="13517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135171">
                                            <p:txEl>
                                              <p:pRg st="0" end="0"/>
                                            </p:txEl>
                                          </p:spTgt>
                                        </p:tgtEl>
                                        <p:attrNameLst>
                                          <p:attrName>style.visibility</p:attrName>
                                        </p:attrNameLst>
                                      </p:cBhvr>
                                      <p:to>
                                        <p:strVal val="visible"/>
                                      </p:to>
                                    </p:set>
                                    <p:anim calcmode="lin" valueType="num">
                                      <p:cBhvr>
                                        <p:cTn id="13" dur="1000" fill="hold"/>
                                        <p:tgtEl>
                                          <p:spTgt spid="135171">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135171">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135171">
                                            <p:txEl>
                                              <p:pRg st="0" end="0"/>
                                            </p:txEl>
                                          </p:spTgt>
                                        </p:tgtEl>
                                      </p:cBhvr>
                                    </p:animEffect>
                                  </p:childTnLst>
                                </p:cTn>
                              </p:par>
                            </p:childTnLst>
                          </p:cTn>
                        </p:par>
                        <p:par>
                          <p:cTn id="16" fill="hold" nodeType="afterGroup">
                            <p:stCondLst>
                              <p:cond delay="3000"/>
                            </p:stCondLst>
                            <p:childTnLst>
                              <p:par>
                                <p:cTn id="17" presetID="55" presetClass="entr" presetSubtype="0" fill="hold" grpId="0" nodeType="afterEffect">
                                  <p:stCondLst>
                                    <p:cond delay="0"/>
                                  </p:stCondLst>
                                  <p:childTnLst>
                                    <p:set>
                                      <p:cBhvr>
                                        <p:cTn id="18" dur="1" fill="hold">
                                          <p:stCondLst>
                                            <p:cond delay="0"/>
                                          </p:stCondLst>
                                        </p:cTn>
                                        <p:tgtEl>
                                          <p:spTgt spid="135171">
                                            <p:txEl>
                                              <p:pRg st="1" end="1"/>
                                            </p:txEl>
                                          </p:spTgt>
                                        </p:tgtEl>
                                        <p:attrNameLst>
                                          <p:attrName>style.visibility</p:attrName>
                                        </p:attrNameLst>
                                      </p:cBhvr>
                                      <p:to>
                                        <p:strVal val="visible"/>
                                      </p:to>
                                    </p:set>
                                    <p:anim calcmode="lin" valueType="num">
                                      <p:cBhvr>
                                        <p:cTn id="19" dur="1000" fill="hold"/>
                                        <p:tgtEl>
                                          <p:spTgt spid="135171">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135171">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35171">
                                            <p:txEl>
                                              <p:pRg st="1" end="1"/>
                                            </p:txEl>
                                          </p:spTgt>
                                        </p:tgtEl>
                                      </p:cBhvr>
                                    </p:animEffect>
                                  </p:childTnLst>
                                </p:cTn>
                              </p:par>
                            </p:childTnLst>
                          </p:cTn>
                        </p:par>
                        <p:par>
                          <p:cTn id="22" fill="hold" nodeType="afterGroup">
                            <p:stCondLst>
                              <p:cond delay="4000"/>
                            </p:stCondLst>
                            <p:childTnLst>
                              <p:par>
                                <p:cTn id="23" presetID="55" presetClass="entr" presetSubtype="0" fill="hold" grpId="0" nodeType="afterEffect">
                                  <p:stCondLst>
                                    <p:cond delay="0"/>
                                  </p:stCondLst>
                                  <p:childTnLst>
                                    <p:set>
                                      <p:cBhvr>
                                        <p:cTn id="24" dur="1" fill="hold">
                                          <p:stCondLst>
                                            <p:cond delay="0"/>
                                          </p:stCondLst>
                                        </p:cTn>
                                        <p:tgtEl>
                                          <p:spTgt spid="135171">
                                            <p:txEl>
                                              <p:pRg st="2" end="2"/>
                                            </p:txEl>
                                          </p:spTgt>
                                        </p:tgtEl>
                                        <p:attrNameLst>
                                          <p:attrName>style.visibility</p:attrName>
                                        </p:attrNameLst>
                                      </p:cBhvr>
                                      <p:to>
                                        <p:strVal val="visible"/>
                                      </p:to>
                                    </p:set>
                                    <p:anim calcmode="lin" valueType="num">
                                      <p:cBhvr>
                                        <p:cTn id="25" dur="1000" fill="hold"/>
                                        <p:tgtEl>
                                          <p:spTgt spid="135171">
                                            <p:txEl>
                                              <p:pRg st="2" end="2"/>
                                            </p:txEl>
                                          </p:spTgt>
                                        </p:tgtEl>
                                        <p:attrNameLst>
                                          <p:attrName>ppt_w</p:attrName>
                                        </p:attrNameLst>
                                      </p:cBhvr>
                                      <p:tavLst>
                                        <p:tav tm="0">
                                          <p:val>
                                            <p:strVal val="#ppt_w*0.70"/>
                                          </p:val>
                                        </p:tav>
                                        <p:tav tm="100000">
                                          <p:val>
                                            <p:strVal val="#ppt_w"/>
                                          </p:val>
                                        </p:tav>
                                      </p:tavLst>
                                    </p:anim>
                                    <p:anim calcmode="lin" valueType="num">
                                      <p:cBhvr>
                                        <p:cTn id="26" dur="1000" fill="hold"/>
                                        <p:tgtEl>
                                          <p:spTgt spid="135171">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135171">
                                            <p:txEl>
                                              <p:pRg st="2" end="2"/>
                                            </p:txEl>
                                          </p:spTgt>
                                        </p:tgtEl>
                                      </p:cBhvr>
                                    </p:animEffect>
                                  </p:childTnLst>
                                </p:cTn>
                              </p:par>
                            </p:childTnLst>
                          </p:cTn>
                        </p:par>
                        <p:par>
                          <p:cTn id="28" fill="hold" nodeType="afterGroup">
                            <p:stCondLst>
                              <p:cond delay="5000"/>
                            </p:stCondLst>
                            <p:childTnLst>
                              <p:par>
                                <p:cTn id="29" presetID="55" presetClass="entr" presetSubtype="0" fill="hold" grpId="0" nodeType="afterEffect">
                                  <p:stCondLst>
                                    <p:cond delay="0"/>
                                  </p:stCondLst>
                                  <p:childTnLst>
                                    <p:set>
                                      <p:cBhvr>
                                        <p:cTn id="30" dur="1" fill="hold">
                                          <p:stCondLst>
                                            <p:cond delay="0"/>
                                          </p:stCondLst>
                                        </p:cTn>
                                        <p:tgtEl>
                                          <p:spTgt spid="135171">
                                            <p:txEl>
                                              <p:pRg st="3" end="3"/>
                                            </p:txEl>
                                          </p:spTgt>
                                        </p:tgtEl>
                                        <p:attrNameLst>
                                          <p:attrName>style.visibility</p:attrName>
                                        </p:attrNameLst>
                                      </p:cBhvr>
                                      <p:to>
                                        <p:strVal val="visible"/>
                                      </p:to>
                                    </p:set>
                                    <p:anim calcmode="lin" valueType="num">
                                      <p:cBhvr>
                                        <p:cTn id="31" dur="1000" fill="hold"/>
                                        <p:tgtEl>
                                          <p:spTgt spid="135171">
                                            <p:txEl>
                                              <p:pRg st="3" end="3"/>
                                            </p:txEl>
                                          </p:spTgt>
                                        </p:tgtEl>
                                        <p:attrNameLst>
                                          <p:attrName>ppt_w</p:attrName>
                                        </p:attrNameLst>
                                      </p:cBhvr>
                                      <p:tavLst>
                                        <p:tav tm="0">
                                          <p:val>
                                            <p:strVal val="#ppt_w*0.70"/>
                                          </p:val>
                                        </p:tav>
                                        <p:tav tm="100000">
                                          <p:val>
                                            <p:strVal val="#ppt_w"/>
                                          </p:val>
                                        </p:tav>
                                      </p:tavLst>
                                    </p:anim>
                                    <p:anim calcmode="lin" valueType="num">
                                      <p:cBhvr>
                                        <p:cTn id="32" dur="1000" fill="hold"/>
                                        <p:tgtEl>
                                          <p:spTgt spid="135171">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135171">
                                            <p:txEl>
                                              <p:pRg st="3" end="3"/>
                                            </p:txEl>
                                          </p:spTgt>
                                        </p:tgtEl>
                                      </p:cBhvr>
                                    </p:animEffect>
                                  </p:childTnLst>
                                </p:cTn>
                              </p:par>
                            </p:childTnLst>
                          </p:cTn>
                        </p:par>
                        <p:par>
                          <p:cTn id="34" fill="hold" nodeType="afterGroup">
                            <p:stCondLst>
                              <p:cond delay="6000"/>
                            </p:stCondLst>
                            <p:childTnLst>
                              <p:par>
                                <p:cTn id="35" presetID="55" presetClass="entr" presetSubtype="0" fill="hold" grpId="0" nodeType="afterEffect">
                                  <p:stCondLst>
                                    <p:cond delay="0"/>
                                  </p:stCondLst>
                                  <p:childTnLst>
                                    <p:set>
                                      <p:cBhvr>
                                        <p:cTn id="36" dur="1" fill="hold">
                                          <p:stCondLst>
                                            <p:cond delay="0"/>
                                          </p:stCondLst>
                                        </p:cTn>
                                        <p:tgtEl>
                                          <p:spTgt spid="135171">
                                            <p:txEl>
                                              <p:pRg st="4" end="4"/>
                                            </p:txEl>
                                          </p:spTgt>
                                        </p:tgtEl>
                                        <p:attrNameLst>
                                          <p:attrName>style.visibility</p:attrName>
                                        </p:attrNameLst>
                                      </p:cBhvr>
                                      <p:to>
                                        <p:strVal val="visible"/>
                                      </p:to>
                                    </p:set>
                                    <p:anim calcmode="lin" valueType="num">
                                      <p:cBhvr>
                                        <p:cTn id="37" dur="1000" fill="hold"/>
                                        <p:tgtEl>
                                          <p:spTgt spid="135171">
                                            <p:txEl>
                                              <p:pRg st="4" end="4"/>
                                            </p:txEl>
                                          </p:spTgt>
                                        </p:tgtEl>
                                        <p:attrNameLst>
                                          <p:attrName>ppt_w</p:attrName>
                                        </p:attrNameLst>
                                      </p:cBhvr>
                                      <p:tavLst>
                                        <p:tav tm="0">
                                          <p:val>
                                            <p:strVal val="#ppt_w*0.70"/>
                                          </p:val>
                                        </p:tav>
                                        <p:tav tm="100000">
                                          <p:val>
                                            <p:strVal val="#ppt_w"/>
                                          </p:val>
                                        </p:tav>
                                      </p:tavLst>
                                    </p:anim>
                                    <p:anim calcmode="lin" valueType="num">
                                      <p:cBhvr>
                                        <p:cTn id="38" dur="1000" fill="hold"/>
                                        <p:tgtEl>
                                          <p:spTgt spid="135171">
                                            <p:txEl>
                                              <p:pRg st="4" end="4"/>
                                            </p:txEl>
                                          </p:spTgt>
                                        </p:tgtEl>
                                        <p:attrNameLst>
                                          <p:attrName>ppt_h</p:attrName>
                                        </p:attrNameLst>
                                      </p:cBhvr>
                                      <p:tavLst>
                                        <p:tav tm="0">
                                          <p:val>
                                            <p:strVal val="#ppt_h"/>
                                          </p:val>
                                        </p:tav>
                                        <p:tav tm="100000">
                                          <p:val>
                                            <p:strVal val="#ppt_h"/>
                                          </p:val>
                                        </p:tav>
                                      </p:tavLst>
                                    </p:anim>
                                    <p:animEffect transition="in" filter="fade">
                                      <p:cBhvr>
                                        <p:cTn id="39" dur="1000"/>
                                        <p:tgtEl>
                                          <p:spTgt spid="135171">
                                            <p:txEl>
                                              <p:pRg st="4" end="4"/>
                                            </p:txEl>
                                          </p:spTgt>
                                        </p:tgtEl>
                                      </p:cBhvr>
                                    </p:animEffect>
                                  </p:childTnLst>
                                </p:cTn>
                              </p:par>
                            </p:childTnLst>
                          </p:cTn>
                        </p:par>
                        <p:par>
                          <p:cTn id="40" fill="hold" nodeType="afterGroup">
                            <p:stCondLst>
                              <p:cond delay="7000"/>
                            </p:stCondLst>
                            <p:childTnLst>
                              <p:par>
                                <p:cTn id="41" presetID="55" presetClass="entr" presetSubtype="0" fill="hold" grpId="0" nodeType="afterEffect">
                                  <p:stCondLst>
                                    <p:cond delay="0"/>
                                  </p:stCondLst>
                                  <p:childTnLst>
                                    <p:set>
                                      <p:cBhvr>
                                        <p:cTn id="42" dur="1" fill="hold">
                                          <p:stCondLst>
                                            <p:cond delay="0"/>
                                          </p:stCondLst>
                                        </p:cTn>
                                        <p:tgtEl>
                                          <p:spTgt spid="135171">
                                            <p:txEl>
                                              <p:pRg st="5" end="5"/>
                                            </p:txEl>
                                          </p:spTgt>
                                        </p:tgtEl>
                                        <p:attrNameLst>
                                          <p:attrName>style.visibility</p:attrName>
                                        </p:attrNameLst>
                                      </p:cBhvr>
                                      <p:to>
                                        <p:strVal val="visible"/>
                                      </p:to>
                                    </p:set>
                                    <p:anim calcmode="lin" valueType="num">
                                      <p:cBhvr>
                                        <p:cTn id="43" dur="1000" fill="hold"/>
                                        <p:tgtEl>
                                          <p:spTgt spid="135171">
                                            <p:txEl>
                                              <p:pRg st="5" end="5"/>
                                            </p:txEl>
                                          </p:spTgt>
                                        </p:tgtEl>
                                        <p:attrNameLst>
                                          <p:attrName>ppt_w</p:attrName>
                                        </p:attrNameLst>
                                      </p:cBhvr>
                                      <p:tavLst>
                                        <p:tav tm="0">
                                          <p:val>
                                            <p:strVal val="#ppt_w*0.70"/>
                                          </p:val>
                                        </p:tav>
                                        <p:tav tm="100000">
                                          <p:val>
                                            <p:strVal val="#ppt_w"/>
                                          </p:val>
                                        </p:tav>
                                      </p:tavLst>
                                    </p:anim>
                                    <p:anim calcmode="lin" valueType="num">
                                      <p:cBhvr>
                                        <p:cTn id="44" dur="1000" fill="hold"/>
                                        <p:tgtEl>
                                          <p:spTgt spid="135171">
                                            <p:txEl>
                                              <p:pRg st="5" end="5"/>
                                            </p:txEl>
                                          </p:spTgt>
                                        </p:tgtEl>
                                        <p:attrNameLst>
                                          <p:attrName>ppt_h</p:attrName>
                                        </p:attrNameLst>
                                      </p:cBhvr>
                                      <p:tavLst>
                                        <p:tav tm="0">
                                          <p:val>
                                            <p:strVal val="#ppt_h"/>
                                          </p:val>
                                        </p:tav>
                                        <p:tav tm="100000">
                                          <p:val>
                                            <p:strVal val="#ppt_h"/>
                                          </p:val>
                                        </p:tav>
                                      </p:tavLst>
                                    </p:anim>
                                    <p:animEffect transition="in" filter="fade">
                                      <p:cBhvr>
                                        <p:cTn id="45" dur="1000"/>
                                        <p:tgtEl>
                                          <p:spTgt spid="135171">
                                            <p:txEl>
                                              <p:pRg st="5" end="5"/>
                                            </p:txEl>
                                          </p:spTgt>
                                        </p:tgtEl>
                                      </p:cBhvr>
                                    </p:animEffect>
                                  </p:childTnLst>
                                </p:cTn>
                              </p:par>
                            </p:childTnLst>
                          </p:cTn>
                        </p:par>
                        <p:par>
                          <p:cTn id="46" fill="hold" nodeType="afterGroup">
                            <p:stCondLst>
                              <p:cond delay="8000"/>
                            </p:stCondLst>
                            <p:childTnLst>
                              <p:par>
                                <p:cTn id="47" presetID="55" presetClass="entr" presetSubtype="0" fill="hold" grpId="0" nodeType="afterEffect">
                                  <p:stCondLst>
                                    <p:cond delay="0"/>
                                  </p:stCondLst>
                                  <p:childTnLst>
                                    <p:set>
                                      <p:cBhvr>
                                        <p:cTn id="48" dur="1" fill="hold">
                                          <p:stCondLst>
                                            <p:cond delay="0"/>
                                          </p:stCondLst>
                                        </p:cTn>
                                        <p:tgtEl>
                                          <p:spTgt spid="135171">
                                            <p:txEl>
                                              <p:pRg st="6" end="6"/>
                                            </p:txEl>
                                          </p:spTgt>
                                        </p:tgtEl>
                                        <p:attrNameLst>
                                          <p:attrName>style.visibility</p:attrName>
                                        </p:attrNameLst>
                                      </p:cBhvr>
                                      <p:to>
                                        <p:strVal val="visible"/>
                                      </p:to>
                                    </p:set>
                                    <p:anim calcmode="lin" valueType="num">
                                      <p:cBhvr>
                                        <p:cTn id="49" dur="1000" fill="hold"/>
                                        <p:tgtEl>
                                          <p:spTgt spid="135171">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135171">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135171">
                                            <p:txEl>
                                              <p:pRg st="6" end="6"/>
                                            </p:txEl>
                                          </p:spTgt>
                                        </p:tgtEl>
                                      </p:cBhvr>
                                    </p:animEffect>
                                  </p:childTnLst>
                                </p:cTn>
                              </p:par>
                            </p:childTnLst>
                          </p:cTn>
                        </p:par>
                        <p:par>
                          <p:cTn id="52" fill="hold" nodeType="afterGroup">
                            <p:stCondLst>
                              <p:cond delay="9000"/>
                            </p:stCondLst>
                            <p:childTnLst>
                              <p:par>
                                <p:cTn id="53" presetID="55" presetClass="entr" presetSubtype="0" fill="hold" grpId="0" nodeType="afterEffect">
                                  <p:stCondLst>
                                    <p:cond delay="0"/>
                                  </p:stCondLst>
                                  <p:childTnLst>
                                    <p:set>
                                      <p:cBhvr>
                                        <p:cTn id="54" dur="1" fill="hold">
                                          <p:stCondLst>
                                            <p:cond delay="0"/>
                                          </p:stCondLst>
                                        </p:cTn>
                                        <p:tgtEl>
                                          <p:spTgt spid="135171">
                                            <p:txEl>
                                              <p:pRg st="7" end="7"/>
                                            </p:txEl>
                                          </p:spTgt>
                                        </p:tgtEl>
                                        <p:attrNameLst>
                                          <p:attrName>style.visibility</p:attrName>
                                        </p:attrNameLst>
                                      </p:cBhvr>
                                      <p:to>
                                        <p:strVal val="visible"/>
                                      </p:to>
                                    </p:set>
                                    <p:anim calcmode="lin" valueType="num">
                                      <p:cBhvr>
                                        <p:cTn id="55" dur="1000" fill="hold"/>
                                        <p:tgtEl>
                                          <p:spTgt spid="135171">
                                            <p:txEl>
                                              <p:pRg st="7" end="7"/>
                                            </p:txEl>
                                          </p:spTgt>
                                        </p:tgtEl>
                                        <p:attrNameLst>
                                          <p:attrName>ppt_w</p:attrName>
                                        </p:attrNameLst>
                                      </p:cBhvr>
                                      <p:tavLst>
                                        <p:tav tm="0">
                                          <p:val>
                                            <p:strVal val="#ppt_w*0.70"/>
                                          </p:val>
                                        </p:tav>
                                        <p:tav tm="100000">
                                          <p:val>
                                            <p:strVal val="#ppt_w"/>
                                          </p:val>
                                        </p:tav>
                                      </p:tavLst>
                                    </p:anim>
                                    <p:anim calcmode="lin" valueType="num">
                                      <p:cBhvr>
                                        <p:cTn id="56" dur="1000" fill="hold"/>
                                        <p:tgtEl>
                                          <p:spTgt spid="135171">
                                            <p:txEl>
                                              <p:pRg st="7" end="7"/>
                                            </p:txEl>
                                          </p:spTgt>
                                        </p:tgtEl>
                                        <p:attrNameLst>
                                          <p:attrName>ppt_h</p:attrName>
                                        </p:attrNameLst>
                                      </p:cBhvr>
                                      <p:tavLst>
                                        <p:tav tm="0">
                                          <p:val>
                                            <p:strVal val="#ppt_h"/>
                                          </p:val>
                                        </p:tav>
                                        <p:tav tm="100000">
                                          <p:val>
                                            <p:strVal val="#ppt_h"/>
                                          </p:val>
                                        </p:tav>
                                      </p:tavLst>
                                    </p:anim>
                                    <p:animEffect transition="in" filter="fade">
                                      <p:cBhvr>
                                        <p:cTn id="57" dur="1000"/>
                                        <p:tgtEl>
                                          <p:spTgt spid="1351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normAutofit/>
          </a:bodyPr>
          <a:lstStyle/>
          <a:p>
            <a:pPr algn="just" rtl="1"/>
            <a:r>
              <a:rPr lang="fa-IR" sz="3600" b="1" dirty="0">
                <a:cs typeface="Titr" pitchFamily="2" charset="-78"/>
              </a:rPr>
              <a:t>کدگذاری رنگی</a:t>
            </a:r>
            <a:endParaRPr lang="en-US" sz="3600" b="1" dirty="0">
              <a:cs typeface="Titr" pitchFamily="2" charset="-78"/>
            </a:endParaRPr>
          </a:p>
        </p:txBody>
      </p:sp>
      <p:sp>
        <p:nvSpPr>
          <p:cNvPr id="136195" name="Rectangle 3"/>
          <p:cNvSpPr>
            <a:spLocks noGrp="1" noChangeArrowheads="1"/>
          </p:cNvSpPr>
          <p:nvPr>
            <p:ph type="body" idx="1"/>
          </p:nvPr>
        </p:nvSpPr>
        <p:spPr>
          <a:xfrm>
            <a:off x="466627" y="2253006"/>
            <a:ext cx="7772400" cy="4267200"/>
          </a:xfrm>
        </p:spPr>
        <p:txBody>
          <a:bodyPr>
            <a:noAutofit/>
          </a:bodyPr>
          <a:lstStyle/>
          <a:p>
            <a:pPr algn="just" rtl="1">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استفاده از سطوح رنگی در کدگذاری</a:t>
            </a:r>
          </a:p>
          <a:p>
            <a:pPr marL="1092200" lvl="1" algn="just" rtl="1">
              <a:buClr>
                <a:srgbClr val="666699"/>
              </a:buClr>
              <a:buSzTx/>
              <a:buFont typeface="Wingdings" panose="05000000000000000000" pitchFamily="2" charset="2"/>
              <a:buChar char="Ø"/>
            </a:pPr>
            <a:r>
              <a:rPr lang="fa-IR" sz="4000" b="1" dirty="0">
                <a:solidFill>
                  <a:schemeClr val="tx1"/>
                </a:solidFill>
                <a:effectLst>
                  <a:outerShdw blurRad="38100" dist="38100" dir="2700000" algn="tl">
                    <a:srgbClr val="FFFFFF"/>
                  </a:outerShdw>
                </a:effectLst>
                <a:cs typeface="Mitra" pitchFamily="2" charset="-78"/>
              </a:rPr>
              <a:t> </a:t>
            </a:r>
            <a:r>
              <a:rPr lang="fa-IR" sz="2000" b="1" dirty="0">
                <a:solidFill>
                  <a:schemeClr val="tx1"/>
                </a:solidFill>
                <a:effectLst>
                  <a:outerShdw blurRad="38100" dist="38100" dir="2700000" algn="tl">
                    <a:srgbClr val="FFFFFF"/>
                  </a:outerShdw>
                </a:effectLst>
                <a:cs typeface="Mitra" pitchFamily="2" charset="-78"/>
              </a:rPr>
              <a:t>توانایی افراد در تشخیص 9 رنگ متمایز در سطوح</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با تغییر میزان شدت رنگها، افزایش توانایی به تشخیص 50 رنگ</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رنگهای مورد استفاده برای افراد کوررنگ:</a:t>
            </a:r>
          </a:p>
          <a:p>
            <a:pPr marL="1825625" lvl="2" algn="just" rtl="1">
              <a:buClr>
                <a:srgbClr val="666699"/>
              </a:buClr>
              <a:buSzTx/>
              <a:buFont typeface="Wingdings" panose="05000000000000000000" pitchFamily="2" charset="2"/>
              <a:buNone/>
            </a:pPr>
            <a:r>
              <a:rPr lang="fa-IR" sz="3600" b="1" dirty="0">
                <a:solidFill>
                  <a:schemeClr val="tx1"/>
                </a:solidFill>
                <a:effectLst>
                  <a:outerShdw blurRad="38100" dist="38100" dir="2700000" algn="tl">
                    <a:srgbClr val="FFFFFF"/>
                  </a:outerShdw>
                </a:effectLst>
                <a:cs typeface="Mitra" pitchFamily="2" charset="-78"/>
              </a:rPr>
              <a:t>	 	</a:t>
            </a:r>
            <a:r>
              <a:rPr lang="fa-IR" sz="1800" b="1" dirty="0">
                <a:solidFill>
                  <a:schemeClr val="tx1"/>
                </a:solidFill>
                <a:effectLst>
                  <a:outerShdw blurRad="38100" dist="38100" dir="2700000" algn="tl">
                    <a:srgbClr val="FFFFFF"/>
                  </a:outerShdw>
                </a:effectLst>
                <a:cs typeface="Mitra" pitchFamily="2" charset="-78"/>
              </a:rPr>
              <a:t>قرمز – آبی – سبز</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بهترین ترکیب رنگی مورد استفاده:</a:t>
            </a:r>
          </a:p>
          <a:p>
            <a:pPr marL="1825625" lvl="2" algn="just" rtl="1">
              <a:buClr>
                <a:srgbClr val="666699"/>
              </a:buClr>
              <a:buSzTx/>
              <a:buFont typeface="Wingdings" panose="05000000000000000000" pitchFamily="2" charset="2"/>
              <a:buNone/>
            </a:pPr>
            <a:r>
              <a:rPr lang="fa-IR" sz="3600" b="1" dirty="0">
                <a:solidFill>
                  <a:schemeClr val="tx1"/>
                </a:solidFill>
                <a:effectLst>
                  <a:outerShdw blurRad="38100" dist="38100" dir="2700000" algn="tl">
                    <a:srgbClr val="FFFFFF"/>
                  </a:outerShdw>
                </a:effectLst>
                <a:cs typeface="Mitra" pitchFamily="2" charset="-78"/>
              </a:rPr>
              <a:t>	 	</a:t>
            </a:r>
            <a:r>
              <a:rPr lang="fa-IR" sz="1800" b="1" dirty="0">
                <a:solidFill>
                  <a:schemeClr val="tx1"/>
                </a:solidFill>
                <a:effectLst>
                  <a:outerShdw blurRad="38100" dist="38100" dir="2700000" algn="tl">
                    <a:srgbClr val="FFFFFF"/>
                  </a:outerShdw>
                </a:effectLst>
                <a:cs typeface="Mitra" pitchFamily="2" charset="-78"/>
              </a:rPr>
              <a:t>قرمز – نارنجی – زرد – آبی – ارغوانی</a:t>
            </a:r>
          </a:p>
          <a:p>
            <a:pPr marL="1825625" lvl="2" algn="just" rtl="1">
              <a:buClr>
                <a:srgbClr val="666699"/>
              </a:buClr>
              <a:buSzTx/>
              <a:buFont typeface="Wingdings" panose="05000000000000000000" pitchFamily="2" charset="2"/>
              <a:buNone/>
            </a:pPr>
            <a:r>
              <a:rPr lang="fa-IR" sz="1800" b="1" dirty="0">
                <a:solidFill>
                  <a:schemeClr val="tx1"/>
                </a:solidFill>
                <a:effectLst>
                  <a:outerShdw blurRad="38100" dist="38100" dir="2700000" algn="tl">
                    <a:srgbClr val="FFFFFF"/>
                  </a:outerShdw>
                </a:effectLst>
                <a:cs typeface="Mitra" pitchFamily="2" charset="-78"/>
              </a:rPr>
              <a:t>	 	خاکستری – زرد نخودی – سفید – مشکی</a:t>
            </a:r>
            <a:endParaRPr lang="en-US" sz="18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1576722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anim calcmode="lin" valueType="num">
                                      <p:cBhvr>
                                        <p:cTn id="7" dur="1000" fill="hold"/>
                                        <p:tgtEl>
                                          <p:spTgt spid="13619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3619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36195">
                                            <p:txEl>
                                              <p:pRg st="0" end="0"/>
                                            </p:txEl>
                                          </p:spTgt>
                                        </p:tgtEl>
                                      </p:cBhvr>
                                    </p:animEffect>
                                  </p:childTnLst>
                                </p:cTn>
                              </p:par>
                            </p:childTnLst>
                          </p:cTn>
                        </p:par>
                        <p:par>
                          <p:cTn id="10" fill="hold" nodeType="afterGroup">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136195">
                                            <p:txEl>
                                              <p:pRg st="1" end="1"/>
                                            </p:txEl>
                                          </p:spTgt>
                                        </p:tgtEl>
                                        <p:attrNameLst>
                                          <p:attrName>style.visibility</p:attrName>
                                        </p:attrNameLst>
                                      </p:cBhvr>
                                      <p:to>
                                        <p:strVal val="visible"/>
                                      </p:to>
                                    </p:set>
                                    <p:anim calcmode="lin" valueType="num">
                                      <p:cBhvr>
                                        <p:cTn id="13" dur="1000" fill="hold"/>
                                        <p:tgtEl>
                                          <p:spTgt spid="136195">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136195">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136195">
                                            <p:txEl>
                                              <p:pRg st="1" end="1"/>
                                            </p:txEl>
                                          </p:spTgt>
                                        </p:tgtEl>
                                      </p:cBhvr>
                                    </p:animEffect>
                                  </p:childTnLst>
                                </p:cTn>
                              </p:par>
                            </p:childTnLst>
                          </p:cTn>
                        </p:par>
                        <p:par>
                          <p:cTn id="16" fill="hold" nodeType="afterGroup">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136195">
                                            <p:txEl>
                                              <p:pRg st="2" end="2"/>
                                            </p:txEl>
                                          </p:spTgt>
                                        </p:tgtEl>
                                        <p:attrNameLst>
                                          <p:attrName>style.visibility</p:attrName>
                                        </p:attrNameLst>
                                      </p:cBhvr>
                                      <p:to>
                                        <p:strVal val="visible"/>
                                      </p:to>
                                    </p:set>
                                    <p:anim calcmode="lin" valueType="num">
                                      <p:cBhvr>
                                        <p:cTn id="19" dur="1000" fill="hold"/>
                                        <p:tgtEl>
                                          <p:spTgt spid="136195">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13619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136195">
                                            <p:txEl>
                                              <p:pRg st="2" end="2"/>
                                            </p:txEl>
                                          </p:spTgt>
                                        </p:tgtEl>
                                      </p:cBhvr>
                                    </p:animEffect>
                                  </p:childTnLst>
                                </p:cTn>
                              </p:par>
                            </p:childTnLst>
                          </p:cTn>
                        </p:par>
                        <p:par>
                          <p:cTn id="22" fill="hold" nodeType="afterGroup">
                            <p:stCondLst>
                              <p:cond delay="3000"/>
                            </p:stCondLst>
                            <p:childTnLst>
                              <p:par>
                                <p:cTn id="23" presetID="55" presetClass="entr" presetSubtype="0" fill="hold" grpId="0" nodeType="afterEffect">
                                  <p:stCondLst>
                                    <p:cond delay="0"/>
                                  </p:stCondLst>
                                  <p:childTnLst>
                                    <p:set>
                                      <p:cBhvr>
                                        <p:cTn id="24" dur="1" fill="hold">
                                          <p:stCondLst>
                                            <p:cond delay="0"/>
                                          </p:stCondLst>
                                        </p:cTn>
                                        <p:tgtEl>
                                          <p:spTgt spid="136195">
                                            <p:txEl>
                                              <p:pRg st="3" end="3"/>
                                            </p:txEl>
                                          </p:spTgt>
                                        </p:tgtEl>
                                        <p:attrNameLst>
                                          <p:attrName>style.visibility</p:attrName>
                                        </p:attrNameLst>
                                      </p:cBhvr>
                                      <p:to>
                                        <p:strVal val="visible"/>
                                      </p:to>
                                    </p:set>
                                    <p:anim calcmode="lin" valueType="num">
                                      <p:cBhvr>
                                        <p:cTn id="25" dur="1000" fill="hold"/>
                                        <p:tgtEl>
                                          <p:spTgt spid="136195">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136195">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136195">
                                            <p:txEl>
                                              <p:pRg st="3" end="3"/>
                                            </p:txEl>
                                          </p:spTgt>
                                        </p:tgtEl>
                                      </p:cBhvr>
                                    </p:animEffect>
                                  </p:childTnLst>
                                </p:cTn>
                              </p:par>
                            </p:childTnLst>
                          </p:cTn>
                        </p:par>
                        <p:par>
                          <p:cTn id="28" fill="hold" nodeType="afterGroup">
                            <p:stCondLst>
                              <p:cond delay="4000"/>
                            </p:stCondLst>
                            <p:childTnLst>
                              <p:par>
                                <p:cTn id="29" presetID="55" presetClass="entr" presetSubtype="0" fill="hold" grpId="0" nodeType="afterEffect">
                                  <p:stCondLst>
                                    <p:cond delay="0"/>
                                  </p:stCondLst>
                                  <p:childTnLst>
                                    <p:set>
                                      <p:cBhvr>
                                        <p:cTn id="30" dur="1" fill="hold">
                                          <p:stCondLst>
                                            <p:cond delay="0"/>
                                          </p:stCondLst>
                                        </p:cTn>
                                        <p:tgtEl>
                                          <p:spTgt spid="136195">
                                            <p:txEl>
                                              <p:pRg st="4" end="4"/>
                                            </p:txEl>
                                          </p:spTgt>
                                        </p:tgtEl>
                                        <p:attrNameLst>
                                          <p:attrName>style.visibility</p:attrName>
                                        </p:attrNameLst>
                                      </p:cBhvr>
                                      <p:to>
                                        <p:strVal val="visible"/>
                                      </p:to>
                                    </p:set>
                                    <p:anim calcmode="lin" valueType="num">
                                      <p:cBhvr>
                                        <p:cTn id="31" dur="1000" fill="hold"/>
                                        <p:tgtEl>
                                          <p:spTgt spid="136195">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136195">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136195">
                                            <p:txEl>
                                              <p:pRg st="4" end="4"/>
                                            </p:txEl>
                                          </p:spTgt>
                                        </p:tgtEl>
                                      </p:cBhvr>
                                    </p:animEffect>
                                  </p:childTnLst>
                                </p:cTn>
                              </p:par>
                            </p:childTnLst>
                          </p:cTn>
                        </p:par>
                        <p:par>
                          <p:cTn id="34" fill="hold" nodeType="afterGroup">
                            <p:stCondLst>
                              <p:cond delay="5000"/>
                            </p:stCondLst>
                            <p:childTnLst>
                              <p:par>
                                <p:cTn id="35" presetID="55" presetClass="entr" presetSubtype="0" fill="hold" grpId="0" nodeType="afterEffect">
                                  <p:stCondLst>
                                    <p:cond delay="0"/>
                                  </p:stCondLst>
                                  <p:childTnLst>
                                    <p:set>
                                      <p:cBhvr>
                                        <p:cTn id="36" dur="1" fill="hold">
                                          <p:stCondLst>
                                            <p:cond delay="0"/>
                                          </p:stCondLst>
                                        </p:cTn>
                                        <p:tgtEl>
                                          <p:spTgt spid="136195">
                                            <p:txEl>
                                              <p:pRg st="5" end="5"/>
                                            </p:txEl>
                                          </p:spTgt>
                                        </p:tgtEl>
                                        <p:attrNameLst>
                                          <p:attrName>style.visibility</p:attrName>
                                        </p:attrNameLst>
                                      </p:cBhvr>
                                      <p:to>
                                        <p:strVal val="visible"/>
                                      </p:to>
                                    </p:set>
                                    <p:anim calcmode="lin" valueType="num">
                                      <p:cBhvr>
                                        <p:cTn id="37" dur="1000" fill="hold"/>
                                        <p:tgtEl>
                                          <p:spTgt spid="136195">
                                            <p:txEl>
                                              <p:pRg st="5" end="5"/>
                                            </p:txEl>
                                          </p:spTgt>
                                        </p:tgtEl>
                                        <p:attrNameLst>
                                          <p:attrName>ppt_w</p:attrName>
                                        </p:attrNameLst>
                                      </p:cBhvr>
                                      <p:tavLst>
                                        <p:tav tm="0">
                                          <p:val>
                                            <p:strVal val="#ppt_w*0.70"/>
                                          </p:val>
                                        </p:tav>
                                        <p:tav tm="100000">
                                          <p:val>
                                            <p:strVal val="#ppt_w"/>
                                          </p:val>
                                        </p:tav>
                                      </p:tavLst>
                                    </p:anim>
                                    <p:anim calcmode="lin" valueType="num">
                                      <p:cBhvr>
                                        <p:cTn id="38" dur="1000" fill="hold"/>
                                        <p:tgtEl>
                                          <p:spTgt spid="136195">
                                            <p:txEl>
                                              <p:pRg st="5" end="5"/>
                                            </p:txEl>
                                          </p:spTgt>
                                        </p:tgtEl>
                                        <p:attrNameLst>
                                          <p:attrName>ppt_h</p:attrName>
                                        </p:attrNameLst>
                                      </p:cBhvr>
                                      <p:tavLst>
                                        <p:tav tm="0">
                                          <p:val>
                                            <p:strVal val="#ppt_h"/>
                                          </p:val>
                                        </p:tav>
                                        <p:tav tm="100000">
                                          <p:val>
                                            <p:strVal val="#ppt_h"/>
                                          </p:val>
                                        </p:tav>
                                      </p:tavLst>
                                    </p:anim>
                                    <p:animEffect transition="in" filter="fade">
                                      <p:cBhvr>
                                        <p:cTn id="39" dur="1000"/>
                                        <p:tgtEl>
                                          <p:spTgt spid="136195">
                                            <p:txEl>
                                              <p:pRg st="5" end="5"/>
                                            </p:txEl>
                                          </p:spTgt>
                                        </p:tgtEl>
                                      </p:cBhvr>
                                    </p:animEffect>
                                  </p:childTnLst>
                                </p:cTn>
                              </p:par>
                            </p:childTnLst>
                          </p:cTn>
                        </p:par>
                        <p:par>
                          <p:cTn id="40" fill="hold" nodeType="afterGroup">
                            <p:stCondLst>
                              <p:cond delay="6000"/>
                            </p:stCondLst>
                            <p:childTnLst>
                              <p:par>
                                <p:cTn id="41" presetID="55" presetClass="entr" presetSubtype="0" fill="hold" grpId="0" nodeType="afterEffect">
                                  <p:stCondLst>
                                    <p:cond delay="0"/>
                                  </p:stCondLst>
                                  <p:childTnLst>
                                    <p:set>
                                      <p:cBhvr>
                                        <p:cTn id="42" dur="1" fill="hold">
                                          <p:stCondLst>
                                            <p:cond delay="0"/>
                                          </p:stCondLst>
                                        </p:cTn>
                                        <p:tgtEl>
                                          <p:spTgt spid="136195">
                                            <p:txEl>
                                              <p:pRg st="6" end="6"/>
                                            </p:txEl>
                                          </p:spTgt>
                                        </p:tgtEl>
                                        <p:attrNameLst>
                                          <p:attrName>style.visibility</p:attrName>
                                        </p:attrNameLst>
                                      </p:cBhvr>
                                      <p:to>
                                        <p:strVal val="visible"/>
                                      </p:to>
                                    </p:set>
                                    <p:anim calcmode="lin" valueType="num">
                                      <p:cBhvr>
                                        <p:cTn id="43" dur="1000" fill="hold"/>
                                        <p:tgtEl>
                                          <p:spTgt spid="136195">
                                            <p:txEl>
                                              <p:pRg st="6" end="6"/>
                                            </p:txEl>
                                          </p:spTgt>
                                        </p:tgtEl>
                                        <p:attrNameLst>
                                          <p:attrName>ppt_w</p:attrName>
                                        </p:attrNameLst>
                                      </p:cBhvr>
                                      <p:tavLst>
                                        <p:tav tm="0">
                                          <p:val>
                                            <p:strVal val="#ppt_w*0.70"/>
                                          </p:val>
                                        </p:tav>
                                        <p:tav tm="100000">
                                          <p:val>
                                            <p:strVal val="#ppt_w"/>
                                          </p:val>
                                        </p:tav>
                                      </p:tavLst>
                                    </p:anim>
                                    <p:anim calcmode="lin" valueType="num">
                                      <p:cBhvr>
                                        <p:cTn id="44" dur="1000" fill="hold"/>
                                        <p:tgtEl>
                                          <p:spTgt spid="136195">
                                            <p:txEl>
                                              <p:pRg st="6" end="6"/>
                                            </p:txEl>
                                          </p:spTgt>
                                        </p:tgtEl>
                                        <p:attrNameLst>
                                          <p:attrName>ppt_h</p:attrName>
                                        </p:attrNameLst>
                                      </p:cBhvr>
                                      <p:tavLst>
                                        <p:tav tm="0">
                                          <p:val>
                                            <p:strVal val="#ppt_h"/>
                                          </p:val>
                                        </p:tav>
                                        <p:tav tm="100000">
                                          <p:val>
                                            <p:strVal val="#ppt_h"/>
                                          </p:val>
                                        </p:tav>
                                      </p:tavLst>
                                    </p:anim>
                                    <p:animEffect transition="in" filter="fade">
                                      <p:cBhvr>
                                        <p:cTn id="45" dur="1000"/>
                                        <p:tgtEl>
                                          <p:spTgt spid="136195">
                                            <p:txEl>
                                              <p:pRg st="6" end="6"/>
                                            </p:txEl>
                                          </p:spTgt>
                                        </p:tgtEl>
                                      </p:cBhvr>
                                    </p:animEffect>
                                  </p:childTnLst>
                                </p:cTn>
                              </p:par>
                            </p:childTnLst>
                          </p:cTn>
                        </p:par>
                        <p:par>
                          <p:cTn id="46" fill="hold" nodeType="afterGroup">
                            <p:stCondLst>
                              <p:cond delay="7000"/>
                            </p:stCondLst>
                            <p:childTnLst>
                              <p:par>
                                <p:cTn id="47" presetID="55" presetClass="entr" presetSubtype="0" fill="hold" grpId="0" nodeType="afterEffect">
                                  <p:stCondLst>
                                    <p:cond delay="0"/>
                                  </p:stCondLst>
                                  <p:childTnLst>
                                    <p:set>
                                      <p:cBhvr>
                                        <p:cTn id="48" dur="1" fill="hold">
                                          <p:stCondLst>
                                            <p:cond delay="0"/>
                                          </p:stCondLst>
                                        </p:cTn>
                                        <p:tgtEl>
                                          <p:spTgt spid="136195">
                                            <p:txEl>
                                              <p:pRg st="7" end="7"/>
                                            </p:txEl>
                                          </p:spTgt>
                                        </p:tgtEl>
                                        <p:attrNameLst>
                                          <p:attrName>style.visibility</p:attrName>
                                        </p:attrNameLst>
                                      </p:cBhvr>
                                      <p:to>
                                        <p:strVal val="visible"/>
                                      </p:to>
                                    </p:set>
                                    <p:anim calcmode="lin" valueType="num">
                                      <p:cBhvr>
                                        <p:cTn id="49" dur="1000" fill="hold"/>
                                        <p:tgtEl>
                                          <p:spTgt spid="136195">
                                            <p:txEl>
                                              <p:pRg st="7" end="7"/>
                                            </p:txEl>
                                          </p:spTgt>
                                        </p:tgtEl>
                                        <p:attrNameLst>
                                          <p:attrName>ppt_w</p:attrName>
                                        </p:attrNameLst>
                                      </p:cBhvr>
                                      <p:tavLst>
                                        <p:tav tm="0">
                                          <p:val>
                                            <p:strVal val="#ppt_w*0.70"/>
                                          </p:val>
                                        </p:tav>
                                        <p:tav tm="100000">
                                          <p:val>
                                            <p:strVal val="#ppt_w"/>
                                          </p:val>
                                        </p:tav>
                                      </p:tavLst>
                                    </p:anim>
                                    <p:anim calcmode="lin" valueType="num">
                                      <p:cBhvr>
                                        <p:cTn id="50" dur="1000" fill="hold"/>
                                        <p:tgtEl>
                                          <p:spTgt spid="136195">
                                            <p:txEl>
                                              <p:pRg st="7" end="7"/>
                                            </p:txEl>
                                          </p:spTgt>
                                        </p:tgtEl>
                                        <p:attrNameLst>
                                          <p:attrName>ppt_h</p:attrName>
                                        </p:attrNameLst>
                                      </p:cBhvr>
                                      <p:tavLst>
                                        <p:tav tm="0">
                                          <p:val>
                                            <p:strVal val="#ppt_h"/>
                                          </p:val>
                                        </p:tav>
                                        <p:tav tm="100000">
                                          <p:val>
                                            <p:strVal val="#ppt_h"/>
                                          </p:val>
                                        </p:tav>
                                      </p:tavLst>
                                    </p:anim>
                                    <p:animEffect transition="in" filter="fade">
                                      <p:cBhvr>
                                        <p:cTn id="51" dur="1000"/>
                                        <p:tgtEl>
                                          <p:spTgt spid="1361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algn="just" rtl="1"/>
            <a:r>
              <a:rPr lang="fa-IR" dirty="0">
                <a:cs typeface="Titr" pitchFamily="2" charset="-78"/>
              </a:rPr>
              <a:t>کدگذاری با استفاده از اشکال و حروف</a:t>
            </a:r>
            <a:endParaRPr lang="en-US" dirty="0">
              <a:cs typeface="Titr" pitchFamily="2" charset="-78"/>
            </a:endParaRPr>
          </a:p>
        </p:txBody>
      </p:sp>
      <p:sp>
        <p:nvSpPr>
          <p:cNvPr id="137219" name="Rectangle 3"/>
          <p:cNvSpPr>
            <a:spLocks noGrp="1" noChangeArrowheads="1"/>
          </p:cNvSpPr>
          <p:nvPr>
            <p:ph type="body" idx="1"/>
          </p:nvPr>
        </p:nvSpPr>
        <p:spPr>
          <a:xfrm>
            <a:off x="685800" y="1828800"/>
            <a:ext cx="7543800" cy="4343400"/>
          </a:xfrm>
        </p:spPr>
        <p:txBody>
          <a:bodyPr>
            <a:normAutofit/>
          </a:bodyPr>
          <a:lstStyle/>
          <a:p>
            <a:pPr algn="just" rtl="1">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استفاده از حروف و اعداد</a:t>
            </a:r>
          </a:p>
          <a:p>
            <a:pPr marL="1089025" lvl="1" indent="-282575"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آموزش راحت و سریع</a:t>
            </a:r>
          </a:p>
          <a:p>
            <a:pPr marL="1089025" lvl="1" indent="-282575"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عوامل مؤثر در قدرت تشخیص:</a:t>
            </a:r>
          </a:p>
          <a:p>
            <a:pPr marL="1825625" lvl="2" algn="just" rtl="1">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وضوح بالا</a:t>
            </a:r>
          </a:p>
          <a:p>
            <a:pPr marL="1825625" lvl="2" algn="just" rtl="1">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 تعداد اعداد و حروف بکار رفته</a:t>
            </a:r>
          </a:p>
          <a:p>
            <a:pPr marL="1825625" lvl="2" algn="just" rtl="1">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 ترتیب اعداد و حروف</a:t>
            </a:r>
          </a:p>
          <a:p>
            <a:pPr marL="1825625" lvl="2" algn="just" rtl="1">
              <a:buClr>
                <a:srgbClr val="666699"/>
              </a:buClr>
              <a:buSzTx/>
              <a:buFont typeface="Wingdings" panose="05000000000000000000" pitchFamily="2" charset="2"/>
              <a:buChar char="Ø"/>
            </a:pPr>
            <a:r>
              <a:rPr lang="fa-IR" sz="1800" b="1" dirty="0">
                <a:solidFill>
                  <a:schemeClr val="tx1"/>
                </a:solidFill>
                <a:effectLst>
                  <a:outerShdw blurRad="38100" dist="38100" dir="2700000" algn="tl">
                    <a:srgbClr val="FFFFFF"/>
                  </a:outerShdw>
                </a:effectLst>
                <a:cs typeface="Mitra" pitchFamily="2" charset="-78"/>
              </a:rPr>
              <a:t> رنگ بندی</a:t>
            </a:r>
          </a:p>
          <a:p>
            <a:pPr marL="1089025" lvl="1" indent="-282575"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شیوه کدگذاری با سه کاراکتر: استفاده از عدد در کاراکترهای اول و سوم، استفاده از حروف در کاراکتر وسط</a:t>
            </a:r>
            <a:endParaRPr lang="en-US" sz="20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839673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7218"/>
                                        </p:tgtEl>
                                        <p:attrNameLst>
                                          <p:attrName>style.visibility</p:attrName>
                                        </p:attrNameLst>
                                      </p:cBhvr>
                                      <p:to>
                                        <p:strVal val="visible"/>
                                      </p:to>
                                    </p:set>
                                    <p:animEffect transition="in" filter="fade">
                                      <p:cBhvr>
                                        <p:cTn id="7" dur="2000"/>
                                        <p:tgtEl>
                                          <p:spTgt spid="137218"/>
                                        </p:tgtEl>
                                      </p:cBhvr>
                                    </p:animEffect>
                                    <p:anim calcmode="lin" valueType="num">
                                      <p:cBhvr>
                                        <p:cTn id="8" dur="2000" fill="hold"/>
                                        <p:tgtEl>
                                          <p:spTgt spid="137218"/>
                                        </p:tgtEl>
                                        <p:attrNameLst>
                                          <p:attrName>ppt_x</p:attrName>
                                        </p:attrNameLst>
                                      </p:cBhvr>
                                      <p:tavLst>
                                        <p:tav tm="0">
                                          <p:val>
                                            <p:strVal val="#ppt_x"/>
                                          </p:val>
                                        </p:tav>
                                        <p:tav tm="100000">
                                          <p:val>
                                            <p:strVal val="#ppt_x"/>
                                          </p:val>
                                        </p:tav>
                                      </p:tavLst>
                                    </p:anim>
                                    <p:anim calcmode="lin" valueType="num">
                                      <p:cBhvr>
                                        <p:cTn id="9" dur="2000" fill="hold"/>
                                        <p:tgtEl>
                                          <p:spTgt spid="13721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9" presetClass="entr" presetSubtype="0" fill="hold" grpId="0" nodeType="afterEffect">
                                  <p:stCondLst>
                                    <p:cond delay="0"/>
                                  </p:stCondLst>
                                  <p:childTnLst>
                                    <p:set>
                                      <p:cBhvr>
                                        <p:cTn id="12" dur="1" fill="hold">
                                          <p:stCondLst>
                                            <p:cond delay="0"/>
                                          </p:stCondLst>
                                        </p:cTn>
                                        <p:tgtEl>
                                          <p:spTgt spid="137219">
                                            <p:txEl>
                                              <p:pRg st="0" end="0"/>
                                            </p:txEl>
                                          </p:spTgt>
                                        </p:tgtEl>
                                        <p:attrNameLst>
                                          <p:attrName>style.visibility</p:attrName>
                                        </p:attrNameLst>
                                      </p:cBhvr>
                                      <p:to>
                                        <p:strVal val="visible"/>
                                      </p:to>
                                    </p:set>
                                    <p:animEffect transition="in" filter="dissolve">
                                      <p:cBhvr>
                                        <p:cTn id="13" dur="1000"/>
                                        <p:tgtEl>
                                          <p:spTgt spid="137219">
                                            <p:txEl>
                                              <p:pRg st="0" end="0"/>
                                            </p:txEl>
                                          </p:spTgt>
                                        </p:tgtEl>
                                      </p:cBhvr>
                                    </p:animEffect>
                                  </p:childTnLst>
                                </p:cTn>
                              </p:par>
                            </p:childTnLst>
                          </p:cTn>
                        </p:par>
                        <p:par>
                          <p:cTn id="14" fill="hold" nodeType="afterGroup">
                            <p:stCondLst>
                              <p:cond delay="3000"/>
                            </p:stCondLst>
                            <p:childTnLst>
                              <p:par>
                                <p:cTn id="15" presetID="9" presetClass="entr" presetSubtype="0" fill="hold" grpId="0" nodeType="afterEffect">
                                  <p:stCondLst>
                                    <p:cond delay="0"/>
                                  </p:stCondLst>
                                  <p:childTnLst>
                                    <p:set>
                                      <p:cBhvr>
                                        <p:cTn id="16" dur="1" fill="hold">
                                          <p:stCondLst>
                                            <p:cond delay="0"/>
                                          </p:stCondLst>
                                        </p:cTn>
                                        <p:tgtEl>
                                          <p:spTgt spid="137219">
                                            <p:txEl>
                                              <p:pRg st="1" end="1"/>
                                            </p:txEl>
                                          </p:spTgt>
                                        </p:tgtEl>
                                        <p:attrNameLst>
                                          <p:attrName>style.visibility</p:attrName>
                                        </p:attrNameLst>
                                      </p:cBhvr>
                                      <p:to>
                                        <p:strVal val="visible"/>
                                      </p:to>
                                    </p:set>
                                    <p:animEffect transition="in" filter="dissolve">
                                      <p:cBhvr>
                                        <p:cTn id="17" dur="1000"/>
                                        <p:tgtEl>
                                          <p:spTgt spid="137219">
                                            <p:txEl>
                                              <p:pRg st="1" end="1"/>
                                            </p:txEl>
                                          </p:spTgt>
                                        </p:tgtEl>
                                      </p:cBhvr>
                                    </p:animEffect>
                                  </p:childTnLst>
                                </p:cTn>
                              </p:par>
                            </p:childTnLst>
                          </p:cTn>
                        </p:par>
                        <p:par>
                          <p:cTn id="18" fill="hold" nodeType="afterGroup">
                            <p:stCondLst>
                              <p:cond delay="4000"/>
                            </p:stCondLst>
                            <p:childTnLst>
                              <p:par>
                                <p:cTn id="19" presetID="9" presetClass="entr" presetSubtype="0" fill="hold" grpId="0" nodeType="afterEffect">
                                  <p:stCondLst>
                                    <p:cond delay="0"/>
                                  </p:stCondLst>
                                  <p:childTnLst>
                                    <p:set>
                                      <p:cBhvr>
                                        <p:cTn id="20" dur="1" fill="hold">
                                          <p:stCondLst>
                                            <p:cond delay="0"/>
                                          </p:stCondLst>
                                        </p:cTn>
                                        <p:tgtEl>
                                          <p:spTgt spid="137219">
                                            <p:txEl>
                                              <p:pRg st="2" end="2"/>
                                            </p:txEl>
                                          </p:spTgt>
                                        </p:tgtEl>
                                        <p:attrNameLst>
                                          <p:attrName>style.visibility</p:attrName>
                                        </p:attrNameLst>
                                      </p:cBhvr>
                                      <p:to>
                                        <p:strVal val="visible"/>
                                      </p:to>
                                    </p:set>
                                    <p:animEffect transition="in" filter="dissolve">
                                      <p:cBhvr>
                                        <p:cTn id="21" dur="1000"/>
                                        <p:tgtEl>
                                          <p:spTgt spid="137219">
                                            <p:txEl>
                                              <p:pRg st="2" end="2"/>
                                            </p:txEl>
                                          </p:spTgt>
                                        </p:tgtEl>
                                      </p:cBhvr>
                                    </p:animEffect>
                                  </p:childTnLst>
                                </p:cTn>
                              </p:par>
                            </p:childTnLst>
                          </p:cTn>
                        </p:par>
                        <p:par>
                          <p:cTn id="22" fill="hold" nodeType="afterGroup">
                            <p:stCondLst>
                              <p:cond delay="5000"/>
                            </p:stCondLst>
                            <p:childTnLst>
                              <p:par>
                                <p:cTn id="23" presetID="9" presetClass="entr" presetSubtype="0" fill="hold" grpId="0" nodeType="afterEffect">
                                  <p:stCondLst>
                                    <p:cond delay="0"/>
                                  </p:stCondLst>
                                  <p:childTnLst>
                                    <p:set>
                                      <p:cBhvr>
                                        <p:cTn id="24" dur="1" fill="hold">
                                          <p:stCondLst>
                                            <p:cond delay="0"/>
                                          </p:stCondLst>
                                        </p:cTn>
                                        <p:tgtEl>
                                          <p:spTgt spid="137219">
                                            <p:txEl>
                                              <p:pRg st="3" end="3"/>
                                            </p:txEl>
                                          </p:spTgt>
                                        </p:tgtEl>
                                        <p:attrNameLst>
                                          <p:attrName>style.visibility</p:attrName>
                                        </p:attrNameLst>
                                      </p:cBhvr>
                                      <p:to>
                                        <p:strVal val="visible"/>
                                      </p:to>
                                    </p:set>
                                    <p:animEffect transition="in" filter="dissolve">
                                      <p:cBhvr>
                                        <p:cTn id="25" dur="1000"/>
                                        <p:tgtEl>
                                          <p:spTgt spid="137219">
                                            <p:txEl>
                                              <p:pRg st="3" end="3"/>
                                            </p:txEl>
                                          </p:spTgt>
                                        </p:tgtEl>
                                      </p:cBhvr>
                                    </p:animEffect>
                                  </p:childTnLst>
                                </p:cTn>
                              </p:par>
                            </p:childTnLst>
                          </p:cTn>
                        </p:par>
                        <p:par>
                          <p:cTn id="26" fill="hold" nodeType="afterGroup">
                            <p:stCondLst>
                              <p:cond delay="6000"/>
                            </p:stCondLst>
                            <p:childTnLst>
                              <p:par>
                                <p:cTn id="27" presetID="9" presetClass="entr" presetSubtype="0" fill="hold" grpId="0" nodeType="afterEffect">
                                  <p:stCondLst>
                                    <p:cond delay="0"/>
                                  </p:stCondLst>
                                  <p:childTnLst>
                                    <p:set>
                                      <p:cBhvr>
                                        <p:cTn id="28" dur="1" fill="hold">
                                          <p:stCondLst>
                                            <p:cond delay="0"/>
                                          </p:stCondLst>
                                        </p:cTn>
                                        <p:tgtEl>
                                          <p:spTgt spid="137219">
                                            <p:txEl>
                                              <p:pRg st="4" end="4"/>
                                            </p:txEl>
                                          </p:spTgt>
                                        </p:tgtEl>
                                        <p:attrNameLst>
                                          <p:attrName>style.visibility</p:attrName>
                                        </p:attrNameLst>
                                      </p:cBhvr>
                                      <p:to>
                                        <p:strVal val="visible"/>
                                      </p:to>
                                    </p:set>
                                    <p:animEffect transition="in" filter="dissolve">
                                      <p:cBhvr>
                                        <p:cTn id="29" dur="1000"/>
                                        <p:tgtEl>
                                          <p:spTgt spid="137219">
                                            <p:txEl>
                                              <p:pRg st="4" end="4"/>
                                            </p:txEl>
                                          </p:spTgt>
                                        </p:tgtEl>
                                      </p:cBhvr>
                                    </p:animEffect>
                                  </p:childTnLst>
                                </p:cTn>
                              </p:par>
                            </p:childTnLst>
                          </p:cTn>
                        </p:par>
                        <p:par>
                          <p:cTn id="30" fill="hold" nodeType="afterGroup">
                            <p:stCondLst>
                              <p:cond delay="7000"/>
                            </p:stCondLst>
                            <p:childTnLst>
                              <p:par>
                                <p:cTn id="31" presetID="9" presetClass="entr" presetSubtype="0" fill="hold" grpId="0" nodeType="afterEffect">
                                  <p:stCondLst>
                                    <p:cond delay="0"/>
                                  </p:stCondLst>
                                  <p:childTnLst>
                                    <p:set>
                                      <p:cBhvr>
                                        <p:cTn id="32" dur="1" fill="hold">
                                          <p:stCondLst>
                                            <p:cond delay="0"/>
                                          </p:stCondLst>
                                        </p:cTn>
                                        <p:tgtEl>
                                          <p:spTgt spid="137219">
                                            <p:txEl>
                                              <p:pRg st="5" end="5"/>
                                            </p:txEl>
                                          </p:spTgt>
                                        </p:tgtEl>
                                        <p:attrNameLst>
                                          <p:attrName>style.visibility</p:attrName>
                                        </p:attrNameLst>
                                      </p:cBhvr>
                                      <p:to>
                                        <p:strVal val="visible"/>
                                      </p:to>
                                    </p:set>
                                    <p:animEffect transition="in" filter="dissolve">
                                      <p:cBhvr>
                                        <p:cTn id="33" dur="1000"/>
                                        <p:tgtEl>
                                          <p:spTgt spid="137219">
                                            <p:txEl>
                                              <p:pRg st="5" end="5"/>
                                            </p:txEl>
                                          </p:spTgt>
                                        </p:tgtEl>
                                      </p:cBhvr>
                                    </p:animEffect>
                                  </p:childTnLst>
                                </p:cTn>
                              </p:par>
                            </p:childTnLst>
                          </p:cTn>
                        </p:par>
                        <p:par>
                          <p:cTn id="34" fill="hold" nodeType="afterGroup">
                            <p:stCondLst>
                              <p:cond delay="8000"/>
                            </p:stCondLst>
                            <p:childTnLst>
                              <p:par>
                                <p:cTn id="35" presetID="9" presetClass="entr" presetSubtype="0" fill="hold" grpId="0" nodeType="afterEffect">
                                  <p:stCondLst>
                                    <p:cond delay="0"/>
                                  </p:stCondLst>
                                  <p:childTnLst>
                                    <p:set>
                                      <p:cBhvr>
                                        <p:cTn id="36" dur="1" fill="hold">
                                          <p:stCondLst>
                                            <p:cond delay="0"/>
                                          </p:stCondLst>
                                        </p:cTn>
                                        <p:tgtEl>
                                          <p:spTgt spid="137219">
                                            <p:txEl>
                                              <p:pRg st="6" end="6"/>
                                            </p:txEl>
                                          </p:spTgt>
                                        </p:tgtEl>
                                        <p:attrNameLst>
                                          <p:attrName>style.visibility</p:attrName>
                                        </p:attrNameLst>
                                      </p:cBhvr>
                                      <p:to>
                                        <p:strVal val="visible"/>
                                      </p:to>
                                    </p:set>
                                    <p:animEffect transition="in" filter="dissolve">
                                      <p:cBhvr>
                                        <p:cTn id="37" dur="1000"/>
                                        <p:tgtEl>
                                          <p:spTgt spid="137219">
                                            <p:txEl>
                                              <p:pRg st="6" end="6"/>
                                            </p:txEl>
                                          </p:spTgt>
                                        </p:tgtEl>
                                      </p:cBhvr>
                                    </p:animEffect>
                                  </p:childTnLst>
                                </p:cTn>
                              </p:par>
                            </p:childTnLst>
                          </p:cTn>
                        </p:par>
                        <p:par>
                          <p:cTn id="38" fill="hold" nodeType="afterGroup">
                            <p:stCondLst>
                              <p:cond delay="9000"/>
                            </p:stCondLst>
                            <p:childTnLst>
                              <p:par>
                                <p:cTn id="39" presetID="9" presetClass="entr" presetSubtype="0" fill="hold" grpId="0" nodeType="afterEffect">
                                  <p:stCondLst>
                                    <p:cond delay="0"/>
                                  </p:stCondLst>
                                  <p:childTnLst>
                                    <p:set>
                                      <p:cBhvr>
                                        <p:cTn id="40" dur="1" fill="hold">
                                          <p:stCondLst>
                                            <p:cond delay="0"/>
                                          </p:stCondLst>
                                        </p:cTn>
                                        <p:tgtEl>
                                          <p:spTgt spid="137219">
                                            <p:txEl>
                                              <p:pRg st="7" end="7"/>
                                            </p:txEl>
                                          </p:spTgt>
                                        </p:tgtEl>
                                        <p:attrNameLst>
                                          <p:attrName>style.visibility</p:attrName>
                                        </p:attrNameLst>
                                      </p:cBhvr>
                                      <p:to>
                                        <p:strVal val="visible"/>
                                      </p:to>
                                    </p:set>
                                    <p:animEffect transition="in" filter="dissolve">
                                      <p:cBhvr>
                                        <p:cTn id="41" dur="1000"/>
                                        <p:tgtEl>
                                          <p:spTgt spid="1372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algn="just" rtl="1"/>
            <a:r>
              <a:rPr lang="fa-IR" dirty="0">
                <a:cs typeface="Titr" pitchFamily="2" charset="-78"/>
              </a:rPr>
              <a:t>کدگذاری با استفاده از اشکال و حروف</a:t>
            </a:r>
            <a:endParaRPr lang="en-US" dirty="0">
              <a:cs typeface="Titr" pitchFamily="2" charset="-78"/>
            </a:endParaRPr>
          </a:p>
        </p:txBody>
      </p:sp>
      <p:sp>
        <p:nvSpPr>
          <p:cNvPr id="138243" name="Rectangle 3"/>
          <p:cNvSpPr>
            <a:spLocks noGrp="1" noChangeArrowheads="1"/>
          </p:cNvSpPr>
          <p:nvPr>
            <p:ph type="body" idx="1"/>
          </p:nvPr>
        </p:nvSpPr>
        <p:spPr>
          <a:xfrm>
            <a:off x="2971800" y="2514600"/>
            <a:ext cx="5257800" cy="2819400"/>
          </a:xfrm>
        </p:spPr>
        <p:txBody>
          <a:bodyPr>
            <a:normAutofit/>
          </a:bodyPr>
          <a:lstStyle/>
          <a:p>
            <a:pPr algn="just" rtl="1">
              <a:spcBef>
                <a:spcPct val="60000"/>
              </a:spcBef>
              <a:buClr>
                <a:srgbClr val="666699"/>
              </a:buClr>
              <a:buSzTx/>
              <a:buFont typeface="Wingdings" panose="05000000000000000000" pitchFamily="2" charset="2"/>
              <a:buChar char="Ø"/>
            </a:pPr>
            <a:r>
              <a:rPr lang="fa-IR" sz="2800" b="1" dirty="0">
                <a:solidFill>
                  <a:schemeClr val="tx1"/>
                </a:solidFill>
                <a:cs typeface="Mitra" pitchFamily="2" charset="-78"/>
              </a:rPr>
              <a:t> </a:t>
            </a:r>
            <a:r>
              <a:rPr lang="fa-IR" sz="2800" b="1" dirty="0">
                <a:solidFill>
                  <a:schemeClr val="tx1"/>
                </a:solidFill>
                <a:effectLst>
                  <a:outerShdw blurRad="38100" dist="38100" dir="2700000" algn="tl">
                    <a:srgbClr val="FFFFFF"/>
                  </a:outerShdw>
                </a:effectLst>
                <a:cs typeface="Mitra" pitchFamily="2" charset="-78"/>
              </a:rPr>
              <a:t>استفاده از تصاویر و اشکال هندسی</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شباهت شکل و هدف مورد نظر</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تمایز اشکال بکار رفته نسبت به یکدیگر</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تغییر در پارامتری خاص از شکل</a:t>
            </a:r>
            <a:endParaRPr lang="en-US" sz="24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1136920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Effect transition="in" filter="dissolve">
                                      <p:cBhvr>
                                        <p:cTn id="7" dur="1000"/>
                                        <p:tgtEl>
                                          <p:spTgt spid="138243">
                                            <p:txEl>
                                              <p:pRg st="0" end="0"/>
                                            </p:txEl>
                                          </p:spTgt>
                                        </p:tgtEl>
                                      </p:cBhvr>
                                    </p:animEffect>
                                  </p:childTnLst>
                                </p:cTn>
                              </p:par>
                            </p:childTnLst>
                          </p:cTn>
                        </p:par>
                        <p:par>
                          <p:cTn id="8" fill="hold" nodeType="after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38243">
                                            <p:txEl>
                                              <p:pRg st="1" end="1"/>
                                            </p:txEl>
                                          </p:spTgt>
                                        </p:tgtEl>
                                        <p:attrNameLst>
                                          <p:attrName>style.visibility</p:attrName>
                                        </p:attrNameLst>
                                      </p:cBhvr>
                                      <p:to>
                                        <p:strVal val="visible"/>
                                      </p:to>
                                    </p:set>
                                    <p:animEffect transition="in" filter="dissolve">
                                      <p:cBhvr>
                                        <p:cTn id="11" dur="1000"/>
                                        <p:tgtEl>
                                          <p:spTgt spid="138243">
                                            <p:txEl>
                                              <p:pRg st="1" end="1"/>
                                            </p:txEl>
                                          </p:spTgt>
                                        </p:tgtEl>
                                      </p:cBhvr>
                                    </p:animEffect>
                                  </p:childTnLst>
                                </p:cTn>
                              </p:par>
                            </p:childTnLst>
                          </p:cTn>
                        </p:par>
                        <p:par>
                          <p:cTn id="12" fill="hold" nodeType="afterGroup">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138243">
                                            <p:txEl>
                                              <p:pRg st="2" end="2"/>
                                            </p:txEl>
                                          </p:spTgt>
                                        </p:tgtEl>
                                        <p:attrNameLst>
                                          <p:attrName>style.visibility</p:attrName>
                                        </p:attrNameLst>
                                      </p:cBhvr>
                                      <p:to>
                                        <p:strVal val="visible"/>
                                      </p:to>
                                    </p:set>
                                    <p:animEffect transition="in" filter="dissolve">
                                      <p:cBhvr>
                                        <p:cTn id="15" dur="1000"/>
                                        <p:tgtEl>
                                          <p:spTgt spid="138243">
                                            <p:txEl>
                                              <p:pRg st="2" end="2"/>
                                            </p:txEl>
                                          </p:spTgt>
                                        </p:tgtEl>
                                      </p:cBhvr>
                                    </p:animEffect>
                                  </p:childTnLst>
                                </p:cTn>
                              </p:par>
                            </p:childTnLst>
                          </p:cTn>
                        </p:par>
                        <p:par>
                          <p:cTn id="16" fill="hold" nodeType="afterGroup">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138243">
                                            <p:txEl>
                                              <p:pRg st="3" end="3"/>
                                            </p:txEl>
                                          </p:spTgt>
                                        </p:tgtEl>
                                        <p:attrNameLst>
                                          <p:attrName>style.visibility</p:attrName>
                                        </p:attrNameLst>
                                      </p:cBhvr>
                                      <p:to>
                                        <p:strVal val="visible"/>
                                      </p:to>
                                    </p:set>
                                    <p:animEffect transition="in" filter="dissolve">
                                      <p:cBhvr>
                                        <p:cTn id="19" dur="1000"/>
                                        <p:tgtEl>
                                          <p:spTgt spid="1382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algn="ctr" rtl="1"/>
            <a:r>
              <a:rPr lang="fa-IR" b="1" dirty="0">
                <a:cs typeface="Titr" pitchFamily="2" charset="-78"/>
              </a:rPr>
              <a:t>مقایسه کدگذاری تصویری و رنگی</a:t>
            </a:r>
            <a:endParaRPr lang="en-US" b="1" dirty="0">
              <a:cs typeface="Titr" pitchFamily="2" charset="-78"/>
            </a:endParaRPr>
          </a:p>
        </p:txBody>
      </p:sp>
      <p:sp>
        <p:nvSpPr>
          <p:cNvPr id="163843" name="Rectangle 3"/>
          <p:cNvSpPr>
            <a:spLocks noGrp="1" noChangeArrowheads="1"/>
          </p:cNvSpPr>
          <p:nvPr>
            <p:ph type="body" idx="1"/>
          </p:nvPr>
        </p:nvSpPr>
        <p:spPr/>
        <p:txBody>
          <a:bodyPr/>
          <a:lstStyle/>
          <a:p>
            <a:pPr algn="r" rtl="1">
              <a:buFont typeface="Wingdings" panose="05000000000000000000" pitchFamily="2" charset="2"/>
              <a:buNone/>
            </a:pPr>
            <a:endParaRPr lang="en-US"/>
          </a:p>
        </p:txBody>
      </p:sp>
      <p:pic>
        <p:nvPicPr>
          <p:cNvPr id="163844" name="Picture 4" descr="pi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050" y="2309567"/>
            <a:ext cx="3375025" cy="3962400"/>
          </a:xfrm>
          <a:prstGeom prst="rect">
            <a:avLst/>
          </a:prstGeom>
          <a:noFill/>
          <a:extLst>
            <a:ext uri="{909E8E84-426E-40DD-AFC4-6F175D3DCCD1}">
              <a14:hiddenFill xmlns:a14="http://schemas.microsoft.com/office/drawing/2010/main">
                <a:solidFill>
                  <a:srgbClr val="FFFFFF"/>
                </a:solidFill>
              </a14:hiddenFill>
            </a:ext>
          </a:extLst>
        </p:spPr>
      </p:pic>
      <p:pic>
        <p:nvPicPr>
          <p:cNvPr id="163845" name="Picture 5" descr="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8559" y="2422689"/>
            <a:ext cx="4114800"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08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63842"/>
                                        </p:tgtEl>
                                        <p:attrNameLst>
                                          <p:attrName>style.visibility</p:attrName>
                                        </p:attrNameLst>
                                      </p:cBhvr>
                                      <p:to>
                                        <p:strVal val="visible"/>
                                      </p:to>
                                    </p:set>
                                    <p:animEffect transition="in" filter="fade">
                                      <p:cBhvr>
                                        <p:cTn id="7" dur="2000"/>
                                        <p:tgtEl>
                                          <p:spTgt spid="163842"/>
                                        </p:tgtEl>
                                      </p:cBhvr>
                                    </p:animEffect>
                                    <p:anim calcmode="lin" valueType="num">
                                      <p:cBhvr>
                                        <p:cTn id="8" dur="2000" fill="hold"/>
                                        <p:tgtEl>
                                          <p:spTgt spid="163842"/>
                                        </p:tgtEl>
                                        <p:attrNameLst>
                                          <p:attrName>ppt_x</p:attrName>
                                        </p:attrNameLst>
                                      </p:cBhvr>
                                      <p:tavLst>
                                        <p:tav tm="0">
                                          <p:val>
                                            <p:strVal val="#ppt_x"/>
                                          </p:val>
                                        </p:tav>
                                        <p:tav tm="100000">
                                          <p:val>
                                            <p:strVal val="#ppt_x"/>
                                          </p:val>
                                        </p:tav>
                                      </p:tavLst>
                                    </p:anim>
                                    <p:anim calcmode="lin" valueType="num">
                                      <p:cBhvr>
                                        <p:cTn id="9" dur="2000" fill="hold"/>
                                        <p:tgtEl>
                                          <p:spTgt spid="16384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0" presetClass="entr" presetSubtype="0" fill="hold" nodeType="afterEffect">
                                  <p:stCondLst>
                                    <p:cond delay="0"/>
                                  </p:stCondLst>
                                  <p:childTnLst>
                                    <p:set>
                                      <p:cBhvr>
                                        <p:cTn id="12" dur="1" fill="hold">
                                          <p:stCondLst>
                                            <p:cond delay="0"/>
                                          </p:stCondLst>
                                        </p:cTn>
                                        <p:tgtEl>
                                          <p:spTgt spid="163845"/>
                                        </p:tgtEl>
                                        <p:attrNameLst>
                                          <p:attrName>style.visibility</p:attrName>
                                        </p:attrNameLst>
                                      </p:cBhvr>
                                      <p:to>
                                        <p:strVal val="visible"/>
                                      </p:to>
                                    </p:set>
                                    <p:animEffect transition="in" filter="fade">
                                      <p:cBhvr>
                                        <p:cTn id="13" dur="2000"/>
                                        <p:tgtEl>
                                          <p:spTgt spid="163845"/>
                                        </p:tgtEl>
                                      </p:cBhvr>
                                    </p:animEffect>
                                  </p:childTnLst>
                                </p:cTn>
                              </p:par>
                              <p:par>
                                <p:cTn id="14" presetID="10" presetClass="entr" presetSubtype="0" fill="hold" nodeType="withEffect">
                                  <p:stCondLst>
                                    <p:cond delay="0"/>
                                  </p:stCondLst>
                                  <p:childTnLst>
                                    <p:set>
                                      <p:cBhvr>
                                        <p:cTn id="15" dur="1" fill="hold">
                                          <p:stCondLst>
                                            <p:cond delay="0"/>
                                          </p:stCondLst>
                                        </p:cTn>
                                        <p:tgtEl>
                                          <p:spTgt spid="163844"/>
                                        </p:tgtEl>
                                        <p:attrNameLst>
                                          <p:attrName>style.visibility</p:attrName>
                                        </p:attrNameLst>
                                      </p:cBhvr>
                                      <p:to>
                                        <p:strVal val="visible"/>
                                      </p:to>
                                    </p:set>
                                    <p:animEffect transition="in" filter="fade">
                                      <p:cBhvr>
                                        <p:cTn id="16" dur="2000"/>
                                        <p:tgtEl>
                                          <p:spTgt spid="163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304800" y="277813"/>
            <a:ext cx="8534400" cy="1139825"/>
          </a:xfrm>
        </p:spPr>
        <p:txBody>
          <a:bodyPr/>
          <a:lstStyle/>
          <a:p>
            <a:pPr algn="ctr" rtl="1"/>
            <a:r>
              <a:rPr lang="fa-IR" sz="4000" b="1" dirty="0">
                <a:cs typeface="Titr" pitchFamily="2" charset="-78"/>
              </a:rPr>
              <a:t>کدگذاری با استفاده از تفاوت در صفات اشکال</a:t>
            </a:r>
            <a:endParaRPr lang="en-US" sz="4000" b="1" dirty="0">
              <a:cs typeface="Titr" pitchFamily="2" charset="-78"/>
            </a:endParaRPr>
          </a:p>
        </p:txBody>
      </p:sp>
      <p:sp>
        <p:nvSpPr>
          <p:cNvPr id="142339" name="Rectangle 3"/>
          <p:cNvSpPr>
            <a:spLocks noGrp="1" noChangeArrowheads="1"/>
          </p:cNvSpPr>
          <p:nvPr>
            <p:ph type="body" idx="1"/>
          </p:nvPr>
        </p:nvSpPr>
        <p:spPr>
          <a:xfrm>
            <a:off x="628453" y="2337847"/>
            <a:ext cx="7620000" cy="3886200"/>
          </a:xfrm>
        </p:spPr>
        <p:txBody>
          <a:bodyPr>
            <a:noAutofit/>
          </a:bodyPr>
          <a:lstStyle/>
          <a:p>
            <a:pPr algn="just" rtl="1">
              <a:buClr>
                <a:srgbClr val="666699"/>
              </a:buClr>
              <a:buSzTx/>
              <a:buFont typeface="Wingdings" panose="05000000000000000000" pitchFamily="2" charset="2"/>
              <a:buChar char="Ø"/>
            </a:pPr>
            <a:r>
              <a:rPr lang="fa-IR" sz="3200" dirty="0">
                <a:solidFill>
                  <a:schemeClr val="tx1"/>
                </a:solidFill>
                <a:cs typeface="Mitra" pitchFamily="2" charset="-78"/>
              </a:rPr>
              <a:t> </a:t>
            </a:r>
            <a:r>
              <a:rPr lang="fa-IR" sz="3200" dirty="0">
                <a:solidFill>
                  <a:schemeClr val="tx1"/>
                </a:solidFill>
                <a:effectLst>
                  <a:outerShdw blurRad="38100" dist="38100" dir="2700000" algn="tl">
                    <a:srgbClr val="FFFFFF"/>
                  </a:outerShdw>
                </a:effectLst>
                <a:cs typeface="Mitra" pitchFamily="2" charset="-78"/>
              </a:rPr>
              <a:t>گامهای تهیه کد:</a:t>
            </a:r>
          </a:p>
          <a:p>
            <a:pPr marL="1092200" lvl="1" algn="just" rtl="1">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تعیین حدود بالا و پایین</a:t>
            </a:r>
          </a:p>
          <a:p>
            <a:pPr marL="1092200" lvl="1" algn="just" rtl="1">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تعیین تعداد گامها</a:t>
            </a:r>
          </a:p>
          <a:p>
            <a:pPr algn="just" rtl="1">
              <a:buClr>
                <a:srgbClr val="666699"/>
              </a:buClr>
              <a:buSzTx/>
              <a:buFont typeface="Wingdings" panose="05000000000000000000" pitchFamily="2" charset="2"/>
              <a:buChar char="Ø"/>
            </a:pPr>
            <a:r>
              <a:rPr lang="fa-IR" sz="3200" dirty="0" smtClean="0">
                <a:solidFill>
                  <a:schemeClr val="tx1"/>
                </a:solidFill>
                <a:effectLst>
                  <a:outerShdw blurRad="38100" dist="38100" dir="2700000" algn="tl">
                    <a:srgbClr val="FFFFFF"/>
                  </a:outerShdw>
                </a:effectLst>
                <a:cs typeface="Mitra" pitchFamily="2" charset="-78"/>
              </a:rPr>
              <a:t> </a:t>
            </a:r>
            <a:r>
              <a:rPr lang="fa-IR" sz="3200" dirty="0">
                <a:solidFill>
                  <a:schemeClr val="tx1"/>
                </a:solidFill>
                <a:effectLst>
                  <a:outerShdw blurRad="38100" dist="38100" dir="2700000" algn="tl">
                    <a:srgbClr val="FFFFFF"/>
                  </a:outerShdw>
                </a:effectLst>
                <a:cs typeface="Mitra" pitchFamily="2" charset="-78"/>
              </a:rPr>
              <a:t>قانون تعیین طول گامها: باید نسبت بین هر دو گام متوالی در مقیاس لگاریتمی یکسان باشد، به عبارت دیگر گامها با یک نسبت مشخص بزرگ و کوچک شوند.</a:t>
            </a:r>
            <a:endParaRPr lang="en-US" sz="3200"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294012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2338"/>
                                        </p:tgtEl>
                                        <p:attrNameLst>
                                          <p:attrName>style.visibility</p:attrName>
                                        </p:attrNameLst>
                                      </p:cBhvr>
                                      <p:to>
                                        <p:strVal val="visible"/>
                                      </p:to>
                                    </p:set>
                                    <p:animEffect transition="in" filter="fade">
                                      <p:cBhvr>
                                        <p:cTn id="7" dur="2000"/>
                                        <p:tgtEl>
                                          <p:spTgt spid="142338"/>
                                        </p:tgtEl>
                                      </p:cBhvr>
                                    </p:animEffect>
                                    <p:anim calcmode="lin" valueType="num">
                                      <p:cBhvr>
                                        <p:cTn id="8" dur="2000" fill="hold"/>
                                        <p:tgtEl>
                                          <p:spTgt spid="142338"/>
                                        </p:tgtEl>
                                        <p:attrNameLst>
                                          <p:attrName>ppt_x</p:attrName>
                                        </p:attrNameLst>
                                      </p:cBhvr>
                                      <p:tavLst>
                                        <p:tav tm="0">
                                          <p:val>
                                            <p:strVal val="#ppt_x"/>
                                          </p:val>
                                        </p:tav>
                                        <p:tav tm="100000">
                                          <p:val>
                                            <p:strVal val="#ppt_x"/>
                                          </p:val>
                                        </p:tav>
                                      </p:tavLst>
                                    </p:anim>
                                    <p:anim calcmode="lin" valueType="num">
                                      <p:cBhvr>
                                        <p:cTn id="9" dur="2000" fill="hold"/>
                                        <p:tgtEl>
                                          <p:spTgt spid="14233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9" presetClass="entr" presetSubtype="0" fill="hold" grpId="0" nodeType="afterEffect">
                                  <p:stCondLst>
                                    <p:cond delay="0"/>
                                  </p:stCondLst>
                                  <p:childTnLst>
                                    <p:set>
                                      <p:cBhvr>
                                        <p:cTn id="12" dur="1" fill="hold">
                                          <p:stCondLst>
                                            <p:cond delay="0"/>
                                          </p:stCondLst>
                                        </p:cTn>
                                        <p:tgtEl>
                                          <p:spTgt spid="142339">
                                            <p:txEl>
                                              <p:pRg st="0" end="0"/>
                                            </p:txEl>
                                          </p:spTgt>
                                        </p:tgtEl>
                                        <p:attrNameLst>
                                          <p:attrName>style.visibility</p:attrName>
                                        </p:attrNameLst>
                                      </p:cBhvr>
                                      <p:to>
                                        <p:strVal val="visible"/>
                                      </p:to>
                                    </p:set>
                                    <p:animEffect transition="in" filter="dissolve">
                                      <p:cBhvr>
                                        <p:cTn id="13" dur="1000"/>
                                        <p:tgtEl>
                                          <p:spTgt spid="142339">
                                            <p:txEl>
                                              <p:pRg st="0" end="0"/>
                                            </p:txEl>
                                          </p:spTgt>
                                        </p:tgtEl>
                                      </p:cBhvr>
                                    </p:animEffect>
                                  </p:childTnLst>
                                </p:cTn>
                              </p:par>
                            </p:childTnLst>
                          </p:cTn>
                        </p:par>
                        <p:par>
                          <p:cTn id="14" fill="hold" nodeType="afterGroup">
                            <p:stCondLst>
                              <p:cond delay="3000"/>
                            </p:stCondLst>
                            <p:childTnLst>
                              <p:par>
                                <p:cTn id="15" presetID="9" presetClass="entr" presetSubtype="0" fill="hold" grpId="0" nodeType="afterEffect">
                                  <p:stCondLst>
                                    <p:cond delay="0"/>
                                  </p:stCondLst>
                                  <p:childTnLst>
                                    <p:set>
                                      <p:cBhvr>
                                        <p:cTn id="16" dur="1" fill="hold">
                                          <p:stCondLst>
                                            <p:cond delay="0"/>
                                          </p:stCondLst>
                                        </p:cTn>
                                        <p:tgtEl>
                                          <p:spTgt spid="142339">
                                            <p:txEl>
                                              <p:pRg st="1" end="1"/>
                                            </p:txEl>
                                          </p:spTgt>
                                        </p:tgtEl>
                                        <p:attrNameLst>
                                          <p:attrName>style.visibility</p:attrName>
                                        </p:attrNameLst>
                                      </p:cBhvr>
                                      <p:to>
                                        <p:strVal val="visible"/>
                                      </p:to>
                                    </p:set>
                                    <p:animEffect transition="in" filter="dissolve">
                                      <p:cBhvr>
                                        <p:cTn id="17" dur="1000"/>
                                        <p:tgtEl>
                                          <p:spTgt spid="142339">
                                            <p:txEl>
                                              <p:pRg st="1" end="1"/>
                                            </p:txEl>
                                          </p:spTgt>
                                        </p:tgtEl>
                                      </p:cBhvr>
                                    </p:animEffect>
                                  </p:childTnLst>
                                </p:cTn>
                              </p:par>
                            </p:childTnLst>
                          </p:cTn>
                        </p:par>
                        <p:par>
                          <p:cTn id="18" fill="hold" nodeType="afterGroup">
                            <p:stCondLst>
                              <p:cond delay="4000"/>
                            </p:stCondLst>
                            <p:childTnLst>
                              <p:par>
                                <p:cTn id="19" presetID="9" presetClass="entr" presetSubtype="0" fill="hold" grpId="0" nodeType="afterEffect">
                                  <p:stCondLst>
                                    <p:cond delay="0"/>
                                  </p:stCondLst>
                                  <p:childTnLst>
                                    <p:set>
                                      <p:cBhvr>
                                        <p:cTn id="20" dur="1" fill="hold">
                                          <p:stCondLst>
                                            <p:cond delay="0"/>
                                          </p:stCondLst>
                                        </p:cTn>
                                        <p:tgtEl>
                                          <p:spTgt spid="142339">
                                            <p:txEl>
                                              <p:pRg st="2" end="2"/>
                                            </p:txEl>
                                          </p:spTgt>
                                        </p:tgtEl>
                                        <p:attrNameLst>
                                          <p:attrName>style.visibility</p:attrName>
                                        </p:attrNameLst>
                                      </p:cBhvr>
                                      <p:to>
                                        <p:strVal val="visible"/>
                                      </p:to>
                                    </p:set>
                                    <p:animEffect transition="in" filter="dissolve">
                                      <p:cBhvr>
                                        <p:cTn id="21" dur="1000"/>
                                        <p:tgtEl>
                                          <p:spTgt spid="142339">
                                            <p:txEl>
                                              <p:pRg st="2" end="2"/>
                                            </p:txEl>
                                          </p:spTgt>
                                        </p:tgtEl>
                                      </p:cBhvr>
                                    </p:animEffect>
                                  </p:childTnLst>
                                </p:cTn>
                              </p:par>
                            </p:childTnLst>
                          </p:cTn>
                        </p:par>
                        <p:par>
                          <p:cTn id="22" fill="hold" nodeType="afterGroup">
                            <p:stCondLst>
                              <p:cond delay="5000"/>
                            </p:stCondLst>
                            <p:childTnLst>
                              <p:par>
                                <p:cTn id="23" presetID="9" presetClass="entr" presetSubtype="0" fill="hold" grpId="0" nodeType="afterEffect">
                                  <p:stCondLst>
                                    <p:cond delay="0"/>
                                  </p:stCondLst>
                                  <p:childTnLst>
                                    <p:set>
                                      <p:cBhvr>
                                        <p:cTn id="24" dur="1" fill="hold">
                                          <p:stCondLst>
                                            <p:cond delay="0"/>
                                          </p:stCondLst>
                                        </p:cTn>
                                        <p:tgtEl>
                                          <p:spTgt spid="142339">
                                            <p:txEl>
                                              <p:pRg st="3" end="3"/>
                                            </p:txEl>
                                          </p:spTgt>
                                        </p:tgtEl>
                                        <p:attrNameLst>
                                          <p:attrName>style.visibility</p:attrName>
                                        </p:attrNameLst>
                                      </p:cBhvr>
                                      <p:to>
                                        <p:strVal val="visible"/>
                                      </p:to>
                                    </p:set>
                                    <p:animEffect transition="in" filter="dissolve">
                                      <p:cBhvr>
                                        <p:cTn id="25" dur="1000"/>
                                        <p:tgtEl>
                                          <p:spTgt spid="142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p:bldP spid="14233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304800" y="277813"/>
            <a:ext cx="8534400" cy="1139825"/>
          </a:xfrm>
        </p:spPr>
        <p:txBody>
          <a:bodyPr/>
          <a:lstStyle/>
          <a:p>
            <a:pPr algn="ctr" rtl="1"/>
            <a:r>
              <a:rPr lang="fa-IR" sz="4000" dirty="0">
                <a:cs typeface="Titr" pitchFamily="2" charset="-78"/>
              </a:rPr>
              <a:t>کدگذاری با استفاده از تفاوت در صفات اشکال</a:t>
            </a:r>
            <a:endParaRPr lang="en-US" sz="4000" dirty="0">
              <a:cs typeface="Titr" pitchFamily="2" charset="-78"/>
            </a:endParaRPr>
          </a:p>
        </p:txBody>
      </p:sp>
      <p:sp>
        <p:nvSpPr>
          <p:cNvPr id="143363" name="Rectangle 3"/>
          <p:cNvSpPr>
            <a:spLocks noGrp="1" noChangeArrowheads="1"/>
          </p:cNvSpPr>
          <p:nvPr>
            <p:ph type="body" idx="1"/>
          </p:nvPr>
        </p:nvSpPr>
        <p:spPr>
          <a:xfrm>
            <a:off x="1105292" y="2384982"/>
            <a:ext cx="7086600" cy="3810000"/>
          </a:xfrm>
        </p:spPr>
        <p:txBody>
          <a:bodyPr>
            <a:normAutofit/>
          </a:bodyPr>
          <a:lstStyle/>
          <a:p>
            <a:pPr algn="just" rtl="1">
              <a:buClr>
                <a:srgbClr val="666699"/>
              </a:buClr>
              <a:buSzTx/>
              <a:buFont typeface="Wingdings" panose="05000000000000000000" pitchFamily="2" charset="2"/>
              <a:buChar char="Ø"/>
            </a:pPr>
            <a:r>
              <a:rPr lang="fa-IR" sz="2800" b="1" dirty="0">
                <a:solidFill>
                  <a:schemeClr val="tx1"/>
                </a:solidFill>
                <a:cs typeface="Mitra" pitchFamily="2" charset="-78"/>
              </a:rPr>
              <a:t> </a:t>
            </a:r>
            <a:r>
              <a:rPr lang="fa-IR" sz="2800" b="1" dirty="0">
                <a:solidFill>
                  <a:schemeClr val="tx1"/>
                </a:solidFill>
                <a:effectLst>
                  <a:outerShdw blurRad="38100" dist="38100" dir="2700000" algn="tl">
                    <a:srgbClr val="FFFFFF"/>
                  </a:outerShdw>
                </a:effectLst>
                <a:cs typeface="Mitra" pitchFamily="2" charset="-78"/>
              </a:rPr>
              <a:t>تفاوت در مساحت یا طول خط</a:t>
            </a:r>
          </a:p>
          <a:p>
            <a:pPr marL="1092200" lvl="1"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حداکثر تعداد تنوع: 5</a:t>
            </a:r>
          </a:p>
          <a:p>
            <a:pPr marL="1092200" lvl="1"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نسبت بین بیشترین و کمترین مساحت (طول خط): 6</a:t>
            </a:r>
          </a:p>
          <a:p>
            <a:pPr marL="1092200" lvl="1" algn="just" rtl="1">
              <a:buClr>
                <a:srgbClr val="666699"/>
              </a:buClr>
              <a:buSzTx/>
              <a:buFont typeface="Wingdings" panose="05000000000000000000" pitchFamily="2" charset="2"/>
              <a:buNone/>
            </a:pPr>
            <a:endParaRPr lang="fa-IR" sz="2400" b="1" dirty="0">
              <a:solidFill>
                <a:schemeClr val="tx1"/>
              </a:solidFill>
              <a:effectLst>
                <a:outerShdw blurRad="38100" dist="38100" dir="2700000" algn="tl">
                  <a:srgbClr val="FFFFFF"/>
                </a:outerShdw>
              </a:effectLst>
              <a:cs typeface="Mitra" pitchFamily="2" charset="-78"/>
            </a:endParaRPr>
          </a:p>
          <a:p>
            <a:pPr algn="just" rtl="1">
              <a:buClr>
                <a:srgbClr val="666699"/>
              </a:buClr>
              <a:buSzTx/>
              <a:buFont typeface="Wingdings" panose="05000000000000000000" pitchFamily="2" charset="2"/>
              <a:buChar char="Ø"/>
            </a:pPr>
            <a:r>
              <a:rPr lang="fa-IR" sz="2800" b="1" dirty="0">
                <a:solidFill>
                  <a:schemeClr val="tx1"/>
                </a:solidFill>
                <a:effectLst>
                  <a:outerShdw blurRad="38100" dist="38100" dir="2700000" algn="tl">
                    <a:srgbClr val="FFFFFF"/>
                  </a:outerShdw>
                </a:effectLst>
                <a:cs typeface="Mitra" pitchFamily="2" charset="-78"/>
              </a:rPr>
              <a:t> تفاوت در درخشایی</a:t>
            </a:r>
          </a:p>
          <a:p>
            <a:pPr marL="1092200" lvl="1"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حداکثر تعداد تنوع: 4</a:t>
            </a:r>
          </a:p>
          <a:p>
            <a:pPr marL="1092200" lvl="1"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تعداد تنوع در حالت ایده آل: 2</a:t>
            </a:r>
            <a:endParaRPr lang="en-US" sz="24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210978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43363">
                                            <p:txEl>
                                              <p:pRg st="0" end="0"/>
                                            </p:txEl>
                                          </p:spTgt>
                                        </p:tgtEl>
                                        <p:attrNameLst>
                                          <p:attrName>style.visibility</p:attrName>
                                        </p:attrNameLst>
                                      </p:cBhvr>
                                      <p:to>
                                        <p:strVal val="visible"/>
                                      </p:to>
                                    </p:set>
                                    <p:animEffect transition="in" filter="dissolve">
                                      <p:cBhvr>
                                        <p:cTn id="7" dur="1000"/>
                                        <p:tgtEl>
                                          <p:spTgt spid="143363">
                                            <p:txEl>
                                              <p:pRg st="0" end="0"/>
                                            </p:txEl>
                                          </p:spTgt>
                                        </p:tgtEl>
                                      </p:cBhvr>
                                    </p:animEffect>
                                  </p:childTnLst>
                                </p:cTn>
                              </p:par>
                            </p:childTnLst>
                          </p:cTn>
                        </p:par>
                        <p:par>
                          <p:cTn id="8" fill="hold" nodeType="after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43363">
                                            <p:txEl>
                                              <p:pRg st="1" end="1"/>
                                            </p:txEl>
                                          </p:spTgt>
                                        </p:tgtEl>
                                        <p:attrNameLst>
                                          <p:attrName>style.visibility</p:attrName>
                                        </p:attrNameLst>
                                      </p:cBhvr>
                                      <p:to>
                                        <p:strVal val="visible"/>
                                      </p:to>
                                    </p:set>
                                    <p:animEffect transition="in" filter="dissolve">
                                      <p:cBhvr>
                                        <p:cTn id="11" dur="1000"/>
                                        <p:tgtEl>
                                          <p:spTgt spid="143363">
                                            <p:txEl>
                                              <p:pRg st="1" end="1"/>
                                            </p:txEl>
                                          </p:spTgt>
                                        </p:tgtEl>
                                      </p:cBhvr>
                                    </p:animEffect>
                                  </p:childTnLst>
                                </p:cTn>
                              </p:par>
                            </p:childTnLst>
                          </p:cTn>
                        </p:par>
                        <p:par>
                          <p:cTn id="12" fill="hold" nodeType="afterGroup">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143363">
                                            <p:txEl>
                                              <p:pRg st="2" end="2"/>
                                            </p:txEl>
                                          </p:spTgt>
                                        </p:tgtEl>
                                        <p:attrNameLst>
                                          <p:attrName>style.visibility</p:attrName>
                                        </p:attrNameLst>
                                      </p:cBhvr>
                                      <p:to>
                                        <p:strVal val="visible"/>
                                      </p:to>
                                    </p:set>
                                    <p:animEffect transition="in" filter="dissolve">
                                      <p:cBhvr>
                                        <p:cTn id="15" dur="1000"/>
                                        <p:tgtEl>
                                          <p:spTgt spid="143363">
                                            <p:txEl>
                                              <p:pRg st="2" end="2"/>
                                            </p:txEl>
                                          </p:spTgt>
                                        </p:tgtEl>
                                      </p:cBhvr>
                                    </p:animEffect>
                                  </p:childTnLst>
                                </p:cTn>
                              </p:par>
                            </p:childTnLst>
                          </p:cTn>
                        </p:par>
                        <p:par>
                          <p:cTn id="16" fill="hold" nodeType="afterGroup">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143363">
                                            <p:txEl>
                                              <p:pRg st="4" end="4"/>
                                            </p:txEl>
                                          </p:spTgt>
                                        </p:tgtEl>
                                        <p:attrNameLst>
                                          <p:attrName>style.visibility</p:attrName>
                                        </p:attrNameLst>
                                      </p:cBhvr>
                                      <p:to>
                                        <p:strVal val="visible"/>
                                      </p:to>
                                    </p:set>
                                    <p:animEffect transition="in" filter="dissolve">
                                      <p:cBhvr>
                                        <p:cTn id="19" dur="1000"/>
                                        <p:tgtEl>
                                          <p:spTgt spid="143363">
                                            <p:txEl>
                                              <p:pRg st="4" end="4"/>
                                            </p:txEl>
                                          </p:spTgt>
                                        </p:tgtEl>
                                      </p:cBhvr>
                                    </p:animEffect>
                                  </p:child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143363">
                                            <p:txEl>
                                              <p:pRg st="5" end="5"/>
                                            </p:txEl>
                                          </p:spTgt>
                                        </p:tgtEl>
                                        <p:attrNameLst>
                                          <p:attrName>style.visibility</p:attrName>
                                        </p:attrNameLst>
                                      </p:cBhvr>
                                      <p:to>
                                        <p:strVal val="visible"/>
                                      </p:to>
                                    </p:set>
                                    <p:animEffect transition="in" filter="dissolve">
                                      <p:cBhvr>
                                        <p:cTn id="23" dur="1000"/>
                                        <p:tgtEl>
                                          <p:spTgt spid="143363">
                                            <p:txEl>
                                              <p:pRg st="5" end="5"/>
                                            </p:txEl>
                                          </p:spTgt>
                                        </p:tgtEl>
                                      </p:cBhvr>
                                    </p:animEffect>
                                  </p:childTnLst>
                                </p:cTn>
                              </p:par>
                            </p:childTnLst>
                          </p:cTn>
                        </p:par>
                        <p:par>
                          <p:cTn id="24" fill="hold" nodeType="afterGroup">
                            <p:stCondLst>
                              <p:cond delay="5000"/>
                            </p:stCondLst>
                            <p:childTnLst>
                              <p:par>
                                <p:cTn id="25" presetID="9" presetClass="entr" presetSubtype="0" fill="hold" grpId="0" nodeType="afterEffect">
                                  <p:stCondLst>
                                    <p:cond delay="0"/>
                                  </p:stCondLst>
                                  <p:childTnLst>
                                    <p:set>
                                      <p:cBhvr>
                                        <p:cTn id="26" dur="1" fill="hold">
                                          <p:stCondLst>
                                            <p:cond delay="0"/>
                                          </p:stCondLst>
                                        </p:cTn>
                                        <p:tgtEl>
                                          <p:spTgt spid="143363">
                                            <p:txEl>
                                              <p:pRg st="6" end="6"/>
                                            </p:txEl>
                                          </p:spTgt>
                                        </p:tgtEl>
                                        <p:attrNameLst>
                                          <p:attrName>style.visibility</p:attrName>
                                        </p:attrNameLst>
                                      </p:cBhvr>
                                      <p:to>
                                        <p:strVal val="visible"/>
                                      </p:to>
                                    </p:set>
                                    <p:animEffect transition="in" filter="dissolve">
                                      <p:cBhvr>
                                        <p:cTn id="27" dur="1000"/>
                                        <p:tgtEl>
                                          <p:spTgt spid="143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304800" y="277813"/>
            <a:ext cx="8534400" cy="1139825"/>
          </a:xfrm>
        </p:spPr>
        <p:txBody>
          <a:bodyPr/>
          <a:lstStyle/>
          <a:p>
            <a:pPr algn="ctr" rtl="1"/>
            <a:r>
              <a:rPr lang="fa-IR" sz="4000" dirty="0">
                <a:cs typeface="Titr" pitchFamily="2" charset="-78"/>
              </a:rPr>
              <a:t>کدگذاری با استفاده از تفاوت در صفات اشکال</a:t>
            </a:r>
            <a:endParaRPr lang="en-US" sz="4000" dirty="0">
              <a:cs typeface="Titr" pitchFamily="2" charset="-78"/>
            </a:endParaRPr>
          </a:p>
        </p:txBody>
      </p:sp>
      <p:sp>
        <p:nvSpPr>
          <p:cNvPr id="144387" name="Rectangle 3"/>
          <p:cNvSpPr>
            <a:spLocks noGrp="1" noChangeArrowheads="1"/>
          </p:cNvSpPr>
          <p:nvPr>
            <p:ph type="body" idx="1"/>
          </p:nvPr>
        </p:nvSpPr>
        <p:spPr>
          <a:xfrm>
            <a:off x="304800" y="1828800"/>
            <a:ext cx="7924800" cy="4343400"/>
          </a:xfrm>
        </p:spPr>
        <p:txBody>
          <a:bodyPr>
            <a:normAutofit lnSpcReduction="10000"/>
          </a:bodyPr>
          <a:lstStyle/>
          <a:p>
            <a:pPr algn="ctr">
              <a:buClr>
                <a:srgbClr val="666699"/>
              </a:buClr>
              <a:buSzTx/>
              <a:buFont typeface="Wingdings" panose="05000000000000000000" pitchFamily="2" charset="2"/>
              <a:buNone/>
            </a:pPr>
            <a:r>
              <a:rPr lang="en-US" sz="2800"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 Visual number Coding ))</a:t>
            </a:r>
            <a:endParaRPr lang="fa-IR" sz="2800" dirty="0">
              <a:solidFill>
                <a:schemeClr val="tx1"/>
              </a:solidFill>
              <a:effectLst>
                <a:outerShdw blurRad="38100" dist="38100" dir="2700000" algn="tl">
                  <a:srgbClr val="FFFFFF"/>
                </a:outerShdw>
              </a:effectLst>
              <a:latin typeface="Times New Roman" panose="02020603050405020304" pitchFamily="18" charset="0"/>
              <a:cs typeface="Mitra" pitchFamily="2" charset="-78"/>
            </a:endParaRPr>
          </a:p>
          <a:p>
            <a:pPr algn="just" rtl="1">
              <a:spcBef>
                <a:spcPct val="50000"/>
              </a:spcBef>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تعداد نقاط تشکیل دهنده سیگنالهای ارسالی از هدف</a:t>
            </a:r>
          </a:p>
          <a:p>
            <a:pPr algn="just" rtl="1">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عوامل مؤثر بر افزایش دقت:</a:t>
            </a:r>
          </a:p>
          <a:p>
            <a:pPr lvl="1" algn="just" rtl="1">
              <a:buClr>
                <a:srgbClr val="666699"/>
              </a:buClr>
              <a:buSzTx/>
              <a:buFont typeface="Wingdings" panose="05000000000000000000" pitchFamily="2" charset="2"/>
              <a:buChar char="Ø"/>
            </a:pPr>
            <a:r>
              <a:rPr lang="fa-IR" sz="2400" dirty="0">
                <a:solidFill>
                  <a:schemeClr val="tx1"/>
                </a:solidFill>
                <a:effectLst>
                  <a:outerShdw blurRad="38100" dist="38100" dir="2700000" algn="tl">
                    <a:srgbClr val="FFFFFF"/>
                  </a:outerShdw>
                </a:effectLst>
                <a:cs typeface="Mitra" pitchFamily="2" charset="-78"/>
              </a:rPr>
              <a:t>افزایش زمان دید هدف</a:t>
            </a:r>
          </a:p>
          <a:p>
            <a:pPr lvl="1" algn="just" rtl="1">
              <a:buClr>
                <a:srgbClr val="666699"/>
              </a:buClr>
              <a:buSzTx/>
              <a:buFont typeface="Wingdings" panose="05000000000000000000" pitchFamily="2" charset="2"/>
              <a:buChar char="Ø"/>
            </a:pPr>
            <a:r>
              <a:rPr lang="fa-IR" sz="2400" dirty="0">
                <a:solidFill>
                  <a:schemeClr val="tx1"/>
                </a:solidFill>
                <a:effectLst>
                  <a:outerShdw blurRad="38100" dist="38100" dir="2700000" algn="tl">
                    <a:srgbClr val="FFFFFF"/>
                  </a:outerShdw>
                </a:effectLst>
                <a:cs typeface="Mitra" pitchFamily="2" charset="-78"/>
              </a:rPr>
              <a:t> مرتب بودن نقاط</a:t>
            </a:r>
          </a:p>
          <a:p>
            <a:pPr lvl="1" algn="just">
              <a:buClr>
                <a:srgbClr val="666699"/>
              </a:buClr>
              <a:buSzTx/>
              <a:buFont typeface="Wingdings" panose="05000000000000000000" pitchFamily="2" charset="2"/>
              <a:buNone/>
            </a:pPr>
            <a:r>
              <a:rPr lang="en-US"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                    (( Flash rate Coding ))</a:t>
            </a:r>
          </a:p>
          <a:p>
            <a:pPr algn="just" rtl="1">
              <a:spcBef>
                <a:spcPct val="50000"/>
              </a:spcBef>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قدرت تشخیص 4 سرعت متفاوت</a:t>
            </a:r>
          </a:p>
          <a:p>
            <a:pPr algn="just" rtl="1">
              <a:buClr>
                <a:srgbClr val="666699"/>
              </a:buClr>
              <a:buSzTx/>
              <a:buFont typeface="Wingdings" panose="05000000000000000000" pitchFamily="2" charset="2"/>
              <a:buChar char="Ø"/>
            </a:pPr>
            <a:r>
              <a:rPr lang="fa-IR" sz="2800" dirty="0">
                <a:solidFill>
                  <a:schemeClr val="tx1"/>
                </a:solidFill>
                <a:effectLst>
                  <a:outerShdw blurRad="38100" dist="38100" dir="2700000" algn="tl">
                    <a:srgbClr val="FFFFFF"/>
                  </a:outerShdw>
                </a:effectLst>
                <a:cs typeface="Mitra" pitchFamily="2" charset="-78"/>
              </a:rPr>
              <a:t> سرعت چشمک زدن و مدت زمان خاموشی و روشنی یکسان</a:t>
            </a:r>
            <a:endParaRPr lang="en-US" sz="2800"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87867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dissolve">
                                      <p:cBhvr>
                                        <p:cTn id="7" dur="1000"/>
                                        <p:tgtEl>
                                          <p:spTgt spid="144387">
                                            <p:txEl>
                                              <p:pRg st="0" end="0"/>
                                            </p:txEl>
                                          </p:spTgt>
                                        </p:tgtEl>
                                      </p:cBhvr>
                                    </p:animEffect>
                                  </p:childTnLst>
                                </p:cTn>
                              </p:par>
                            </p:childTnLst>
                          </p:cTn>
                        </p:par>
                        <p:par>
                          <p:cTn id="8" fill="hold" nodeType="after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44387">
                                            <p:txEl>
                                              <p:pRg st="1" end="1"/>
                                            </p:txEl>
                                          </p:spTgt>
                                        </p:tgtEl>
                                        <p:attrNameLst>
                                          <p:attrName>style.visibility</p:attrName>
                                        </p:attrNameLst>
                                      </p:cBhvr>
                                      <p:to>
                                        <p:strVal val="visible"/>
                                      </p:to>
                                    </p:set>
                                    <p:animEffect transition="in" filter="dissolve">
                                      <p:cBhvr>
                                        <p:cTn id="11" dur="1000"/>
                                        <p:tgtEl>
                                          <p:spTgt spid="144387">
                                            <p:txEl>
                                              <p:pRg st="1" end="1"/>
                                            </p:txEl>
                                          </p:spTgt>
                                        </p:tgtEl>
                                      </p:cBhvr>
                                    </p:animEffect>
                                  </p:childTnLst>
                                </p:cTn>
                              </p:par>
                            </p:childTnLst>
                          </p:cTn>
                        </p:par>
                        <p:par>
                          <p:cTn id="12" fill="hold" nodeType="afterGroup">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144387">
                                            <p:txEl>
                                              <p:pRg st="2" end="2"/>
                                            </p:txEl>
                                          </p:spTgt>
                                        </p:tgtEl>
                                        <p:attrNameLst>
                                          <p:attrName>style.visibility</p:attrName>
                                        </p:attrNameLst>
                                      </p:cBhvr>
                                      <p:to>
                                        <p:strVal val="visible"/>
                                      </p:to>
                                    </p:set>
                                    <p:animEffect transition="in" filter="dissolve">
                                      <p:cBhvr>
                                        <p:cTn id="15" dur="1000"/>
                                        <p:tgtEl>
                                          <p:spTgt spid="144387">
                                            <p:txEl>
                                              <p:pRg st="2" end="2"/>
                                            </p:txEl>
                                          </p:spTgt>
                                        </p:tgtEl>
                                      </p:cBhvr>
                                    </p:animEffect>
                                  </p:childTnLst>
                                </p:cTn>
                              </p:par>
                            </p:childTnLst>
                          </p:cTn>
                        </p:par>
                        <p:par>
                          <p:cTn id="16" fill="hold" nodeType="afterGroup">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144387">
                                            <p:txEl>
                                              <p:pRg st="3" end="3"/>
                                            </p:txEl>
                                          </p:spTgt>
                                        </p:tgtEl>
                                        <p:attrNameLst>
                                          <p:attrName>style.visibility</p:attrName>
                                        </p:attrNameLst>
                                      </p:cBhvr>
                                      <p:to>
                                        <p:strVal val="visible"/>
                                      </p:to>
                                    </p:set>
                                    <p:animEffect transition="in" filter="dissolve">
                                      <p:cBhvr>
                                        <p:cTn id="19" dur="1000"/>
                                        <p:tgtEl>
                                          <p:spTgt spid="144387">
                                            <p:txEl>
                                              <p:pRg st="3" end="3"/>
                                            </p:txEl>
                                          </p:spTgt>
                                        </p:tgtEl>
                                      </p:cBhvr>
                                    </p:animEffect>
                                  </p:child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144387">
                                            <p:txEl>
                                              <p:pRg st="4" end="4"/>
                                            </p:txEl>
                                          </p:spTgt>
                                        </p:tgtEl>
                                        <p:attrNameLst>
                                          <p:attrName>style.visibility</p:attrName>
                                        </p:attrNameLst>
                                      </p:cBhvr>
                                      <p:to>
                                        <p:strVal val="visible"/>
                                      </p:to>
                                    </p:set>
                                    <p:animEffect transition="in" filter="dissolve">
                                      <p:cBhvr>
                                        <p:cTn id="23" dur="1000"/>
                                        <p:tgtEl>
                                          <p:spTgt spid="144387">
                                            <p:txEl>
                                              <p:pRg st="4" end="4"/>
                                            </p:txEl>
                                          </p:spTgt>
                                        </p:tgtEl>
                                      </p:cBhvr>
                                    </p:animEffect>
                                  </p:childTnLst>
                                </p:cTn>
                              </p:par>
                            </p:childTnLst>
                          </p:cTn>
                        </p:par>
                        <p:par>
                          <p:cTn id="24" fill="hold" nodeType="afterGroup">
                            <p:stCondLst>
                              <p:cond delay="5000"/>
                            </p:stCondLst>
                            <p:childTnLst>
                              <p:par>
                                <p:cTn id="25" presetID="9" presetClass="entr" presetSubtype="0" fill="hold" grpId="0" nodeType="afterEffect">
                                  <p:stCondLst>
                                    <p:cond delay="0"/>
                                  </p:stCondLst>
                                  <p:childTnLst>
                                    <p:set>
                                      <p:cBhvr>
                                        <p:cTn id="26" dur="1" fill="hold">
                                          <p:stCondLst>
                                            <p:cond delay="0"/>
                                          </p:stCondLst>
                                        </p:cTn>
                                        <p:tgtEl>
                                          <p:spTgt spid="144387">
                                            <p:txEl>
                                              <p:pRg st="5" end="5"/>
                                            </p:txEl>
                                          </p:spTgt>
                                        </p:tgtEl>
                                        <p:attrNameLst>
                                          <p:attrName>style.visibility</p:attrName>
                                        </p:attrNameLst>
                                      </p:cBhvr>
                                      <p:to>
                                        <p:strVal val="visible"/>
                                      </p:to>
                                    </p:set>
                                    <p:animEffect transition="in" filter="dissolve">
                                      <p:cBhvr>
                                        <p:cTn id="27" dur="1000"/>
                                        <p:tgtEl>
                                          <p:spTgt spid="144387">
                                            <p:txEl>
                                              <p:pRg st="5" end="5"/>
                                            </p:txEl>
                                          </p:spTgt>
                                        </p:tgtEl>
                                      </p:cBhvr>
                                    </p:animEffect>
                                  </p:childTnLst>
                                </p:cTn>
                              </p:par>
                            </p:childTnLst>
                          </p:cTn>
                        </p:par>
                        <p:par>
                          <p:cTn id="28" fill="hold" nodeType="afterGroup">
                            <p:stCondLst>
                              <p:cond delay="6000"/>
                            </p:stCondLst>
                            <p:childTnLst>
                              <p:par>
                                <p:cTn id="29" presetID="9" presetClass="entr" presetSubtype="0" fill="hold" grpId="0" nodeType="afterEffect">
                                  <p:stCondLst>
                                    <p:cond delay="0"/>
                                  </p:stCondLst>
                                  <p:childTnLst>
                                    <p:set>
                                      <p:cBhvr>
                                        <p:cTn id="30" dur="1" fill="hold">
                                          <p:stCondLst>
                                            <p:cond delay="0"/>
                                          </p:stCondLst>
                                        </p:cTn>
                                        <p:tgtEl>
                                          <p:spTgt spid="144387">
                                            <p:txEl>
                                              <p:pRg st="6" end="6"/>
                                            </p:txEl>
                                          </p:spTgt>
                                        </p:tgtEl>
                                        <p:attrNameLst>
                                          <p:attrName>style.visibility</p:attrName>
                                        </p:attrNameLst>
                                      </p:cBhvr>
                                      <p:to>
                                        <p:strVal val="visible"/>
                                      </p:to>
                                    </p:set>
                                    <p:animEffect transition="in" filter="dissolve">
                                      <p:cBhvr>
                                        <p:cTn id="31" dur="1000"/>
                                        <p:tgtEl>
                                          <p:spTgt spid="144387">
                                            <p:txEl>
                                              <p:pRg st="6" end="6"/>
                                            </p:txEl>
                                          </p:spTgt>
                                        </p:tgtEl>
                                      </p:cBhvr>
                                    </p:animEffect>
                                  </p:childTnLst>
                                </p:cTn>
                              </p:par>
                            </p:childTnLst>
                          </p:cTn>
                        </p:par>
                        <p:par>
                          <p:cTn id="32" fill="hold" nodeType="afterGroup">
                            <p:stCondLst>
                              <p:cond delay="7000"/>
                            </p:stCondLst>
                            <p:childTnLst>
                              <p:par>
                                <p:cTn id="33" presetID="9" presetClass="entr" presetSubtype="0" fill="hold" grpId="0" nodeType="afterEffect">
                                  <p:stCondLst>
                                    <p:cond delay="0"/>
                                  </p:stCondLst>
                                  <p:childTnLst>
                                    <p:set>
                                      <p:cBhvr>
                                        <p:cTn id="34" dur="1" fill="hold">
                                          <p:stCondLst>
                                            <p:cond delay="0"/>
                                          </p:stCondLst>
                                        </p:cTn>
                                        <p:tgtEl>
                                          <p:spTgt spid="144387">
                                            <p:txEl>
                                              <p:pRg st="7" end="7"/>
                                            </p:txEl>
                                          </p:spTgt>
                                        </p:tgtEl>
                                        <p:attrNameLst>
                                          <p:attrName>style.visibility</p:attrName>
                                        </p:attrNameLst>
                                      </p:cBhvr>
                                      <p:to>
                                        <p:strVal val="visible"/>
                                      </p:to>
                                    </p:set>
                                    <p:animEffect transition="in" filter="dissolve">
                                      <p:cBhvr>
                                        <p:cTn id="35" dur="1000"/>
                                        <p:tgtEl>
                                          <p:spTgt spid="144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algn="just" rtl="1"/>
            <a:r>
              <a:rPr lang="fa-IR" dirty="0">
                <a:cs typeface="Titr" pitchFamily="2" charset="-78"/>
              </a:rPr>
              <a:t>انواع وسایل هشداردهنده</a:t>
            </a:r>
            <a:endParaRPr lang="en-US" dirty="0">
              <a:cs typeface="Titr" pitchFamily="2" charset="-78"/>
            </a:endParaRPr>
          </a:p>
        </p:txBody>
      </p:sp>
      <p:sp>
        <p:nvSpPr>
          <p:cNvPr id="148483" name="Rectangle 3"/>
          <p:cNvSpPr>
            <a:spLocks noGrp="1" noChangeArrowheads="1"/>
          </p:cNvSpPr>
          <p:nvPr>
            <p:ph type="body" idx="1"/>
          </p:nvPr>
        </p:nvSpPr>
        <p:spPr>
          <a:xfrm>
            <a:off x="609600" y="2514600"/>
            <a:ext cx="7620000" cy="3048000"/>
          </a:xfrm>
        </p:spPr>
        <p:txBody>
          <a:bodyPr>
            <a:noAutofit/>
          </a:bodyPr>
          <a:lstStyle/>
          <a:p>
            <a:pPr algn="just" rtl="1">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چراغها                                        </a:t>
            </a:r>
            <a:r>
              <a:rPr lang="en-US" sz="36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Signal lights</a:t>
            </a:r>
            <a:r>
              <a:rPr lang="fa-IR" sz="2400" b="1" dirty="0">
                <a:solidFill>
                  <a:schemeClr val="tx1"/>
                </a:solidFill>
                <a:cs typeface="Mitra" pitchFamily="2" charset="-78"/>
              </a:rPr>
              <a:t> </a:t>
            </a:r>
          </a:p>
          <a:p>
            <a:pPr algn="just" rtl="1">
              <a:buClr>
                <a:srgbClr val="666699"/>
              </a:buClr>
              <a:buSzTx/>
              <a:buFont typeface="Wingdings" panose="05000000000000000000" pitchFamily="2" charset="2"/>
              <a:buNone/>
            </a:pPr>
            <a:r>
              <a:rPr lang="fa-IR" sz="2400" b="1" dirty="0">
                <a:solidFill>
                  <a:schemeClr val="tx1"/>
                </a:solidFill>
                <a:cs typeface="Mitra" pitchFamily="2" charset="-78"/>
              </a:rPr>
              <a:t> </a:t>
            </a:r>
          </a:p>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پرچمهای مکانیکی</a:t>
            </a: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   </a:t>
            </a: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  </a:t>
            </a:r>
            <a:r>
              <a:rPr lang="fa-IR" sz="2400" b="1" dirty="0">
                <a:solidFill>
                  <a:schemeClr val="tx1"/>
                </a:solidFill>
                <a:cs typeface="Mitra" pitchFamily="2" charset="-78"/>
              </a:rPr>
              <a:t>   </a:t>
            </a:r>
            <a:r>
              <a:rPr lang="en-US" sz="36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Mechanical flag signals</a:t>
            </a:r>
            <a:endParaRPr lang="fa-IR" sz="36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endParaRPr>
          </a:p>
          <a:p>
            <a:pPr algn="just" rtl="1">
              <a:buClr>
                <a:srgbClr val="666699"/>
              </a:buClr>
              <a:buSzTx/>
              <a:buFont typeface="Wingdings" panose="05000000000000000000" pitchFamily="2" charset="2"/>
              <a:buChar char="Ø"/>
            </a:pPr>
            <a:endParaRPr lang="fa-IR" sz="2400" b="1" dirty="0">
              <a:solidFill>
                <a:schemeClr val="tx1"/>
              </a:solidFill>
              <a:cs typeface="Mitra" pitchFamily="2" charset="-78"/>
            </a:endParaRPr>
          </a:p>
          <a:p>
            <a:pPr algn="just" rtl="1">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سیگنالهای صوتی</a:t>
            </a: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 </a:t>
            </a: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    </a:t>
            </a:r>
            <a:r>
              <a:rPr lang="fa-IR" sz="2400" b="1" dirty="0">
                <a:solidFill>
                  <a:schemeClr val="tx1"/>
                </a:solidFill>
                <a:cs typeface="Mitra" pitchFamily="2" charset="-78"/>
              </a:rPr>
              <a:t>    </a:t>
            </a:r>
            <a:r>
              <a:rPr lang="en-US" sz="2400" b="1" dirty="0">
                <a:solidFill>
                  <a:schemeClr val="tx1"/>
                </a:solidFill>
                <a:cs typeface="Mitra" pitchFamily="2" charset="-78"/>
              </a:rPr>
              <a:t> </a:t>
            </a:r>
            <a:r>
              <a:rPr lang="en-US" sz="36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Auditory signals</a:t>
            </a:r>
          </a:p>
        </p:txBody>
      </p:sp>
    </p:spTree>
    <p:extLst>
      <p:ext uri="{BB962C8B-B14F-4D97-AF65-F5344CB8AC3E}">
        <p14:creationId xmlns:p14="http://schemas.microsoft.com/office/powerpoint/2010/main" val="3736031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8482"/>
                                        </p:tgtEl>
                                        <p:attrNameLst>
                                          <p:attrName>style.visibility</p:attrName>
                                        </p:attrNameLst>
                                      </p:cBhvr>
                                      <p:to>
                                        <p:strVal val="visible"/>
                                      </p:to>
                                    </p:set>
                                    <p:animEffect transition="in" filter="fade">
                                      <p:cBhvr>
                                        <p:cTn id="7" dur="2000"/>
                                        <p:tgtEl>
                                          <p:spTgt spid="148482"/>
                                        </p:tgtEl>
                                      </p:cBhvr>
                                    </p:animEffect>
                                    <p:anim calcmode="lin" valueType="num">
                                      <p:cBhvr>
                                        <p:cTn id="8" dur="2000" fill="hold"/>
                                        <p:tgtEl>
                                          <p:spTgt spid="148482"/>
                                        </p:tgtEl>
                                        <p:attrNameLst>
                                          <p:attrName>ppt_x</p:attrName>
                                        </p:attrNameLst>
                                      </p:cBhvr>
                                      <p:tavLst>
                                        <p:tav tm="0">
                                          <p:val>
                                            <p:strVal val="#ppt_x"/>
                                          </p:val>
                                        </p:tav>
                                        <p:tav tm="100000">
                                          <p:val>
                                            <p:strVal val="#ppt_x"/>
                                          </p:val>
                                        </p:tav>
                                      </p:tavLst>
                                    </p:anim>
                                    <p:anim calcmode="lin" valueType="num">
                                      <p:cBhvr>
                                        <p:cTn id="9" dur="2000" fill="hold"/>
                                        <p:tgtEl>
                                          <p:spTgt spid="14848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39" presetClass="entr" presetSubtype="0" accel="100000" fill="hold" grpId="0" nodeType="afterEffect">
                                  <p:stCondLst>
                                    <p:cond delay="1000"/>
                                  </p:stCondLst>
                                  <p:childTnLst>
                                    <p:set>
                                      <p:cBhvr>
                                        <p:cTn id="12" dur="1" fill="hold">
                                          <p:stCondLst>
                                            <p:cond delay="0"/>
                                          </p:stCondLst>
                                        </p:cTn>
                                        <p:tgtEl>
                                          <p:spTgt spid="148483">
                                            <p:txEl>
                                              <p:pRg st="0" end="0"/>
                                            </p:txEl>
                                          </p:spTgt>
                                        </p:tgtEl>
                                        <p:attrNameLst>
                                          <p:attrName>style.visibility</p:attrName>
                                        </p:attrNameLst>
                                      </p:cBhvr>
                                      <p:to>
                                        <p:strVal val="visible"/>
                                      </p:to>
                                    </p:set>
                                    <p:anim calcmode="lin" valueType="num">
                                      <p:cBhvr>
                                        <p:cTn id="13" dur="1000" fill="hold"/>
                                        <p:tgtEl>
                                          <p:spTgt spid="14848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14848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14848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148483">
                                            <p:txEl>
                                              <p:pRg st="0" end="0"/>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4000"/>
                            </p:stCondLst>
                            <p:childTnLst>
                              <p:par>
                                <p:cTn id="18" presetID="39" presetClass="entr" presetSubtype="0" accel="100000" fill="hold" grpId="0" nodeType="afterEffect">
                                  <p:stCondLst>
                                    <p:cond delay="500"/>
                                  </p:stCondLst>
                                  <p:childTnLst>
                                    <p:set>
                                      <p:cBhvr>
                                        <p:cTn id="19" dur="1" fill="hold">
                                          <p:stCondLst>
                                            <p:cond delay="0"/>
                                          </p:stCondLst>
                                        </p:cTn>
                                        <p:tgtEl>
                                          <p:spTgt spid="148483">
                                            <p:txEl>
                                              <p:pRg st="2" end="2"/>
                                            </p:txEl>
                                          </p:spTgt>
                                        </p:tgtEl>
                                        <p:attrNameLst>
                                          <p:attrName>style.visibility</p:attrName>
                                        </p:attrNameLst>
                                      </p:cBhvr>
                                      <p:to>
                                        <p:strVal val="visible"/>
                                      </p:to>
                                    </p:set>
                                    <p:anim calcmode="lin" valueType="num">
                                      <p:cBhvr>
                                        <p:cTn id="20" dur="1000" fill="hold"/>
                                        <p:tgtEl>
                                          <p:spTgt spid="14848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14848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14848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148483">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5500"/>
                            </p:stCondLst>
                            <p:childTnLst>
                              <p:par>
                                <p:cTn id="25" presetID="39" presetClass="entr" presetSubtype="0" accel="100000" fill="hold" grpId="0" nodeType="afterEffect">
                                  <p:stCondLst>
                                    <p:cond delay="500"/>
                                  </p:stCondLst>
                                  <p:childTnLst>
                                    <p:set>
                                      <p:cBhvr>
                                        <p:cTn id="26" dur="1" fill="hold">
                                          <p:stCondLst>
                                            <p:cond delay="0"/>
                                          </p:stCondLst>
                                        </p:cTn>
                                        <p:tgtEl>
                                          <p:spTgt spid="148483">
                                            <p:txEl>
                                              <p:pRg st="4" end="4"/>
                                            </p:txEl>
                                          </p:spTgt>
                                        </p:tgtEl>
                                        <p:attrNameLst>
                                          <p:attrName>style.visibility</p:attrName>
                                        </p:attrNameLst>
                                      </p:cBhvr>
                                      <p:to>
                                        <p:strVal val="visible"/>
                                      </p:to>
                                    </p:set>
                                    <p:anim calcmode="lin" valueType="num">
                                      <p:cBhvr>
                                        <p:cTn id="27" dur="1000" fill="hold"/>
                                        <p:tgtEl>
                                          <p:spTgt spid="148483">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148483">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148483">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14848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2" grpId="0"/>
      <p:bldP spid="14848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normAutofit/>
          </a:bodyPr>
          <a:lstStyle/>
          <a:p>
            <a:pPr algn="just" rtl="1"/>
            <a:r>
              <a:rPr lang="fa-IR" sz="3600" b="1" dirty="0">
                <a:cs typeface="Titr" pitchFamily="2" charset="-78"/>
              </a:rPr>
              <a:t>استانداردهای وسایل هشداردهنده</a:t>
            </a:r>
            <a:endParaRPr lang="en-US" sz="3600" b="1" dirty="0">
              <a:cs typeface="Titr" pitchFamily="2" charset="-78"/>
            </a:endParaRPr>
          </a:p>
        </p:txBody>
      </p:sp>
      <p:sp>
        <p:nvSpPr>
          <p:cNvPr id="147459" name="Rectangle 3"/>
          <p:cNvSpPr>
            <a:spLocks noGrp="1" noChangeArrowheads="1"/>
          </p:cNvSpPr>
          <p:nvPr>
            <p:ph type="body" idx="1"/>
          </p:nvPr>
        </p:nvSpPr>
        <p:spPr>
          <a:xfrm>
            <a:off x="990600" y="2057400"/>
            <a:ext cx="7239000" cy="3429000"/>
          </a:xfrm>
        </p:spPr>
        <p:txBody>
          <a:bodyPr>
            <a:normAutofit/>
          </a:bodyPr>
          <a:lstStyle/>
          <a:p>
            <a:pPr algn="just" rtl="1">
              <a:spcBef>
                <a:spcPct val="60000"/>
              </a:spcBef>
              <a:buClr>
                <a:srgbClr val="666699"/>
              </a:buClr>
              <a:buSzTx/>
              <a:buFont typeface="Wingdings" panose="05000000000000000000" pitchFamily="2" charset="2"/>
              <a:buChar char="Ø"/>
            </a:pPr>
            <a:r>
              <a:rPr lang="fa-IR" sz="2800" b="1" dirty="0">
                <a:solidFill>
                  <a:schemeClr val="tx1"/>
                </a:solidFill>
                <a:cs typeface="Mitra" pitchFamily="2" charset="-78"/>
              </a:rPr>
              <a:t> </a:t>
            </a:r>
            <a:r>
              <a:rPr lang="fa-IR" sz="2800" b="1" dirty="0">
                <a:solidFill>
                  <a:schemeClr val="tx1"/>
                </a:solidFill>
                <a:effectLst>
                  <a:outerShdw blurRad="38100" dist="38100" dir="2700000" algn="tl">
                    <a:srgbClr val="FFFFFF"/>
                  </a:outerShdw>
                </a:effectLst>
                <a:cs typeface="Mitra" pitchFamily="2" charset="-78"/>
              </a:rPr>
              <a:t>یک وسیله هشداردهنده کارا باید بتواند: </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توجه اپراتور را به خود جلب نماید</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اپراتور را نسبت به مشکل پیش آمده آگاه نماید</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سبب کاهش توجه اپراتور به سایر علائم هشداردهنده نگردد</a:t>
            </a:r>
          </a:p>
          <a:p>
            <a:pPr marL="1092200" lvl="1" algn="just" rtl="1">
              <a:spcBef>
                <a:spcPct val="60000"/>
              </a:spcBef>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دچار نقص فنی نشود</a:t>
            </a:r>
            <a:endParaRPr lang="en-US" sz="24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34903206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7458"/>
                                        </p:tgtEl>
                                        <p:attrNameLst>
                                          <p:attrName>style.visibility</p:attrName>
                                        </p:attrNameLst>
                                      </p:cBhvr>
                                      <p:to>
                                        <p:strVal val="visible"/>
                                      </p:to>
                                    </p:set>
                                    <p:animEffect transition="in" filter="fade">
                                      <p:cBhvr>
                                        <p:cTn id="7" dur="2000"/>
                                        <p:tgtEl>
                                          <p:spTgt spid="147458"/>
                                        </p:tgtEl>
                                      </p:cBhvr>
                                    </p:animEffect>
                                    <p:anim calcmode="lin" valueType="num">
                                      <p:cBhvr>
                                        <p:cTn id="8" dur="2000" fill="hold"/>
                                        <p:tgtEl>
                                          <p:spTgt spid="147458"/>
                                        </p:tgtEl>
                                        <p:attrNameLst>
                                          <p:attrName>ppt_x</p:attrName>
                                        </p:attrNameLst>
                                      </p:cBhvr>
                                      <p:tavLst>
                                        <p:tav tm="0">
                                          <p:val>
                                            <p:strVal val="#ppt_x"/>
                                          </p:val>
                                        </p:tav>
                                        <p:tav tm="100000">
                                          <p:val>
                                            <p:strVal val="#ppt_x"/>
                                          </p:val>
                                        </p:tav>
                                      </p:tavLst>
                                    </p:anim>
                                    <p:anim calcmode="lin" valueType="num">
                                      <p:cBhvr>
                                        <p:cTn id="9" dur="2000" fill="hold"/>
                                        <p:tgtEl>
                                          <p:spTgt spid="14745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17" presetClass="entr" presetSubtype="10" fill="hold" grpId="0" nodeType="afterEffect">
                                  <p:stCondLst>
                                    <p:cond delay="0"/>
                                  </p:stCondLst>
                                  <p:childTnLst>
                                    <p:set>
                                      <p:cBhvr>
                                        <p:cTn id="12" dur="1" fill="hold">
                                          <p:stCondLst>
                                            <p:cond delay="0"/>
                                          </p:stCondLst>
                                        </p:cTn>
                                        <p:tgtEl>
                                          <p:spTgt spid="147459">
                                            <p:txEl>
                                              <p:pRg st="0" end="0"/>
                                            </p:txEl>
                                          </p:spTgt>
                                        </p:tgtEl>
                                        <p:attrNameLst>
                                          <p:attrName>style.visibility</p:attrName>
                                        </p:attrNameLst>
                                      </p:cBhvr>
                                      <p:to>
                                        <p:strVal val="visible"/>
                                      </p:to>
                                    </p:set>
                                    <p:anim calcmode="lin" valueType="num">
                                      <p:cBhvr>
                                        <p:cTn id="13" dur="1000" fill="hold"/>
                                        <p:tgtEl>
                                          <p:spTgt spid="147459">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47459">
                                            <p:txEl>
                                              <p:pRg st="0" end="0"/>
                                            </p:txEl>
                                          </p:spTgt>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3000"/>
                            </p:stCondLst>
                            <p:childTnLst>
                              <p:par>
                                <p:cTn id="16" presetID="39" presetClass="entr" presetSubtype="0" accel="100000" fill="hold" grpId="0" nodeType="afterEffect">
                                  <p:stCondLst>
                                    <p:cond delay="500"/>
                                  </p:stCondLst>
                                  <p:iterate type="wd">
                                    <p:tmPct val="10000"/>
                                  </p:iterate>
                                  <p:childTnLst>
                                    <p:set>
                                      <p:cBhvr>
                                        <p:cTn id="17" dur="1" fill="hold">
                                          <p:stCondLst>
                                            <p:cond delay="0"/>
                                          </p:stCondLst>
                                        </p:cTn>
                                        <p:tgtEl>
                                          <p:spTgt spid="147459">
                                            <p:txEl>
                                              <p:pRg st="1" end="1"/>
                                            </p:txEl>
                                          </p:spTgt>
                                        </p:tgtEl>
                                        <p:attrNameLst>
                                          <p:attrName>style.visibility</p:attrName>
                                        </p:attrNameLst>
                                      </p:cBhvr>
                                      <p:to>
                                        <p:strVal val="visible"/>
                                      </p:to>
                                    </p:set>
                                    <p:anim calcmode="lin" valueType="num">
                                      <p:cBhvr>
                                        <p:cTn id="18" dur="1000" fill="hold"/>
                                        <p:tgtEl>
                                          <p:spTgt spid="147459">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9" dur="1000" fill="hold"/>
                                        <p:tgtEl>
                                          <p:spTgt spid="147459">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0" dur="1000" fill="hold"/>
                                        <p:tgtEl>
                                          <p:spTgt spid="147459">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1" dur="1000" fill="hold"/>
                                        <p:tgtEl>
                                          <p:spTgt spid="147459">
                                            <p:txEl>
                                              <p:pRg st="1" end="1"/>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5100"/>
                            </p:stCondLst>
                            <p:childTnLst>
                              <p:par>
                                <p:cTn id="23" presetID="39" presetClass="entr" presetSubtype="0" accel="100000" fill="hold" grpId="0" nodeType="afterEffect">
                                  <p:stCondLst>
                                    <p:cond delay="500"/>
                                  </p:stCondLst>
                                  <p:iterate type="wd">
                                    <p:tmPct val="10000"/>
                                  </p:iterate>
                                  <p:childTnLst>
                                    <p:set>
                                      <p:cBhvr>
                                        <p:cTn id="24" dur="1" fill="hold">
                                          <p:stCondLst>
                                            <p:cond delay="0"/>
                                          </p:stCondLst>
                                        </p:cTn>
                                        <p:tgtEl>
                                          <p:spTgt spid="147459">
                                            <p:txEl>
                                              <p:pRg st="2" end="2"/>
                                            </p:txEl>
                                          </p:spTgt>
                                        </p:tgtEl>
                                        <p:attrNameLst>
                                          <p:attrName>style.visibility</p:attrName>
                                        </p:attrNameLst>
                                      </p:cBhvr>
                                      <p:to>
                                        <p:strVal val="visible"/>
                                      </p:to>
                                    </p:set>
                                    <p:anim calcmode="lin" valueType="num">
                                      <p:cBhvr>
                                        <p:cTn id="25" dur="1000" fill="hold"/>
                                        <p:tgtEl>
                                          <p:spTgt spid="147459">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6" dur="1000" fill="hold"/>
                                        <p:tgtEl>
                                          <p:spTgt spid="147459">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7" dur="1000" fill="hold"/>
                                        <p:tgtEl>
                                          <p:spTgt spid="147459">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8" dur="1000" fill="hold"/>
                                        <p:tgtEl>
                                          <p:spTgt spid="147459">
                                            <p:txEl>
                                              <p:pRg st="2" end="2"/>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7400"/>
                            </p:stCondLst>
                            <p:childTnLst>
                              <p:par>
                                <p:cTn id="30" presetID="39" presetClass="entr" presetSubtype="0" accel="100000" fill="hold" grpId="0" nodeType="afterEffect">
                                  <p:stCondLst>
                                    <p:cond delay="500"/>
                                  </p:stCondLst>
                                  <p:iterate type="wd">
                                    <p:tmPct val="10000"/>
                                  </p:iterate>
                                  <p:childTnLst>
                                    <p:set>
                                      <p:cBhvr>
                                        <p:cTn id="31" dur="1" fill="hold">
                                          <p:stCondLst>
                                            <p:cond delay="0"/>
                                          </p:stCondLst>
                                        </p:cTn>
                                        <p:tgtEl>
                                          <p:spTgt spid="147459">
                                            <p:txEl>
                                              <p:pRg st="3" end="3"/>
                                            </p:txEl>
                                          </p:spTgt>
                                        </p:tgtEl>
                                        <p:attrNameLst>
                                          <p:attrName>style.visibility</p:attrName>
                                        </p:attrNameLst>
                                      </p:cBhvr>
                                      <p:to>
                                        <p:strVal val="visible"/>
                                      </p:to>
                                    </p:set>
                                    <p:anim calcmode="lin" valueType="num">
                                      <p:cBhvr>
                                        <p:cTn id="32" dur="1000" fill="hold"/>
                                        <p:tgtEl>
                                          <p:spTgt spid="147459">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3" dur="1000" fill="hold"/>
                                        <p:tgtEl>
                                          <p:spTgt spid="147459">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4" dur="1000" fill="hold"/>
                                        <p:tgtEl>
                                          <p:spTgt spid="147459">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5" dur="1000" fill="hold"/>
                                        <p:tgtEl>
                                          <p:spTgt spid="147459">
                                            <p:txEl>
                                              <p:pRg st="3" end="3"/>
                                            </p:txEl>
                                          </p:spTgt>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9700"/>
                            </p:stCondLst>
                            <p:childTnLst>
                              <p:par>
                                <p:cTn id="37" presetID="39" presetClass="entr" presetSubtype="0" accel="100000" fill="hold" grpId="0" nodeType="afterEffect">
                                  <p:stCondLst>
                                    <p:cond delay="500"/>
                                  </p:stCondLst>
                                  <p:iterate type="wd">
                                    <p:tmPct val="10000"/>
                                  </p:iterate>
                                  <p:childTnLst>
                                    <p:set>
                                      <p:cBhvr>
                                        <p:cTn id="38" dur="1" fill="hold">
                                          <p:stCondLst>
                                            <p:cond delay="0"/>
                                          </p:stCondLst>
                                        </p:cTn>
                                        <p:tgtEl>
                                          <p:spTgt spid="147459">
                                            <p:txEl>
                                              <p:pRg st="4" end="4"/>
                                            </p:txEl>
                                          </p:spTgt>
                                        </p:tgtEl>
                                        <p:attrNameLst>
                                          <p:attrName>style.visibility</p:attrName>
                                        </p:attrNameLst>
                                      </p:cBhvr>
                                      <p:to>
                                        <p:strVal val="visible"/>
                                      </p:to>
                                    </p:set>
                                    <p:anim calcmode="lin" valueType="num">
                                      <p:cBhvr>
                                        <p:cTn id="39" dur="1000" fill="hold"/>
                                        <p:tgtEl>
                                          <p:spTgt spid="147459">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1000" fill="hold"/>
                                        <p:tgtEl>
                                          <p:spTgt spid="147459">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1000" fill="hold"/>
                                        <p:tgtEl>
                                          <p:spTgt spid="147459">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1000" fill="hold"/>
                                        <p:tgtEl>
                                          <p:spTgt spid="1474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8" grpId="0"/>
      <p:bldP spid="14745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08271"/>
            <a:ext cx="8229600" cy="792162"/>
          </a:xfrm>
        </p:spPr>
        <p:txBody>
          <a:bodyPr/>
          <a:lstStyle/>
          <a:p>
            <a:pPr algn="r"/>
            <a:r>
              <a:rPr lang="fa-IR" dirty="0">
                <a:cs typeface="B Titr" panose="00000700000000000000" pitchFamily="2" charset="-78"/>
              </a:rPr>
              <a:t>خطای انسانی و حوادث شدید</a:t>
            </a:r>
            <a:endParaRPr lang="en-US" dirty="0">
              <a:cs typeface="B Titr" panose="00000700000000000000" pitchFamily="2" charset="-78"/>
            </a:endParaRPr>
          </a:p>
        </p:txBody>
      </p:sp>
      <p:sp>
        <p:nvSpPr>
          <p:cNvPr id="10243" name="Rectangle 3"/>
          <p:cNvSpPr>
            <a:spLocks noGrp="1" noChangeArrowheads="1"/>
          </p:cNvSpPr>
          <p:nvPr>
            <p:ph type="body" idx="1"/>
          </p:nvPr>
        </p:nvSpPr>
        <p:spPr>
          <a:xfrm>
            <a:off x="457200" y="1822515"/>
            <a:ext cx="8229600" cy="5257800"/>
          </a:xfrm>
        </p:spPr>
        <p:txBody>
          <a:bodyPr/>
          <a:lstStyle/>
          <a:p>
            <a:pPr algn="r" rtl="1"/>
            <a:r>
              <a:rPr lang="fa-IR" b="1" dirty="0">
                <a:solidFill>
                  <a:schemeClr val="tx1"/>
                </a:solidFill>
                <a:cs typeface="B Lotus" panose="00000400000000000000" pitchFamily="2" charset="-78"/>
              </a:rPr>
              <a:t>انسان تاثیر بسزایی در ایمنی و قابلیت اعتماد سیستمهای پیچیده دارد. </a:t>
            </a:r>
            <a:r>
              <a:rPr lang="fa-IR" sz="2400" b="1" dirty="0">
                <a:solidFill>
                  <a:schemeClr val="tx1"/>
                </a:solidFill>
                <a:cs typeface="B Lotus" panose="00000400000000000000" pitchFamily="2" charset="-78"/>
              </a:rPr>
              <a:t>نمونه ای از حوادثی  که در بخشهای مختلف صنعتی رخ داده که خطای انسانی نقش عمده ای در آنها داشته عبارتند از:</a:t>
            </a:r>
          </a:p>
          <a:p>
            <a:pPr algn="r" rtl="1"/>
            <a:endParaRPr lang="fa-IR" sz="2400" b="1" dirty="0">
              <a:solidFill>
                <a:schemeClr val="tx1"/>
              </a:solidFill>
              <a:cs typeface="B Lotus" panose="00000400000000000000" pitchFamily="2" charset="-78"/>
            </a:endParaRPr>
          </a:p>
          <a:p>
            <a:pPr lvl="1" algn="r" rtl="1"/>
            <a:r>
              <a:rPr lang="fa-IR" sz="2400" b="1" dirty="0">
                <a:solidFill>
                  <a:schemeClr val="tx1"/>
                </a:solidFill>
                <a:cs typeface="B Lotus" panose="00000400000000000000" pitchFamily="2" charset="-78"/>
              </a:rPr>
              <a:t>حادثه تری مایل ایلند 1979</a:t>
            </a:r>
          </a:p>
          <a:p>
            <a:pPr lvl="1" algn="r" rtl="1"/>
            <a:r>
              <a:rPr lang="fa-IR" sz="2400" b="1" dirty="0">
                <a:solidFill>
                  <a:schemeClr val="tx1"/>
                </a:solidFill>
                <a:cs typeface="B Lotus" panose="00000400000000000000" pitchFamily="2" charset="-78"/>
              </a:rPr>
              <a:t>چرنوبیل 1986</a:t>
            </a:r>
          </a:p>
          <a:p>
            <a:pPr lvl="1" algn="r" rtl="1"/>
            <a:r>
              <a:rPr lang="fa-IR" sz="2400" b="1" dirty="0">
                <a:solidFill>
                  <a:schemeClr val="tx1"/>
                </a:solidFill>
                <a:cs typeface="B Lotus" panose="00000400000000000000" pitchFamily="2" charset="-78"/>
              </a:rPr>
              <a:t>یونیون کارباید 1984</a:t>
            </a:r>
          </a:p>
          <a:p>
            <a:pPr algn="r" rtl="1"/>
            <a:endParaRPr lang="fa-IR" sz="2400" b="1" dirty="0">
              <a:solidFill>
                <a:schemeClr val="tx1"/>
              </a:solidFill>
              <a:cs typeface="B Lotus" panose="00000400000000000000" pitchFamily="2" charset="-78"/>
            </a:endParaRPr>
          </a:p>
          <a:p>
            <a:pPr algn="r" rtl="1"/>
            <a:r>
              <a:rPr lang="fa-IR" sz="2400" b="1" dirty="0">
                <a:solidFill>
                  <a:schemeClr val="tx1"/>
                </a:solidFill>
                <a:cs typeface="B Lotus" panose="00000400000000000000" pitchFamily="2" charset="-78"/>
              </a:rPr>
              <a:t>انسانها میتوانند تصمیمات فاجعه باری بگیرند حتی در صورتیکه  از خطر آگاه باشند. همچنین ممکن وضعیت را به اشتباه تفسیر کنند و عکس العمل نادرستی به آن داشته باشند.</a:t>
            </a:r>
            <a:endParaRPr lang="en-US" sz="2400" b="1" dirty="0">
              <a:solidFill>
                <a:schemeClr val="tx1"/>
              </a:solidFill>
              <a:cs typeface="B Lotus" panose="00000400000000000000" pitchFamily="2" charset="-78"/>
            </a:endParaRPr>
          </a:p>
        </p:txBody>
      </p:sp>
    </p:spTree>
    <p:extLst>
      <p:ext uri="{BB962C8B-B14F-4D97-AF65-F5344CB8AC3E}">
        <p14:creationId xmlns:p14="http://schemas.microsoft.com/office/powerpoint/2010/main" val="31527380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600046" y="480084"/>
            <a:ext cx="7989752" cy="1083329"/>
          </a:xfrm>
        </p:spPr>
        <p:txBody>
          <a:bodyPr>
            <a:normAutofit/>
          </a:bodyPr>
          <a:lstStyle/>
          <a:p>
            <a:pPr algn="just" rtl="1"/>
            <a:r>
              <a:rPr lang="fa-IR" sz="3600" b="1" dirty="0">
                <a:cs typeface="Titr" pitchFamily="2" charset="-78"/>
              </a:rPr>
              <a:t>چراغهای هشداردهنده</a:t>
            </a:r>
            <a:endParaRPr lang="en-US" sz="3600" b="1" dirty="0">
              <a:cs typeface="Titr" pitchFamily="2" charset="-78"/>
            </a:endParaRPr>
          </a:p>
        </p:txBody>
      </p:sp>
      <p:sp>
        <p:nvSpPr>
          <p:cNvPr id="149507" name="Rectangle 3"/>
          <p:cNvSpPr>
            <a:spLocks noGrp="1" noChangeArrowheads="1"/>
          </p:cNvSpPr>
          <p:nvPr>
            <p:ph type="body" idx="1"/>
          </p:nvPr>
        </p:nvSpPr>
        <p:spPr>
          <a:xfrm>
            <a:off x="304800" y="1828800"/>
            <a:ext cx="7924800" cy="4419600"/>
          </a:xfrm>
        </p:spPr>
        <p:txBody>
          <a:bodyPr>
            <a:normAutofit/>
          </a:bodyPr>
          <a:lstStyle/>
          <a:p>
            <a:pPr algn="just" rtl="1">
              <a:buClr>
                <a:srgbClr val="666699"/>
              </a:buClr>
              <a:buSzTx/>
              <a:buFont typeface="Wingdings" panose="05000000000000000000" pitchFamily="2" charset="2"/>
              <a:buChar char="Ø"/>
            </a:pPr>
            <a:r>
              <a:rPr lang="fa-IR" sz="2400"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تعیین محل:</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حداکثر میزان انحراف از خط دید مستقیم : 30 درجه</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استفاده از </a:t>
            </a:r>
            <a:r>
              <a:rPr lang="en-US" sz="24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rPr>
              <a:t>Master light</a:t>
            </a:r>
            <a:endParaRPr lang="fa-IR" sz="2400" b="1" dirty="0">
              <a:solidFill>
                <a:schemeClr val="tx1"/>
              </a:solidFill>
              <a:effectLst>
                <a:outerShdw blurRad="38100" dist="38100" dir="2700000" algn="tl">
                  <a:srgbClr val="FFFFFF"/>
                </a:outerShdw>
              </a:effectLst>
              <a:latin typeface="Times New Roman" panose="02020603050405020304" pitchFamily="18" charset="0"/>
              <a:cs typeface="Mitra" pitchFamily="2" charset="-78"/>
            </a:endParaRPr>
          </a:p>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شدت نور:</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در حدی که به خوبی دیده شود و برای بیننده ایجاد مزاحمت ننماید</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استفاده از حروف تیره با پس زمینه روشن</a:t>
            </a:r>
          </a:p>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درجه اهمیت:</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استفاده از چراغ چشمک زن با فرکانس 4 چشمک در هر ثانیه</a:t>
            </a:r>
            <a:endParaRPr lang="en-US" sz="20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1805933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9506"/>
                                        </p:tgtEl>
                                        <p:attrNameLst>
                                          <p:attrName>style.visibility</p:attrName>
                                        </p:attrNameLst>
                                      </p:cBhvr>
                                      <p:to>
                                        <p:strVal val="visible"/>
                                      </p:to>
                                    </p:set>
                                    <p:animEffect transition="in" filter="fade">
                                      <p:cBhvr>
                                        <p:cTn id="7" dur="2000"/>
                                        <p:tgtEl>
                                          <p:spTgt spid="149506"/>
                                        </p:tgtEl>
                                      </p:cBhvr>
                                    </p:animEffect>
                                    <p:anim calcmode="lin" valueType="num">
                                      <p:cBhvr>
                                        <p:cTn id="8" dur="2000" fill="hold"/>
                                        <p:tgtEl>
                                          <p:spTgt spid="149506"/>
                                        </p:tgtEl>
                                        <p:attrNameLst>
                                          <p:attrName>ppt_x</p:attrName>
                                        </p:attrNameLst>
                                      </p:cBhvr>
                                      <p:tavLst>
                                        <p:tav tm="0">
                                          <p:val>
                                            <p:strVal val="#ppt_x"/>
                                          </p:val>
                                        </p:tav>
                                        <p:tav tm="100000">
                                          <p:val>
                                            <p:strVal val="#ppt_x"/>
                                          </p:val>
                                        </p:tav>
                                      </p:tavLst>
                                    </p:anim>
                                    <p:anim calcmode="lin" valueType="num">
                                      <p:cBhvr>
                                        <p:cTn id="9" dur="2000" fill="hold"/>
                                        <p:tgtEl>
                                          <p:spTgt spid="14950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149507">
                                            <p:txEl>
                                              <p:pRg st="0" end="0"/>
                                            </p:txEl>
                                          </p:spTgt>
                                        </p:tgtEl>
                                        <p:attrNameLst>
                                          <p:attrName>style.visibility</p:attrName>
                                        </p:attrNameLst>
                                      </p:cBhvr>
                                      <p:to>
                                        <p:strVal val="visible"/>
                                      </p:to>
                                    </p:set>
                                    <p:anim calcmode="lin" valueType="num">
                                      <p:cBhvr>
                                        <p:cTn id="13" dur="2000" fill="hold"/>
                                        <p:tgtEl>
                                          <p:spTgt spid="149507">
                                            <p:txEl>
                                              <p:pRg st="0" end="0"/>
                                            </p:txEl>
                                          </p:spTgt>
                                        </p:tgtEl>
                                        <p:attrNameLst>
                                          <p:attrName>ppt_w</p:attrName>
                                        </p:attrNameLst>
                                      </p:cBhvr>
                                      <p:tavLst>
                                        <p:tav tm="0">
                                          <p:val>
                                            <p:strVal val="#ppt_w*0.70"/>
                                          </p:val>
                                        </p:tav>
                                        <p:tav tm="100000">
                                          <p:val>
                                            <p:strVal val="#ppt_w"/>
                                          </p:val>
                                        </p:tav>
                                      </p:tavLst>
                                    </p:anim>
                                    <p:anim calcmode="lin" valueType="num">
                                      <p:cBhvr>
                                        <p:cTn id="14" dur="2000" fill="hold"/>
                                        <p:tgtEl>
                                          <p:spTgt spid="149507">
                                            <p:txEl>
                                              <p:pRg st="0" end="0"/>
                                            </p:txEl>
                                          </p:spTgt>
                                        </p:tgtEl>
                                        <p:attrNameLst>
                                          <p:attrName>ppt_h</p:attrName>
                                        </p:attrNameLst>
                                      </p:cBhvr>
                                      <p:tavLst>
                                        <p:tav tm="0">
                                          <p:val>
                                            <p:strVal val="#ppt_h"/>
                                          </p:val>
                                        </p:tav>
                                        <p:tav tm="100000">
                                          <p:val>
                                            <p:strVal val="#ppt_h"/>
                                          </p:val>
                                        </p:tav>
                                      </p:tavLst>
                                    </p:anim>
                                    <p:animEffect transition="in" filter="fade">
                                      <p:cBhvr>
                                        <p:cTn id="15" dur="2000"/>
                                        <p:tgtEl>
                                          <p:spTgt spid="149507">
                                            <p:txEl>
                                              <p:pRg st="0" end="0"/>
                                            </p:txEl>
                                          </p:spTgt>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149507">
                                            <p:txEl>
                                              <p:pRg st="1" end="1"/>
                                            </p:txEl>
                                          </p:spTgt>
                                        </p:tgtEl>
                                        <p:attrNameLst>
                                          <p:attrName>style.visibility</p:attrName>
                                        </p:attrNameLst>
                                      </p:cBhvr>
                                      <p:to>
                                        <p:strVal val="visible"/>
                                      </p:to>
                                    </p:set>
                                    <p:anim calcmode="lin" valueType="num">
                                      <p:cBhvr>
                                        <p:cTn id="18" dur="2000" fill="hold"/>
                                        <p:tgtEl>
                                          <p:spTgt spid="149507">
                                            <p:txEl>
                                              <p:pRg st="1" end="1"/>
                                            </p:txEl>
                                          </p:spTgt>
                                        </p:tgtEl>
                                        <p:attrNameLst>
                                          <p:attrName>ppt_w</p:attrName>
                                        </p:attrNameLst>
                                      </p:cBhvr>
                                      <p:tavLst>
                                        <p:tav tm="0">
                                          <p:val>
                                            <p:strVal val="#ppt_w*0.70"/>
                                          </p:val>
                                        </p:tav>
                                        <p:tav tm="100000">
                                          <p:val>
                                            <p:strVal val="#ppt_w"/>
                                          </p:val>
                                        </p:tav>
                                      </p:tavLst>
                                    </p:anim>
                                    <p:anim calcmode="lin" valueType="num">
                                      <p:cBhvr>
                                        <p:cTn id="19" dur="2000" fill="hold"/>
                                        <p:tgtEl>
                                          <p:spTgt spid="149507">
                                            <p:txEl>
                                              <p:pRg st="1" end="1"/>
                                            </p:txEl>
                                          </p:spTgt>
                                        </p:tgtEl>
                                        <p:attrNameLst>
                                          <p:attrName>ppt_h</p:attrName>
                                        </p:attrNameLst>
                                      </p:cBhvr>
                                      <p:tavLst>
                                        <p:tav tm="0">
                                          <p:val>
                                            <p:strVal val="#ppt_h"/>
                                          </p:val>
                                        </p:tav>
                                        <p:tav tm="100000">
                                          <p:val>
                                            <p:strVal val="#ppt_h"/>
                                          </p:val>
                                        </p:tav>
                                      </p:tavLst>
                                    </p:anim>
                                    <p:animEffect transition="in" filter="fade">
                                      <p:cBhvr>
                                        <p:cTn id="20" dur="2000"/>
                                        <p:tgtEl>
                                          <p:spTgt spid="149507">
                                            <p:txEl>
                                              <p:pRg st="1" end="1"/>
                                            </p:txEl>
                                          </p:spTgt>
                                        </p:tgtEl>
                                      </p:cBhvr>
                                    </p:animEffect>
                                  </p:childTnLst>
                                </p:cTn>
                              </p:par>
                              <p:par>
                                <p:cTn id="21" presetID="55" presetClass="entr" presetSubtype="0" fill="hold" grpId="0" nodeType="withEffect">
                                  <p:stCondLst>
                                    <p:cond delay="0"/>
                                  </p:stCondLst>
                                  <p:childTnLst>
                                    <p:set>
                                      <p:cBhvr>
                                        <p:cTn id="22" dur="1" fill="hold">
                                          <p:stCondLst>
                                            <p:cond delay="0"/>
                                          </p:stCondLst>
                                        </p:cTn>
                                        <p:tgtEl>
                                          <p:spTgt spid="149507">
                                            <p:txEl>
                                              <p:pRg st="2" end="2"/>
                                            </p:txEl>
                                          </p:spTgt>
                                        </p:tgtEl>
                                        <p:attrNameLst>
                                          <p:attrName>style.visibility</p:attrName>
                                        </p:attrNameLst>
                                      </p:cBhvr>
                                      <p:to>
                                        <p:strVal val="visible"/>
                                      </p:to>
                                    </p:set>
                                    <p:anim calcmode="lin" valueType="num">
                                      <p:cBhvr>
                                        <p:cTn id="23" dur="2000" fill="hold"/>
                                        <p:tgtEl>
                                          <p:spTgt spid="149507">
                                            <p:txEl>
                                              <p:pRg st="2" end="2"/>
                                            </p:txEl>
                                          </p:spTgt>
                                        </p:tgtEl>
                                        <p:attrNameLst>
                                          <p:attrName>ppt_w</p:attrName>
                                        </p:attrNameLst>
                                      </p:cBhvr>
                                      <p:tavLst>
                                        <p:tav tm="0">
                                          <p:val>
                                            <p:strVal val="#ppt_w*0.70"/>
                                          </p:val>
                                        </p:tav>
                                        <p:tav tm="100000">
                                          <p:val>
                                            <p:strVal val="#ppt_w"/>
                                          </p:val>
                                        </p:tav>
                                      </p:tavLst>
                                    </p:anim>
                                    <p:anim calcmode="lin" valueType="num">
                                      <p:cBhvr>
                                        <p:cTn id="24" dur="2000" fill="hold"/>
                                        <p:tgtEl>
                                          <p:spTgt spid="149507">
                                            <p:txEl>
                                              <p:pRg st="2" end="2"/>
                                            </p:txEl>
                                          </p:spTgt>
                                        </p:tgtEl>
                                        <p:attrNameLst>
                                          <p:attrName>ppt_h</p:attrName>
                                        </p:attrNameLst>
                                      </p:cBhvr>
                                      <p:tavLst>
                                        <p:tav tm="0">
                                          <p:val>
                                            <p:strVal val="#ppt_h"/>
                                          </p:val>
                                        </p:tav>
                                        <p:tav tm="100000">
                                          <p:val>
                                            <p:strVal val="#ppt_h"/>
                                          </p:val>
                                        </p:tav>
                                      </p:tavLst>
                                    </p:anim>
                                    <p:animEffect transition="in" filter="fade">
                                      <p:cBhvr>
                                        <p:cTn id="25" dur="2000"/>
                                        <p:tgtEl>
                                          <p:spTgt spid="149507">
                                            <p:txEl>
                                              <p:pRg st="2" end="2"/>
                                            </p:txEl>
                                          </p:spTgt>
                                        </p:tgtEl>
                                      </p:cBhvr>
                                    </p:animEffect>
                                  </p:childTnLst>
                                </p:cTn>
                              </p:par>
                            </p:childTnLst>
                          </p:cTn>
                        </p:par>
                        <p:par>
                          <p:cTn id="26" fill="hold" nodeType="afterGroup">
                            <p:stCondLst>
                              <p:cond delay="4000"/>
                            </p:stCondLst>
                            <p:childTnLst>
                              <p:par>
                                <p:cTn id="27" presetID="55" presetClass="entr" presetSubtype="0" fill="hold" grpId="0" nodeType="afterEffect">
                                  <p:stCondLst>
                                    <p:cond delay="0"/>
                                  </p:stCondLst>
                                  <p:childTnLst>
                                    <p:set>
                                      <p:cBhvr>
                                        <p:cTn id="28" dur="1" fill="hold">
                                          <p:stCondLst>
                                            <p:cond delay="0"/>
                                          </p:stCondLst>
                                        </p:cTn>
                                        <p:tgtEl>
                                          <p:spTgt spid="149507">
                                            <p:txEl>
                                              <p:pRg st="3" end="3"/>
                                            </p:txEl>
                                          </p:spTgt>
                                        </p:tgtEl>
                                        <p:attrNameLst>
                                          <p:attrName>style.visibility</p:attrName>
                                        </p:attrNameLst>
                                      </p:cBhvr>
                                      <p:to>
                                        <p:strVal val="visible"/>
                                      </p:to>
                                    </p:set>
                                    <p:anim calcmode="lin" valueType="num">
                                      <p:cBhvr>
                                        <p:cTn id="29" dur="2000" fill="hold"/>
                                        <p:tgtEl>
                                          <p:spTgt spid="149507">
                                            <p:txEl>
                                              <p:pRg st="3" end="3"/>
                                            </p:txEl>
                                          </p:spTgt>
                                        </p:tgtEl>
                                        <p:attrNameLst>
                                          <p:attrName>ppt_w</p:attrName>
                                        </p:attrNameLst>
                                      </p:cBhvr>
                                      <p:tavLst>
                                        <p:tav tm="0">
                                          <p:val>
                                            <p:strVal val="#ppt_w*0.70"/>
                                          </p:val>
                                        </p:tav>
                                        <p:tav tm="100000">
                                          <p:val>
                                            <p:strVal val="#ppt_w"/>
                                          </p:val>
                                        </p:tav>
                                      </p:tavLst>
                                    </p:anim>
                                    <p:anim calcmode="lin" valueType="num">
                                      <p:cBhvr>
                                        <p:cTn id="30" dur="2000" fill="hold"/>
                                        <p:tgtEl>
                                          <p:spTgt spid="149507">
                                            <p:txEl>
                                              <p:pRg st="3" end="3"/>
                                            </p:txEl>
                                          </p:spTgt>
                                        </p:tgtEl>
                                        <p:attrNameLst>
                                          <p:attrName>ppt_h</p:attrName>
                                        </p:attrNameLst>
                                      </p:cBhvr>
                                      <p:tavLst>
                                        <p:tav tm="0">
                                          <p:val>
                                            <p:strVal val="#ppt_h"/>
                                          </p:val>
                                        </p:tav>
                                        <p:tav tm="100000">
                                          <p:val>
                                            <p:strVal val="#ppt_h"/>
                                          </p:val>
                                        </p:tav>
                                      </p:tavLst>
                                    </p:anim>
                                    <p:animEffect transition="in" filter="fade">
                                      <p:cBhvr>
                                        <p:cTn id="31" dur="2000"/>
                                        <p:tgtEl>
                                          <p:spTgt spid="149507">
                                            <p:txEl>
                                              <p:pRg st="3" end="3"/>
                                            </p:txEl>
                                          </p:spTgt>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149507">
                                            <p:txEl>
                                              <p:pRg st="4" end="4"/>
                                            </p:txEl>
                                          </p:spTgt>
                                        </p:tgtEl>
                                        <p:attrNameLst>
                                          <p:attrName>style.visibility</p:attrName>
                                        </p:attrNameLst>
                                      </p:cBhvr>
                                      <p:to>
                                        <p:strVal val="visible"/>
                                      </p:to>
                                    </p:set>
                                    <p:anim calcmode="lin" valueType="num">
                                      <p:cBhvr>
                                        <p:cTn id="34" dur="2000" fill="hold"/>
                                        <p:tgtEl>
                                          <p:spTgt spid="149507">
                                            <p:txEl>
                                              <p:pRg st="4" end="4"/>
                                            </p:txEl>
                                          </p:spTgt>
                                        </p:tgtEl>
                                        <p:attrNameLst>
                                          <p:attrName>ppt_w</p:attrName>
                                        </p:attrNameLst>
                                      </p:cBhvr>
                                      <p:tavLst>
                                        <p:tav tm="0">
                                          <p:val>
                                            <p:strVal val="#ppt_w*0.70"/>
                                          </p:val>
                                        </p:tav>
                                        <p:tav tm="100000">
                                          <p:val>
                                            <p:strVal val="#ppt_w"/>
                                          </p:val>
                                        </p:tav>
                                      </p:tavLst>
                                    </p:anim>
                                    <p:anim calcmode="lin" valueType="num">
                                      <p:cBhvr>
                                        <p:cTn id="35" dur="2000" fill="hold"/>
                                        <p:tgtEl>
                                          <p:spTgt spid="149507">
                                            <p:txEl>
                                              <p:pRg st="4" end="4"/>
                                            </p:txEl>
                                          </p:spTgt>
                                        </p:tgtEl>
                                        <p:attrNameLst>
                                          <p:attrName>ppt_h</p:attrName>
                                        </p:attrNameLst>
                                      </p:cBhvr>
                                      <p:tavLst>
                                        <p:tav tm="0">
                                          <p:val>
                                            <p:strVal val="#ppt_h"/>
                                          </p:val>
                                        </p:tav>
                                        <p:tav tm="100000">
                                          <p:val>
                                            <p:strVal val="#ppt_h"/>
                                          </p:val>
                                        </p:tav>
                                      </p:tavLst>
                                    </p:anim>
                                    <p:animEffect transition="in" filter="fade">
                                      <p:cBhvr>
                                        <p:cTn id="36" dur="2000"/>
                                        <p:tgtEl>
                                          <p:spTgt spid="149507">
                                            <p:txEl>
                                              <p:pRg st="4" end="4"/>
                                            </p:txEl>
                                          </p:spTgt>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149507">
                                            <p:txEl>
                                              <p:pRg st="5" end="5"/>
                                            </p:txEl>
                                          </p:spTgt>
                                        </p:tgtEl>
                                        <p:attrNameLst>
                                          <p:attrName>style.visibility</p:attrName>
                                        </p:attrNameLst>
                                      </p:cBhvr>
                                      <p:to>
                                        <p:strVal val="visible"/>
                                      </p:to>
                                    </p:set>
                                    <p:anim calcmode="lin" valueType="num">
                                      <p:cBhvr>
                                        <p:cTn id="39" dur="2000" fill="hold"/>
                                        <p:tgtEl>
                                          <p:spTgt spid="149507">
                                            <p:txEl>
                                              <p:pRg st="5" end="5"/>
                                            </p:txEl>
                                          </p:spTgt>
                                        </p:tgtEl>
                                        <p:attrNameLst>
                                          <p:attrName>ppt_w</p:attrName>
                                        </p:attrNameLst>
                                      </p:cBhvr>
                                      <p:tavLst>
                                        <p:tav tm="0">
                                          <p:val>
                                            <p:strVal val="#ppt_w*0.70"/>
                                          </p:val>
                                        </p:tav>
                                        <p:tav tm="100000">
                                          <p:val>
                                            <p:strVal val="#ppt_w"/>
                                          </p:val>
                                        </p:tav>
                                      </p:tavLst>
                                    </p:anim>
                                    <p:anim calcmode="lin" valueType="num">
                                      <p:cBhvr>
                                        <p:cTn id="40" dur="2000" fill="hold"/>
                                        <p:tgtEl>
                                          <p:spTgt spid="149507">
                                            <p:txEl>
                                              <p:pRg st="5" end="5"/>
                                            </p:txEl>
                                          </p:spTgt>
                                        </p:tgtEl>
                                        <p:attrNameLst>
                                          <p:attrName>ppt_h</p:attrName>
                                        </p:attrNameLst>
                                      </p:cBhvr>
                                      <p:tavLst>
                                        <p:tav tm="0">
                                          <p:val>
                                            <p:strVal val="#ppt_h"/>
                                          </p:val>
                                        </p:tav>
                                        <p:tav tm="100000">
                                          <p:val>
                                            <p:strVal val="#ppt_h"/>
                                          </p:val>
                                        </p:tav>
                                      </p:tavLst>
                                    </p:anim>
                                    <p:animEffect transition="in" filter="fade">
                                      <p:cBhvr>
                                        <p:cTn id="41" dur="2000"/>
                                        <p:tgtEl>
                                          <p:spTgt spid="149507">
                                            <p:txEl>
                                              <p:pRg st="5" end="5"/>
                                            </p:txEl>
                                          </p:spTgt>
                                        </p:tgtEl>
                                      </p:cBhvr>
                                    </p:animEffect>
                                  </p:childTnLst>
                                </p:cTn>
                              </p:par>
                            </p:childTnLst>
                          </p:cTn>
                        </p:par>
                        <p:par>
                          <p:cTn id="42" fill="hold" nodeType="afterGroup">
                            <p:stCondLst>
                              <p:cond delay="6000"/>
                            </p:stCondLst>
                            <p:childTnLst>
                              <p:par>
                                <p:cTn id="43" presetID="55" presetClass="entr" presetSubtype="0" fill="hold" grpId="0" nodeType="afterEffect">
                                  <p:stCondLst>
                                    <p:cond delay="0"/>
                                  </p:stCondLst>
                                  <p:childTnLst>
                                    <p:set>
                                      <p:cBhvr>
                                        <p:cTn id="44" dur="1" fill="hold">
                                          <p:stCondLst>
                                            <p:cond delay="0"/>
                                          </p:stCondLst>
                                        </p:cTn>
                                        <p:tgtEl>
                                          <p:spTgt spid="149507">
                                            <p:txEl>
                                              <p:pRg st="6" end="6"/>
                                            </p:txEl>
                                          </p:spTgt>
                                        </p:tgtEl>
                                        <p:attrNameLst>
                                          <p:attrName>style.visibility</p:attrName>
                                        </p:attrNameLst>
                                      </p:cBhvr>
                                      <p:to>
                                        <p:strVal val="visible"/>
                                      </p:to>
                                    </p:set>
                                    <p:anim calcmode="lin" valueType="num">
                                      <p:cBhvr>
                                        <p:cTn id="45" dur="2000" fill="hold"/>
                                        <p:tgtEl>
                                          <p:spTgt spid="149507">
                                            <p:txEl>
                                              <p:pRg st="6" end="6"/>
                                            </p:txEl>
                                          </p:spTgt>
                                        </p:tgtEl>
                                        <p:attrNameLst>
                                          <p:attrName>ppt_w</p:attrName>
                                        </p:attrNameLst>
                                      </p:cBhvr>
                                      <p:tavLst>
                                        <p:tav tm="0">
                                          <p:val>
                                            <p:strVal val="#ppt_w*0.70"/>
                                          </p:val>
                                        </p:tav>
                                        <p:tav tm="100000">
                                          <p:val>
                                            <p:strVal val="#ppt_w"/>
                                          </p:val>
                                        </p:tav>
                                      </p:tavLst>
                                    </p:anim>
                                    <p:anim calcmode="lin" valueType="num">
                                      <p:cBhvr>
                                        <p:cTn id="46" dur="2000" fill="hold"/>
                                        <p:tgtEl>
                                          <p:spTgt spid="149507">
                                            <p:txEl>
                                              <p:pRg st="6" end="6"/>
                                            </p:txEl>
                                          </p:spTgt>
                                        </p:tgtEl>
                                        <p:attrNameLst>
                                          <p:attrName>ppt_h</p:attrName>
                                        </p:attrNameLst>
                                      </p:cBhvr>
                                      <p:tavLst>
                                        <p:tav tm="0">
                                          <p:val>
                                            <p:strVal val="#ppt_h"/>
                                          </p:val>
                                        </p:tav>
                                        <p:tav tm="100000">
                                          <p:val>
                                            <p:strVal val="#ppt_h"/>
                                          </p:val>
                                        </p:tav>
                                      </p:tavLst>
                                    </p:anim>
                                    <p:animEffect transition="in" filter="fade">
                                      <p:cBhvr>
                                        <p:cTn id="47" dur="2000"/>
                                        <p:tgtEl>
                                          <p:spTgt spid="149507">
                                            <p:txEl>
                                              <p:pRg st="6" end="6"/>
                                            </p:txEl>
                                          </p:spTgt>
                                        </p:tgtEl>
                                      </p:cBhvr>
                                    </p:animEffect>
                                  </p:childTnLst>
                                </p:cTn>
                              </p:par>
                              <p:par>
                                <p:cTn id="48" presetID="55" presetClass="entr" presetSubtype="0" fill="hold" grpId="0" nodeType="withEffect">
                                  <p:stCondLst>
                                    <p:cond delay="0"/>
                                  </p:stCondLst>
                                  <p:childTnLst>
                                    <p:set>
                                      <p:cBhvr>
                                        <p:cTn id="49" dur="1" fill="hold">
                                          <p:stCondLst>
                                            <p:cond delay="0"/>
                                          </p:stCondLst>
                                        </p:cTn>
                                        <p:tgtEl>
                                          <p:spTgt spid="149507">
                                            <p:txEl>
                                              <p:pRg st="7" end="7"/>
                                            </p:txEl>
                                          </p:spTgt>
                                        </p:tgtEl>
                                        <p:attrNameLst>
                                          <p:attrName>style.visibility</p:attrName>
                                        </p:attrNameLst>
                                      </p:cBhvr>
                                      <p:to>
                                        <p:strVal val="visible"/>
                                      </p:to>
                                    </p:set>
                                    <p:anim calcmode="lin" valueType="num">
                                      <p:cBhvr>
                                        <p:cTn id="50" dur="2000" fill="hold"/>
                                        <p:tgtEl>
                                          <p:spTgt spid="149507">
                                            <p:txEl>
                                              <p:pRg st="7" end="7"/>
                                            </p:txEl>
                                          </p:spTgt>
                                        </p:tgtEl>
                                        <p:attrNameLst>
                                          <p:attrName>ppt_w</p:attrName>
                                        </p:attrNameLst>
                                      </p:cBhvr>
                                      <p:tavLst>
                                        <p:tav tm="0">
                                          <p:val>
                                            <p:strVal val="#ppt_w*0.70"/>
                                          </p:val>
                                        </p:tav>
                                        <p:tav tm="100000">
                                          <p:val>
                                            <p:strVal val="#ppt_w"/>
                                          </p:val>
                                        </p:tav>
                                      </p:tavLst>
                                    </p:anim>
                                    <p:anim calcmode="lin" valueType="num">
                                      <p:cBhvr>
                                        <p:cTn id="51" dur="2000" fill="hold"/>
                                        <p:tgtEl>
                                          <p:spTgt spid="149507">
                                            <p:txEl>
                                              <p:pRg st="7" end="7"/>
                                            </p:txEl>
                                          </p:spTgt>
                                        </p:tgtEl>
                                        <p:attrNameLst>
                                          <p:attrName>ppt_h</p:attrName>
                                        </p:attrNameLst>
                                      </p:cBhvr>
                                      <p:tavLst>
                                        <p:tav tm="0">
                                          <p:val>
                                            <p:strVal val="#ppt_h"/>
                                          </p:val>
                                        </p:tav>
                                        <p:tav tm="100000">
                                          <p:val>
                                            <p:strVal val="#ppt_h"/>
                                          </p:val>
                                        </p:tav>
                                      </p:tavLst>
                                    </p:anim>
                                    <p:animEffect transition="in" filter="fade">
                                      <p:cBhvr>
                                        <p:cTn id="52" dur="2000"/>
                                        <p:tgtEl>
                                          <p:spTgt spid="1495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6" grpId="0"/>
      <p:bldP spid="14950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normAutofit/>
          </a:bodyPr>
          <a:lstStyle/>
          <a:p>
            <a:pPr algn="just" rtl="1"/>
            <a:r>
              <a:rPr lang="fa-IR" sz="3600" b="1" dirty="0">
                <a:cs typeface="Titr" pitchFamily="2" charset="-78"/>
              </a:rPr>
              <a:t>چراغهای هشداردهنده</a:t>
            </a:r>
            <a:endParaRPr lang="en-US" sz="3600" b="1" dirty="0">
              <a:cs typeface="Titr" pitchFamily="2" charset="-78"/>
            </a:endParaRPr>
          </a:p>
        </p:txBody>
      </p:sp>
      <p:sp>
        <p:nvSpPr>
          <p:cNvPr id="150531" name="Rectangle 3"/>
          <p:cNvSpPr>
            <a:spLocks noGrp="1" noChangeArrowheads="1"/>
          </p:cNvSpPr>
          <p:nvPr>
            <p:ph type="body" idx="1"/>
          </p:nvPr>
        </p:nvSpPr>
        <p:spPr>
          <a:xfrm>
            <a:off x="1295400" y="1828800"/>
            <a:ext cx="6934200" cy="4419600"/>
          </a:xfrm>
        </p:spPr>
        <p:txBody>
          <a:bodyPr>
            <a:normAutofit/>
          </a:bodyPr>
          <a:lstStyle/>
          <a:p>
            <a:pPr algn="just" rtl="1">
              <a:buClr>
                <a:srgbClr val="666699"/>
              </a:buClr>
              <a:buSzTx/>
              <a:buFont typeface="Wingdings" panose="05000000000000000000" pitchFamily="2" charset="2"/>
              <a:buChar char="Ø"/>
            </a:pPr>
            <a:r>
              <a:rPr lang="fa-IR" sz="2400" b="1" dirty="0">
                <a:solidFill>
                  <a:schemeClr val="tx1"/>
                </a:solidFill>
                <a:cs typeface="Mitra" pitchFamily="2" charset="-78"/>
              </a:rPr>
              <a:t> </a:t>
            </a:r>
            <a:r>
              <a:rPr lang="fa-IR" sz="2400" b="1" dirty="0">
                <a:solidFill>
                  <a:schemeClr val="tx1"/>
                </a:solidFill>
                <a:effectLst>
                  <a:outerShdw blurRad="38100" dist="38100" dir="2700000" algn="tl">
                    <a:srgbClr val="FFFFFF"/>
                  </a:outerShdw>
                </a:effectLst>
                <a:cs typeface="Mitra" pitchFamily="2" charset="-78"/>
              </a:rPr>
              <a:t>نمایش وضعیت قسمتهای مختلف سیستم</a:t>
            </a:r>
          </a:p>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جلوگیری از استفاده بیش از حد:</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استفاده از رنگ قرمز فقط در موارد خطر</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سعی در استفاده از سایر روشهای اطلاع رسانی</a:t>
            </a:r>
          </a:p>
          <a:p>
            <a:pPr marL="1092200" lvl="1" algn="just" rtl="1">
              <a:buClr>
                <a:srgbClr val="666699"/>
              </a:buClr>
              <a:buSzTx/>
              <a:buFont typeface="Wingdings" panose="05000000000000000000" pitchFamily="2" charset="2"/>
              <a:buChar char="Ø"/>
            </a:pPr>
            <a:r>
              <a:rPr lang="fa-IR" sz="2000" b="1" dirty="0">
                <a:solidFill>
                  <a:schemeClr val="tx1"/>
                </a:solidFill>
                <a:effectLst>
                  <a:outerShdw blurRad="38100" dist="38100" dir="2700000" algn="tl">
                    <a:srgbClr val="FFFFFF"/>
                  </a:outerShdw>
                </a:effectLst>
                <a:cs typeface="Mitra" pitchFamily="2" charset="-78"/>
              </a:rPr>
              <a:t> استفاده از نور در محلهای شلوغ فقط در موارد اضطراری</a:t>
            </a:r>
          </a:p>
          <a:p>
            <a:pPr algn="just" rtl="1">
              <a:buClr>
                <a:srgbClr val="666699"/>
              </a:buClr>
              <a:buSzTx/>
              <a:buFont typeface="Wingdings" panose="05000000000000000000" pitchFamily="2" charset="2"/>
              <a:buChar char="Ø"/>
            </a:pPr>
            <a:r>
              <a:rPr lang="fa-IR" sz="2400" b="1" dirty="0">
                <a:solidFill>
                  <a:schemeClr val="tx1"/>
                </a:solidFill>
                <a:effectLst>
                  <a:outerShdw blurRad="38100" dist="38100" dir="2700000" algn="tl">
                    <a:srgbClr val="FFFFFF"/>
                  </a:outerShdw>
                </a:effectLst>
                <a:cs typeface="Mitra" pitchFamily="2" charset="-78"/>
              </a:rPr>
              <a:t> رنگ نور:</a:t>
            </a:r>
          </a:p>
          <a:p>
            <a:pPr marL="1092200" lvl="1" algn="just" rtl="1">
              <a:buClr>
                <a:srgbClr val="666699"/>
              </a:buClr>
              <a:buSzTx/>
              <a:buFont typeface="Wingdings" panose="05000000000000000000" pitchFamily="2" charset="2"/>
              <a:buNone/>
            </a:pPr>
            <a:r>
              <a:rPr lang="fa-IR" sz="4000" b="1" dirty="0">
                <a:solidFill>
                  <a:schemeClr val="tx1"/>
                </a:solidFill>
                <a:effectLst>
                  <a:outerShdw blurRad="38100" dist="38100" dir="2700000" algn="tl">
                    <a:srgbClr val="FFFFFF"/>
                  </a:outerShdw>
                </a:effectLst>
                <a:cs typeface="Mitra" pitchFamily="2" charset="-78"/>
              </a:rPr>
              <a:t>	  </a:t>
            </a:r>
            <a:r>
              <a:rPr lang="fa-IR" sz="2000" b="1" dirty="0">
                <a:solidFill>
                  <a:schemeClr val="tx1"/>
                </a:solidFill>
                <a:effectLst>
                  <a:outerShdw blurRad="38100" dist="38100" dir="2700000" algn="tl">
                    <a:srgbClr val="FFFFFF"/>
                  </a:outerShdw>
                </a:effectLst>
                <a:cs typeface="Mitra" pitchFamily="2" charset="-78"/>
              </a:rPr>
              <a:t>قرمز – سبز – زرد – سفید</a:t>
            </a:r>
          </a:p>
          <a:p>
            <a:pPr marL="1092200" lvl="1" algn="just" rtl="1">
              <a:buClr>
                <a:srgbClr val="666699"/>
              </a:buClr>
              <a:buSzTx/>
              <a:buFont typeface="Wingdings" panose="05000000000000000000" pitchFamily="2" charset="2"/>
              <a:buNone/>
            </a:pPr>
            <a:r>
              <a:rPr lang="fa-IR" sz="2000" b="1" dirty="0">
                <a:solidFill>
                  <a:schemeClr val="tx1"/>
                </a:solidFill>
                <a:effectLst>
                  <a:outerShdw blurRad="38100" dist="38100" dir="2700000" algn="tl">
                    <a:srgbClr val="FFFFFF"/>
                  </a:outerShdw>
                </a:effectLst>
                <a:cs typeface="Mitra" pitchFamily="2" charset="-78"/>
              </a:rPr>
              <a:t>	  آبی – ارغوانی</a:t>
            </a:r>
            <a:endParaRPr lang="en-US" sz="2000" b="1" dirty="0">
              <a:solidFill>
                <a:schemeClr val="tx1"/>
              </a:solidFill>
              <a:effectLst>
                <a:outerShdw blurRad="38100" dist="38100" dir="2700000" algn="tl">
                  <a:srgbClr val="FFFFFF"/>
                </a:outerShdw>
              </a:effectLst>
              <a:cs typeface="Mitra" pitchFamily="2" charset="-78"/>
            </a:endParaRPr>
          </a:p>
        </p:txBody>
      </p:sp>
    </p:spTree>
    <p:extLst>
      <p:ext uri="{BB962C8B-B14F-4D97-AF65-F5344CB8AC3E}">
        <p14:creationId xmlns:p14="http://schemas.microsoft.com/office/powerpoint/2010/main" val="2438208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150531">
                                            <p:txEl>
                                              <p:pRg st="0" end="0"/>
                                            </p:txEl>
                                          </p:spTgt>
                                        </p:tgtEl>
                                        <p:attrNameLst>
                                          <p:attrName>style.visibility</p:attrName>
                                        </p:attrNameLst>
                                      </p:cBhvr>
                                      <p:to>
                                        <p:strVal val="visible"/>
                                      </p:to>
                                    </p:set>
                                    <p:anim calcmode="lin" valueType="num">
                                      <p:cBhvr>
                                        <p:cTn id="7" dur="2000" fill="hold"/>
                                        <p:tgtEl>
                                          <p:spTgt spid="150531">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150531">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150531">
                                            <p:txEl>
                                              <p:pRg st="0" end="0"/>
                                            </p:txEl>
                                          </p:spTgt>
                                        </p:tgtEl>
                                      </p:cBhvr>
                                    </p:animEffect>
                                  </p:childTnLst>
                                </p:cTn>
                              </p:par>
                            </p:childTnLst>
                          </p:cTn>
                        </p:par>
                        <p:par>
                          <p:cTn id="10" fill="hold" nodeType="afterGroup">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150531">
                                            <p:txEl>
                                              <p:pRg st="1" end="1"/>
                                            </p:txEl>
                                          </p:spTgt>
                                        </p:tgtEl>
                                        <p:attrNameLst>
                                          <p:attrName>style.visibility</p:attrName>
                                        </p:attrNameLst>
                                      </p:cBhvr>
                                      <p:to>
                                        <p:strVal val="visible"/>
                                      </p:to>
                                    </p:set>
                                    <p:anim calcmode="lin" valueType="num">
                                      <p:cBhvr>
                                        <p:cTn id="13" dur="2000" fill="hold"/>
                                        <p:tgtEl>
                                          <p:spTgt spid="150531">
                                            <p:txEl>
                                              <p:pRg st="1" end="1"/>
                                            </p:txEl>
                                          </p:spTgt>
                                        </p:tgtEl>
                                        <p:attrNameLst>
                                          <p:attrName>ppt_w</p:attrName>
                                        </p:attrNameLst>
                                      </p:cBhvr>
                                      <p:tavLst>
                                        <p:tav tm="0">
                                          <p:val>
                                            <p:strVal val="#ppt_w*0.70"/>
                                          </p:val>
                                        </p:tav>
                                        <p:tav tm="100000">
                                          <p:val>
                                            <p:strVal val="#ppt_w"/>
                                          </p:val>
                                        </p:tav>
                                      </p:tavLst>
                                    </p:anim>
                                    <p:anim calcmode="lin" valueType="num">
                                      <p:cBhvr>
                                        <p:cTn id="14" dur="2000" fill="hold"/>
                                        <p:tgtEl>
                                          <p:spTgt spid="150531">
                                            <p:txEl>
                                              <p:pRg st="1" end="1"/>
                                            </p:txEl>
                                          </p:spTgt>
                                        </p:tgtEl>
                                        <p:attrNameLst>
                                          <p:attrName>ppt_h</p:attrName>
                                        </p:attrNameLst>
                                      </p:cBhvr>
                                      <p:tavLst>
                                        <p:tav tm="0">
                                          <p:val>
                                            <p:strVal val="#ppt_h"/>
                                          </p:val>
                                        </p:tav>
                                        <p:tav tm="100000">
                                          <p:val>
                                            <p:strVal val="#ppt_h"/>
                                          </p:val>
                                        </p:tav>
                                      </p:tavLst>
                                    </p:anim>
                                    <p:animEffect transition="in" filter="fade">
                                      <p:cBhvr>
                                        <p:cTn id="15" dur="2000"/>
                                        <p:tgtEl>
                                          <p:spTgt spid="150531">
                                            <p:txEl>
                                              <p:pRg st="1" end="1"/>
                                            </p:txEl>
                                          </p:spTgt>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150531">
                                            <p:txEl>
                                              <p:pRg st="2" end="2"/>
                                            </p:txEl>
                                          </p:spTgt>
                                        </p:tgtEl>
                                        <p:attrNameLst>
                                          <p:attrName>style.visibility</p:attrName>
                                        </p:attrNameLst>
                                      </p:cBhvr>
                                      <p:to>
                                        <p:strVal val="visible"/>
                                      </p:to>
                                    </p:set>
                                    <p:anim calcmode="lin" valueType="num">
                                      <p:cBhvr>
                                        <p:cTn id="18" dur="2000" fill="hold"/>
                                        <p:tgtEl>
                                          <p:spTgt spid="150531">
                                            <p:txEl>
                                              <p:pRg st="2" end="2"/>
                                            </p:txEl>
                                          </p:spTgt>
                                        </p:tgtEl>
                                        <p:attrNameLst>
                                          <p:attrName>ppt_w</p:attrName>
                                        </p:attrNameLst>
                                      </p:cBhvr>
                                      <p:tavLst>
                                        <p:tav tm="0">
                                          <p:val>
                                            <p:strVal val="#ppt_w*0.70"/>
                                          </p:val>
                                        </p:tav>
                                        <p:tav tm="100000">
                                          <p:val>
                                            <p:strVal val="#ppt_w"/>
                                          </p:val>
                                        </p:tav>
                                      </p:tavLst>
                                    </p:anim>
                                    <p:anim calcmode="lin" valueType="num">
                                      <p:cBhvr>
                                        <p:cTn id="19" dur="2000" fill="hold"/>
                                        <p:tgtEl>
                                          <p:spTgt spid="150531">
                                            <p:txEl>
                                              <p:pRg st="2" end="2"/>
                                            </p:txEl>
                                          </p:spTgt>
                                        </p:tgtEl>
                                        <p:attrNameLst>
                                          <p:attrName>ppt_h</p:attrName>
                                        </p:attrNameLst>
                                      </p:cBhvr>
                                      <p:tavLst>
                                        <p:tav tm="0">
                                          <p:val>
                                            <p:strVal val="#ppt_h"/>
                                          </p:val>
                                        </p:tav>
                                        <p:tav tm="100000">
                                          <p:val>
                                            <p:strVal val="#ppt_h"/>
                                          </p:val>
                                        </p:tav>
                                      </p:tavLst>
                                    </p:anim>
                                    <p:animEffect transition="in" filter="fade">
                                      <p:cBhvr>
                                        <p:cTn id="20" dur="2000"/>
                                        <p:tgtEl>
                                          <p:spTgt spid="150531">
                                            <p:txEl>
                                              <p:pRg st="2" end="2"/>
                                            </p:txEl>
                                          </p:spTgt>
                                        </p:tgtEl>
                                      </p:cBhvr>
                                    </p:animEffect>
                                  </p:childTnLst>
                                </p:cTn>
                              </p:par>
                              <p:par>
                                <p:cTn id="21" presetID="55" presetClass="entr" presetSubtype="0" fill="hold" grpId="0" nodeType="withEffect">
                                  <p:stCondLst>
                                    <p:cond delay="0"/>
                                  </p:stCondLst>
                                  <p:childTnLst>
                                    <p:set>
                                      <p:cBhvr>
                                        <p:cTn id="22" dur="1" fill="hold">
                                          <p:stCondLst>
                                            <p:cond delay="0"/>
                                          </p:stCondLst>
                                        </p:cTn>
                                        <p:tgtEl>
                                          <p:spTgt spid="150531">
                                            <p:txEl>
                                              <p:pRg st="3" end="3"/>
                                            </p:txEl>
                                          </p:spTgt>
                                        </p:tgtEl>
                                        <p:attrNameLst>
                                          <p:attrName>style.visibility</p:attrName>
                                        </p:attrNameLst>
                                      </p:cBhvr>
                                      <p:to>
                                        <p:strVal val="visible"/>
                                      </p:to>
                                    </p:set>
                                    <p:anim calcmode="lin" valueType="num">
                                      <p:cBhvr>
                                        <p:cTn id="23" dur="2000" fill="hold"/>
                                        <p:tgtEl>
                                          <p:spTgt spid="150531">
                                            <p:txEl>
                                              <p:pRg st="3" end="3"/>
                                            </p:txEl>
                                          </p:spTgt>
                                        </p:tgtEl>
                                        <p:attrNameLst>
                                          <p:attrName>ppt_w</p:attrName>
                                        </p:attrNameLst>
                                      </p:cBhvr>
                                      <p:tavLst>
                                        <p:tav tm="0">
                                          <p:val>
                                            <p:strVal val="#ppt_w*0.70"/>
                                          </p:val>
                                        </p:tav>
                                        <p:tav tm="100000">
                                          <p:val>
                                            <p:strVal val="#ppt_w"/>
                                          </p:val>
                                        </p:tav>
                                      </p:tavLst>
                                    </p:anim>
                                    <p:anim calcmode="lin" valueType="num">
                                      <p:cBhvr>
                                        <p:cTn id="24" dur="2000" fill="hold"/>
                                        <p:tgtEl>
                                          <p:spTgt spid="150531">
                                            <p:txEl>
                                              <p:pRg st="3" end="3"/>
                                            </p:txEl>
                                          </p:spTgt>
                                        </p:tgtEl>
                                        <p:attrNameLst>
                                          <p:attrName>ppt_h</p:attrName>
                                        </p:attrNameLst>
                                      </p:cBhvr>
                                      <p:tavLst>
                                        <p:tav tm="0">
                                          <p:val>
                                            <p:strVal val="#ppt_h"/>
                                          </p:val>
                                        </p:tav>
                                        <p:tav tm="100000">
                                          <p:val>
                                            <p:strVal val="#ppt_h"/>
                                          </p:val>
                                        </p:tav>
                                      </p:tavLst>
                                    </p:anim>
                                    <p:animEffect transition="in" filter="fade">
                                      <p:cBhvr>
                                        <p:cTn id="25" dur="2000"/>
                                        <p:tgtEl>
                                          <p:spTgt spid="150531">
                                            <p:txEl>
                                              <p:pRg st="3" end="3"/>
                                            </p:txEl>
                                          </p:spTgt>
                                        </p:tgtEl>
                                      </p:cBhvr>
                                    </p:animEffect>
                                  </p:childTnLst>
                                </p:cTn>
                              </p:par>
                              <p:par>
                                <p:cTn id="26" presetID="55" presetClass="entr" presetSubtype="0" fill="hold" grpId="0" nodeType="withEffect">
                                  <p:stCondLst>
                                    <p:cond delay="0"/>
                                  </p:stCondLst>
                                  <p:childTnLst>
                                    <p:set>
                                      <p:cBhvr>
                                        <p:cTn id="27" dur="1" fill="hold">
                                          <p:stCondLst>
                                            <p:cond delay="0"/>
                                          </p:stCondLst>
                                        </p:cTn>
                                        <p:tgtEl>
                                          <p:spTgt spid="150531">
                                            <p:txEl>
                                              <p:pRg st="4" end="4"/>
                                            </p:txEl>
                                          </p:spTgt>
                                        </p:tgtEl>
                                        <p:attrNameLst>
                                          <p:attrName>style.visibility</p:attrName>
                                        </p:attrNameLst>
                                      </p:cBhvr>
                                      <p:to>
                                        <p:strVal val="visible"/>
                                      </p:to>
                                    </p:set>
                                    <p:anim calcmode="lin" valueType="num">
                                      <p:cBhvr>
                                        <p:cTn id="28" dur="2000" fill="hold"/>
                                        <p:tgtEl>
                                          <p:spTgt spid="150531">
                                            <p:txEl>
                                              <p:pRg st="4" end="4"/>
                                            </p:txEl>
                                          </p:spTgt>
                                        </p:tgtEl>
                                        <p:attrNameLst>
                                          <p:attrName>ppt_w</p:attrName>
                                        </p:attrNameLst>
                                      </p:cBhvr>
                                      <p:tavLst>
                                        <p:tav tm="0">
                                          <p:val>
                                            <p:strVal val="#ppt_w*0.70"/>
                                          </p:val>
                                        </p:tav>
                                        <p:tav tm="100000">
                                          <p:val>
                                            <p:strVal val="#ppt_w"/>
                                          </p:val>
                                        </p:tav>
                                      </p:tavLst>
                                    </p:anim>
                                    <p:anim calcmode="lin" valueType="num">
                                      <p:cBhvr>
                                        <p:cTn id="29" dur="2000" fill="hold"/>
                                        <p:tgtEl>
                                          <p:spTgt spid="150531">
                                            <p:txEl>
                                              <p:pRg st="4" end="4"/>
                                            </p:txEl>
                                          </p:spTgt>
                                        </p:tgtEl>
                                        <p:attrNameLst>
                                          <p:attrName>ppt_h</p:attrName>
                                        </p:attrNameLst>
                                      </p:cBhvr>
                                      <p:tavLst>
                                        <p:tav tm="0">
                                          <p:val>
                                            <p:strVal val="#ppt_h"/>
                                          </p:val>
                                        </p:tav>
                                        <p:tav tm="100000">
                                          <p:val>
                                            <p:strVal val="#ppt_h"/>
                                          </p:val>
                                        </p:tav>
                                      </p:tavLst>
                                    </p:anim>
                                    <p:animEffect transition="in" filter="fade">
                                      <p:cBhvr>
                                        <p:cTn id="30" dur="2000"/>
                                        <p:tgtEl>
                                          <p:spTgt spid="150531">
                                            <p:txEl>
                                              <p:pRg st="4" end="4"/>
                                            </p:txEl>
                                          </p:spTgt>
                                        </p:tgtEl>
                                      </p:cBhvr>
                                    </p:animEffect>
                                  </p:childTnLst>
                                </p:cTn>
                              </p:par>
                            </p:childTnLst>
                          </p:cTn>
                        </p:par>
                        <p:par>
                          <p:cTn id="31" fill="hold" nodeType="afterGroup">
                            <p:stCondLst>
                              <p:cond delay="4000"/>
                            </p:stCondLst>
                            <p:childTnLst>
                              <p:par>
                                <p:cTn id="32" presetID="55" presetClass="entr" presetSubtype="0" fill="hold" grpId="0" nodeType="afterEffect">
                                  <p:stCondLst>
                                    <p:cond delay="0"/>
                                  </p:stCondLst>
                                  <p:childTnLst>
                                    <p:set>
                                      <p:cBhvr>
                                        <p:cTn id="33" dur="1" fill="hold">
                                          <p:stCondLst>
                                            <p:cond delay="0"/>
                                          </p:stCondLst>
                                        </p:cTn>
                                        <p:tgtEl>
                                          <p:spTgt spid="150531">
                                            <p:txEl>
                                              <p:pRg st="5" end="5"/>
                                            </p:txEl>
                                          </p:spTgt>
                                        </p:tgtEl>
                                        <p:attrNameLst>
                                          <p:attrName>style.visibility</p:attrName>
                                        </p:attrNameLst>
                                      </p:cBhvr>
                                      <p:to>
                                        <p:strVal val="visible"/>
                                      </p:to>
                                    </p:set>
                                    <p:anim calcmode="lin" valueType="num">
                                      <p:cBhvr>
                                        <p:cTn id="34" dur="2000" fill="hold"/>
                                        <p:tgtEl>
                                          <p:spTgt spid="150531">
                                            <p:txEl>
                                              <p:pRg st="5" end="5"/>
                                            </p:txEl>
                                          </p:spTgt>
                                        </p:tgtEl>
                                        <p:attrNameLst>
                                          <p:attrName>ppt_w</p:attrName>
                                        </p:attrNameLst>
                                      </p:cBhvr>
                                      <p:tavLst>
                                        <p:tav tm="0">
                                          <p:val>
                                            <p:strVal val="#ppt_w*0.70"/>
                                          </p:val>
                                        </p:tav>
                                        <p:tav tm="100000">
                                          <p:val>
                                            <p:strVal val="#ppt_w"/>
                                          </p:val>
                                        </p:tav>
                                      </p:tavLst>
                                    </p:anim>
                                    <p:anim calcmode="lin" valueType="num">
                                      <p:cBhvr>
                                        <p:cTn id="35" dur="2000" fill="hold"/>
                                        <p:tgtEl>
                                          <p:spTgt spid="150531">
                                            <p:txEl>
                                              <p:pRg st="5" end="5"/>
                                            </p:txEl>
                                          </p:spTgt>
                                        </p:tgtEl>
                                        <p:attrNameLst>
                                          <p:attrName>ppt_h</p:attrName>
                                        </p:attrNameLst>
                                      </p:cBhvr>
                                      <p:tavLst>
                                        <p:tav tm="0">
                                          <p:val>
                                            <p:strVal val="#ppt_h"/>
                                          </p:val>
                                        </p:tav>
                                        <p:tav tm="100000">
                                          <p:val>
                                            <p:strVal val="#ppt_h"/>
                                          </p:val>
                                        </p:tav>
                                      </p:tavLst>
                                    </p:anim>
                                    <p:animEffect transition="in" filter="fade">
                                      <p:cBhvr>
                                        <p:cTn id="36" dur="2000"/>
                                        <p:tgtEl>
                                          <p:spTgt spid="150531">
                                            <p:txEl>
                                              <p:pRg st="5" end="5"/>
                                            </p:txEl>
                                          </p:spTgt>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150531">
                                            <p:txEl>
                                              <p:pRg st="6" end="6"/>
                                            </p:txEl>
                                          </p:spTgt>
                                        </p:tgtEl>
                                        <p:attrNameLst>
                                          <p:attrName>style.visibility</p:attrName>
                                        </p:attrNameLst>
                                      </p:cBhvr>
                                      <p:to>
                                        <p:strVal val="visible"/>
                                      </p:to>
                                    </p:set>
                                    <p:anim calcmode="lin" valueType="num">
                                      <p:cBhvr>
                                        <p:cTn id="39" dur="2000" fill="hold"/>
                                        <p:tgtEl>
                                          <p:spTgt spid="150531">
                                            <p:txEl>
                                              <p:pRg st="6" end="6"/>
                                            </p:txEl>
                                          </p:spTgt>
                                        </p:tgtEl>
                                        <p:attrNameLst>
                                          <p:attrName>ppt_w</p:attrName>
                                        </p:attrNameLst>
                                      </p:cBhvr>
                                      <p:tavLst>
                                        <p:tav tm="0">
                                          <p:val>
                                            <p:strVal val="#ppt_w*0.70"/>
                                          </p:val>
                                        </p:tav>
                                        <p:tav tm="100000">
                                          <p:val>
                                            <p:strVal val="#ppt_w"/>
                                          </p:val>
                                        </p:tav>
                                      </p:tavLst>
                                    </p:anim>
                                    <p:anim calcmode="lin" valueType="num">
                                      <p:cBhvr>
                                        <p:cTn id="40" dur="2000" fill="hold"/>
                                        <p:tgtEl>
                                          <p:spTgt spid="150531">
                                            <p:txEl>
                                              <p:pRg st="6" end="6"/>
                                            </p:txEl>
                                          </p:spTgt>
                                        </p:tgtEl>
                                        <p:attrNameLst>
                                          <p:attrName>ppt_h</p:attrName>
                                        </p:attrNameLst>
                                      </p:cBhvr>
                                      <p:tavLst>
                                        <p:tav tm="0">
                                          <p:val>
                                            <p:strVal val="#ppt_h"/>
                                          </p:val>
                                        </p:tav>
                                        <p:tav tm="100000">
                                          <p:val>
                                            <p:strVal val="#ppt_h"/>
                                          </p:val>
                                        </p:tav>
                                      </p:tavLst>
                                    </p:anim>
                                    <p:animEffect transition="in" filter="fade">
                                      <p:cBhvr>
                                        <p:cTn id="41" dur="2000"/>
                                        <p:tgtEl>
                                          <p:spTgt spid="150531">
                                            <p:txEl>
                                              <p:pRg st="6" end="6"/>
                                            </p:txEl>
                                          </p:spTgt>
                                        </p:tgtEl>
                                      </p:cBhvr>
                                    </p:animEffect>
                                  </p:childTnLst>
                                </p:cTn>
                              </p:par>
                              <p:par>
                                <p:cTn id="42" presetID="55" presetClass="entr" presetSubtype="0" fill="hold" grpId="0" nodeType="withEffect">
                                  <p:stCondLst>
                                    <p:cond delay="0"/>
                                  </p:stCondLst>
                                  <p:childTnLst>
                                    <p:set>
                                      <p:cBhvr>
                                        <p:cTn id="43" dur="1" fill="hold">
                                          <p:stCondLst>
                                            <p:cond delay="0"/>
                                          </p:stCondLst>
                                        </p:cTn>
                                        <p:tgtEl>
                                          <p:spTgt spid="150531">
                                            <p:txEl>
                                              <p:pRg st="7" end="7"/>
                                            </p:txEl>
                                          </p:spTgt>
                                        </p:tgtEl>
                                        <p:attrNameLst>
                                          <p:attrName>style.visibility</p:attrName>
                                        </p:attrNameLst>
                                      </p:cBhvr>
                                      <p:to>
                                        <p:strVal val="visible"/>
                                      </p:to>
                                    </p:set>
                                    <p:anim calcmode="lin" valueType="num">
                                      <p:cBhvr>
                                        <p:cTn id="44" dur="2000" fill="hold"/>
                                        <p:tgtEl>
                                          <p:spTgt spid="150531">
                                            <p:txEl>
                                              <p:pRg st="7" end="7"/>
                                            </p:txEl>
                                          </p:spTgt>
                                        </p:tgtEl>
                                        <p:attrNameLst>
                                          <p:attrName>ppt_w</p:attrName>
                                        </p:attrNameLst>
                                      </p:cBhvr>
                                      <p:tavLst>
                                        <p:tav tm="0">
                                          <p:val>
                                            <p:strVal val="#ppt_w*0.70"/>
                                          </p:val>
                                        </p:tav>
                                        <p:tav tm="100000">
                                          <p:val>
                                            <p:strVal val="#ppt_w"/>
                                          </p:val>
                                        </p:tav>
                                      </p:tavLst>
                                    </p:anim>
                                    <p:anim calcmode="lin" valueType="num">
                                      <p:cBhvr>
                                        <p:cTn id="45" dur="2000" fill="hold"/>
                                        <p:tgtEl>
                                          <p:spTgt spid="150531">
                                            <p:txEl>
                                              <p:pRg st="7" end="7"/>
                                            </p:txEl>
                                          </p:spTgt>
                                        </p:tgtEl>
                                        <p:attrNameLst>
                                          <p:attrName>ppt_h</p:attrName>
                                        </p:attrNameLst>
                                      </p:cBhvr>
                                      <p:tavLst>
                                        <p:tav tm="0">
                                          <p:val>
                                            <p:strVal val="#ppt_h"/>
                                          </p:val>
                                        </p:tav>
                                        <p:tav tm="100000">
                                          <p:val>
                                            <p:strVal val="#ppt_h"/>
                                          </p:val>
                                        </p:tav>
                                      </p:tavLst>
                                    </p:anim>
                                    <p:animEffect transition="in" filter="fade">
                                      <p:cBhvr>
                                        <p:cTn id="46" dur="2000"/>
                                        <p:tgtEl>
                                          <p:spTgt spid="150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470025"/>
          </a:xfrm>
        </p:spPr>
        <p:txBody>
          <a:bodyPr/>
          <a:lstStyle/>
          <a:p>
            <a:r>
              <a:rPr lang="fa-IR" sz="6000" dirty="0" smtClean="0">
                <a:cs typeface="B Titr" panose="00000700000000000000" pitchFamily="2" charset="-78"/>
              </a:rPr>
              <a:t>هوشیاری</a:t>
            </a:r>
            <a:endParaRPr lang="en-US" sz="6000" dirty="0">
              <a:cs typeface="B Titr" panose="00000700000000000000" pitchFamily="2" charset="-78"/>
            </a:endParaRPr>
          </a:p>
        </p:txBody>
      </p:sp>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761614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تعریف هوشیاری</a:t>
            </a:r>
            <a:endParaRPr lang="en-US" sz="3600" dirty="0">
              <a:cs typeface="B Titr" panose="00000700000000000000" pitchFamily="2" charset="-78"/>
            </a:endParaRPr>
          </a:p>
        </p:txBody>
      </p:sp>
      <p:sp>
        <p:nvSpPr>
          <p:cNvPr id="4" name="TextBox 3"/>
          <p:cNvSpPr txBox="1"/>
          <p:nvPr/>
        </p:nvSpPr>
        <p:spPr>
          <a:xfrm>
            <a:off x="461913" y="2300140"/>
            <a:ext cx="8109031" cy="4154984"/>
          </a:xfrm>
          <a:prstGeom prst="rect">
            <a:avLst/>
          </a:prstGeom>
          <a:noFill/>
        </p:spPr>
        <p:txBody>
          <a:bodyPr wrap="square" rtlCol="0">
            <a:spAutoFit/>
          </a:bodyPr>
          <a:lstStyle/>
          <a:p>
            <a:pPr algn="r" rtl="1"/>
            <a:r>
              <a:rPr lang="fa-IR" sz="2400" b="1" dirty="0">
                <a:cs typeface="B Nazanin" panose="00000400000000000000" pitchFamily="2" charset="-78"/>
              </a:rPr>
              <a:t>هوشیاری ما منطق تعریف شده یی ندارد. منفی در منفی مثبت میشود. کوری عصاکش کور دیگر میشود و جالب اینجاست که هر دو به سلامت به مقصد میرسند این منطق با علم و دانش و تمدن امروزی مغایرت دارد. اینجا بجز قدرت اراده و عشق خداوند چیز دیگری نیست.</a:t>
            </a:r>
            <a:br>
              <a:rPr lang="fa-IR" sz="2400" b="1" dirty="0">
                <a:cs typeface="B Nazanin" panose="00000400000000000000" pitchFamily="2" charset="-78"/>
              </a:rPr>
            </a:br>
            <a:endParaRPr lang="fa-IR" sz="2400" b="1" dirty="0">
              <a:cs typeface="B Nazanin" panose="00000400000000000000" pitchFamily="2" charset="-78"/>
            </a:endParaRPr>
          </a:p>
          <a:p>
            <a:pPr algn="r" rtl="1"/>
            <a:r>
              <a:rPr lang="fa-IR" sz="2400" b="1" dirty="0">
                <a:cs typeface="B Nazanin" panose="00000400000000000000" pitchFamily="2" charset="-78"/>
              </a:rPr>
              <a:t>بعضی اوقات, با توجه به تفکر جدیدمان, وسوسه ممکن است قوی تر از همیشه به نظر برسد; اما مثل گذشته با آن نمی جنگیم, آن جنگ, یک بازیِ از پیش باخته بود که وسوسه را قوی تر می کرد. ما همچنین آن را تغذیه نمی کنیم و به آن گردن نمی نهیم; بلکه هربار ما تسلیم می شویم و با رها کردن, پیروز می شویم.</a:t>
            </a:r>
          </a:p>
          <a:p>
            <a:pPr algn="r" rtl="1"/>
            <a:endParaRPr lang="en-US" sz="2400" b="1" dirty="0">
              <a:cs typeface="B Nazanin" panose="00000400000000000000" pitchFamily="2" charset="-78"/>
            </a:endParaRPr>
          </a:p>
        </p:txBody>
      </p:sp>
    </p:spTree>
    <p:extLst>
      <p:ext uri="{BB962C8B-B14F-4D97-AF65-F5344CB8AC3E}">
        <p14:creationId xmlns:p14="http://schemas.microsoft.com/office/powerpoint/2010/main" val="140101585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تعریف هوشیاری</a:t>
            </a:r>
            <a:endParaRPr lang="en-US" sz="3600" dirty="0">
              <a:cs typeface="B Titr" panose="00000700000000000000" pitchFamily="2" charset="-78"/>
            </a:endParaRPr>
          </a:p>
        </p:txBody>
      </p:sp>
      <p:sp>
        <p:nvSpPr>
          <p:cNvPr id="4" name="TextBox 3"/>
          <p:cNvSpPr txBox="1"/>
          <p:nvPr/>
        </p:nvSpPr>
        <p:spPr>
          <a:xfrm>
            <a:off x="461913" y="2300140"/>
            <a:ext cx="8109031" cy="3970318"/>
          </a:xfrm>
          <a:prstGeom prst="rect">
            <a:avLst/>
          </a:prstGeom>
          <a:noFill/>
        </p:spPr>
        <p:txBody>
          <a:bodyPr wrap="square" rtlCol="0">
            <a:spAutoFit/>
          </a:bodyPr>
          <a:lstStyle/>
          <a:p>
            <a:pPr algn="just" rtl="1"/>
            <a:r>
              <a:rPr lang="ar-SA" sz="2800" dirty="0">
                <a:cs typeface="B Nazanin" panose="00000400000000000000" pitchFamily="2" charset="-78"/>
              </a:rPr>
              <a:t>هوشياري </a:t>
            </a:r>
            <a:r>
              <a:rPr lang="en-US" sz="2800" dirty="0">
                <a:cs typeface="B Nazanin" panose="00000400000000000000" pitchFamily="2" charset="-78"/>
              </a:rPr>
              <a:t>consciousness</a:t>
            </a:r>
            <a:r>
              <a:rPr lang="ar-SA" sz="2800" dirty="0">
                <a:cs typeface="B Nazanin" panose="00000400000000000000" pitchFamily="2" charset="-78"/>
              </a:rPr>
              <a:t> داراي دو جزء بيداري ( </a:t>
            </a:r>
            <a:r>
              <a:rPr lang="en-US" sz="2800" b="1" dirty="0">
                <a:cs typeface="B Nazanin" panose="00000400000000000000" pitchFamily="2" charset="-78"/>
              </a:rPr>
              <a:t>arousal</a:t>
            </a:r>
            <a:r>
              <a:rPr lang="ar-SA" sz="2800" dirty="0">
                <a:cs typeface="B Nazanin" panose="00000400000000000000" pitchFamily="2" charset="-78"/>
              </a:rPr>
              <a:t> ) و آگاهي (</a:t>
            </a:r>
            <a:r>
              <a:rPr lang="ar-SA" sz="2800" b="1" dirty="0">
                <a:cs typeface="B Nazanin" panose="00000400000000000000" pitchFamily="2" charset="-78"/>
              </a:rPr>
              <a:t> </a:t>
            </a:r>
            <a:r>
              <a:rPr lang="en-US" sz="2800" b="1" dirty="0">
                <a:cs typeface="B Nazanin" panose="00000400000000000000" pitchFamily="2" charset="-78"/>
              </a:rPr>
              <a:t>awareness</a:t>
            </a:r>
            <a:r>
              <a:rPr lang="ar-SA" sz="2800" dirty="0">
                <a:cs typeface="B Nazanin" panose="00000400000000000000" pitchFamily="2" charset="-78"/>
              </a:rPr>
              <a:t>) مي باشد بيداري مجموعه اي از پاسخهاي اوليه به صورت باز شدن چشمها بطور خودبخودي يا در اثر تحريك دردناك ، رفلكس قرينه ، رفلكس مردمك و حركات خودبخودي چشمها يا بصورت رفلكسي ( مانور چشم عروسكي يا اكولوسفاليك و سقت كالريك است ) منشاء و مركز آن شبكه گسترده اي از هسته ها و الياف عصبي (</a:t>
            </a:r>
            <a:r>
              <a:rPr lang="en-US" sz="2800" b="1" dirty="0">
                <a:cs typeface="B Nazanin" panose="00000400000000000000" pitchFamily="2" charset="-78"/>
              </a:rPr>
              <a:t>ascending </a:t>
            </a:r>
            <a:r>
              <a:rPr lang="en-US" sz="2800" b="1" dirty="0" err="1">
                <a:cs typeface="B Nazanin" panose="00000400000000000000" pitchFamily="2" charset="-78"/>
              </a:rPr>
              <a:t>reticulas</a:t>
            </a:r>
            <a:r>
              <a:rPr lang="en-US" sz="2800" b="1" dirty="0">
                <a:cs typeface="B Nazanin" panose="00000400000000000000" pitchFamily="2" charset="-78"/>
              </a:rPr>
              <a:t> activating system</a:t>
            </a:r>
            <a:r>
              <a:rPr lang="ar-SA" sz="2800" dirty="0">
                <a:cs typeface="B Nazanin" panose="00000400000000000000" pitchFamily="2" charset="-78"/>
              </a:rPr>
              <a:t> )يا به اختصار</a:t>
            </a:r>
            <a:r>
              <a:rPr lang="en-US" sz="2800" b="1" dirty="0" err="1">
                <a:cs typeface="B Nazanin" panose="00000400000000000000" pitchFamily="2" charset="-78"/>
              </a:rPr>
              <a:t>aras</a:t>
            </a:r>
            <a:r>
              <a:rPr lang="ar-SA" sz="2800" dirty="0">
                <a:cs typeface="B Nazanin" panose="00000400000000000000" pitchFamily="2" charset="-78"/>
              </a:rPr>
              <a:t> بوده و از ناحيه پروكسيمال پل مغزي ( </a:t>
            </a:r>
            <a:r>
              <a:rPr lang="en-US" sz="2800" b="1" dirty="0">
                <a:cs typeface="B Nazanin" panose="00000400000000000000" pitchFamily="2" charset="-78"/>
              </a:rPr>
              <a:t>pons</a:t>
            </a:r>
            <a:r>
              <a:rPr lang="ar-SA" sz="2800" dirty="0">
                <a:cs typeface="B Nazanin" panose="00000400000000000000" pitchFamily="2" charset="-78"/>
              </a:rPr>
              <a:t>) تا هسته هاي تالاموس كشيده شده است .</a:t>
            </a:r>
            <a:endParaRPr lang="en-US" sz="2800" dirty="0">
              <a:cs typeface="B Nazanin" panose="00000400000000000000" pitchFamily="2" charset="-78"/>
            </a:endParaRPr>
          </a:p>
        </p:txBody>
      </p:sp>
      <p:pic>
        <p:nvPicPr>
          <p:cNvPr id="1026" name="Picture 2"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300" y="-441325"/>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650" y="-319088"/>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325" y="-196850"/>
            <a:ext cx="8572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39842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تعریف هوشیاری</a:t>
            </a:r>
            <a:endParaRPr lang="en-US" sz="3600" dirty="0">
              <a:cs typeface="B Titr" panose="00000700000000000000" pitchFamily="2" charset="-78"/>
            </a:endParaRPr>
          </a:p>
        </p:txBody>
      </p:sp>
      <p:sp>
        <p:nvSpPr>
          <p:cNvPr id="4" name="TextBox 3"/>
          <p:cNvSpPr txBox="1"/>
          <p:nvPr/>
        </p:nvSpPr>
        <p:spPr>
          <a:xfrm>
            <a:off x="461913" y="2300140"/>
            <a:ext cx="8109031" cy="4401205"/>
          </a:xfrm>
          <a:prstGeom prst="rect">
            <a:avLst/>
          </a:prstGeom>
          <a:noFill/>
        </p:spPr>
        <p:txBody>
          <a:bodyPr wrap="square" rtlCol="0">
            <a:spAutoFit/>
          </a:bodyPr>
          <a:lstStyle/>
          <a:p>
            <a:pPr algn="just" rtl="1"/>
            <a:r>
              <a:rPr lang="fa-IR" sz="2800" dirty="0">
                <a:cs typeface="B Nazanin" panose="00000400000000000000" pitchFamily="2" charset="-78"/>
              </a:rPr>
              <a:t>آگاهي يك فعاليت كاملتر پيچيده تر مراكز عالي مغز بصورت تجزيه و تحليل ايمپاليسهاي جسمي است كه منجر به درك خود و محيط خارج و ارتباط برقرار كردن با محيط خارج مي شود و منشاء آن قشر هر دو نيمكره مغز مي باشد با توجه به مطالب ذكر شده مشخص ميشود كه براي هوشيار بودن بايستي قشر مغز و </a:t>
            </a:r>
            <a:r>
              <a:rPr lang="en-US" sz="2800" b="1" dirty="0" err="1">
                <a:cs typeface="B Nazanin" panose="00000400000000000000" pitchFamily="2" charset="-78"/>
              </a:rPr>
              <a:t>aras</a:t>
            </a:r>
            <a:r>
              <a:rPr lang="en-US" sz="2800" dirty="0">
                <a:cs typeface="B Nazanin" panose="00000400000000000000" pitchFamily="2" charset="-78"/>
              </a:rPr>
              <a:t> </a:t>
            </a:r>
            <a:r>
              <a:rPr lang="fa-IR" sz="2800" dirty="0">
                <a:cs typeface="B Nazanin" panose="00000400000000000000" pitchFamily="2" charset="-78"/>
              </a:rPr>
              <a:t>هر دو سالم و فعال باشند و در صورتي كه يك يا هر دو قسمت فوق صدمه ديده باشد بر حسب محل و شدت ضايعه ، نوع و شدت اختلال هوشياري متفاوت است .ویژگی بارز آگاه و به هوش بودن، هوشیاری و در زمان و مکان فعلی بودن است. هوشیاری به این معنی است که شما قادر به نشان دادن واکنش مناسب به مردم و چیزهای اطراف خود باشید. </a:t>
            </a:r>
            <a:endParaRPr lang="en-US" sz="2800" dirty="0">
              <a:cs typeface="B Nazanin" panose="00000400000000000000" pitchFamily="2" charset="-78"/>
            </a:endParaRPr>
          </a:p>
        </p:txBody>
      </p:sp>
      <p:pic>
        <p:nvPicPr>
          <p:cNvPr id="1026" name="Picture 2"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300" y="-441325"/>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650" y="-319088"/>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325" y="-196850"/>
            <a:ext cx="8572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9678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تعریف هوشیاری</a:t>
            </a:r>
            <a:endParaRPr lang="en-US" sz="3600" dirty="0">
              <a:cs typeface="B Titr" panose="00000700000000000000" pitchFamily="2" charset="-78"/>
            </a:endParaRPr>
          </a:p>
        </p:txBody>
      </p:sp>
      <p:sp>
        <p:nvSpPr>
          <p:cNvPr id="4" name="TextBox 3"/>
          <p:cNvSpPr txBox="1"/>
          <p:nvPr/>
        </p:nvSpPr>
        <p:spPr>
          <a:xfrm>
            <a:off x="461913" y="2262040"/>
            <a:ext cx="8109031" cy="3970318"/>
          </a:xfrm>
          <a:prstGeom prst="rect">
            <a:avLst/>
          </a:prstGeom>
          <a:noFill/>
        </p:spPr>
        <p:txBody>
          <a:bodyPr wrap="square" rtlCol="0">
            <a:spAutoFit/>
          </a:bodyPr>
          <a:lstStyle/>
          <a:p>
            <a:pPr algn="just" rtl="1"/>
            <a:r>
              <a:rPr lang="fa-IR" sz="2800" b="1" dirty="0">
                <a:cs typeface="B Nazanin" panose="00000400000000000000" pitchFamily="2" charset="-78"/>
              </a:rPr>
              <a:t>در مکان و زمان بودن به این معنی است که شما بدانید که چه کسی هستید، کجا هستید، کجا زندگی می‌کنید و زمان را تشخیص داده و بدانید چه ساعتی است. از دست رفتن ناگهانی هوشیاری ممکن است موقتی یا دائمی باشد و می‌تواند نوروژنیک (سنکوپ عصبی، صرع و سکته مغزی) یا سوماتوژنیک یا کالبدی (اختلالات قلبی، هیپوگلیسیمی و ...) باشد. زمانی که سطح هوشیاری کاهش یابد، توانایی شما در بیداری، هوشیاری و در زمان و مکان بودن مختل می‌شود. کاهش سطح هوشیاری یک وضعیت اورژانسی پزشکی است.</a:t>
            </a:r>
            <a:endParaRPr lang="en-US" sz="2800" b="1" dirty="0">
              <a:cs typeface="B Nazanin" panose="00000400000000000000" pitchFamily="2" charset="-78"/>
            </a:endParaRPr>
          </a:p>
        </p:txBody>
      </p:sp>
      <p:pic>
        <p:nvPicPr>
          <p:cNvPr id="1026" name="Picture 2"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300" y="-441325"/>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650" y="-319088"/>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mashrooh.com/media/system/images/arrow_rt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325" y="-196850"/>
            <a:ext cx="8572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1921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هوشیاری مغز</a:t>
            </a:r>
            <a:endParaRPr lang="en-US" sz="3600" dirty="0">
              <a:cs typeface="B Titr" panose="00000700000000000000" pitchFamily="2" charset="-78"/>
            </a:endParaRPr>
          </a:p>
        </p:txBody>
      </p:sp>
      <p:sp>
        <p:nvSpPr>
          <p:cNvPr id="4" name="TextBox 3"/>
          <p:cNvSpPr txBox="1"/>
          <p:nvPr/>
        </p:nvSpPr>
        <p:spPr>
          <a:xfrm>
            <a:off x="461913" y="2262040"/>
            <a:ext cx="8109031" cy="4401205"/>
          </a:xfrm>
          <a:prstGeom prst="rect">
            <a:avLst/>
          </a:prstGeom>
          <a:noFill/>
        </p:spPr>
        <p:txBody>
          <a:bodyPr wrap="square" rtlCol="0">
            <a:spAutoFit/>
          </a:bodyPr>
          <a:lstStyle/>
          <a:p>
            <a:pPr algn="just" rtl="1"/>
            <a:r>
              <a:rPr lang="fa-IR" sz="2800" dirty="0">
                <a:cs typeface="B Mitra" panose="00000400000000000000" pitchFamily="2" charset="-78"/>
              </a:rPr>
              <a:t>مغز ارگانی است که وظیفه حفظ هوشیاری فرد را به عهده دارد. مغز شما برای انجام وظایف خود به مقادیر کافی اکسیژن و گلوکز نیاز دارد. بسیاری از موادی که شما مصرف می‌کنید بر مواد شیمیایی مغز شما تأثیر می‌گذارد. این مواد می‌توانند سطح هوشیاری فرد را حفظ کرده یا آن را کاهش دهند. برای مثال، کافئین یک محرک است که سطح </a:t>
            </a:r>
            <a:r>
              <a:rPr lang="fa-IR" sz="2800" b="1" dirty="0">
                <a:cs typeface="B Mitra" panose="00000400000000000000" pitchFamily="2" charset="-78"/>
              </a:rPr>
              <a:t>فعالیت‌های مغز</a:t>
            </a:r>
            <a:r>
              <a:rPr lang="fa-IR" sz="2800" dirty="0">
                <a:cs typeface="B Mitra" panose="00000400000000000000" pitchFamily="2" charset="-78"/>
              </a:rPr>
              <a:t> شما را افزایش می‌دهد. کافئین در بسیاری از غذاهایی که روزانه می‌خورید مانند قهوه، نوشیدنی‌ها و شکلات یافت می‌شود. از سوی دیگر </a:t>
            </a:r>
            <a:r>
              <a:rPr lang="fa-IR" sz="2800" dirty="0">
                <a:cs typeface="B Mitra" panose="00000400000000000000" pitchFamily="2" charset="-78"/>
                <a:hlinkClick r:id="rId2" tooltip="مسکن های گیاهی"/>
              </a:rPr>
              <a:t>داروهای مسکن</a:t>
            </a:r>
            <a:r>
              <a:rPr lang="fa-IR" sz="2800" dirty="0">
                <a:cs typeface="B Mitra" panose="00000400000000000000" pitchFamily="2" charset="-78"/>
              </a:rPr>
              <a:t> و آرامش‌بخش باعث کسل شدن شما می‌شوند. عوارض جانبی ناشی از مصرف این مواد نوعی از اختلالات هوشیاری است. بیماری‌ها و آسیب‌دیدگی‌های سلول‌های مغزی می‌تواند باعث اختلال سطح هوشیاری شود. کما شدیدترین نوع اختلال سطح هوشیاری است.</a:t>
            </a:r>
            <a:endParaRPr lang="en-US" sz="2800" b="1" dirty="0">
              <a:cs typeface="B Mitra" panose="00000400000000000000" pitchFamily="2" charset="-78"/>
            </a:endParaRPr>
          </a:p>
        </p:txBody>
      </p:sp>
      <p:pic>
        <p:nvPicPr>
          <p:cNvPr id="1026" name="Picture 2"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300" y="-441325"/>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650" y="-319088"/>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6325" y="-196850"/>
            <a:ext cx="8572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17200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a:cs typeface="B Mitra" panose="00000400000000000000" pitchFamily="2" charset="-78"/>
              </a:rPr>
              <a:t>علل شایع کاهش سطح هوشیاری</a:t>
            </a:r>
            <a:endParaRPr lang="fa-IR" sz="3600" dirty="0">
              <a:cs typeface="B Mitra" panose="00000400000000000000" pitchFamily="2" charset="-78"/>
            </a:endParaRPr>
          </a:p>
        </p:txBody>
      </p:sp>
      <p:sp>
        <p:nvSpPr>
          <p:cNvPr id="4" name="TextBox 3"/>
          <p:cNvSpPr txBox="1"/>
          <p:nvPr/>
        </p:nvSpPr>
        <p:spPr>
          <a:xfrm>
            <a:off x="461913" y="1995340"/>
            <a:ext cx="8109031" cy="4893647"/>
          </a:xfrm>
          <a:prstGeom prst="rect">
            <a:avLst/>
          </a:prstGeom>
          <a:noFill/>
        </p:spPr>
        <p:txBody>
          <a:bodyPr wrap="square" rtlCol="0">
            <a:spAutoFit/>
          </a:bodyPr>
          <a:lstStyle/>
          <a:p>
            <a:pPr algn="just" rtl="1"/>
            <a:r>
              <a:rPr lang="fa-IR" sz="2400" dirty="0" smtClean="0">
                <a:cs typeface="B Mitra" panose="00000400000000000000" pitchFamily="2" charset="-78"/>
              </a:rPr>
              <a:t>مواد </a:t>
            </a:r>
            <a:r>
              <a:rPr lang="fa-IR" sz="2400" dirty="0">
                <a:cs typeface="B Mitra" panose="00000400000000000000" pitchFamily="2" charset="-78"/>
              </a:rPr>
              <a:t>مخدر، الکل، سوءمصرف مواد، برخی داروها، </a:t>
            </a:r>
            <a:r>
              <a:rPr lang="fa-IR" sz="2400" b="1" dirty="0">
                <a:cs typeface="B Mitra" panose="00000400000000000000" pitchFamily="2" charset="-78"/>
              </a:rPr>
              <a:t>صرع</a:t>
            </a:r>
            <a:r>
              <a:rPr lang="fa-IR" sz="2400" dirty="0">
                <a:cs typeface="B Mitra" panose="00000400000000000000" pitchFamily="2" charset="-78"/>
              </a:rPr>
              <a:t>، کاهش میزان قند خون، </a:t>
            </a:r>
            <a:r>
              <a:rPr lang="fa-IR" sz="2400" b="1" dirty="0">
                <a:cs typeface="B Mitra" panose="00000400000000000000" pitchFamily="2" charset="-78"/>
              </a:rPr>
              <a:t>سکته مغزی</a:t>
            </a:r>
            <a:r>
              <a:rPr lang="fa-IR" sz="2400" dirty="0">
                <a:cs typeface="B Mitra" panose="00000400000000000000" pitchFamily="2" charset="-78"/>
              </a:rPr>
              <a:t> و کمبود اکسیژن در مغز از شایع‌ترین دلایل کاهش‌دهنده سطح هوشیاری هستند.</a:t>
            </a:r>
          </a:p>
          <a:p>
            <a:pPr algn="just" rtl="1"/>
            <a:r>
              <a:rPr lang="fa-IR" sz="2400" dirty="0">
                <a:cs typeface="B Mitra" panose="00000400000000000000" pitchFamily="2" charset="-78"/>
              </a:rPr>
              <a:t>1 : افزایش یا کاهش قند خون (شایع ترین علت)</a:t>
            </a:r>
          </a:p>
          <a:p>
            <a:pPr algn="just" rtl="1"/>
            <a:r>
              <a:rPr lang="fa-IR" sz="2400" dirty="0">
                <a:cs typeface="B Mitra" panose="00000400000000000000" pitchFamily="2" charset="-78"/>
              </a:rPr>
              <a:t>2:  افزایش یا کاهش فشارخون</a:t>
            </a:r>
          </a:p>
          <a:p>
            <a:pPr algn="just" rtl="1"/>
            <a:r>
              <a:rPr lang="fa-IR" sz="2400" dirty="0">
                <a:cs typeface="B Mitra" panose="00000400000000000000" pitchFamily="2" charset="-78"/>
              </a:rPr>
              <a:t>3 : شوک</a:t>
            </a:r>
          </a:p>
          <a:p>
            <a:pPr algn="just" rtl="1"/>
            <a:r>
              <a:rPr lang="fa-IR" sz="2400" dirty="0">
                <a:cs typeface="B Mitra" panose="00000400000000000000" pitchFamily="2" charset="-78"/>
              </a:rPr>
              <a:t>4 : سنکوپ یا غش کردن</a:t>
            </a:r>
          </a:p>
          <a:p>
            <a:pPr algn="just" rtl="1"/>
            <a:r>
              <a:rPr lang="fa-IR" sz="2400" dirty="0">
                <a:cs typeface="B Mitra" panose="00000400000000000000" pitchFamily="2" charset="-78"/>
              </a:rPr>
              <a:t>5 : ضربه مغزی</a:t>
            </a:r>
          </a:p>
          <a:p>
            <a:pPr algn="just" rtl="1"/>
            <a:r>
              <a:rPr lang="fa-IR" sz="2400" dirty="0">
                <a:cs typeface="B Mitra" panose="00000400000000000000" pitchFamily="2" charset="-78"/>
              </a:rPr>
              <a:t>6 : حمله </a:t>
            </a:r>
            <a:r>
              <a:rPr lang="fa-IR" sz="2400" dirty="0">
                <a:cs typeface="B Mitra" panose="00000400000000000000" pitchFamily="2" charset="-78"/>
                <a:hlinkClick r:id="rId2" tooltip="مغز"/>
              </a:rPr>
              <a:t>مغزی</a:t>
            </a:r>
            <a:endParaRPr lang="fa-IR" sz="2400" dirty="0">
              <a:cs typeface="B Mitra" panose="00000400000000000000" pitchFamily="2" charset="-78"/>
            </a:endParaRPr>
          </a:p>
          <a:p>
            <a:pPr algn="just" rtl="1"/>
            <a:r>
              <a:rPr lang="fa-IR" sz="2400" dirty="0">
                <a:cs typeface="B Mitra" panose="00000400000000000000" pitchFamily="2" charset="-78"/>
              </a:rPr>
              <a:t>7 : مرحله بعد از تشنج</a:t>
            </a:r>
          </a:p>
          <a:p>
            <a:pPr algn="just" rtl="1"/>
            <a:r>
              <a:rPr lang="fa-IR" sz="2400" dirty="0">
                <a:cs typeface="B Mitra" panose="00000400000000000000" pitchFamily="2" charset="-78"/>
              </a:rPr>
              <a:t>8 : سرمازدگی و گرمازدگی</a:t>
            </a:r>
          </a:p>
          <a:p>
            <a:pPr algn="just" rtl="1"/>
            <a:r>
              <a:rPr lang="fa-IR" sz="2400" dirty="0">
                <a:cs typeface="B Mitra" panose="00000400000000000000" pitchFamily="2" charset="-78"/>
              </a:rPr>
              <a:t>9 : مسمومیت (داروها و سموم)</a:t>
            </a:r>
          </a:p>
          <a:p>
            <a:pPr algn="just" rtl="1"/>
            <a:r>
              <a:rPr lang="fa-IR" sz="2400" dirty="0">
                <a:cs typeface="B Mitra" panose="00000400000000000000" pitchFamily="2" charset="-78"/>
              </a:rPr>
              <a:t>10 : عفونت مغز</a:t>
            </a:r>
          </a:p>
          <a:p>
            <a:pPr algn="just" rtl="1"/>
            <a:r>
              <a:rPr lang="fa-IR" sz="2400" dirty="0">
                <a:cs typeface="B Mitra" panose="00000400000000000000" pitchFamily="2" charset="-78"/>
              </a:rPr>
              <a:t>11 : علل طبی دیگر</a:t>
            </a:r>
          </a:p>
        </p:txBody>
      </p:sp>
      <p:pic>
        <p:nvPicPr>
          <p:cNvPr id="1026" name="Picture 2"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300" y="-441325"/>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650" y="-319088"/>
            <a:ext cx="85725" cy="85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mashrooh.com/media/system/images/arrow_rt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6325" y="-196850"/>
            <a:ext cx="85725" cy="8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54999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type="body" idx="1"/>
          </p:nvPr>
        </p:nvSpPr>
        <p:spPr>
          <a:xfrm>
            <a:off x="457200" y="2286000"/>
            <a:ext cx="8229600" cy="1676400"/>
          </a:xfrm>
        </p:spPr>
        <p:txBody>
          <a:bodyPr/>
          <a:lstStyle/>
          <a:p>
            <a:pPr algn="ctr" rtl="1">
              <a:buFont typeface="Wingdings" panose="05000000000000000000" pitchFamily="2" charset="2"/>
              <a:buNone/>
            </a:pPr>
            <a:r>
              <a:rPr lang="fa-IR" sz="8800">
                <a:solidFill>
                  <a:srgbClr val="666699"/>
                </a:solidFill>
                <a:effectLst>
                  <a:outerShdw blurRad="38100" dist="38100" dir="2700000" algn="tl">
                    <a:srgbClr val="FFFFFF"/>
                  </a:outerShdw>
                </a:effectLst>
                <a:cs typeface="Titr" pitchFamily="2" charset="-78"/>
              </a:rPr>
              <a:t>با تشکر</a:t>
            </a:r>
            <a:endParaRPr lang="en-US" sz="8800">
              <a:solidFill>
                <a:srgbClr val="666699"/>
              </a:solidFill>
              <a:effectLst>
                <a:outerShdw blurRad="38100" dist="38100" dir="2700000" algn="tl">
                  <a:srgbClr val="FFFFFF"/>
                </a:outerShdw>
              </a:effectLst>
              <a:cs typeface="Titr" pitchFamily="2" charset="-78"/>
            </a:endParaRPr>
          </a:p>
        </p:txBody>
      </p:sp>
    </p:spTree>
    <p:extLst>
      <p:ext uri="{BB962C8B-B14F-4D97-AF65-F5344CB8AC3E}">
        <p14:creationId xmlns:p14="http://schemas.microsoft.com/office/powerpoint/2010/main" val="689900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61795">
                                            <p:txEl>
                                              <p:pRg st="0" end="0"/>
                                            </p:txEl>
                                          </p:spTgt>
                                        </p:tgtEl>
                                        <p:attrNameLst>
                                          <p:attrName>style.visibility</p:attrName>
                                        </p:attrNameLst>
                                      </p:cBhvr>
                                      <p:to>
                                        <p:strVal val="visible"/>
                                      </p:to>
                                    </p:set>
                                    <p:animEffect transition="in" filter="fade">
                                      <p:cBhvr>
                                        <p:cTn id="7" dur="3000"/>
                                        <p:tgtEl>
                                          <p:spTgt spid="161795">
                                            <p:txEl>
                                              <p:pRg st="0" end="0"/>
                                            </p:txEl>
                                          </p:spTgt>
                                        </p:tgtEl>
                                      </p:cBhvr>
                                    </p:animEffect>
                                    <p:anim calcmode="lin" valueType="num">
                                      <p:cBhvr>
                                        <p:cTn id="8" dur="3000" fill="hold"/>
                                        <p:tgtEl>
                                          <p:spTgt spid="161795">
                                            <p:txEl>
                                              <p:pRg st="0" end="0"/>
                                            </p:txEl>
                                          </p:spTgt>
                                        </p:tgtEl>
                                        <p:attrNameLst>
                                          <p:attrName>ppt_w</p:attrName>
                                        </p:attrNameLst>
                                      </p:cBhvr>
                                      <p:tavLst>
                                        <p:tav tm="0" fmla="#ppt_w*sin(2.5*pi*$)">
                                          <p:val>
                                            <p:fltVal val="0"/>
                                          </p:val>
                                        </p:tav>
                                        <p:tav tm="100000">
                                          <p:val>
                                            <p:fltVal val="1"/>
                                          </p:val>
                                        </p:tav>
                                      </p:tavLst>
                                    </p:anim>
                                    <p:anim calcmode="lin" valueType="num">
                                      <p:cBhvr>
                                        <p:cTn id="9" dur="3000" fill="hold"/>
                                        <p:tgtEl>
                                          <p:spTgt spid="161795">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r"/>
            <a:r>
              <a:rPr lang="fa-IR" dirty="0">
                <a:cs typeface="B Titr" panose="00000700000000000000" pitchFamily="2" charset="-78"/>
              </a:rPr>
              <a:t>پارادیم های علت یابی خطای انسان</a:t>
            </a:r>
            <a:endParaRPr lang="en-US" dirty="0">
              <a:cs typeface="B Titr" panose="00000700000000000000" pitchFamily="2" charset="-78"/>
            </a:endParaRPr>
          </a:p>
        </p:txBody>
      </p:sp>
      <p:sp>
        <p:nvSpPr>
          <p:cNvPr id="11267" name="Rectangle 3"/>
          <p:cNvSpPr>
            <a:spLocks noGrp="1" noChangeArrowheads="1"/>
          </p:cNvSpPr>
          <p:nvPr>
            <p:ph type="body" idx="1"/>
          </p:nvPr>
        </p:nvSpPr>
        <p:spPr>
          <a:xfrm>
            <a:off x="228600" y="1600200"/>
            <a:ext cx="8686800" cy="4525963"/>
          </a:xfrm>
        </p:spPr>
        <p:txBody>
          <a:bodyPr/>
          <a:lstStyle/>
          <a:p>
            <a:pPr algn="r" rtl="1">
              <a:buClr>
                <a:schemeClr val="tx1"/>
              </a:buClr>
              <a:buFont typeface="Wingdings" panose="05000000000000000000" pitchFamily="2" charset="2"/>
              <a:buChar char="§"/>
            </a:pPr>
            <a:r>
              <a:rPr lang="fa-IR" sz="2400">
                <a:cs typeface="B Titr" panose="00000700000000000000" pitchFamily="2" charset="-78"/>
              </a:rPr>
              <a:t>پارادیم مهندسی-</a:t>
            </a:r>
            <a:r>
              <a:rPr lang="fa-IR"/>
              <a:t> </a:t>
            </a:r>
            <a:r>
              <a:rPr lang="fa-IR" sz="2400">
                <a:cs typeface="B Lotus" panose="00000400000000000000" pitchFamily="2" charset="-78"/>
              </a:rPr>
              <a:t>انسان قابل اعتماد نیست- باید با اتوماسیون و طراحی خطا را حذف کرد.</a:t>
            </a:r>
          </a:p>
          <a:p>
            <a:pPr algn="r" rtl="1">
              <a:buClr>
                <a:schemeClr val="tx1"/>
              </a:buClr>
              <a:buFont typeface="Wingdings" panose="05000000000000000000" pitchFamily="2" charset="2"/>
              <a:buChar char="§"/>
            </a:pPr>
            <a:r>
              <a:rPr lang="fa-IR" sz="2400">
                <a:latin typeface="Times New Roman" panose="02020603050405020304" pitchFamily="18" charset="0"/>
                <a:cs typeface="B Titr" panose="00000700000000000000" pitchFamily="2" charset="-78"/>
              </a:rPr>
              <a:t>پارادیم فردی-</a:t>
            </a:r>
            <a:r>
              <a:rPr lang="fa-IR"/>
              <a:t> </a:t>
            </a:r>
            <a:r>
              <a:rPr lang="fa-IR" sz="2400">
                <a:cs typeface="B Lotus" panose="00000400000000000000" pitchFamily="2" charset="-78"/>
              </a:rPr>
              <a:t>انگیزه و شخصیت عامل خطا</a:t>
            </a:r>
          </a:p>
          <a:p>
            <a:pPr algn="r" rtl="1">
              <a:buClr>
                <a:schemeClr val="tx1"/>
              </a:buClr>
              <a:buFont typeface="Wingdings" panose="05000000000000000000" pitchFamily="2" charset="2"/>
              <a:buChar char="§"/>
            </a:pPr>
            <a:r>
              <a:rPr lang="fa-IR" sz="2400">
                <a:cs typeface="B Titr" panose="00000700000000000000" pitchFamily="2" charset="-78"/>
              </a:rPr>
              <a:t>پارادیم شناختی</a:t>
            </a:r>
            <a:r>
              <a:rPr lang="fa-IR"/>
              <a:t> </a:t>
            </a:r>
            <a:r>
              <a:rPr lang="fa-IR">
                <a:cs typeface="B Lotus" panose="00000400000000000000" pitchFamily="2" charset="-78"/>
              </a:rPr>
              <a:t>–</a:t>
            </a:r>
            <a:r>
              <a:rPr lang="fa-IR" sz="2400">
                <a:cs typeface="B Lotus" panose="00000400000000000000" pitchFamily="2" charset="-78"/>
              </a:rPr>
              <a:t>عدم تطابق توانائیهای فرد با نیازمندیهای کار</a:t>
            </a:r>
          </a:p>
          <a:p>
            <a:pPr algn="r" rtl="1">
              <a:buClr>
                <a:schemeClr val="tx1"/>
              </a:buClr>
              <a:buFont typeface="Wingdings" panose="05000000000000000000" pitchFamily="2" charset="2"/>
              <a:buChar char="§"/>
            </a:pPr>
            <a:r>
              <a:rPr lang="fa-IR" sz="2400">
                <a:cs typeface="B Titr" panose="00000700000000000000" pitchFamily="2" charset="-78"/>
              </a:rPr>
              <a:t>پارادایم سازمانی:</a:t>
            </a:r>
            <a:r>
              <a:rPr lang="fa-IR"/>
              <a:t> </a:t>
            </a:r>
            <a:r>
              <a:rPr lang="fa-IR" sz="2400">
                <a:cs typeface="B Lotus" panose="00000400000000000000" pitchFamily="2" charset="-78"/>
              </a:rPr>
              <a:t>مدیریت ضعیف امکان بروز خطا را فراهم می آورد</a:t>
            </a:r>
            <a:endParaRPr lang="en-US" sz="2400">
              <a:cs typeface="B Lotus" panose="00000400000000000000" pitchFamily="2" charset="-78"/>
            </a:endParaRPr>
          </a:p>
        </p:txBody>
      </p:sp>
    </p:spTree>
    <p:extLst>
      <p:ext uri="{BB962C8B-B14F-4D97-AF65-F5344CB8AC3E}">
        <p14:creationId xmlns:p14="http://schemas.microsoft.com/office/powerpoint/2010/main" val="562460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557442"/>
            <a:ext cx="8229600" cy="944562"/>
          </a:xfrm>
        </p:spPr>
        <p:txBody>
          <a:bodyPr/>
          <a:lstStyle/>
          <a:p>
            <a:pPr algn="r"/>
            <a:r>
              <a:rPr lang="fa-IR" sz="4000" dirty="0">
                <a:cs typeface="B Titr" panose="00000700000000000000" pitchFamily="2" charset="-78"/>
              </a:rPr>
              <a:t>تعاریف کاربردی از خطای انسانی</a:t>
            </a:r>
            <a:endParaRPr lang="en-US" sz="4000" dirty="0">
              <a:cs typeface="B Titr" panose="00000700000000000000" pitchFamily="2" charset="-78"/>
            </a:endParaRPr>
          </a:p>
        </p:txBody>
      </p:sp>
      <p:sp>
        <p:nvSpPr>
          <p:cNvPr id="12291" name="Rectangle 3"/>
          <p:cNvSpPr>
            <a:spLocks noGrp="1" noChangeArrowheads="1"/>
          </p:cNvSpPr>
          <p:nvPr>
            <p:ph type="body" idx="1"/>
          </p:nvPr>
        </p:nvSpPr>
        <p:spPr>
          <a:xfrm>
            <a:off x="457200" y="1371600"/>
            <a:ext cx="8229600" cy="4525963"/>
          </a:xfrm>
        </p:spPr>
        <p:txBody>
          <a:bodyPr/>
          <a:lstStyle/>
          <a:p>
            <a:pPr algn="r" rtl="1"/>
            <a:r>
              <a:rPr lang="fa-IR">
                <a:latin typeface="Franklin Gothic Heavy" panose="020B0903020102020204" pitchFamily="34" charset="0"/>
                <a:cs typeface="B Lotus" panose="00000400000000000000" pitchFamily="2" charset="-78"/>
              </a:rPr>
              <a:t>برای بیشتر مردم خطا به این مفهوم است که کاری که انجام شده مطابق با:</a:t>
            </a:r>
          </a:p>
          <a:p>
            <a:pPr lvl="1" algn="r" rtl="1"/>
            <a:r>
              <a:rPr lang="fa-IR">
                <a:latin typeface="Franklin Gothic Heavy" panose="020B0903020102020204" pitchFamily="34" charset="0"/>
                <a:cs typeface="B Lotus" panose="00000400000000000000" pitchFamily="2" charset="-78"/>
              </a:rPr>
              <a:t>قصد فرد نبوده</a:t>
            </a:r>
          </a:p>
          <a:p>
            <a:pPr lvl="1" algn="r" rtl="1"/>
            <a:r>
              <a:rPr lang="fa-IR">
                <a:latin typeface="Franklin Gothic Heavy" panose="020B0903020102020204" pitchFamily="34" charset="0"/>
                <a:cs typeface="B Lotus" panose="00000400000000000000" pitchFamily="2" charset="-78"/>
              </a:rPr>
              <a:t>مقررات یا یک ناظر بیرونی نیست.</a:t>
            </a:r>
          </a:p>
          <a:p>
            <a:pPr lvl="1" algn="r" rtl="1"/>
            <a:r>
              <a:rPr lang="fa-IR">
                <a:latin typeface="Franklin Gothic Heavy" panose="020B0903020102020204" pitchFamily="34" charset="0"/>
                <a:cs typeface="B Lotus" panose="00000400000000000000" pitchFamily="2" charset="-78"/>
              </a:rPr>
              <a:t>منجر به این میشود که وظیفه یا سیستم از حدود تعریف شده خارج شود.</a:t>
            </a:r>
          </a:p>
          <a:p>
            <a:pPr lvl="1" algn="r" rtl="1">
              <a:buFont typeface="Wingdings" panose="05000000000000000000" pitchFamily="2" charset="2"/>
              <a:buNone/>
            </a:pPr>
            <a:r>
              <a:rPr lang="fa-IR">
                <a:latin typeface="Franklin Gothic Heavy" panose="020B0903020102020204" pitchFamily="34" charset="0"/>
                <a:cs typeface="B Lotus" panose="00000400000000000000" pitchFamily="2" charset="-78"/>
              </a:rPr>
              <a:t>عناصر کلیدی در این تعریف عبارتند از:</a:t>
            </a:r>
          </a:p>
          <a:p>
            <a:pPr lvl="1" algn="r" rtl="1">
              <a:buFont typeface="Wingdings" panose="05000000000000000000" pitchFamily="2" charset="2"/>
              <a:buNone/>
            </a:pPr>
            <a:r>
              <a:rPr lang="fa-IR" sz="2400">
                <a:solidFill>
                  <a:srgbClr val="FF0000"/>
                </a:solidFill>
                <a:cs typeface="B Titr" panose="00000700000000000000" pitchFamily="2" charset="-78"/>
              </a:rPr>
              <a:t>قصد </a:t>
            </a:r>
            <a:r>
              <a:rPr lang="fa-IR" sz="2400">
                <a:solidFill>
                  <a:schemeClr val="accent2"/>
                </a:solidFill>
                <a:cs typeface="B Titr" panose="00000700000000000000" pitchFamily="2" charset="-78"/>
              </a:rPr>
              <a:t>،</a:t>
            </a:r>
            <a:r>
              <a:rPr lang="fa-IR" sz="2400">
                <a:solidFill>
                  <a:srgbClr val="FF0000"/>
                </a:solidFill>
                <a:cs typeface="B Titr" panose="00000700000000000000" pitchFamily="2" charset="-78"/>
              </a:rPr>
              <a:t> انحراف از برخی استانداردهای پذیرفته شده </a:t>
            </a:r>
            <a:r>
              <a:rPr lang="fa-IR" sz="2400">
                <a:solidFill>
                  <a:schemeClr val="accent2"/>
                </a:solidFill>
                <a:cs typeface="B Titr" panose="00000700000000000000" pitchFamily="2" charset="-78"/>
              </a:rPr>
              <a:t>و</a:t>
            </a:r>
            <a:r>
              <a:rPr lang="fa-IR" sz="2400">
                <a:solidFill>
                  <a:srgbClr val="FF0000"/>
                </a:solidFill>
                <a:cs typeface="B Titr" panose="00000700000000000000" pitchFamily="2" charset="-78"/>
              </a:rPr>
              <a:t> پیامدهای نامطلوب عمل یا تصمیم</a:t>
            </a:r>
            <a:r>
              <a:rPr lang="fa-IR"/>
              <a:t>.(</a:t>
            </a:r>
            <a:r>
              <a:rPr lang="en-US"/>
              <a:t>Sanders &amp; moray </a:t>
            </a:r>
            <a:r>
              <a:rPr lang="fa-IR"/>
              <a:t>)</a:t>
            </a:r>
          </a:p>
          <a:p>
            <a:pPr lvl="1" algn="r" rtl="1">
              <a:buFont typeface="Wingdings" panose="05000000000000000000" pitchFamily="2" charset="2"/>
              <a:buNone/>
            </a:pPr>
            <a:endParaRPr lang="en-US"/>
          </a:p>
        </p:txBody>
      </p:sp>
    </p:spTree>
    <p:extLst>
      <p:ext uri="{BB962C8B-B14F-4D97-AF65-F5344CB8AC3E}">
        <p14:creationId xmlns:p14="http://schemas.microsoft.com/office/powerpoint/2010/main" val="66491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228600" y="1600200"/>
            <a:ext cx="8458200" cy="4533900"/>
          </a:xfrm>
        </p:spPr>
        <p:txBody>
          <a:bodyPr>
            <a:normAutofit/>
          </a:bodyPr>
          <a:lstStyle/>
          <a:p>
            <a:pPr algn="r" rtl="1"/>
            <a:r>
              <a:rPr lang="fa-IR" sz="2800" b="1" dirty="0">
                <a:cs typeface="B Lotus" panose="00000400000000000000" pitchFamily="2" charset="-78"/>
              </a:rPr>
              <a:t>خطا کلمه ای عمومی برای نشان دادن کلیه اتفاقاتی که در آن ترتیب برنامه ریزی شده ذهنی یا فعالیتهای فیزیکی برای رسیدن به نتیجه مورد نظر با شکست مواجه می شود. (</a:t>
            </a:r>
            <a:r>
              <a:rPr lang="en-US" sz="3200" b="1" dirty="0">
                <a:cs typeface="B Lotus" panose="00000400000000000000" pitchFamily="2" charset="-78"/>
              </a:rPr>
              <a:t>Reason</a:t>
            </a:r>
            <a:r>
              <a:rPr lang="fa-IR" sz="2800" b="1" dirty="0">
                <a:cs typeface="B Lotus" panose="00000400000000000000" pitchFamily="2" charset="-78"/>
              </a:rPr>
              <a:t>)</a:t>
            </a:r>
          </a:p>
          <a:p>
            <a:pPr lvl="1" algn="r" rtl="1"/>
            <a:r>
              <a:rPr lang="fa-IR" sz="2400" b="1" dirty="0">
                <a:cs typeface="B Lotus" panose="00000400000000000000" pitchFamily="2" charset="-78"/>
              </a:rPr>
              <a:t>برنامه ریزی نادرست</a:t>
            </a:r>
          </a:p>
          <a:p>
            <a:pPr lvl="1" algn="r" rtl="1"/>
            <a:r>
              <a:rPr lang="fa-IR" sz="2400" b="1" dirty="0">
                <a:cs typeface="B Lotus" panose="00000400000000000000" pitchFamily="2" charset="-78"/>
              </a:rPr>
              <a:t>اجری نادرست</a:t>
            </a:r>
            <a:endParaRPr lang="en-US" sz="2400" b="1" dirty="0">
              <a:cs typeface="B Lotus" panose="00000400000000000000" pitchFamily="2" charset="-78"/>
            </a:endParaRPr>
          </a:p>
        </p:txBody>
      </p:sp>
      <p:sp>
        <p:nvSpPr>
          <p:cNvPr id="13316" name="Rectangle 4"/>
          <p:cNvSpPr>
            <a:spLocks noGrp="1" noChangeArrowheads="1"/>
          </p:cNvSpPr>
          <p:nvPr>
            <p:ph type="title"/>
          </p:nvPr>
        </p:nvSpPr>
        <p:spPr>
          <a:xfrm>
            <a:off x="552912" y="385816"/>
            <a:ext cx="7989752" cy="1083329"/>
          </a:xfrm>
          <a:noFill/>
          <a:ln/>
        </p:spPr>
        <p:txBody>
          <a:bodyPr/>
          <a:lstStyle/>
          <a:p>
            <a:pPr algn="r"/>
            <a:r>
              <a:rPr lang="fa-IR" dirty="0">
                <a:cs typeface="B Titr" panose="00000700000000000000" pitchFamily="2" charset="-78"/>
              </a:rPr>
              <a:t>تعاریف کاربردی از خطای انسانی(ادامه)</a:t>
            </a:r>
            <a:endParaRPr lang="en-US" dirty="0">
              <a:cs typeface="B Titr" panose="00000700000000000000" pitchFamily="2" charset="-78"/>
            </a:endParaRPr>
          </a:p>
        </p:txBody>
      </p:sp>
    </p:spTree>
    <p:extLst>
      <p:ext uri="{BB962C8B-B14F-4D97-AF65-F5344CB8AC3E}">
        <p14:creationId xmlns:p14="http://schemas.microsoft.com/office/powerpoint/2010/main" val="3736912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p:txBody>
          <a:bodyPr>
            <a:normAutofit/>
          </a:bodyPr>
          <a:lstStyle/>
          <a:p>
            <a:pPr algn="r" rtl="1"/>
            <a:r>
              <a:rPr lang="fa-IR" sz="2800" b="1" dirty="0">
                <a:cs typeface="B Lotus" panose="00000400000000000000" pitchFamily="2" charset="-78"/>
              </a:rPr>
              <a:t>تعریف راسموسن(</a:t>
            </a:r>
            <a:r>
              <a:rPr lang="en-US" sz="2800" b="1" dirty="0">
                <a:cs typeface="B Lotus" panose="00000400000000000000" pitchFamily="2" charset="-78"/>
              </a:rPr>
              <a:t>Rasmussen</a:t>
            </a:r>
            <a:r>
              <a:rPr lang="fa-IR" sz="2800" b="1" dirty="0">
                <a:cs typeface="B Lotus" panose="00000400000000000000" pitchFamily="2" charset="-78"/>
              </a:rPr>
              <a:t>)</a:t>
            </a:r>
          </a:p>
          <a:p>
            <a:pPr algn="r" rtl="1">
              <a:buFont typeface="Wingdings" panose="05000000000000000000" pitchFamily="2" charset="2"/>
              <a:buNone/>
            </a:pPr>
            <a:r>
              <a:rPr lang="fa-IR" sz="2800" b="1" dirty="0">
                <a:cs typeface="B Lotus" panose="00000400000000000000" pitchFamily="2" charset="-78"/>
              </a:rPr>
              <a:t>خطا ناشی از عدم تناسب انسان-ماشین یا انسان – وظیفه است.</a:t>
            </a:r>
            <a:endParaRPr lang="en-US" sz="2800" b="1" dirty="0">
              <a:cs typeface="B Lotus" panose="00000400000000000000" pitchFamily="2" charset="-78"/>
            </a:endParaRPr>
          </a:p>
        </p:txBody>
      </p:sp>
      <p:sp>
        <p:nvSpPr>
          <p:cNvPr id="14340" name="Rectangle 4"/>
          <p:cNvSpPr>
            <a:spLocks noGrp="1" noChangeArrowheads="1"/>
          </p:cNvSpPr>
          <p:nvPr>
            <p:ph type="title"/>
          </p:nvPr>
        </p:nvSpPr>
        <p:spPr>
          <a:xfrm>
            <a:off x="486924" y="395243"/>
            <a:ext cx="7989752" cy="1083329"/>
          </a:xfrm>
          <a:noFill/>
          <a:ln/>
        </p:spPr>
        <p:txBody>
          <a:bodyPr/>
          <a:lstStyle/>
          <a:p>
            <a:pPr algn="r"/>
            <a:r>
              <a:rPr lang="fa-IR" dirty="0">
                <a:cs typeface="B Titr" panose="00000700000000000000" pitchFamily="2" charset="-78"/>
              </a:rPr>
              <a:t>تعاریف کاربردی از خطای انسانی(ادامه)</a:t>
            </a:r>
            <a:endParaRPr lang="en-US" dirty="0">
              <a:cs typeface="B Titr" panose="00000700000000000000" pitchFamily="2" charset="-78"/>
            </a:endParaRPr>
          </a:p>
        </p:txBody>
      </p:sp>
    </p:spTree>
    <p:extLst>
      <p:ext uri="{BB962C8B-B14F-4D97-AF65-F5344CB8AC3E}">
        <p14:creationId xmlns:p14="http://schemas.microsoft.com/office/powerpoint/2010/main" val="4250170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fa-IR">
                <a:cs typeface="B Titr" panose="00000700000000000000" pitchFamily="2" charset="-78"/>
              </a:rPr>
              <a:t>طبقه بندی خطای انسانی</a:t>
            </a:r>
            <a:endParaRPr lang="en-US">
              <a:cs typeface="B Titr" panose="00000700000000000000" pitchFamily="2" charset="-78"/>
            </a:endParaRPr>
          </a:p>
        </p:txBody>
      </p:sp>
      <p:sp>
        <p:nvSpPr>
          <p:cNvPr id="15363" name="Rectangle 3"/>
          <p:cNvSpPr>
            <a:spLocks noGrp="1" noChangeArrowheads="1"/>
          </p:cNvSpPr>
          <p:nvPr>
            <p:ph type="body" idx="1"/>
          </p:nvPr>
        </p:nvSpPr>
        <p:spPr>
          <a:xfrm>
            <a:off x="542326" y="1343247"/>
            <a:ext cx="7989752" cy="3630795"/>
          </a:xfrm>
        </p:spPr>
        <p:txBody>
          <a:bodyPr/>
          <a:lstStyle/>
          <a:p>
            <a:pPr algn="r" rtl="1"/>
            <a:r>
              <a:rPr lang="fa-IR" dirty="0">
                <a:cs typeface="B Lotus" panose="00000400000000000000" pitchFamily="2" charset="-78"/>
              </a:rPr>
              <a:t>خطا و تخلفات</a:t>
            </a:r>
          </a:p>
          <a:p>
            <a:pPr algn="r" rtl="1"/>
            <a:r>
              <a:rPr lang="fa-IR" dirty="0">
                <a:cs typeface="B Lotus" panose="00000400000000000000" pitchFamily="2" charset="-78"/>
              </a:rPr>
              <a:t>خطای وقایع غیر عمدی هستند در حالیکه تخلفات به انحراف عمد ازروشهای ایمن دلالت دارند.</a:t>
            </a:r>
            <a:endParaRPr lang="en-US" dirty="0">
              <a:cs typeface="B Lotus" panose="00000400000000000000" pitchFamily="2" charset="-78"/>
            </a:endParaRPr>
          </a:p>
          <a:p>
            <a:pPr algn="r" rtl="1"/>
            <a:endParaRPr lang="en-US" dirty="0">
              <a:cs typeface="B Lotus" panose="00000400000000000000" pitchFamily="2" charset="-78"/>
            </a:endParaRPr>
          </a:p>
          <a:p>
            <a:pPr algn="r" rtl="1"/>
            <a:endParaRPr lang="en-US" dirty="0"/>
          </a:p>
        </p:txBody>
      </p:sp>
      <p:grpSp>
        <p:nvGrpSpPr>
          <p:cNvPr id="15364" name="Group 4"/>
          <p:cNvGrpSpPr>
            <a:grpSpLocks/>
          </p:cNvGrpSpPr>
          <p:nvPr/>
        </p:nvGrpSpPr>
        <p:grpSpPr bwMode="auto">
          <a:xfrm>
            <a:off x="1600200" y="3733800"/>
            <a:ext cx="5916613" cy="2171700"/>
            <a:chOff x="1351" y="3362"/>
            <a:chExt cx="3055" cy="851"/>
          </a:xfrm>
        </p:grpSpPr>
        <p:sp>
          <p:nvSpPr>
            <p:cNvPr id="15365" name="Rectangle 5"/>
            <p:cNvSpPr>
              <a:spLocks noChangeArrowheads="1"/>
            </p:cNvSpPr>
            <p:nvPr/>
          </p:nvSpPr>
          <p:spPr bwMode="auto">
            <a:xfrm>
              <a:off x="1351" y="3362"/>
              <a:ext cx="3055" cy="851"/>
            </a:xfrm>
            <a:prstGeom prst="rect">
              <a:avLst/>
            </a:prstGeom>
            <a:gradFill rotWithShape="0">
              <a:gsLst>
                <a:gs pos="0">
                  <a:srgbClr val="99CCFF"/>
                </a:gs>
                <a:gs pos="100000">
                  <a:srgbClr val="99CCFF">
                    <a:gamma/>
                    <a:shade val="46275"/>
                    <a:invGamma/>
                  </a:srgbClr>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6" name="Line 6"/>
            <p:cNvSpPr>
              <a:spLocks noChangeShapeType="1"/>
            </p:cNvSpPr>
            <p:nvPr/>
          </p:nvSpPr>
          <p:spPr bwMode="auto">
            <a:xfrm flipH="1">
              <a:off x="3007" y="3593"/>
              <a:ext cx="0" cy="7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7" name="Line 7"/>
            <p:cNvSpPr>
              <a:spLocks noChangeShapeType="1"/>
            </p:cNvSpPr>
            <p:nvPr/>
          </p:nvSpPr>
          <p:spPr bwMode="auto">
            <a:xfrm flipH="1">
              <a:off x="2264" y="3817"/>
              <a:ext cx="0" cy="17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8" name="Rectangle 8"/>
            <p:cNvSpPr>
              <a:spLocks noChangeArrowheads="1"/>
            </p:cNvSpPr>
            <p:nvPr/>
          </p:nvSpPr>
          <p:spPr bwMode="auto">
            <a:xfrm>
              <a:off x="2030" y="3716"/>
              <a:ext cx="476" cy="165"/>
            </a:xfrm>
            <a:prstGeom prst="rect">
              <a:avLst/>
            </a:prstGeom>
            <a:solidFill>
              <a:srgbClr val="EAEAEA"/>
            </a:solidFill>
            <a:ln w="12700">
              <a:solidFill>
                <a:schemeClr val="bg2"/>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lIns="82550" tIns="41275" rIns="82550" bIns="41275" anchor="ctr"/>
            <a:lstStyle>
              <a:lvl1pPr defTabSz="739775">
                <a:defRPr>
                  <a:solidFill>
                    <a:schemeClr val="tx1"/>
                  </a:solidFill>
                  <a:latin typeface="Arial" panose="020B0604020202020204" pitchFamily="34" charset="0"/>
                  <a:cs typeface="Arial" panose="020B0604020202020204" pitchFamily="34" charset="0"/>
                </a:defRPr>
              </a:lvl1pPr>
              <a:lvl2pPr marL="411163" defTabSz="739775">
                <a:defRPr>
                  <a:solidFill>
                    <a:schemeClr val="tx1"/>
                  </a:solidFill>
                  <a:latin typeface="Arial" panose="020B0604020202020204" pitchFamily="34" charset="0"/>
                  <a:cs typeface="Arial" panose="020B0604020202020204" pitchFamily="34" charset="0"/>
                </a:defRPr>
              </a:lvl2pPr>
              <a:lvl3pPr marL="822325" defTabSz="739775">
                <a:defRPr>
                  <a:solidFill>
                    <a:schemeClr val="tx1"/>
                  </a:solidFill>
                  <a:latin typeface="Arial" panose="020B0604020202020204" pitchFamily="34" charset="0"/>
                  <a:cs typeface="Arial" panose="020B0604020202020204" pitchFamily="34" charset="0"/>
                </a:defRPr>
              </a:lvl3pPr>
              <a:lvl4pPr marL="1235075" defTabSz="739775">
                <a:defRPr>
                  <a:solidFill>
                    <a:schemeClr val="tx1"/>
                  </a:solidFill>
                  <a:latin typeface="Arial" panose="020B0604020202020204" pitchFamily="34" charset="0"/>
                  <a:cs typeface="Arial" panose="020B0604020202020204" pitchFamily="34" charset="0"/>
                </a:defRPr>
              </a:lvl4pPr>
              <a:lvl5pPr marL="1646238" defTabSz="739775">
                <a:defRPr>
                  <a:solidFill>
                    <a:schemeClr val="tx1"/>
                  </a:solidFill>
                  <a:latin typeface="Arial" panose="020B0604020202020204" pitchFamily="34" charset="0"/>
                  <a:cs typeface="Arial" panose="020B0604020202020204" pitchFamily="34" charset="0"/>
                </a:defRPr>
              </a:lvl5pPr>
              <a:lvl6pPr marL="21034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606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78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50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0" hangingPunct="0"/>
              <a:r>
                <a:rPr lang="en-US" sz="1200" b="1">
                  <a:latin typeface="Garamond" panose="02020404030301010803" pitchFamily="18" charset="0"/>
                </a:rPr>
                <a:t>Errors</a:t>
              </a:r>
            </a:p>
          </p:txBody>
        </p:sp>
        <p:sp>
          <p:nvSpPr>
            <p:cNvPr id="15369" name="Freeform 9"/>
            <p:cNvSpPr>
              <a:spLocks/>
            </p:cNvSpPr>
            <p:nvPr/>
          </p:nvSpPr>
          <p:spPr bwMode="auto">
            <a:xfrm>
              <a:off x="1641" y="3920"/>
              <a:ext cx="1233" cy="97"/>
            </a:xfrm>
            <a:custGeom>
              <a:avLst/>
              <a:gdLst>
                <a:gd name="T0" fmla="*/ 0 w 1990"/>
                <a:gd name="T1" fmla="*/ 229 h 249"/>
                <a:gd name="T2" fmla="*/ 0 w 1990"/>
                <a:gd name="T3" fmla="*/ 0 h 249"/>
                <a:gd name="T4" fmla="*/ 1989 w 1990"/>
                <a:gd name="T5" fmla="*/ 0 h 249"/>
                <a:gd name="T6" fmla="*/ 1989 w 1990"/>
                <a:gd name="T7" fmla="*/ 248 h 249"/>
              </a:gdLst>
              <a:ahLst/>
              <a:cxnLst>
                <a:cxn ang="0">
                  <a:pos x="T0" y="T1"/>
                </a:cxn>
                <a:cxn ang="0">
                  <a:pos x="T2" y="T3"/>
                </a:cxn>
                <a:cxn ang="0">
                  <a:pos x="T4" y="T5"/>
                </a:cxn>
                <a:cxn ang="0">
                  <a:pos x="T6" y="T7"/>
                </a:cxn>
              </a:cxnLst>
              <a:rect l="0" t="0" r="r" b="b"/>
              <a:pathLst>
                <a:path w="1990" h="249">
                  <a:moveTo>
                    <a:pt x="0" y="229"/>
                  </a:moveTo>
                  <a:lnTo>
                    <a:pt x="0" y="0"/>
                  </a:lnTo>
                  <a:lnTo>
                    <a:pt x="1989" y="0"/>
                  </a:lnTo>
                  <a:lnTo>
                    <a:pt x="1989" y="248"/>
                  </a:lnTo>
                </a:path>
              </a:pathLst>
            </a:custGeom>
            <a:noFill/>
            <a:ln w="38100" cap="rnd"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Rectangle 10"/>
            <p:cNvSpPr>
              <a:spLocks noChangeArrowheads="1"/>
            </p:cNvSpPr>
            <p:nvPr/>
          </p:nvSpPr>
          <p:spPr bwMode="auto">
            <a:xfrm>
              <a:off x="2621" y="3970"/>
              <a:ext cx="493" cy="178"/>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71" name="Rectangle 11"/>
            <p:cNvSpPr>
              <a:spLocks noChangeArrowheads="1"/>
            </p:cNvSpPr>
            <p:nvPr/>
          </p:nvSpPr>
          <p:spPr bwMode="auto">
            <a:xfrm>
              <a:off x="2643" y="3959"/>
              <a:ext cx="449" cy="178"/>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Perceptual</a:t>
              </a:r>
            </a:p>
            <a:p>
              <a:pPr algn="ctr" eaLnBrk="0" hangingPunct="0"/>
              <a:r>
                <a:rPr lang="en-US" sz="1200" b="1">
                  <a:solidFill>
                    <a:srgbClr val="000000"/>
                  </a:solidFill>
                  <a:latin typeface="Garamond" panose="02020404030301010803" pitchFamily="18" charset="0"/>
                </a:rPr>
                <a:t>Errors</a:t>
              </a:r>
            </a:p>
          </p:txBody>
        </p:sp>
        <p:sp>
          <p:nvSpPr>
            <p:cNvPr id="15372" name="Rectangle 12"/>
            <p:cNvSpPr>
              <a:spLocks noChangeArrowheads="1"/>
            </p:cNvSpPr>
            <p:nvPr/>
          </p:nvSpPr>
          <p:spPr bwMode="auto">
            <a:xfrm>
              <a:off x="2031" y="3968"/>
              <a:ext cx="475" cy="181"/>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73" name="Rectangle 13"/>
            <p:cNvSpPr>
              <a:spLocks noChangeArrowheads="1"/>
            </p:cNvSpPr>
            <p:nvPr/>
          </p:nvSpPr>
          <p:spPr bwMode="auto">
            <a:xfrm>
              <a:off x="2035" y="3959"/>
              <a:ext cx="469" cy="178"/>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Skill-Based</a:t>
              </a:r>
            </a:p>
            <a:p>
              <a:pPr algn="ctr" eaLnBrk="0" hangingPunct="0"/>
              <a:r>
                <a:rPr lang="en-US" sz="1200" b="1">
                  <a:solidFill>
                    <a:srgbClr val="000000"/>
                  </a:solidFill>
                  <a:latin typeface="Garamond" panose="02020404030301010803" pitchFamily="18" charset="0"/>
                </a:rPr>
                <a:t>Errors</a:t>
              </a:r>
            </a:p>
          </p:txBody>
        </p:sp>
        <p:sp>
          <p:nvSpPr>
            <p:cNvPr id="15374" name="Freeform 14"/>
            <p:cNvSpPr>
              <a:spLocks/>
            </p:cNvSpPr>
            <p:nvPr/>
          </p:nvSpPr>
          <p:spPr bwMode="auto">
            <a:xfrm>
              <a:off x="2264" y="3672"/>
              <a:ext cx="1555" cy="79"/>
            </a:xfrm>
            <a:custGeom>
              <a:avLst/>
              <a:gdLst>
                <a:gd name="T0" fmla="*/ 0 w 2929"/>
                <a:gd name="T1" fmla="*/ 117 h 151"/>
                <a:gd name="T2" fmla="*/ 0 w 2929"/>
                <a:gd name="T3" fmla="*/ 0 h 151"/>
                <a:gd name="T4" fmla="*/ 2928 w 2929"/>
                <a:gd name="T5" fmla="*/ 0 h 151"/>
                <a:gd name="T6" fmla="*/ 2928 w 2929"/>
                <a:gd name="T7" fmla="*/ 150 h 151"/>
              </a:gdLst>
              <a:ahLst/>
              <a:cxnLst>
                <a:cxn ang="0">
                  <a:pos x="T0" y="T1"/>
                </a:cxn>
                <a:cxn ang="0">
                  <a:pos x="T2" y="T3"/>
                </a:cxn>
                <a:cxn ang="0">
                  <a:pos x="T4" y="T5"/>
                </a:cxn>
                <a:cxn ang="0">
                  <a:pos x="T6" y="T7"/>
                </a:cxn>
              </a:cxnLst>
              <a:rect l="0" t="0" r="r" b="b"/>
              <a:pathLst>
                <a:path w="2929" h="151">
                  <a:moveTo>
                    <a:pt x="0" y="117"/>
                  </a:moveTo>
                  <a:lnTo>
                    <a:pt x="0" y="0"/>
                  </a:lnTo>
                  <a:lnTo>
                    <a:pt x="2928" y="0"/>
                  </a:lnTo>
                  <a:lnTo>
                    <a:pt x="2928" y="150"/>
                  </a:lnTo>
                </a:path>
              </a:pathLst>
            </a:custGeom>
            <a:noFill/>
            <a:ln w="38100" cap="rnd"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5" name="Oval 15"/>
            <p:cNvSpPr>
              <a:spLocks noChangeArrowheads="1"/>
            </p:cNvSpPr>
            <p:nvPr/>
          </p:nvSpPr>
          <p:spPr bwMode="auto">
            <a:xfrm>
              <a:off x="2716" y="3416"/>
              <a:ext cx="574" cy="194"/>
            </a:xfrm>
            <a:prstGeom prst="ellipse">
              <a:avLst/>
            </a:prstGeom>
            <a:solidFill>
              <a:srgbClr val="EAEAEA"/>
            </a:solidFill>
            <a:ln w="12700">
              <a:solidFill>
                <a:schemeClr val="tx1"/>
              </a:solidFill>
              <a:round/>
              <a:headEnd/>
              <a:tailEnd/>
            </a:ln>
            <a:effectLst/>
            <a:extLst>
              <a:ext uri="{AF507438-7753-43E0-B8FC-AC1667EBCBE1}">
                <a14:hiddenEffects xmlns:a14="http://schemas.microsoft.com/office/drawing/2010/main">
                  <a:effectLst>
                    <a:outerShdw dist="71842" dir="2700000" algn="ctr" rotWithShape="0">
                      <a:srgbClr val="333333"/>
                    </a:outerShdw>
                  </a:effectLst>
                </a14:hiddenEffects>
              </a:ext>
            </a:extLst>
          </p:spPr>
          <p:txBody>
            <a:bodyPr wrap="none" lIns="82550" tIns="41275" rIns="82550" bIns="41275" anchor="ctr"/>
            <a:lstStyle>
              <a:lvl1pPr defTabSz="739775">
                <a:defRPr>
                  <a:solidFill>
                    <a:schemeClr val="tx1"/>
                  </a:solidFill>
                  <a:latin typeface="Arial" panose="020B0604020202020204" pitchFamily="34" charset="0"/>
                  <a:cs typeface="Arial" panose="020B0604020202020204" pitchFamily="34" charset="0"/>
                </a:defRPr>
              </a:lvl1pPr>
              <a:lvl2pPr marL="411163" defTabSz="739775">
                <a:defRPr>
                  <a:solidFill>
                    <a:schemeClr val="tx1"/>
                  </a:solidFill>
                  <a:latin typeface="Arial" panose="020B0604020202020204" pitchFamily="34" charset="0"/>
                  <a:cs typeface="Arial" panose="020B0604020202020204" pitchFamily="34" charset="0"/>
                </a:defRPr>
              </a:lvl2pPr>
              <a:lvl3pPr marL="822325" defTabSz="739775">
                <a:defRPr>
                  <a:solidFill>
                    <a:schemeClr val="tx1"/>
                  </a:solidFill>
                  <a:latin typeface="Arial" panose="020B0604020202020204" pitchFamily="34" charset="0"/>
                  <a:cs typeface="Arial" panose="020B0604020202020204" pitchFamily="34" charset="0"/>
                </a:defRPr>
              </a:lvl3pPr>
              <a:lvl4pPr marL="1235075" defTabSz="739775">
                <a:defRPr>
                  <a:solidFill>
                    <a:schemeClr val="tx1"/>
                  </a:solidFill>
                  <a:latin typeface="Arial" panose="020B0604020202020204" pitchFamily="34" charset="0"/>
                  <a:cs typeface="Arial" panose="020B0604020202020204" pitchFamily="34" charset="0"/>
                </a:defRPr>
              </a:lvl4pPr>
              <a:lvl5pPr marL="1646238" defTabSz="739775">
                <a:defRPr>
                  <a:solidFill>
                    <a:schemeClr val="tx1"/>
                  </a:solidFill>
                  <a:latin typeface="Arial" panose="020B0604020202020204" pitchFamily="34" charset="0"/>
                  <a:cs typeface="Arial" panose="020B0604020202020204" pitchFamily="34" charset="0"/>
                </a:defRPr>
              </a:lvl5pPr>
              <a:lvl6pPr marL="21034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606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78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50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0" hangingPunct="0"/>
              <a:r>
                <a:rPr lang="en-US" sz="1200" b="1">
                  <a:solidFill>
                    <a:srgbClr val="000000"/>
                  </a:solidFill>
                  <a:latin typeface="Garamond" panose="02020404030301010803" pitchFamily="18" charset="0"/>
                </a:rPr>
                <a:t>UNSAFE</a:t>
              </a:r>
            </a:p>
            <a:p>
              <a:pPr algn="ctr" eaLnBrk="0" hangingPunct="0"/>
              <a:r>
                <a:rPr lang="en-US" sz="1200" b="1">
                  <a:solidFill>
                    <a:srgbClr val="000000"/>
                  </a:solidFill>
                  <a:latin typeface="Garamond" panose="02020404030301010803" pitchFamily="18" charset="0"/>
                </a:rPr>
                <a:t>ACTS</a:t>
              </a:r>
            </a:p>
          </p:txBody>
        </p:sp>
        <p:sp>
          <p:nvSpPr>
            <p:cNvPr id="15376" name="Rectangle 16"/>
            <p:cNvSpPr>
              <a:spLocks noChangeArrowheads="1"/>
            </p:cNvSpPr>
            <p:nvPr/>
          </p:nvSpPr>
          <p:spPr bwMode="auto">
            <a:xfrm>
              <a:off x="2028" y="3716"/>
              <a:ext cx="477" cy="165"/>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lIns="82550" tIns="41275" rIns="82550" bIns="41275" anchor="ctr"/>
            <a:lstStyle>
              <a:lvl1pPr defTabSz="739775">
                <a:defRPr>
                  <a:solidFill>
                    <a:schemeClr val="tx1"/>
                  </a:solidFill>
                  <a:latin typeface="Arial" panose="020B0604020202020204" pitchFamily="34" charset="0"/>
                  <a:cs typeface="Arial" panose="020B0604020202020204" pitchFamily="34" charset="0"/>
                </a:defRPr>
              </a:lvl1pPr>
              <a:lvl2pPr marL="411163" defTabSz="739775">
                <a:defRPr>
                  <a:solidFill>
                    <a:schemeClr val="tx1"/>
                  </a:solidFill>
                  <a:latin typeface="Arial" panose="020B0604020202020204" pitchFamily="34" charset="0"/>
                  <a:cs typeface="Arial" panose="020B0604020202020204" pitchFamily="34" charset="0"/>
                </a:defRPr>
              </a:lvl2pPr>
              <a:lvl3pPr marL="822325" defTabSz="739775">
                <a:defRPr>
                  <a:solidFill>
                    <a:schemeClr val="tx1"/>
                  </a:solidFill>
                  <a:latin typeface="Arial" panose="020B0604020202020204" pitchFamily="34" charset="0"/>
                  <a:cs typeface="Arial" panose="020B0604020202020204" pitchFamily="34" charset="0"/>
                </a:defRPr>
              </a:lvl3pPr>
              <a:lvl4pPr marL="1235075" defTabSz="739775">
                <a:defRPr>
                  <a:solidFill>
                    <a:schemeClr val="tx1"/>
                  </a:solidFill>
                  <a:latin typeface="Arial" panose="020B0604020202020204" pitchFamily="34" charset="0"/>
                  <a:cs typeface="Arial" panose="020B0604020202020204" pitchFamily="34" charset="0"/>
                </a:defRPr>
              </a:lvl4pPr>
              <a:lvl5pPr marL="1646238" defTabSz="739775">
                <a:defRPr>
                  <a:solidFill>
                    <a:schemeClr val="tx1"/>
                  </a:solidFill>
                  <a:latin typeface="Arial" panose="020B0604020202020204" pitchFamily="34" charset="0"/>
                  <a:cs typeface="Arial" panose="020B0604020202020204" pitchFamily="34" charset="0"/>
                </a:defRPr>
              </a:lvl5pPr>
              <a:lvl6pPr marL="21034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606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78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5038" defTabSz="73977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0" hangingPunct="0"/>
              <a:r>
                <a:rPr lang="en-US" sz="1200" b="1">
                  <a:solidFill>
                    <a:srgbClr val="000000"/>
                  </a:solidFill>
                  <a:latin typeface="Garamond" panose="02020404030301010803" pitchFamily="18" charset="0"/>
                </a:rPr>
                <a:t>Errors</a:t>
              </a:r>
            </a:p>
          </p:txBody>
        </p:sp>
        <p:sp>
          <p:nvSpPr>
            <p:cNvPr id="15377" name="Rectangle 17"/>
            <p:cNvSpPr>
              <a:spLocks noChangeArrowheads="1"/>
            </p:cNvSpPr>
            <p:nvPr/>
          </p:nvSpPr>
          <p:spPr bwMode="auto">
            <a:xfrm>
              <a:off x="1402" y="3968"/>
              <a:ext cx="475" cy="181"/>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78" name="Rectangle 18"/>
            <p:cNvSpPr>
              <a:spLocks noChangeArrowheads="1"/>
            </p:cNvSpPr>
            <p:nvPr/>
          </p:nvSpPr>
          <p:spPr bwMode="auto">
            <a:xfrm>
              <a:off x="1449" y="3959"/>
              <a:ext cx="390" cy="178"/>
            </a:xfrm>
            <a:prstGeom prst="rect">
              <a:avLst/>
            </a:prstGeom>
            <a:noFill/>
            <a:ln>
              <a:noFill/>
            </a:ln>
            <a:effectLst/>
            <a:extLst>
              <a:ext uri="{909E8E84-426E-40DD-AFC4-6F175D3DCCD1}">
                <a14:hiddenFill xmlns:a14="http://schemas.microsoft.com/office/drawing/2010/main">
                  <a:solidFill>
                    <a:srgbClr val="00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Decision</a:t>
              </a:r>
            </a:p>
            <a:p>
              <a:pPr algn="ctr" eaLnBrk="0" hangingPunct="0"/>
              <a:r>
                <a:rPr lang="en-US" sz="1200" b="1">
                  <a:solidFill>
                    <a:srgbClr val="000000"/>
                  </a:solidFill>
                  <a:latin typeface="Garamond" panose="02020404030301010803" pitchFamily="18" charset="0"/>
                </a:rPr>
                <a:t>Errors</a:t>
              </a:r>
            </a:p>
          </p:txBody>
        </p:sp>
        <p:grpSp>
          <p:nvGrpSpPr>
            <p:cNvPr id="15379" name="Group 19"/>
            <p:cNvGrpSpPr>
              <a:grpSpLocks/>
            </p:cNvGrpSpPr>
            <p:nvPr/>
          </p:nvGrpSpPr>
          <p:grpSpPr bwMode="auto">
            <a:xfrm>
              <a:off x="3271" y="3711"/>
              <a:ext cx="1094" cy="440"/>
              <a:chOff x="3283" y="3716"/>
              <a:chExt cx="1094" cy="440"/>
            </a:xfrm>
          </p:grpSpPr>
          <p:sp>
            <p:nvSpPr>
              <p:cNvPr id="15380" name="Freeform 20"/>
              <p:cNvSpPr>
                <a:spLocks/>
              </p:cNvSpPr>
              <p:nvPr/>
            </p:nvSpPr>
            <p:spPr bwMode="auto">
              <a:xfrm>
                <a:off x="3517" y="3925"/>
                <a:ext cx="619" cy="70"/>
              </a:xfrm>
              <a:custGeom>
                <a:avLst/>
                <a:gdLst>
                  <a:gd name="T0" fmla="*/ 0 w 1001"/>
                  <a:gd name="T1" fmla="*/ 167 h 182"/>
                  <a:gd name="T2" fmla="*/ 0 w 1001"/>
                  <a:gd name="T3" fmla="*/ 0 h 182"/>
                  <a:gd name="T4" fmla="*/ 1000 w 1001"/>
                  <a:gd name="T5" fmla="*/ 0 h 182"/>
                  <a:gd name="T6" fmla="*/ 1000 w 1001"/>
                  <a:gd name="T7" fmla="*/ 181 h 182"/>
                </a:gdLst>
                <a:ahLst/>
                <a:cxnLst>
                  <a:cxn ang="0">
                    <a:pos x="T0" y="T1"/>
                  </a:cxn>
                  <a:cxn ang="0">
                    <a:pos x="T2" y="T3"/>
                  </a:cxn>
                  <a:cxn ang="0">
                    <a:pos x="T4" y="T5"/>
                  </a:cxn>
                  <a:cxn ang="0">
                    <a:pos x="T6" y="T7"/>
                  </a:cxn>
                </a:cxnLst>
                <a:rect l="0" t="0" r="r" b="b"/>
                <a:pathLst>
                  <a:path w="1001" h="182">
                    <a:moveTo>
                      <a:pt x="0" y="167"/>
                    </a:moveTo>
                    <a:lnTo>
                      <a:pt x="0" y="0"/>
                    </a:lnTo>
                    <a:lnTo>
                      <a:pt x="1000" y="0"/>
                    </a:lnTo>
                    <a:lnTo>
                      <a:pt x="1000" y="181"/>
                    </a:lnTo>
                  </a:path>
                </a:pathLst>
              </a:custGeom>
              <a:noFill/>
              <a:ln w="38100" cap="rnd"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1" name="Rectangle 21"/>
              <p:cNvSpPr>
                <a:spLocks noChangeArrowheads="1"/>
              </p:cNvSpPr>
              <p:nvPr/>
            </p:nvSpPr>
            <p:spPr bwMode="auto">
              <a:xfrm>
                <a:off x="3892" y="3972"/>
                <a:ext cx="476" cy="184"/>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82" name="Rectangle 22"/>
              <p:cNvSpPr>
                <a:spLocks noChangeArrowheads="1"/>
              </p:cNvSpPr>
              <p:nvPr/>
            </p:nvSpPr>
            <p:spPr bwMode="auto">
              <a:xfrm>
                <a:off x="3882" y="4003"/>
                <a:ext cx="495" cy="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Exceptional</a:t>
                </a:r>
              </a:p>
            </p:txBody>
          </p:sp>
          <p:sp>
            <p:nvSpPr>
              <p:cNvPr id="15383" name="Rectangle 23"/>
              <p:cNvSpPr>
                <a:spLocks noChangeArrowheads="1"/>
              </p:cNvSpPr>
              <p:nvPr/>
            </p:nvSpPr>
            <p:spPr bwMode="auto">
              <a:xfrm>
                <a:off x="3283" y="3974"/>
                <a:ext cx="476" cy="179"/>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84" name="Rectangle 24"/>
              <p:cNvSpPr>
                <a:spLocks noChangeArrowheads="1"/>
              </p:cNvSpPr>
              <p:nvPr/>
            </p:nvSpPr>
            <p:spPr bwMode="auto">
              <a:xfrm>
                <a:off x="3341" y="4002"/>
                <a:ext cx="360" cy="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Routine</a:t>
                </a:r>
              </a:p>
            </p:txBody>
          </p:sp>
          <p:sp>
            <p:nvSpPr>
              <p:cNvPr id="15385" name="Line 25" descr="White marble"/>
              <p:cNvSpPr>
                <a:spLocks noChangeShapeType="1"/>
              </p:cNvSpPr>
              <p:nvPr/>
            </p:nvSpPr>
            <p:spPr bwMode="auto">
              <a:xfrm>
                <a:off x="3830" y="3819"/>
                <a:ext cx="0" cy="98"/>
              </a:xfrm>
              <a:prstGeom prst="line">
                <a:avLst/>
              </a:prstGeom>
              <a:no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6" name="Rectangle 26"/>
              <p:cNvSpPr>
                <a:spLocks noChangeArrowheads="1"/>
              </p:cNvSpPr>
              <p:nvPr/>
            </p:nvSpPr>
            <p:spPr bwMode="auto">
              <a:xfrm>
                <a:off x="3589" y="3716"/>
                <a:ext cx="477" cy="165"/>
              </a:xfrm>
              <a:prstGeom prst="rect">
                <a:avLst/>
              </a:prstGeom>
              <a:solidFill>
                <a:srgbClr val="EAEAEA"/>
              </a:solidFill>
              <a:ln w="12700">
                <a:solidFill>
                  <a:schemeClr val="tx1"/>
                </a:solidFill>
                <a:miter lim="800000"/>
                <a:headEnd/>
                <a:tailEnd/>
              </a:ln>
              <a:effectLst/>
              <a:extLst>
                <a:ext uri="{AF507438-7753-43E0-B8FC-AC1667EBCBE1}">
                  <a14:hiddenEffects xmlns:a14="http://schemas.microsoft.com/office/drawing/2010/main">
                    <a:effectLst>
                      <a:outerShdw dist="71842" dir="2700000" algn="ctr" rotWithShape="0">
                        <a:srgbClr val="232323"/>
                      </a:outerShdw>
                    </a:effectLst>
                  </a14:hiddenEffects>
                </a:ext>
              </a:extLst>
            </p:spPr>
            <p:txBody>
              <a:bodyPr wrap="none" anchor="ctr"/>
              <a:lstStyle/>
              <a:p>
                <a:endParaRPr lang="en-US"/>
              </a:p>
            </p:txBody>
          </p:sp>
          <p:sp>
            <p:nvSpPr>
              <p:cNvPr id="15387" name="Rectangle 27"/>
              <p:cNvSpPr>
                <a:spLocks noChangeArrowheads="1"/>
              </p:cNvSpPr>
              <p:nvPr/>
            </p:nvSpPr>
            <p:spPr bwMode="auto">
              <a:xfrm>
                <a:off x="3612" y="3747"/>
                <a:ext cx="431" cy="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200" b="1">
                    <a:solidFill>
                      <a:srgbClr val="000000"/>
                    </a:solidFill>
                    <a:latin typeface="Garamond" panose="02020404030301010803" pitchFamily="18" charset="0"/>
                  </a:rPr>
                  <a:t>Violations</a:t>
                </a:r>
              </a:p>
            </p:txBody>
          </p:sp>
        </p:grpSp>
      </p:grpSp>
    </p:spTree>
    <p:extLst>
      <p:ext uri="{BB962C8B-B14F-4D97-AF65-F5344CB8AC3E}">
        <p14:creationId xmlns:p14="http://schemas.microsoft.com/office/powerpoint/2010/main" val="3944242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28</TotalTime>
  <Words>2406</Words>
  <Application>Microsoft Office PowerPoint</Application>
  <PresentationFormat>On-screen Show (4:3)</PresentationFormat>
  <Paragraphs>307</Paragraphs>
  <Slides>49</Slides>
  <Notes>1</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49</vt:i4>
      </vt:variant>
    </vt:vector>
  </HeadingPairs>
  <TitlesOfParts>
    <vt:vector size="65" baseType="lpstr">
      <vt:lpstr>Arial</vt:lpstr>
      <vt:lpstr>B Lotus</vt:lpstr>
      <vt:lpstr>B Mitra</vt:lpstr>
      <vt:lpstr>B Nazanin</vt:lpstr>
      <vt:lpstr>B Titr</vt:lpstr>
      <vt:lpstr>Calibri</vt:lpstr>
      <vt:lpstr>Franklin Gothic Heavy</vt:lpstr>
      <vt:lpstr>Garamond</vt:lpstr>
      <vt:lpstr>Gill Sans MT</vt:lpstr>
      <vt:lpstr>Majalla UI</vt:lpstr>
      <vt:lpstr>Mitra</vt:lpstr>
      <vt:lpstr>Times New Roman</vt:lpstr>
      <vt:lpstr>Titr</vt:lpstr>
      <vt:lpstr>Wingdings</vt:lpstr>
      <vt:lpstr>Wingdings 2</vt:lpstr>
      <vt:lpstr>Dividend</vt:lpstr>
      <vt:lpstr>درس فاکتورهای انسانی دکتر بهادریان   دانشجو :  سارا ساردویی نسب  فرزانه حافظ آبادی </vt:lpstr>
      <vt:lpstr>خطای انسانی</vt:lpstr>
      <vt:lpstr>فهرست مطالب</vt:lpstr>
      <vt:lpstr>خطای انسانی و حوادث شدید</vt:lpstr>
      <vt:lpstr>پارادیم های علت یابی خطای انسان</vt:lpstr>
      <vt:lpstr>تعاریف کاربردی از خطای انسانی</vt:lpstr>
      <vt:lpstr>تعاریف کاربردی از خطای انسانی(ادامه)</vt:lpstr>
      <vt:lpstr>تعاریف کاربردی از خطای انسانی(ادامه)</vt:lpstr>
      <vt:lpstr>طبقه بندی خطای انسانی</vt:lpstr>
      <vt:lpstr>مدلهای شناختی مطرح برای خطای انسانی</vt:lpstr>
      <vt:lpstr>نظام آناليز و طبقه بندی فاکتورهای انسانی HFACS</vt:lpstr>
      <vt:lpstr>سطح اول علل: اعمال نا ايمن</vt:lpstr>
      <vt:lpstr>اعمال نا ايمن- تخلفات</vt:lpstr>
      <vt:lpstr>سطح دوم علل: پیش شرطهای اعمال ناایمن</vt:lpstr>
      <vt:lpstr>سطح سوم علل یا نقص: نظارت نا ایمن</vt:lpstr>
      <vt:lpstr>سطح سوم علل یا نقص: نظارت نا ایمن</vt:lpstr>
      <vt:lpstr>سطح چهارم: عوامل سازمانی  </vt:lpstr>
      <vt:lpstr>سطح چهارم: عوامل سازمانی</vt:lpstr>
      <vt:lpstr>علائم و برچسبهای ایمنی</vt:lpstr>
      <vt:lpstr>عناوین مهم</vt:lpstr>
      <vt:lpstr>تعاریف کلی</vt:lpstr>
      <vt:lpstr>اهداف استفاده از علائم ایمنی</vt:lpstr>
      <vt:lpstr>رنگهای ایمنی و معانی آنها</vt:lpstr>
      <vt:lpstr>اشکال هندسی درعلائم ایمنی و معانی آنها</vt:lpstr>
      <vt:lpstr>سایز و جنس علائم ایمنی</vt:lpstr>
      <vt:lpstr>واحدهای اندازه گیری</vt:lpstr>
      <vt:lpstr>تشخیص اهداف رنگی</vt:lpstr>
      <vt:lpstr>تشخیص اهداف دارای زمینه های طرحدار</vt:lpstr>
      <vt:lpstr>مزایای کدگذاری</vt:lpstr>
      <vt:lpstr>کدگذاری رنگی</vt:lpstr>
      <vt:lpstr>کدگذاری رنگی</vt:lpstr>
      <vt:lpstr>کدگذاری با استفاده از اشکال و حروف</vt:lpstr>
      <vt:lpstr>کدگذاری با استفاده از اشکال و حروف</vt:lpstr>
      <vt:lpstr>مقایسه کدگذاری تصویری و رنگی</vt:lpstr>
      <vt:lpstr>کدگذاری با استفاده از تفاوت در صفات اشکال</vt:lpstr>
      <vt:lpstr>کدگذاری با استفاده از تفاوت در صفات اشکال</vt:lpstr>
      <vt:lpstr>کدگذاری با استفاده از تفاوت در صفات اشکال</vt:lpstr>
      <vt:lpstr>انواع وسایل هشداردهنده</vt:lpstr>
      <vt:lpstr>استانداردهای وسایل هشداردهنده</vt:lpstr>
      <vt:lpstr>چراغهای هشداردهنده</vt:lpstr>
      <vt:lpstr>چراغهای هشداردهنده</vt:lpstr>
      <vt:lpstr>هوشیاری</vt:lpstr>
      <vt:lpstr>تعریف هوشیاری</vt:lpstr>
      <vt:lpstr>تعریف هوشیاری</vt:lpstr>
      <vt:lpstr>تعریف هوشیاری</vt:lpstr>
      <vt:lpstr>تعریف هوشیاری</vt:lpstr>
      <vt:lpstr>هوشیاری مغز</vt:lpstr>
      <vt:lpstr>علل شایع کاهش سطح هوشیاری</vt:lpstr>
      <vt:lpstr>PowerPoint Presentation</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خطای انسانی</dc:title>
  <dc:creator>MRT www.Win2Farsi.com</dc:creator>
  <cp:lastModifiedBy>MRT www.Win2Farsi.com</cp:lastModifiedBy>
  <cp:revision>5</cp:revision>
  <dcterms:created xsi:type="dcterms:W3CDTF">2017-11-23T16:52:26Z</dcterms:created>
  <dcterms:modified xsi:type="dcterms:W3CDTF">2017-11-24T14:28:37Z</dcterms:modified>
</cp:coreProperties>
</file>