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101" r:id="rId2"/>
    <p:sldId id="1323" r:id="rId3"/>
    <p:sldId id="2038" r:id="rId4"/>
    <p:sldId id="2110" r:id="rId5"/>
    <p:sldId id="2102" r:id="rId6"/>
    <p:sldId id="2112" r:id="rId7"/>
    <p:sldId id="2103" r:id="rId8"/>
    <p:sldId id="2113" r:id="rId9"/>
    <p:sldId id="2104" r:id="rId10"/>
    <p:sldId id="2111" r:id="rId11"/>
    <p:sldId id="2160" r:id="rId12"/>
    <p:sldId id="2114" r:id="rId13"/>
    <p:sldId id="2105" r:id="rId14"/>
    <p:sldId id="2115" r:id="rId15"/>
    <p:sldId id="2106" r:id="rId16"/>
    <p:sldId id="2116" r:id="rId17"/>
    <p:sldId id="2107" r:id="rId18"/>
    <p:sldId id="2121" r:id="rId19"/>
    <p:sldId id="2123" r:id="rId20"/>
    <p:sldId id="2108" r:id="rId21"/>
    <p:sldId id="2109" r:id="rId22"/>
    <p:sldId id="2117" r:id="rId23"/>
    <p:sldId id="2118" r:id="rId24"/>
    <p:sldId id="2119" r:id="rId25"/>
    <p:sldId id="2120" r:id="rId26"/>
    <p:sldId id="2159" r:id="rId27"/>
  </p:sldIdLst>
  <p:sldSz cx="1060767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3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63" autoAdjust="0"/>
    <p:restoredTop sz="94660"/>
  </p:normalViewPr>
  <p:slideViewPr>
    <p:cSldViewPr>
      <p:cViewPr>
        <p:scale>
          <a:sx n="55" d="100"/>
          <a:sy n="55" d="100"/>
        </p:scale>
        <p:origin x="1956" y="786"/>
      </p:cViewPr>
      <p:guideLst>
        <p:guide orient="horz" pos="2160"/>
        <p:guide pos="3341"/>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D4AF5C-B831-4DD6-AA0A-6910D1D11C90}" type="datetimeFigureOut">
              <a:rPr lang="en-US" smtClean="0"/>
              <a:t>11/14/2021</a:t>
            </a:fld>
            <a:endParaRPr lang="en-US"/>
          </a:p>
        </p:txBody>
      </p:sp>
      <p:sp>
        <p:nvSpPr>
          <p:cNvPr id="4" name="Slide Image Placeholder 3"/>
          <p:cNvSpPr>
            <a:spLocks noGrp="1" noRot="1" noChangeAspect="1"/>
          </p:cNvSpPr>
          <p:nvPr>
            <p:ph type="sldImg" idx="2"/>
          </p:nvPr>
        </p:nvSpPr>
        <p:spPr>
          <a:xfrm>
            <a:off x="777875" y="685800"/>
            <a:ext cx="53022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A26305-38F0-4FAF-A4DC-5BAF753AB7C6}" type="slidenum">
              <a:rPr lang="en-US" smtClean="0"/>
              <a:t>‹#›</a:t>
            </a:fld>
            <a:endParaRPr lang="en-US"/>
          </a:p>
        </p:txBody>
      </p:sp>
    </p:spTree>
    <p:extLst>
      <p:ext uri="{BB962C8B-B14F-4D97-AF65-F5344CB8AC3E}">
        <p14:creationId xmlns:p14="http://schemas.microsoft.com/office/powerpoint/2010/main" val="3155025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A26305-38F0-4FAF-A4DC-5BAF753AB7C6}" type="slidenum">
              <a:rPr lang="en-US" smtClean="0"/>
              <a:t>2</a:t>
            </a:fld>
            <a:endParaRPr lang="en-US"/>
          </a:p>
        </p:txBody>
      </p:sp>
    </p:spTree>
    <p:extLst>
      <p:ext uri="{BB962C8B-B14F-4D97-AF65-F5344CB8AC3E}">
        <p14:creationId xmlns:p14="http://schemas.microsoft.com/office/powerpoint/2010/main" val="1112840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53338" y="2514601"/>
            <a:ext cx="7656982"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253338" y="4777381"/>
            <a:ext cx="7656982"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17FC76-712A-4953-8A99-6C08C1D036F7}"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6796" y="4321159"/>
            <a:ext cx="1618846"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91097" y="4529542"/>
            <a:ext cx="678615" cy="365125"/>
          </a:xfrm>
        </p:spPr>
        <p:txBody>
          <a:bodyPr/>
          <a:lstStyle/>
          <a:p>
            <a:fld id="{AD9FA10F-3191-4D29-AA30-A44610451208}" type="slidenum">
              <a:rPr lang="en-US" smtClean="0"/>
              <a:t>‹#›</a:t>
            </a:fld>
            <a:endParaRPr lang="en-US"/>
          </a:p>
        </p:txBody>
      </p:sp>
    </p:spTree>
    <p:extLst>
      <p:ext uri="{BB962C8B-B14F-4D97-AF65-F5344CB8AC3E}">
        <p14:creationId xmlns:p14="http://schemas.microsoft.com/office/powerpoint/2010/main" val="491444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253337" y="609600"/>
            <a:ext cx="7647160"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253337" y="4354046"/>
            <a:ext cx="7647160"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17FC76-712A-4953-8A99-6C08C1D036F7}"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67" y="3166528"/>
            <a:ext cx="1575787"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93060" y="3244141"/>
            <a:ext cx="678615" cy="365125"/>
          </a:xfrm>
        </p:spPr>
        <p:txBody>
          <a:bodyPr/>
          <a:lstStyle/>
          <a:p>
            <a:fld id="{AD9FA10F-3191-4D29-AA30-A44610451208}" type="slidenum">
              <a:rPr lang="en-US" smtClean="0"/>
              <a:t>‹#›</a:t>
            </a:fld>
            <a:endParaRPr lang="en-US"/>
          </a:p>
        </p:txBody>
      </p:sp>
    </p:spTree>
    <p:extLst>
      <p:ext uri="{BB962C8B-B14F-4D97-AF65-F5344CB8AC3E}">
        <p14:creationId xmlns:p14="http://schemas.microsoft.com/office/powerpoint/2010/main" val="2479409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38375" y="609600"/>
            <a:ext cx="7087545"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802695" y="3505200"/>
            <a:ext cx="655890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253337" y="4354046"/>
            <a:ext cx="7647160"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17FC76-712A-4953-8A99-6C08C1D036F7}"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67" y="3166528"/>
            <a:ext cx="1575787"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93060" y="3244141"/>
            <a:ext cx="678615" cy="365125"/>
          </a:xfrm>
        </p:spPr>
        <p:txBody>
          <a:bodyPr/>
          <a:lstStyle/>
          <a:p>
            <a:fld id="{AD9FA10F-3191-4D29-AA30-A44610451208}" type="slidenum">
              <a:rPr lang="en-US" smtClean="0"/>
              <a:t>‹#›</a:t>
            </a:fld>
            <a:endParaRPr lang="en-US"/>
          </a:p>
        </p:txBody>
      </p:sp>
      <p:sp>
        <p:nvSpPr>
          <p:cNvPr id="14" name="TextBox 13"/>
          <p:cNvSpPr txBox="1"/>
          <p:nvPr/>
        </p:nvSpPr>
        <p:spPr>
          <a:xfrm>
            <a:off x="2097773" y="648005"/>
            <a:ext cx="530522"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9477226" y="2905306"/>
            <a:ext cx="530522"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44796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253337" y="2438402"/>
            <a:ext cx="764716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253337" y="5181600"/>
            <a:ext cx="764716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817FC76-712A-4953-8A99-6C08C1D036F7}"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67" y="4910661"/>
            <a:ext cx="1575787"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93060" y="4983089"/>
            <a:ext cx="678615" cy="365125"/>
          </a:xfrm>
        </p:spPr>
        <p:txBody>
          <a:bodyPr/>
          <a:lstStyle/>
          <a:p>
            <a:fld id="{AD9FA10F-3191-4D29-AA30-A44610451208}" type="slidenum">
              <a:rPr lang="en-US" smtClean="0"/>
              <a:t>‹#›</a:t>
            </a:fld>
            <a:endParaRPr lang="en-US"/>
          </a:p>
        </p:txBody>
      </p:sp>
    </p:spTree>
    <p:extLst>
      <p:ext uri="{BB962C8B-B14F-4D97-AF65-F5344CB8AC3E}">
        <p14:creationId xmlns:p14="http://schemas.microsoft.com/office/powerpoint/2010/main" val="12128334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538375" y="609600"/>
            <a:ext cx="7087545"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253336" y="4343400"/>
            <a:ext cx="775888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253336" y="5181600"/>
            <a:ext cx="775888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817FC76-712A-4953-8A99-6C08C1D036F7}"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67" y="4910661"/>
            <a:ext cx="1575787"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93060" y="4983089"/>
            <a:ext cx="678615" cy="365125"/>
          </a:xfrm>
        </p:spPr>
        <p:txBody>
          <a:bodyPr/>
          <a:lstStyle/>
          <a:p>
            <a:fld id="{AD9FA10F-3191-4D29-AA30-A44610451208}" type="slidenum">
              <a:rPr lang="en-US" smtClean="0"/>
              <a:t>‹#›</a:t>
            </a:fld>
            <a:endParaRPr lang="en-US"/>
          </a:p>
        </p:txBody>
      </p:sp>
      <p:sp>
        <p:nvSpPr>
          <p:cNvPr id="11" name="TextBox 10"/>
          <p:cNvSpPr txBox="1"/>
          <p:nvPr/>
        </p:nvSpPr>
        <p:spPr>
          <a:xfrm>
            <a:off x="2097773" y="648005"/>
            <a:ext cx="530522"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9477226" y="2905306"/>
            <a:ext cx="530522"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37241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253338" y="627407"/>
            <a:ext cx="764715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253337" y="4343400"/>
            <a:ext cx="764716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253337" y="5181600"/>
            <a:ext cx="764716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4817FC76-712A-4953-8A99-6C08C1D036F7}"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67" y="4910661"/>
            <a:ext cx="1575787"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93060" y="4983089"/>
            <a:ext cx="678615" cy="365125"/>
          </a:xfrm>
        </p:spPr>
        <p:txBody>
          <a:bodyPr/>
          <a:lstStyle/>
          <a:p>
            <a:fld id="{AD9FA10F-3191-4D29-AA30-A44610451208}" type="slidenum">
              <a:rPr lang="en-US" smtClean="0"/>
              <a:t>‹#›</a:t>
            </a:fld>
            <a:endParaRPr lang="en-US"/>
          </a:p>
        </p:txBody>
      </p:sp>
    </p:spTree>
    <p:extLst>
      <p:ext uri="{BB962C8B-B14F-4D97-AF65-F5344CB8AC3E}">
        <p14:creationId xmlns:p14="http://schemas.microsoft.com/office/powerpoint/2010/main" val="7278888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17FC76-712A-4953-8A99-6C08C1D036F7}"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67" y="711194"/>
            <a:ext cx="1575787"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9FA10F-3191-4D29-AA30-A44610451208}" type="slidenum">
              <a:rPr lang="en-US" smtClean="0"/>
              <a:t>‹#›</a:t>
            </a:fld>
            <a:endParaRPr lang="en-US"/>
          </a:p>
        </p:txBody>
      </p:sp>
    </p:spTree>
    <p:extLst>
      <p:ext uri="{BB962C8B-B14F-4D97-AF65-F5344CB8AC3E}">
        <p14:creationId xmlns:p14="http://schemas.microsoft.com/office/powerpoint/2010/main" val="1416819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79578" y="627407"/>
            <a:ext cx="1921228"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53338" y="627407"/>
            <a:ext cx="5471291"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17FC76-712A-4953-8A99-6C08C1D036F7}"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67" y="711194"/>
            <a:ext cx="1575787"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9FA10F-3191-4D29-AA30-A44610451208}" type="slidenum">
              <a:rPr lang="en-US" smtClean="0"/>
              <a:t>‹#›</a:t>
            </a:fld>
            <a:endParaRPr lang="en-US"/>
          </a:p>
        </p:txBody>
      </p:sp>
    </p:spTree>
    <p:extLst>
      <p:ext uri="{BB962C8B-B14F-4D97-AF65-F5344CB8AC3E}">
        <p14:creationId xmlns:p14="http://schemas.microsoft.com/office/powerpoint/2010/main" val="1213508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56569" y="624110"/>
            <a:ext cx="7643928"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253337" y="2133600"/>
            <a:ext cx="764716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17FC76-712A-4953-8A99-6C08C1D036F7}"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67" y="711194"/>
            <a:ext cx="1575787"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D9FA10F-3191-4D29-AA30-A44610451208}" type="slidenum">
              <a:rPr lang="en-US" smtClean="0"/>
              <a:t>‹#›</a:t>
            </a:fld>
            <a:endParaRPr lang="en-US"/>
          </a:p>
        </p:txBody>
      </p:sp>
    </p:spTree>
    <p:extLst>
      <p:ext uri="{BB962C8B-B14F-4D97-AF65-F5344CB8AC3E}">
        <p14:creationId xmlns:p14="http://schemas.microsoft.com/office/powerpoint/2010/main" val="3157597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53337" y="2074562"/>
            <a:ext cx="7647160"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253337" y="3581400"/>
            <a:ext cx="7647160"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17FC76-712A-4953-8A99-6C08C1D036F7}" type="datetimeFigureOut">
              <a:rPr lang="en-US" smtClean="0"/>
              <a:t>11/14/2021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67" y="3166528"/>
            <a:ext cx="1575787"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93060" y="3244141"/>
            <a:ext cx="678615" cy="365125"/>
          </a:xfrm>
        </p:spPr>
        <p:txBody>
          <a:bodyPr/>
          <a:lstStyle/>
          <a:p>
            <a:fld id="{AD9FA10F-3191-4D29-AA30-A44610451208}" type="slidenum">
              <a:rPr lang="en-US" smtClean="0"/>
              <a:t>‹#›</a:t>
            </a:fld>
            <a:endParaRPr lang="en-US"/>
          </a:p>
        </p:txBody>
      </p:sp>
    </p:spTree>
    <p:extLst>
      <p:ext uri="{BB962C8B-B14F-4D97-AF65-F5344CB8AC3E}">
        <p14:creationId xmlns:p14="http://schemas.microsoft.com/office/powerpoint/2010/main" val="1846806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253338" y="2136707"/>
            <a:ext cx="3709358"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1647" y="2136707"/>
            <a:ext cx="3708850"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17FC76-712A-4953-8A99-6C08C1D036F7}"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67" y="711194"/>
            <a:ext cx="1575787"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93060" y="787784"/>
            <a:ext cx="678615" cy="365125"/>
          </a:xfrm>
        </p:spPr>
        <p:txBody>
          <a:bodyPr/>
          <a:lstStyle/>
          <a:p>
            <a:fld id="{AD9FA10F-3191-4D29-AA30-A44610451208}" type="slidenum">
              <a:rPr lang="en-US" smtClean="0"/>
              <a:t>‹#›</a:t>
            </a:fld>
            <a:endParaRPr lang="en-US"/>
          </a:p>
        </p:txBody>
      </p:sp>
    </p:spTree>
    <p:extLst>
      <p:ext uri="{BB962C8B-B14F-4D97-AF65-F5344CB8AC3E}">
        <p14:creationId xmlns:p14="http://schemas.microsoft.com/office/powerpoint/2010/main" val="1834863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627966" y="2226626"/>
            <a:ext cx="333473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253336" y="2802889"/>
            <a:ext cx="3709359"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61532" y="2223398"/>
            <a:ext cx="333315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7480" y="2799661"/>
            <a:ext cx="3707211"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17FC76-712A-4953-8A99-6C08C1D036F7}" type="datetimeFigureOut">
              <a:rPr lang="en-US" smtClean="0"/>
              <a:t>11/14/2021</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67" y="711194"/>
            <a:ext cx="1575787"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93060" y="787784"/>
            <a:ext cx="678615" cy="365125"/>
          </a:xfrm>
        </p:spPr>
        <p:txBody>
          <a:bodyPr/>
          <a:lstStyle/>
          <a:p>
            <a:fld id="{AD9FA10F-3191-4D29-AA30-A44610451208}" type="slidenum">
              <a:rPr lang="en-US" smtClean="0"/>
              <a:t>‹#›</a:t>
            </a:fld>
            <a:endParaRPr lang="en-US"/>
          </a:p>
        </p:txBody>
      </p:sp>
    </p:spTree>
    <p:extLst>
      <p:ext uri="{BB962C8B-B14F-4D97-AF65-F5344CB8AC3E}">
        <p14:creationId xmlns:p14="http://schemas.microsoft.com/office/powerpoint/2010/main" val="944082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56567" y="624110"/>
            <a:ext cx="764393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17FC76-712A-4953-8A99-6C08C1D036F7}" type="datetimeFigureOut">
              <a:rPr lang="en-US" smtClean="0"/>
              <a:t>11/14/2021</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67" y="711194"/>
            <a:ext cx="1575787"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D9FA10F-3191-4D29-AA30-A44610451208}" type="slidenum">
              <a:rPr lang="en-US" smtClean="0"/>
              <a:t>‹#›</a:t>
            </a:fld>
            <a:endParaRPr lang="en-US"/>
          </a:p>
        </p:txBody>
      </p:sp>
    </p:spTree>
    <p:extLst>
      <p:ext uri="{BB962C8B-B14F-4D97-AF65-F5344CB8AC3E}">
        <p14:creationId xmlns:p14="http://schemas.microsoft.com/office/powerpoint/2010/main" val="2725775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17FC76-712A-4953-8A99-6C08C1D036F7}" type="datetimeFigureOut">
              <a:rPr lang="en-US" smtClean="0"/>
              <a:t>11/14/2021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67" y="711194"/>
            <a:ext cx="1575787"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D9FA10F-3191-4D29-AA30-A44610451208}" type="slidenum">
              <a:rPr lang="en-US" smtClean="0"/>
              <a:t>‹#›</a:t>
            </a:fld>
            <a:endParaRPr lang="en-US"/>
          </a:p>
        </p:txBody>
      </p:sp>
    </p:spTree>
    <p:extLst>
      <p:ext uri="{BB962C8B-B14F-4D97-AF65-F5344CB8AC3E}">
        <p14:creationId xmlns:p14="http://schemas.microsoft.com/office/powerpoint/2010/main" val="1486538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53336" y="446088"/>
            <a:ext cx="3050500"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502783" y="446090"/>
            <a:ext cx="4397714"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53336" y="1598613"/>
            <a:ext cx="3050500"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17FC76-712A-4953-8A99-6C08C1D036F7}"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67" y="711194"/>
            <a:ext cx="1575787"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D9FA10F-3191-4D29-AA30-A44610451208}" type="slidenum">
              <a:rPr lang="en-US" smtClean="0"/>
              <a:t>‹#›</a:t>
            </a:fld>
            <a:endParaRPr lang="en-US"/>
          </a:p>
        </p:txBody>
      </p:sp>
    </p:spTree>
    <p:extLst>
      <p:ext uri="{BB962C8B-B14F-4D97-AF65-F5344CB8AC3E}">
        <p14:creationId xmlns:p14="http://schemas.microsoft.com/office/powerpoint/2010/main" val="1956688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53337" y="4800600"/>
            <a:ext cx="764716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53337" y="634965"/>
            <a:ext cx="764716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253337" y="5367338"/>
            <a:ext cx="764716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17FC76-712A-4953-8A99-6C08C1D036F7}" type="datetimeFigureOut">
              <a:rPr lang="en-US" smtClean="0"/>
              <a:t>11/14/2021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67" y="4910661"/>
            <a:ext cx="1575787"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93060" y="4983089"/>
            <a:ext cx="678615" cy="365125"/>
          </a:xfrm>
        </p:spPr>
        <p:txBody>
          <a:bodyPr/>
          <a:lstStyle/>
          <a:p>
            <a:fld id="{AD9FA10F-3191-4D29-AA30-A44610451208}" type="slidenum">
              <a:rPr lang="en-US" smtClean="0"/>
              <a:t>‹#›</a:t>
            </a:fld>
            <a:endParaRPr lang="en-US"/>
          </a:p>
        </p:txBody>
      </p:sp>
    </p:spTree>
    <p:extLst>
      <p:ext uri="{BB962C8B-B14F-4D97-AF65-F5344CB8AC3E}">
        <p14:creationId xmlns:p14="http://schemas.microsoft.com/office/powerpoint/2010/main" val="508367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29833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3690" y="285"/>
            <a:ext cx="2264771"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12154"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256567" y="624110"/>
            <a:ext cx="764393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53337" y="2133600"/>
            <a:ext cx="764716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016524" y="6135090"/>
            <a:ext cx="889054"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4817FC76-712A-4953-8A99-6C08C1D036F7}" type="datetimeFigureOut">
              <a:rPr lang="en-US" smtClean="0"/>
              <a:t>11/14/2021</a:t>
            </a:fld>
            <a:endParaRPr lang="en-US"/>
          </a:p>
        </p:txBody>
      </p:sp>
      <p:sp>
        <p:nvSpPr>
          <p:cNvPr id="5" name="Footer Placeholder 4"/>
          <p:cNvSpPr>
            <a:spLocks noGrp="1"/>
          </p:cNvSpPr>
          <p:nvPr>
            <p:ph type="ftr" sz="quarter" idx="3"/>
          </p:nvPr>
        </p:nvSpPr>
        <p:spPr>
          <a:xfrm>
            <a:off x="2253336" y="6135810"/>
            <a:ext cx="663152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93060" y="787784"/>
            <a:ext cx="678615" cy="365125"/>
          </a:xfrm>
          <a:prstGeom prst="rect">
            <a:avLst/>
          </a:prstGeom>
        </p:spPr>
        <p:txBody>
          <a:bodyPr vert="horz" lIns="91440" tIns="45720" rIns="91440" bIns="45720" rtlCol="0" anchor="ctr"/>
          <a:lstStyle>
            <a:lvl1pPr algn="r">
              <a:defRPr sz="2000">
                <a:solidFill>
                  <a:srgbClr val="FEFFFF"/>
                </a:solidFill>
              </a:defRPr>
            </a:lvl1pPr>
          </a:lstStyle>
          <a:p>
            <a:fld id="{AD9FA10F-3191-4D29-AA30-A44610451208}" type="slidenum">
              <a:rPr lang="en-US" smtClean="0"/>
              <a:t>‹#›</a:t>
            </a:fld>
            <a:endParaRPr lang="en-US"/>
          </a:p>
        </p:txBody>
      </p:sp>
    </p:spTree>
    <p:extLst>
      <p:ext uri="{BB962C8B-B14F-4D97-AF65-F5344CB8AC3E}">
        <p14:creationId xmlns:p14="http://schemas.microsoft.com/office/powerpoint/2010/main" val="34678926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descr="E:\حسن\موارد جدید\پاورپوینت\www.haminekehast.ir-besmellah-rangi-5.jpg"/>
          <p:cNvPicPr>
            <a:picLocks noGrp="1" noChangeAspect="1" noChangeArrowheads="1"/>
          </p:cNvPicPr>
          <p:nvPr>
            <p:ph idx="1"/>
          </p:nvPr>
        </p:nvPicPr>
        <p:blipFill>
          <a:blip r:embed="rId2" cstate="print"/>
          <a:srcRect/>
          <a:stretch>
            <a:fillRect/>
          </a:stretch>
        </p:blipFill>
        <p:spPr bwMode="auto">
          <a:xfrm>
            <a:off x="-18661" y="0"/>
            <a:ext cx="10626336" cy="6883879"/>
          </a:xfrm>
          <a:prstGeom prst="rect">
            <a:avLst/>
          </a:prstGeom>
          <a:noFill/>
        </p:spPr>
      </p:pic>
    </p:spTree>
    <p:extLst>
      <p:ext uri="{BB962C8B-B14F-4D97-AF65-F5344CB8AC3E}">
        <p14:creationId xmlns:p14="http://schemas.microsoft.com/office/powerpoint/2010/main" val="1326817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304801"/>
            <a:ext cx="8486140" cy="914400"/>
          </a:xfrm>
        </p:spPr>
        <p:txBody>
          <a:bodyPr>
            <a:normAutofit/>
          </a:bodyPr>
          <a:lstStyle/>
          <a:p>
            <a:pPr algn="r" rtl="1"/>
            <a:endParaRPr lang="en-US" dirty="0"/>
          </a:p>
        </p:txBody>
      </p:sp>
      <p:pic>
        <p:nvPicPr>
          <p:cNvPr id="2050" name="Picture 2" descr="http://www.nbpars.ir/Portals/0/Pictures/824/Htm/2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8037" y="402248"/>
            <a:ext cx="9067800" cy="6103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5163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304801"/>
            <a:ext cx="8486140" cy="914400"/>
          </a:xfrm>
        </p:spPr>
        <p:txBody>
          <a:bodyPr>
            <a:normAutofit/>
          </a:bodyPr>
          <a:lstStyle/>
          <a:p>
            <a:pPr algn="r" rtl="1"/>
            <a:endParaRPr lang="en-US" dirty="0"/>
          </a:p>
        </p:txBody>
      </p:sp>
      <p:sp>
        <p:nvSpPr>
          <p:cNvPr id="3" name="Content Placeholder 2"/>
          <p:cNvSpPr>
            <a:spLocks noGrp="1"/>
          </p:cNvSpPr>
          <p:nvPr>
            <p:ph idx="1"/>
          </p:nvPr>
        </p:nvSpPr>
        <p:spPr>
          <a:xfrm>
            <a:off x="1060768" y="1676400"/>
            <a:ext cx="8486140" cy="4632961"/>
          </a:xfrm>
        </p:spPr>
        <p:txBody>
          <a:bodyPr>
            <a:normAutofit/>
          </a:bodyPr>
          <a:lstStyle/>
          <a:p>
            <a:pPr algn="r" rtl="1"/>
            <a:r>
              <a:rPr lang="fa-IR" sz="2800" dirty="0"/>
              <a:t>ستون داخلی تالار و اتاق های طرفین دارای پوشش سفید کچی است. اتاق های یاد شده از همه جهات دارای یک پنجره است که علاوه بر تهویه ، تامین کننده نور داخل نیز می باشد. </a:t>
            </a:r>
            <a:endParaRPr lang="en-US" sz="2800" dirty="0"/>
          </a:p>
          <a:p>
            <a:pPr algn="r" rtl="1"/>
            <a:endParaRPr lang="en-US" sz="2800" dirty="0"/>
          </a:p>
        </p:txBody>
      </p:sp>
    </p:spTree>
    <p:extLst>
      <p:ext uri="{BB962C8B-B14F-4D97-AF65-F5344CB8AC3E}">
        <p14:creationId xmlns:p14="http://schemas.microsoft.com/office/powerpoint/2010/main" val="4490993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304801"/>
            <a:ext cx="8486140" cy="914400"/>
          </a:xfrm>
        </p:spPr>
        <p:txBody>
          <a:bodyPr>
            <a:normAutofit/>
          </a:bodyPr>
          <a:lstStyle/>
          <a:p>
            <a:pPr algn="r" rtl="1"/>
            <a:endParaRPr lang="en-US" dirty="0"/>
          </a:p>
        </p:txBody>
      </p:sp>
      <p:sp>
        <p:nvSpPr>
          <p:cNvPr id="3" name="Content Placeholder 2"/>
          <p:cNvSpPr>
            <a:spLocks noGrp="1"/>
          </p:cNvSpPr>
          <p:nvPr>
            <p:ph idx="1"/>
          </p:nvPr>
        </p:nvSpPr>
        <p:spPr>
          <a:xfrm>
            <a:off x="1060768" y="1676400"/>
            <a:ext cx="8486140" cy="4632961"/>
          </a:xfrm>
        </p:spPr>
        <p:txBody>
          <a:bodyPr>
            <a:normAutofit/>
          </a:bodyPr>
          <a:lstStyle/>
          <a:p>
            <a:pPr algn="r" rtl="1"/>
            <a:endParaRPr lang="en-US"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6588" y="609600"/>
            <a:ext cx="730408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1338" y="3429000"/>
            <a:ext cx="7399338"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516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304801"/>
            <a:ext cx="8486140" cy="914400"/>
          </a:xfrm>
        </p:spPr>
        <p:txBody>
          <a:bodyPr>
            <a:normAutofit/>
          </a:bodyPr>
          <a:lstStyle/>
          <a:p>
            <a:pPr algn="r" rtl="1"/>
            <a:endParaRPr lang="en-US" dirty="0"/>
          </a:p>
        </p:txBody>
      </p:sp>
      <p:sp>
        <p:nvSpPr>
          <p:cNvPr id="3" name="Content Placeholder 2"/>
          <p:cNvSpPr>
            <a:spLocks noGrp="1"/>
          </p:cNvSpPr>
          <p:nvPr>
            <p:ph idx="1"/>
          </p:nvPr>
        </p:nvSpPr>
        <p:spPr>
          <a:xfrm>
            <a:off x="1060768" y="1676400"/>
            <a:ext cx="8486140" cy="4632961"/>
          </a:xfrm>
        </p:spPr>
        <p:txBody>
          <a:bodyPr>
            <a:normAutofit/>
          </a:bodyPr>
          <a:lstStyle/>
          <a:p>
            <a:pPr algn="r" rtl="1"/>
            <a:r>
              <a:rPr lang="fa-IR" sz="2800" dirty="0"/>
              <a:t>ساختمان مذکور در واقع همچون کوشکی بوده که در میان باغی قرار داشته و به باغ های پیرامون و زمین های زراعی مشرف بوده است. چناچه امروزه نیز علیرغم توسعه شهر در این قسمت هنوز زمین های زراعی به چشم می خورد و گسترش شهر به این سمت کمتر بوده است. </a:t>
            </a:r>
            <a:br>
              <a:rPr lang="fa-IR" sz="2800" dirty="0"/>
            </a:br>
            <a:r>
              <a:rPr lang="fa-IR" sz="2800" dirty="0"/>
              <a:t>راه دسترسی به طبقه فوقانی بنا توسط پلکانی که از سمت نمای شمالی شروع می شود و به جبهه شرقی چسبیده است انجام می شود. </a:t>
            </a:r>
            <a:endParaRPr lang="en-US" sz="2800" dirty="0"/>
          </a:p>
        </p:txBody>
      </p:sp>
    </p:spTree>
    <p:extLst>
      <p:ext uri="{BB962C8B-B14F-4D97-AF65-F5344CB8AC3E}">
        <p14:creationId xmlns:p14="http://schemas.microsoft.com/office/powerpoint/2010/main" val="26105163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304801"/>
            <a:ext cx="8486140" cy="914400"/>
          </a:xfrm>
        </p:spPr>
        <p:txBody>
          <a:bodyPr>
            <a:normAutofit/>
          </a:bodyPr>
          <a:lstStyle/>
          <a:p>
            <a:pPr algn="r" rtl="1"/>
            <a:endParaRPr lang="en-US" dirty="0"/>
          </a:p>
        </p:txBody>
      </p:sp>
      <p:sp>
        <p:nvSpPr>
          <p:cNvPr id="3" name="Content Placeholder 2"/>
          <p:cNvSpPr>
            <a:spLocks noGrp="1"/>
          </p:cNvSpPr>
          <p:nvPr>
            <p:ph idx="1"/>
          </p:nvPr>
        </p:nvSpPr>
        <p:spPr>
          <a:xfrm>
            <a:off x="1060768" y="1676400"/>
            <a:ext cx="8486140" cy="4632961"/>
          </a:xfrm>
        </p:spPr>
        <p:txBody>
          <a:bodyPr>
            <a:normAutofit/>
          </a:bodyPr>
          <a:lstStyle/>
          <a:p>
            <a:pPr algn="r" rtl="1"/>
            <a:endParaRPr lang="en-US" sz="2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237" y="387082"/>
            <a:ext cx="9220200" cy="6004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5163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304801"/>
            <a:ext cx="8486140" cy="914400"/>
          </a:xfrm>
        </p:spPr>
        <p:txBody>
          <a:bodyPr>
            <a:normAutofit/>
          </a:bodyPr>
          <a:lstStyle/>
          <a:p>
            <a:pPr algn="r" rtl="1"/>
            <a:endParaRPr lang="en-US" dirty="0"/>
          </a:p>
        </p:txBody>
      </p:sp>
      <p:sp>
        <p:nvSpPr>
          <p:cNvPr id="3" name="Content Placeholder 2"/>
          <p:cNvSpPr>
            <a:spLocks noGrp="1"/>
          </p:cNvSpPr>
          <p:nvPr>
            <p:ph idx="1"/>
          </p:nvPr>
        </p:nvSpPr>
        <p:spPr>
          <a:xfrm>
            <a:off x="1060768" y="1676400"/>
            <a:ext cx="8486140" cy="4632961"/>
          </a:xfrm>
        </p:spPr>
        <p:txBody>
          <a:bodyPr>
            <a:normAutofit/>
          </a:bodyPr>
          <a:lstStyle/>
          <a:p>
            <a:pPr algn="r" rtl="1"/>
            <a:r>
              <a:rPr lang="fa-IR" sz="2800" dirty="0"/>
              <a:t>بنای یاد شده ضمن اینکه می توان گفت با توجه به مصالح بکار رفته آسیب پذیر بوده به نسبت سالم تر باقی مانده است. البته قسمت های جنوبی بنا آسیب بیشتری دیده است به طوری که سقف گنبدی اتاق های بخش جنوبی ساختمان فرو ریخته و کف ایوان طبقه فوقانی بنا با آجر های چهر گوش 4</a:t>
            </a:r>
            <a:r>
              <a:rPr lang="en-US" sz="2800" dirty="0"/>
              <a:t>ˣ18ˣ18</a:t>
            </a:r>
            <a:r>
              <a:rPr lang="fa-IR" sz="2800" dirty="0"/>
              <a:t>فرش شده اما در بقیه قسمت ها پوشش گچی (گچ شوره) کف بنا را پوشانده است. </a:t>
            </a:r>
            <a:endParaRPr lang="en-US" sz="2800" dirty="0"/>
          </a:p>
        </p:txBody>
      </p:sp>
    </p:spTree>
    <p:extLst>
      <p:ext uri="{BB962C8B-B14F-4D97-AF65-F5344CB8AC3E}">
        <p14:creationId xmlns:p14="http://schemas.microsoft.com/office/powerpoint/2010/main" val="26105163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304801"/>
            <a:ext cx="8486140" cy="914400"/>
          </a:xfrm>
        </p:spPr>
        <p:txBody>
          <a:bodyPr>
            <a:normAutofit/>
          </a:bodyPr>
          <a:lstStyle/>
          <a:p>
            <a:pPr algn="r" rtl="1"/>
            <a:endParaRPr lang="en-US" dirty="0"/>
          </a:p>
        </p:txBody>
      </p:sp>
      <p:sp>
        <p:nvSpPr>
          <p:cNvPr id="3" name="Content Placeholder 2"/>
          <p:cNvSpPr>
            <a:spLocks noGrp="1"/>
          </p:cNvSpPr>
          <p:nvPr>
            <p:ph idx="1"/>
          </p:nvPr>
        </p:nvSpPr>
        <p:spPr>
          <a:xfrm>
            <a:off x="1060768" y="1676400"/>
            <a:ext cx="8486140" cy="4632961"/>
          </a:xfrm>
        </p:spPr>
        <p:txBody>
          <a:bodyPr>
            <a:normAutofit/>
          </a:bodyPr>
          <a:lstStyle/>
          <a:p>
            <a:pPr algn="r" rtl="1"/>
            <a:endParaRPr lang="en-US" sz="2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37" y="1620076"/>
            <a:ext cx="9982200" cy="4704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5163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304801"/>
            <a:ext cx="8486140" cy="914400"/>
          </a:xfrm>
        </p:spPr>
        <p:txBody>
          <a:bodyPr>
            <a:normAutofit/>
          </a:bodyPr>
          <a:lstStyle/>
          <a:p>
            <a:pPr algn="r" rtl="1"/>
            <a:endParaRPr lang="en-US" dirty="0"/>
          </a:p>
        </p:txBody>
      </p:sp>
      <p:sp>
        <p:nvSpPr>
          <p:cNvPr id="3" name="Content Placeholder 2"/>
          <p:cNvSpPr>
            <a:spLocks noGrp="1"/>
          </p:cNvSpPr>
          <p:nvPr>
            <p:ph idx="1"/>
          </p:nvPr>
        </p:nvSpPr>
        <p:spPr>
          <a:xfrm>
            <a:off x="1060768" y="1676400"/>
            <a:ext cx="8486140" cy="4632961"/>
          </a:xfrm>
        </p:spPr>
        <p:txBody>
          <a:bodyPr>
            <a:normAutofit/>
          </a:bodyPr>
          <a:lstStyle/>
          <a:p>
            <a:pPr algn="r" rtl="1"/>
            <a:r>
              <a:rPr lang="fa-IR" sz="2800" dirty="0"/>
              <a:t>تاریخچه اثر </a:t>
            </a:r>
            <a:br>
              <a:rPr lang="fa-IR" sz="2800" dirty="0"/>
            </a:br>
            <a:r>
              <a:rPr lang="fa-IR" sz="2800" dirty="0"/>
              <a:t>خانواده شوکت سعیدی چند برادر بودن که از متمولین سیرجان بوده و دارای املاک و خانه هایی در محله باغ بمید هستند. در تاریخ کرمان به نام شوکت سعیدی اشاره شده است (مرحوم حاج رشید و خواجه محمد حسین پاریزی و حسین خان بچاقچی پسر اسفندیار خان و مرحوم شوکت سعیدی و چند تن دیگر بعدها در دوران هرج و مرج (1330 ق / 1912 م) خود را جز سلاطین عشره کرمان می دانستند. </a:t>
            </a:r>
            <a:endParaRPr lang="en-US" sz="2800" dirty="0"/>
          </a:p>
        </p:txBody>
      </p:sp>
    </p:spTree>
    <p:extLst>
      <p:ext uri="{BB962C8B-B14F-4D97-AF65-F5344CB8AC3E}">
        <p14:creationId xmlns:p14="http://schemas.microsoft.com/office/powerpoint/2010/main" val="2610516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304801"/>
            <a:ext cx="8486140" cy="914400"/>
          </a:xfrm>
        </p:spPr>
        <p:txBody>
          <a:bodyPr>
            <a:normAutofit/>
          </a:bodyPr>
          <a:lstStyle/>
          <a:p>
            <a:pPr algn="r" rtl="1"/>
            <a:endParaRPr lang="en-US" dirty="0"/>
          </a:p>
        </p:txBody>
      </p:sp>
      <p:pic>
        <p:nvPicPr>
          <p:cNvPr id="12290" name="Picture 2" descr="http://www.nbpars.ir/Portals/0/Pictures/824/Htm/2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9637" y="-122814"/>
            <a:ext cx="6781800" cy="6980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5163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304801"/>
            <a:ext cx="8486140" cy="914400"/>
          </a:xfrm>
        </p:spPr>
        <p:txBody>
          <a:bodyPr>
            <a:normAutofit/>
          </a:bodyPr>
          <a:lstStyle/>
          <a:p>
            <a:pPr algn="r" rtl="1"/>
            <a:endParaRPr lang="en-US" dirty="0"/>
          </a:p>
        </p:txBody>
      </p:sp>
      <p:sp>
        <p:nvSpPr>
          <p:cNvPr id="3" name="Content Placeholder 2"/>
          <p:cNvSpPr>
            <a:spLocks noGrp="1"/>
          </p:cNvSpPr>
          <p:nvPr>
            <p:ph idx="1"/>
          </p:nvPr>
        </p:nvSpPr>
        <p:spPr>
          <a:xfrm>
            <a:off x="1060768" y="1676400"/>
            <a:ext cx="8486140" cy="4632961"/>
          </a:xfrm>
        </p:spPr>
        <p:txBody>
          <a:bodyPr>
            <a:normAutofit/>
          </a:bodyPr>
          <a:lstStyle/>
          <a:p>
            <a:pPr algn="r" rtl="1"/>
            <a:endParaRPr lang="en-US" sz="28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7" y="275326"/>
            <a:ext cx="9525000" cy="61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516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33911938"/>
              </p:ext>
            </p:extLst>
          </p:nvPr>
        </p:nvGraphicFramePr>
        <p:xfrm>
          <a:off x="1265237" y="6583680"/>
          <a:ext cx="8486775" cy="548640"/>
        </p:xfrm>
        <a:graphic>
          <a:graphicData uri="http://schemas.openxmlformats.org/drawingml/2006/table">
            <a:tbl>
              <a:tblPr/>
              <a:tblGrid>
                <a:gridCol w="8486775"/>
              </a:tblGrid>
              <a:tr h="0">
                <a:tc>
                  <a:txBody>
                    <a:bodyPr/>
                    <a:lstStyle/>
                    <a:p>
                      <a:pPr algn="ctr"/>
                      <a:endParaRPr lang="fa-IR" dirty="0"/>
                    </a:p>
                  </a:txBody>
                  <a:tcPr marL="0" marR="0" marT="0" marB="0" anchor="ctr">
                    <a:lnL>
                      <a:noFill/>
                    </a:lnL>
                    <a:lnR>
                      <a:noFill/>
                    </a:lnR>
                    <a:lnT>
                      <a:noFill/>
                    </a:lnT>
                    <a:lnB>
                      <a:noFill/>
                    </a:lnB>
                  </a:tcPr>
                </a:tc>
              </a:tr>
              <a:tr h="0">
                <a:tc>
                  <a:txBody>
                    <a:bodyPr/>
                    <a:lstStyle/>
                    <a:p>
                      <a:endParaRPr lang="en-US" dirty="0"/>
                    </a:p>
                  </a:txBody>
                  <a:tcPr marL="0" marR="0" marT="0" marB="0" anchor="ctr">
                    <a:lnL>
                      <a:noFill/>
                    </a:lnL>
                    <a:lnR>
                      <a:noFill/>
                    </a:lnR>
                    <a:lnT>
                      <a:noFill/>
                    </a:lnT>
                    <a:lnB>
                      <a:noFill/>
                    </a:lnB>
                  </a:tcPr>
                </a:tc>
              </a:tr>
            </a:tbl>
          </a:graphicData>
        </a:graphic>
      </p:graphicFrame>
      <p:graphicFrame>
        <p:nvGraphicFramePr>
          <p:cNvPr id="5" name="Table 4"/>
          <p:cNvGraphicFramePr>
            <a:graphicFrameLocks noGrp="1"/>
          </p:cNvGraphicFramePr>
          <p:nvPr/>
        </p:nvGraphicFramePr>
        <p:xfrm>
          <a:off x="1060450" y="4265136"/>
          <a:ext cx="8486775" cy="548640"/>
        </p:xfrm>
        <a:graphic>
          <a:graphicData uri="http://schemas.openxmlformats.org/drawingml/2006/table">
            <a:tbl>
              <a:tblPr/>
              <a:tblGrid>
                <a:gridCol w="8486775"/>
              </a:tblGrid>
              <a:tr h="0">
                <a:tc>
                  <a:txBody>
                    <a:bodyPr/>
                    <a:lstStyle/>
                    <a:p>
                      <a:pPr algn="ctr"/>
                      <a:endParaRPr lang="fa-IR" dirty="0"/>
                    </a:p>
                  </a:txBody>
                  <a:tcPr marL="0" marR="0" marT="0" marB="0" anchor="ctr">
                    <a:lnL>
                      <a:noFill/>
                    </a:lnL>
                    <a:lnR>
                      <a:noFill/>
                    </a:lnR>
                    <a:lnT>
                      <a:noFill/>
                    </a:lnT>
                    <a:lnB>
                      <a:noFill/>
                    </a:lnB>
                  </a:tcPr>
                </a:tc>
              </a:tr>
              <a:tr h="0">
                <a:tc>
                  <a:txBody>
                    <a:bodyPr/>
                    <a:lstStyle/>
                    <a:p>
                      <a:endParaRPr lang="en-US" dirty="0"/>
                    </a:p>
                  </a:txBody>
                  <a:tcPr marL="0" marR="0" marT="0" marB="0" anchor="ctr">
                    <a:lnL>
                      <a:noFill/>
                    </a:lnL>
                    <a:lnR>
                      <a:noFill/>
                    </a:lnR>
                    <a:lnT>
                      <a:noFill/>
                    </a:lnT>
                    <a:lnB>
                      <a:noFill/>
                    </a:lnB>
                  </a:tcPr>
                </a:tc>
              </a:tr>
            </a:tbl>
          </a:graphicData>
        </a:graphic>
      </p:graphicFrame>
      <p:graphicFrame>
        <p:nvGraphicFramePr>
          <p:cNvPr id="6" name="Table 5"/>
          <p:cNvGraphicFramePr>
            <a:graphicFrameLocks noGrp="1"/>
          </p:cNvGraphicFramePr>
          <p:nvPr/>
        </p:nvGraphicFramePr>
        <p:xfrm>
          <a:off x="1060450" y="4265136"/>
          <a:ext cx="8486775" cy="548640"/>
        </p:xfrm>
        <a:graphic>
          <a:graphicData uri="http://schemas.openxmlformats.org/drawingml/2006/table">
            <a:tbl>
              <a:tblPr/>
              <a:tblGrid>
                <a:gridCol w="8486775"/>
              </a:tblGrid>
              <a:tr h="0">
                <a:tc>
                  <a:txBody>
                    <a:bodyPr/>
                    <a:lstStyle/>
                    <a:p>
                      <a:pPr algn="ctr"/>
                      <a:endParaRPr lang="fa-IR" dirty="0"/>
                    </a:p>
                  </a:txBody>
                  <a:tcPr marL="0" marR="0" marT="0" marB="0" anchor="ctr">
                    <a:lnL>
                      <a:noFill/>
                    </a:lnL>
                    <a:lnR>
                      <a:noFill/>
                    </a:lnR>
                    <a:lnT>
                      <a:noFill/>
                    </a:lnT>
                    <a:lnB>
                      <a:noFill/>
                    </a:lnB>
                  </a:tcPr>
                </a:tc>
              </a:tr>
              <a:tr h="0">
                <a:tc>
                  <a:txBody>
                    <a:bodyPr/>
                    <a:lstStyle/>
                    <a:p>
                      <a:endParaRPr lang="en-US" dirty="0"/>
                    </a:p>
                  </a:txBody>
                  <a:tcPr marL="0" marR="0" marT="0" marB="0" anchor="ctr">
                    <a:lnL>
                      <a:noFill/>
                    </a:lnL>
                    <a:lnR>
                      <a:noFill/>
                    </a:lnR>
                    <a:lnT>
                      <a:noFill/>
                    </a:lnT>
                    <a:lnB>
                      <a:noFill/>
                    </a:lnB>
                  </a:tcPr>
                </a:tc>
              </a:tr>
            </a:tbl>
          </a:graphicData>
        </a:graphic>
      </p:graphicFrame>
      <p:graphicFrame>
        <p:nvGraphicFramePr>
          <p:cNvPr id="7" name="Table 6"/>
          <p:cNvGraphicFramePr>
            <a:graphicFrameLocks noGrp="1"/>
          </p:cNvGraphicFramePr>
          <p:nvPr/>
        </p:nvGraphicFramePr>
        <p:xfrm>
          <a:off x="1060450" y="4265136"/>
          <a:ext cx="8486775" cy="548640"/>
        </p:xfrm>
        <a:graphic>
          <a:graphicData uri="http://schemas.openxmlformats.org/drawingml/2006/table">
            <a:tbl>
              <a:tblPr/>
              <a:tblGrid>
                <a:gridCol w="8486775"/>
              </a:tblGrid>
              <a:tr h="0">
                <a:tc>
                  <a:txBody>
                    <a:bodyPr/>
                    <a:lstStyle/>
                    <a:p>
                      <a:pPr algn="ctr"/>
                      <a:endParaRPr lang="fa-IR" dirty="0"/>
                    </a:p>
                  </a:txBody>
                  <a:tcPr marL="0" marR="0" marT="0" marB="0" anchor="ctr">
                    <a:lnL>
                      <a:noFill/>
                    </a:lnL>
                    <a:lnR>
                      <a:noFill/>
                    </a:lnR>
                    <a:lnT>
                      <a:noFill/>
                    </a:lnT>
                    <a:lnB>
                      <a:noFill/>
                    </a:lnB>
                  </a:tcPr>
                </a:tc>
              </a:tr>
              <a:tr h="0">
                <a:tc>
                  <a:txBody>
                    <a:bodyPr/>
                    <a:lstStyle/>
                    <a:p>
                      <a:endParaRPr lang="en-US" dirty="0"/>
                    </a:p>
                  </a:txBody>
                  <a:tcPr marL="0" marR="0" marT="0" marB="0" anchor="ctr">
                    <a:lnL>
                      <a:noFill/>
                    </a:lnL>
                    <a:lnR>
                      <a:noFill/>
                    </a:lnR>
                    <a:lnT>
                      <a:noFill/>
                    </a:lnT>
                    <a:lnB>
                      <a:noFill/>
                    </a:lnB>
                  </a:tcPr>
                </a:tc>
              </a:tr>
            </a:tbl>
          </a:graphicData>
        </a:graphic>
      </p:graphicFrame>
      <p:graphicFrame>
        <p:nvGraphicFramePr>
          <p:cNvPr id="8" name="Table 7"/>
          <p:cNvGraphicFramePr>
            <a:graphicFrameLocks noGrp="1"/>
          </p:cNvGraphicFramePr>
          <p:nvPr/>
        </p:nvGraphicFramePr>
        <p:xfrm>
          <a:off x="1060450" y="4265136"/>
          <a:ext cx="8486775" cy="548640"/>
        </p:xfrm>
        <a:graphic>
          <a:graphicData uri="http://schemas.openxmlformats.org/drawingml/2006/table">
            <a:tbl>
              <a:tblPr/>
              <a:tblGrid>
                <a:gridCol w="8486775"/>
              </a:tblGrid>
              <a:tr h="0">
                <a:tc>
                  <a:txBody>
                    <a:bodyPr/>
                    <a:lstStyle/>
                    <a:p>
                      <a:pPr algn="ctr"/>
                      <a:endParaRPr lang="fa-IR" dirty="0"/>
                    </a:p>
                  </a:txBody>
                  <a:tcPr marL="0" marR="0" marT="0" marB="0" anchor="ctr">
                    <a:lnL>
                      <a:noFill/>
                    </a:lnL>
                    <a:lnR>
                      <a:noFill/>
                    </a:lnR>
                    <a:lnT>
                      <a:noFill/>
                    </a:lnT>
                    <a:lnB>
                      <a:noFill/>
                    </a:lnB>
                  </a:tcPr>
                </a:tc>
              </a:tr>
              <a:tr h="0">
                <a:tc>
                  <a:txBody>
                    <a:bodyPr/>
                    <a:lstStyle/>
                    <a:p>
                      <a:endParaRPr lang="en-US" dirty="0"/>
                    </a:p>
                  </a:txBody>
                  <a:tcPr marL="0" marR="0" marT="0" marB="0" anchor="ctr">
                    <a:lnL>
                      <a:noFill/>
                    </a:lnL>
                    <a:lnR>
                      <a:noFill/>
                    </a:lnR>
                    <a:lnT>
                      <a:noFill/>
                    </a:lnT>
                    <a:lnB>
                      <a:noFill/>
                    </a:lnB>
                  </a:tcPr>
                </a:tc>
              </a:tr>
            </a:tbl>
          </a:graphicData>
        </a:graphic>
      </p:graphicFrame>
      <p:graphicFrame>
        <p:nvGraphicFramePr>
          <p:cNvPr id="9" name="Table 8"/>
          <p:cNvGraphicFramePr>
            <a:graphicFrameLocks noGrp="1"/>
          </p:cNvGraphicFramePr>
          <p:nvPr/>
        </p:nvGraphicFramePr>
        <p:xfrm>
          <a:off x="1060450" y="4265136"/>
          <a:ext cx="8486775" cy="548640"/>
        </p:xfrm>
        <a:graphic>
          <a:graphicData uri="http://schemas.openxmlformats.org/drawingml/2006/table">
            <a:tbl>
              <a:tblPr/>
              <a:tblGrid>
                <a:gridCol w="8486775"/>
              </a:tblGrid>
              <a:tr h="0">
                <a:tc>
                  <a:txBody>
                    <a:bodyPr/>
                    <a:lstStyle/>
                    <a:p>
                      <a:pPr algn="ctr"/>
                      <a:endParaRPr lang="fa-IR" dirty="0"/>
                    </a:p>
                  </a:txBody>
                  <a:tcPr marL="0" marR="0" marT="0" marB="0" anchor="ctr">
                    <a:lnL>
                      <a:noFill/>
                    </a:lnL>
                    <a:lnR>
                      <a:noFill/>
                    </a:lnR>
                    <a:lnT>
                      <a:noFill/>
                    </a:lnT>
                    <a:lnB>
                      <a:noFill/>
                    </a:lnB>
                  </a:tcPr>
                </a:tc>
              </a:tr>
              <a:tr h="0">
                <a:tc>
                  <a:txBody>
                    <a:bodyPr/>
                    <a:lstStyle/>
                    <a:p>
                      <a:endParaRPr lang="en-US" dirty="0"/>
                    </a:p>
                  </a:txBody>
                  <a:tcPr marL="0" marR="0" marT="0" marB="0" anchor="ctr">
                    <a:lnL>
                      <a:noFill/>
                    </a:lnL>
                    <a:lnR>
                      <a:noFill/>
                    </a:lnR>
                    <a:lnT>
                      <a:noFill/>
                    </a:lnT>
                    <a:lnB>
                      <a:noFill/>
                    </a:lnB>
                  </a:tcPr>
                </a:tc>
              </a:tr>
            </a:tbl>
          </a:graphicData>
        </a:graphic>
      </p:graphicFrame>
      <p:graphicFrame>
        <p:nvGraphicFramePr>
          <p:cNvPr id="10" name="Table 9"/>
          <p:cNvGraphicFramePr>
            <a:graphicFrameLocks noGrp="1"/>
          </p:cNvGraphicFramePr>
          <p:nvPr/>
        </p:nvGraphicFramePr>
        <p:xfrm>
          <a:off x="1060450" y="4265136"/>
          <a:ext cx="8486775" cy="548640"/>
        </p:xfrm>
        <a:graphic>
          <a:graphicData uri="http://schemas.openxmlformats.org/drawingml/2006/table">
            <a:tbl>
              <a:tblPr/>
              <a:tblGrid>
                <a:gridCol w="8486775"/>
              </a:tblGrid>
              <a:tr h="0">
                <a:tc>
                  <a:txBody>
                    <a:bodyPr/>
                    <a:lstStyle/>
                    <a:p>
                      <a:pPr algn="ctr"/>
                      <a:endParaRPr lang="fa-IR" dirty="0"/>
                    </a:p>
                  </a:txBody>
                  <a:tcPr marL="0" marR="0" marT="0" marB="0" anchor="ctr">
                    <a:lnL>
                      <a:noFill/>
                    </a:lnL>
                    <a:lnR>
                      <a:noFill/>
                    </a:lnR>
                    <a:lnT>
                      <a:noFill/>
                    </a:lnT>
                    <a:lnB>
                      <a:noFill/>
                    </a:lnB>
                  </a:tcPr>
                </a:tc>
              </a:tr>
              <a:tr h="0">
                <a:tc>
                  <a:txBody>
                    <a:bodyPr/>
                    <a:lstStyle/>
                    <a:p>
                      <a:endParaRPr lang="en-US" dirty="0"/>
                    </a:p>
                  </a:txBody>
                  <a:tcPr marL="0" marR="0" marT="0" marB="0" anchor="ctr">
                    <a:lnL>
                      <a:noFill/>
                    </a:lnL>
                    <a:lnR>
                      <a:noFill/>
                    </a:lnR>
                    <a:lnT>
                      <a:noFill/>
                    </a:lnT>
                    <a:lnB>
                      <a:noFill/>
                    </a:lnB>
                  </a:tcPr>
                </a:tc>
              </a:tr>
            </a:tbl>
          </a:graphicData>
        </a:graphic>
      </p:graphicFrame>
      <p:graphicFrame>
        <p:nvGraphicFramePr>
          <p:cNvPr id="11" name="Table 10"/>
          <p:cNvGraphicFramePr>
            <a:graphicFrameLocks noGrp="1"/>
          </p:cNvGraphicFramePr>
          <p:nvPr/>
        </p:nvGraphicFramePr>
        <p:xfrm>
          <a:off x="1060450" y="4265136"/>
          <a:ext cx="8486775" cy="548640"/>
        </p:xfrm>
        <a:graphic>
          <a:graphicData uri="http://schemas.openxmlformats.org/drawingml/2006/table">
            <a:tbl>
              <a:tblPr/>
              <a:tblGrid>
                <a:gridCol w="8486775"/>
              </a:tblGrid>
              <a:tr h="0">
                <a:tc>
                  <a:txBody>
                    <a:bodyPr/>
                    <a:lstStyle/>
                    <a:p>
                      <a:pPr algn="ctr"/>
                      <a:endParaRPr lang="fa-IR" dirty="0"/>
                    </a:p>
                  </a:txBody>
                  <a:tcPr marL="0" marR="0" marT="0" marB="0" anchor="ctr">
                    <a:lnL>
                      <a:noFill/>
                    </a:lnL>
                    <a:lnR>
                      <a:noFill/>
                    </a:lnR>
                    <a:lnT>
                      <a:noFill/>
                    </a:lnT>
                    <a:lnB>
                      <a:noFill/>
                    </a:lnB>
                  </a:tcPr>
                </a:tc>
              </a:tr>
              <a:tr h="0">
                <a:tc>
                  <a:txBody>
                    <a:bodyPr/>
                    <a:lstStyle/>
                    <a:p>
                      <a:endParaRPr lang="en-US" dirty="0"/>
                    </a:p>
                  </a:txBody>
                  <a:tcPr marL="0" marR="0" marT="0" marB="0" anchor="ctr">
                    <a:lnL>
                      <a:noFill/>
                    </a:lnL>
                    <a:lnR>
                      <a:noFill/>
                    </a:lnR>
                    <a:lnT>
                      <a:noFill/>
                    </a:lnT>
                    <a:lnB>
                      <a:noFill/>
                    </a:lnB>
                  </a:tcPr>
                </a:tc>
              </a:tr>
            </a:tbl>
          </a:graphicData>
        </a:graphic>
      </p:graphicFrame>
      <p:graphicFrame>
        <p:nvGraphicFramePr>
          <p:cNvPr id="12" name="Table 11"/>
          <p:cNvGraphicFramePr>
            <a:graphicFrameLocks noGrp="1"/>
          </p:cNvGraphicFramePr>
          <p:nvPr/>
        </p:nvGraphicFramePr>
        <p:xfrm>
          <a:off x="1060450" y="4265136"/>
          <a:ext cx="8486775" cy="548640"/>
        </p:xfrm>
        <a:graphic>
          <a:graphicData uri="http://schemas.openxmlformats.org/drawingml/2006/table">
            <a:tbl>
              <a:tblPr/>
              <a:tblGrid>
                <a:gridCol w="8486775"/>
              </a:tblGrid>
              <a:tr h="0">
                <a:tc>
                  <a:txBody>
                    <a:bodyPr/>
                    <a:lstStyle/>
                    <a:p>
                      <a:pPr algn="ctr"/>
                      <a:endParaRPr lang="fa-IR" dirty="0"/>
                    </a:p>
                  </a:txBody>
                  <a:tcPr marL="0" marR="0" marT="0" marB="0" anchor="ctr">
                    <a:lnL>
                      <a:noFill/>
                    </a:lnL>
                    <a:lnR>
                      <a:noFill/>
                    </a:lnR>
                    <a:lnT>
                      <a:noFill/>
                    </a:lnT>
                    <a:lnB>
                      <a:noFill/>
                    </a:lnB>
                  </a:tcPr>
                </a:tc>
              </a:tr>
              <a:tr h="0">
                <a:tc>
                  <a:txBody>
                    <a:bodyPr/>
                    <a:lstStyle/>
                    <a:p>
                      <a:endParaRPr lang="en-US" dirty="0"/>
                    </a:p>
                  </a:txBody>
                  <a:tcPr marL="0" marR="0" marT="0" marB="0" anchor="ctr">
                    <a:lnL>
                      <a:noFill/>
                    </a:lnL>
                    <a:lnR>
                      <a:noFill/>
                    </a:lnR>
                    <a:lnT>
                      <a:noFill/>
                    </a:lnT>
                    <a:lnB>
                      <a:noFill/>
                    </a:lnB>
                  </a:tcPr>
                </a:tc>
              </a:tr>
            </a:tbl>
          </a:graphicData>
        </a:graphic>
      </p:graphicFrame>
      <p:graphicFrame>
        <p:nvGraphicFramePr>
          <p:cNvPr id="13" name="Table 12"/>
          <p:cNvGraphicFramePr>
            <a:graphicFrameLocks noGrp="1"/>
          </p:cNvGraphicFramePr>
          <p:nvPr/>
        </p:nvGraphicFramePr>
        <p:xfrm>
          <a:off x="1060450" y="4265136"/>
          <a:ext cx="8486775" cy="548640"/>
        </p:xfrm>
        <a:graphic>
          <a:graphicData uri="http://schemas.openxmlformats.org/drawingml/2006/table">
            <a:tbl>
              <a:tblPr/>
              <a:tblGrid>
                <a:gridCol w="8486775"/>
              </a:tblGrid>
              <a:tr h="0">
                <a:tc>
                  <a:txBody>
                    <a:bodyPr/>
                    <a:lstStyle/>
                    <a:p>
                      <a:pPr algn="ctr"/>
                      <a:endParaRPr lang="en-US" dirty="0"/>
                    </a:p>
                  </a:txBody>
                  <a:tcPr marL="0" marR="0" marT="0" marB="0" anchor="ctr">
                    <a:lnL>
                      <a:noFill/>
                    </a:lnL>
                    <a:lnR>
                      <a:noFill/>
                    </a:lnR>
                    <a:lnT>
                      <a:noFill/>
                    </a:lnT>
                    <a:lnB>
                      <a:noFill/>
                    </a:lnB>
                  </a:tcPr>
                </a:tc>
              </a:tr>
              <a:tr h="0">
                <a:tc>
                  <a:txBody>
                    <a:bodyPr/>
                    <a:lstStyle/>
                    <a:p>
                      <a:endParaRPr lang="en-US" dirty="0"/>
                    </a:p>
                  </a:txBody>
                  <a:tcPr marL="0" marR="0" marT="0" marB="0" anchor="ctr">
                    <a:lnL>
                      <a:noFill/>
                    </a:lnL>
                    <a:lnR>
                      <a:noFill/>
                    </a:lnR>
                    <a:lnT>
                      <a:noFill/>
                    </a:lnT>
                    <a:lnB>
                      <a:noFill/>
                    </a:lnB>
                  </a:tcPr>
                </a:tc>
              </a:tr>
            </a:tbl>
          </a:graphicData>
        </a:graphic>
      </p:graphicFrame>
      <p:graphicFrame>
        <p:nvGraphicFramePr>
          <p:cNvPr id="14" name="Table 13"/>
          <p:cNvGraphicFramePr>
            <a:graphicFrameLocks noGrp="1"/>
          </p:cNvGraphicFramePr>
          <p:nvPr/>
        </p:nvGraphicFramePr>
        <p:xfrm>
          <a:off x="1060450" y="4265136"/>
          <a:ext cx="8486775" cy="548640"/>
        </p:xfrm>
        <a:graphic>
          <a:graphicData uri="http://schemas.openxmlformats.org/drawingml/2006/table">
            <a:tbl>
              <a:tblPr/>
              <a:tblGrid>
                <a:gridCol w="8486775"/>
              </a:tblGrid>
              <a:tr h="0">
                <a:tc>
                  <a:txBody>
                    <a:bodyPr/>
                    <a:lstStyle/>
                    <a:p>
                      <a:pPr algn="ctr"/>
                      <a:endParaRPr lang="fa-IR" dirty="0"/>
                    </a:p>
                  </a:txBody>
                  <a:tcPr marL="0" marR="0" marT="0" marB="0" anchor="ctr">
                    <a:lnL>
                      <a:noFill/>
                    </a:lnL>
                    <a:lnR>
                      <a:noFill/>
                    </a:lnR>
                    <a:lnT>
                      <a:noFill/>
                    </a:lnT>
                    <a:lnB>
                      <a:noFill/>
                    </a:lnB>
                  </a:tcPr>
                </a:tc>
              </a:tr>
              <a:tr h="0">
                <a:tc>
                  <a:txBody>
                    <a:bodyPr/>
                    <a:lstStyle/>
                    <a:p>
                      <a:endParaRPr lang="en-US" dirty="0"/>
                    </a:p>
                  </a:txBody>
                  <a:tcPr marL="0" marR="0" marT="0" marB="0" anchor="ctr">
                    <a:lnL>
                      <a:noFill/>
                    </a:lnL>
                    <a:lnR>
                      <a:noFill/>
                    </a:lnR>
                    <a:lnT>
                      <a:noFill/>
                    </a:lnT>
                    <a:lnB>
                      <a:noFill/>
                    </a:lnB>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505662603"/>
              </p:ext>
            </p:extLst>
          </p:nvPr>
        </p:nvGraphicFramePr>
        <p:xfrm>
          <a:off x="1060450" y="4265136"/>
          <a:ext cx="8486775" cy="548640"/>
        </p:xfrm>
        <a:graphic>
          <a:graphicData uri="http://schemas.openxmlformats.org/drawingml/2006/table">
            <a:tbl>
              <a:tblPr/>
              <a:tblGrid>
                <a:gridCol w="8486775"/>
              </a:tblGrid>
              <a:tr h="0">
                <a:tc>
                  <a:txBody>
                    <a:bodyPr/>
                    <a:lstStyle/>
                    <a:p>
                      <a:pPr algn="ctr"/>
                      <a:endParaRPr lang="fa-IR" dirty="0"/>
                    </a:p>
                  </a:txBody>
                  <a:tcPr marL="0" marR="0" marT="0" marB="0" anchor="ctr">
                    <a:lnL>
                      <a:noFill/>
                    </a:lnL>
                    <a:lnR>
                      <a:noFill/>
                    </a:lnR>
                    <a:lnT>
                      <a:noFill/>
                    </a:lnT>
                    <a:lnB>
                      <a:noFill/>
                    </a:lnB>
                  </a:tcPr>
                </a:tc>
              </a:tr>
              <a:tr h="0">
                <a:tc>
                  <a:txBody>
                    <a:bodyPr/>
                    <a:lstStyle/>
                    <a:p>
                      <a:endParaRPr lang="en-US" dirty="0"/>
                    </a:p>
                  </a:txBody>
                  <a:tcPr marL="0" marR="0" marT="0" marB="0" anchor="ctr">
                    <a:lnL>
                      <a:noFill/>
                    </a:lnL>
                    <a:lnR>
                      <a:noFill/>
                    </a:lnR>
                    <a:lnT>
                      <a:noFill/>
                    </a:lnT>
                    <a:lnB>
                      <a:noFill/>
                    </a:lnB>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921601994"/>
              </p:ext>
            </p:extLst>
          </p:nvPr>
        </p:nvGraphicFramePr>
        <p:xfrm>
          <a:off x="1060450" y="4023360"/>
          <a:ext cx="8486775" cy="548640"/>
        </p:xfrm>
        <a:graphic>
          <a:graphicData uri="http://schemas.openxmlformats.org/drawingml/2006/table">
            <a:tbl>
              <a:tblPr/>
              <a:tblGrid>
                <a:gridCol w="8486775"/>
              </a:tblGrid>
              <a:tr h="0">
                <a:tc>
                  <a:txBody>
                    <a:bodyPr/>
                    <a:lstStyle/>
                    <a:p>
                      <a:pPr algn="ctr"/>
                      <a:endParaRPr lang="fa-IR" dirty="0"/>
                    </a:p>
                  </a:txBody>
                  <a:tcPr marL="0" marR="0" marT="0" marB="0" anchor="ctr">
                    <a:lnL>
                      <a:noFill/>
                    </a:lnL>
                    <a:lnR>
                      <a:noFill/>
                    </a:lnR>
                    <a:lnT>
                      <a:noFill/>
                    </a:lnT>
                    <a:lnB>
                      <a:noFill/>
                    </a:lnB>
                  </a:tcPr>
                </a:tc>
              </a:tr>
              <a:tr h="32544">
                <a:tc>
                  <a:txBody>
                    <a:bodyPr/>
                    <a:lstStyle/>
                    <a:p>
                      <a:endParaRPr lang="en-US" dirty="0"/>
                    </a:p>
                  </a:txBody>
                  <a:tcPr marL="0" marR="0" marT="0" marB="0" anchor="ctr">
                    <a:lnL>
                      <a:noFill/>
                    </a:lnL>
                    <a:lnR>
                      <a:noFill/>
                    </a:lnR>
                    <a:lnT>
                      <a:noFill/>
                    </a:lnT>
                    <a:lnB>
                      <a:noFill/>
                    </a:lnB>
                  </a:tcPr>
                </a:tc>
              </a:tr>
            </a:tbl>
          </a:graphicData>
        </a:graphic>
      </p:graphicFrame>
      <p:sp>
        <p:nvSpPr>
          <p:cNvPr id="17" name="AutoShape 2" descr="http://www.nbpars.ir/Portals/0/Pictures/760/101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6" name="Table 15"/>
          <p:cNvGraphicFramePr>
            <a:graphicFrameLocks noGrp="1"/>
          </p:cNvGraphicFramePr>
          <p:nvPr/>
        </p:nvGraphicFramePr>
        <p:xfrm>
          <a:off x="1060450" y="4265136"/>
          <a:ext cx="8486775" cy="548640"/>
        </p:xfrm>
        <a:graphic>
          <a:graphicData uri="http://schemas.openxmlformats.org/drawingml/2006/table">
            <a:tbl>
              <a:tblPr/>
              <a:tblGrid>
                <a:gridCol w="8486775"/>
              </a:tblGrid>
              <a:tr h="0">
                <a:tc>
                  <a:txBody>
                    <a:bodyPr/>
                    <a:lstStyle/>
                    <a:p>
                      <a:pPr algn="ctr"/>
                      <a:endParaRPr lang="en-US" dirty="0"/>
                    </a:p>
                  </a:txBody>
                  <a:tcPr marL="0" marR="0" marT="0" marB="0" anchor="ctr">
                    <a:lnL>
                      <a:noFill/>
                    </a:lnL>
                    <a:lnR>
                      <a:noFill/>
                    </a:lnR>
                    <a:lnT>
                      <a:noFill/>
                    </a:lnT>
                    <a:lnB>
                      <a:noFill/>
                    </a:lnB>
                  </a:tcPr>
                </a:tc>
              </a:tr>
              <a:tr h="0">
                <a:tc>
                  <a:txBody>
                    <a:bodyPr/>
                    <a:lstStyle/>
                    <a:p>
                      <a:endParaRPr lang="en-US" dirty="0"/>
                    </a:p>
                  </a:txBody>
                  <a:tcPr marL="0" marR="0" marT="0" marB="0" anchor="ctr">
                    <a:lnL>
                      <a:noFill/>
                    </a:lnL>
                    <a:lnR>
                      <a:noFill/>
                    </a:lnR>
                    <a:lnT>
                      <a:noFill/>
                    </a:lnT>
                    <a:lnB>
                      <a:noFill/>
                    </a:lnB>
                  </a:tcPr>
                </a:tc>
              </a:tr>
            </a:tbl>
          </a:graphicData>
        </a:graphic>
      </p:graphicFrame>
      <p:sp>
        <p:nvSpPr>
          <p:cNvPr id="18" name="Rectangle 17"/>
          <p:cNvSpPr/>
          <p:nvPr/>
        </p:nvSpPr>
        <p:spPr>
          <a:xfrm>
            <a:off x="1682665" y="457200"/>
            <a:ext cx="6755374" cy="1754326"/>
          </a:xfrm>
          <a:prstGeom prst="rect">
            <a:avLst/>
          </a:prstGeom>
          <a:noFill/>
        </p:spPr>
        <p:txBody>
          <a:bodyPr wrap="none" lIns="91440" tIns="45720" rIns="91440" bIns="45720">
            <a:spAutoFit/>
          </a:bodyPr>
          <a:lstStyle/>
          <a:p>
            <a:pPr algn="ctr" rtl="1"/>
            <a:r>
              <a:rPr lang="fa-IR" sz="5400" dirty="0"/>
              <a:t>بررسی خانه علی </a:t>
            </a:r>
            <a:r>
              <a:rPr lang="fa-IR" sz="5400" dirty="0" smtClean="0"/>
              <a:t>اصغر</a:t>
            </a:r>
            <a:endParaRPr lang="en-US" sz="5400" dirty="0" smtClean="0"/>
          </a:p>
          <a:p>
            <a:pPr algn="ctr" rtl="1"/>
            <a:r>
              <a:rPr lang="fa-IR" sz="5400" dirty="0" smtClean="0"/>
              <a:t> </a:t>
            </a:r>
            <a:r>
              <a:rPr lang="fa-IR" sz="5400" dirty="0"/>
              <a:t>شوکت سعیدی در سیرجان</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9" name="AutoShape 2" descr="Image result for ‫معماری امامزاده زید تهران‬‎"/>
          <p:cNvSpPr>
            <a:spLocks noChangeAspect="1" noChangeArrowheads="1"/>
          </p:cNvSpPr>
          <p:nvPr/>
        </p:nvSpPr>
        <p:spPr bwMode="auto">
          <a:xfrm>
            <a:off x="63500" y="-136525"/>
            <a:ext cx="5715000" cy="3571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338" name="Picture 2" descr="Image result for ‫خانه علی اصغر شوکت سعیدی در سیرجان‬‎"/>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4837" y="2465054"/>
            <a:ext cx="6324600" cy="4211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602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304801"/>
            <a:ext cx="8486140" cy="914400"/>
          </a:xfrm>
        </p:spPr>
        <p:txBody>
          <a:bodyPr>
            <a:normAutofit/>
          </a:bodyPr>
          <a:lstStyle/>
          <a:p>
            <a:pPr algn="r" rtl="1"/>
            <a:endParaRPr lang="en-US" dirty="0"/>
          </a:p>
        </p:txBody>
      </p:sp>
      <p:sp>
        <p:nvSpPr>
          <p:cNvPr id="3" name="Content Placeholder 2"/>
          <p:cNvSpPr>
            <a:spLocks noGrp="1"/>
          </p:cNvSpPr>
          <p:nvPr>
            <p:ph idx="1"/>
          </p:nvPr>
        </p:nvSpPr>
        <p:spPr>
          <a:xfrm>
            <a:off x="1060768" y="1676400"/>
            <a:ext cx="8486140" cy="4632961"/>
          </a:xfrm>
        </p:spPr>
        <p:txBody>
          <a:bodyPr>
            <a:normAutofit/>
          </a:bodyPr>
          <a:lstStyle/>
          <a:p>
            <a:pPr algn="r" rtl="1"/>
            <a:r>
              <a:rPr lang="fa-IR" sz="2800" dirty="0"/>
              <a:t>نوع بهره برداری و خدمات بارز اثر </a:t>
            </a:r>
            <a:br>
              <a:rPr lang="fa-IR" sz="2800" dirty="0"/>
            </a:br>
            <a:r>
              <a:rPr lang="fa-IR" sz="2800" dirty="0"/>
              <a:t>این بنا در زمره ابنیه مسکونی بوده که پیرامون آن را حصار چینه ای فرا گرفته و به نظر می رسد در گذشته باغ، درختان میوه و گل و گیاه پیرامون آن را در بر می گرفته است. از خصوصیات بارز اثر می توان به معماری تلفیقی بنا با تزئینات نمای شرقی اشاره نمود که در یک دوره تاریخی در شهر سیرجان رواج داشته است. </a:t>
            </a:r>
            <a:endParaRPr lang="en-US" sz="2800" dirty="0"/>
          </a:p>
        </p:txBody>
      </p:sp>
    </p:spTree>
    <p:extLst>
      <p:ext uri="{BB962C8B-B14F-4D97-AF65-F5344CB8AC3E}">
        <p14:creationId xmlns:p14="http://schemas.microsoft.com/office/powerpoint/2010/main" val="26105163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304801"/>
            <a:ext cx="8486140" cy="914400"/>
          </a:xfrm>
        </p:spPr>
        <p:txBody>
          <a:bodyPr>
            <a:normAutofit/>
          </a:bodyPr>
          <a:lstStyle/>
          <a:p>
            <a:pPr algn="r" rtl="1"/>
            <a:endParaRPr lang="en-US" dirty="0"/>
          </a:p>
        </p:txBody>
      </p:sp>
      <p:sp>
        <p:nvSpPr>
          <p:cNvPr id="3" name="Content Placeholder 2"/>
          <p:cNvSpPr>
            <a:spLocks noGrp="1"/>
          </p:cNvSpPr>
          <p:nvPr>
            <p:ph idx="1"/>
          </p:nvPr>
        </p:nvSpPr>
        <p:spPr>
          <a:xfrm>
            <a:off x="1060768" y="1676400"/>
            <a:ext cx="8486140" cy="4632961"/>
          </a:xfrm>
        </p:spPr>
        <p:txBody>
          <a:bodyPr>
            <a:normAutofit/>
          </a:bodyPr>
          <a:lstStyle/>
          <a:p>
            <a:pPr algn="r" rtl="1"/>
            <a:r>
              <a:rPr lang="fa-IR" sz="2800" dirty="0"/>
              <a:t>نوع مالکیت بنا </a:t>
            </a:r>
            <a:br>
              <a:rPr lang="fa-IR" sz="2800" dirty="0"/>
            </a:br>
            <a:r>
              <a:rPr lang="fa-IR" sz="2800" dirty="0"/>
              <a:t>ساختمان تحت مالکیت بازماندگان آن است که امروزه در شهر سیرجان نیز سکونت دارند</a:t>
            </a:r>
            <a:r>
              <a:rPr lang="fa-IR" sz="2800" dirty="0" smtClean="0"/>
              <a:t>.</a:t>
            </a:r>
            <a:endParaRPr lang="en-US" sz="2800" dirty="0"/>
          </a:p>
        </p:txBody>
      </p:sp>
    </p:spTree>
    <p:extLst>
      <p:ext uri="{BB962C8B-B14F-4D97-AF65-F5344CB8AC3E}">
        <p14:creationId xmlns:p14="http://schemas.microsoft.com/office/powerpoint/2010/main" val="26105163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304801"/>
            <a:ext cx="8486140" cy="914400"/>
          </a:xfrm>
        </p:spPr>
        <p:txBody>
          <a:bodyPr>
            <a:normAutofit/>
          </a:bodyPr>
          <a:lstStyle/>
          <a:p>
            <a:pPr algn="r" rtl="1"/>
            <a:endParaRPr lang="en-US" dirty="0"/>
          </a:p>
        </p:txBody>
      </p:sp>
      <p:sp>
        <p:nvSpPr>
          <p:cNvPr id="3" name="Content Placeholder 2"/>
          <p:cNvSpPr>
            <a:spLocks noGrp="1"/>
          </p:cNvSpPr>
          <p:nvPr>
            <p:ph idx="1"/>
          </p:nvPr>
        </p:nvSpPr>
        <p:spPr>
          <a:xfrm>
            <a:off x="1060768" y="1676400"/>
            <a:ext cx="8486140" cy="4632961"/>
          </a:xfrm>
        </p:spPr>
        <p:txBody>
          <a:bodyPr>
            <a:normAutofit/>
          </a:bodyPr>
          <a:lstStyle/>
          <a:p>
            <a:pPr algn="r" rtl="1"/>
            <a:endParaRPr lang="en-US" sz="28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037" y="209453"/>
            <a:ext cx="8001000" cy="6376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516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304801"/>
            <a:ext cx="8486140" cy="914400"/>
          </a:xfrm>
        </p:spPr>
        <p:txBody>
          <a:bodyPr>
            <a:normAutofit/>
          </a:bodyPr>
          <a:lstStyle/>
          <a:p>
            <a:pPr algn="r" rtl="1"/>
            <a:endParaRPr lang="en-US" dirty="0"/>
          </a:p>
        </p:txBody>
      </p:sp>
      <p:sp>
        <p:nvSpPr>
          <p:cNvPr id="3" name="Content Placeholder 2"/>
          <p:cNvSpPr>
            <a:spLocks noGrp="1"/>
          </p:cNvSpPr>
          <p:nvPr>
            <p:ph idx="1"/>
          </p:nvPr>
        </p:nvSpPr>
        <p:spPr>
          <a:xfrm>
            <a:off x="1060768" y="1676400"/>
            <a:ext cx="8486140" cy="4632961"/>
          </a:xfrm>
        </p:spPr>
        <p:txBody>
          <a:bodyPr>
            <a:normAutofit/>
          </a:bodyPr>
          <a:lstStyle/>
          <a:p>
            <a:pPr algn="r" rtl="1"/>
            <a:endParaRPr lang="en-US" sz="28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37" y="289720"/>
            <a:ext cx="7924800" cy="6473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5163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304801"/>
            <a:ext cx="8486140" cy="914400"/>
          </a:xfrm>
        </p:spPr>
        <p:txBody>
          <a:bodyPr>
            <a:normAutofit/>
          </a:bodyPr>
          <a:lstStyle/>
          <a:p>
            <a:pPr algn="r" rtl="1"/>
            <a:endParaRPr lang="en-US" dirty="0"/>
          </a:p>
        </p:txBody>
      </p:sp>
      <p:sp>
        <p:nvSpPr>
          <p:cNvPr id="3" name="Content Placeholder 2"/>
          <p:cNvSpPr>
            <a:spLocks noGrp="1"/>
          </p:cNvSpPr>
          <p:nvPr>
            <p:ph idx="1"/>
          </p:nvPr>
        </p:nvSpPr>
        <p:spPr>
          <a:xfrm>
            <a:off x="1060768" y="1676400"/>
            <a:ext cx="8486140" cy="4632961"/>
          </a:xfrm>
        </p:spPr>
        <p:txBody>
          <a:bodyPr>
            <a:normAutofit/>
          </a:bodyPr>
          <a:lstStyle/>
          <a:p>
            <a:pPr algn="r" rtl="1"/>
            <a:endParaRPr lang="en-US" sz="28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188" y="342900"/>
            <a:ext cx="8113712"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5163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304801"/>
            <a:ext cx="8486140" cy="914400"/>
          </a:xfrm>
        </p:spPr>
        <p:txBody>
          <a:bodyPr>
            <a:normAutofit/>
          </a:bodyPr>
          <a:lstStyle/>
          <a:p>
            <a:pPr algn="r" rtl="1"/>
            <a:endParaRPr lang="en-US" dirty="0"/>
          </a:p>
        </p:txBody>
      </p:sp>
      <p:sp>
        <p:nvSpPr>
          <p:cNvPr id="3" name="Content Placeholder 2"/>
          <p:cNvSpPr>
            <a:spLocks noGrp="1"/>
          </p:cNvSpPr>
          <p:nvPr>
            <p:ph idx="1"/>
          </p:nvPr>
        </p:nvSpPr>
        <p:spPr>
          <a:xfrm>
            <a:off x="1060768" y="1676400"/>
            <a:ext cx="8486140" cy="4632961"/>
          </a:xfrm>
        </p:spPr>
        <p:txBody>
          <a:bodyPr>
            <a:normAutofit/>
          </a:bodyPr>
          <a:lstStyle/>
          <a:p>
            <a:pPr algn="r" rtl="1"/>
            <a:endParaRPr lang="en-US" sz="28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37" y="161943"/>
            <a:ext cx="8839200" cy="6315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5163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fa-IR" sz="8000" dirty="0" smtClean="0"/>
              <a:t>با تشکر از توجه شما</a:t>
            </a:r>
            <a:endParaRPr lang="en-US" sz="8000" dirty="0"/>
          </a:p>
        </p:txBody>
      </p:sp>
    </p:spTree>
    <p:extLst>
      <p:ext uri="{BB962C8B-B14F-4D97-AF65-F5344CB8AC3E}">
        <p14:creationId xmlns:p14="http://schemas.microsoft.com/office/powerpoint/2010/main" val="1897550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304801"/>
            <a:ext cx="8486140" cy="914400"/>
          </a:xfrm>
        </p:spPr>
        <p:txBody>
          <a:bodyPr>
            <a:normAutofit/>
          </a:bodyPr>
          <a:lstStyle/>
          <a:p>
            <a:pPr algn="r" rtl="1"/>
            <a:endParaRPr lang="en-US" dirty="0"/>
          </a:p>
        </p:txBody>
      </p:sp>
      <p:sp>
        <p:nvSpPr>
          <p:cNvPr id="3" name="Content Placeholder 2"/>
          <p:cNvSpPr>
            <a:spLocks noGrp="1"/>
          </p:cNvSpPr>
          <p:nvPr>
            <p:ph idx="1"/>
          </p:nvPr>
        </p:nvSpPr>
        <p:spPr>
          <a:xfrm>
            <a:off x="1060768" y="1676400"/>
            <a:ext cx="8486140" cy="4632961"/>
          </a:xfrm>
        </p:spPr>
        <p:txBody>
          <a:bodyPr>
            <a:normAutofit/>
          </a:bodyPr>
          <a:lstStyle/>
          <a:p>
            <a:pPr algn="r" rtl="1"/>
            <a:r>
              <a:rPr lang="fa-IR" sz="2800" dirty="0"/>
              <a:t>خانه قدیمی مشهور به علی اصغر شوکت سعیدی به شماره 6130 در تاریخ 7/7/1381 در فهرست آثار ملی ثبت گردیده است. قدمت این بنا مربوط به دوران پهلوی اول می باشد که در فاصله یک صد متری یخدانهای حاج رشید در 2 طبقه بنا گردیده است. پلان کلی بنا شامل یک تالار و ایوان مستطیل شکل در مرکز که در طرفین آن 2 اتاق واقع شده که در طبقه فوقانی نیز همین وضعیت تکرار شده است. </a:t>
            </a:r>
            <a:endParaRPr lang="en-US" sz="2800" dirty="0"/>
          </a:p>
        </p:txBody>
      </p:sp>
    </p:spTree>
    <p:extLst>
      <p:ext uri="{BB962C8B-B14F-4D97-AF65-F5344CB8AC3E}">
        <p14:creationId xmlns:p14="http://schemas.microsoft.com/office/powerpoint/2010/main" val="22711197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304801"/>
            <a:ext cx="8486140" cy="914400"/>
          </a:xfrm>
        </p:spPr>
        <p:txBody>
          <a:bodyPr>
            <a:normAutofit/>
          </a:bodyPr>
          <a:lstStyle/>
          <a:p>
            <a:pPr algn="r" rtl="1"/>
            <a:endParaRPr lang="en-US" dirty="0"/>
          </a:p>
        </p:txBody>
      </p:sp>
      <p:pic>
        <p:nvPicPr>
          <p:cNvPr id="1026" name="Picture 2" descr="http://www.nbpars.ir/Portals/0/Pictures/824/3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74812" y="1901825"/>
            <a:ext cx="7258050" cy="418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5163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304801"/>
            <a:ext cx="8486140" cy="914400"/>
          </a:xfrm>
        </p:spPr>
        <p:txBody>
          <a:bodyPr>
            <a:normAutofit/>
          </a:bodyPr>
          <a:lstStyle/>
          <a:p>
            <a:pPr algn="r" rtl="1"/>
            <a:endParaRPr lang="en-US" dirty="0"/>
          </a:p>
        </p:txBody>
      </p:sp>
      <p:sp>
        <p:nvSpPr>
          <p:cNvPr id="3" name="Content Placeholder 2"/>
          <p:cNvSpPr>
            <a:spLocks noGrp="1"/>
          </p:cNvSpPr>
          <p:nvPr>
            <p:ph idx="1"/>
          </p:nvPr>
        </p:nvSpPr>
        <p:spPr>
          <a:xfrm>
            <a:off x="1060768" y="1676400"/>
            <a:ext cx="8486140" cy="4632961"/>
          </a:xfrm>
        </p:spPr>
        <p:txBody>
          <a:bodyPr>
            <a:normAutofit fontScale="92500"/>
          </a:bodyPr>
          <a:lstStyle/>
          <a:p>
            <a:pPr algn="r" rtl="1"/>
            <a:r>
              <a:rPr lang="fa-IR" sz="2800" dirty="0"/>
              <a:t> مصالح بنا خشت خام و گل رس بوده و نمای اصلی بنا با آجر پوشانده شده است. این تزئینات شامل آجر خفته - راسته، آجرهای تراش و تلفیق آجر و دانه های درشت سرباره کوره است که با تلفیق آجر تزئین زیبای را پدید آورده است. این تلفیق آجر و سرباره سیاهرنگ کوره که معمولا با طرح های هندسی، گلدانی و اسلیمی است در بسیاری از خانه های قدیمی محله باغ بمید سیرجان مشاهده می شود. نمای شرقی با نمای اصلی بنا شامل یک ایوان است که نمای ایوان با یک ستون با پوشش قوس نیم دایره به 2 دهنه تبدیل شده است و این وضعیت در طبقه همکف و اول موجود است. </a:t>
            </a:r>
            <a:endParaRPr lang="en-US" sz="2800" dirty="0"/>
          </a:p>
        </p:txBody>
      </p:sp>
    </p:spTree>
    <p:extLst>
      <p:ext uri="{BB962C8B-B14F-4D97-AF65-F5344CB8AC3E}">
        <p14:creationId xmlns:p14="http://schemas.microsoft.com/office/powerpoint/2010/main" val="2610516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304801"/>
            <a:ext cx="8486140" cy="914400"/>
          </a:xfrm>
        </p:spPr>
        <p:txBody>
          <a:bodyPr>
            <a:normAutofit/>
          </a:bodyPr>
          <a:lstStyle/>
          <a:p>
            <a:pPr algn="r" rtl="1"/>
            <a:endParaRPr lang="en-US" dirty="0"/>
          </a:p>
        </p:txBody>
      </p:sp>
      <p:sp>
        <p:nvSpPr>
          <p:cNvPr id="3" name="Content Placeholder 2"/>
          <p:cNvSpPr>
            <a:spLocks noGrp="1"/>
          </p:cNvSpPr>
          <p:nvPr>
            <p:ph idx="1"/>
          </p:nvPr>
        </p:nvSpPr>
        <p:spPr>
          <a:xfrm>
            <a:off x="1060768" y="1676400"/>
            <a:ext cx="8486140" cy="4632961"/>
          </a:xfrm>
        </p:spPr>
        <p:txBody>
          <a:bodyPr>
            <a:normAutofit/>
          </a:bodyPr>
          <a:lstStyle/>
          <a:p>
            <a:pPr algn="r" rtl="1"/>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637" y="552475"/>
            <a:ext cx="9448800" cy="582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516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304801"/>
            <a:ext cx="8486140" cy="914400"/>
          </a:xfrm>
        </p:spPr>
        <p:txBody>
          <a:bodyPr>
            <a:normAutofit/>
          </a:bodyPr>
          <a:lstStyle/>
          <a:p>
            <a:pPr algn="r" rtl="1"/>
            <a:endParaRPr lang="en-US" dirty="0"/>
          </a:p>
        </p:txBody>
      </p:sp>
      <p:sp>
        <p:nvSpPr>
          <p:cNvPr id="3" name="Content Placeholder 2"/>
          <p:cNvSpPr>
            <a:spLocks noGrp="1"/>
          </p:cNvSpPr>
          <p:nvPr>
            <p:ph idx="1"/>
          </p:nvPr>
        </p:nvSpPr>
        <p:spPr>
          <a:xfrm>
            <a:off x="1060768" y="1676400"/>
            <a:ext cx="8486140" cy="4632961"/>
          </a:xfrm>
        </p:spPr>
        <p:txBody>
          <a:bodyPr>
            <a:normAutofit/>
          </a:bodyPr>
          <a:lstStyle/>
          <a:p>
            <a:pPr algn="r" rtl="1"/>
            <a:r>
              <a:rPr lang="fa-IR" sz="2800" dirty="0"/>
              <a:t>بر پیشانی طاق های زیرین دو قاب آجری با تزوینات هندسی اجرا شده است که حد فاصل آن را یک ردیف تزئینات دانه های سرباره در نوار عمودی اجرا شده است. </a:t>
            </a:r>
            <a:br>
              <a:rPr lang="fa-IR" sz="2800" dirty="0"/>
            </a:br>
            <a:r>
              <a:rPr lang="fa-IR" sz="2800" dirty="0"/>
              <a:t>پیشانی و حد فاصل طاق های نیم دایره ایوان فوقانی دارای تزئینات آجر تراش و تلفیق دانه های سیاه رنگ سرباره کوره با طرح اسلیمی می باشد و همچنین طرفین دو دهنه یاد شده دارای دو ستون نیم دایره بوده که تا بالاترین ارتفاع ساختمان کشیده شده است.  </a:t>
            </a:r>
            <a:endParaRPr lang="en-US" sz="2800" dirty="0"/>
          </a:p>
        </p:txBody>
      </p:sp>
    </p:spTree>
    <p:extLst>
      <p:ext uri="{BB962C8B-B14F-4D97-AF65-F5344CB8AC3E}">
        <p14:creationId xmlns:p14="http://schemas.microsoft.com/office/powerpoint/2010/main" val="2610516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304801"/>
            <a:ext cx="8486140" cy="914400"/>
          </a:xfrm>
        </p:spPr>
        <p:txBody>
          <a:bodyPr>
            <a:normAutofit/>
          </a:bodyPr>
          <a:lstStyle/>
          <a:p>
            <a:pPr algn="r" rtl="1"/>
            <a:endParaRPr lang="en-US" dirty="0"/>
          </a:p>
        </p:txBody>
      </p:sp>
      <p:sp>
        <p:nvSpPr>
          <p:cNvPr id="3" name="Content Placeholder 2"/>
          <p:cNvSpPr>
            <a:spLocks noGrp="1"/>
          </p:cNvSpPr>
          <p:nvPr>
            <p:ph idx="1"/>
          </p:nvPr>
        </p:nvSpPr>
        <p:spPr>
          <a:xfrm>
            <a:off x="1060768" y="1676400"/>
            <a:ext cx="8486140" cy="4632961"/>
          </a:xfrm>
        </p:spPr>
        <p:txBody>
          <a:bodyPr>
            <a:normAutofit/>
          </a:bodyPr>
          <a:lstStyle/>
          <a:p>
            <a:pPr algn="r" rtl="1"/>
            <a:endParaRPr lang="en-US" sz="2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3850" y="1195388"/>
            <a:ext cx="74183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0516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9037" y="304801"/>
            <a:ext cx="8486140" cy="914400"/>
          </a:xfrm>
        </p:spPr>
        <p:txBody>
          <a:bodyPr>
            <a:normAutofit/>
          </a:bodyPr>
          <a:lstStyle/>
          <a:p>
            <a:pPr algn="r" rtl="1"/>
            <a:endParaRPr lang="en-US" dirty="0"/>
          </a:p>
        </p:txBody>
      </p:sp>
      <p:sp>
        <p:nvSpPr>
          <p:cNvPr id="3" name="Content Placeholder 2"/>
          <p:cNvSpPr>
            <a:spLocks noGrp="1"/>
          </p:cNvSpPr>
          <p:nvPr>
            <p:ph idx="1"/>
          </p:nvPr>
        </p:nvSpPr>
        <p:spPr>
          <a:xfrm>
            <a:off x="1060768" y="1676400"/>
            <a:ext cx="8486140" cy="4632961"/>
          </a:xfrm>
        </p:spPr>
        <p:txBody>
          <a:bodyPr>
            <a:normAutofit/>
          </a:bodyPr>
          <a:lstStyle/>
          <a:p>
            <a:pPr algn="r" rtl="1"/>
            <a:r>
              <a:rPr lang="fa-IR" sz="2800" dirty="0"/>
              <a:t>ستون آجری وسط که ورودی را به دهنه تقسیم نموده در پای ستون به صورت چهار گوش و در بالا هشت گوش است. پوشش سقف ایوان شرقی نیز دارای تزئینات زیبای آجری با طرح گُل و خفته - راسته است. در پشت ایوان یعنی در قسمت غرب، تالاری واقع شده که دارای سه دهنه به سمت غرب است. </a:t>
            </a:r>
            <a:br>
              <a:rPr lang="fa-IR" sz="2800" dirty="0"/>
            </a:br>
            <a:endParaRPr lang="en-US" sz="2800" dirty="0"/>
          </a:p>
        </p:txBody>
      </p:sp>
    </p:spTree>
    <p:extLst>
      <p:ext uri="{BB962C8B-B14F-4D97-AF65-F5344CB8AC3E}">
        <p14:creationId xmlns:p14="http://schemas.microsoft.com/office/powerpoint/2010/main" val="2610516332"/>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2005</TotalTime>
  <Words>368</Words>
  <Application>Microsoft Office PowerPoint</Application>
  <PresentationFormat>Custom</PresentationFormat>
  <Paragraphs>14</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Century Gothic</vt:lpstr>
      <vt:lpstr>Tahoma</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نقش برتر پارس</dc:title>
  <dc:creator>vania</dc:creator>
  <cp:lastModifiedBy>apple</cp:lastModifiedBy>
  <cp:revision>1431</cp:revision>
  <dcterms:created xsi:type="dcterms:W3CDTF">2016-04-18T09:44:36Z</dcterms:created>
  <dcterms:modified xsi:type="dcterms:W3CDTF">2021-11-13T21:00:20Z</dcterms:modified>
</cp:coreProperties>
</file>