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12" r:id="rId1"/>
  </p:sldMasterIdLst>
  <p:notesMasterIdLst>
    <p:notesMasterId r:id="rId26"/>
  </p:notesMasterIdLst>
  <p:sldIdLst>
    <p:sldId id="256" r:id="rId2"/>
    <p:sldId id="27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 id="278" r:id="rId24"/>
    <p:sldId id="28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0" autoAdjust="0"/>
    <p:restoredTop sz="96187" autoAdjust="0"/>
  </p:normalViewPr>
  <p:slideViewPr>
    <p:cSldViewPr snapToGrid="0">
      <p:cViewPr varScale="1">
        <p:scale>
          <a:sx n="101" d="100"/>
          <a:sy n="101" d="100"/>
        </p:scale>
        <p:origin x="96" y="16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A39B9E-0570-4AC8-B205-4BF2B04C8D94}" type="datetimeFigureOut">
              <a:rPr lang="en-US" smtClean="0"/>
              <a:t>11/25/2017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D6A544-38B7-43C4-94C2-5823CB184A5D}" type="slidenum">
              <a:rPr lang="en-US" smtClean="0"/>
              <a:t>‹#›</a:t>
            </a:fld>
            <a:endParaRPr lang="en-US"/>
          </a:p>
        </p:txBody>
      </p:sp>
    </p:spTree>
    <p:extLst>
      <p:ext uri="{BB962C8B-B14F-4D97-AF65-F5344CB8AC3E}">
        <p14:creationId xmlns:p14="http://schemas.microsoft.com/office/powerpoint/2010/main" val="327099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D6A544-38B7-43C4-94C2-5823CB184A5D}" type="slidenum">
              <a:rPr lang="en-US" smtClean="0"/>
              <a:t>16</a:t>
            </a:fld>
            <a:endParaRPr lang="en-US"/>
          </a:p>
        </p:txBody>
      </p:sp>
    </p:spTree>
    <p:extLst>
      <p:ext uri="{BB962C8B-B14F-4D97-AF65-F5344CB8AC3E}">
        <p14:creationId xmlns:p14="http://schemas.microsoft.com/office/powerpoint/2010/main" val="778937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4"/>
            <a:ext cx="5275772" cy="4268965"/>
          </a:xfrm>
        </p:spPr>
        <p:txBody>
          <a:bodyPr anchor="t">
            <a:normAutofit/>
          </a:bodyPr>
          <a:lstStyle>
            <a:lvl1pPr algn="l">
              <a:lnSpc>
                <a:spcPct val="85000"/>
              </a:lnSpc>
              <a:defRPr sz="58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16685" y="5537926"/>
            <a:ext cx="5275772" cy="706355"/>
          </a:xfrm>
        </p:spPr>
        <p:txBody>
          <a:bodyPr>
            <a:normAutofit/>
          </a:bodyPr>
          <a:lstStyle>
            <a:lvl1pPr marL="0" indent="0" algn="l">
              <a:lnSpc>
                <a:spcPct val="114000"/>
              </a:lnSpc>
              <a:spcBef>
                <a:spcPts val="0"/>
              </a:spcBef>
              <a:buNone/>
              <a:defRPr sz="1800" b="0" i="1"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16685" y="6314441"/>
            <a:ext cx="1197467" cy="365125"/>
          </a:xfrm>
        </p:spPr>
        <p:txBody>
          <a:bodyPr/>
          <a:lstStyle>
            <a:lvl1pPr algn="l">
              <a:defRPr sz="900">
                <a:solidFill>
                  <a:schemeClr val="tx2"/>
                </a:solidFill>
              </a:defRPr>
            </a:lvl1pPr>
          </a:lstStyle>
          <a:p>
            <a:fld id="{5586B75A-687E-405C-8A0B-8D00578BA2C3}" type="datetimeFigureOut">
              <a:rPr lang="en-US" smtClean="0"/>
              <a:pPr/>
              <a:t>11/25/2017</a:t>
            </a:fld>
            <a:endParaRPr lang="en-US" dirty="0"/>
          </a:p>
        </p:txBody>
      </p:sp>
      <p:sp>
        <p:nvSpPr>
          <p:cNvPr id="5" name="Footer Placeholder 4"/>
          <p:cNvSpPr>
            <a:spLocks noGrp="1"/>
          </p:cNvSpPr>
          <p:nvPr>
            <p:ph type="ftr" sz="quarter" idx="11"/>
          </p:nvPr>
        </p:nvSpPr>
        <p:spPr>
          <a:xfrm>
            <a:off x="2250444" y="6314441"/>
            <a:ext cx="3842012"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8736012" y="1416217"/>
            <a:ext cx="407987" cy="365125"/>
          </a:xfrm>
        </p:spPr>
        <p:txBody>
          <a:bodyPr/>
          <a:lstStyle>
            <a:lvl1pPr algn="r">
              <a:defRPr>
                <a:solidFill>
                  <a:schemeClr val="accent6">
                    <a:lumMod val="50000"/>
                  </a:schemeClr>
                </a:solidFill>
              </a:defRPr>
            </a:lvl1pPr>
          </a:lstStyle>
          <a:p>
            <a:fld id="{4FAB73BC-B049-4115-A692-8D63A059BFB8}" type="slidenum">
              <a:rPr lang="en-US" smtClean="0"/>
              <a:pPr/>
              <a:t>‹#›</a:t>
            </a:fld>
            <a:endParaRPr lang="en-US" dirty="0"/>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58064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86200" y="640080"/>
            <a:ext cx="4686299" cy="55841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551524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Vertical Title 1"/>
          <p:cNvSpPr>
            <a:spLocks noGrp="1"/>
          </p:cNvSpPr>
          <p:nvPr>
            <p:ph type="title" orient="vert"/>
          </p:nvPr>
        </p:nvSpPr>
        <p:spPr>
          <a:xfrm>
            <a:off x="5993074" y="642931"/>
            <a:ext cx="1835003" cy="467810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642933"/>
            <a:ext cx="5303009" cy="46781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902140" y="5927132"/>
            <a:ext cx="2861142" cy="365125"/>
          </a:xfrm>
        </p:spPr>
        <p:txBody>
          <a:bodyPr/>
          <a:lstStyle/>
          <a:p>
            <a:fld id="{5586B75A-687E-405C-8A0B-8D00578BA2C3}" type="datetimeFigureOut">
              <a:rPr lang="en-US" smtClean="0"/>
              <a:pPr/>
              <a:t>11/25/2017</a:t>
            </a:fld>
            <a:endParaRPr lang="en-US" dirty="0"/>
          </a:p>
        </p:txBody>
      </p:sp>
      <p:sp>
        <p:nvSpPr>
          <p:cNvPr id="5" name="Footer Placeholder 4"/>
          <p:cNvSpPr>
            <a:spLocks noGrp="1"/>
          </p:cNvSpPr>
          <p:nvPr>
            <p:ph type="ftr" sz="quarter" idx="11"/>
          </p:nvPr>
        </p:nvSpPr>
        <p:spPr>
          <a:xfrm>
            <a:off x="4902140" y="6315950"/>
            <a:ext cx="2861142" cy="365125"/>
          </a:xfrm>
        </p:spPr>
        <p:txBody>
          <a:bodyPr/>
          <a:lstStyle/>
          <a:p>
            <a:endParaRPr lang="en-US" dirty="0"/>
          </a:p>
        </p:txBody>
      </p:sp>
      <p:sp>
        <p:nvSpPr>
          <p:cNvPr id="6" name="Slide Number Placeholder 5"/>
          <p:cNvSpPr>
            <a:spLocks noGrp="1"/>
          </p:cNvSpPr>
          <p:nvPr>
            <p:ph type="sldNum" sz="quarter" idx="12"/>
          </p:nvPr>
        </p:nvSpPr>
        <p:spPr>
          <a:xfrm>
            <a:off x="8736012" y="5607593"/>
            <a:ext cx="407987" cy="365125"/>
          </a:xfrm>
        </p:spPr>
        <p:txBody>
          <a:bodyPr/>
          <a:lstStyle/>
          <a:p>
            <a:fld id="{4FAB73BC-B049-4115-A692-8D63A059BFB8}" type="slidenum">
              <a:rPr lang="en-US" smtClean="0"/>
              <a:pPr/>
              <a:t>‹#›</a:t>
            </a:fld>
            <a:endParaRPr lang="en-US" dirty="0"/>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52293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extLst mod="1">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627053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460755" y="2571723"/>
            <a:ext cx="6222491" cy="3286153"/>
          </a:xfrm>
        </p:spPr>
        <p:txBody>
          <a:bodyPr anchor="t">
            <a:normAutofit/>
          </a:bodyPr>
          <a:lstStyle>
            <a:lvl1pPr>
              <a:lnSpc>
                <a:spcPct val="85000"/>
              </a:lnSpc>
              <a:defRPr sz="5800" cap="all" baseline="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800" b="0" i="1" baseline="0">
                <a:solidFill>
                  <a:schemeClr val="tx1">
                    <a:lumMod val="85000"/>
                    <a:lumOff val="1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57216" y="6314440"/>
            <a:ext cx="1197467" cy="365125"/>
          </a:xfrm>
        </p:spPr>
        <p:txBody>
          <a:bodyPr/>
          <a:lstStyle>
            <a:lvl1pPr>
              <a:defRPr sz="900">
                <a:solidFill>
                  <a:schemeClr val="tx1">
                    <a:lumMod val="85000"/>
                    <a:lumOff val="15000"/>
                  </a:schemeClr>
                </a:solidFill>
              </a:defRPr>
            </a:lvl1pPr>
          </a:lstStyle>
          <a:p>
            <a:fld id="{5586B75A-687E-405C-8A0B-8D00578BA2C3}" type="datetimeFigureOut">
              <a:rPr lang="en-US" smtClean="0"/>
              <a:pPr/>
              <a:t>11/25/2017</a:t>
            </a:fld>
            <a:endParaRPr lang="en-US" dirty="0"/>
          </a:p>
        </p:txBody>
      </p:sp>
      <p:sp>
        <p:nvSpPr>
          <p:cNvPr id="5" name="Footer Placeholder 4"/>
          <p:cNvSpPr>
            <a:spLocks noGrp="1"/>
          </p:cNvSpPr>
          <p:nvPr>
            <p:ph type="ftr" sz="quarter" idx="11"/>
          </p:nvPr>
        </p:nvSpPr>
        <p:spPr>
          <a:xfrm>
            <a:off x="1460755" y="6314441"/>
            <a:ext cx="4860170" cy="365125"/>
          </a:xfrm>
        </p:spPr>
        <p:txBody>
          <a:bodyPr/>
          <a:lstStyle>
            <a:lvl1pPr>
              <a:defRPr b="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736012" y="1620761"/>
            <a:ext cx="407987" cy="365125"/>
          </a:xfrm>
        </p:spPr>
        <p:txBody>
          <a:bodyPr/>
          <a:lstStyle>
            <a:lvl1pPr>
              <a:defRPr>
                <a:solidFill>
                  <a:schemeClr val="bg2"/>
                </a:solidFill>
              </a:defRPr>
            </a:lvl1pPr>
          </a:lstStyle>
          <a:p>
            <a:fld id="{4FAB73BC-B049-4115-A692-8D63A059BFB8}" type="slidenum">
              <a:rPr lang="en-US" smtClean="0"/>
              <a:pPr/>
              <a:t>‹#›</a:t>
            </a:fld>
            <a:endParaRPr lang="en-US" dirty="0"/>
          </a:p>
        </p:txBody>
      </p:sp>
      <p:cxnSp>
        <p:nvCxnSpPr>
          <p:cNvPr id="10" name="Straight Connector 9"/>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22015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extLst mod="1">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11/25/2017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795745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86200" y="1526122"/>
            <a:ext cx="4690872" cy="1751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86200" y="3700828"/>
            <a:ext cx="4690872" cy="913759"/>
          </a:xfrm>
        </p:spPr>
        <p:txBody>
          <a:bodyPr anchor="b">
            <a:normAutofit/>
          </a:bodyPr>
          <a:lstStyle>
            <a:lvl1pPr marL="0" indent="0">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11/25/2017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926557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11/25/2017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693336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11/25/2017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208465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3000"/>
            </a:lvl1pPr>
          </a:lstStyle>
          <a:p>
            <a:r>
              <a:rPr lang="en-US" smtClean="0"/>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 y="2621513"/>
            <a:ext cx="2879082" cy="3239537"/>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11/25/2017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15720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2"/>
            <a:ext cx="2882528" cy="1919239"/>
          </a:xfrm>
        </p:spPr>
        <p:txBody>
          <a:bodyPr anchor="t">
            <a:noAutofit/>
          </a:bodyPr>
          <a:lstStyle>
            <a:lvl1pPr>
              <a:lnSpc>
                <a:spcPct val="93000"/>
              </a:lnSpc>
              <a:defRPr sz="30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943350" y="1"/>
            <a:ext cx="4629150"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11/25/2017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226034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0" y="559678"/>
            <a:ext cx="2875430" cy="495249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886200" y="569066"/>
            <a:ext cx="4686299" cy="56551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1501" y="5930061"/>
            <a:ext cx="2861142" cy="365125"/>
          </a:xfrm>
          <a:prstGeom prst="rect">
            <a:avLst/>
          </a:prstGeom>
        </p:spPr>
        <p:txBody>
          <a:bodyPr vert="horz" lIns="91440" tIns="45720" rIns="91440" bIns="45720" rtlCol="0" anchor="t"/>
          <a:lstStyle>
            <a:lvl1pPr algn="r">
              <a:defRPr sz="750" b="0" i="1" baseline="0">
                <a:solidFill>
                  <a:schemeClr val="tx1">
                    <a:lumMod val="85000"/>
                    <a:lumOff val="15000"/>
                  </a:schemeClr>
                </a:solidFill>
                <a:latin typeface="+mj-lt"/>
              </a:defRPr>
            </a:lvl1pPr>
          </a:lstStyle>
          <a:p>
            <a:fld id="{5586B75A-687E-405C-8A0B-8D00578BA2C3}" type="datetimeFigureOut">
              <a:rPr lang="en-US" smtClean="0"/>
              <a:pPr/>
              <a:t>11/25/2017</a:t>
            </a:fld>
            <a:endParaRPr lang="en-US" dirty="0"/>
          </a:p>
        </p:txBody>
      </p:sp>
      <p:sp>
        <p:nvSpPr>
          <p:cNvPr id="5" name="Footer Placeholder 4"/>
          <p:cNvSpPr>
            <a:spLocks noGrp="1"/>
          </p:cNvSpPr>
          <p:nvPr>
            <p:ph type="ftr" sz="quarter" idx="3"/>
          </p:nvPr>
        </p:nvSpPr>
        <p:spPr>
          <a:xfrm>
            <a:off x="571501" y="6314441"/>
            <a:ext cx="2861142" cy="365125"/>
          </a:xfrm>
          <a:prstGeom prst="rect">
            <a:avLst/>
          </a:prstGeom>
        </p:spPr>
        <p:txBody>
          <a:bodyPr vert="horz" lIns="91440" tIns="45720" rIns="91440" bIns="45720" rtlCol="0" anchor="t"/>
          <a:lstStyle>
            <a:lvl1pPr algn="r">
              <a:defRPr sz="1100" b="1" i="1" baseline="0">
                <a:solidFill>
                  <a:schemeClr val="tx1">
                    <a:lumMod val="85000"/>
                    <a:lumOff val="15000"/>
                  </a:schemeClr>
                </a:solidFill>
                <a:latin typeface="+mj-lt"/>
              </a:defRPr>
            </a:lvl1pPr>
          </a:lstStyle>
          <a:p>
            <a:endParaRPr lang="en-US" dirty="0"/>
          </a:p>
        </p:txBody>
      </p:sp>
      <p:sp>
        <p:nvSpPr>
          <p:cNvPr id="6" name="Slide Number Placeholder 5"/>
          <p:cNvSpPr>
            <a:spLocks noGrp="1"/>
          </p:cNvSpPr>
          <p:nvPr>
            <p:ph type="sldNum" sz="quarter" idx="4"/>
          </p:nvPr>
        </p:nvSpPr>
        <p:spPr>
          <a:xfrm>
            <a:off x="8736012" y="5607593"/>
            <a:ext cx="407987" cy="365125"/>
          </a:xfrm>
          <a:prstGeom prst="rect">
            <a:avLst/>
          </a:prstGeom>
        </p:spPr>
        <p:txBody>
          <a:bodyPr vert="horz" lIns="91440" tIns="45720" rIns="91440" bIns="45720" rtlCol="0" anchor="ctr"/>
          <a:lstStyle>
            <a:lvl1pPr algn="r">
              <a:defRPr sz="1100" b="0" i="1" baseline="0">
                <a:solidFill>
                  <a:schemeClr val="bg2"/>
                </a:solidFill>
                <a:latin typeface="+mj-lt"/>
              </a:defRPr>
            </a:lvl1pPr>
          </a:lstStyle>
          <a:p>
            <a:fld id="{4FAB73BC-B049-4115-A692-8D63A059BFB8}" type="slidenum">
              <a:rPr lang="en-US" smtClean="0"/>
              <a:pPr/>
              <a:t>‹#›</a:t>
            </a:fld>
            <a:endParaRPr lang="en-US" dirty="0"/>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6702869"/>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sldNum="0" hdr="0" ftr="0" dt="0"/>
  <p:txStyles>
    <p:titleStyle>
      <a:lvl1pPr algn="r" defTabSz="685800" rtl="0" eaLnBrk="1" latinLnBrk="0" hangingPunct="1">
        <a:lnSpc>
          <a:spcPct val="90000"/>
        </a:lnSpc>
        <a:spcBef>
          <a:spcPct val="0"/>
        </a:spcBef>
        <a:buNone/>
        <a:defRPr sz="3800" b="0" i="1" kern="1200" baseline="0">
          <a:solidFill>
            <a:schemeClr val="tx1">
              <a:lumMod val="85000"/>
              <a:lumOff val="15000"/>
            </a:schemeClr>
          </a:solidFill>
          <a:latin typeface="+mj-lt"/>
          <a:ea typeface="+mj-ea"/>
          <a:cs typeface="+mj-cs"/>
        </a:defRPr>
      </a:lvl1pPr>
    </p:titleStyle>
    <p:bodyStyle>
      <a:lvl1pPr marL="283464" indent="-283464" algn="l" defTabSz="6858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6858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6858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6858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6858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685800" rtl="0" eaLnBrk="1" latinLnBrk="0" hangingPunct="1">
        <a:lnSpc>
          <a:spcPct val="112000"/>
        </a:lnSpc>
        <a:spcBef>
          <a:spcPts val="975"/>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6707" y="2231616"/>
            <a:ext cx="7543800" cy="1117974"/>
          </a:xfrm>
        </p:spPr>
        <p:txBody>
          <a:bodyPr>
            <a:noAutofit/>
          </a:bodyPr>
          <a:lstStyle/>
          <a:p>
            <a:pPr algn="ctr" rtl="1"/>
            <a:r>
              <a:rPr lang="fa-IR" sz="2400" b="1" i="0" dirty="0" smtClean="0">
                <a:cs typeface="B Mitra" panose="00000400000000000000" pitchFamily="2" charset="-78"/>
              </a:rPr>
              <a:t>دانشگاه آزاد اسلامی </a:t>
            </a:r>
            <a:r>
              <a:rPr lang="fa-IR" sz="2400" b="1" i="0" dirty="0" smtClean="0">
                <a:cs typeface="B Mitra" panose="00000400000000000000" pitchFamily="2" charset="-78"/>
              </a:rPr>
              <a:t>واحد</a:t>
            </a:r>
            <a:r>
              <a:rPr lang="fa-IR" sz="2400" b="1" i="0" dirty="0" smtClean="0">
                <a:cs typeface="B Mitra" panose="00000400000000000000" pitchFamily="2" charset="-78"/>
              </a:rPr>
              <a:t/>
            </a:r>
            <a:br>
              <a:rPr lang="fa-IR" sz="2400" b="1" i="0" dirty="0" smtClean="0">
                <a:cs typeface="B Mitra" panose="00000400000000000000" pitchFamily="2" charset="-78"/>
              </a:rPr>
            </a:br>
            <a:r>
              <a:rPr lang="en-US" sz="2400" b="1" i="0" dirty="0" smtClean="0">
                <a:cs typeface="B Mitra" panose="00000400000000000000" pitchFamily="2" charset="-78"/>
              </a:rPr>
              <a:t/>
            </a:r>
            <a:br>
              <a:rPr lang="en-US" sz="2400" b="1" i="0" dirty="0" smtClean="0">
                <a:cs typeface="B Mitra" panose="00000400000000000000" pitchFamily="2" charset="-78"/>
              </a:rPr>
            </a:br>
            <a:r>
              <a:rPr lang="fa-IR" sz="2400" b="1" i="0" dirty="0" smtClean="0">
                <a:cs typeface="B Mitra" panose="00000400000000000000" pitchFamily="2" charset="-78"/>
              </a:rPr>
              <a:t>حفاظت </a:t>
            </a:r>
            <a:r>
              <a:rPr lang="fa-IR" sz="2400" b="1" i="0" dirty="0">
                <a:cs typeface="B Mitra" panose="00000400000000000000" pitchFamily="2" charset="-78"/>
              </a:rPr>
              <a:t>و بازیافت </a:t>
            </a:r>
            <a:r>
              <a:rPr lang="fa-IR" sz="2400" b="1" i="0" dirty="0" smtClean="0">
                <a:cs typeface="B Mitra" panose="00000400000000000000" pitchFamily="2" charset="-78"/>
              </a:rPr>
              <a:t>منابع</a:t>
            </a:r>
            <a:r>
              <a:rPr lang="en-US" sz="2400" b="1" i="0" dirty="0" smtClean="0">
                <a:cs typeface="B Mitra" panose="00000400000000000000" pitchFamily="2" charset="-78"/>
              </a:rPr>
              <a:t/>
            </a:r>
            <a:br>
              <a:rPr lang="en-US" sz="2400" b="1" i="0" dirty="0" smtClean="0">
                <a:cs typeface="B Mitra" panose="00000400000000000000" pitchFamily="2" charset="-78"/>
              </a:rPr>
            </a:br>
            <a:r>
              <a:rPr lang="fa-IR" sz="2400" b="1" i="0" dirty="0" smtClean="0">
                <a:cs typeface="B Mitra" panose="00000400000000000000" pitchFamily="2" charset="-78"/>
              </a:rPr>
              <a:t/>
            </a:r>
            <a:br>
              <a:rPr lang="fa-IR" sz="2400" b="1" i="0" dirty="0" smtClean="0">
                <a:cs typeface="B Mitra" panose="00000400000000000000" pitchFamily="2" charset="-78"/>
              </a:rPr>
            </a:br>
            <a:r>
              <a:rPr lang="fa-IR" sz="2400" i="0" dirty="0">
                <a:cs typeface="B Mitra" panose="00000400000000000000" pitchFamily="2" charset="-78"/>
              </a:rPr>
              <a:t>مطالعه موردی درباره ارزیابی ضایعات کامپوزیت­های </a:t>
            </a:r>
            <a:r>
              <a:rPr lang="fa-IR" sz="2400" i="0" dirty="0" smtClean="0">
                <a:cs typeface="B Mitra" panose="00000400000000000000" pitchFamily="2" charset="-78"/>
              </a:rPr>
              <a:t>گرماسخت </a:t>
            </a:r>
            <a:r>
              <a:rPr lang="fa-IR" sz="2400" i="0" dirty="0">
                <a:cs typeface="B Mitra" panose="00000400000000000000" pitchFamily="2" charset="-78"/>
              </a:rPr>
              <a:t>و جایگزین در </a:t>
            </a:r>
            <a:r>
              <a:rPr lang="fa-IR" sz="2400" i="0" dirty="0" smtClean="0">
                <a:cs typeface="B Mitra" panose="00000400000000000000" pitchFamily="2" charset="-78"/>
              </a:rPr>
              <a:t>بتن </a:t>
            </a:r>
            <a:r>
              <a:rPr lang="fa-IR" sz="2400" i="0" dirty="0">
                <a:cs typeface="B Mitra" panose="00000400000000000000" pitchFamily="2" charset="-78"/>
              </a:rPr>
              <a:t>پلیمر و مطالعه درباره لیاف شیشه­ای </a:t>
            </a:r>
            <a:r>
              <a:rPr lang="en-US" sz="2400" i="0" dirty="0" smtClean="0">
                <a:cs typeface="B Mitra" panose="00000400000000000000" pitchFamily="2" charset="-78"/>
              </a:rPr>
              <a:t>GFRP</a:t>
            </a:r>
            <a:br>
              <a:rPr lang="en-US" sz="2400" i="0" dirty="0" smtClean="0">
                <a:cs typeface="B Mitra" panose="00000400000000000000" pitchFamily="2" charset="-78"/>
              </a:rPr>
            </a:br>
            <a:r>
              <a:rPr lang="en-US" sz="2400" i="0" dirty="0">
                <a:cs typeface="B Mitra" panose="00000400000000000000" pitchFamily="2" charset="-78"/>
              </a:rPr>
              <a:t/>
            </a:r>
            <a:br>
              <a:rPr lang="en-US" sz="2400" i="0" dirty="0">
                <a:cs typeface="B Mitra" panose="00000400000000000000" pitchFamily="2" charset="-78"/>
              </a:rPr>
            </a:br>
            <a:r>
              <a:rPr lang="en-US" sz="2400" i="0" dirty="0">
                <a:cs typeface="B Mitra" panose="00000400000000000000" pitchFamily="2" charset="-78"/>
              </a:rPr>
              <a:t/>
            </a:r>
            <a:br>
              <a:rPr lang="en-US" sz="2400" i="0" dirty="0">
                <a:cs typeface="B Mitra" panose="00000400000000000000" pitchFamily="2" charset="-78"/>
              </a:rPr>
            </a:br>
            <a:r>
              <a:rPr lang="fa-IR" sz="2400" i="0" dirty="0" smtClean="0">
                <a:cs typeface="B Mitra" panose="00000400000000000000" pitchFamily="2" charset="-78"/>
              </a:rPr>
              <a:t>دانشجو :</a:t>
            </a:r>
            <a:br>
              <a:rPr lang="fa-IR" sz="2400" i="0" dirty="0" smtClean="0">
                <a:cs typeface="B Mitra" panose="00000400000000000000" pitchFamily="2" charset="-78"/>
              </a:rPr>
            </a:br>
            <a:r>
              <a:rPr lang="fa-IR" sz="2400" i="0" dirty="0" smtClean="0">
                <a:cs typeface="B Mitra" panose="00000400000000000000" pitchFamily="2" charset="-78"/>
              </a:rPr>
              <a:t/>
            </a:r>
            <a:br>
              <a:rPr lang="fa-IR" sz="2400" i="0" dirty="0" smtClean="0">
                <a:cs typeface="B Mitra" panose="00000400000000000000" pitchFamily="2" charset="-78"/>
              </a:rPr>
            </a:br>
            <a:r>
              <a:rPr lang="fa-IR" sz="2400" i="0" dirty="0">
                <a:cs typeface="B Mitra" panose="00000400000000000000" pitchFamily="2" charset="-78"/>
              </a:rPr>
              <a:t/>
            </a:r>
            <a:br>
              <a:rPr lang="fa-IR" sz="2400" i="0" dirty="0">
                <a:cs typeface="B Mitra" panose="00000400000000000000" pitchFamily="2" charset="-78"/>
              </a:rPr>
            </a:br>
            <a:r>
              <a:rPr lang="fa-IR" sz="2400" i="0" dirty="0" smtClean="0">
                <a:cs typeface="B Mitra" panose="00000400000000000000" pitchFamily="2" charset="-78"/>
              </a:rPr>
              <a:t>استاد : </a:t>
            </a:r>
            <a:br>
              <a:rPr lang="fa-IR" sz="2400" i="0" dirty="0" smtClean="0">
                <a:cs typeface="B Mitra" panose="00000400000000000000" pitchFamily="2" charset="-78"/>
              </a:rPr>
            </a:br>
            <a:endParaRPr lang="en-US" sz="2400" i="0" dirty="0">
              <a:cs typeface="B Mitra"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6313" y="163630"/>
            <a:ext cx="1341120" cy="2008632"/>
          </a:xfrm>
          <a:prstGeom prst="rect">
            <a:avLst/>
          </a:prstGeom>
        </p:spPr>
      </p:pic>
    </p:spTree>
    <p:extLst>
      <p:ext uri="{BB962C8B-B14F-4D97-AF65-F5344CB8AC3E}">
        <p14:creationId xmlns:p14="http://schemas.microsoft.com/office/powerpoint/2010/main" val="13727326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760" y="1087655"/>
            <a:ext cx="7854215" cy="4154984"/>
          </a:xfrm>
          <a:prstGeom prst="rect">
            <a:avLst/>
          </a:prstGeom>
          <a:noFill/>
        </p:spPr>
        <p:txBody>
          <a:bodyPr wrap="square" rtlCol="0">
            <a:spAutoFit/>
          </a:bodyPr>
          <a:lstStyle/>
          <a:p>
            <a:pPr algn="just" rtl="1"/>
            <a:r>
              <a:rPr lang="fa-IR" sz="2400" dirty="0">
                <a:cs typeface="B Mitra" panose="00000400000000000000" pitchFamily="2" charset="-78"/>
              </a:rPr>
              <a:t>لیکن این ویژگی هنوز مورد بحث است که خاکسترها بخشی بازییافتی از انرژی قراضه­های آهن را پوشش می­دهند در حالیکه تراشه­ها این پوشش را انجام نمی­دهند. با این حال آلودگی هوایی از خاکسترها یکی از دلایل برگشت و انصراف از این راه است. </a:t>
            </a:r>
            <a:endParaRPr lang="en-US" sz="2400" dirty="0">
              <a:cs typeface="B Mitra" panose="00000400000000000000" pitchFamily="2" charset="-78"/>
            </a:endParaRPr>
          </a:p>
          <a:p>
            <a:pPr algn="just" rtl="1"/>
            <a:r>
              <a:rPr lang="fa-IR" sz="2400" dirty="0">
                <a:cs typeface="B Mitra" panose="00000400000000000000" pitchFamily="2" charset="-78"/>
              </a:rPr>
              <a:t>از طرف دیگر فیبر و محتویات تراشه­های هدررفته که به طور بالقوه خطرناک هستند. </a:t>
            </a:r>
            <a:endParaRPr lang="en-US" sz="2400" dirty="0">
              <a:cs typeface="B Mitra" panose="00000400000000000000" pitchFamily="2" charset="-78"/>
            </a:endParaRPr>
          </a:p>
          <a:p>
            <a:pPr algn="just" rtl="1"/>
            <a:r>
              <a:rPr lang="fa-IR" sz="2400" dirty="0">
                <a:cs typeface="B Mitra" panose="00000400000000000000" pitchFamily="2" charset="-78"/>
              </a:rPr>
              <a:t>به همین دلیل اکثر تولیدات </a:t>
            </a:r>
            <a:r>
              <a:rPr lang="en-US" sz="2400" dirty="0">
                <a:cs typeface="B Mitra" panose="00000400000000000000" pitchFamily="2" charset="-78"/>
              </a:rPr>
              <a:t>GFRP</a:t>
            </a:r>
            <a:r>
              <a:rPr lang="fa-IR" sz="2400" dirty="0">
                <a:cs typeface="B Mitra" panose="00000400000000000000" pitchFamily="2" charset="-78"/>
              </a:rPr>
              <a:t>ها دارای یک صمغ فیبر هستند که این خطرات را کاهش می­دهند. </a:t>
            </a:r>
            <a:endParaRPr lang="en-US" sz="2400" dirty="0">
              <a:cs typeface="B Mitra" panose="00000400000000000000" pitchFamily="2" charset="-78"/>
            </a:endParaRPr>
          </a:p>
          <a:p>
            <a:pPr algn="just" rtl="1"/>
            <a:r>
              <a:rPr lang="fa-IR" sz="2400" dirty="0">
                <a:cs typeface="B Mitra" panose="00000400000000000000" pitchFamily="2" charset="-78"/>
              </a:rPr>
              <a:t>در سال­های اخیز چندین تلاش به منظور غلبه بر این موضوع توسط موسسات کاربردهای منعطف برای بازسازی </a:t>
            </a:r>
            <a:r>
              <a:rPr lang="en-US" sz="2400" dirty="0">
                <a:cs typeface="B Mitra" panose="00000400000000000000" pitchFamily="2" charset="-78"/>
              </a:rPr>
              <a:t>GFRP</a:t>
            </a:r>
            <a:r>
              <a:rPr lang="fa-IR" sz="2400" dirty="0">
                <a:cs typeface="B Mitra" panose="00000400000000000000" pitchFamily="2" charset="-78"/>
              </a:rPr>
              <a:t> ایجاد شده است. فیلر یا مواد مستحکم برای چوب مصنوعی-پلاستیک پلی اتیلن با چگالی بالا، تخته چوبی، سنگ فرش­های مسدودشده و ساختارهای موجود در منسوجات برخی از مثال­های کاربردی استفاده از بازیافت­هاست. اکثر آنها در یک معیار صنعتی براساس یک یا دو دلیل زیر رد شده­اند.</a:t>
            </a:r>
            <a:endParaRPr lang="en-US" sz="2400" dirty="0">
              <a:cs typeface="B Mitra" panose="00000400000000000000" pitchFamily="2" charset="-78"/>
            </a:endParaRPr>
          </a:p>
        </p:txBody>
      </p:sp>
      <p:sp>
        <p:nvSpPr>
          <p:cNvPr id="5" name="Title 1"/>
          <p:cNvSpPr txBox="1">
            <a:spLocks/>
          </p:cNvSpPr>
          <p:nvPr/>
        </p:nvSpPr>
        <p:spPr>
          <a:xfrm>
            <a:off x="4523875" y="344356"/>
            <a:ext cx="3814010" cy="685547"/>
          </a:xfrm>
          <a:prstGeom prst="rect">
            <a:avLst/>
          </a:prstGeom>
        </p:spPr>
        <p:txBody>
          <a:bodyPr vert="horz" lIns="91440" tIns="45720" rIns="91440" bIns="45720" rtlCol="0" anchor="t">
            <a:noAutofit/>
          </a:bodyPr>
          <a:lstStyle>
            <a:lvl1pPr algn="r" defTabSz="685800" rtl="0" eaLnBrk="1" latinLnBrk="0" hangingPunct="1">
              <a:lnSpc>
                <a:spcPct val="90000"/>
              </a:lnSpc>
              <a:spcBef>
                <a:spcPct val="0"/>
              </a:spcBef>
              <a:buNone/>
              <a:defRPr sz="3800" b="0" i="1" kern="1200" baseline="0">
                <a:solidFill>
                  <a:schemeClr val="tx1">
                    <a:lumMod val="85000"/>
                    <a:lumOff val="15000"/>
                  </a:schemeClr>
                </a:solidFill>
                <a:latin typeface="+mj-lt"/>
                <a:ea typeface="+mj-ea"/>
                <a:cs typeface="+mj-cs"/>
              </a:defRPr>
            </a:lvl1pPr>
          </a:lstStyle>
          <a:p>
            <a:r>
              <a:rPr lang="fa-IR" sz="2800" b="1" dirty="0" smtClean="0">
                <a:cs typeface="B Mitra" panose="00000400000000000000" pitchFamily="2" charset="-78"/>
              </a:rPr>
              <a:t>شرح پژوهش</a:t>
            </a:r>
            <a:endParaRPr lang="en-US" sz="2800" dirty="0">
              <a:cs typeface="B Mitra" panose="00000400000000000000" pitchFamily="2" charset="-78"/>
            </a:endParaRPr>
          </a:p>
        </p:txBody>
      </p:sp>
      <p:sp>
        <p:nvSpPr>
          <p:cNvPr id="6" name="TextBox 5"/>
          <p:cNvSpPr txBox="1"/>
          <p:nvPr/>
        </p:nvSpPr>
        <p:spPr>
          <a:xfrm>
            <a:off x="8140700" y="6337300"/>
            <a:ext cx="863600" cy="430887"/>
          </a:xfrm>
          <a:prstGeom prst="rect">
            <a:avLst/>
          </a:prstGeom>
          <a:noFill/>
        </p:spPr>
        <p:txBody>
          <a:bodyPr wrap="square" rtlCol="0">
            <a:spAutoFit/>
          </a:bodyPr>
          <a:lstStyle/>
          <a:p>
            <a:pPr algn="r" rtl="1"/>
            <a:r>
              <a:rPr lang="fa-IR" sz="2200" b="1" dirty="0" smtClean="0">
                <a:cs typeface="B Mitra" panose="00000400000000000000" pitchFamily="2" charset="-78"/>
              </a:rPr>
              <a:t>8-22</a:t>
            </a:r>
            <a:endParaRPr lang="en-US" sz="2200" b="1" dirty="0">
              <a:cs typeface="B Mitra" panose="00000400000000000000" pitchFamily="2" charset="-78"/>
            </a:endParaRPr>
          </a:p>
        </p:txBody>
      </p:sp>
    </p:spTree>
    <p:extLst>
      <p:ext uri="{BB962C8B-B14F-4D97-AF65-F5344CB8AC3E}">
        <p14:creationId xmlns:p14="http://schemas.microsoft.com/office/powerpoint/2010/main" val="41459863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760" y="1087655"/>
            <a:ext cx="7854215" cy="3370153"/>
          </a:xfrm>
          <a:prstGeom prst="rect">
            <a:avLst/>
          </a:prstGeom>
          <a:noFill/>
        </p:spPr>
        <p:txBody>
          <a:bodyPr wrap="square" rtlCol="0">
            <a:spAutoFit/>
          </a:bodyPr>
          <a:lstStyle/>
          <a:p>
            <a:pPr algn="just" rtl="1">
              <a:lnSpc>
                <a:spcPct val="150000"/>
              </a:lnSpc>
            </a:pPr>
            <a:r>
              <a:rPr lang="fa-IR" sz="2400" b="1" dirty="0">
                <a:solidFill>
                  <a:srgbClr val="FF0000"/>
                </a:solidFill>
                <a:cs typeface="B Mitra" panose="00000400000000000000" pitchFamily="2" charset="-78"/>
              </a:rPr>
              <a:t>دلایل: </a:t>
            </a:r>
            <a:endParaRPr lang="en-US" sz="2400" dirty="0">
              <a:solidFill>
                <a:srgbClr val="FF0000"/>
              </a:solidFill>
              <a:cs typeface="B Mitra" panose="00000400000000000000" pitchFamily="2" charset="-78"/>
            </a:endParaRPr>
          </a:p>
          <a:p>
            <a:pPr algn="just" rtl="1">
              <a:lnSpc>
                <a:spcPct val="150000"/>
              </a:lnSpc>
            </a:pPr>
            <a:r>
              <a:rPr lang="fa-IR" sz="2400" dirty="0">
                <a:cs typeface="B Mitra" panose="00000400000000000000" pitchFamily="2" charset="-78"/>
              </a:rPr>
              <a:t>الف)تلاش در بازیافت به اضافه تأثیرات منفی مکانیکی از ترکیبات نهایی.</a:t>
            </a:r>
            <a:endParaRPr lang="en-US" sz="2400" dirty="0">
              <a:cs typeface="B Mitra" panose="00000400000000000000" pitchFamily="2" charset="-78"/>
            </a:endParaRPr>
          </a:p>
          <a:p>
            <a:pPr algn="just" rtl="1">
              <a:lnSpc>
                <a:spcPct val="150000"/>
              </a:lnSpc>
            </a:pPr>
            <a:r>
              <a:rPr lang="fa-IR" sz="2400" dirty="0">
                <a:cs typeface="B Mitra" panose="00000400000000000000" pitchFamily="2" charset="-78"/>
              </a:rPr>
              <a:t>ب)تعادل منفی هزینه­ها جایی که عملیات بازیافت هزینه­ها خارج از حجم بازار و تولیدات بکر است. </a:t>
            </a:r>
            <a:endParaRPr lang="en-US" sz="2400" dirty="0">
              <a:cs typeface="B Mitra" panose="00000400000000000000" pitchFamily="2" charset="-78"/>
            </a:endParaRPr>
          </a:p>
          <a:p>
            <a:pPr algn="just" rtl="1">
              <a:lnSpc>
                <a:spcPct val="150000"/>
              </a:lnSpc>
            </a:pPr>
            <a:r>
              <a:rPr lang="fa-IR" sz="2400" dirty="0">
                <a:cs typeface="B Mitra" panose="00000400000000000000" pitchFamily="2" charset="-78"/>
              </a:rPr>
              <a:t>مطالعات قبل اخیراً توسط یک گروه تحقیقاتی حاضر بررسی شده­اند و افت بالای </a:t>
            </a:r>
            <a:r>
              <a:rPr lang="en-US" sz="2400" dirty="0">
                <a:cs typeface="B Mitra" panose="00000400000000000000" pitchFamily="2" charset="-78"/>
              </a:rPr>
              <a:t>FRP</a:t>
            </a:r>
            <a:r>
              <a:rPr lang="fa-IR" sz="2400" dirty="0">
                <a:cs typeface="B Mitra" panose="00000400000000000000" pitchFamily="2" charset="-78"/>
              </a:rPr>
              <a:t>ها را نمایش می­دهند. </a:t>
            </a:r>
            <a:endParaRPr lang="en-US" sz="2400" dirty="0">
              <a:cs typeface="B Mitra" panose="00000400000000000000" pitchFamily="2" charset="-78"/>
            </a:endParaRPr>
          </a:p>
        </p:txBody>
      </p:sp>
      <p:sp>
        <p:nvSpPr>
          <p:cNvPr id="5" name="Title 1"/>
          <p:cNvSpPr txBox="1">
            <a:spLocks/>
          </p:cNvSpPr>
          <p:nvPr/>
        </p:nvSpPr>
        <p:spPr>
          <a:xfrm>
            <a:off x="4523875" y="344356"/>
            <a:ext cx="3814010" cy="685547"/>
          </a:xfrm>
          <a:prstGeom prst="rect">
            <a:avLst/>
          </a:prstGeom>
        </p:spPr>
        <p:txBody>
          <a:bodyPr vert="horz" lIns="91440" tIns="45720" rIns="91440" bIns="45720" rtlCol="0" anchor="t">
            <a:noAutofit/>
          </a:bodyPr>
          <a:lstStyle>
            <a:lvl1pPr algn="r" defTabSz="685800" rtl="0" eaLnBrk="1" latinLnBrk="0" hangingPunct="1">
              <a:lnSpc>
                <a:spcPct val="90000"/>
              </a:lnSpc>
              <a:spcBef>
                <a:spcPct val="0"/>
              </a:spcBef>
              <a:buNone/>
              <a:defRPr sz="3800" b="0" i="1" kern="1200" baseline="0">
                <a:solidFill>
                  <a:schemeClr val="tx1">
                    <a:lumMod val="85000"/>
                    <a:lumOff val="15000"/>
                  </a:schemeClr>
                </a:solidFill>
                <a:latin typeface="+mj-lt"/>
                <a:ea typeface="+mj-ea"/>
                <a:cs typeface="+mj-cs"/>
              </a:defRPr>
            </a:lvl1pPr>
          </a:lstStyle>
          <a:p>
            <a:r>
              <a:rPr lang="fa-IR" sz="2800" b="1" dirty="0" smtClean="0">
                <a:cs typeface="B Mitra" panose="00000400000000000000" pitchFamily="2" charset="-78"/>
              </a:rPr>
              <a:t>شرح پژوهش</a:t>
            </a:r>
            <a:endParaRPr lang="en-US" sz="2800" dirty="0">
              <a:cs typeface="B Mitra" panose="00000400000000000000" pitchFamily="2" charset="-78"/>
            </a:endParaRPr>
          </a:p>
        </p:txBody>
      </p:sp>
      <p:sp>
        <p:nvSpPr>
          <p:cNvPr id="6" name="TextBox 5"/>
          <p:cNvSpPr txBox="1"/>
          <p:nvPr/>
        </p:nvSpPr>
        <p:spPr>
          <a:xfrm>
            <a:off x="8140700" y="6337300"/>
            <a:ext cx="863600" cy="430887"/>
          </a:xfrm>
          <a:prstGeom prst="rect">
            <a:avLst/>
          </a:prstGeom>
          <a:noFill/>
        </p:spPr>
        <p:txBody>
          <a:bodyPr wrap="square" rtlCol="0">
            <a:spAutoFit/>
          </a:bodyPr>
          <a:lstStyle/>
          <a:p>
            <a:pPr algn="r" rtl="1"/>
            <a:r>
              <a:rPr lang="fa-IR" sz="2200" b="1" dirty="0" smtClean="0">
                <a:cs typeface="B Mitra" panose="00000400000000000000" pitchFamily="2" charset="-78"/>
              </a:rPr>
              <a:t>9-22</a:t>
            </a:r>
            <a:endParaRPr lang="en-US" sz="2200" b="1" dirty="0">
              <a:cs typeface="B Mitra" panose="00000400000000000000" pitchFamily="2" charset="-78"/>
            </a:endParaRPr>
          </a:p>
        </p:txBody>
      </p:sp>
    </p:spTree>
    <p:extLst>
      <p:ext uri="{BB962C8B-B14F-4D97-AF65-F5344CB8AC3E}">
        <p14:creationId xmlns:p14="http://schemas.microsoft.com/office/powerpoint/2010/main" val="17372240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760" y="1087655"/>
            <a:ext cx="7854215" cy="4893647"/>
          </a:xfrm>
          <a:prstGeom prst="rect">
            <a:avLst/>
          </a:prstGeom>
          <a:noFill/>
        </p:spPr>
        <p:txBody>
          <a:bodyPr wrap="square" rtlCol="0">
            <a:spAutoFit/>
          </a:bodyPr>
          <a:lstStyle/>
          <a:p>
            <a:pPr algn="just" rtl="1"/>
            <a:r>
              <a:rPr lang="en-US" sz="2600" b="1" dirty="0">
                <a:cs typeface="B Mitra" panose="00000400000000000000" pitchFamily="2" charset="-78"/>
              </a:rPr>
              <a:t>PC</a:t>
            </a:r>
            <a:endParaRPr lang="en-US" sz="2600" dirty="0">
              <a:cs typeface="B Mitra" panose="00000400000000000000" pitchFamily="2" charset="-78"/>
            </a:endParaRPr>
          </a:p>
          <a:p>
            <a:pPr algn="just" rtl="1"/>
            <a:r>
              <a:rPr lang="en-US" sz="2600" dirty="0">
                <a:cs typeface="B Mitra" panose="00000400000000000000" pitchFamily="2" charset="-78"/>
              </a:rPr>
              <a:t>PC</a:t>
            </a:r>
            <a:r>
              <a:rPr lang="fa-IR" sz="2600" dirty="0">
                <a:cs typeface="B Mitra" panose="00000400000000000000" pitchFamily="2" charset="-78"/>
              </a:rPr>
              <a:t> مشابه بتن است که صمغ بتن (رزین بتن) نامیده می­شود و در آن یک پلیمر ترموست، یک پلی استر غیراشباع و یک رزین اپوکسی وجود دارند که با ماده چسبنده سرامیکی جایگزین می­شود. قدرت زیاد، میزان وزن، سرعت، زمان، نفوذناپذیری که فشار ایجاد شده و استهلاک همراه با پایداری زیاد شیمیایی، هوازدگی و حملات یخبندان از جمله مزایای این طبقه از مواد در سیمان و بتن هستند. </a:t>
            </a:r>
            <a:endParaRPr lang="en-US" sz="2600" dirty="0">
              <a:cs typeface="B Mitra" panose="00000400000000000000" pitchFamily="2" charset="-78"/>
            </a:endParaRPr>
          </a:p>
          <a:p>
            <a:pPr algn="just" rtl="1"/>
            <a:r>
              <a:rPr lang="fa-IR" sz="2600" dirty="0">
                <a:cs typeface="B Mitra" panose="00000400000000000000" pitchFamily="2" charset="-78"/>
              </a:rPr>
              <a:t>هزینه­های بالا، حساسیت بالا و وارفتگی در دماهای زیاد و نداشتن رفتارهای معمولی بتن در آتش از معایب چنین موادی است. </a:t>
            </a:r>
            <a:endParaRPr lang="en-US" sz="2600" dirty="0">
              <a:cs typeface="B Mitra" panose="00000400000000000000" pitchFamily="2" charset="-78"/>
            </a:endParaRPr>
          </a:p>
          <a:p>
            <a:pPr algn="just" rtl="1"/>
            <a:r>
              <a:rPr lang="fa-IR" sz="2600" dirty="0">
                <a:cs typeface="B Mitra" panose="00000400000000000000" pitchFamily="2" charset="-78"/>
              </a:rPr>
              <a:t>علاوه بر این بطور دقیق یکی از موارد اصلی که مواد </a:t>
            </a:r>
            <a:r>
              <a:rPr lang="en-US" sz="2600" dirty="0">
                <a:cs typeface="B Mitra" panose="00000400000000000000" pitchFamily="2" charset="-78"/>
              </a:rPr>
              <a:t>PC</a:t>
            </a:r>
            <a:r>
              <a:rPr lang="fa-IR" sz="2600" dirty="0">
                <a:cs typeface="B Mitra" panose="00000400000000000000" pitchFamily="2" charset="-78"/>
              </a:rPr>
              <a:t> را مطلوب می سازد توانایی بالای این مواد در بازیافت می­باشد. که این مهم منجر به کاهش جای هزینه­ها از تولیدات نهایی می­شود که یکی از مهمترین مزایای آنها است در جهت حفظ منابع طبیعی.</a:t>
            </a:r>
            <a:endParaRPr lang="en-US" sz="2600" dirty="0">
              <a:cs typeface="B Mitra" panose="00000400000000000000" pitchFamily="2" charset="-78"/>
            </a:endParaRPr>
          </a:p>
        </p:txBody>
      </p:sp>
      <p:sp>
        <p:nvSpPr>
          <p:cNvPr id="5" name="Title 1"/>
          <p:cNvSpPr txBox="1">
            <a:spLocks/>
          </p:cNvSpPr>
          <p:nvPr/>
        </p:nvSpPr>
        <p:spPr>
          <a:xfrm>
            <a:off x="4523875" y="344356"/>
            <a:ext cx="3814010" cy="685547"/>
          </a:xfrm>
          <a:prstGeom prst="rect">
            <a:avLst/>
          </a:prstGeom>
        </p:spPr>
        <p:txBody>
          <a:bodyPr vert="horz" lIns="91440" tIns="45720" rIns="91440" bIns="45720" rtlCol="0" anchor="t">
            <a:noAutofit/>
          </a:bodyPr>
          <a:lstStyle>
            <a:lvl1pPr algn="r" defTabSz="685800" rtl="0" eaLnBrk="1" latinLnBrk="0" hangingPunct="1">
              <a:lnSpc>
                <a:spcPct val="90000"/>
              </a:lnSpc>
              <a:spcBef>
                <a:spcPct val="0"/>
              </a:spcBef>
              <a:buNone/>
              <a:defRPr sz="3800" b="0" i="1" kern="1200" baseline="0">
                <a:solidFill>
                  <a:schemeClr val="tx1">
                    <a:lumMod val="85000"/>
                    <a:lumOff val="15000"/>
                  </a:schemeClr>
                </a:solidFill>
                <a:latin typeface="+mj-lt"/>
                <a:ea typeface="+mj-ea"/>
                <a:cs typeface="+mj-cs"/>
              </a:defRPr>
            </a:lvl1pPr>
          </a:lstStyle>
          <a:p>
            <a:r>
              <a:rPr lang="fa-IR" sz="2800" b="1" dirty="0" smtClean="0">
                <a:cs typeface="B Mitra" panose="00000400000000000000" pitchFamily="2" charset="-78"/>
              </a:rPr>
              <a:t>شرح پژوهش</a:t>
            </a:r>
            <a:endParaRPr lang="en-US" sz="2800" dirty="0">
              <a:cs typeface="B Mitra" panose="00000400000000000000" pitchFamily="2" charset="-78"/>
            </a:endParaRPr>
          </a:p>
        </p:txBody>
      </p:sp>
      <p:sp>
        <p:nvSpPr>
          <p:cNvPr id="6" name="TextBox 5"/>
          <p:cNvSpPr txBox="1"/>
          <p:nvPr/>
        </p:nvSpPr>
        <p:spPr>
          <a:xfrm>
            <a:off x="8001000" y="6337300"/>
            <a:ext cx="1003300" cy="430887"/>
          </a:xfrm>
          <a:prstGeom prst="rect">
            <a:avLst/>
          </a:prstGeom>
          <a:noFill/>
        </p:spPr>
        <p:txBody>
          <a:bodyPr wrap="square" rtlCol="0">
            <a:spAutoFit/>
          </a:bodyPr>
          <a:lstStyle/>
          <a:p>
            <a:pPr algn="r" rtl="1"/>
            <a:r>
              <a:rPr lang="fa-IR" sz="2200" b="1" dirty="0" smtClean="0">
                <a:cs typeface="B Mitra" panose="00000400000000000000" pitchFamily="2" charset="-78"/>
              </a:rPr>
              <a:t>10-22</a:t>
            </a:r>
            <a:endParaRPr lang="en-US" sz="2200" b="1" dirty="0">
              <a:cs typeface="B Mitra" panose="00000400000000000000" pitchFamily="2" charset="-78"/>
            </a:endParaRPr>
          </a:p>
        </p:txBody>
      </p:sp>
    </p:spTree>
    <p:extLst>
      <p:ext uri="{BB962C8B-B14F-4D97-AF65-F5344CB8AC3E}">
        <p14:creationId xmlns:p14="http://schemas.microsoft.com/office/powerpoint/2010/main" val="6647975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760" y="1087655"/>
            <a:ext cx="7854215" cy="3693319"/>
          </a:xfrm>
          <a:prstGeom prst="rect">
            <a:avLst/>
          </a:prstGeom>
          <a:noFill/>
        </p:spPr>
        <p:txBody>
          <a:bodyPr wrap="square" rtlCol="0">
            <a:spAutoFit/>
          </a:bodyPr>
          <a:lstStyle/>
          <a:p>
            <a:pPr algn="just" rtl="1"/>
            <a:r>
              <a:rPr lang="fa-IR" sz="2600" b="1" dirty="0">
                <a:cs typeface="B Mitra" panose="00000400000000000000" pitchFamily="2" charset="-78"/>
              </a:rPr>
              <a:t>مواد ناخالص و ویژگی­ها: </a:t>
            </a:r>
            <a:endParaRPr lang="en-US" sz="2600" dirty="0">
              <a:cs typeface="B Mitra" panose="00000400000000000000" pitchFamily="2" charset="-78"/>
            </a:endParaRPr>
          </a:p>
          <a:p>
            <a:pPr algn="just" rtl="1"/>
            <a:r>
              <a:rPr lang="fa-IR" sz="2600" dirty="0">
                <a:cs typeface="B Mitra" panose="00000400000000000000" pitchFamily="2" charset="-78"/>
              </a:rPr>
              <a:t>مواد هدر رفته و دور ریختنی </a:t>
            </a:r>
            <a:r>
              <a:rPr lang="en-US" sz="2600" dirty="0">
                <a:cs typeface="B Mitra" panose="00000400000000000000" pitchFamily="2" charset="-78"/>
              </a:rPr>
              <a:t>GFRP</a:t>
            </a:r>
            <a:r>
              <a:rPr lang="fa-IR" sz="2600" dirty="0">
                <a:cs typeface="B Mitra" panose="00000400000000000000" pitchFamily="2" charset="-78"/>
              </a:rPr>
              <a:t> توسط خرده­های باقی مانده از برشها و پرداخت­های الیاف در ساختمان­سازی­ها توسط شرکت </a:t>
            </a:r>
            <a:r>
              <a:rPr lang="en-US" sz="2600" dirty="0">
                <a:cs typeface="B Mitra" panose="00000400000000000000" pitchFamily="2" charset="-78"/>
              </a:rPr>
              <a:t>Alto</a:t>
            </a:r>
            <a:r>
              <a:rPr lang="fa-IR" sz="2600" dirty="0">
                <a:cs typeface="B Mitra" panose="00000400000000000000" pitchFamily="2" charset="-78"/>
              </a:rPr>
              <a:t> محیا و جمع­آوری می­شوند. </a:t>
            </a:r>
            <a:endParaRPr lang="en-US" sz="2600" dirty="0">
              <a:cs typeface="B Mitra" panose="00000400000000000000" pitchFamily="2" charset="-78"/>
            </a:endParaRPr>
          </a:p>
          <a:p>
            <a:pPr algn="just" rtl="1"/>
            <a:r>
              <a:rPr lang="fa-IR" sz="2600" dirty="0">
                <a:cs typeface="B Mitra" panose="00000400000000000000" pitchFamily="2" charset="-78"/>
              </a:rPr>
              <a:t>(</a:t>
            </a:r>
            <a:r>
              <a:rPr lang="en-US" sz="2600" dirty="0">
                <a:cs typeface="B Mitra" panose="00000400000000000000" pitchFamily="2" charset="-78"/>
              </a:rPr>
              <a:t>Alto</a:t>
            </a:r>
            <a:r>
              <a:rPr lang="fa-IR" sz="2600" dirty="0">
                <a:cs typeface="B Mitra" panose="00000400000000000000" pitchFamily="2" charset="-78"/>
              </a:rPr>
              <a:t> یک شرکت تولیدی فرآیند کشتیرانی که همراه با زیرمجموعه­هایش وظیفه بازیافت را بر عهده دارند) به طور واضح تر این مواد باقی مانده مثل پروفیل­های غیرتطبیقی و تراشه­های آهن که از ساخت کشتیها به دست می­آید با یک ارزش ارزیابی شده از شرکت (حدوداً 100 یورو در هر تن) به وجود می­آیند که شامل مالیات حمل و نقل و آنالیزهای شیمیایی در مواد هدررفته </a:t>
            </a:r>
            <a:r>
              <a:rPr lang="en-US" sz="2600" dirty="0">
                <a:cs typeface="B Mitra" panose="00000400000000000000" pitchFamily="2" charset="-78"/>
              </a:rPr>
              <a:t>GFRP</a:t>
            </a:r>
            <a:r>
              <a:rPr lang="fa-IR" sz="2600" dirty="0">
                <a:cs typeface="B Mitra" panose="00000400000000000000" pitchFamily="2" charset="-78"/>
              </a:rPr>
              <a:t> می­شود. </a:t>
            </a:r>
            <a:endParaRPr lang="en-US" sz="2600" dirty="0">
              <a:cs typeface="B Mitra" panose="00000400000000000000" pitchFamily="2" charset="-78"/>
            </a:endParaRPr>
          </a:p>
        </p:txBody>
      </p:sp>
      <p:sp>
        <p:nvSpPr>
          <p:cNvPr id="5" name="Title 1"/>
          <p:cNvSpPr txBox="1">
            <a:spLocks/>
          </p:cNvSpPr>
          <p:nvPr/>
        </p:nvSpPr>
        <p:spPr>
          <a:xfrm>
            <a:off x="4523875" y="344356"/>
            <a:ext cx="3814010" cy="685547"/>
          </a:xfrm>
          <a:prstGeom prst="rect">
            <a:avLst/>
          </a:prstGeom>
        </p:spPr>
        <p:txBody>
          <a:bodyPr vert="horz" lIns="91440" tIns="45720" rIns="91440" bIns="45720" rtlCol="0" anchor="t">
            <a:noAutofit/>
          </a:bodyPr>
          <a:lstStyle>
            <a:lvl1pPr algn="r" defTabSz="685800" rtl="0" eaLnBrk="1" latinLnBrk="0" hangingPunct="1">
              <a:lnSpc>
                <a:spcPct val="90000"/>
              </a:lnSpc>
              <a:spcBef>
                <a:spcPct val="0"/>
              </a:spcBef>
              <a:buNone/>
              <a:defRPr sz="3800" b="0" i="1" kern="1200" baseline="0">
                <a:solidFill>
                  <a:schemeClr val="tx1">
                    <a:lumMod val="85000"/>
                    <a:lumOff val="15000"/>
                  </a:schemeClr>
                </a:solidFill>
                <a:latin typeface="+mj-lt"/>
                <a:ea typeface="+mj-ea"/>
                <a:cs typeface="+mj-cs"/>
              </a:defRPr>
            </a:lvl1pPr>
          </a:lstStyle>
          <a:p>
            <a:r>
              <a:rPr lang="fa-IR" sz="2800" b="1" dirty="0" smtClean="0">
                <a:cs typeface="B Mitra" panose="00000400000000000000" pitchFamily="2" charset="-78"/>
              </a:rPr>
              <a:t>شرح پژوهش</a:t>
            </a:r>
            <a:endParaRPr lang="en-US" sz="2800" dirty="0">
              <a:cs typeface="B Mitra" panose="00000400000000000000" pitchFamily="2" charset="-78"/>
            </a:endParaRPr>
          </a:p>
        </p:txBody>
      </p:sp>
      <p:sp>
        <p:nvSpPr>
          <p:cNvPr id="6" name="TextBox 5"/>
          <p:cNvSpPr txBox="1"/>
          <p:nvPr/>
        </p:nvSpPr>
        <p:spPr>
          <a:xfrm>
            <a:off x="8001000" y="6337300"/>
            <a:ext cx="1003300" cy="430887"/>
          </a:xfrm>
          <a:prstGeom prst="rect">
            <a:avLst/>
          </a:prstGeom>
          <a:noFill/>
        </p:spPr>
        <p:txBody>
          <a:bodyPr wrap="square" rtlCol="0">
            <a:spAutoFit/>
          </a:bodyPr>
          <a:lstStyle/>
          <a:p>
            <a:pPr algn="r" rtl="1"/>
            <a:r>
              <a:rPr lang="fa-IR" sz="2200" b="1" dirty="0" smtClean="0">
                <a:cs typeface="B Mitra" panose="00000400000000000000" pitchFamily="2" charset="-78"/>
              </a:rPr>
              <a:t>11-22</a:t>
            </a:r>
            <a:endParaRPr lang="en-US" sz="2200" b="1" dirty="0">
              <a:cs typeface="B Mitra" panose="00000400000000000000" pitchFamily="2" charset="-78"/>
            </a:endParaRPr>
          </a:p>
        </p:txBody>
      </p:sp>
    </p:spTree>
    <p:extLst>
      <p:ext uri="{BB962C8B-B14F-4D97-AF65-F5344CB8AC3E}">
        <p14:creationId xmlns:p14="http://schemas.microsoft.com/office/powerpoint/2010/main" val="13123626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760" y="1087655"/>
            <a:ext cx="7854215" cy="2816156"/>
          </a:xfrm>
          <a:prstGeom prst="rect">
            <a:avLst/>
          </a:prstGeom>
          <a:noFill/>
        </p:spPr>
        <p:txBody>
          <a:bodyPr wrap="square" rtlCol="0">
            <a:spAutoFit/>
          </a:bodyPr>
          <a:lstStyle/>
          <a:p>
            <a:pPr algn="just" rtl="1">
              <a:lnSpc>
                <a:spcPct val="150000"/>
              </a:lnSpc>
            </a:pPr>
            <a:r>
              <a:rPr lang="fa-IR" sz="2400" dirty="0">
                <a:cs typeface="B Mitra" panose="00000400000000000000" pitchFamily="2" charset="-78"/>
              </a:rPr>
              <a:t>مواد هدررفته </a:t>
            </a:r>
            <a:r>
              <a:rPr lang="en-US" sz="2400" dirty="0">
                <a:cs typeface="B Mitra" panose="00000400000000000000" pitchFamily="2" charset="-78"/>
              </a:rPr>
              <a:t>GFRP</a:t>
            </a:r>
            <a:r>
              <a:rPr lang="fa-IR" sz="2400" dirty="0">
                <a:cs typeface="B Mitra" panose="00000400000000000000" pitchFamily="2" charset="-78"/>
              </a:rPr>
              <a:t> باید با یک پلی استر رزین متراکم گردند که با کربنات کلسیم و استحکامات </a:t>
            </a:r>
            <a:r>
              <a:rPr lang="en-US" sz="2400" dirty="0">
                <a:cs typeface="B Mitra" panose="00000400000000000000" pitchFamily="2" charset="-78"/>
              </a:rPr>
              <a:t>E-Glass</a:t>
            </a:r>
            <a:r>
              <a:rPr lang="fa-IR" sz="2400" dirty="0">
                <a:cs typeface="B Mitra" panose="00000400000000000000" pitchFamily="2" charset="-78"/>
              </a:rPr>
              <a:t> ترکیب می شود و سپس بعدها توسط واحد آزمایشگاهی مورد پردازش قرار می گیرند. دو سایز از مواد هدر رفته </a:t>
            </a:r>
            <a:r>
              <a:rPr lang="en-US" sz="2400" dirty="0">
                <a:cs typeface="B Mitra" panose="00000400000000000000" pitchFamily="2" charset="-78"/>
              </a:rPr>
              <a:t>GFRP</a:t>
            </a:r>
            <a:r>
              <a:rPr lang="fa-IR" sz="2400" dirty="0">
                <a:cs typeface="B Mitra" panose="00000400000000000000" pitchFamily="2" charset="-78"/>
              </a:rPr>
              <a:t> زنجیردار با کمک الک در اتاق تراش همراه با شبکه­های دارای سایز متفاوت بدست می­آیند. موماد بازیافتی بدست آمده توسط </a:t>
            </a:r>
            <a:r>
              <a:rPr lang="en-US" sz="2400" dirty="0">
                <a:cs typeface="B Mitra" panose="00000400000000000000" pitchFamily="2" charset="-78"/>
              </a:rPr>
              <a:t>CW</a:t>
            </a:r>
            <a:r>
              <a:rPr lang="fa-IR" sz="2400" dirty="0">
                <a:cs typeface="B Mitra" panose="00000400000000000000" pitchFamily="2" charset="-78"/>
              </a:rPr>
              <a:t> و </a:t>
            </a:r>
            <a:r>
              <a:rPr lang="en-US" sz="2400" dirty="0">
                <a:cs typeface="B Mitra" panose="00000400000000000000" pitchFamily="2" charset="-78"/>
              </a:rPr>
              <a:t>FW</a:t>
            </a:r>
            <a:r>
              <a:rPr lang="fa-IR" sz="2400" dirty="0">
                <a:cs typeface="B Mitra" panose="00000400000000000000" pitchFamily="2" charset="-78"/>
              </a:rPr>
              <a:t> در طول فایبرگلاس می­شود که در شکل 1 دیده می­شود. </a:t>
            </a:r>
            <a:endParaRPr lang="en-US" sz="2400" dirty="0">
              <a:cs typeface="B Mitra" panose="00000400000000000000" pitchFamily="2" charset="-78"/>
            </a:endParaRPr>
          </a:p>
        </p:txBody>
      </p:sp>
      <p:sp>
        <p:nvSpPr>
          <p:cNvPr id="5" name="Title 1"/>
          <p:cNvSpPr txBox="1">
            <a:spLocks/>
          </p:cNvSpPr>
          <p:nvPr/>
        </p:nvSpPr>
        <p:spPr>
          <a:xfrm>
            <a:off x="4523875" y="344356"/>
            <a:ext cx="3814010" cy="685547"/>
          </a:xfrm>
          <a:prstGeom prst="rect">
            <a:avLst/>
          </a:prstGeom>
        </p:spPr>
        <p:txBody>
          <a:bodyPr vert="horz" lIns="91440" tIns="45720" rIns="91440" bIns="45720" rtlCol="0" anchor="t">
            <a:noAutofit/>
          </a:bodyPr>
          <a:lstStyle>
            <a:lvl1pPr algn="r" defTabSz="685800" rtl="0" eaLnBrk="1" latinLnBrk="0" hangingPunct="1">
              <a:lnSpc>
                <a:spcPct val="90000"/>
              </a:lnSpc>
              <a:spcBef>
                <a:spcPct val="0"/>
              </a:spcBef>
              <a:buNone/>
              <a:defRPr sz="3800" b="0" i="1" kern="1200" baseline="0">
                <a:solidFill>
                  <a:schemeClr val="tx1">
                    <a:lumMod val="85000"/>
                    <a:lumOff val="15000"/>
                  </a:schemeClr>
                </a:solidFill>
                <a:latin typeface="+mj-lt"/>
                <a:ea typeface="+mj-ea"/>
                <a:cs typeface="+mj-cs"/>
              </a:defRPr>
            </a:lvl1pPr>
          </a:lstStyle>
          <a:p>
            <a:r>
              <a:rPr lang="fa-IR" sz="2800" b="1" dirty="0" smtClean="0">
                <a:cs typeface="B Mitra" panose="00000400000000000000" pitchFamily="2" charset="-78"/>
              </a:rPr>
              <a:t>شرح پژوهش</a:t>
            </a:r>
            <a:endParaRPr lang="en-US" sz="2800" dirty="0">
              <a:cs typeface="B Mitra" panose="00000400000000000000" pitchFamily="2" charset="-78"/>
            </a:endParaRPr>
          </a:p>
        </p:txBody>
      </p:sp>
      <p:sp>
        <p:nvSpPr>
          <p:cNvPr id="6" name="TextBox 5"/>
          <p:cNvSpPr txBox="1"/>
          <p:nvPr/>
        </p:nvSpPr>
        <p:spPr>
          <a:xfrm>
            <a:off x="8001000" y="6337300"/>
            <a:ext cx="1003300" cy="430887"/>
          </a:xfrm>
          <a:prstGeom prst="rect">
            <a:avLst/>
          </a:prstGeom>
          <a:noFill/>
        </p:spPr>
        <p:txBody>
          <a:bodyPr wrap="square" rtlCol="0">
            <a:spAutoFit/>
          </a:bodyPr>
          <a:lstStyle/>
          <a:p>
            <a:pPr algn="r" rtl="1"/>
            <a:r>
              <a:rPr lang="fa-IR" sz="2200" b="1" dirty="0" smtClean="0">
                <a:cs typeface="B Mitra" panose="00000400000000000000" pitchFamily="2" charset="-78"/>
              </a:rPr>
              <a:t>12-22</a:t>
            </a:r>
            <a:endParaRPr lang="en-US" sz="2200" b="1" dirty="0">
              <a:cs typeface="B Mitra" panose="00000400000000000000" pitchFamily="2" charset="-78"/>
            </a:endParaRPr>
          </a:p>
        </p:txBody>
      </p:sp>
    </p:spTree>
    <p:extLst>
      <p:ext uri="{BB962C8B-B14F-4D97-AF65-F5344CB8AC3E}">
        <p14:creationId xmlns:p14="http://schemas.microsoft.com/office/powerpoint/2010/main" val="27771603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1382" y="3166712"/>
            <a:ext cx="7854215" cy="3293209"/>
          </a:xfrm>
          <a:prstGeom prst="rect">
            <a:avLst/>
          </a:prstGeom>
          <a:noFill/>
        </p:spPr>
        <p:txBody>
          <a:bodyPr wrap="square" rtlCol="0">
            <a:spAutoFit/>
          </a:bodyPr>
          <a:lstStyle/>
          <a:p>
            <a:pPr algn="just" rtl="1"/>
            <a:r>
              <a:rPr lang="fa-IR" sz="2600" dirty="0">
                <a:cs typeface="B Mitra" panose="00000400000000000000" pitchFamily="2" charset="-78"/>
              </a:rPr>
              <a:t>توضیحات شکل 1</a:t>
            </a:r>
            <a:endParaRPr lang="en-US" sz="2600" dirty="0">
              <a:cs typeface="B Mitra" panose="00000400000000000000" pitchFamily="2" charset="-78"/>
            </a:endParaRPr>
          </a:p>
          <a:p>
            <a:pPr algn="just" rtl="1"/>
            <a:r>
              <a:rPr lang="fa-IR" sz="2600" dirty="0">
                <a:cs typeface="B Mitra" panose="00000400000000000000" pitchFamily="2" charset="-78"/>
              </a:rPr>
              <a:t>-واحد برش و آسیاب مورد استفاده در تراشه و فردایش ضایعات </a:t>
            </a:r>
            <a:r>
              <a:rPr lang="en-US" sz="2600" dirty="0">
                <a:cs typeface="B Mitra" panose="00000400000000000000" pitchFamily="2" charset="-78"/>
              </a:rPr>
              <a:t>GFRP</a:t>
            </a:r>
            <a:r>
              <a:rPr lang="fa-IR" sz="2600" dirty="0">
                <a:cs typeface="B Mitra" panose="00000400000000000000" pitchFamily="2" charset="-78"/>
              </a:rPr>
              <a:t> (</a:t>
            </a:r>
            <a:r>
              <a:rPr lang="en-US" sz="2600" dirty="0">
                <a:cs typeface="B Mitra" panose="00000400000000000000" pitchFamily="2" charset="-78"/>
              </a:rPr>
              <a:t>CW</a:t>
            </a:r>
            <a:r>
              <a:rPr lang="fa-IR" sz="2600" dirty="0">
                <a:cs typeface="B Mitra" panose="00000400000000000000" pitchFamily="2" charset="-78"/>
              </a:rPr>
              <a:t> و </a:t>
            </a:r>
            <a:r>
              <a:rPr lang="en-US" sz="2600" dirty="0">
                <a:cs typeface="B Mitra" panose="00000400000000000000" pitchFamily="2" charset="-78"/>
              </a:rPr>
              <a:t>FW</a:t>
            </a:r>
            <a:r>
              <a:rPr lang="fa-IR" sz="2600" dirty="0">
                <a:cs typeface="B Mitra" panose="00000400000000000000" pitchFamily="2" charset="-78"/>
              </a:rPr>
              <a:t>های بدست آمده) در دو حالت الیافی و پودرشده.</a:t>
            </a:r>
            <a:endParaRPr lang="en-US" sz="2600" dirty="0">
              <a:cs typeface="B Mitra" panose="00000400000000000000" pitchFamily="2" charset="-78"/>
            </a:endParaRPr>
          </a:p>
          <a:p>
            <a:pPr algn="just" rtl="1"/>
            <a:r>
              <a:rPr lang="fa-IR" sz="2600" dirty="0">
                <a:cs typeface="B Mitra" panose="00000400000000000000" pitchFamily="2" charset="-78"/>
              </a:rPr>
              <a:t>تست­های احتراق مطابق با روی 5 نمونه انجام شده و یک محتوی غیرارگایک از 71% فایبرگلاس و کلسیم و میانگین رزین انجام شده است. ذرات از هر دو نوع بازیافتی توسط الک و دیگو تکنیک­های متفاوت بدست آمده است و یک نمودار میانگین و یک ­سازی تکمیلی از ترکیبات 64/1 و 69/2 </a:t>
            </a:r>
            <a:r>
              <a:rPr lang="en-US" sz="2600" dirty="0">
                <a:cs typeface="B Mitra" panose="00000400000000000000" pitchFamily="2" charset="-78"/>
              </a:rPr>
              <a:t>CM, FW</a:t>
            </a:r>
            <a:r>
              <a:rPr lang="fa-IR" sz="2600" dirty="0">
                <a:cs typeface="B Mitra" panose="00000400000000000000" pitchFamily="2" charset="-78"/>
              </a:rPr>
              <a:t> را به ترتیب مشخص کرده است.</a:t>
            </a:r>
            <a:endParaRPr lang="en-US" sz="2600" dirty="0">
              <a:cs typeface="B Mitra" panose="00000400000000000000" pitchFamily="2" charset="-78"/>
            </a:endParaRPr>
          </a:p>
        </p:txBody>
      </p:sp>
      <p:sp>
        <p:nvSpPr>
          <p:cNvPr id="5" name="Title 1"/>
          <p:cNvSpPr txBox="1">
            <a:spLocks/>
          </p:cNvSpPr>
          <p:nvPr/>
        </p:nvSpPr>
        <p:spPr>
          <a:xfrm>
            <a:off x="4523875" y="344356"/>
            <a:ext cx="3814010" cy="685547"/>
          </a:xfrm>
          <a:prstGeom prst="rect">
            <a:avLst/>
          </a:prstGeom>
        </p:spPr>
        <p:txBody>
          <a:bodyPr vert="horz" lIns="91440" tIns="45720" rIns="91440" bIns="45720" rtlCol="0" anchor="t">
            <a:noAutofit/>
          </a:bodyPr>
          <a:lstStyle>
            <a:lvl1pPr algn="r" defTabSz="685800" rtl="0" eaLnBrk="1" latinLnBrk="0" hangingPunct="1">
              <a:lnSpc>
                <a:spcPct val="90000"/>
              </a:lnSpc>
              <a:spcBef>
                <a:spcPct val="0"/>
              </a:spcBef>
              <a:buNone/>
              <a:defRPr sz="3800" b="0" i="1" kern="1200" baseline="0">
                <a:solidFill>
                  <a:schemeClr val="tx1">
                    <a:lumMod val="85000"/>
                    <a:lumOff val="15000"/>
                  </a:schemeClr>
                </a:solidFill>
                <a:latin typeface="+mj-lt"/>
                <a:ea typeface="+mj-ea"/>
                <a:cs typeface="+mj-cs"/>
              </a:defRPr>
            </a:lvl1pPr>
          </a:lstStyle>
          <a:p>
            <a:r>
              <a:rPr lang="fa-IR" sz="2800" b="1" dirty="0" smtClean="0">
                <a:cs typeface="B Mitra" panose="00000400000000000000" pitchFamily="2" charset="-78"/>
              </a:rPr>
              <a:t>شرح پژوهش</a:t>
            </a:r>
            <a:endParaRPr lang="en-US" sz="2800" dirty="0">
              <a:cs typeface="B Mitra" panose="00000400000000000000" pitchFamily="2" charset="-78"/>
            </a:endParaRPr>
          </a:p>
        </p:txBody>
      </p:sp>
      <p:pic>
        <p:nvPicPr>
          <p:cNvPr id="6" name="Picture 5"/>
          <p:cNvPicPr>
            <a:picLocks noChangeAspect="1"/>
          </p:cNvPicPr>
          <p:nvPr/>
        </p:nvPicPr>
        <p:blipFill>
          <a:blip r:embed="rId2"/>
          <a:stretch>
            <a:fillRect/>
          </a:stretch>
        </p:blipFill>
        <p:spPr>
          <a:xfrm>
            <a:off x="567891" y="519764"/>
            <a:ext cx="5508104" cy="2969441"/>
          </a:xfrm>
          <a:prstGeom prst="rect">
            <a:avLst/>
          </a:prstGeom>
        </p:spPr>
      </p:pic>
      <p:sp>
        <p:nvSpPr>
          <p:cNvPr id="7" name="TextBox 6"/>
          <p:cNvSpPr txBox="1"/>
          <p:nvPr/>
        </p:nvSpPr>
        <p:spPr>
          <a:xfrm>
            <a:off x="8001000" y="6337300"/>
            <a:ext cx="1003300" cy="430887"/>
          </a:xfrm>
          <a:prstGeom prst="rect">
            <a:avLst/>
          </a:prstGeom>
          <a:noFill/>
        </p:spPr>
        <p:txBody>
          <a:bodyPr wrap="square" rtlCol="0">
            <a:spAutoFit/>
          </a:bodyPr>
          <a:lstStyle/>
          <a:p>
            <a:pPr algn="r" rtl="1"/>
            <a:r>
              <a:rPr lang="fa-IR" sz="2200" b="1" dirty="0" smtClean="0">
                <a:cs typeface="B Mitra" panose="00000400000000000000" pitchFamily="2" charset="-78"/>
              </a:rPr>
              <a:t>13-22</a:t>
            </a:r>
            <a:endParaRPr lang="en-US" sz="2200" b="1" dirty="0">
              <a:cs typeface="B Mitra" panose="00000400000000000000" pitchFamily="2" charset="-78"/>
            </a:endParaRPr>
          </a:p>
        </p:txBody>
      </p:sp>
    </p:spTree>
    <p:extLst>
      <p:ext uri="{BB962C8B-B14F-4D97-AF65-F5344CB8AC3E}">
        <p14:creationId xmlns:p14="http://schemas.microsoft.com/office/powerpoint/2010/main" val="33354938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0139" y="1155032"/>
            <a:ext cx="7854215" cy="1692771"/>
          </a:xfrm>
          <a:prstGeom prst="rect">
            <a:avLst/>
          </a:prstGeom>
          <a:noFill/>
        </p:spPr>
        <p:txBody>
          <a:bodyPr wrap="square" rtlCol="0">
            <a:spAutoFit/>
          </a:bodyPr>
          <a:lstStyle/>
          <a:p>
            <a:pPr algn="just" rtl="1"/>
            <a:r>
              <a:rPr lang="fa-IR" sz="2600" dirty="0">
                <a:cs typeface="B Mitra" panose="00000400000000000000" pitchFamily="2" charset="-78"/>
              </a:rPr>
              <a:t>طبقه­بندی مواد بازیافتی به فایبر گلاس، کربنات کلسیم و زرین­های ارگانیگ و در مقایسه با میانگین سایز ذرات مشخص شده است که به شکل­های متفاوتی ظهور می­کنند:</a:t>
            </a:r>
            <a:endParaRPr lang="en-US" sz="2600" dirty="0">
              <a:cs typeface="B Mitra" panose="00000400000000000000" pitchFamily="2" charset="-78"/>
            </a:endParaRPr>
          </a:p>
          <a:p>
            <a:pPr algn="just" rtl="1"/>
            <a:r>
              <a:rPr lang="fa-IR" sz="2600" b="1" dirty="0">
                <a:cs typeface="B Mitra" panose="00000400000000000000" pitchFamily="2" charset="-78"/>
              </a:rPr>
              <a:t>ذرات شن </a:t>
            </a:r>
            <a:r>
              <a:rPr lang="fa-IR" sz="2600" b="1" dirty="0" smtClean="0">
                <a:cs typeface="B Mitra" panose="00000400000000000000" pitchFamily="2" charset="-78"/>
              </a:rPr>
              <a:t>هم­شکل</a:t>
            </a:r>
            <a:endParaRPr lang="en-US" sz="2600" b="1" dirty="0" smtClean="0">
              <a:cs typeface="B Mitra" panose="00000400000000000000" pitchFamily="2" charset="-78"/>
            </a:endParaRPr>
          </a:p>
        </p:txBody>
      </p:sp>
      <p:sp>
        <p:nvSpPr>
          <p:cNvPr id="5" name="Title 1"/>
          <p:cNvSpPr txBox="1">
            <a:spLocks/>
          </p:cNvSpPr>
          <p:nvPr/>
        </p:nvSpPr>
        <p:spPr>
          <a:xfrm>
            <a:off x="4523875" y="344356"/>
            <a:ext cx="3814010" cy="685547"/>
          </a:xfrm>
          <a:prstGeom prst="rect">
            <a:avLst/>
          </a:prstGeom>
        </p:spPr>
        <p:txBody>
          <a:bodyPr vert="horz" lIns="91440" tIns="45720" rIns="91440" bIns="45720" rtlCol="0" anchor="t">
            <a:noAutofit/>
          </a:bodyPr>
          <a:lstStyle>
            <a:lvl1pPr algn="r" defTabSz="685800" rtl="0" eaLnBrk="1" latinLnBrk="0" hangingPunct="1">
              <a:lnSpc>
                <a:spcPct val="90000"/>
              </a:lnSpc>
              <a:spcBef>
                <a:spcPct val="0"/>
              </a:spcBef>
              <a:buNone/>
              <a:defRPr sz="3800" b="0" i="1" kern="1200" baseline="0">
                <a:solidFill>
                  <a:schemeClr val="tx1">
                    <a:lumMod val="85000"/>
                    <a:lumOff val="15000"/>
                  </a:schemeClr>
                </a:solidFill>
                <a:latin typeface="+mj-lt"/>
                <a:ea typeface="+mj-ea"/>
                <a:cs typeface="+mj-cs"/>
              </a:defRPr>
            </a:lvl1pPr>
          </a:lstStyle>
          <a:p>
            <a:r>
              <a:rPr lang="fa-IR" sz="2800" b="1" dirty="0" smtClean="0">
                <a:cs typeface="B Mitra" panose="00000400000000000000" pitchFamily="2" charset="-78"/>
              </a:rPr>
              <a:t>شرح پژوهش</a:t>
            </a:r>
            <a:endParaRPr lang="en-US" sz="2800" dirty="0">
              <a:cs typeface="B Mitra" panose="00000400000000000000" pitchFamily="2" charset="-78"/>
            </a:endParaRPr>
          </a:p>
        </p:txBody>
      </p:sp>
      <p:pic>
        <p:nvPicPr>
          <p:cNvPr id="2" name="Picture 1"/>
          <p:cNvPicPr>
            <a:picLocks noChangeAspect="1"/>
          </p:cNvPicPr>
          <p:nvPr/>
        </p:nvPicPr>
        <p:blipFill>
          <a:blip r:embed="rId3"/>
          <a:stretch>
            <a:fillRect/>
          </a:stretch>
        </p:blipFill>
        <p:spPr>
          <a:xfrm>
            <a:off x="825799" y="3266842"/>
            <a:ext cx="7031456" cy="2466413"/>
          </a:xfrm>
          <a:prstGeom prst="rect">
            <a:avLst/>
          </a:prstGeom>
        </p:spPr>
      </p:pic>
      <p:sp>
        <p:nvSpPr>
          <p:cNvPr id="6" name="TextBox 5"/>
          <p:cNvSpPr txBox="1"/>
          <p:nvPr/>
        </p:nvSpPr>
        <p:spPr>
          <a:xfrm>
            <a:off x="8001000" y="6337300"/>
            <a:ext cx="1003300" cy="430887"/>
          </a:xfrm>
          <a:prstGeom prst="rect">
            <a:avLst/>
          </a:prstGeom>
          <a:noFill/>
        </p:spPr>
        <p:txBody>
          <a:bodyPr wrap="square" rtlCol="0">
            <a:spAutoFit/>
          </a:bodyPr>
          <a:lstStyle/>
          <a:p>
            <a:pPr algn="r" rtl="1"/>
            <a:r>
              <a:rPr lang="fa-IR" sz="2200" b="1" dirty="0" smtClean="0">
                <a:cs typeface="B Mitra" panose="00000400000000000000" pitchFamily="2" charset="-78"/>
              </a:rPr>
              <a:t>14-22</a:t>
            </a:r>
            <a:endParaRPr lang="en-US" sz="2200" b="1" dirty="0">
              <a:cs typeface="B Mitra" panose="00000400000000000000" pitchFamily="2" charset="-78"/>
            </a:endParaRPr>
          </a:p>
        </p:txBody>
      </p:sp>
    </p:spTree>
    <p:extLst>
      <p:ext uri="{BB962C8B-B14F-4D97-AF65-F5344CB8AC3E}">
        <p14:creationId xmlns:p14="http://schemas.microsoft.com/office/powerpoint/2010/main" val="13606087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0139" y="1155032"/>
            <a:ext cx="7854215" cy="492443"/>
          </a:xfrm>
          <a:prstGeom prst="rect">
            <a:avLst/>
          </a:prstGeom>
          <a:noFill/>
        </p:spPr>
        <p:txBody>
          <a:bodyPr wrap="square" rtlCol="0">
            <a:spAutoFit/>
          </a:bodyPr>
          <a:lstStyle/>
          <a:p>
            <a:pPr algn="r" rtl="1"/>
            <a:r>
              <a:rPr lang="fa-IR" sz="2600" dirty="0">
                <a:cs typeface="B Mitra" panose="00000400000000000000" pitchFamily="2" charset="-78"/>
              </a:rPr>
              <a:t>توضیحات جدول: خواص فیزیکی و شیمیایی رزین­ها</a:t>
            </a:r>
            <a:endParaRPr lang="en-US" sz="2600" dirty="0">
              <a:cs typeface="B Mitra" panose="00000400000000000000" pitchFamily="2" charset="-78"/>
            </a:endParaRPr>
          </a:p>
        </p:txBody>
      </p:sp>
      <p:sp>
        <p:nvSpPr>
          <p:cNvPr id="5" name="Title 1"/>
          <p:cNvSpPr txBox="1">
            <a:spLocks/>
          </p:cNvSpPr>
          <p:nvPr/>
        </p:nvSpPr>
        <p:spPr>
          <a:xfrm>
            <a:off x="4523875" y="344356"/>
            <a:ext cx="3814010" cy="685547"/>
          </a:xfrm>
          <a:prstGeom prst="rect">
            <a:avLst/>
          </a:prstGeom>
        </p:spPr>
        <p:txBody>
          <a:bodyPr vert="horz" lIns="91440" tIns="45720" rIns="91440" bIns="45720" rtlCol="0" anchor="t">
            <a:noAutofit/>
          </a:bodyPr>
          <a:lstStyle>
            <a:lvl1pPr algn="r" defTabSz="685800" rtl="0" eaLnBrk="1" latinLnBrk="0" hangingPunct="1">
              <a:lnSpc>
                <a:spcPct val="90000"/>
              </a:lnSpc>
              <a:spcBef>
                <a:spcPct val="0"/>
              </a:spcBef>
              <a:buNone/>
              <a:defRPr sz="3800" b="0" i="1" kern="1200" baseline="0">
                <a:solidFill>
                  <a:schemeClr val="tx1">
                    <a:lumMod val="85000"/>
                    <a:lumOff val="15000"/>
                  </a:schemeClr>
                </a:solidFill>
                <a:latin typeface="+mj-lt"/>
                <a:ea typeface="+mj-ea"/>
                <a:cs typeface="+mj-cs"/>
              </a:defRPr>
            </a:lvl1pPr>
          </a:lstStyle>
          <a:p>
            <a:r>
              <a:rPr lang="fa-IR" sz="2800" b="1" dirty="0" smtClean="0">
                <a:cs typeface="B Mitra" panose="00000400000000000000" pitchFamily="2" charset="-78"/>
              </a:rPr>
              <a:t>شرح پژوهش</a:t>
            </a:r>
            <a:endParaRPr lang="en-US" sz="2800" dirty="0">
              <a:cs typeface="B Mitra" panose="000004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4136230645"/>
              </p:ext>
            </p:extLst>
          </p:nvPr>
        </p:nvGraphicFramePr>
        <p:xfrm>
          <a:off x="1193533" y="2177658"/>
          <a:ext cx="5935178" cy="3017520"/>
        </p:xfrm>
        <a:graphic>
          <a:graphicData uri="http://schemas.openxmlformats.org/drawingml/2006/table">
            <a:tbl>
              <a:tblPr rtl="1" firstRow="1" firstCol="1" bandRow="1">
                <a:tableStyleId>{D27102A9-8310-4765-A935-A1911B00CA55}</a:tableStyleId>
              </a:tblPr>
              <a:tblGrid>
                <a:gridCol w="973431"/>
                <a:gridCol w="1721240"/>
                <a:gridCol w="3240507"/>
              </a:tblGrid>
              <a:tr h="290686">
                <a:tc>
                  <a:txBody>
                    <a:bodyPr/>
                    <a:lstStyle/>
                    <a:p>
                      <a:pPr algn="just" rtl="1">
                        <a:lnSpc>
                          <a:spcPct val="150000"/>
                        </a:lnSpc>
                        <a:spcAft>
                          <a:spcPts val="0"/>
                        </a:spcAft>
                      </a:pPr>
                      <a:r>
                        <a:rPr lang="fa-IR" sz="2200">
                          <a:effectLst/>
                          <a:cs typeface="B Mitra" panose="00000400000000000000" pitchFamily="2" charset="-78"/>
                        </a:rPr>
                        <a:t>مقدار</a:t>
                      </a:r>
                      <a:endParaRPr lang="en-US" sz="2200">
                        <a:effectLst/>
                        <a:latin typeface="Calibri" panose="020F0502020204030204" pitchFamily="34" charset="0"/>
                        <a:ea typeface="Calibri" panose="020F0502020204030204" pitchFamily="34" charset="0"/>
                        <a:cs typeface="B Mitra" panose="00000400000000000000" pitchFamily="2" charset="-78"/>
                      </a:endParaRPr>
                    </a:p>
                  </a:txBody>
                  <a:tcPr marL="54504" marR="54504" marT="0" marB="0"/>
                </a:tc>
                <a:tc>
                  <a:txBody>
                    <a:bodyPr/>
                    <a:lstStyle/>
                    <a:p>
                      <a:pPr algn="just" rtl="1">
                        <a:lnSpc>
                          <a:spcPct val="150000"/>
                        </a:lnSpc>
                        <a:spcAft>
                          <a:spcPts val="0"/>
                        </a:spcAft>
                      </a:pPr>
                      <a:r>
                        <a:rPr lang="fa-IR" sz="2200">
                          <a:effectLst/>
                          <a:cs typeface="B Mitra" panose="00000400000000000000" pitchFamily="2" charset="-78"/>
                        </a:rPr>
                        <a:t>متد و شیوه</a:t>
                      </a:r>
                      <a:endParaRPr lang="en-US" sz="2200">
                        <a:effectLst/>
                        <a:latin typeface="Calibri" panose="020F0502020204030204" pitchFamily="34" charset="0"/>
                        <a:ea typeface="Calibri" panose="020F0502020204030204" pitchFamily="34" charset="0"/>
                        <a:cs typeface="B Mitra" panose="00000400000000000000" pitchFamily="2" charset="-78"/>
                      </a:endParaRPr>
                    </a:p>
                  </a:txBody>
                  <a:tcPr marL="54504" marR="54504" marT="0" marB="0"/>
                </a:tc>
                <a:tc>
                  <a:txBody>
                    <a:bodyPr/>
                    <a:lstStyle/>
                    <a:p>
                      <a:pPr algn="just" rtl="1">
                        <a:lnSpc>
                          <a:spcPct val="150000"/>
                        </a:lnSpc>
                        <a:spcAft>
                          <a:spcPts val="0"/>
                        </a:spcAft>
                      </a:pPr>
                      <a:r>
                        <a:rPr lang="fa-IR" sz="2200">
                          <a:effectLst/>
                          <a:cs typeface="B Mitra" panose="00000400000000000000" pitchFamily="2" charset="-78"/>
                        </a:rPr>
                        <a:t>خواص رزین­ها</a:t>
                      </a:r>
                      <a:endParaRPr lang="en-US" sz="2200">
                        <a:effectLst/>
                        <a:latin typeface="Calibri" panose="020F0502020204030204" pitchFamily="34" charset="0"/>
                        <a:ea typeface="Calibri" panose="020F0502020204030204" pitchFamily="34" charset="0"/>
                        <a:cs typeface="B Mitra" panose="00000400000000000000" pitchFamily="2" charset="-78"/>
                      </a:endParaRPr>
                    </a:p>
                  </a:txBody>
                  <a:tcPr marL="54504" marR="54504" marT="0" marB="0"/>
                </a:tc>
              </a:tr>
              <a:tr h="290686">
                <a:tc>
                  <a:txBody>
                    <a:bodyPr/>
                    <a:lstStyle/>
                    <a:p>
                      <a:pPr algn="just" rtl="1">
                        <a:lnSpc>
                          <a:spcPct val="150000"/>
                        </a:lnSpc>
                        <a:spcAft>
                          <a:spcPts val="0"/>
                        </a:spcAft>
                      </a:pPr>
                      <a:r>
                        <a:rPr lang="fa-IR" sz="2200">
                          <a:effectLst/>
                          <a:cs typeface="B Mitra" panose="00000400000000000000" pitchFamily="2" charset="-78"/>
                        </a:rPr>
                        <a:t>95</a:t>
                      </a:r>
                      <a:endParaRPr lang="en-US" sz="2200">
                        <a:effectLst/>
                        <a:latin typeface="Calibri" panose="020F0502020204030204" pitchFamily="34" charset="0"/>
                        <a:ea typeface="Calibri" panose="020F0502020204030204" pitchFamily="34" charset="0"/>
                        <a:cs typeface="B Mitra" panose="00000400000000000000" pitchFamily="2" charset="-78"/>
                      </a:endParaRPr>
                    </a:p>
                  </a:txBody>
                  <a:tcPr marL="54504" marR="54504" marT="0" marB="0"/>
                </a:tc>
                <a:tc>
                  <a:txBody>
                    <a:bodyPr/>
                    <a:lstStyle/>
                    <a:p>
                      <a:pPr algn="just" rtl="1">
                        <a:lnSpc>
                          <a:spcPct val="150000"/>
                        </a:lnSpc>
                        <a:spcAft>
                          <a:spcPts val="0"/>
                        </a:spcAft>
                      </a:pPr>
                      <a:r>
                        <a:rPr lang="en-US" sz="2200">
                          <a:effectLst/>
                          <a:cs typeface="B Mitra" panose="00000400000000000000" pitchFamily="2" charset="-78"/>
                        </a:rPr>
                        <a:t>ASTMD-648</a:t>
                      </a:r>
                      <a:endParaRPr lang="en-US" sz="2200">
                        <a:effectLst/>
                        <a:latin typeface="Calibri" panose="020F0502020204030204" pitchFamily="34" charset="0"/>
                        <a:ea typeface="Calibri" panose="020F0502020204030204" pitchFamily="34" charset="0"/>
                        <a:cs typeface="B Mitra" panose="00000400000000000000" pitchFamily="2" charset="-78"/>
                      </a:endParaRPr>
                    </a:p>
                  </a:txBody>
                  <a:tcPr marL="54504" marR="54504" marT="0" marB="0"/>
                </a:tc>
                <a:tc>
                  <a:txBody>
                    <a:bodyPr/>
                    <a:lstStyle/>
                    <a:p>
                      <a:pPr algn="just" rtl="1">
                        <a:lnSpc>
                          <a:spcPct val="150000"/>
                        </a:lnSpc>
                        <a:spcAft>
                          <a:spcPts val="0"/>
                        </a:spcAft>
                      </a:pPr>
                      <a:r>
                        <a:rPr lang="fa-IR" sz="2200">
                          <a:effectLst/>
                          <a:cs typeface="B Mitra" panose="00000400000000000000" pitchFamily="2" charset="-78"/>
                        </a:rPr>
                        <a:t>دمای خمشی حرارتی</a:t>
                      </a:r>
                      <a:endParaRPr lang="en-US" sz="2200">
                        <a:effectLst/>
                        <a:latin typeface="Calibri" panose="020F0502020204030204" pitchFamily="34" charset="0"/>
                        <a:ea typeface="Calibri" panose="020F0502020204030204" pitchFamily="34" charset="0"/>
                        <a:cs typeface="B Mitra" panose="00000400000000000000" pitchFamily="2" charset="-78"/>
                      </a:endParaRPr>
                    </a:p>
                  </a:txBody>
                  <a:tcPr marL="54504" marR="54504" marT="0" marB="0"/>
                </a:tc>
              </a:tr>
              <a:tr h="290686">
                <a:tc>
                  <a:txBody>
                    <a:bodyPr/>
                    <a:lstStyle/>
                    <a:p>
                      <a:pPr algn="just" rtl="1">
                        <a:lnSpc>
                          <a:spcPct val="150000"/>
                        </a:lnSpc>
                        <a:spcAft>
                          <a:spcPts val="0"/>
                        </a:spcAft>
                      </a:pPr>
                      <a:r>
                        <a:rPr lang="fa-IR" sz="2200">
                          <a:effectLst/>
                          <a:cs typeface="B Mitra" panose="00000400000000000000" pitchFamily="2" charset="-78"/>
                        </a:rPr>
                        <a:t>45</a:t>
                      </a:r>
                      <a:endParaRPr lang="en-US" sz="2200">
                        <a:effectLst/>
                        <a:latin typeface="Calibri" panose="020F0502020204030204" pitchFamily="34" charset="0"/>
                        <a:ea typeface="Calibri" panose="020F0502020204030204" pitchFamily="34" charset="0"/>
                        <a:cs typeface="B Mitra" panose="00000400000000000000" pitchFamily="2" charset="-78"/>
                      </a:endParaRPr>
                    </a:p>
                  </a:txBody>
                  <a:tcPr marL="54504" marR="54504" marT="0" marB="0"/>
                </a:tc>
                <a:tc>
                  <a:txBody>
                    <a:bodyPr/>
                    <a:lstStyle/>
                    <a:p>
                      <a:pPr algn="just" rtl="1">
                        <a:lnSpc>
                          <a:spcPct val="150000"/>
                        </a:lnSpc>
                        <a:spcAft>
                          <a:spcPts val="0"/>
                        </a:spcAft>
                      </a:pPr>
                      <a:r>
                        <a:rPr lang="en-US" sz="2200">
                          <a:effectLst/>
                          <a:cs typeface="B Mitra" panose="00000400000000000000" pitchFamily="2" charset="-78"/>
                        </a:rPr>
                        <a:t>ASTMD-648</a:t>
                      </a:r>
                      <a:endParaRPr lang="en-US" sz="2200">
                        <a:effectLst/>
                        <a:latin typeface="Calibri" panose="020F0502020204030204" pitchFamily="34" charset="0"/>
                        <a:ea typeface="Calibri" panose="020F0502020204030204" pitchFamily="34" charset="0"/>
                        <a:cs typeface="B Mitra" panose="00000400000000000000" pitchFamily="2" charset="-78"/>
                      </a:endParaRPr>
                    </a:p>
                  </a:txBody>
                  <a:tcPr marL="54504" marR="54504" marT="0" marB="0"/>
                </a:tc>
                <a:tc>
                  <a:txBody>
                    <a:bodyPr/>
                    <a:lstStyle/>
                    <a:p>
                      <a:pPr algn="just" rtl="1">
                        <a:lnSpc>
                          <a:spcPct val="150000"/>
                        </a:lnSpc>
                        <a:spcAft>
                          <a:spcPts val="0"/>
                        </a:spcAft>
                      </a:pPr>
                      <a:r>
                        <a:rPr lang="fa-IR" sz="2200">
                          <a:effectLst/>
                          <a:cs typeface="B Mitra" panose="00000400000000000000" pitchFamily="2" charset="-78"/>
                        </a:rPr>
                        <a:t>سختی</a:t>
                      </a:r>
                      <a:endParaRPr lang="en-US" sz="2200">
                        <a:effectLst/>
                        <a:latin typeface="Calibri" panose="020F0502020204030204" pitchFamily="34" charset="0"/>
                        <a:ea typeface="Calibri" panose="020F0502020204030204" pitchFamily="34" charset="0"/>
                        <a:cs typeface="B Mitra" panose="00000400000000000000" pitchFamily="2" charset="-78"/>
                      </a:endParaRPr>
                    </a:p>
                  </a:txBody>
                  <a:tcPr marL="54504" marR="54504" marT="0" marB="0"/>
                </a:tc>
              </a:tr>
              <a:tr h="290686">
                <a:tc>
                  <a:txBody>
                    <a:bodyPr/>
                    <a:lstStyle/>
                    <a:p>
                      <a:pPr algn="just" rtl="1">
                        <a:lnSpc>
                          <a:spcPct val="150000"/>
                        </a:lnSpc>
                        <a:spcAft>
                          <a:spcPts val="0"/>
                        </a:spcAft>
                      </a:pPr>
                      <a:r>
                        <a:rPr lang="fa-IR" sz="2200">
                          <a:effectLst/>
                          <a:cs typeface="B Mitra" panose="00000400000000000000" pitchFamily="2" charset="-78"/>
                        </a:rPr>
                        <a:t>60</a:t>
                      </a:r>
                      <a:endParaRPr lang="en-US" sz="2200">
                        <a:effectLst/>
                        <a:latin typeface="Calibri" panose="020F0502020204030204" pitchFamily="34" charset="0"/>
                        <a:ea typeface="Calibri" panose="020F0502020204030204" pitchFamily="34" charset="0"/>
                        <a:cs typeface="B Mitra" panose="00000400000000000000" pitchFamily="2" charset="-78"/>
                      </a:endParaRPr>
                    </a:p>
                  </a:txBody>
                  <a:tcPr marL="54504" marR="54504" marT="0" marB="0"/>
                </a:tc>
                <a:tc>
                  <a:txBody>
                    <a:bodyPr/>
                    <a:lstStyle/>
                    <a:p>
                      <a:pPr algn="just" rtl="1">
                        <a:lnSpc>
                          <a:spcPct val="150000"/>
                        </a:lnSpc>
                        <a:spcAft>
                          <a:spcPts val="0"/>
                        </a:spcAft>
                      </a:pPr>
                      <a:r>
                        <a:rPr lang="en-US" sz="2200">
                          <a:effectLst/>
                          <a:cs typeface="B Mitra" panose="00000400000000000000" pitchFamily="2" charset="-78"/>
                        </a:rPr>
                        <a:t>ASTMD-648</a:t>
                      </a:r>
                      <a:endParaRPr lang="en-US" sz="2200">
                        <a:effectLst/>
                        <a:latin typeface="Calibri" panose="020F0502020204030204" pitchFamily="34" charset="0"/>
                        <a:ea typeface="Calibri" panose="020F0502020204030204" pitchFamily="34" charset="0"/>
                        <a:cs typeface="B Mitra" panose="00000400000000000000" pitchFamily="2" charset="-78"/>
                      </a:endParaRPr>
                    </a:p>
                  </a:txBody>
                  <a:tcPr marL="54504" marR="54504" marT="0" marB="0"/>
                </a:tc>
                <a:tc>
                  <a:txBody>
                    <a:bodyPr/>
                    <a:lstStyle/>
                    <a:p>
                      <a:pPr algn="just" rtl="1">
                        <a:lnSpc>
                          <a:spcPct val="150000"/>
                        </a:lnSpc>
                        <a:spcAft>
                          <a:spcPts val="0"/>
                        </a:spcAft>
                      </a:pPr>
                      <a:r>
                        <a:rPr lang="fa-IR" sz="2200">
                          <a:effectLst/>
                          <a:cs typeface="B Mitra" panose="00000400000000000000" pitchFamily="2" charset="-78"/>
                        </a:rPr>
                        <a:t>مقاومت کششی (کالاپاسکال)</a:t>
                      </a:r>
                      <a:endParaRPr lang="en-US" sz="2200">
                        <a:effectLst/>
                        <a:latin typeface="Calibri" panose="020F0502020204030204" pitchFamily="34" charset="0"/>
                        <a:ea typeface="Calibri" panose="020F0502020204030204" pitchFamily="34" charset="0"/>
                        <a:cs typeface="B Mitra" panose="00000400000000000000" pitchFamily="2" charset="-78"/>
                      </a:endParaRPr>
                    </a:p>
                  </a:txBody>
                  <a:tcPr marL="54504" marR="54504" marT="0" marB="0"/>
                </a:tc>
              </a:tr>
              <a:tr h="290686">
                <a:tc>
                  <a:txBody>
                    <a:bodyPr/>
                    <a:lstStyle/>
                    <a:p>
                      <a:pPr algn="just" rtl="1">
                        <a:lnSpc>
                          <a:spcPct val="150000"/>
                        </a:lnSpc>
                        <a:spcAft>
                          <a:spcPts val="0"/>
                        </a:spcAft>
                      </a:pPr>
                      <a:r>
                        <a:rPr lang="fa-IR" sz="2200">
                          <a:effectLst/>
                          <a:cs typeface="B Mitra" panose="00000400000000000000" pitchFamily="2" charset="-78"/>
                        </a:rPr>
                        <a:t>110</a:t>
                      </a:r>
                      <a:endParaRPr lang="en-US" sz="2200">
                        <a:effectLst/>
                        <a:latin typeface="Calibri" panose="020F0502020204030204" pitchFamily="34" charset="0"/>
                        <a:ea typeface="Calibri" panose="020F0502020204030204" pitchFamily="34" charset="0"/>
                        <a:cs typeface="B Mitra" panose="00000400000000000000" pitchFamily="2" charset="-78"/>
                      </a:endParaRPr>
                    </a:p>
                  </a:txBody>
                  <a:tcPr marL="54504" marR="54504" marT="0" marB="0"/>
                </a:tc>
                <a:tc>
                  <a:txBody>
                    <a:bodyPr/>
                    <a:lstStyle/>
                    <a:p>
                      <a:pPr algn="just" rtl="1">
                        <a:lnSpc>
                          <a:spcPct val="150000"/>
                        </a:lnSpc>
                        <a:spcAft>
                          <a:spcPts val="0"/>
                        </a:spcAft>
                      </a:pPr>
                      <a:r>
                        <a:rPr lang="en-US" sz="2200">
                          <a:effectLst/>
                          <a:cs typeface="B Mitra" panose="00000400000000000000" pitchFamily="2" charset="-78"/>
                        </a:rPr>
                        <a:t>ASTMD-648</a:t>
                      </a:r>
                      <a:endParaRPr lang="en-US" sz="2200">
                        <a:effectLst/>
                        <a:latin typeface="Calibri" panose="020F0502020204030204" pitchFamily="34" charset="0"/>
                        <a:ea typeface="Calibri" panose="020F0502020204030204" pitchFamily="34" charset="0"/>
                        <a:cs typeface="B Mitra" panose="00000400000000000000" pitchFamily="2" charset="-78"/>
                      </a:endParaRPr>
                    </a:p>
                  </a:txBody>
                  <a:tcPr marL="54504" marR="54504" marT="0" marB="0"/>
                </a:tc>
                <a:tc>
                  <a:txBody>
                    <a:bodyPr/>
                    <a:lstStyle/>
                    <a:p>
                      <a:pPr algn="just" rtl="1">
                        <a:lnSpc>
                          <a:spcPct val="150000"/>
                        </a:lnSpc>
                        <a:spcAft>
                          <a:spcPts val="0"/>
                        </a:spcAft>
                      </a:pPr>
                      <a:r>
                        <a:rPr lang="fa-IR" sz="2200">
                          <a:effectLst/>
                          <a:cs typeface="B Mitra" panose="00000400000000000000" pitchFamily="2" charset="-78"/>
                        </a:rPr>
                        <a:t>استحکام خمشی (پالا پاسکال)</a:t>
                      </a:r>
                      <a:endParaRPr lang="en-US" sz="2200">
                        <a:effectLst/>
                        <a:latin typeface="Calibri" panose="020F0502020204030204" pitchFamily="34" charset="0"/>
                        <a:ea typeface="Calibri" panose="020F0502020204030204" pitchFamily="34" charset="0"/>
                        <a:cs typeface="B Mitra" panose="00000400000000000000" pitchFamily="2" charset="-78"/>
                      </a:endParaRPr>
                    </a:p>
                  </a:txBody>
                  <a:tcPr marL="54504" marR="54504" marT="0" marB="0"/>
                </a:tc>
              </a:tr>
              <a:tr h="290686">
                <a:tc>
                  <a:txBody>
                    <a:bodyPr/>
                    <a:lstStyle/>
                    <a:p>
                      <a:pPr algn="just" rtl="1">
                        <a:lnSpc>
                          <a:spcPct val="150000"/>
                        </a:lnSpc>
                        <a:spcAft>
                          <a:spcPts val="0"/>
                        </a:spcAft>
                      </a:pPr>
                      <a:r>
                        <a:rPr lang="fa-IR" sz="2200">
                          <a:effectLst/>
                          <a:cs typeface="B Mitra" panose="00000400000000000000" pitchFamily="2" charset="-78"/>
                        </a:rPr>
                        <a:t>302</a:t>
                      </a:r>
                      <a:endParaRPr lang="en-US" sz="2200">
                        <a:effectLst/>
                        <a:latin typeface="Calibri" panose="020F0502020204030204" pitchFamily="34" charset="0"/>
                        <a:ea typeface="Calibri" panose="020F0502020204030204" pitchFamily="34" charset="0"/>
                        <a:cs typeface="B Mitra" panose="00000400000000000000" pitchFamily="2" charset="-78"/>
                      </a:endParaRPr>
                    </a:p>
                  </a:txBody>
                  <a:tcPr marL="54504" marR="54504" marT="0" marB="0"/>
                </a:tc>
                <a:tc>
                  <a:txBody>
                    <a:bodyPr/>
                    <a:lstStyle/>
                    <a:p>
                      <a:pPr algn="just" rtl="1">
                        <a:lnSpc>
                          <a:spcPct val="150000"/>
                        </a:lnSpc>
                        <a:spcAft>
                          <a:spcPts val="0"/>
                        </a:spcAft>
                      </a:pPr>
                      <a:r>
                        <a:rPr lang="en-US" sz="2200">
                          <a:effectLst/>
                          <a:cs typeface="B Mitra" panose="00000400000000000000" pitchFamily="2" charset="-78"/>
                        </a:rPr>
                        <a:t>ASTMD-648</a:t>
                      </a:r>
                      <a:endParaRPr lang="en-US" sz="2200">
                        <a:effectLst/>
                        <a:latin typeface="Calibri" panose="020F0502020204030204" pitchFamily="34" charset="0"/>
                        <a:ea typeface="Calibri" panose="020F0502020204030204" pitchFamily="34" charset="0"/>
                        <a:cs typeface="B Mitra" panose="00000400000000000000" pitchFamily="2" charset="-78"/>
                      </a:endParaRPr>
                    </a:p>
                  </a:txBody>
                  <a:tcPr marL="54504" marR="54504" marT="0" marB="0"/>
                </a:tc>
                <a:tc>
                  <a:txBody>
                    <a:bodyPr/>
                    <a:lstStyle/>
                    <a:p>
                      <a:pPr algn="just" rtl="1">
                        <a:lnSpc>
                          <a:spcPct val="150000"/>
                        </a:lnSpc>
                        <a:spcAft>
                          <a:spcPts val="0"/>
                        </a:spcAft>
                      </a:pPr>
                      <a:r>
                        <a:rPr lang="fa-IR" sz="2200" dirty="0">
                          <a:effectLst/>
                          <a:cs typeface="B Mitra" panose="00000400000000000000" pitchFamily="2" charset="-78"/>
                        </a:rPr>
                        <a:t>از دیار طول در نقطه شکست </a:t>
                      </a:r>
                      <a:endParaRPr lang="en-US" sz="2200" dirty="0">
                        <a:effectLst/>
                        <a:latin typeface="Calibri" panose="020F0502020204030204" pitchFamily="34" charset="0"/>
                        <a:ea typeface="Calibri" panose="020F0502020204030204" pitchFamily="34" charset="0"/>
                        <a:cs typeface="B Mitra" panose="00000400000000000000" pitchFamily="2" charset="-78"/>
                      </a:endParaRPr>
                    </a:p>
                  </a:txBody>
                  <a:tcPr marL="54504" marR="54504" marT="0" marB="0"/>
                </a:tc>
              </a:tr>
            </a:tbl>
          </a:graphicData>
        </a:graphic>
      </p:graphicFrame>
      <p:sp>
        <p:nvSpPr>
          <p:cNvPr id="6" name="TextBox 5"/>
          <p:cNvSpPr txBox="1"/>
          <p:nvPr/>
        </p:nvSpPr>
        <p:spPr>
          <a:xfrm>
            <a:off x="8001000" y="6337300"/>
            <a:ext cx="1003300" cy="430887"/>
          </a:xfrm>
          <a:prstGeom prst="rect">
            <a:avLst/>
          </a:prstGeom>
          <a:noFill/>
        </p:spPr>
        <p:txBody>
          <a:bodyPr wrap="square" rtlCol="0">
            <a:spAutoFit/>
          </a:bodyPr>
          <a:lstStyle/>
          <a:p>
            <a:pPr algn="r" rtl="1"/>
            <a:r>
              <a:rPr lang="fa-IR" sz="2200" b="1" dirty="0" smtClean="0">
                <a:cs typeface="B Mitra" panose="00000400000000000000" pitchFamily="2" charset="-78"/>
              </a:rPr>
              <a:t>15-22</a:t>
            </a:r>
            <a:endParaRPr lang="en-US" sz="2200" b="1" dirty="0">
              <a:cs typeface="B Mitra" panose="00000400000000000000" pitchFamily="2" charset="-78"/>
            </a:endParaRPr>
          </a:p>
        </p:txBody>
      </p:sp>
    </p:spTree>
    <p:extLst>
      <p:ext uri="{BB962C8B-B14F-4D97-AF65-F5344CB8AC3E}">
        <p14:creationId xmlns:p14="http://schemas.microsoft.com/office/powerpoint/2010/main" val="37398906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1264" y="952902"/>
            <a:ext cx="7940844" cy="5293757"/>
          </a:xfrm>
          <a:prstGeom prst="rect">
            <a:avLst/>
          </a:prstGeom>
          <a:noFill/>
        </p:spPr>
        <p:txBody>
          <a:bodyPr wrap="square" rtlCol="0">
            <a:spAutoFit/>
          </a:bodyPr>
          <a:lstStyle/>
          <a:p>
            <a:pPr algn="just" rtl="1"/>
            <a:r>
              <a:rPr lang="fa-IR" sz="2600" b="1" dirty="0">
                <a:cs typeface="B Mitra" panose="00000400000000000000" pitchFamily="2" charset="-78"/>
              </a:rPr>
              <a:t>طرح ترکیبی و روش آزمایش:</a:t>
            </a:r>
            <a:endParaRPr lang="en-US" sz="2600" dirty="0">
              <a:cs typeface="B Mitra" panose="00000400000000000000" pitchFamily="2" charset="-78"/>
            </a:endParaRPr>
          </a:p>
          <a:p>
            <a:pPr algn="just" rtl="1"/>
            <a:r>
              <a:rPr lang="fa-IR" sz="2600" dirty="0">
                <a:cs typeface="B Mitra" panose="00000400000000000000" pitchFamily="2" charset="-78"/>
              </a:rPr>
              <a:t>فرمول­های متفاوت </a:t>
            </a:r>
            <a:r>
              <a:rPr lang="en-US" sz="2600" dirty="0">
                <a:cs typeface="B Mitra" panose="00000400000000000000" pitchFamily="2" charset="-78"/>
              </a:rPr>
              <a:t>PM</a:t>
            </a:r>
            <a:r>
              <a:rPr lang="fa-IR" sz="2600" dirty="0">
                <a:cs typeface="B Mitra" panose="00000400000000000000" pitchFamily="2" charset="-78"/>
              </a:rPr>
              <a:t> توسط ترکیبات اتصالات رزین آماده شده که ممکن است همراه یا بدون افزاینده و </a:t>
            </a:r>
            <a:r>
              <a:rPr lang="en-US" sz="2600" dirty="0">
                <a:cs typeface="B Mitra" panose="00000400000000000000" pitchFamily="2" charset="-78"/>
              </a:rPr>
              <a:t>GFRP</a:t>
            </a:r>
            <a:r>
              <a:rPr lang="fa-IR" sz="2600" dirty="0">
                <a:cs typeface="B Mitra" panose="00000400000000000000" pitchFamily="2" charset="-78"/>
              </a:rPr>
              <a:t> متفاوت باشند. فرمول­های آنالیز شده مطابق با 3 عامل طرح فاکتوریان است که در آنها نوع هدر رفت و محتویات افت آنها بررسی می­شود که به ترتیب در دو سطح و 4 سطح متغییر است محاسبه عوامل و فاکتورهایشان شماری از فرمول­های طرح هستند که به شکل منطقی در برنامه­های آزمایشی قرار دارند. بنابراین نیازی به هیچ یک از طرح­های زمان بر به منظور کاهش برنامه آزمایشی نمی­باشد. رزین در مصالح دانه­ای کلی در تماس با مواد بازیافتی </a:t>
            </a:r>
            <a:r>
              <a:rPr lang="en-US" sz="2600" dirty="0">
                <a:cs typeface="B Mitra" panose="00000400000000000000" pitchFamily="2" charset="-78"/>
              </a:rPr>
              <a:t>GFRP</a:t>
            </a:r>
            <a:r>
              <a:rPr lang="fa-IR" sz="2600" dirty="0">
                <a:cs typeface="B Mitra" panose="00000400000000000000" pitchFamily="2" charset="-78"/>
              </a:rPr>
              <a:t> نقش مهمی را در جایگزینی مواد شنی بازی می­کنند.</a:t>
            </a:r>
            <a:endParaRPr lang="en-US" sz="2600" dirty="0">
              <a:cs typeface="B Mitra" panose="00000400000000000000" pitchFamily="2" charset="-78"/>
            </a:endParaRPr>
          </a:p>
          <a:p>
            <a:pPr algn="just" rtl="1"/>
            <a:r>
              <a:rPr lang="fa-IR" sz="2600" dirty="0">
                <a:cs typeface="B Mitra" panose="00000400000000000000" pitchFamily="2" charset="-78"/>
              </a:rPr>
              <a:t>طرح ترکیبی جمع­بندی شده مهمی را در جایگزینی مواد شنی بازی می­کنند.</a:t>
            </a:r>
            <a:endParaRPr lang="en-US" sz="2600" dirty="0">
              <a:cs typeface="B Mitra" panose="00000400000000000000" pitchFamily="2" charset="-78"/>
            </a:endParaRPr>
          </a:p>
          <a:p>
            <a:pPr algn="just" rtl="1"/>
            <a:r>
              <a:rPr lang="fa-IR" sz="2600" dirty="0">
                <a:cs typeface="B Mitra" panose="00000400000000000000" pitchFamily="2" charset="-78"/>
              </a:rPr>
              <a:t>طرح ترکیبی جمع­بندی شده در جدول شماره 2 ارائه شده است که بر اساس 4 گونه و طبق موارد اقتباس شده ارزیابی شده اند.</a:t>
            </a:r>
            <a:endParaRPr lang="en-US" sz="2600" dirty="0">
              <a:cs typeface="B Mitra" panose="00000400000000000000" pitchFamily="2" charset="-78"/>
            </a:endParaRPr>
          </a:p>
          <a:p>
            <a:pPr algn="just" rtl="1"/>
            <a:r>
              <a:rPr lang="en-US" sz="2600" dirty="0">
                <a:cs typeface="B Mitra" panose="00000400000000000000" pitchFamily="2" charset="-78"/>
              </a:rPr>
              <a:t>CW</a:t>
            </a:r>
            <a:r>
              <a:rPr lang="fa-IR" sz="2600" dirty="0">
                <a:cs typeface="B Mitra" panose="00000400000000000000" pitchFamily="2" charset="-78"/>
              </a:rPr>
              <a:t> یا </a:t>
            </a:r>
            <a:r>
              <a:rPr lang="en-US" sz="2600" dirty="0">
                <a:cs typeface="B Mitra" panose="00000400000000000000" pitchFamily="2" charset="-78"/>
              </a:rPr>
              <a:t>FW</a:t>
            </a:r>
            <a:r>
              <a:rPr lang="fa-IR" sz="2600" dirty="0">
                <a:cs typeface="B Mitra" panose="00000400000000000000" pitchFamily="2" charset="-78"/>
              </a:rPr>
              <a:t> محاسباتی برای بازیافت </a:t>
            </a:r>
            <a:r>
              <a:rPr lang="en-US" sz="2600" dirty="0">
                <a:cs typeface="B Mitra" panose="00000400000000000000" pitchFamily="2" charset="-78"/>
              </a:rPr>
              <a:t>GFRP</a:t>
            </a:r>
            <a:r>
              <a:rPr lang="fa-IR" sz="2600" dirty="0">
                <a:cs typeface="B Mitra" panose="00000400000000000000" pitchFamily="2" charset="-78"/>
              </a:rPr>
              <a:t> هستند.</a:t>
            </a:r>
            <a:endParaRPr lang="en-US" sz="2600" dirty="0">
              <a:cs typeface="B Mitra" panose="00000400000000000000" pitchFamily="2" charset="-78"/>
            </a:endParaRPr>
          </a:p>
        </p:txBody>
      </p:sp>
      <p:sp>
        <p:nvSpPr>
          <p:cNvPr id="5" name="Title 1"/>
          <p:cNvSpPr txBox="1">
            <a:spLocks/>
          </p:cNvSpPr>
          <p:nvPr/>
        </p:nvSpPr>
        <p:spPr>
          <a:xfrm>
            <a:off x="4523875" y="344356"/>
            <a:ext cx="3814010" cy="685547"/>
          </a:xfrm>
          <a:prstGeom prst="rect">
            <a:avLst/>
          </a:prstGeom>
        </p:spPr>
        <p:txBody>
          <a:bodyPr vert="horz" lIns="91440" tIns="45720" rIns="91440" bIns="45720" rtlCol="0" anchor="t">
            <a:noAutofit/>
          </a:bodyPr>
          <a:lstStyle>
            <a:lvl1pPr algn="r" defTabSz="685800" rtl="0" eaLnBrk="1" latinLnBrk="0" hangingPunct="1">
              <a:lnSpc>
                <a:spcPct val="90000"/>
              </a:lnSpc>
              <a:spcBef>
                <a:spcPct val="0"/>
              </a:spcBef>
              <a:buNone/>
              <a:defRPr sz="3800" b="0" i="1" kern="1200" baseline="0">
                <a:solidFill>
                  <a:schemeClr val="tx1">
                    <a:lumMod val="85000"/>
                    <a:lumOff val="15000"/>
                  </a:schemeClr>
                </a:solidFill>
                <a:latin typeface="+mj-lt"/>
                <a:ea typeface="+mj-ea"/>
                <a:cs typeface="+mj-cs"/>
              </a:defRPr>
            </a:lvl1pPr>
          </a:lstStyle>
          <a:p>
            <a:r>
              <a:rPr lang="fa-IR" sz="2800" b="1" dirty="0" smtClean="0">
                <a:cs typeface="B Mitra" panose="00000400000000000000" pitchFamily="2" charset="-78"/>
              </a:rPr>
              <a:t>شرح پژوهش</a:t>
            </a:r>
            <a:endParaRPr lang="en-US" sz="2800" dirty="0">
              <a:cs typeface="B Mitra" panose="00000400000000000000" pitchFamily="2" charset="-78"/>
            </a:endParaRPr>
          </a:p>
        </p:txBody>
      </p:sp>
      <p:sp>
        <p:nvSpPr>
          <p:cNvPr id="6" name="TextBox 5"/>
          <p:cNvSpPr txBox="1"/>
          <p:nvPr/>
        </p:nvSpPr>
        <p:spPr>
          <a:xfrm>
            <a:off x="8001000" y="6337300"/>
            <a:ext cx="1003300" cy="430887"/>
          </a:xfrm>
          <a:prstGeom prst="rect">
            <a:avLst/>
          </a:prstGeom>
          <a:noFill/>
        </p:spPr>
        <p:txBody>
          <a:bodyPr wrap="square" rtlCol="0">
            <a:spAutoFit/>
          </a:bodyPr>
          <a:lstStyle/>
          <a:p>
            <a:pPr algn="r" rtl="1"/>
            <a:r>
              <a:rPr lang="fa-IR" sz="2200" b="1" dirty="0" smtClean="0">
                <a:cs typeface="B Mitra" panose="00000400000000000000" pitchFamily="2" charset="-78"/>
              </a:rPr>
              <a:t>16-22</a:t>
            </a:r>
            <a:endParaRPr lang="en-US" sz="2200" b="1" dirty="0">
              <a:cs typeface="B Mitra" panose="00000400000000000000" pitchFamily="2" charset="-78"/>
            </a:endParaRPr>
          </a:p>
        </p:txBody>
      </p:sp>
    </p:spTree>
    <p:extLst>
      <p:ext uri="{BB962C8B-B14F-4D97-AF65-F5344CB8AC3E}">
        <p14:creationId xmlns:p14="http://schemas.microsoft.com/office/powerpoint/2010/main" val="4533623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23875" y="344356"/>
            <a:ext cx="3814010" cy="685547"/>
          </a:xfrm>
          <a:prstGeom prst="rect">
            <a:avLst/>
          </a:prstGeom>
        </p:spPr>
        <p:txBody>
          <a:bodyPr vert="horz" lIns="91440" tIns="45720" rIns="91440" bIns="45720" rtlCol="0" anchor="t">
            <a:noAutofit/>
          </a:bodyPr>
          <a:lstStyle>
            <a:lvl1pPr algn="r" defTabSz="685800" rtl="0" eaLnBrk="1" latinLnBrk="0" hangingPunct="1">
              <a:lnSpc>
                <a:spcPct val="90000"/>
              </a:lnSpc>
              <a:spcBef>
                <a:spcPct val="0"/>
              </a:spcBef>
              <a:buNone/>
              <a:defRPr sz="3800" b="0" i="1" kern="1200" baseline="0">
                <a:solidFill>
                  <a:schemeClr val="tx1">
                    <a:lumMod val="85000"/>
                    <a:lumOff val="15000"/>
                  </a:schemeClr>
                </a:solidFill>
                <a:latin typeface="+mj-lt"/>
                <a:ea typeface="+mj-ea"/>
                <a:cs typeface="+mj-cs"/>
              </a:defRPr>
            </a:lvl1pPr>
          </a:lstStyle>
          <a:p>
            <a:r>
              <a:rPr lang="fa-IR" sz="2800" b="1" dirty="0" smtClean="0">
                <a:cs typeface="B Mitra" panose="00000400000000000000" pitchFamily="2" charset="-78"/>
              </a:rPr>
              <a:t>شرح پژوهش</a:t>
            </a:r>
            <a:endParaRPr lang="en-US" sz="2800" dirty="0">
              <a:cs typeface="B Mitra" panose="00000400000000000000" pitchFamily="2" charset="-78"/>
            </a:endParaRPr>
          </a:p>
        </p:txBody>
      </p:sp>
      <p:pic>
        <p:nvPicPr>
          <p:cNvPr id="2" name="Picture 1"/>
          <p:cNvPicPr>
            <a:picLocks noChangeAspect="1"/>
          </p:cNvPicPr>
          <p:nvPr/>
        </p:nvPicPr>
        <p:blipFill>
          <a:blip r:embed="rId2"/>
          <a:stretch>
            <a:fillRect/>
          </a:stretch>
        </p:blipFill>
        <p:spPr>
          <a:xfrm>
            <a:off x="1573119" y="940416"/>
            <a:ext cx="5593500" cy="4784661"/>
          </a:xfrm>
          <a:prstGeom prst="rect">
            <a:avLst/>
          </a:prstGeom>
        </p:spPr>
      </p:pic>
      <p:sp>
        <p:nvSpPr>
          <p:cNvPr id="4" name="TextBox 3"/>
          <p:cNvSpPr txBox="1"/>
          <p:nvPr/>
        </p:nvSpPr>
        <p:spPr>
          <a:xfrm>
            <a:off x="8001000" y="6337300"/>
            <a:ext cx="1003300" cy="430887"/>
          </a:xfrm>
          <a:prstGeom prst="rect">
            <a:avLst/>
          </a:prstGeom>
          <a:noFill/>
        </p:spPr>
        <p:txBody>
          <a:bodyPr wrap="square" rtlCol="0">
            <a:spAutoFit/>
          </a:bodyPr>
          <a:lstStyle/>
          <a:p>
            <a:pPr algn="r" rtl="1"/>
            <a:r>
              <a:rPr lang="fa-IR" sz="2200" b="1" dirty="0" smtClean="0">
                <a:cs typeface="B Mitra" panose="00000400000000000000" pitchFamily="2" charset="-78"/>
              </a:rPr>
              <a:t>17-22</a:t>
            </a:r>
            <a:endParaRPr lang="en-US" sz="2200" b="1" dirty="0">
              <a:cs typeface="B Mitra" panose="00000400000000000000" pitchFamily="2" charset="-78"/>
            </a:endParaRPr>
          </a:p>
        </p:txBody>
      </p:sp>
    </p:spTree>
    <p:extLst>
      <p:ext uri="{BB962C8B-B14F-4D97-AF65-F5344CB8AC3E}">
        <p14:creationId xmlns:p14="http://schemas.microsoft.com/office/powerpoint/2010/main" val="35922163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0829" y="3213394"/>
            <a:ext cx="7543800" cy="1117974"/>
          </a:xfrm>
        </p:spPr>
        <p:txBody>
          <a:bodyPr>
            <a:normAutofit fontScale="90000"/>
          </a:bodyPr>
          <a:lstStyle/>
          <a:p>
            <a:pPr algn="ctr" rtl="1"/>
            <a:r>
              <a:rPr lang="fa-IR" sz="4800" b="1" dirty="0">
                <a:cs typeface="B Mitra" panose="00000400000000000000" pitchFamily="2" charset="-78"/>
              </a:rPr>
              <a:t>حفاظت و بازیافت </a:t>
            </a:r>
            <a:r>
              <a:rPr lang="fa-IR" sz="4800" b="1" dirty="0" smtClean="0">
                <a:cs typeface="B Mitra" panose="00000400000000000000" pitchFamily="2" charset="-78"/>
              </a:rPr>
              <a:t>منابع</a:t>
            </a:r>
            <a:r>
              <a:rPr lang="en-US" sz="4800" b="1" dirty="0" smtClean="0">
                <a:cs typeface="B Mitra" panose="00000400000000000000" pitchFamily="2" charset="-78"/>
              </a:rPr>
              <a:t/>
            </a:r>
            <a:br>
              <a:rPr lang="en-US" sz="4800" b="1" dirty="0" smtClean="0">
                <a:cs typeface="B Mitra" panose="00000400000000000000" pitchFamily="2" charset="-78"/>
              </a:rPr>
            </a:br>
            <a:r>
              <a:rPr lang="fa-IR" sz="4800" b="1" dirty="0" smtClean="0">
                <a:cs typeface="B Mitra" panose="00000400000000000000" pitchFamily="2" charset="-78"/>
              </a:rPr>
              <a:t/>
            </a:r>
            <a:br>
              <a:rPr lang="fa-IR" sz="4800" b="1" dirty="0" smtClean="0">
                <a:cs typeface="B Mitra" panose="00000400000000000000" pitchFamily="2" charset="-78"/>
              </a:rPr>
            </a:br>
            <a:r>
              <a:rPr lang="fa-IR" sz="3600" dirty="0">
                <a:cs typeface="B Mitra" panose="00000400000000000000" pitchFamily="2" charset="-78"/>
              </a:rPr>
              <a:t>مطالعه موردی درباره ارزیابی ضایعات کامپوزیت­های گرماسفت و جایگزین در بین پلیمر و مطالعه درباره لیاف شیشه­ای </a:t>
            </a:r>
            <a:r>
              <a:rPr lang="en-US" sz="3600" dirty="0">
                <a:cs typeface="B Mitra" panose="00000400000000000000" pitchFamily="2" charset="-78"/>
              </a:rPr>
              <a:t>GFRP</a:t>
            </a:r>
            <a:br>
              <a:rPr lang="en-US" sz="3600" dirty="0">
                <a:cs typeface="B Mitra" panose="00000400000000000000" pitchFamily="2" charset="-78"/>
              </a:rPr>
            </a:br>
            <a:endParaRPr lang="en-US" sz="4800" dirty="0">
              <a:cs typeface="B Mitra" panose="00000400000000000000" pitchFamily="2" charset="-78"/>
            </a:endParaRPr>
          </a:p>
        </p:txBody>
      </p:sp>
    </p:spTree>
    <p:extLst>
      <p:ext uri="{BB962C8B-B14F-4D97-AF65-F5344CB8AC3E}">
        <p14:creationId xmlns:p14="http://schemas.microsoft.com/office/powerpoint/2010/main" val="14411850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23875" y="344356"/>
            <a:ext cx="3814010" cy="685547"/>
          </a:xfrm>
          <a:prstGeom prst="rect">
            <a:avLst/>
          </a:prstGeom>
        </p:spPr>
        <p:txBody>
          <a:bodyPr vert="horz" lIns="91440" tIns="45720" rIns="91440" bIns="45720" rtlCol="0" anchor="t">
            <a:noAutofit/>
          </a:bodyPr>
          <a:lstStyle>
            <a:lvl1pPr algn="r" defTabSz="685800" rtl="0" eaLnBrk="1" latinLnBrk="0" hangingPunct="1">
              <a:lnSpc>
                <a:spcPct val="90000"/>
              </a:lnSpc>
              <a:spcBef>
                <a:spcPct val="0"/>
              </a:spcBef>
              <a:buNone/>
              <a:defRPr sz="3800" b="0" i="1" kern="1200" baseline="0">
                <a:solidFill>
                  <a:schemeClr val="tx1">
                    <a:lumMod val="85000"/>
                    <a:lumOff val="15000"/>
                  </a:schemeClr>
                </a:solidFill>
                <a:latin typeface="+mj-lt"/>
                <a:ea typeface="+mj-ea"/>
                <a:cs typeface="+mj-cs"/>
              </a:defRPr>
            </a:lvl1pPr>
          </a:lstStyle>
          <a:p>
            <a:r>
              <a:rPr lang="fa-IR" sz="2800" b="1" dirty="0" smtClean="0">
                <a:cs typeface="B Mitra" panose="00000400000000000000" pitchFamily="2" charset="-78"/>
              </a:rPr>
              <a:t>شرح پژوهش</a:t>
            </a:r>
            <a:endParaRPr lang="en-US" sz="2800" dirty="0">
              <a:cs typeface="B Mitra" panose="00000400000000000000" pitchFamily="2" charset="-78"/>
            </a:endParaRPr>
          </a:p>
        </p:txBody>
      </p:sp>
      <p:pic>
        <p:nvPicPr>
          <p:cNvPr id="3" name="Picture 2"/>
          <p:cNvPicPr>
            <a:picLocks noChangeAspect="1"/>
          </p:cNvPicPr>
          <p:nvPr/>
        </p:nvPicPr>
        <p:blipFill>
          <a:blip r:embed="rId2"/>
          <a:stretch>
            <a:fillRect/>
          </a:stretch>
        </p:blipFill>
        <p:spPr>
          <a:xfrm>
            <a:off x="1502292" y="930892"/>
            <a:ext cx="5542650" cy="2512899"/>
          </a:xfrm>
          <a:prstGeom prst="rect">
            <a:avLst/>
          </a:prstGeom>
        </p:spPr>
      </p:pic>
      <p:sp>
        <p:nvSpPr>
          <p:cNvPr id="4" name="TextBox 3"/>
          <p:cNvSpPr txBox="1"/>
          <p:nvPr/>
        </p:nvSpPr>
        <p:spPr>
          <a:xfrm>
            <a:off x="240632" y="3542097"/>
            <a:ext cx="8316227" cy="3046988"/>
          </a:xfrm>
          <a:prstGeom prst="rect">
            <a:avLst/>
          </a:prstGeom>
          <a:noFill/>
        </p:spPr>
        <p:txBody>
          <a:bodyPr wrap="square" rtlCol="0">
            <a:spAutoFit/>
          </a:bodyPr>
          <a:lstStyle/>
          <a:p>
            <a:pPr algn="just" rtl="1"/>
            <a:r>
              <a:rPr lang="fa-IR" sz="2400" dirty="0">
                <a:cs typeface="B Mitra" panose="00000400000000000000" pitchFamily="2" charset="-78"/>
              </a:rPr>
              <a:t>شکست نمونه­های آزمون </a:t>
            </a:r>
            <a:r>
              <a:rPr lang="en-US" sz="2400" dirty="0">
                <a:cs typeface="B Mitra" panose="00000400000000000000" pitchFamily="2" charset="-78"/>
              </a:rPr>
              <a:t>PM</a:t>
            </a:r>
            <a:r>
              <a:rPr lang="fa-IR" sz="2400" dirty="0">
                <a:cs typeface="B Mitra" panose="00000400000000000000" pitchFamily="2" charset="-78"/>
              </a:rPr>
              <a:t> تحت خمشی توضیحات شکل (یک نمونه از هر </a:t>
            </a:r>
            <a:r>
              <a:rPr lang="en-US" sz="2400" dirty="0">
                <a:cs typeface="B Mitra" panose="00000400000000000000" pitchFamily="2" charset="-78"/>
              </a:rPr>
              <a:t>CM</a:t>
            </a:r>
            <a:r>
              <a:rPr lang="fa-IR" sz="2400" dirty="0">
                <a:cs typeface="B Mitra" panose="00000400000000000000" pitchFamily="2" charset="-78"/>
              </a:rPr>
              <a:t> و </a:t>
            </a:r>
            <a:r>
              <a:rPr lang="en-US" sz="2400" dirty="0">
                <a:cs typeface="B Mitra" panose="00000400000000000000" pitchFamily="2" charset="-78"/>
              </a:rPr>
              <a:t>FW</a:t>
            </a:r>
            <a:r>
              <a:rPr lang="fa-IR" sz="2400" dirty="0">
                <a:cs typeface="B Mitra" panose="00000400000000000000" pitchFamily="2" charset="-78"/>
              </a:rPr>
              <a:t> آزمایش شد.)</a:t>
            </a:r>
            <a:endParaRPr lang="en-US" sz="2400" dirty="0">
              <a:cs typeface="B Mitra" panose="00000400000000000000" pitchFamily="2" charset="-78"/>
            </a:endParaRPr>
          </a:p>
          <a:p>
            <a:pPr algn="just" rtl="1"/>
            <a:r>
              <a:rPr lang="fa-IR" sz="2400" dirty="0">
                <a:cs typeface="B Mitra" panose="00000400000000000000" pitchFamily="2" charset="-78"/>
              </a:rPr>
              <a:t>به منظور دسترسی به یک درک بهتر از تاییدات عوامل روی قدرت­های مکانیکی </a:t>
            </a:r>
            <a:r>
              <a:rPr lang="en-US" sz="2400" dirty="0">
                <a:cs typeface="B Mitra" panose="00000400000000000000" pitchFamily="2" charset="-78"/>
              </a:rPr>
              <a:t>PM</a:t>
            </a:r>
            <a:r>
              <a:rPr lang="fa-IR" sz="2400" dirty="0">
                <a:cs typeface="B Mitra" panose="00000400000000000000" pitchFamily="2" charset="-78"/>
              </a:rPr>
              <a:t>ها و نمودارهای واکنش از تاثیرات اصلی هر عامل مثل تاثیرات و اکنش های بین آنها در نمودارهای 6 و 7 طرح­ریزی شده­اند.</a:t>
            </a:r>
            <a:endParaRPr lang="en-US" sz="2400" dirty="0">
              <a:cs typeface="B Mitra" panose="00000400000000000000" pitchFamily="2" charset="-78"/>
            </a:endParaRPr>
          </a:p>
          <a:p>
            <a:pPr algn="just" rtl="1"/>
            <a:r>
              <a:rPr lang="fa-IR" sz="2400" dirty="0">
                <a:cs typeface="B Mitra" panose="00000400000000000000" pitchFamily="2" charset="-78"/>
              </a:rPr>
              <a:t>طبق نمودار 6 جایگزین های ناتمام از مطالعه دانه دار شن توسط بازیافت­های </a:t>
            </a:r>
            <a:r>
              <a:rPr lang="en-US" sz="2400" dirty="0">
                <a:cs typeface="B Mitra" panose="00000400000000000000" pitchFamily="2" charset="-78"/>
              </a:rPr>
              <a:t>GFRP</a:t>
            </a:r>
            <a:r>
              <a:rPr lang="fa-IR" sz="2400" dirty="0">
                <a:cs typeface="B Mitra" panose="00000400000000000000" pitchFamily="2" charset="-78"/>
              </a:rPr>
              <a:t> دارای تاثیرات همسان روی قدرت مکانیکی </a:t>
            </a:r>
            <a:r>
              <a:rPr lang="en-US" sz="2400" dirty="0">
                <a:cs typeface="B Mitra" panose="00000400000000000000" pitchFamily="2" charset="-78"/>
              </a:rPr>
              <a:t>PM</a:t>
            </a:r>
            <a:r>
              <a:rPr lang="fa-IR" sz="2400" dirty="0">
                <a:cs typeface="B Mitra" panose="00000400000000000000" pitchFamily="2" charset="-78"/>
              </a:rPr>
              <a:t> اصلاح­شده می­باشند.</a:t>
            </a:r>
            <a:endParaRPr lang="en-US" sz="2400" dirty="0">
              <a:cs typeface="B Mitra" panose="00000400000000000000" pitchFamily="2" charset="-78"/>
            </a:endParaRPr>
          </a:p>
          <a:p>
            <a:pPr algn="just"/>
            <a:endParaRPr lang="en-US" sz="2400" dirty="0">
              <a:cs typeface="B Mitra" panose="00000400000000000000" pitchFamily="2" charset="-78"/>
            </a:endParaRPr>
          </a:p>
        </p:txBody>
      </p:sp>
      <p:sp>
        <p:nvSpPr>
          <p:cNvPr id="6" name="TextBox 5"/>
          <p:cNvSpPr txBox="1"/>
          <p:nvPr/>
        </p:nvSpPr>
        <p:spPr>
          <a:xfrm>
            <a:off x="8001000" y="6337300"/>
            <a:ext cx="1003300" cy="430887"/>
          </a:xfrm>
          <a:prstGeom prst="rect">
            <a:avLst/>
          </a:prstGeom>
          <a:noFill/>
        </p:spPr>
        <p:txBody>
          <a:bodyPr wrap="square" rtlCol="0">
            <a:spAutoFit/>
          </a:bodyPr>
          <a:lstStyle/>
          <a:p>
            <a:pPr algn="r" rtl="1"/>
            <a:r>
              <a:rPr lang="fa-IR" sz="2200" b="1" dirty="0" smtClean="0">
                <a:cs typeface="B Mitra" panose="00000400000000000000" pitchFamily="2" charset="-78"/>
              </a:rPr>
              <a:t>18-22</a:t>
            </a:r>
            <a:endParaRPr lang="en-US" sz="2200" b="1" dirty="0">
              <a:cs typeface="B Mitra" panose="00000400000000000000" pitchFamily="2" charset="-78"/>
            </a:endParaRPr>
          </a:p>
        </p:txBody>
      </p:sp>
    </p:spTree>
    <p:extLst>
      <p:ext uri="{BB962C8B-B14F-4D97-AF65-F5344CB8AC3E}">
        <p14:creationId xmlns:p14="http://schemas.microsoft.com/office/powerpoint/2010/main" val="274663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23875" y="344356"/>
            <a:ext cx="3814010" cy="685547"/>
          </a:xfrm>
          <a:prstGeom prst="rect">
            <a:avLst/>
          </a:prstGeom>
        </p:spPr>
        <p:txBody>
          <a:bodyPr vert="horz" lIns="91440" tIns="45720" rIns="91440" bIns="45720" rtlCol="0" anchor="t">
            <a:noAutofit/>
          </a:bodyPr>
          <a:lstStyle>
            <a:lvl1pPr algn="r" defTabSz="685800" rtl="0" eaLnBrk="1" latinLnBrk="0" hangingPunct="1">
              <a:lnSpc>
                <a:spcPct val="90000"/>
              </a:lnSpc>
              <a:spcBef>
                <a:spcPct val="0"/>
              </a:spcBef>
              <a:buNone/>
              <a:defRPr sz="3800" b="0" i="1" kern="1200" baseline="0">
                <a:solidFill>
                  <a:schemeClr val="tx1">
                    <a:lumMod val="85000"/>
                    <a:lumOff val="15000"/>
                  </a:schemeClr>
                </a:solidFill>
                <a:latin typeface="+mj-lt"/>
                <a:ea typeface="+mj-ea"/>
                <a:cs typeface="+mj-cs"/>
              </a:defRPr>
            </a:lvl1pPr>
          </a:lstStyle>
          <a:p>
            <a:r>
              <a:rPr lang="fa-IR" sz="2800" b="1" dirty="0" smtClean="0">
                <a:cs typeface="B Mitra" panose="00000400000000000000" pitchFamily="2" charset="-78"/>
              </a:rPr>
              <a:t>شرح پژوهش</a:t>
            </a:r>
            <a:endParaRPr lang="en-US" sz="2800" dirty="0">
              <a:cs typeface="B Mitra" panose="00000400000000000000" pitchFamily="2" charset="-78"/>
            </a:endParaRPr>
          </a:p>
        </p:txBody>
      </p:sp>
      <p:pic>
        <p:nvPicPr>
          <p:cNvPr id="2" name="Picture 1"/>
          <p:cNvPicPr>
            <a:picLocks noChangeAspect="1"/>
          </p:cNvPicPr>
          <p:nvPr/>
        </p:nvPicPr>
        <p:blipFill>
          <a:blip r:embed="rId2"/>
          <a:stretch>
            <a:fillRect/>
          </a:stretch>
        </p:blipFill>
        <p:spPr>
          <a:xfrm>
            <a:off x="225029" y="955824"/>
            <a:ext cx="5293092" cy="4889281"/>
          </a:xfrm>
          <a:prstGeom prst="rect">
            <a:avLst/>
          </a:prstGeom>
        </p:spPr>
      </p:pic>
      <p:sp>
        <p:nvSpPr>
          <p:cNvPr id="6" name="TextBox 5"/>
          <p:cNvSpPr txBox="1"/>
          <p:nvPr/>
        </p:nvSpPr>
        <p:spPr>
          <a:xfrm>
            <a:off x="5791200" y="1676400"/>
            <a:ext cx="2959100" cy="2246769"/>
          </a:xfrm>
          <a:prstGeom prst="rect">
            <a:avLst/>
          </a:prstGeom>
          <a:noFill/>
        </p:spPr>
        <p:txBody>
          <a:bodyPr wrap="square" rtlCol="0">
            <a:spAutoFit/>
          </a:bodyPr>
          <a:lstStyle/>
          <a:p>
            <a:pPr algn="just" rtl="1"/>
            <a:r>
              <a:rPr lang="fa-IR" sz="2000" b="1" dirty="0" smtClean="0">
                <a:cs typeface="B Mitra" panose="00000400000000000000" pitchFamily="2" charset="-78"/>
              </a:rPr>
              <a:t>توضیحات نمودار:</a:t>
            </a:r>
            <a:endParaRPr lang="en-US" sz="2000" b="1" dirty="0" smtClean="0">
              <a:cs typeface="B Mitra" panose="00000400000000000000" pitchFamily="2" charset="-78"/>
            </a:endParaRPr>
          </a:p>
          <a:p>
            <a:pPr algn="just" rtl="1"/>
            <a:r>
              <a:rPr lang="fa-IR" sz="2000" dirty="0" smtClean="0">
                <a:cs typeface="B Mitra" panose="00000400000000000000" pitchFamily="2" charset="-78"/>
              </a:rPr>
              <a:t>پاسخ اثرات اصلی از محتوای زباله </a:t>
            </a:r>
            <a:r>
              <a:rPr lang="en-US" sz="2000" dirty="0" smtClean="0">
                <a:cs typeface="B Mitra" panose="00000400000000000000" pitchFamily="2" charset="-78"/>
              </a:rPr>
              <a:t>(A)</a:t>
            </a:r>
            <a:r>
              <a:rPr lang="fa-IR" sz="2000" dirty="0" smtClean="0">
                <a:cs typeface="B Mitra" panose="00000400000000000000" pitchFamily="2" charset="-78"/>
              </a:rPr>
              <a:t> نوع زباله </a:t>
            </a:r>
            <a:r>
              <a:rPr lang="en-US" sz="2000" dirty="0" smtClean="0">
                <a:cs typeface="B Mitra" panose="00000400000000000000" pitchFamily="2" charset="-78"/>
              </a:rPr>
              <a:t>(B)</a:t>
            </a:r>
            <a:r>
              <a:rPr lang="fa-IR" sz="2000" dirty="0" smtClean="0">
                <a:cs typeface="B Mitra" panose="00000400000000000000" pitchFamily="2" charset="-78"/>
              </a:rPr>
              <a:t> محتوای سیلان </a:t>
            </a:r>
            <a:r>
              <a:rPr lang="en-US" sz="2000" dirty="0" smtClean="0">
                <a:cs typeface="B Mitra" panose="00000400000000000000" pitchFamily="2" charset="-78"/>
              </a:rPr>
              <a:t>(C)</a:t>
            </a:r>
            <a:r>
              <a:rPr lang="fa-IR" sz="2000" dirty="0" smtClean="0">
                <a:cs typeface="B Mitra" panose="00000400000000000000" pitchFamily="2" charset="-78"/>
              </a:rPr>
              <a:t> و پاسخ تست­های مقاومت خمشی و فشاری و سهم اصلی آن در تنوع جهانی محصولات</a:t>
            </a:r>
            <a:endParaRPr lang="en-US" sz="2000" dirty="0" smtClean="0">
              <a:cs typeface="B Mitra" panose="00000400000000000000" pitchFamily="2" charset="-78"/>
            </a:endParaRPr>
          </a:p>
          <a:p>
            <a:pPr algn="just"/>
            <a:endParaRPr lang="en-US" sz="2000" dirty="0">
              <a:cs typeface="B Mitra" panose="00000400000000000000" pitchFamily="2" charset="-78"/>
            </a:endParaRPr>
          </a:p>
        </p:txBody>
      </p:sp>
      <p:sp>
        <p:nvSpPr>
          <p:cNvPr id="7" name="TextBox 6"/>
          <p:cNvSpPr txBox="1"/>
          <p:nvPr/>
        </p:nvSpPr>
        <p:spPr>
          <a:xfrm>
            <a:off x="8001000" y="6337300"/>
            <a:ext cx="1003300" cy="430887"/>
          </a:xfrm>
          <a:prstGeom prst="rect">
            <a:avLst/>
          </a:prstGeom>
          <a:noFill/>
        </p:spPr>
        <p:txBody>
          <a:bodyPr wrap="square" rtlCol="0">
            <a:spAutoFit/>
          </a:bodyPr>
          <a:lstStyle/>
          <a:p>
            <a:pPr algn="r" rtl="1"/>
            <a:r>
              <a:rPr lang="fa-IR" sz="2200" b="1" dirty="0" smtClean="0">
                <a:cs typeface="B Mitra" panose="00000400000000000000" pitchFamily="2" charset="-78"/>
              </a:rPr>
              <a:t>19-22</a:t>
            </a:r>
            <a:endParaRPr lang="en-US" sz="2200" b="1" dirty="0">
              <a:cs typeface="B Mitra" panose="00000400000000000000" pitchFamily="2" charset="-78"/>
            </a:endParaRPr>
          </a:p>
        </p:txBody>
      </p:sp>
    </p:spTree>
    <p:extLst>
      <p:ext uri="{BB962C8B-B14F-4D97-AF65-F5344CB8AC3E}">
        <p14:creationId xmlns:p14="http://schemas.microsoft.com/office/powerpoint/2010/main" val="21856983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23875" y="344356"/>
            <a:ext cx="3814010" cy="685547"/>
          </a:xfrm>
          <a:prstGeom prst="rect">
            <a:avLst/>
          </a:prstGeom>
        </p:spPr>
        <p:txBody>
          <a:bodyPr vert="horz" lIns="91440" tIns="45720" rIns="91440" bIns="45720" rtlCol="0" anchor="t">
            <a:noAutofit/>
          </a:bodyPr>
          <a:lstStyle>
            <a:lvl1pPr algn="r" defTabSz="685800" rtl="0" eaLnBrk="1" latinLnBrk="0" hangingPunct="1">
              <a:lnSpc>
                <a:spcPct val="90000"/>
              </a:lnSpc>
              <a:spcBef>
                <a:spcPct val="0"/>
              </a:spcBef>
              <a:buNone/>
              <a:defRPr sz="3800" b="0" i="1" kern="1200" baseline="0">
                <a:solidFill>
                  <a:schemeClr val="tx1">
                    <a:lumMod val="85000"/>
                    <a:lumOff val="15000"/>
                  </a:schemeClr>
                </a:solidFill>
                <a:latin typeface="+mj-lt"/>
                <a:ea typeface="+mj-ea"/>
                <a:cs typeface="+mj-cs"/>
              </a:defRPr>
            </a:lvl1pPr>
          </a:lstStyle>
          <a:p>
            <a:r>
              <a:rPr lang="fa-IR" sz="2800" b="1" dirty="0" smtClean="0">
                <a:cs typeface="B Mitra" panose="00000400000000000000" pitchFamily="2" charset="-78"/>
              </a:rPr>
              <a:t>شرح پژوهش</a:t>
            </a:r>
            <a:endParaRPr lang="en-US" sz="2800" dirty="0">
              <a:cs typeface="B Mitra" panose="00000400000000000000" pitchFamily="2" charset="-78"/>
            </a:endParaRPr>
          </a:p>
        </p:txBody>
      </p:sp>
      <p:sp>
        <p:nvSpPr>
          <p:cNvPr id="6" name="TextBox 5"/>
          <p:cNvSpPr txBox="1"/>
          <p:nvPr/>
        </p:nvSpPr>
        <p:spPr>
          <a:xfrm>
            <a:off x="736600" y="5156200"/>
            <a:ext cx="7391400" cy="830997"/>
          </a:xfrm>
          <a:prstGeom prst="rect">
            <a:avLst/>
          </a:prstGeom>
          <a:noFill/>
        </p:spPr>
        <p:txBody>
          <a:bodyPr wrap="square" rtlCol="0">
            <a:spAutoFit/>
          </a:bodyPr>
          <a:lstStyle/>
          <a:p>
            <a:pPr algn="just" rtl="1"/>
            <a:r>
              <a:rPr lang="fa-IR" sz="2400" dirty="0">
                <a:cs typeface="B Mitra" panose="00000400000000000000" pitchFamily="2" charset="-78"/>
              </a:rPr>
              <a:t>توضیحات</a:t>
            </a:r>
            <a:r>
              <a:rPr lang="fa-IR" sz="2400" dirty="0" smtClean="0">
                <a:cs typeface="B Mitra" panose="00000400000000000000" pitchFamily="2" charset="-78"/>
              </a:rPr>
              <a:t>:</a:t>
            </a:r>
            <a:endParaRPr lang="en-US" sz="2400" dirty="0" smtClean="0">
              <a:cs typeface="B Mitra" panose="00000400000000000000" pitchFamily="2" charset="-78"/>
            </a:endParaRPr>
          </a:p>
          <a:p>
            <a:pPr algn="just" rtl="1"/>
            <a:r>
              <a:rPr lang="fa-IR" sz="2400" dirty="0" smtClean="0">
                <a:cs typeface="B Mitra" panose="00000400000000000000" pitchFamily="2" charset="-78"/>
              </a:rPr>
              <a:t>دو </a:t>
            </a:r>
            <a:r>
              <a:rPr lang="fa-IR" sz="2400" dirty="0">
                <a:cs typeface="B Mitra" panose="00000400000000000000" pitchFamily="2" charset="-78"/>
              </a:rPr>
              <a:t>عامل محتوای زباله </a:t>
            </a:r>
            <a:r>
              <a:rPr lang="en-US" sz="2400" dirty="0">
                <a:cs typeface="B Mitra" panose="00000400000000000000" pitchFamily="2" charset="-78"/>
              </a:rPr>
              <a:t>(a)</a:t>
            </a:r>
            <a:r>
              <a:rPr lang="fa-IR" sz="2400" dirty="0">
                <a:cs typeface="B Mitra" panose="00000400000000000000" pitchFamily="2" charset="-78"/>
              </a:rPr>
              <a:t> و نوع زباله </a:t>
            </a:r>
            <a:r>
              <a:rPr lang="en-US" sz="2400" dirty="0">
                <a:cs typeface="B Mitra" panose="00000400000000000000" pitchFamily="2" charset="-78"/>
              </a:rPr>
              <a:t>(b)</a:t>
            </a:r>
            <a:r>
              <a:rPr lang="fa-IR" sz="2400" dirty="0">
                <a:cs typeface="B Mitra" panose="00000400000000000000" pitchFamily="2" charset="-78"/>
              </a:rPr>
              <a:t> و محتوای سیلان و تنوع جهانی مربوطه </a:t>
            </a:r>
            <a:endParaRPr lang="en-US" sz="2400" dirty="0">
              <a:cs typeface="B Mitra" panose="00000400000000000000" pitchFamily="2" charset="-78"/>
            </a:endParaRPr>
          </a:p>
        </p:txBody>
      </p:sp>
      <p:pic>
        <p:nvPicPr>
          <p:cNvPr id="3" name="Picture 2"/>
          <p:cNvPicPr>
            <a:picLocks noChangeAspect="1"/>
          </p:cNvPicPr>
          <p:nvPr/>
        </p:nvPicPr>
        <p:blipFill>
          <a:blip r:embed="rId2"/>
          <a:stretch>
            <a:fillRect/>
          </a:stretch>
        </p:blipFill>
        <p:spPr>
          <a:xfrm>
            <a:off x="1036399" y="680988"/>
            <a:ext cx="6592145" cy="4409409"/>
          </a:xfrm>
          <a:prstGeom prst="rect">
            <a:avLst/>
          </a:prstGeom>
        </p:spPr>
      </p:pic>
      <p:sp>
        <p:nvSpPr>
          <p:cNvPr id="7" name="TextBox 6"/>
          <p:cNvSpPr txBox="1"/>
          <p:nvPr/>
        </p:nvSpPr>
        <p:spPr>
          <a:xfrm>
            <a:off x="8001000" y="6337300"/>
            <a:ext cx="1003300" cy="430887"/>
          </a:xfrm>
          <a:prstGeom prst="rect">
            <a:avLst/>
          </a:prstGeom>
          <a:noFill/>
        </p:spPr>
        <p:txBody>
          <a:bodyPr wrap="square" rtlCol="0">
            <a:spAutoFit/>
          </a:bodyPr>
          <a:lstStyle/>
          <a:p>
            <a:pPr algn="r" rtl="1"/>
            <a:r>
              <a:rPr lang="fa-IR" sz="2200" b="1" dirty="0" smtClean="0">
                <a:cs typeface="B Mitra" panose="00000400000000000000" pitchFamily="2" charset="-78"/>
              </a:rPr>
              <a:t>20-22</a:t>
            </a:r>
            <a:endParaRPr lang="en-US" sz="2200" b="1" dirty="0">
              <a:cs typeface="B Mitra" panose="00000400000000000000" pitchFamily="2" charset="-78"/>
            </a:endParaRPr>
          </a:p>
        </p:txBody>
      </p:sp>
    </p:spTree>
    <p:extLst>
      <p:ext uri="{BB962C8B-B14F-4D97-AF65-F5344CB8AC3E}">
        <p14:creationId xmlns:p14="http://schemas.microsoft.com/office/powerpoint/2010/main" val="27375079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08000" y="1144456"/>
            <a:ext cx="7918785" cy="685547"/>
          </a:xfrm>
          <a:prstGeom prst="rect">
            <a:avLst/>
          </a:prstGeom>
        </p:spPr>
        <p:txBody>
          <a:bodyPr vert="horz" lIns="91440" tIns="45720" rIns="91440" bIns="45720" rtlCol="0" anchor="t">
            <a:noAutofit/>
          </a:bodyPr>
          <a:lstStyle>
            <a:lvl1pPr algn="r" defTabSz="685800" rtl="0" eaLnBrk="1" latinLnBrk="0" hangingPunct="1">
              <a:lnSpc>
                <a:spcPct val="90000"/>
              </a:lnSpc>
              <a:spcBef>
                <a:spcPct val="0"/>
              </a:spcBef>
              <a:buNone/>
              <a:defRPr sz="3800" b="0" i="1" kern="1200" baseline="0">
                <a:solidFill>
                  <a:schemeClr val="tx1">
                    <a:lumMod val="85000"/>
                    <a:lumOff val="15000"/>
                  </a:schemeClr>
                </a:solidFill>
                <a:latin typeface="+mj-lt"/>
                <a:ea typeface="+mj-ea"/>
                <a:cs typeface="+mj-cs"/>
              </a:defRPr>
            </a:lvl1pPr>
          </a:lstStyle>
          <a:p>
            <a:pPr algn="just" rtl="1">
              <a:lnSpc>
                <a:spcPct val="150000"/>
              </a:lnSpc>
            </a:pPr>
            <a:r>
              <a:rPr lang="fa-IR" sz="2800" b="1" i="0" dirty="0">
                <a:cs typeface="B Mitra" panose="00000400000000000000" pitchFamily="2" charset="-78"/>
              </a:rPr>
              <a:t>نتیجه گیری و جمع بندی:</a:t>
            </a:r>
            <a:endParaRPr lang="en-US" sz="2800" b="1" i="0" dirty="0">
              <a:cs typeface="B Mitra" panose="00000400000000000000" pitchFamily="2" charset="-78"/>
            </a:endParaRPr>
          </a:p>
          <a:p>
            <a:pPr algn="just" rtl="1">
              <a:lnSpc>
                <a:spcPct val="150000"/>
              </a:lnSpc>
            </a:pPr>
            <a:r>
              <a:rPr lang="fa-IR" sz="2800" i="0" dirty="0">
                <a:cs typeface="B Mitra" panose="00000400000000000000" pitchFamily="2" charset="-78"/>
              </a:rPr>
              <a:t>یافته­های این مقاله یک مثال بالقوه از کاربرد موثر </a:t>
            </a:r>
            <a:r>
              <a:rPr lang="en-US" sz="2800" i="0" dirty="0">
                <a:cs typeface="B Mitra" panose="00000400000000000000" pitchFamily="2" charset="-78"/>
              </a:rPr>
              <a:t>GFRP</a:t>
            </a:r>
            <a:r>
              <a:rPr lang="fa-IR" sz="2800" i="0" dirty="0">
                <a:cs typeface="B Mitra" panose="00000400000000000000" pitchFamily="2" charset="-78"/>
              </a:rPr>
              <a:t> بازیافت شده را نمایش می­دهد. بنابراین یک دوره جدید از تنوع محصولات </a:t>
            </a:r>
            <a:r>
              <a:rPr lang="en-US" sz="2800" i="0" dirty="0">
                <a:cs typeface="B Mitra" panose="00000400000000000000" pitchFamily="2" charset="-78"/>
              </a:rPr>
              <a:t>GFRP</a:t>
            </a:r>
            <a:r>
              <a:rPr lang="fa-IR" sz="2800" i="0" dirty="0">
                <a:cs typeface="B Mitra" panose="00000400000000000000" pitchFamily="2" charset="-78"/>
              </a:rPr>
              <a:t> را باز می­کند نه تنها به عنوان بازیافت و مصرف مواد هدر رفته بلکه به عنوان یک منبع مناسب در تولیدات بتن پلیمر </a:t>
            </a:r>
            <a:endParaRPr lang="en-US" sz="2800" i="0" dirty="0">
              <a:cs typeface="B Mitra" panose="00000400000000000000" pitchFamily="2" charset="-78"/>
            </a:endParaRPr>
          </a:p>
        </p:txBody>
      </p:sp>
      <p:sp>
        <p:nvSpPr>
          <p:cNvPr id="3" name="TextBox 2"/>
          <p:cNvSpPr txBox="1"/>
          <p:nvPr/>
        </p:nvSpPr>
        <p:spPr>
          <a:xfrm>
            <a:off x="8001000" y="6337300"/>
            <a:ext cx="1003300" cy="430887"/>
          </a:xfrm>
          <a:prstGeom prst="rect">
            <a:avLst/>
          </a:prstGeom>
          <a:noFill/>
        </p:spPr>
        <p:txBody>
          <a:bodyPr wrap="square" rtlCol="0">
            <a:spAutoFit/>
          </a:bodyPr>
          <a:lstStyle/>
          <a:p>
            <a:pPr algn="r" rtl="1"/>
            <a:r>
              <a:rPr lang="fa-IR" sz="2200" b="1" dirty="0" smtClean="0">
                <a:cs typeface="B Mitra" panose="00000400000000000000" pitchFamily="2" charset="-78"/>
              </a:rPr>
              <a:t>21-22</a:t>
            </a:r>
            <a:endParaRPr lang="en-US" sz="2200" b="1" dirty="0">
              <a:cs typeface="B Mitra" panose="00000400000000000000" pitchFamily="2" charset="-78"/>
            </a:endParaRPr>
          </a:p>
        </p:txBody>
      </p:sp>
    </p:spTree>
    <p:extLst>
      <p:ext uri="{BB962C8B-B14F-4D97-AF65-F5344CB8AC3E}">
        <p14:creationId xmlns:p14="http://schemas.microsoft.com/office/powerpoint/2010/main" val="6344242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08000" y="1144456"/>
            <a:ext cx="7918785" cy="685547"/>
          </a:xfrm>
          <a:prstGeom prst="rect">
            <a:avLst/>
          </a:prstGeom>
        </p:spPr>
        <p:txBody>
          <a:bodyPr vert="horz" lIns="91440" tIns="45720" rIns="91440" bIns="45720" rtlCol="0" anchor="t">
            <a:noAutofit/>
          </a:bodyPr>
          <a:lstStyle>
            <a:lvl1pPr algn="r" defTabSz="685800" rtl="0" eaLnBrk="1" latinLnBrk="0" hangingPunct="1">
              <a:lnSpc>
                <a:spcPct val="90000"/>
              </a:lnSpc>
              <a:spcBef>
                <a:spcPct val="0"/>
              </a:spcBef>
              <a:buNone/>
              <a:defRPr sz="3800" b="0" i="1" kern="1200" baseline="0">
                <a:solidFill>
                  <a:schemeClr val="tx1">
                    <a:lumMod val="85000"/>
                    <a:lumOff val="15000"/>
                  </a:schemeClr>
                </a:solidFill>
                <a:latin typeface="+mj-lt"/>
                <a:ea typeface="+mj-ea"/>
                <a:cs typeface="+mj-cs"/>
              </a:defRPr>
            </a:lvl1pPr>
          </a:lstStyle>
          <a:p>
            <a:pPr algn="ctr" rtl="1">
              <a:lnSpc>
                <a:spcPct val="150000"/>
              </a:lnSpc>
            </a:pPr>
            <a:r>
              <a:rPr lang="fa-IR" sz="6600" b="1" i="0" dirty="0" smtClean="0">
                <a:cs typeface="B Mitra" panose="00000400000000000000" pitchFamily="2" charset="-78"/>
              </a:rPr>
              <a:t>با تشکر از توجه شما</a:t>
            </a:r>
            <a:endParaRPr lang="en-US" sz="6600" i="0" dirty="0">
              <a:cs typeface="B Mitra" panose="00000400000000000000" pitchFamily="2" charset="-78"/>
            </a:endParaRPr>
          </a:p>
        </p:txBody>
      </p:sp>
    </p:spTree>
    <p:extLst>
      <p:ext uri="{BB962C8B-B14F-4D97-AF65-F5344CB8AC3E}">
        <p14:creationId xmlns:p14="http://schemas.microsoft.com/office/powerpoint/2010/main" val="23550489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9794" y="344356"/>
            <a:ext cx="2168090" cy="685547"/>
          </a:xfrm>
        </p:spPr>
        <p:txBody>
          <a:bodyPr>
            <a:noAutofit/>
          </a:bodyPr>
          <a:lstStyle/>
          <a:p>
            <a:pPr algn="r"/>
            <a:r>
              <a:rPr lang="fa-IR" sz="2800" b="1" dirty="0">
                <a:cs typeface="B Mitra" panose="00000400000000000000" pitchFamily="2" charset="-78"/>
              </a:rPr>
              <a:t>تعریف­ها: </a:t>
            </a:r>
            <a:r>
              <a:rPr lang="en-US" sz="2800" dirty="0">
                <a:cs typeface="B Mitra" panose="00000400000000000000" pitchFamily="2" charset="-78"/>
              </a:rPr>
              <a:t/>
            </a:r>
            <a:br>
              <a:rPr lang="en-US" sz="2800" dirty="0">
                <a:cs typeface="B Mitra" panose="00000400000000000000" pitchFamily="2" charset="-78"/>
              </a:rPr>
            </a:br>
            <a:endParaRPr lang="en-US" sz="2800" dirty="0">
              <a:cs typeface="B Mitra" panose="00000400000000000000" pitchFamily="2" charset="-78"/>
            </a:endParaRPr>
          </a:p>
        </p:txBody>
      </p:sp>
      <p:sp>
        <p:nvSpPr>
          <p:cNvPr id="4" name="TextBox 3"/>
          <p:cNvSpPr txBox="1"/>
          <p:nvPr/>
        </p:nvSpPr>
        <p:spPr>
          <a:xfrm>
            <a:off x="471638" y="904775"/>
            <a:ext cx="7854215" cy="4093428"/>
          </a:xfrm>
          <a:prstGeom prst="rect">
            <a:avLst/>
          </a:prstGeom>
          <a:noFill/>
        </p:spPr>
        <p:txBody>
          <a:bodyPr wrap="square" rtlCol="0">
            <a:spAutoFit/>
          </a:bodyPr>
          <a:lstStyle/>
          <a:p>
            <a:pPr algn="just" rtl="1"/>
            <a:r>
              <a:rPr lang="fa-IR" sz="2600" b="1" dirty="0">
                <a:cs typeface="B Mitra" panose="00000400000000000000" pitchFamily="2" charset="-78"/>
              </a:rPr>
              <a:t>تعریف کامپوزیت گرماسفت: </a:t>
            </a:r>
            <a:endParaRPr lang="en-US" sz="2600" b="1" dirty="0">
              <a:cs typeface="B Mitra" panose="00000400000000000000" pitchFamily="2" charset="-78"/>
            </a:endParaRPr>
          </a:p>
          <a:p>
            <a:pPr algn="just" rtl="1"/>
            <a:r>
              <a:rPr lang="fa-IR" sz="2600" dirty="0">
                <a:cs typeface="B Mitra" panose="00000400000000000000" pitchFamily="2" charset="-78"/>
              </a:rPr>
              <a:t>رزین­های گرماسفت معمولاً مونومرها با وزن مولکولی پائین هستند که دارای گروه­های عملگری برای واکنش‌های تشکیل شده پیوندهای عرضی هستند. </a:t>
            </a:r>
            <a:endParaRPr lang="en-US" sz="2600" dirty="0">
              <a:cs typeface="B Mitra" panose="00000400000000000000" pitchFamily="2" charset="-78"/>
            </a:endParaRPr>
          </a:p>
          <a:p>
            <a:pPr algn="just" rtl="1"/>
            <a:r>
              <a:rPr lang="fa-IR" sz="2600" dirty="0">
                <a:cs typeface="B Mitra" panose="00000400000000000000" pitchFamily="2" charset="-78"/>
              </a:rPr>
              <a:t>(مونومولکولی است که از تکرار آن پلیمر بدست می‌آید و وزن مولکولی کمی دارد.)</a:t>
            </a:r>
            <a:endParaRPr lang="en-US" sz="2600" dirty="0">
              <a:cs typeface="B Mitra" panose="00000400000000000000" pitchFamily="2" charset="-78"/>
            </a:endParaRPr>
          </a:p>
          <a:p>
            <a:pPr algn="just" rtl="1"/>
            <a:r>
              <a:rPr lang="fa-IR" sz="2600" dirty="0">
                <a:cs typeface="B Mitra" panose="00000400000000000000" pitchFamily="2" charset="-78"/>
              </a:rPr>
              <a:t>رزین‌های گرماسفت بسته به ساختار زنجیره اصلی شدن ممکن است جامد، مایعی با گرانروی کم باشند. </a:t>
            </a:r>
            <a:endParaRPr lang="en-US" sz="2600" dirty="0">
              <a:cs typeface="B Mitra" panose="00000400000000000000" pitchFamily="2" charset="-78"/>
            </a:endParaRPr>
          </a:p>
          <a:p>
            <a:pPr algn="just" rtl="1"/>
            <a:r>
              <a:rPr lang="fa-IR" sz="2600" dirty="0">
                <a:cs typeface="B Mitra" panose="00000400000000000000" pitchFamily="2" charset="-78"/>
              </a:rPr>
              <a:t>در گذشته گرماسفت‌ها معمولاً با الیاف کوتاه یا آسیاب شده به طول کمتر از 6 میلی متر تقویت می‌شوند. این الیاف، با طول کم باعث تقویت سفتی، استحکام و مقاومت می‌شوند. </a:t>
            </a:r>
            <a:endParaRPr lang="en-US" sz="2600" dirty="0">
              <a:cs typeface="B Mitra" panose="00000400000000000000" pitchFamily="2" charset="-78"/>
            </a:endParaRPr>
          </a:p>
          <a:p>
            <a:pPr algn="just"/>
            <a:endParaRPr lang="en-US" sz="2600" dirty="0">
              <a:cs typeface="B Mitra" panose="00000400000000000000" pitchFamily="2" charset="-78"/>
            </a:endParaRPr>
          </a:p>
        </p:txBody>
      </p:sp>
      <p:sp>
        <p:nvSpPr>
          <p:cNvPr id="3" name="TextBox 2"/>
          <p:cNvSpPr txBox="1"/>
          <p:nvPr/>
        </p:nvSpPr>
        <p:spPr>
          <a:xfrm>
            <a:off x="8140700" y="6337300"/>
            <a:ext cx="863600" cy="430887"/>
          </a:xfrm>
          <a:prstGeom prst="rect">
            <a:avLst/>
          </a:prstGeom>
          <a:noFill/>
        </p:spPr>
        <p:txBody>
          <a:bodyPr wrap="square" rtlCol="0">
            <a:spAutoFit/>
          </a:bodyPr>
          <a:lstStyle/>
          <a:p>
            <a:pPr algn="r" rtl="1"/>
            <a:r>
              <a:rPr lang="fa-IR" sz="2200" b="1" dirty="0" smtClean="0">
                <a:cs typeface="B Mitra" panose="00000400000000000000" pitchFamily="2" charset="-78"/>
              </a:rPr>
              <a:t>1-22</a:t>
            </a:r>
            <a:endParaRPr lang="en-US" sz="2200" b="1" dirty="0">
              <a:cs typeface="B Mitra" panose="00000400000000000000" pitchFamily="2" charset="-78"/>
            </a:endParaRPr>
          </a:p>
        </p:txBody>
      </p:sp>
    </p:spTree>
    <p:extLst>
      <p:ext uri="{BB962C8B-B14F-4D97-AF65-F5344CB8AC3E}">
        <p14:creationId xmlns:p14="http://schemas.microsoft.com/office/powerpoint/2010/main" val="9001351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9794" y="344356"/>
            <a:ext cx="2168090" cy="685547"/>
          </a:xfrm>
        </p:spPr>
        <p:txBody>
          <a:bodyPr>
            <a:noAutofit/>
          </a:bodyPr>
          <a:lstStyle/>
          <a:p>
            <a:pPr algn="r"/>
            <a:r>
              <a:rPr lang="fa-IR" sz="2800" b="1" dirty="0">
                <a:cs typeface="B Mitra" panose="00000400000000000000" pitchFamily="2" charset="-78"/>
              </a:rPr>
              <a:t>تعریف­ها: </a:t>
            </a:r>
            <a:r>
              <a:rPr lang="en-US" sz="2800" dirty="0">
                <a:cs typeface="B Mitra" panose="00000400000000000000" pitchFamily="2" charset="-78"/>
              </a:rPr>
              <a:t/>
            </a:r>
            <a:br>
              <a:rPr lang="en-US" sz="2800" dirty="0">
                <a:cs typeface="B Mitra" panose="00000400000000000000" pitchFamily="2" charset="-78"/>
              </a:rPr>
            </a:br>
            <a:endParaRPr lang="en-US" sz="2800" dirty="0">
              <a:cs typeface="B Mitra" panose="00000400000000000000" pitchFamily="2" charset="-78"/>
            </a:endParaRPr>
          </a:p>
        </p:txBody>
      </p:sp>
      <p:sp>
        <p:nvSpPr>
          <p:cNvPr id="4" name="TextBox 3"/>
          <p:cNvSpPr txBox="1"/>
          <p:nvPr/>
        </p:nvSpPr>
        <p:spPr>
          <a:xfrm>
            <a:off x="433137" y="1087655"/>
            <a:ext cx="7854215" cy="5262979"/>
          </a:xfrm>
          <a:prstGeom prst="rect">
            <a:avLst/>
          </a:prstGeom>
          <a:noFill/>
        </p:spPr>
        <p:txBody>
          <a:bodyPr wrap="square" rtlCol="0">
            <a:spAutoFit/>
          </a:bodyPr>
          <a:lstStyle/>
          <a:p>
            <a:pPr algn="just" rtl="1"/>
            <a:r>
              <a:rPr lang="fa-IR" sz="2800" dirty="0">
                <a:cs typeface="B Mitra" panose="00000400000000000000" pitchFamily="2" charset="-78"/>
              </a:rPr>
              <a:t>-</a:t>
            </a:r>
            <a:r>
              <a:rPr lang="fa-IR" sz="2800" b="1" dirty="0">
                <a:cs typeface="B Mitra" panose="00000400000000000000" pitchFamily="2" charset="-78"/>
              </a:rPr>
              <a:t>بتن پلیمر: </a:t>
            </a:r>
            <a:endParaRPr lang="en-US" sz="2800" dirty="0">
              <a:cs typeface="B Mitra" panose="00000400000000000000" pitchFamily="2" charset="-78"/>
            </a:endParaRPr>
          </a:p>
          <a:p>
            <a:pPr algn="just" rtl="1"/>
            <a:r>
              <a:rPr lang="fa-IR" sz="2800" dirty="0">
                <a:cs typeface="B Mitra" panose="00000400000000000000" pitchFamily="2" charset="-78"/>
              </a:rPr>
              <a:t>مواد پلیمری موارد استفاده زیادی در بتن‌های نسل جدید در کشورهای پیشرفته دارند. مواد پلیمری نقش تحمل کشش را در بتن دارد که می تواند جایگزین بسیار مناسبی برای فولاد گروده در حالت جامد محصولات پلیمری به جای فولاد جایگزین می‌شوند و بتن را مسلح می­کنند که در این حالت پلیمر به صورت رشته، شبکه و یا میلگرد در بتن استفاده می­شود. </a:t>
            </a:r>
            <a:endParaRPr lang="en-US" sz="2800" dirty="0" smtClean="0">
              <a:cs typeface="B Mitra" panose="00000400000000000000" pitchFamily="2" charset="-78"/>
            </a:endParaRPr>
          </a:p>
          <a:p>
            <a:pPr algn="just" rtl="1"/>
            <a:r>
              <a:rPr lang="en-US" sz="2800" b="1" dirty="0">
                <a:cs typeface="B Mitra" panose="00000400000000000000" pitchFamily="2" charset="-78"/>
              </a:rPr>
              <a:t>GFRP</a:t>
            </a:r>
            <a:r>
              <a:rPr lang="fa-IR" sz="2800" b="1" dirty="0">
                <a:cs typeface="B Mitra" panose="00000400000000000000" pitchFamily="2" charset="-78"/>
              </a:rPr>
              <a:t> (الیاف شیشه­ای):</a:t>
            </a:r>
            <a:endParaRPr lang="en-US" sz="2800" dirty="0">
              <a:cs typeface="B Mitra" panose="00000400000000000000" pitchFamily="2" charset="-78"/>
            </a:endParaRPr>
          </a:p>
          <a:p>
            <a:pPr algn="just" rtl="1"/>
            <a:r>
              <a:rPr lang="fa-IR" sz="2800" dirty="0">
                <a:cs typeface="B Mitra" panose="00000400000000000000" pitchFamily="2" charset="-78"/>
              </a:rPr>
              <a:t>مش یا الیاف شیشه­ای </a:t>
            </a:r>
            <a:r>
              <a:rPr lang="en-US" sz="2800" dirty="0">
                <a:cs typeface="B Mitra" panose="00000400000000000000" pitchFamily="2" charset="-78"/>
              </a:rPr>
              <a:t>GFPR</a:t>
            </a:r>
            <a:r>
              <a:rPr lang="fa-IR" sz="2800" dirty="0">
                <a:cs typeface="B Mitra" panose="00000400000000000000" pitchFamily="2" charset="-78"/>
              </a:rPr>
              <a:t> که به صورت یک لایه توری بافته شده با الیاف بسیار نازک شیشه می­باشد. که امروزه کاربرد بسیار زیادی در منابع تولیدی خصوصاً صنعت ساختمان­سازی، بدنه خودرو و کشتی­سازی دارد. الیاف شیشه­ای نسوز بوده و دارای مقاومت کششی بالاتری نسبت به فولاد هستند. </a:t>
            </a:r>
            <a:endParaRPr lang="en-US" sz="2800" dirty="0">
              <a:cs typeface="B Mitra" panose="00000400000000000000" pitchFamily="2" charset="-78"/>
            </a:endParaRPr>
          </a:p>
          <a:p>
            <a:pPr algn="just" rtl="1"/>
            <a:endParaRPr lang="en-US" sz="2800" dirty="0">
              <a:cs typeface="B Mitra" panose="00000400000000000000" pitchFamily="2" charset="-78"/>
            </a:endParaRPr>
          </a:p>
        </p:txBody>
      </p:sp>
      <p:sp>
        <p:nvSpPr>
          <p:cNvPr id="5" name="TextBox 4"/>
          <p:cNvSpPr txBox="1"/>
          <p:nvPr/>
        </p:nvSpPr>
        <p:spPr>
          <a:xfrm>
            <a:off x="8140700" y="6337300"/>
            <a:ext cx="863600" cy="430887"/>
          </a:xfrm>
          <a:prstGeom prst="rect">
            <a:avLst/>
          </a:prstGeom>
          <a:noFill/>
        </p:spPr>
        <p:txBody>
          <a:bodyPr wrap="square" rtlCol="0">
            <a:spAutoFit/>
          </a:bodyPr>
          <a:lstStyle/>
          <a:p>
            <a:pPr algn="r" rtl="1"/>
            <a:r>
              <a:rPr lang="fa-IR" sz="2200" b="1" dirty="0" smtClean="0">
                <a:cs typeface="B Mitra" panose="00000400000000000000" pitchFamily="2" charset="-78"/>
              </a:rPr>
              <a:t>2-22</a:t>
            </a:r>
            <a:endParaRPr lang="en-US" sz="2200" b="1" dirty="0">
              <a:cs typeface="B Mitra" panose="00000400000000000000" pitchFamily="2" charset="-78"/>
            </a:endParaRPr>
          </a:p>
        </p:txBody>
      </p:sp>
    </p:spTree>
    <p:extLst>
      <p:ext uri="{BB962C8B-B14F-4D97-AF65-F5344CB8AC3E}">
        <p14:creationId xmlns:p14="http://schemas.microsoft.com/office/powerpoint/2010/main" val="30954839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3875" y="344356"/>
            <a:ext cx="3814010" cy="685547"/>
          </a:xfrm>
        </p:spPr>
        <p:txBody>
          <a:bodyPr>
            <a:noAutofit/>
          </a:bodyPr>
          <a:lstStyle/>
          <a:p>
            <a:r>
              <a:rPr lang="fa-IR" sz="2800" b="1" dirty="0">
                <a:cs typeface="B Mitra" panose="00000400000000000000" pitchFamily="2" charset="-78"/>
              </a:rPr>
              <a:t>کاربرد الیاف </a:t>
            </a:r>
            <a:r>
              <a:rPr lang="fa-IR" sz="2800" b="1" dirty="0" smtClean="0">
                <a:cs typeface="B Mitra" panose="00000400000000000000" pitchFamily="2" charset="-78"/>
              </a:rPr>
              <a:t>شیشه­ای: </a:t>
            </a:r>
            <a:r>
              <a:rPr lang="en-US" sz="2800" dirty="0">
                <a:cs typeface="B Mitra" panose="00000400000000000000" pitchFamily="2" charset="-78"/>
              </a:rPr>
              <a:t/>
            </a:r>
            <a:br>
              <a:rPr lang="en-US" sz="2800" dirty="0">
                <a:cs typeface="B Mitra" panose="00000400000000000000" pitchFamily="2" charset="-78"/>
              </a:rPr>
            </a:br>
            <a:endParaRPr lang="en-US" sz="2800" dirty="0">
              <a:cs typeface="B Mitra" panose="00000400000000000000" pitchFamily="2" charset="-78"/>
            </a:endParaRPr>
          </a:p>
        </p:txBody>
      </p:sp>
      <p:sp>
        <p:nvSpPr>
          <p:cNvPr id="4" name="TextBox 3"/>
          <p:cNvSpPr txBox="1"/>
          <p:nvPr/>
        </p:nvSpPr>
        <p:spPr>
          <a:xfrm>
            <a:off x="433137" y="1087655"/>
            <a:ext cx="7854215" cy="4231415"/>
          </a:xfrm>
          <a:prstGeom prst="rect">
            <a:avLst/>
          </a:prstGeom>
          <a:noFill/>
        </p:spPr>
        <p:txBody>
          <a:bodyPr wrap="square" rtlCol="0">
            <a:spAutoFit/>
          </a:bodyPr>
          <a:lstStyle/>
          <a:p>
            <a:pPr algn="just" rtl="1">
              <a:lnSpc>
                <a:spcPct val="150000"/>
              </a:lnSpc>
            </a:pPr>
            <a:r>
              <a:rPr lang="fa-IR" sz="2600" b="1" dirty="0" smtClean="0">
                <a:cs typeface="B Mitra" panose="00000400000000000000" pitchFamily="2" charset="-78"/>
              </a:rPr>
              <a:t>کاربردهای </a:t>
            </a:r>
            <a:r>
              <a:rPr lang="fa-IR" sz="2600" b="1" dirty="0">
                <a:cs typeface="B Mitra" panose="00000400000000000000" pitchFamily="2" charset="-78"/>
              </a:rPr>
              <a:t>الیاف شیشه­ای</a:t>
            </a:r>
            <a:r>
              <a:rPr lang="fa-IR" sz="2600" b="1" dirty="0" smtClean="0">
                <a:cs typeface="B Mitra" panose="00000400000000000000" pitchFamily="2" charset="-78"/>
              </a:rPr>
              <a:t>:</a:t>
            </a:r>
            <a:endParaRPr lang="en-US" sz="2600" b="1" dirty="0" smtClean="0">
              <a:cs typeface="B Mitra" panose="00000400000000000000" pitchFamily="2" charset="-78"/>
            </a:endParaRPr>
          </a:p>
          <a:p>
            <a:pPr algn="just" rtl="1">
              <a:lnSpc>
                <a:spcPct val="150000"/>
              </a:lnSpc>
            </a:pPr>
            <a:r>
              <a:rPr lang="fa-IR" sz="2600" dirty="0" smtClean="0">
                <a:cs typeface="B Mitra" panose="00000400000000000000" pitchFamily="2" charset="-78"/>
              </a:rPr>
              <a:t> </a:t>
            </a:r>
            <a:r>
              <a:rPr lang="fa-IR" sz="2600" b="1" dirty="0" smtClean="0">
                <a:solidFill>
                  <a:srgbClr val="FF0000"/>
                </a:solidFill>
                <a:cs typeface="B Mitra" panose="00000400000000000000" pitchFamily="2" charset="-78"/>
              </a:rPr>
              <a:t>1-تعمیر </a:t>
            </a:r>
            <a:r>
              <a:rPr lang="fa-IR" sz="2600" b="1" dirty="0">
                <a:solidFill>
                  <a:srgbClr val="FF0000"/>
                </a:solidFill>
                <a:cs typeface="B Mitra" panose="00000400000000000000" pitchFamily="2" charset="-78"/>
              </a:rPr>
              <a:t>سطحی بتن و ترک­های آن </a:t>
            </a:r>
            <a:endParaRPr lang="en-US" sz="2600" b="1" dirty="0" smtClean="0">
              <a:solidFill>
                <a:srgbClr val="FF0000"/>
              </a:solidFill>
              <a:cs typeface="B Mitra" panose="00000400000000000000" pitchFamily="2" charset="-78"/>
            </a:endParaRPr>
          </a:p>
          <a:p>
            <a:pPr algn="just" rtl="1">
              <a:lnSpc>
                <a:spcPct val="150000"/>
              </a:lnSpc>
            </a:pPr>
            <a:r>
              <a:rPr lang="fa-IR" sz="2600" b="1" dirty="0" smtClean="0">
                <a:solidFill>
                  <a:srgbClr val="FF0000"/>
                </a:solidFill>
                <a:cs typeface="B Mitra" panose="00000400000000000000" pitchFamily="2" charset="-78"/>
              </a:rPr>
              <a:t>2-تقویت </a:t>
            </a:r>
            <a:r>
              <a:rPr lang="fa-IR" sz="2600" b="1" dirty="0">
                <a:solidFill>
                  <a:srgbClr val="FF0000"/>
                </a:solidFill>
                <a:cs typeface="B Mitra" panose="00000400000000000000" pitchFamily="2" charset="-78"/>
              </a:rPr>
              <a:t>اتصال دیوارها به ستون و </a:t>
            </a:r>
            <a:r>
              <a:rPr lang="fa-IR" sz="2600" b="1" dirty="0" smtClean="0">
                <a:solidFill>
                  <a:srgbClr val="FF0000"/>
                </a:solidFill>
                <a:cs typeface="B Mitra" panose="00000400000000000000" pitchFamily="2" charset="-78"/>
              </a:rPr>
              <a:t>یکدیگر</a:t>
            </a:r>
            <a:endParaRPr lang="en-US" sz="2600" b="1" dirty="0" smtClean="0">
              <a:solidFill>
                <a:srgbClr val="FF0000"/>
              </a:solidFill>
              <a:cs typeface="B Mitra" panose="00000400000000000000" pitchFamily="2" charset="-78"/>
            </a:endParaRPr>
          </a:p>
          <a:p>
            <a:pPr algn="just" rtl="1">
              <a:lnSpc>
                <a:spcPct val="150000"/>
              </a:lnSpc>
            </a:pPr>
            <a:r>
              <a:rPr lang="fa-IR" sz="2600" b="1" dirty="0" smtClean="0">
                <a:solidFill>
                  <a:srgbClr val="FF0000"/>
                </a:solidFill>
                <a:cs typeface="B Mitra" panose="00000400000000000000" pitchFamily="2" charset="-78"/>
              </a:rPr>
              <a:t> </a:t>
            </a:r>
            <a:r>
              <a:rPr lang="fa-IR" sz="2600" b="1" dirty="0">
                <a:solidFill>
                  <a:srgbClr val="FF0000"/>
                </a:solidFill>
                <a:cs typeface="B Mitra" panose="00000400000000000000" pitchFamily="2" charset="-78"/>
              </a:rPr>
              <a:t>3-زیرسازی سنگ و کاشی و </a:t>
            </a:r>
            <a:r>
              <a:rPr lang="fa-IR" sz="2600" b="1" dirty="0" smtClean="0">
                <a:solidFill>
                  <a:srgbClr val="FF0000"/>
                </a:solidFill>
                <a:cs typeface="B Mitra" panose="00000400000000000000" pitchFamily="2" charset="-78"/>
              </a:rPr>
              <a:t>سرامیک</a:t>
            </a:r>
            <a:endParaRPr lang="en-US" sz="2600" b="1" dirty="0" smtClean="0">
              <a:solidFill>
                <a:srgbClr val="FF0000"/>
              </a:solidFill>
              <a:cs typeface="B Mitra" panose="00000400000000000000" pitchFamily="2" charset="-78"/>
            </a:endParaRPr>
          </a:p>
          <a:p>
            <a:pPr algn="just" rtl="1">
              <a:lnSpc>
                <a:spcPct val="150000"/>
              </a:lnSpc>
            </a:pPr>
            <a:r>
              <a:rPr lang="fa-IR" sz="2600" b="1" dirty="0" smtClean="0">
                <a:solidFill>
                  <a:srgbClr val="FF0000"/>
                </a:solidFill>
                <a:cs typeface="B Mitra" panose="00000400000000000000" pitchFamily="2" charset="-78"/>
              </a:rPr>
              <a:t> </a:t>
            </a:r>
            <a:r>
              <a:rPr lang="fa-IR" sz="2600" b="1" dirty="0">
                <a:solidFill>
                  <a:srgbClr val="FF0000"/>
                </a:solidFill>
                <a:cs typeface="B Mitra" panose="00000400000000000000" pitchFamily="2" charset="-78"/>
              </a:rPr>
              <a:t>4-تقویت بافت سنگ در </a:t>
            </a:r>
            <a:r>
              <a:rPr lang="fa-IR" sz="2600" b="1" dirty="0" smtClean="0">
                <a:solidFill>
                  <a:srgbClr val="FF0000"/>
                </a:solidFill>
                <a:cs typeface="B Mitra" panose="00000400000000000000" pitchFamily="2" charset="-78"/>
              </a:rPr>
              <a:t>کارخانه</a:t>
            </a:r>
            <a:endParaRPr lang="en-US" sz="2600" b="1" dirty="0" smtClean="0">
              <a:solidFill>
                <a:srgbClr val="FF0000"/>
              </a:solidFill>
              <a:cs typeface="B Mitra" panose="00000400000000000000" pitchFamily="2" charset="-78"/>
            </a:endParaRPr>
          </a:p>
          <a:p>
            <a:pPr algn="just" rtl="1">
              <a:lnSpc>
                <a:spcPct val="150000"/>
              </a:lnSpc>
            </a:pPr>
            <a:r>
              <a:rPr lang="fa-IR" sz="2600" b="1" dirty="0" smtClean="0">
                <a:solidFill>
                  <a:srgbClr val="FF0000"/>
                </a:solidFill>
                <a:cs typeface="B Mitra" panose="00000400000000000000" pitchFamily="2" charset="-78"/>
              </a:rPr>
              <a:t> </a:t>
            </a:r>
            <a:r>
              <a:rPr lang="fa-IR" sz="2600" b="1" dirty="0">
                <a:solidFill>
                  <a:srgbClr val="FF0000"/>
                </a:solidFill>
                <a:cs typeface="B Mitra" panose="00000400000000000000" pitchFamily="2" charset="-78"/>
              </a:rPr>
              <a:t>5-افزایش مقاومت کششی و سطحی مصالح </a:t>
            </a:r>
            <a:r>
              <a:rPr lang="fa-IR" sz="2600" b="1" dirty="0" smtClean="0">
                <a:solidFill>
                  <a:srgbClr val="FF0000"/>
                </a:solidFill>
                <a:cs typeface="B Mitra" panose="00000400000000000000" pitchFamily="2" charset="-78"/>
              </a:rPr>
              <a:t>ساختمانی</a:t>
            </a:r>
            <a:endParaRPr lang="en-US" sz="2600" b="1" dirty="0" smtClean="0">
              <a:solidFill>
                <a:srgbClr val="FF0000"/>
              </a:solidFill>
              <a:cs typeface="B Mitra" panose="00000400000000000000" pitchFamily="2" charset="-78"/>
            </a:endParaRPr>
          </a:p>
          <a:p>
            <a:pPr algn="just" rtl="1">
              <a:lnSpc>
                <a:spcPct val="150000"/>
              </a:lnSpc>
            </a:pPr>
            <a:endParaRPr lang="en-US" sz="2600" b="1" dirty="0">
              <a:solidFill>
                <a:srgbClr val="FF0000"/>
              </a:solidFill>
              <a:cs typeface="B Mitra" panose="00000400000000000000" pitchFamily="2" charset="-78"/>
            </a:endParaRPr>
          </a:p>
        </p:txBody>
      </p:sp>
      <p:sp>
        <p:nvSpPr>
          <p:cNvPr id="5" name="TextBox 4"/>
          <p:cNvSpPr txBox="1"/>
          <p:nvPr/>
        </p:nvSpPr>
        <p:spPr>
          <a:xfrm>
            <a:off x="8140700" y="6337300"/>
            <a:ext cx="863600" cy="430887"/>
          </a:xfrm>
          <a:prstGeom prst="rect">
            <a:avLst/>
          </a:prstGeom>
          <a:noFill/>
        </p:spPr>
        <p:txBody>
          <a:bodyPr wrap="square" rtlCol="0">
            <a:spAutoFit/>
          </a:bodyPr>
          <a:lstStyle/>
          <a:p>
            <a:pPr algn="r" rtl="1"/>
            <a:r>
              <a:rPr lang="fa-IR" sz="2200" b="1" dirty="0" smtClean="0">
                <a:cs typeface="B Mitra" panose="00000400000000000000" pitchFamily="2" charset="-78"/>
              </a:rPr>
              <a:t>3-22</a:t>
            </a:r>
            <a:endParaRPr lang="en-US" sz="2200" b="1" dirty="0">
              <a:cs typeface="B Mitra" panose="00000400000000000000" pitchFamily="2" charset="-78"/>
            </a:endParaRPr>
          </a:p>
        </p:txBody>
      </p:sp>
    </p:spTree>
    <p:extLst>
      <p:ext uri="{BB962C8B-B14F-4D97-AF65-F5344CB8AC3E}">
        <p14:creationId xmlns:p14="http://schemas.microsoft.com/office/powerpoint/2010/main" val="6132257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3137" y="1087655"/>
            <a:ext cx="7854215" cy="3693319"/>
          </a:xfrm>
          <a:prstGeom prst="rect">
            <a:avLst/>
          </a:prstGeom>
          <a:noFill/>
        </p:spPr>
        <p:txBody>
          <a:bodyPr wrap="square" rtlCol="0">
            <a:spAutoFit/>
          </a:bodyPr>
          <a:lstStyle/>
          <a:p>
            <a:pPr algn="just" rtl="1"/>
            <a:r>
              <a:rPr lang="fa-IR" sz="2600" dirty="0">
                <a:cs typeface="B Mitra" panose="00000400000000000000" pitchFamily="2" charset="-78"/>
              </a:rPr>
              <a:t>-الیاف </a:t>
            </a:r>
            <a:r>
              <a:rPr lang="en-US" sz="2600" dirty="0">
                <a:cs typeface="B Mitra" panose="00000400000000000000" pitchFamily="2" charset="-78"/>
              </a:rPr>
              <a:t>FRP</a:t>
            </a:r>
            <a:r>
              <a:rPr lang="fa-IR" sz="2600" dirty="0">
                <a:cs typeface="B Mitra" panose="00000400000000000000" pitchFamily="2" charset="-78"/>
              </a:rPr>
              <a:t>: فیبرهای پلیمری تقویت شده یا سیمان </a:t>
            </a:r>
            <a:r>
              <a:rPr lang="en-US" sz="2600" dirty="0">
                <a:cs typeface="B Mitra" panose="00000400000000000000" pitchFamily="2" charset="-78"/>
              </a:rPr>
              <a:t>FRP</a:t>
            </a:r>
            <a:r>
              <a:rPr lang="fa-IR" sz="2600" dirty="0">
                <a:cs typeface="B Mitra" panose="00000400000000000000" pitchFamily="2" charset="-78"/>
              </a:rPr>
              <a:t> را می­توان برای ترمیم و تقویت و بهسازی انواع سازه­های بتنی با قابیلت نصب بر روی سطوح (رال­ها، تیرها، ستون­ها، دیواره­های محال، شنسازه­ها) در ساختمان­های مسکونی، اداری و تجاری، ساختمان­های صنعتی، تکیه­گاه­های ماشین آلات و تأسیسات سنگین سازه­های آبی و ... بکار برد. این الیاف نوعی ماده کامپوزیت متشکل از دو بخش فیبر یا الیاف تقویتی است که به وسیله یک ماتریس، رزین از جنس پلیمر احاطه شده است. فیبرها پلیمر </a:t>
            </a:r>
            <a:r>
              <a:rPr lang="en-US" sz="2600" dirty="0">
                <a:cs typeface="B Mitra" panose="00000400000000000000" pitchFamily="2" charset="-78"/>
              </a:rPr>
              <a:t>(FRP)</a:t>
            </a:r>
            <a:r>
              <a:rPr lang="fa-IR" sz="2600" dirty="0">
                <a:cs typeface="B Mitra" panose="00000400000000000000" pitchFamily="2" charset="-78"/>
              </a:rPr>
              <a:t> به روش </a:t>
            </a:r>
            <a:r>
              <a:rPr lang="en-US" sz="2600" dirty="0">
                <a:cs typeface="B Mitra" panose="00000400000000000000" pitchFamily="2" charset="-78"/>
              </a:rPr>
              <a:t>(PAN)</a:t>
            </a:r>
            <a:r>
              <a:rPr lang="fa-IR" sz="2600" dirty="0">
                <a:cs typeface="B Mitra" panose="00000400000000000000" pitchFamily="2" charset="-78"/>
              </a:rPr>
              <a:t> (پلی اکریلونیتریل) ساخته می­شوند. در این روش دسته­های الیاف پس از آغشته شدن با رزین پس از عبور از یک قالب در کنار هم قرار گرفته و یک پروفیل دارای مقطع ثابت را بوجود می­آورند. </a:t>
            </a:r>
            <a:endParaRPr lang="en-US" sz="2600" dirty="0">
              <a:cs typeface="B Mitra" panose="00000400000000000000" pitchFamily="2" charset="-78"/>
            </a:endParaRPr>
          </a:p>
        </p:txBody>
      </p:sp>
      <p:sp>
        <p:nvSpPr>
          <p:cNvPr id="5" name="Title 1"/>
          <p:cNvSpPr txBox="1">
            <a:spLocks/>
          </p:cNvSpPr>
          <p:nvPr/>
        </p:nvSpPr>
        <p:spPr>
          <a:xfrm>
            <a:off x="4523875" y="344356"/>
            <a:ext cx="3814010" cy="685547"/>
          </a:xfrm>
          <a:prstGeom prst="rect">
            <a:avLst/>
          </a:prstGeom>
        </p:spPr>
        <p:txBody>
          <a:bodyPr vert="horz" lIns="91440" tIns="45720" rIns="91440" bIns="45720" rtlCol="0" anchor="t">
            <a:noAutofit/>
          </a:bodyPr>
          <a:lstStyle>
            <a:lvl1pPr algn="r" defTabSz="685800" rtl="0" eaLnBrk="1" latinLnBrk="0" hangingPunct="1">
              <a:lnSpc>
                <a:spcPct val="90000"/>
              </a:lnSpc>
              <a:spcBef>
                <a:spcPct val="0"/>
              </a:spcBef>
              <a:buNone/>
              <a:defRPr sz="3800" b="0" i="1" kern="1200" baseline="0">
                <a:solidFill>
                  <a:schemeClr val="tx1">
                    <a:lumMod val="85000"/>
                    <a:lumOff val="15000"/>
                  </a:schemeClr>
                </a:solidFill>
                <a:latin typeface="+mj-lt"/>
                <a:ea typeface="+mj-ea"/>
                <a:cs typeface="+mj-cs"/>
              </a:defRPr>
            </a:lvl1pPr>
          </a:lstStyle>
          <a:p>
            <a:r>
              <a:rPr lang="fa-IR" sz="2800" b="1" smtClean="0">
                <a:cs typeface="B Mitra" panose="00000400000000000000" pitchFamily="2" charset="-78"/>
              </a:rPr>
              <a:t>کاربرد الیاف شیشه­ای: </a:t>
            </a:r>
            <a:r>
              <a:rPr lang="en-US" sz="2800" smtClean="0">
                <a:cs typeface="B Mitra" panose="00000400000000000000" pitchFamily="2" charset="-78"/>
              </a:rPr>
              <a:t/>
            </a:r>
            <a:br>
              <a:rPr lang="en-US" sz="2800" smtClean="0">
                <a:cs typeface="B Mitra" panose="00000400000000000000" pitchFamily="2" charset="-78"/>
              </a:rPr>
            </a:br>
            <a:endParaRPr lang="en-US" sz="2800" dirty="0">
              <a:cs typeface="B Mitra" panose="00000400000000000000" pitchFamily="2" charset="-78"/>
            </a:endParaRPr>
          </a:p>
        </p:txBody>
      </p:sp>
      <p:sp>
        <p:nvSpPr>
          <p:cNvPr id="6" name="TextBox 5"/>
          <p:cNvSpPr txBox="1"/>
          <p:nvPr/>
        </p:nvSpPr>
        <p:spPr>
          <a:xfrm>
            <a:off x="8140700" y="6337300"/>
            <a:ext cx="863600" cy="430887"/>
          </a:xfrm>
          <a:prstGeom prst="rect">
            <a:avLst/>
          </a:prstGeom>
          <a:noFill/>
        </p:spPr>
        <p:txBody>
          <a:bodyPr wrap="square" rtlCol="0">
            <a:spAutoFit/>
          </a:bodyPr>
          <a:lstStyle/>
          <a:p>
            <a:pPr algn="r" rtl="1"/>
            <a:r>
              <a:rPr lang="fa-IR" sz="2200" b="1" dirty="0" smtClean="0">
                <a:cs typeface="B Mitra" panose="00000400000000000000" pitchFamily="2" charset="-78"/>
              </a:rPr>
              <a:t>4-22</a:t>
            </a:r>
            <a:endParaRPr lang="en-US" sz="2200" b="1" dirty="0">
              <a:cs typeface="B Mitra" panose="00000400000000000000" pitchFamily="2" charset="-78"/>
            </a:endParaRPr>
          </a:p>
        </p:txBody>
      </p:sp>
    </p:spTree>
    <p:extLst>
      <p:ext uri="{BB962C8B-B14F-4D97-AF65-F5344CB8AC3E}">
        <p14:creationId xmlns:p14="http://schemas.microsoft.com/office/powerpoint/2010/main" val="16857245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3137" y="1087655"/>
            <a:ext cx="7854215" cy="4893647"/>
          </a:xfrm>
          <a:prstGeom prst="rect">
            <a:avLst/>
          </a:prstGeom>
          <a:noFill/>
        </p:spPr>
        <p:txBody>
          <a:bodyPr wrap="square" rtlCol="0">
            <a:spAutoFit/>
          </a:bodyPr>
          <a:lstStyle/>
          <a:p>
            <a:pPr algn="just" rtl="1"/>
            <a:r>
              <a:rPr lang="fa-IR" sz="2600" dirty="0">
                <a:cs typeface="B Mitra" panose="00000400000000000000" pitchFamily="2" charset="-78"/>
              </a:rPr>
              <a:t>الیاف شیشه­ای تقویت شده </a:t>
            </a:r>
            <a:r>
              <a:rPr lang="en-US" sz="2600" dirty="0">
                <a:cs typeface="B Mitra" panose="00000400000000000000" pitchFamily="2" charset="-78"/>
              </a:rPr>
              <a:t>(GFRP)</a:t>
            </a:r>
            <a:r>
              <a:rPr lang="fa-IR" sz="2600" dirty="0">
                <a:cs typeface="B Mitra" panose="00000400000000000000" pitchFamily="2" charset="-78"/>
              </a:rPr>
              <a:t> امروزه عموماً در بخش ساخت و ساز و حمل و نقل و خودرو کاربرد فراوانی دارند. ترکیبات کامپوزیتی به سختی بازیافت می­شوند که همین ترکیبات شامل الیاف شیشه­ای ماتریس های پلیمر و انواع مختلفی از پرکننده­های معدنی می باشند. از این رو، تا به امروز بسیاری از گرماسخت­ها </a:t>
            </a:r>
            <a:r>
              <a:rPr lang="en-US" sz="2600" dirty="0">
                <a:cs typeface="B Mitra" panose="00000400000000000000" pitchFamily="2" charset="-78"/>
              </a:rPr>
              <a:t>(GFRP) </a:t>
            </a:r>
            <a:r>
              <a:rPr lang="fa-IR" sz="2600" dirty="0">
                <a:cs typeface="B Mitra" panose="00000400000000000000" pitchFamily="2" charset="-78"/>
              </a:rPr>
              <a:t>به صورت زباله دفن یا سوزانده می­شدند که منجر به اثرات منفی زیست محیطی و هزینه­های اضافی به تولیدکنندگان و تأمین­کنندگان می­شود. با افزایش آگاهی از مسائل زیست محیطی و میلی که به صرف­جویی در منابع و بازیافت وجود دارد. دفن، این زباله­های گران قیمت را تبدیل به یک ماده قابل استفاده مجدد و سودآور تببدیل کند. در این مطالعه اثر اختلالات مکانیکی بازیافت ضایعات </a:t>
            </a:r>
            <a:r>
              <a:rPr lang="en-US" sz="2600" dirty="0">
                <a:cs typeface="B Mitra" panose="00000400000000000000" pitchFamily="2" charset="-78"/>
              </a:rPr>
              <a:t>GFRP</a:t>
            </a:r>
            <a:r>
              <a:rPr lang="fa-IR" sz="2600" dirty="0">
                <a:cs typeface="B Mitra" panose="00000400000000000000" pitchFamily="2" charset="-78"/>
              </a:rPr>
              <a:t> بر رفتار خمشی و فشاری ملات پلیمر پلی استر </a:t>
            </a:r>
            <a:r>
              <a:rPr lang="en-US" sz="2600" dirty="0">
                <a:cs typeface="B Mitra" panose="00000400000000000000" pitchFamily="2" charset="-78"/>
              </a:rPr>
              <a:t>(PM)</a:t>
            </a:r>
            <a:r>
              <a:rPr lang="fa-IR" sz="2600" dirty="0">
                <a:cs typeface="B Mitra" panose="00000400000000000000" pitchFamily="2" charset="-78"/>
              </a:rPr>
              <a:t> ارزیابی شده است. </a:t>
            </a:r>
            <a:endParaRPr lang="en-US" sz="2600" dirty="0">
              <a:cs typeface="B Mitra" panose="00000400000000000000" pitchFamily="2" charset="-78"/>
            </a:endParaRPr>
          </a:p>
          <a:p>
            <a:pPr algn="just" rtl="1"/>
            <a:r>
              <a:rPr lang="fa-IR" sz="2600" dirty="0">
                <a:cs typeface="B Mitra" panose="00000400000000000000" pitchFamily="2" charset="-78"/>
              </a:rPr>
              <a:t>نتایج تجربی نشان داده که زباله­های </a:t>
            </a:r>
            <a:r>
              <a:rPr lang="en-US" sz="2600" dirty="0">
                <a:cs typeface="B Mitra" panose="00000400000000000000" pitchFamily="2" charset="-78"/>
              </a:rPr>
              <a:t>GFRP</a:t>
            </a:r>
            <a:r>
              <a:rPr lang="fa-IR" sz="2600" dirty="0">
                <a:cs typeface="B Mitra" panose="00000400000000000000" pitchFamily="2" charset="-78"/>
              </a:rPr>
              <a:t> ملات پلیمر را پر نشان می­دهند و به بهبود رفتار مکانیکی بیش از ملات اصلاح نشده براساس پلی استر کمک می­کنند. </a:t>
            </a:r>
            <a:endParaRPr lang="en-US" sz="2600" dirty="0">
              <a:cs typeface="B Mitra" panose="00000400000000000000" pitchFamily="2" charset="-78"/>
            </a:endParaRPr>
          </a:p>
        </p:txBody>
      </p:sp>
      <p:sp>
        <p:nvSpPr>
          <p:cNvPr id="5" name="Title 1"/>
          <p:cNvSpPr txBox="1">
            <a:spLocks/>
          </p:cNvSpPr>
          <p:nvPr/>
        </p:nvSpPr>
        <p:spPr>
          <a:xfrm>
            <a:off x="4523875" y="344356"/>
            <a:ext cx="3814010" cy="685547"/>
          </a:xfrm>
          <a:prstGeom prst="rect">
            <a:avLst/>
          </a:prstGeom>
        </p:spPr>
        <p:txBody>
          <a:bodyPr vert="horz" lIns="91440" tIns="45720" rIns="91440" bIns="45720" rtlCol="0" anchor="t">
            <a:noAutofit/>
          </a:bodyPr>
          <a:lstStyle>
            <a:lvl1pPr algn="r" defTabSz="685800" rtl="0" eaLnBrk="1" latinLnBrk="0" hangingPunct="1">
              <a:lnSpc>
                <a:spcPct val="90000"/>
              </a:lnSpc>
              <a:spcBef>
                <a:spcPct val="0"/>
              </a:spcBef>
              <a:buNone/>
              <a:defRPr sz="3800" b="0" i="1" kern="1200" baseline="0">
                <a:solidFill>
                  <a:schemeClr val="tx1">
                    <a:lumMod val="85000"/>
                    <a:lumOff val="15000"/>
                  </a:schemeClr>
                </a:solidFill>
                <a:latin typeface="+mj-lt"/>
                <a:ea typeface="+mj-ea"/>
                <a:cs typeface="+mj-cs"/>
              </a:defRPr>
            </a:lvl1pPr>
          </a:lstStyle>
          <a:p>
            <a:r>
              <a:rPr lang="fa-IR" sz="2800" b="1" dirty="0" smtClean="0">
                <a:cs typeface="B Mitra" panose="00000400000000000000" pitchFamily="2" charset="-78"/>
              </a:rPr>
              <a:t>خلاصه پژوهش</a:t>
            </a:r>
            <a:endParaRPr lang="en-US" sz="2800" dirty="0">
              <a:cs typeface="B Mitra" panose="00000400000000000000" pitchFamily="2" charset="-78"/>
            </a:endParaRPr>
          </a:p>
        </p:txBody>
      </p:sp>
      <p:sp>
        <p:nvSpPr>
          <p:cNvPr id="6" name="TextBox 5"/>
          <p:cNvSpPr txBox="1"/>
          <p:nvPr/>
        </p:nvSpPr>
        <p:spPr>
          <a:xfrm>
            <a:off x="8140700" y="6337300"/>
            <a:ext cx="863600" cy="430887"/>
          </a:xfrm>
          <a:prstGeom prst="rect">
            <a:avLst/>
          </a:prstGeom>
          <a:noFill/>
        </p:spPr>
        <p:txBody>
          <a:bodyPr wrap="square" rtlCol="0">
            <a:spAutoFit/>
          </a:bodyPr>
          <a:lstStyle/>
          <a:p>
            <a:pPr algn="r" rtl="1"/>
            <a:r>
              <a:rPr lang="fa-IR" sz="2200" b="1" dirty="0" smtClean="0">
                <a:cs typeface="B Mitra" panose="00000400000000000000" pitchFamily="2" charset="-78"/>
              </a:rPr>
              <a:t>5-22</a:t>
            </a:r>
            <a:endParaRPr lang="en-US" sz="2200" b="1" dirty="0">
              <a:cs typeface="B Mitra" panose="00000400000000000000" pitchFamily="2" charset="-78"/>
            </a:endParaRPr>
          </a:p>
        </p:txBody>
      </p:sp>
    </p:spTree>
    <p:extLst>
      <p:ext uri="{BB962C8B-B14F-4D97-AF65-F5344CB8AC3E}">
        <p14:creationId xmlns:p14="http://schemas.microsoft.com/office/powerpoint/2010/main" val="7653565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760" y="1087655"/>
            <a:ext cx="7854215" cy="5632311"/>
          </a:xfrm>
          <a:prstGeom prst="rect">
            <a:avLst/>
          </a:prstGeom>
          <a:noFill/>
        </p:spPr>
        <p:txBody>
          <a:bodyPr wrap="square" rtlCol="0">
            <a:spAutoFit/>
          </a:bodyPr>
          <a:lstStyle/>
          <a:p>
            <a:pPr algn="just" rtl="1"/>
            <a:r>
              <a:rPr lang="fa-IR" sz="2400" dirty="0">
                <a:cs typeface="B Mitra" panose="00000400000000000000" pitchFamily="2" charset="-78"/>
              </a:rPr>
              <a:t>تولیدات حجیم و عظیم و مصرف </a:t>
            </a:r>
            <a:r>
              <a:rPr lang="en-US" sz="2400" dirty="0">
                <a:cs typeface="B Mitra" panose="00000400000000000000" pitchFamily="2" charset="-78"/>
              </a:rPr>
              <a:t>FRP</a:t>
            </a:r>
            <a:r>
              <a:rPr lang="fa-IR" sz="2400" dirty="0">
                <a:cs typeface="B Mitra" panose="00000400000000000000" pitchFamily="2" charset="-78"/>
              </a:rPr>
              <a:t> در دهه­های اخیر بالا رفته­اند و قدرت زیادی نسبت به وزن و میزان پایداری و انعطاف الیاف </a:t>
            </a:r>
            <a:r>
              <a:rPr lang="en-US" sz="2400" dirty="0">
                <a:cs typeface="B Mitra" panose="00000400000000000000" pitchFamily="2" charset="-78"/>
              </a:rPr>
              <a:t>FRP </a:t>
            </a:r>
            <a:r>
              <a:rPr lang="fa-IR" sz="2400" dirty="0">
                <a:cs typeface="B Mitra" panose="00000400000000000000" pitchFamily="2" charset="-78"/>
              </a:rPr>
              <a:t>با دیگر محصولات مشابه دارند. در مقابل تمامی امتیازهای </a:t>
            </a:r>
            <a:r>
              <a:rPr lang="en-US" sz="2400" dirty="0">
                <a:cs typeface="B Mitra" panose="00000400000000000000" pitchFamily="2" charset="-78"/>
              </a:rPr>
              <a:t>FRP</a:t>
            </a:r>
            <a:r>
              <a:rPr lang="fa-IR" sz="2400" dirty="0">
                <a:cs typeface="B Mitra" panose="00000400000000000000" pitchFamily="2" charset="-78"/>
              </a:rPr>
              <a:t> براساس تولیدات، افزایش تولید و مصرف نیز به مقادیر بزرگ از انتهای </a:t>
            </a:r>
            <a:r>
              <a:rPr lang="en-US" sz="2400" dirty="0">
                <a:cs typeface="B Mitra" panose="00000400000000000000" pitchFamily="2" charset="-78"/>
              </a:rPr>
              <a:t>FRP</a:t>
            </a:r>
            <a:r>
              <a:rPr lang="fa-IR" sz="2400" dirty="0">
                <a:cs typeface="B Mitra" panose="00000400000000000000" pitchFamily="2" charset="-78"/>
              </a:rPr>
              <a:t> می­باشد. مطابق گزارش </a:t>
            </a:r>
            <a:r>
              <a:rPr lang="en-US" sz="2400" dirty="0" err="1">
                <a:cs typeface="B Mitra" panose="00000400000000000000" pitchFamily="2" charset="-78"/>
              </a:rPr>
              <a:t>Lucintel</a:t>
            </a:r>
            <a:r>
              <a:rPr lang="fa-IR" sz="2400" dirty="0">
                <a:cs typeface="B Mitra" panose="00000400000000000000" pitchFamily="2" charset="-78"/>
              </a:rPr>
              <a:t> در سال 2012 یک تحقیقات جهانی که فقط از فایبرگلاس­ها انجام شد تخمین زده می­شود 2/11 میلیون دلار متوسط درآمد از فایبرگلاس­ها باشد. از این رو درآمد سهم </a:t>
            </a:r>
            <a:r>
              <a:rPr lang="en-US" sz="2400" dirty="0">
                <a:cs typeface="B Mitra" panose="00000400000000000000" pitchFamily="2" charset="-78"/>
              </a:rPr>
              <a:t>FRP</a:t>
            </a:r>
            <a:r>
              <a:rPr lang="fa-IR" sz="2400" dirty="0">
                <a:cs typeface="B Mitra" panose="00000400000000000000" pitchFamily="2" charset="-78"/>
              </a:rPr>
              <a:t>ها %9/6 است. مطابقاً طبق رشد الیاف </a:t>
            </a:r>
            <a:r>
              <a:rPr lang="en-US" sz="2400" dirty="0">
                <a:cs typeface="B Mitra" panose="00000400000000000000" pitchFamily="2" charset="-78"/>
              </a:rPr>
              <a:t>FRP</a:t>
            </a:r>
            <a:r>
              <a:rPr lang="fa-IR" sz="2400" dirty="0">
                <a:cs typeface="B Mitra" panose="00000400000000000000" pitchFamily="2" charset="-78"/>
              </a:rPr>
              <a:t> و تحلیلی که به افزایش تولیدات دارد بنابراین افت هم بالا می­رود و در آینده نزدیک منتهی به مقادیر عظیم تولیدات می­شود. در این صورت قابلیت دوباره­سازی این نوع از مواد قراضه و مستعمل تبدیل به یک موضوع اصلی و مهم و در عین حال پیچیده شده است. از طرف دیگر این انتظار می­رود که مالیات سوزاندن بطور مشابه با مالیات خورد کردن و تراشه­دادن الیاف باشد، تا استفاده­های دوباره و بازسازی­های آنها مورد تشویق قرار گیرد قبل از به هدر رفتن آنها. بنابراین تولیدکنندگان </a:t>
            </a:r>
            <a:r>
              <a:rPr lang="en-US" sz="2400" dirty="0">
                <a:cs typeface="B Mitra" panose="00000400000000000000" pitchFamily="2" charset="-78"/>
              </a:rPr>
              <a:t>FRP</a:t>
            </a:r>
            <a:r>
              <a:rPr lang="fa-IR" sz="2400" dirty="0">
                <a:cs typeface="B Mitra" panose="00000400000000000000" pitchFamily="2" charset="-78"/>
              </a:rPr>
              <a:t> و تهیه­کنندگان در مواجهه با خطرات هدررفت سرمایه­ها به دنبال شراکت در بازارهای فلزات دیگر و صنعت­ها هستند که کارایی محصولات خود را بهبود بخشند.</a:t>
            </a:r>
            <a:endParaRPr lang="en-US" sz="2400" dirty="0">
              <a:cs typeface="B Mitra" panose="00000400000000000000" pitchFamily="2" charset="-78"/>
            </a:endParaRPr>
          </a:p>
          <a:p>
            <a:pPr algn="just" rtl="1"/>
            <a:endParaRPr lang="en-US" sz="2400" dirty="0">
              <a:cs typeface="B Mitra" panose="00000400000000000000" pitchFamily="2" charset="-78"/>
            </a:endParaRPr>
          </a:p>
        </p:txBody>
      </p:sp>
      <p:sp>
        <p:nvSpPr>
          <p:cNvPr id="5" name="Title 1"/>
          <p:cNvSpPr txBox="1">
            <a:spLocks/>
          </p:cNvSpPr>
          <p:nvPr/>
        </p:nvSpPr>
        <p:spPr>
          <a:xfrm>
            <a:off x="4523875" y="344356"/>
            <a:ext cx="3814010" cy="685547"/>
          </a:xfrm>
          <a:prstGeom prst="rect">
            <a:avLst/>
          </a:prstGeom>
        </p:spPr>
        <p:txBody>
          <a:bodyPr vert="horz" lIns="91440" tIns="45720" rIns="91440" bIns="45720" rtlCol="0" anchor="t">
            <a:noAutofit/>
          </a:bodyPr>
          <a:lstStyle>
            <a:lvl1pPr algn="r" defTabSz="685800" rtl="0" eaLnBrk="1" latinLnBrk="0" hangingPunct="1">
              <a:lnSpc>
                <a:spcPct val="90000"/>
              </a:lnSpc>
              <a:spcBef>
                <a:spcPct val="0"/>
              </a:spcBef>
              <a:buNone/>
              <a:defRPr sz="3800" b="0" i="1" kern="1200" baseline="0">
                <a:solidFill>
                  <a:schemeClr val="tx1">
                    <a:lumMod val="85000"/>
                    <a:lumOff val="15000"/>
                  </a:schemeClr>
                </a:solidFill>
                <a:latin typeface="+mj-lt"/>
                <a:ea typeface="+mj-ea"/>
                <a:cs typeface="+mj-cs"/>
              </a:defRPr>
            </a:lvl1pPr>
          </a:lstStyle>
          <a:p>
            <a:r>
              <a:rPr lang="fa-IR" sz="2800" b="1" dirty="0" smtClean="0">
                <a:cs typeface="B Mitra" panose="00000400000000000000" pitchFamily="2" charset="-78"/>
              </a:rPr>
              <a:t>شرح پژوهش</a:t>
            </a:r>
            <a:endParaRPr lang="en-US" sz="2800" dirty="0">
              <a:cs typeface="B Mitra" panose="00000400000000000000" pitchFamily="2" charset="-78"/>
            </a:endParaRPr>
          </a:p>
        </p:txBody>
      </p:sp>
      <p:sp>
        <p:nvSpPr>
          <p:cNvPr id="6" name="TextBox 5"/>
          <p:cNvSpPr txBox="1"/>
          <p:nvPr/>
        </p:nvSpPr>
        <p:spPr>
          <a:xfrm>
            <a:off x="8140700" y="6337300"/>
            <a:ext cx="863600" cy="430887"/>
          </a:xfrm>
          <a:prstGeom prst="rect">
            <a:avLst/>
          </a:prstGeom>
          <a:noFill/>
        </p:spPr>
        <p:txBody>
          <a:bodyPr wrap="square" rtlCol="0">
            <a:spAutoFit/>
          </a:bodyPr>
          <a:lstStyle/>
          <a:p>
            <a:pPr algn="r" rtl="1"/>
            <a:r>
              <a:rPr lang="fa-IR" sz="2200" b="1" dirty="0" smtClean="0">
                <a:cs typeface="B Mitra" panose="00000400000000000000" pitchFamily="2" charset="-78"/>
              </a:rPr>
              <a:t>6-22</a:t>
            </a:r>
            <a:endParaRPr lang="en-US" sz="2200" b="1" dirty="0">
              <a:cs typeface="B Mitra" panose="00000400000000000000" pitchFamily="2" charset="-78"/>
            </a:endParaRPr>
          </a:p>
        </p:txBody>
      </p:sp>
    </p:spTree>
    <p:extLst>
      <p:ext uri="{BB962C8B-B14F-4D97-AF65-F5344CB8AC3E}">
        <p14:creationId xmlns:p14="http://schemas.microsoft.com/office/powerpoint/2010/main" val="33876358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760" y="1087655"/>
            <a:ext cx="7854215" cy="3924151"/>
          </a:xfrm>
          <a:prstGeom prst="rect">
            <a:avLst/>
          </a:prstGeom>
          <a:noFill/>
        </p:spPr>
        <p:txBody>
          <a:bodyPr wrap="square" rtlCol="0">
            <a:spAutoFit/>
          </a:bodyPr>
          <a:lstStyle/>
          <a:p>
            <a:pPr algn="just" rtl="1">
              <a:lnSpc>
                <a:spcPct val="150000"/>
              </a:lnSpc>
            </a:pPr>
            <a:r>
              <a:rPr lang="fa-IR" sz="2400" b="1" dirty="0">
                <a:cs typeface="B Mitra" panose="00000400000000000000" pitchFamily="2" charset="-78"/>
              </a:rPr>
              <a:t>-کاربردهای استفاده از الیاف </a:t>
            </a:r>
            <a:r>
              <a:rPr lang="en-US" sz="2400" b="1" dirty="0">
                <a:cs typeface="B Mitra" panose="00000400000000000000" pitchFamily="2" charset="-78"/>
              </a:rPr>
              <a:t>GFRP</a:t>
            </a:r>
            <a:r>
              <a:rPr lang="fa-IR" sz="2400" b="1" dirty="0">
                <a:cs typeface="B Mitra" panose="00000400000000000000" pitchFamily="2" charset="-78"/>
              </a:rPr>
              <a:t> و بازیافت آنها: </a:t>
            </a:r>
            <a:endParaRPr lang="en-US" sz="2400" dirty="0">
              <a:cs typeface="B Mitra" panose="00000400000000000000" pitchFamily="2" charset="-78"/>
            </a:endParaRPr>
          </a:p>
          <a:p>
            <a:pPr algn="just" rtl="1">
              <a:lnSpc>
                <a:spcPct val="150000"/>
              </a:lnSpc>
            </a:pPr>
            <a:r>
              <a:rPr lang="fa-IR" sz="2400" dirty="0">
                <a:cs typeface="B Mitra" panose="00000400000000000000" pitchFamily="2" charset="-78"/>
              </a:rPr>
              <a:t>در حال حاضر 3 روش برای بازیافت اصلی و اساسی برای این مواد اثبات شده است: </a:t>
            </a:r>
            <a:endParaRPr lang="en-US" sz="2400" dirty="0">
              <a:cs typeface="B Mitra" panose="00000400000000000000" pitchFamily="2" charset="-78"/>
            </a:endParaRPr>
          </a:p>
          <a:p>
            <a:pPr algn="just" rtl="1">
              <a:lnSpc>
                <a:spcPct val="150000"/>
              </a:lnSpc>
            </a:pPr>
            <a:r>
              <a:rPr lang="fa-IR" sz="2400" dirty="0">
                <a:cs typeface="B Mitra" panose="00000400000000000000" pitchFamily="2" charset="-78"/>
              </a:rPr>
              <a:t>1-بازیافت خاکسترها همراه با انرژی بخش بازیافتی براساس گرمای کلی در طول احتراق </a:t>
            </a:r>
            <a:endParaRPr lang="en-US" sz="2400" dirty="0">
              <a:cs typeface="B Mitra" panose="00000400000000000000" pitchFamily="2" charset="-78"/>
            </a:endParaRPr>
          </a:p>
          <a:p>
            <a:pPr algn="just" rtl="1">
              <a:lnSpc>
                <a:spcPct val="150000"/>
              </a:lnSpc>
            </a:pPr>
            <a:r>
              <a:rPr lang="fa-IR" sz="2400" dirty="0">
                <a:cs typeface="B Mitra" panose="00000400000000000000" pitchFamily="2" charset="-78"/>
              </a:rPr>
              <a:t>2-بازیافت گرمایی و شیمیایی و پردازشات ترکیبی گرمایی مشابه همراه با فیبرهای بازیافتی</a:t>
            </a:r>
            <a:endParaRPr lang="en-US" sz="2400" dirty="0">
              <a:cs typeface="B Mitra" panose="00000400000000000000" pitchFamily="2" charset="-78"/>
            </a:endParaRPr>
          </a:p>
          <a:p>
            <a:pPr algn="just" rtl="1">
              <a:lnSpc>
                <a:spcPct val="150000"/>
              </a:lnSpc>
            </a:pPr>
            <a:r>
              <a:rPr lang="fa-IR" sz="2400" dirty="0">
                <a:cs typeface="B Mitra" panose="00000400000000000000" pitchFamily="2" charset="-78"/>
              </a:rPr>
              <a:t>3-بازیافت مکانیکی که شامل شکسته شدن ترکیبات و ذره ذره شدن آنها و دیگر پردازشات مشابه همراه با کاهش سایز در الیاف­ها و تولیدات پودر شده که می­توانند هم به عنوان استحکامات و هم به عنوان فیبر تبدیل به ترکیبات ترموست </a:t>
            </a:r>
            <a:r>
              <a:rPr lang="en-US" sz="2400" dirty="0">
                <a:cs typeface="B Mitra" panose="00000400000000000000" pitchFamily="2" charset="-78"/>
              </a:rPr>
              <a:t>Thermoset</a:t>
            </a:r>
            <a:r>
              <a:rPr lang="fa-IR" sz="2400" dirty="0">
                <a:cs typeface="B Mitra" panose="00000400000000000000" pitchFamily="2" charset="-78"/>
              </a:rPr>
              <a:t>. </a:t>
            </a:r>
            <a:endParaRPr lang="en-US" sz="2400" dirty="0">
              <a:cs typeface="B Mitra" panose="00000400000000000000" pitchFamily="2" charset="-78"/>
            </a:endParaRPr>
          </a:p>
        </p:txBody>
      </p:sp>
      <p:sp>
        <p:nvSpPr>
          <p:cNvPr id="5" name="Title 1"/>
          <p:cNvSpPr txBox="1">
            <a:spLocks/>
          </p:cNvSpPr>
          <p:nvPr/>
        </p:nvSpPr>
        <p:spPr>
          <a:xfrm>
            <a:off x="4523875" y="344356"/>
            <a:ext cx="3814010" cy="685547"/>
          </a:xfrm>
          <a:prstGeom prst="rect">
            <a:avLst/>
          </a:prstGeom>
        </p:spPr>
        <p:txBody>
          <a:bodyPr vert="horz" lIns="91440" tIns="45720" rIns="91440" bIns="45720" rtlCol="0" anchor="t">
            <a:noAutofit/>
          </a:bodyPr>
          <a:lstStyle>
            <a:lvl1pPr algn="r" defTabSz="685800" rtl="0" eaLnBrk="1" latinLnBrk="0" hangingPunct="1">
              <a:lnSpc>
                <a:spcPct val="90000"/>
              </a:lnSpc>
              <a:spcBef>
                <a:spcPct val="0"/>
              </a:spcBef>
              <a:buNone/>
              <a:defRPr sz="3800" b="0" i="1" kern="1200" baseline="0">
                <a:solidFill>
                  <a:schemeClr val="tx1">
                    <a:lumMod val="85000"/>
                    <a:lumOff val="15000"/>
                  </a:schemeClr>
                </a:solidFill>
                <a:latin typeface="+mj-lt"/>
                <a:ea typeface="+mj-ea"/>
                <a:cs typeface="+mj-cs"/>
              </a:defRPr>
            </a:lvl1pPr>
          </a:lstStyle>
          <a:p>
            <a:r>
              <a:rPr lang="fa-IR" sz="2800" b="1" dirty="0" smtClean="0">
                <a:cs typeface="B Mitra" panose="00000400000000000000" pitchFamily="2" charset="-78"/>
              </a:rPr>
              <a:t>شرح پژوهش</a:t>
            </a:r>
            <a:endParaRPr lang="en-US" sz="2800" dirty="0">
              <a:cs typeface="B Mitra" panose="00000400000000000000" pitchFamily="2" charset="-78"/>
            </a:endParaRPr>
          </a:p>
        </p:txBody>
      </p:sp>
      <p:sp>
        <p:nvSpPr>
          <p:cNvPr id="6" name="TextBox 5"/>
          <p:cNvSpPr txBox="1"/>
          <p:nvPr/>
        </p:nvSpPr>
        <p:spPr>
          <a:xfrm>
            <a:off x="8140700" y="6337300"/>
            <a:ext cx="863600" cy="430887"/>
          </a:xfrm>
          <a:prstGeom prst="rect">
            <a:avLst/>
          </a:prstGeom>
          <a:noFill/>
        </p:spPr>
        <p:txBody>
          <a:bodyPr wrap="square" rtlCol="0">
            <a:spAutoFit/>
          </a:bodyPr>
          <a:lstStyle/>
          <a:p>
            <a:pPr algn="r" rtl="1"/>
            <a:r>
              <a:rPr lang="fa-IR" sz="2200" b="1" dirty="0" smtClean="0">
                <a:cs typeface="B Mitra" panose="00000400000000000000" pitchFamily="2" charset="-78"/>
              </a:rPr>
              <a:t>7-22</a:t>
            </a:r>
            <a:endParaRPr lang="en-US" sz="2200" b="1" dirty="0">
              <a:cs typeface="B Mitra" panose="00000400000000000000" pitchFamily="2" charset="-78"/>
            </a:endParaRPr>
          </a:p>
        </p:txBody>
      </p:sp>
    </p:spTree>
    <p:extLst>
      <p:ext uri="{BB962C8B-B14F-4D97-AF65-F5344CB8AC3E}">
        <p14:creationId xmlns:p14="http://schemas.microsoft.com/office/powerpoint/2010/main" val="25165307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TM10001103[[fn=Headlines]]</Template>
  <TotalTime>38</TotalTime>
  <Words>2018</Words>
  <Application>Microsoft Office PowerPoint</Application>
  <PresentationFormat>On-screen Show (4:3)</PresentationFormat>
  <Paragraphs>123</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B Mitra</vt:lpstr>
      <vt:lpstr>Calibri</vt:lpstr>
      <vt:lpstr>Century Schoolbook</vt:lpstr>
      <vt:lpstr>Corbel</vt:lpstr>
      <vt:lpstr>Headlines</vt:lpstr>
      <vt:lpstr>دانشگاه آزاد اسلامی واحد  حفاظت و بازیافت منابع  مطالعه موردی درباره ارزیابی ضایعات کامپوزیت­های گرماسخت و جایگزین در بتن پلیمر و مطالعه درباره لیاف شیشه­ای GFRP   دانشجو :   استاد :  </vt:lpstr>
      <vt:lpstr>حفاظت و بازیافت منابع  مطالعه موردی درباره ارزیابی ضایعات کامپوزیت­های گرماسفت و جایگزین در بین پلیمر و مطالعه درباره لیاف شیشه­ای GFRP </vt:lpstr>
      <vt:lpstr>تعریف­ها:  </vt:lpstr>
      <vt:lpstr>تعریف­ها:  </vt:lpstr>
      <vt:lpstr>کاربرد الیاف شیشه­ای: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حفاظت و بازیافت منابع  مطالعه موردی درباره ارزیابی ضایعات کامپوزیت­های گرماسفت و جایگزین در بین پلیمر و مطالعه درباره لیاف شیشه­ای GFRP</dc:title>
  <dc:creator>apple</dc:creator>
  <cp:lastModifiedBy>MRT www.Win2Farsi.com</cp:lastModifiedBy>
  <cp:revision>13</cp:revision>
  <dcterms:created xsi:type="dcterms:W3CDTF">2016-11-16T13:10:01Z</dcterms:created>
  <dcterms:modified xsi:type="dcterms:W3CDTF">2017-11-25T07:43:12Z</dcterms:modified>
</cp:coreProperties>
</file>