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notesMasterIdLst>
    <p:notesMasterId r:id="rId74"/>
  </p:notesMasterIdLst>
  <p:sldIdLst>
    <p:sldId id="256" r:id="rId2"/>
    <p:sldId id="258" r:id="rId3"/>
    <p:sldId id="257" r:id="rId4"/>
    <p:sldId id="259" r:id="rId5"/>
    <p:sldId id="306" r:id="rId6"/>
    <p:sldId id="260" r:id="rId7"/>
    <p:sldId id="364" r:id="rId8"/>
    <p:sldId id="307" r:id="rId9"/>
    <p:sldId id="308" r:id="rId10"/>
    <p:sldId id="309" r:id="rId11"/>
    <p:sldId id="361" r:id="rId12"/>
    <p:sldId id="310" r:id="rId13"/>
    <p:sldId id="365" r:id="rId14"/>
    <p:sldId id="311" r:id="rId15"/>
    <p:sldId id="312" r:id="rId16"/>
    <p:sldId id="313" r:id="rId17"/>
    <p:sldId id="331" r:id="rId18"/>
    <p:sldId id="366" r:id="rId19"/>
    <p:sldId id="314" r:id="rId20"/>
    <p:sldId id="315" r:id="rId21"/>
    <p:sldId id="321" r:id="rId22"/>
    <p:sldId id="316" r:id="rId23"/>
    <p:sldId id="367" r:id="rId24"/>
    <p:sldId id="317" r:id="rId25"/>
    <p:sldId id="319" r:id="rId26"/>
    <p:sldId id="320" r:id="rId27"/>
    <p:sldId id="362" r:id="rId28"/>
    <p:sldId id="322" r:id="rId29"/>
    <p:sldId id="368" r:id="rId30"/>
    <p:sldId id="323" r:id="rId31"/>
    <p:sldId id="324" r:id="rId32"/>
    <p:sldId id="325" r:id="rId33"/>
    <p:sldId id="326" r:id="rId34"/>
    <p:sldId id="327" r:id="rId35"/>
    <p:sldId id="328" r:id="rId36"/>
    <p:sldId id="369" r:id="rId37"/>
    <p:sldId id="329" r:id="rId38"/>
    <p:sldId id="355" r:id="rId39"/>
    <p:sldId id="356" r:id="rId40"/>
    <p:sldId id="330" r:id="rId41"/>
    <p:sldId id="370" r:id="rId42"/>
    <p:sldId id="332" r:id="rId43"/>
    <p:sldId id="333" r:id="rId44"/>
    <p:sldId id="334" r:id="rId45"/>
    <p:sldId id="363" r:id="rId46"/>
    <p:sldId id="335" r:id="rId47"/>
    <p:sldId id="336" r:id="rId48"/>
    <p:sldId id="371" r:id="rId49"/>
    <p:sldId id="337" r:id="rId50"/>
    <p:sldId id="338" r:id="rId51"/>
    <p:sldId id="357" r:id="rId52"/>
    <p:sldId id="358" r:id="rId53"/>
    <p:sldId id="339" r:id="rId54"/>
    <p:sldId id="372" r:id="rId55"/>
    <p:sldId id="340" r:id="rId56"/>
    <p:sldId id="359" r:id="rId57"/>
    <p:sldId id="341" r:id="rId58"/>
    <p:sldId id="360" r:id="rId59"/>
    <p:sldId id="342" r:id="rId60"/>
    <p:sldId id="373" r:id="rId61"/>
    <p:sldId id="343" r:id="rId62"/>
    <p:sldId id="344" r:id="rId63"/>
    <p:sldId id="345" r:id="rId64"/>
    <p:sldId id="347" r:id="rId65"/>
    <p:sldId id="374" r:id="rId66"/>
    <p:sldId id="348" r:id="rId67"/>
    <p:sldId id="349" r:id="rId68"/>
    <p:sldId id="350" r:id="rId69"/>
    <p:sldId id="375" r:id="rId70"/>
    <p:sldId id="351" r:id="rId71"/>
    <p:sldId id="352" r:id="rId72"/>
    <p:sldId id="353"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255" autoAdjust="0"/>
  </p:normalViewPr>
  <p:slideViewPr>
    <p:cSldViewPr snapToGrid="0">
      <p:cViewPr varScale="1">
        <p:scale>
          <a:sx n="81" d="100"/>
          <a:sy n="81" d="100"/>
        </p:scale>
        <p:origin x="66"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76986-E3B6-40E9-9689-75DDD95823CD}" type="datetimeFigureOut">
              <a:rPr lang="en-US" smtClean="0"/>
              <a:t>1/31/2018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9FB49-1E4B-4C25-910E-B4F6D2C6D3D8}" type="slidenum">
              <a:rPr lang="en-US" smtClean="0"/>
              <a:t>‹#›</a:t>
            </a:fld>
            <a:endParaRPr lang="en-US"/>
          </a:p>
        </p:txBody>
      </p:sp>
    </p:spTree>
    <p:extLst>
      <p:ext uri="{BB962C8B-B14F-4D97-AF65-F5344CB8AC3E}">
        <p14:creationId xmlns:p14="http://schemas.microsoft.com/office/powerpoint/2010/main" val="45409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9FB49-1E4B-4C25-910E-B4F6D2C6D3D8}" type="slidenum">
              <a:rPr lang="en-US" smtClean="0"/>
              <a:t>1</a:t>
            </a:fld>
            <a:endParaRPr lang="en-US"/>
          </a:p>
        </p:txBody>
      </p:sp>
    </p:spTree>
    <p:extLst>
      <p:ext uri="{BB962C8B-B14F-4D97-AF65-F5344CB8AC3E}">
        <p14:creationId xmlns:p14="http://schemas.microsoft.com/office/powerpoint/2010/main" val="11176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691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11207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148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035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321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65834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159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270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373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77929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661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1/31/2018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65214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dirty="0" smtClean="0"/>
          </a:p>
          <a:p>
            <a:endParaRPr lang="fa-IR" dirty="0"/>
          </a:p>
          <a:p>
            <a:endParaRPr lang="fa-IR" dirty="0" smtClean="0"/>
          </a:p>
          <a:p>
            <a:endParaRPr lang="fa-IR" dirty="0"/>
          </a:p>
          <a:p>
            <a:endParaRPr lang="fa-IR" dirty="0" smtClean="0"/>
          </a:p>
          <a:p>
            <a:endParaRPr lang="fa-IR" dirty="0"/>
          </a:p>
        </p:txBody>
      </p:sp>
      <p:sp>
        <p:nvSpPr>
          <p:cNvPr id="4" name="Title 3"/>
          <p:cNvSpPr>
            <a:spLocks noGrp="1"/>
          </p:cNvSpPr>
          <p:nvPr>
            <p:ph type="ctrTitle"/>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51920" cy="6858000"/>
          </a:xfrm>
          <a:prstGeom prst="rect">
            <a:avLst/>
          </a:prstGeom>
        </p:spPr>
      </p:pic>
    </p:spTree>
    <p:extLst>
      <p:ext uri="{BB962C8B-B14F-4D97-AF65-F5344CB8AC3E}">
        <p14:creationId xmlns:p14="http://schemas.microsoft.com/office/powerpoint/2010/main" val="3364644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961461" y="821696"/>
            <a:ext cx="2621507" cy="502353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608877346"/>
              </p:ext>
            </p:extLst>
          </p:nvPr>
        </p:nvGraphicFramePr>
        <p:xfrm>
          <a:off x="1815151" y="3261815"/>
          <a:ext cx="4708013" cy="1692603"/>
        </p:xfrm>
        <a:graphic>
          <a:graphicData uri="http://schemas.openxmlformats.org/drawingml/2006/table">
            <a:tbl>
              <a:tblPr firstRow="1" firstCol="1" bandRow="1"/>
              <a:tblGrid>
                <a:gridCol w="2355755"/>
                <a:gridCol w="2352258"/>
              </a:tblGrid>
              <a:tr h="518615">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615">
                <a:tc>
                  <a:txBody>
                    <a:bodyPr/>
                    <a:lstStyle/>
                    <a:p>
                      <a:pPr algn="ctr">
                        <a:lnSpc>
                          <a:spcPct val="107000"/>
                        </a:lnSpc>
                        <a:spcAft>
                          <a:spcPts val="0"/>
                        </a:spcAft>
                      </a:pPr>
                      <a:r>
                        <a:rPr lang="fa-IR" sz="1800" dirty="0" smtClean="0">
                          <a:effectLst/>
                          <a:latin typeface="Arial" panose="020B0604020202020204" pitchFamily="34" charset="0"/>
                          <a:ea typeface="Calibri" panose="020F0502020204030204" pitchFamily="34" charset="0"/>
                          <a:cs typeface="Arial" panose="020B0604020202020204" pitchFamily="34" charset="0"/>
                        </a:rPr>
                        <a:t>ساعد راست وچپ</a:t>
                      </a:r>
                    </a:p>
                    <a:p>
                      <a:pPr algn="ctr">
                        <a:lnSpc>
                          <a:spcPct val="107000"/>
                        </a:lnSpc>
                        <a:spcAft>
                          <a:spcPts val="0"/>
                        </a:spcAft>
                      </a:pPr>
                      <a:r>
                        <a:rPr lang="fa-IR" sz="1800" dirty="0" smtClean="0">
                          <a:effectLst/>
                          <a:latin typeface="Arial" panose="020B0604020202020204" pitchFamily="34" charset="0"/>
                          <a:ea typeface="Calibri" panose="020F0502020204030204" pitchFamily="34" charset="0"/>
                          <a:cs typeface="Arial" panose="020B0604020202020204" pitchFamily="34" charset="0"/>
                        </a:rPr>
                        <a:t>سه سر بازویی</a:t>
                      </a:r>
                    </a:p>
                    <a:p>
                      <a:pPr algn="ctr">
                        <a:lnSpc>
                          <a:spcPct val="107000"/>
                        </a:lnSpc>
                        <a:spcAft>
                          <a:spcPts val="0"/>
                        </a:spcAft>
                      </a:pPr>
                      <a:r>
                        <a:rPr lang="fa-IR" sz="1800" dirty="0" smtClean="0">
                          <a:effectLst/>
                          <a:latin typeface="Arial" panose="020B0604020202020204" pitchFamily="34" charset="0"/>
                          <a:ea typeface="Calibri" panose="020F0502020204030204" pitchFamily="34" charset="0"/>
                          <a:cs typeface="Arial" panose="020B0604020202020204" pitchFamily="34" charset="0"/>
                        </a:rPr>
                        <a:t>سه گوش ارنجی</a:t>
                      </a:r>
                      <a:r>
                        <a:rPr lang="en-US" sz="18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Arial" panose="020B0604020202020204" pitchFamily="34" charset="0"/>
                          <a:ea typeface="Calibri" panose="020F0502020204030204" pitchFamily="34" charset="0"/>
                          <a:cs typeface="Arial" panose="020B0604020202020204" pitchFamily="34" charset="0"/>
                        </a:rPr>
                        <a:t>ساعد راست و چپ</a:t>
                      </a:r>
                    </a:p>
                    <a:p>
                      <a:pPr algn="ctr">
                        <a:lnSpc>
                          <a:spcPct val="107000"/>
                        </a:lnSpc>
                        <a:spcAft>
                          <a:spcPts val="0"/>
                        </a:spcAft>
                      </a:pPr>
                      <a:r>
                        <a:rPr lang="fa-IR" sz="1800" dirty="0" smtClean="0">
                          <a:effectLst/>
                          <a:latin typeface="Arial" panose="020B0604020202020204" pitchFamily="34" charset="0"/>
                          <a:ea typeface="Calibri" panose="020F0502020204030204" pitchFamily="34" charset="0"/>
                          <a:cs typeface="Arial" panose="020B0604020202020204" pitchFamily="34" charset="0"/>
                        </a:rPr>
                        <a:t>سه سر</a:t>
                      </a:r>
                      <a:r>
                        <a:rPr lang="fa-IR" sz="1800" baseline="0" dirty="0" smtClean="0">
                          <a:effectLst/>
                          <a:latin typeface="Arial" panose="020B0604020202020204" pitchFamily="34" charset="0"/>
                          <a:ea typeface="Calibri" panose="020F0502020204030204" pitchFamily="34" charset="0"/>
                          <a:cs typeface="Arial" panose="020B0604020202020204" pitchFamily="34" charset="0"/>
                        </a:rPr>
                        <a:t> بازویی</a:t>
                      </a:r>
                    </a:p>
                    <a:p>
                      <a:pPr algn="ctr">
                        <a:lnSpc>
                          <a:spcPct val="107000"/>
                        </a:lnSpc>
                        <a:spcAft>
                          <a:spcPts val="0"/>
                        </a:spcAft>
                      </a:pPr>
                      <a:r>
                        <a:rPr lang="fa-IR" sz="1800" baseline="0" dirty="0" smtClean="0">
                          <a:effectLst/>
                          <a:latin typeface="Arial" panose="020B0604020202020204" pitchFamily="34" charset="0"/>
                          <a:ea typeface="Calibri" panose="020F0502020204030204" pitchFamily="34" charset="0"/>
                          <a:cs typeface="Arial" panose="020B0604020202020204" pitchFamily="34" charset="0"/>
                        </a:rPr>
                        <a:t>سه گوش ارنجی</a:t>
                      </a:r>
                    </a:p>
                    <a:p>
                      <a:pPr algn="ctr">
                        <a:lnSpc>
                          <a:spcPct val="107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74174117"/>
              </p:ext>
            </p:extLst>
          </p:nvPr>
        </p:nvGraphicFramePr>
        <p:xfrm>
          <a:off x="409433" y="1105999"/>
          <a:ext cx="8134066" cy="1826260"/>
        </p:xfrm>
        <a:graphic>
          <a:graphicData uri="http://schemas.openxmlformats.org/drawingml/2006/table">
            <a:tbl>
              <a:tblPr firstRow="1" firstCol="1" bandRow="1"/>
              <a:tblGrid>
                <a:gridCol w="856893"/>
                <a:gridCol w="1605070"/>
                <a:gridCol w="1086455"/>
                <a:gridCol w="1481959"/>
                <a:gridCol w="1605070"/>
                <a:gridCol w="1498619"/>
              </a:tblGrid>
              <a:tr h="628411">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608">
                <a:tc>
                  <a:txBody>
                    <a:bodyPr/>
                    <a:lstStyle/>
                    <a:p>
                      <a:pPr algn="ctr">
                        <a:lnSpc>
                          <a:spcPct val="107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r>
                        <a:rPr lang="fa-IR" sz="1800" dirty="0" smtClean="0">
                          <a:effectLst/>
                          <a:latin typeface="Arial" panose="020B0604020202020204" pitchFamily="34" charset="0"/>
                          <a:ea typeface="Calibri" panose="020F0502020204030204" pitchFamily="34" charset="0"/>
                          <a:cs typeface="Arial" panose="020B0604020202020204" pitchFamily="34" charset="0"/>
                        </a:rPr>
                        <a:t>سوم</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مربع درون گرداننده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درون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گرداننده مدور</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ایزومتریک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بازویی زند اعلایی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چرخش دهنده خارجی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 سر بازویی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سوپینیشن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راست وچپ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09651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961461" y="821696"/>
            <a:ext cx="2621507" cy="502353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372984936"/>
              </p:ext>
            </p:extLst>
          </p:nvPr>
        </p:nvGraphicFramePr>
        <p:xfrm>
          <a:off x="442415" y="924872"/>
          <a:ext cx="8134066" cy="2119757"/>
        </p:xfrm>
        <a:graphic>
          <a:graphicData uri="http://schemas.openxmlformats.org/drawingml/2006/table">
            <a:tbl>
              <a:tblPr firstRow="1" firstCol="1" bandRow="1"/>
              <a:tblGrid>
                <a:gridCol w="856893"/>
                <a:gridCol w="1605070"/>
                <a:gridCol w="1244541"/>
                <a:gridCol w="1323873"/>
                <a:gridCol w="1605070"/>
                <a:gridCol w="1498619"/>
              </a:tblGrid>
              <a:tr h="628411">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608">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کف دستی طویل</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زند</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اسفل قدامی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زند اعلایی قدامی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اکستنتریک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 مشترک انگشتان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دست</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 کننده دراز شست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مچ دستی بلند</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و کوتاه</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 کننده مچ دستی</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اکستنشن</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مچ راست وچپ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15205328"/>
              </p:ext>
            </p:extLst>
          </p:nvPr>
        </p:nvGraphicFramePr>
        <p:xfrm>
          <a:off x="2066498" y="3354174"/>
          <a:ext cx="4708013" cy="1105609"/>
        </p:xfrm>
        <a:graphic>
          <a:graphicData uri="http://schemas.openxmlformats.org/drawingml/2006/table">
            <a:tbl>
              <a:tblPr firstRow="1" firstCol="1" bandRow="1"/>
              <a:tblGrid>
                <a:gridCol w="2355755"/>
                <a:gridCol w="2352258"/>
              </a:tblGrid>
              <a:tr h="518615">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615">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بازویی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 های انگشتان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131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77513225"/>
              </p:ext>
            </p:extLst>
          </p:nvPr>
        </p:nvGraphicFramePr>
        <p:xfrm>
          <a:off x="655092" y="685218"/>
          <a:ext cx="8175008" cy="2119757"/>
        </p:xfrm>
        <a:graphic>
          <a:graphicData uri="http://schemas.openxmlformats.org/drawingml/2006/table">
            <a:tbl>
              <a:tblPr firstRow="1" firstCol="1" bandRow="1"/>
              <a:tblGrid>
                <a:gridCol w="861206"/>
                <a:gridCol w="1613149"/>
                <a:gridCol w="1220167"/>
                <a:gridCol w="1361175"/>
                <a:gridCol w="1613149"/>
                <a:gridCol w="1506162"/>
              </a:tblGrid>
              <a:tr h="408900">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2843">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 مشترک انگشتان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 انگشت کوچک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عضلات دودی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تا کننده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سطحی  </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تا کننده عمقی انگشتان</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تاکننده کوتاه انگشت کوچک</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a:t>
                      </a:r>
                      <a:r>
                        <a:rPr lang="en-US" sz="1800" dirty="0" smtClean="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انگشتان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 دست راست و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21875528"/>
              </p:ext>
            </p:extLst>
          </p:nvPr>
        </p:nvGraphicFramePr>
        <p:xfrm>
          <a:off x="2952931" y="3125870"/>
          <a:ext cx="3516108" cy="1876385"/>
        </p:xfrm>
        <a:graphic>
          <a:graphicData uri="http://schemas.openxmlformats.org/drawingml/2006/table">
            <a:tbl>
              <a:tblPr firstRow="1" firstCol="1" bandRow="1"/>
              <a:tblGrid>
                <a:gridCol w="1711325"/>
                <a:gridCol w="1804783"/>
              </a:tblGrid>
              <a:tr h="408900">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0627">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زند</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اسفل قدامی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زند اعلایی قدامی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کف دستی طویل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 دراز و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 کوتاه مچ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دستی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 کننده مچ دستی</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9166177" y="685218"/>
            <a:ext cx="2621507" cy="5023539"/>
          </a:xfrm>
          <a:prstGeom prst="rect">
            <a:avLst/>
          </a:prstGeom>
        </p:spPr>
      </p:pic>
    </p:spTree>
    <p:extLst>
      <p:ext uri="{BB962C8B-B14F-4D97-AF65-F5344CB8AC3E}">
        <p14:creationId xmlns:p14="http://schemas.microsoft.com/office/powerpoint/2010/main" val="1134064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91005540"/>
              </p:ext>
            </p:extLst>
          </p:nvPr>
        </p:nvGraphicFramePr>
        <p:xfrm>
          <a:off x="2024882" y="3835553"/>
          <a:ext cx="4717112" cy="1787871"/>
        </p:xfrm>
        <a:graphic>
          <a:graphicData uri="http://schemas.openxmlformats.org/drawingml/2006/table">
            <a:tbl>
              <a:tblPr firstRow="1" firstCol="1" bandRow="1"/>
              <a:tblGrid>
                <a:gridCol w="2360308"/>
                <a:gridCol w="2356804"/>
              </a:tblGrid>
              <a:tr h="613883">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mn-cs"/>
                        </a:rPr>
                        <a:t>عضلات ثابت کننده</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mn-cs"/>
                        </a:rPr>
                        <a:t>عضلات خنثی کننده</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883">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عضلات چپ و راست شکمی تمایل به خم کردن جانبی و چرخش یکئیگر را خنثی می کند</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2"/>
          <a:stretch>
            <a:fillRect/>
          </a:stretch>
        </p:blipFill>
        <p:spPr>
          <a:xfrm>
            <a:off x="9166177" y="685218"/>
            <a:ext cx="2621507" cy="502353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77719318"/>
              </p:ext>
            </p:extLst>
          </p:nvPr>
        </p:nvGraphicFramePr>
        <p:xfrm>
          <a:off x="423081" y="685218"/>
          <a:ext cx="8598089" cy="2707386"/>
        </p:xfrm>
        <a:graphic>
          <a:graphicData uri="http://schemas.openxmlformats.org/drawingml/2006/table">
            <a:tbl>
              <a:tblPr firstRow="1" firstCol="1" bandRow="1"/>
              <a:tblGrid>
                <a:gridCol w="905776"/>
                <a:gridCol w="1696634"/>
                <a:gridCol w="1328145"/>
                <a:gridCol w="1351128"/>
                <a:gridCol w="1732295"/>
                <a:gridCol w="1584111"/>
              </a:tblGrid>
              <a:tr h="76669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mn-cs"/>
                        </a:rPr>
                        <a:t>اهرم</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mn-cs"/>
                        </a:rPr>
                        <a:t>عضلات مخالف عمل</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mn-cs"/>
                        </a:rPr>
                        <a:t>عضلات کمکی</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mn-cs"/>
                        </a:rPr>
                        <a:t>عضلات اصلی</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mn-cs"/>
                        </a:rPr>
                        <a:t>نوع حرکت مفصل</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699">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اول</a:t>
                      </a:r>
                      <a:r>
                        <a:rPr lang="en-US" sz="1800" b="0"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mn-cs"/>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بخش پشتی و کمری ستون مهره ها</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نیم خاری</a:t>
                      </a:r>
                    </a:p>
                    <a:p>
                      <a:pPr algn="ctr">
                        <a:lnSpc>
                          <a:spcPct val="107000"/>
                        </a:lnSpc>
                        <a:spcAft>
                          <a:spcPts val="0"/>
                        </a:spcAft>
                      </a:pP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کانسنتریک</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ندارد</a:t>
                      </a:r>
                    </a:p>
                    <a:p>
                      <a:pPr algn="ctr">
                        <a:lnSpc>
                          <a:spcPct val="107000"/>
                        </a:lnSpc>
                        <a:spcAft>
                          <a:spcPts val="0"/>
                        </a:spcAft>
                      </a:pP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راست</a:t>
                      </a:r>
                      <a:r>
                        <a:rPr lang="fa-IR" sz="1800" b="0" baseline="0" dirty="0" smtClean="0">
                          <a:effectLst/>
                          <a:latin typeface="Calibri" panose="020F0502020204030204" pitchFamily="34" charset="0"/>
                          <a:ea typeface="Calibri" panose="020F0502020204030204" pitchFamily="34" charset="0"/>
                          <a:cs typeface="+mn-cs"/>
                        </a:rPr>
                        <a:t> بزرگ</a:t>
                      </a:r>
                    </a:p>
                    <a:p>
                      <a:pPr algn="ctr">
                        <a:lnSpc>
                          <a:spcPct val="107000"/>
                        </a:lnSpc>
                        <a:spcAft>
                          <a:spcPts val="0"/>
                        </a:spcAft>
                      </a:pPr>
                      <a:r>
                        <a:rPr lang="fa-IR" sz="1800" b="0" baseline="0" dirty="0" smtClean="0">
                          <a:effectLst/>
                          <a:latin typeface="Calibri" panose="020F0502020204030204" pitchFamily="34" charset="0"/>
                          <a:ea typeface="Calibri" panose="020F0502020204030204" pitchFamily="34" charset="0"/>
                          <a:cs typeface="+mn-cs"/>
                        </a:rPr>
                        <a:t>&lt;راست شکمی&gt;</a:t>
                      </a:r>
                    </a:p>
                    <a:p>
                      <a:pPr algn="ctr">
                        <a:lnSpc>
                          <a:spcPct val="107000"/>
                        </a:lnSpc>
                        <a:spcAft>
                          <a:spcPts val="0"/>
                        </a:spcAft>
                      </a:pPr>
                      <a:r>
                        <a:rPr lang="fa-IR" sz="1800" b="0" baseline="0" dirty="0" smtClean="0">
                          <a:effectLst/>
                          <a:latin typeface="Calibri" panose="020F0502020204030204" pitchFamily="34" charset="0"/>
                          <a:ea typeface="Calibri" panose="020F0502020204030204" pitchFamily="34" charset="0"/>
                          <a:cs typeface="+mn-cs"/>
                        </a:rPr>
                        <a:t> مایل بزرگ</a:t>
                      </a:r>
                    </a:p>
                    <a:p>
                      <a:pPr algn="ctr">
                        <a:lnSpc>
                          <a:spcPct val="107000"/>
                        </a:lnSpc>
                        <a:spcAft>
                          <a:spcPts val="0"/>
                        </a:spcAft>
                      </a:pPr>
                      <a:r>
                        <a:rPr lang="fa-IR" sz="1800" b="0" baseline="0" dirty="0" smtClean="0">
                          <a:effectLst/>
                          <a:latin typeface="Calibri" panose="020F0502020204030204" pitchFamily="34" charset="0"/>
                          <a:ea typeface="Calibri" panose="020F0502020204030204" pitchFamily="34" charset="0"/>
                          <a:cs typeface="+mn-cs"/>
                        </a:rPr>
                        <a:t>مایل کوچک</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فلکشن تنه</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699">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458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07121" y="685218"/>
            <a:ext cx="2621507" cy="502353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811573704"/>
              </p:ext>
            </p:extLst>
          </p:nvPr>
        </p:nvGraphicFramePr>
        <p:xfrm>
          <a:off x="3021170" y="3196987"/>
          <a:ext cx="3611642" cy="1661897"/>
        </p:xfrm>
        <a:graphic>
          <a:graphicData uri="http://schemas.openxmlformats.org/drawingml/2006/table">
            <a:tbl>
              <a:tblPr firstRow="1" firstCol="1" bandRow="1"/>
              <a:tblGrid>
                <a:gridCol w="1711325"/>
                <a:gridCol w="1900317"/>
              </a:tblGrid>
              <a:tr h="48790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965">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ران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عضلات شکمی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ستون فقرات</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ران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راست و چپ</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کشنده پهن نیام</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شانه ای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51095266"/>
              </p:ext>
            </p:extLst>
          </p:nvPr>
        </p:nvGraphicFramePr>
        <p:xfrm>
          <a:off x="300251" y="685216"/>
          <a:ext cx="8407021" cy="1826260"/>
        </p:xfrm>
        <a:graphic>
          <a:graphicData uri="http://schemas.openxmlformats.org/drawingml/2006/table">
            <a:tbl>
              <a:tblPr firstRow="1" firstCol="1" bandRow="1"/>
              <a:tblGrid>
                <a:gridCol w="885648"/>
                <a:gridCol w="1658931"/>
                <a:gridCol w="1181260"/>
                <a:gridCol w="1473342"/>
                <a:gridCol w="1658931"/>
                <a:gridCol w="1548909"/>
              </a:tblGrid>
              <a:tr h="543083">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0628">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سرینی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همسترینگ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کانستنتریک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داخلی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کشنده پهن نیام</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خیاطه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شانه ای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سوئز و خاصره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ران راست و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49131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44858986"/>
              </p:ext>
            </p:extLst>
          </p:nvPr>
        </p:nvGraphicFramePr>
        <p:xfrm>
          <a:off x="368491" y="792103"/>
          <a:ext cx="8302093" cy="2413254"/>
        </p:xfrm>
        <a:graphic>
          <a:graphicData uri="http://schemas.openxmlformats.org/drawingml/2006/table">
            <a:tbl>
              <a:tblPr firstRow="1" firstCol="1" bandRow="1"/>
              <a:tblGrid>
                <a:gridCol w="874594"/>
                <a:gridCol w="1638226"/>
                <a:gridCol w="1281256"/>
                <a:gridCol w="1340215"/>
                <a:gridCol w="1638226"/>
                <a:gridCol w="1529576"/>
              </a:tblGrid>
              <a:tr h="627264">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605">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رانی</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چهار سر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کانستنتریک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عضله رکبی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عضله دو قلو</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گروه همسترینگ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&gt;دوسرانی&lt;</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&gt;نیمه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غشایی&lt;</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&gt;نیمه وتری&lt;</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خیاطه</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راست داخلی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 راست و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10584024"/>
              </p:ext>
            </p:extLst>
          </p:nvPr>
        </p:nvGraphicFramePr>
        <p:xfrm>
          <a:off x="2729552" y="3685426"/>
          <a:ext cx="3711727" cy="2128941"/>
        </p:xfrm>
        <a:graphic>
          <a:graphicData uri="http://schemas.openxmlformats.org/drawingml/2006/table">
            <a:tbl>
              <a:tblPr firstRow="1" firstCol="1" bandRow="1"/>
              <a:tblGrid>
                <a:gridCol w="1857242"/>
                <a:gridCol w="1854485"/>
              </a:tblGrid>
              <a:tr h="36795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412">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راست وچپ</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خم کننده های ران</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 سر رانی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نیمه غشایی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نیمه وتری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رکبی</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9261712" y="985469"/>
            <a:ext cx="2621507" cy="5023539"/>
          </a:xfrm>
          <a:prstGeom prst="rect">
            <a:avLst/>
          </a:prstGeom>
        </p:spPr>
      </p:pic>
    </p:spTree>
    <p:extLst>
      <p:ext uri="{BB962C8B-B14F-4D97-AF65-F5344CB8AC3E}">
        <p14:creationId xmlns:p14="http://schemas.microsoft.com/office/powerpoint/2010/main" val="1965794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43347" y="780752"/>
            <a:ext cx="2621507" cy="502353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65198228"/>
              </p:ext>
            </p:extLst>
          </p:nvPr>
        </p:nvGraphicFramePr>
        <p:xfrm>
          <a:off x="2661314" y="4713001"/>
          <a:ext cx="3588898" cy="1091290"/>
        </p:xfrm>
        <a:graphic>
          <a:graphicData uri="http://schemas.openxmlformats.org/drawingml/2006/table">
            <a:tbl>
              <a:tblPr firstRow="1" firstCol="1" bandRow="1"/>
              <a:tblGrid>
                <a:gridCol w="1795782"/>
                <a:gridCol w="1793116"/>
              </a:tblGrid>
              <a:tr h="450110">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180">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ندارد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بلند و کوتاه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خلفی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35391815"/>
              </p:ext>
            </p:extLst>
          </p:nvPr>
        </p:nvGraphicFramePr>
        <p:xfrm>
          <a:off x="341194" y="614151"/>
          <a:ext cx="8284192" cy="3727375"/>
        </p:xfrm>
        <a:graphic>
          <a:graphicData uri="http://schemas.openxmlformats.org/drawingml/2006/table">
            <a:tbl>
              <a:tblPr firstRow="1" firstCol="1" bandRow="1"/>
              <a:tblGrid>
                <a:gridCol w="736979"/>
                <a:gridCol w="1770423"/>
                <a:gridCol w="1327619"/>
                <a:gridCol w="1364776"/>
                <a:gridCol w="1558117"/>
                <a:gridCol w="1526278"/>
              </a:tblGrid>
              <a:tr h="686464">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smtClean="0">
                          <a:effectLst/>
                          <a:latin typeface="Calibri" panose="020F0502020204030204" pitchFamily="34" charset="0"/>
                          <a:ea typeface="Calibri" panose="020F0502020204030204" pitchFamily="34" charset="0"/>
                          <a:cs typeface="Arial" panose="020B0604020202020204" pitchFamily="34" charset="0"/>
                        </a:rPr>
                        <a:t>عضلات 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4447">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طرفی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 بلند انگشتان</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کانستنتریک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خلفی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کوتاه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تا کننده بلند انگشتان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تا کننده بلند انگشت شست</a:t>
                      </a:r>
                      <a:r>
                        <a:rPr lang="en-US" sz="18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دوقلو</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نعلی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بلند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پلنتار</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فلکشن</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مچ پای راست و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464">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00278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1439" y="0"/>
            <a:ext cx="4769343" cy="6680702"/>
          </a:xfrm>
          <a:prstGeom prst="rect">
            <a:avLst/>
          </a:prstGeom>
        </p:spPr>
      </p:pic>
      <p:sp>
        <p:nvSpPr>
          <p:cNvPr id="4" name="Title 3"/>
          <p:cNvSpPr>
            <a:spLocks noGrp="1"/>
          </p:cNvSpPr>
          <p:nvPr>
            <p:ph type="ctrTitle"/>
          </p:nvPr>
        </p:nvSpPr>
        <p:spPr>
          <a:xfrm>
            <a:off x="8203167" y="300250"/>
            <a:ext cx="3888750" cy="1392071"/>
          </a:xfrm>
        </p:spPr>
        <p:txBody>
          <a:bodyPr/>
          <a:lstStyle/>
          <a:p>
            <a:r>
              <a:rPr lang="fa-IR" dirty="0" smtClean="0"/>
              <a:t>فاز دوم</a:t>
            </a:r>
            <a:endParaRPr lang="en-US" dirty="0"/>
          </a:p>
        </p:txBody>
      </p:sp>
    </p:spTree>
    <p:extLst>
      <p:ext uri="{BB962C8B-B14F-4D97-AF65-F5344CB8AC3E}">
        <p14:creationId xmlns:p14="http://schemas.microsoft.com/office/powerpoint/2010/main" val="203676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78240" y="717452"/>
            <a:ext cx="3080825" cy="500809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682895472"/>
              </p:ext>
            </p:extLst>
          </p:nvPr>
        </p:nvGraphicFramePr>
        <p:xfrm>
          <a:off x="491318" y="204716"/>
          <a:ext cx="7806521" cy="2470245"/>
        </p:xfrm>
        <a:graphic>
          <a:graphicData uri="http://schemas.openxmlformats.org/drawingml/2006/table">
            <a:tbl>
              <a:tblPr firstRow="1" firstCol="1" bandRow="1"/>
              <a:tblGrid>
                <a:gridCol w="822387"/>
                <a:gridCol w="1540437"/>
                <a:gridCol w="1131004"/>
                <a:gridCol w="1333984"/>
                <a:gridCol w="1540437"/>
                <a:gridCol w="1438272"/>
              </a:tblGrid>
              <a:tr h="823415">
                <a:tc>
                  <a:txBody>
                    <a:bodyPr/>
                    <a:lstStyle/>
                    <a:p>
                      <a:pPr algn="ctr">
                        <a:lnSpc>
                          <a:spcPct val="107000"/>
                        </a:lnSpc>
                        <a:spcAft>
                          <a:spcPts val="0"/>
                        </a:spcAft>
                      </a:pPr>
                      <a:r>
                        <a:rPr lang="ar-SA" sz="2000" b="1" dirty="0" smtClean="0">
                          <a:effectLst/>
                          <a:latin typeface="Calibri" panose="020F0502020204030204" pitchFamily="34" charset="0"/>
                          <a:ea typeface="Calibri" panose="020F0502020204030204" pitchFamily="34" charset="0"/>
                          <a:cs typeface="+mn-cs"/>
                        </a:rPr>
                        <a:t>اهرم</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smtClean="0">
                          <a:effectLst/>
                          <a:latin typeface="Calibri" panose="020F0502020204030204" pitchFamily="34" charset="0"/>
                          <a:ea typeface="Calibri" panose="020F0502020204030204" pitchFamily="34" charset="0"/>
                          <a:cs typeface="+mn-cs"/>
                        </a:rPr>
                        <a:t>عضلات مخالف عمل</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b="1" dirty="0" smtClean="0">
                          <a:effectLst/>
                          <a:latin typeface="Calibri" panose="020F0502020204030204" pitchFamily="34" charset="0"/>
                          <a:ea typeface="Calibri" panose="020F0502020204030204" pitchFamily="34" charset="0"/>
                          <a:cs typeface="+mn-cs"/>
                        </a:rPr>
                        <a:t> </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smtClean="0">
                          <a:effectLst/>
                          <a:latin typeface="Calibri" panose="020F0502020204030204" pitchFamily="34" charset="0"/>
                          <a:ea typeface="Calibri" panose="020F0502020204030204" pitchFamily="34" charset="0"/>
                          <a:cs typeface="+mn-cs"/>
                        </a:rPr>
                        <a:t>عضلات کمکی</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smtClean="0">
                          <a:effectLst/>
                          <a:latin typeface="Calibri" panose="020F0502020204030204" pitchFamily="34" charset="0"/>
                          <a:ea typeface="Calibri" panose="020F0502020204030204" pitchFamily="34" charset="0"/>
                          <a:cs typeface="+mn-cs"/>
                        </a:rPr>
                        <a:t>عضلات اصلی</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smtClean="0">
                          <a:effectLst/>
                          <a:latin typeface="Calibri" panose="020F0502020204030204" pitchFamily="34" charset="0"/>
                          <a:ea typeface="Calibri" panose="020F0502020204030204" pitchFamily="34" charset="0"/>
                          <a:cs typeface="+mn-cs"/>
                        </a:rPr>
                        <a:t>نوع حرکت مفصل</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415">
                <a:tc>
                  <a:txBody>
                    <a:bodyPr/>
                    <a:lstStyle/>
                    <a:p>
                      <a:pPr algn="ctr">
                        <a:lnSpc>
                          <a:spcPct val="107000"/>
                        </a:lnSpc>
                        <a:spcAft>
                          <a:spcPts val="0"/>
                        </a:spcAft>
                      </a:pPr>
                      <a:r>
                        <a:rPr lang="en-US" sz="2000" b="1" smtClean="0">
                          <a:effectLst/>
                          <a:latin typeface="Calibri" panose="020F0502020204030204" pitchFamily="34" charset="0"/>
                          <a:ea typeface="Calibri" panose="020F0502020204030204" pitchFamily="34" charset="0"/>
                          <a:cs typeface="+mn-cs"/>
                        </a:rPr>
                        <a:t> </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smtClean="0">
                          <a:effectLst/>
                          <a:latin typeface="Calibri" panose="020F0502020204030204" pitchFamily="34" charset="0"/>
                          <a:ea typeface="Calibri" panose="020F0502020204030204" pitchFamily="34" charset="0"/>
                          <a:cs typeface="+mn-cs"/>
                        </a:rPr>
                        <a:t> </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smtClean="0">
                          <a:effectLst/>
                          <a:latin typeface="Calibri" panose="020F0502020204030204" pitchFamily="34" charset="0"/>
                          <a:ea typeface="Calibri" panose="020F0502020204030204" pitchFamily="34" charset="0"/>
                          <a:cs typeface="+mn-cs"/>
                        </a:rPr>
                        <a:t> </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smtClean="0">
                          <a:effectLst/>
                          <a:latin typeface="Calibri" panose="020F0502020204030204" pitchFamily="34" charset="0"/>
                          <a:ea typeface="Calibri" panose="020F0502020204030204" pitchFamily="34" charset="0"/>
                          <a:cs typeface="+mn-cs"/>
                        </a:rPr>
                        <a:t> </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خنثی</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کتف راست</a:t>
                      </a:r>
                      <a:r>
                        <a:rPr lang="en-US" sz="1800" b="0" dirty="0" smtClean="0">
                          <a:effectLst/>
                          <a:latin typeface="Calibri" panose="020F0502020204030204" pitchFamily="34" charset="0"/>
                          <a:ea typeface="Calibri" panose="020F0502020204030204" pitchFamily="34" charset="0"/>
                          <a:cs typeface="+mn-cs"/>
                        </a:rPr>
                        <a:t> </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415">
                <a:tc>
                  <a:txBody>
                    <a:bodyPr/>
                    <a:lstStyle/>
                    <a:p>
                      <a:pPr algn="ctr">
                        <a:lnSpc>
                          <a:spcPct val="107000"/>
                        </a:lnSpc>
                        <a:spcAft>
                          <a:spcPts val="0"/>
                        </a:spcAft>
                      </a:pPr>
                      <a:r>
                        <a:rPr lang="en-US" sz="1800" b="0" dirty="0" smtClean="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ندارد</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smtClean="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ذوزنقه</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ایزومتریک</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smtClean="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ندارد</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a-IR" sz="1800" b="0" dirty="0" smtClean="0">
                          <a:effectLst/>
                          <a:latin typeface="Calibri" panose="020F0502020204030204" pitchFamily="34" charset="0"/>
                          <a:ea typeface="Calibri" panose="020F0502020204030204" pitchFamily="34" charset="0"/>
                          <a:cs typeface="+mn-cs"/>
                        </a:rPr>
                        <a:t>سینه ای کوچپ</a:t>
                      </a:r>
                      <a:r>
                        <a:rPr lang="en-US" sz="1800" b="0" dirty="0" smtClean="0">
                          <a:effectLst/>
                          <a:latin typeface="Calibri" panose="020F0502020204030204" pitchFamily="34" charset="0"/>
                          <a:ea typeface="Calibri" panose="020F0502020204030204" pitchFamily="34" charset="0"/>
                          <a:cs typeface="+mn-cs"/>
                        </a:rPr>
                        <a:t> </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اپ وارد تیلت</a:t>
                      </a:r>
                    </a:p>
                    <a:p>
                      <a:pPr algn="ctr">
                        <a:lnSpc>
                          <a:spcPct val="107000"/>
                        </a:lnSpc>
                        <a:spcAft>
                          <a:spcPts val="0"/>
                        </a:spcAft>
                      </a:pPr>
                      <a:r>
                        <a:rPr lang="fa-IR" sz="1800" b="0" baseline="0" dirty="0" smtClean="0">
                          <a:effectLst/>
                          <a:latin typeface="Calibri" panose="020F0502020204030204" pitchFamily="34" charset="0"/>
                          <a:ea typeface="Calibri" panose="020F0502020204030204" pitchFamily="34" charset="0"/>
                          <a:cs typeface="+mn-cs"/>
                        </a:rPr>
                        <a:t>کتف چپ</a:t>
                      </a:r>
                      <a:r>
                        <a:rPr lang="en-US" sz="1800" b="0" dirty="0" smtClean="0">
                          <a:effectLst/>
                          <a:latin typeface="Calibri" panose="020F0502020204030204" pitchFamily="34" charset="0"/>
                          <a:ea typeface="Calibri" panose="020F0502020204030204" pitchFamily="34" charset="0"/>
                          <a:cs typeface="+mn-cs"/>
                        </a:rPr>
                        <a:t> </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62569175"/>
              </p:ext>
            </p:extLst>
          </p:nvPr>
        </p:nvGraphicFramePr>
        <p:xfrm>
          <a:off x="1528549" y="3070747"/>
          <a:ext cx="4804012" cy="2279175"/>
        </p:xfrm>
        <a:graphic>
          <a:graphicData uri="http://schemas.openxmlformats.org/drawingml/2006/table">
            <a:tbl>
              <a:tblPr firstRow="1" firstCol="1" bandRow="1"/>
              <a:tblGrid>
                <a:gridCol w="2403789"/>
                <a:gridCol w="2400223"/>
              </a:tblGrid>
              <a:tr h="553795">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538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a-IR" sz="1800" dirty="0" smtClean="0">
                          <a:effectLst/>
                          <a:latin typeface="Calibri" panose="020F0502020204030204" pitchFamily="34" charset="0"/>
                          <a:ea typeface="Calibri" panose="020F0502020204030204" pitchFamily="34" charset="0"/>
                          <a:cs typeface="Arial" panose="020B0604020202020204" pitchFamily="34" charset="0"/>
                        </a:rPr>
                        <a:t>کتف راست</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خنثی</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کتف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کتف راست</a:t>
                      </a:r>
                    </a:p>
                    <a:p>
                      <a:pPr algn="ctr">
                        <a:lnSpc>
                          <a:spcPct val="107000"/>
                        </a:lnSpc>
                        <a:spcAft>
                          <a:spcPts val="0"/>
                        </a:spcAft>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خنثی</a:t>
                      </a:r>
                    </a:p>
                    <a:p>
                      <a:pPr algn="ctr">
                        <a:lnSpc>
                          <a:spcPct val="107000"/>
                        </a:lnSpc>
                        <a:spcAft>
                          <a:spcPts val="0"/>
                        </a:spcAft>
                      </a:pPr>
                      <a:endPar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algn="ctr">
                        <a:lnSpc>
                          <a:spcPct val="107000"/>
                        </a:lnSpc>
                        <a:spcAft>
                          <a:spcPts val="0"/>
                        </a:spcAft>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کتف چپ</a:t>
                      </a: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2700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19592078"/>
              </p:ext>
            </p:extLst>
          </p:nvPr>
        </p:nvGraphicFramePr>
        <p:xfrm>
          <a:off x="1941342" y="3601329"/>
          <a:ext cx="4106251" cy="2727804"/>
        </p:xfrm>
        <a:graphic>
          <a:graphicData uri="http://schemas.openxmlformats.org/drawingml/2006/table">
            <a:tbl>
              <a:tblPr firstRow="1" firstCol="1" bandRow="1"/>
              <a:tblGrid>
                <a:gridCol w="2054650"/>
                <a:gridCol w="2051601"/>
              </a:tblGrid>
              <a:tr h="379828">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098">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ذوزنقه ای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تحت ترقوه ای</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متوازی الاضلاع</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تحت خاری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گرد کوپک</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دالی خلفی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گرد کوچک</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تحت خاری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7"/>
          <p:cNvPicPr>
            <a:picLocks noChangeAspect="1"/>
          </p:cNvPicPr>
          <p:nvPr/>
        </p:nvPicPr>
        <p:blipFill>
          <a:blip r:embed="rId2"/>
          <a:stretch>
            <a:fillRect/>
          </a:stretch>
        </p:blipFill>
        <p:spPr>
          <a:xfrm>
            <a:off x="8778240" y="717452"/>
            <a:ext cx="3080825" cy="500809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81222203"/>
              </p:ext>
            </p:extLst>
          </p:nvPr>
        </p:nvGraphicFramePr>
        <p:xfrm>
          <a:off x="191070" y="620523"/>
          <a:ext cx="7933604" cy="2734742"/>
        </p:xfrm>
        <a:graphic>
          <a:graphicData uri="http://schemas.openxmlformats.org/drawingml/2006/table">
            <a:tbl>
              <a:tblPr firstRow="1" firstCol="1" bandRow="1"/>
              <a:tblGrid>
                <a:gridCol w="835775"/>
                <a:gridCol w="1320570"/>
                <a:gridCol w="1337481"/>
                <a:gridCol w="1412579"/>
                <a:gridCol w="1565513"/>
                <a:gridCol w="1461686"/>
              </a:tblGrid>
              <a:tr h="680263">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smtClean="0">
                          <a:effectLst/>
                          <a:latin typeface="Calibri" panose="020F0502020204030204" pitchFamily="34" charset="0"/>
                          <a:ea typeface="Calibri" panose="020F0502020204030204" pitchFamily="34" charset="0"/>
                          <a:cs typeface="Arial" panose="020B0604020202020204" pitchFamily="34" charset="0"/>
                        </a:rPr>
                        <a:t>انقباض</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263">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پشتی بزگ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گرد بزرگ</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غرابی بازویی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بخش قدامی دلتویید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بخش ترقوه ای سینه ای بزرگ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 شانه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263">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بخش قدامی دلتویید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بخش ترقوه ای سینه ای بزرگ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اکستنتریک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بخش جناغی سینه ای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دالی خلفی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پشتی بزگ </a:t>
                      </a:r>
                    </a:p>
                    <a:p>
                      <a:pPr marL="0" marR="0" lvl="0" indent="0" algn="ctr" defTabSz="914400" rtl="0" eaLnBrk="1" fontAlgn="auto" latinLnBrk="0" hangingPunct="1">
                        <a:lnSpc>
                          <a:spcPct val="107000"/>
                        </a:lnSpc>
                        <a:spcBef>
                          <a:spcPts val="0"/>
                        </a:spcBef>
                        <a:spcAft>
                          <a:spcPts val="0"/>
                        </a:spcAft>
                        <a:buClrTx/>
                        <a:buSzTx/>
                        <a:buFontTx/>
                        <a:buNone/>
                        <a:tabLst/>
                        <a:defRPr/>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گرد بزرگ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هایپر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اکستنشن شانه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چپ</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84051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5440" y="1859280"/>
            <a:ext cx="7924800" cy="4343400"/>
          </a:xfrm>
        </p:spPr>
        <p:txBody>
          <a:bodyPr>
            <a:normAutofit/>
          </a:bodyPr>
          <a:lstStyle/>
          <a:p>
            <a:pPr lvl="0" algn="ctr">
              <a:lnSpc>
                <a:spcPct val="100000"/>
              </a:lnSpc>
              <a:spcBef>
                <a:spcPts val="0"/>
              </a:spcBef>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368" y="0"/>
            <a:ext cx="1864944" cy="2026920"/>
          </a:xfrm>
          <a:prstGeom prst="rect">
            <a:avLst/>
          </a:prstGeom>
        </p:spPr>
      </p:pic>
    </p:spTree>
    <p:extLst>
      <p:ext uri="{BB962C8B-B14F-4D97-AF65-F5344CB8AC3E}">
        <p14:creationId xmlns:p14="http://schemas.microsoft.com/office/powerpoint/2010/main" val="1387227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42023" y="953670"/>
            <a:ext cx="3078747" cy="500525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830920875"/>
              </p:ext>
            </p:extLst>
          </p:nvPr>
        </p:nvGraphicFramePr>
        <p:xfrm>
          <a:off x="327546" y="953670"/>
          <a:ext cx="7997587" cy="2746523"/>
        </p:xfrm>
        <a:graphic>
          <a:graphicData uri="http://schemas.openxmlformats.org/drawingml/2006/table">
            <a:tbl>
              <a:tblPr firstRow="1" firstCol="1" bandRow="1"/>
              <a:tblGrid>
                <a:gridCol w="842516"/>
                <a:gridCol w="1578139"/>
                <a:gridCol w="1368067"/>
                <a:gridCol w="1157252"/>
                <a:gridCol w="1578139"/>
                <a:gridCol w="1473474"/>
              </a:tblGrid>
              <a:tr h="692044">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644">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دو سر بازویی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بازویی قدامی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بازویی زنداعلایی</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سه گوش آرنجی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بازویی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 ارنچ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044">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سه سر بازویی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دو سر بازویی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بازویی قدامی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بازویی زنداعلایی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اکستنشن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آرنج</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74228674"/>
              </p:ext>
            </p:extLst>
          </p:nvPr>
        </p:nvGraphicFramePr>
        <p:xfrm>
          <a:off x="2292825" y="3828050"/>
          <a:ext cx="3861852" cy="2934564"/>
        </p:xfrm>
        <a:graphic>
          <a:graphicData uri="http://schemas.openxmlformats.org/drawingml/2006/table">
            <a:tbl>
              <a:tblPr firstRow="1" firstCol="1" bandRow="1"/>
              <a:tblGrid>
                <a:gridCol w="1932360"/>
                <a:gridCol w="1929492"/>
              </a:tblGrid>
              <a:tr h="586588">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588">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آرنج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سینه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ای بزرگ</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آرنج چپ</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سینه ای بزرگ</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دالی قدامی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غرابی بازویی</a:t>
                      </a: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آرنج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ندارد</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آرنج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درون گرداننده مدور</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مربع درون گرداننده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17586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456094"/>
              </p:ext>
            </p:extLst>
          </p:nvPr>
        </p:nvGraphicFramePr>
        <p:xfrm>
          <a:off x="504970" y="762602"/>
          <a:ext cx="7919954" cy="2347300"/>
        </p:xfrm>
        <a:graphic>
          <a:graphicData uri="http://schemas.openxmlformats.org/drawingml/2006/table">
            <a:tbl>
              <a:tblPr firstRow="1" firstCol="1" bandRow="1"/>
              <a:tblGrid>
                <a:gridCol w="834337"/>
                <a:gridCol w="1562820"/>
                <a:gridCol w="1354787"/>
                <a:gridCol w="1146019"/>
                <a:gridCol w="1562820"/>
                <a:gridCol w="1459171"/>
              </a:tblGrid>
              <a:tr h="403061">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040">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چرخش دهنده خارجی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بازویی زند اعلایی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مربع درون گرداننده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درون گرداننده مدور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پرونیشن ساعد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و چپ</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040">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a:stretch>
            <a:fillRect/>
          </a:stretch>
        </p:blipFill>
        <p:spPr>
          <a:xfrm>
            <a:off x="8842023" y="762602"/>
            <a:ext cx="3078747" cy="500525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263116399"/>
              </p:ext>
            </p:extLst>
          </p:nvPr>
        </p:nvGraphicFramePr>
        <p:xfrm>
          <a:off x="2183642" y="3944734"/>
          <a:ext cx="4011978" cy="1582609"/>
        </p:xfrm>
        <a:graphic>
          <a:graphicData uri="http://schemas.openxmlformats.org/drawingml/2006/table">
            <a:tbl>
              <a:tblPr firstRow="1" firstCol="1" bandRow="1"/>
              <a:tblGrid>
                <a:gridCol w="2007479"/>
                <a:gridCol w="2004499"/>
              </a:tblGrid>
              <a:tr h="449845">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2764">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بازویی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گوش آرنجی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سر بازویی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سه گوش آرنجی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40616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46488" y="1076501"/>
            <a:ext cx="3078747" cy="500525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11423042"/>
              </p:ext>
            </p:extLst>
          </p:nvPr>
        </p:nvGraphicFramePr>
        <p:xfrm>
          <a:off x="573206" y="0"/>
          <a:ext cx="7606058" cy="3880739"/>
        </p:xfrm>
        <a:graphic>
          <a:graphicData uri="http://schemas.openxmlformats.org/drawingml/2006/table">
            <a:tbl>
              <a:tblPr firstRow="1" firstCol="1" bandRow="1"/>
              <a:tblGrid>
                <a:gridCol w="801269"/>
                <a:gridCol w="1500880"/>
                <a:gridCol w="1123439"/>
                <a:gridCol w="1405719"/>
                <a:gridCol w="1569493"/>
                <a:gridCol w="1205258"/>
              </a:tblGrid>
              <a:tr h="621123">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smtClean="0">
                          <a:effectLst/>
                          <a:latin typeface="Calibri" panose="020F0502020204030204" pitchFamily="34" charset="0"/>
                          <a:ea typeface="Calibri" panose="020F0502020204030204" pitchFamily="34" charset="0"/>
                          <a:cs typeface="Arial" panose="020B0604020202020204" pitchFamily="34" charset="0"/>
                        </a:rPr>
                        <a:t>عضلات 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123">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بازکننده مچ دستی بلند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بازکننده مپ دستی کوتاه</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بازکننده مچ دستی</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تا کننده دراز شست دست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تاکننده عمقی انگشتان دست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تاکننده سطحی انگشتان دست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زند اسفلی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زند اعلایی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عضله کف دست طویل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دست </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راست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123">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زند اسفلی قدامی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زند اعلایی قدامی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عضله کف دست طویل</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اکستنتریک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مشترک</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انگشتان دست</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بازکننده دراز شست دست</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مچ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دستی بلند</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بازکننده مپ دستی کوتاه</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بازکننده مچ دستی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هایپر اکستنشن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دست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چپ</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71372105"/>
              </p:ext>
            </p:extLst>
          </p:nvPr>
        </p:nvGraphicFramePr>
        <p:xfrm>
          <a:off x="1624083" y="3919854"/>
          <a:ext cx="3670783" cy="2967609"/>
        </p:xfrm>
        <a:graphic>
          <a:graphicData uri="http://schemas.openxmlformats.org/drawingml/2006/table">
            <a:tbl>
              <a:tblPr firstRow="1" firstCol="1" bandRow="1"/>
              <a:tblGrid>
                <a:gridCol w="1836755"/>
                <a:gridCol w="1834028"/>
              </a:tblGrid>
              <a:tr h="244398">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468">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بازویی</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چپ</a:t>
                      </a: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بازویی</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مچ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راست</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بازکننده های انگشتان</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زند اسفل قدامی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زند اعلایی قدامی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دورکننده دراز شست</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مچ چپ</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بازکننده مچ دستی کوتاه وبلند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61697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78240" y="717452"/>
            <a:ext cx="3080825" cy="500809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944759976"/>
              </p:ext>
            </p:extLst>
          </p:nvPr>
        </p:nvGraphicFramePr>
        <p:xfrm>
          <a:off x="436729" y="717451"/>
          <a:ext cx="8038530" cy="3272909"/>
        </p:xfrm>
        <a:graphic>
          <a:graphicData uri="http://schemas.openxmlformats.org/drawingml/2006/table">
            <a:tbl>
              <a:tblPr firstRow="1" firstCol="1" bandRow="1"/>
              <a:tblGrid>
                <a:gridCol w="846828"/>
                <a:gridCol w="1586218"/>
                <a:gridCol w="1118554"/>
                <a:gridCol w="1419694"/>
                <a:gridCol w="1586218"/>
                <a:gridCol w="1481018"/>
              </a:tblGrid>
              <a:tr h="902712">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mn-cs"/>
                        </a:rPr>
                        <a:t>اهرم</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mn-cs"/>
                        </a:rPr>
                        <a:t>عضلات مخالف عمل</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mn-cs"/>
                        </a:rPr>
                        <a:t>عضلات کمکی</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mn-cs"/>
                        </a:rPr>
                        <a:t>عضلات اصلی</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mn-cs"/>
                        </a:rPr>
                        <a:t>نوع حرکت مفصل</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712">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اول</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بخش پشتی و کمری ستون مهره ها</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نیم خاری</a:t>
                      </a:r>
                    </a:p>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کانسنتریک</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ندارد</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mn-cs"/>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راست بزرگ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&lt;راست شکمی&gt;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 مایل بزرگ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مایل کوچک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algn="ctr">
                        <a:lnSpc>
                          <a:spcPct val="107000"/>
                        </a:lnSpc>
                        <a:spcAft>
                          <a:spcPts val="0"/>
                        </a:spcAft>
                      </a:pP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فلکشن </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تنه</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712">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2797456"/>
              </p:ext>
            </p:extLst>
          </p:nvPr>
        </p:nvGraphicFramePr>
        <p:xfrm>
          <a:off x="1719618" y="4504293"/>
          <a:ext cx="4585184" cy="1724710"/>
        </p:xfrm>
        <a:graphic>
          <a:graphicData uri="http://schemas.openxmlformats.org/drawingml/2006/table">
            <a:tbl>
              <a:tblPr firstRow="1" firstCol="1" bandRow="1"/>
              <a:tblGrid>
                <a:gridCol w="2294295"/>
                <a:gridCol w="2290889"/>
              </a:tblGrid>
              <a:tr h="518083">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mn-cs"/>
                        </a:rPr>
                        <a:t>عضلات ثابت کننده</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mn-cs"/>
                        </a:rPr>
                        <a:t>عضلات خنثی کننده</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44">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عضلات چپ و راست شکمی تمایل به خم کردن جانبی و چرخش یکئیگر را خنثی می کند</a:t>
                      </a:r>
                      <a:r>
                        <a:rPr lang="en-US" sz="2000" b="1"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01569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87432" y="926375"/>
            <a:ext cx="3078747" cy="500525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411981004"/>
              </p:ext>
            </p:extLst>
          </p:nvPr>
        </p:nvGraphicFramePr>
        <p:xfrm>
          <a:off x="232013" y="0"/>
          <a:ext cx="8147711" cy="3587242"/>
        </p:xfrm>
        <a:graphic>
          <a:graphicData uri="http://schemas.openxmlformats.org/drawingml/2006/table">
            <a:tbl>
              <a:tblPr firstRow="1" firstCol="1" bandRow="1"/>
              <a:tblGrid>
                <a:gridCol w="858330"/>
                <a:gridCol w="1607763"/>
                <a:gridCol w="1164663"/>
                <a:gridCol w="1408059"/>
                <a:gridCol w="1607763"/>
                <a:gridCol w="1501133"/>
              </a:tblGrid>
              <a:tr h="651101">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smtClean="0">
                          <a:effectLst/>
                          <a:latin typeface="Calibri" panose="020F0502020204030204" pitchFamily="34" charset="0"/>
                          <a:ea typeface="Calibri" panose="020F0502020204030204" pitchFamily="34" charset="0"/>
                          <a:cs typeface="Arial" panose="020B0604020202020204" pitchFamily="34" charset="0"/>
                        </a:rPr>
                        <a:t>عضلات 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3964">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کشنده پهن نیام</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خیاطه</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شانه ای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سوئز و خاصره</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سرینی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 همسترینگ</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هایپر اکستنشن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ران راست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101">
                <a:tc>
                  <a:txBody>
                    <a:bodyPr/>
                    <a:lstStyle/>
                    <a:p>
                      <a:pPr algn="ctr">
                        <a:lnSpc>
                          <a:spcPct val="107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سرینی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 همسترینگ</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داخلی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نزدیک کننده دراز و کوتاه</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کشنده پهن نیام</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خیاطه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ای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سوئز و خاصره</a:t>
                      </a: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ران چپ</a:t>
                      </a: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45051667"/>
              </p:ext>
            </p:extLst>
          </p:nvPr>
        </p:nvGraphicFramePr>
        <p:xfrm>
          <a:off x="2374710" y="3711195"/>
          <a:ext cx="3575250" cy="3159822"/>
        </p:xfrm>
        <a:graphic>
          <a:graphicData uri="http://schemas.openxmlformats.org/drawingml/2006/table">
            <a:tbl>
              <a:tblPr firstRow="1" firstCol="1" bandRow="1"/>
              <a:tblGrid>
                <a:gridCol w="1788953"/>
                <a:gridCol w="1786297"/>
              </a:tblGrid>
              <a:tr h="51834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5155">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ران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عضلات شکمی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ستون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فقرات</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ران چپ</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عضلات شکمی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بازکننده ستون فقرات</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ران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سرینی میانی</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ران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کشنده پهن نیام</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ای</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02594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82967" y="1008261"/>
            <a:ext cx="3078747" cy="500525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85261485"/>
              </p:ext>
            </p:extLst>
          </p:nvPr>
        </p:nvGraphicFramePr>
        <p:xfrm>
          <a:off x="655092" y="211089"/>
          <a:ext cx="7578763" cy="2413951"/>
        </p:xfrm>
        <a:graphic>
          <a:graphicData uri="http://schemas.openxmlformats.org/drawingml/2006/table">
            <a:tbl>
              <a:tblPr firstRow="1" firstCol="1" bandRow="1"/>
              <a:tblGrid>
                <a:gridCol w="798394"/>
                <a:gridCol w="1495494"/>
                <a:gridCol w="1296423"/>
                <a:gridCol w="1096648"/>
                <a:gridCol w="1495494"/>
                <a:gridCol w="1396310"/>
              </a:tblGrid>
              <a:tr h="65296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969">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چهار سر رانی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رکبی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دوقلو</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خیاطه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گروه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همسترینگ</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راست داخلی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زانوی راست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969">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خیاطه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گروه همسترینگ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راست داخلی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چهار سر رانی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اکستنسن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زانوی چپ</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57317174"/>
              </p:ext>
            </p:extLst>
          </p:nvPr>
        </p:nvGraphicFramePr>
        <p:xfrm>
          <a:off x="2347415" y="2880211"/>
          <a:ext cx="3643488" cy="3835526"/>
        </p:xfrm>
        <a:graphic>
          <a:graphicData uri="http://schemas.openxmlformats.org/drawingml/2006/table">
            <a:tbl>
              <a:tblPr firstRow="1" firstCol="1" bandRow="1"/>
              <a:tblGrid>
                <a:gridCol w="1823097"/>
                <a:gridCol w="1820391"/>
              </a:tblGrid>
              <a:tr h="60705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059">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زانوی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خم کننده های ران</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زانوی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 های مفصل ران</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زانوی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دوسر رانی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نیمه غشایی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نیمه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وتری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رکبی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زانوی چپ</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پهن خاذجی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پهن میانی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6430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14727" y="912727"/>
            <a:ext cx="3078747" cy="500525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562268852"/>
              </p:ext>
            </p:extLst>
          </p:nvPr>
        </p:nvGraphicFramePr>
        <p:xfrm>
          <a:off x="218364" y="368491"/>
          <a:ext cx="8093124" cy="3394002"/>
        </p:xfrm>
        <a:graphic>
          <a:graphicData uri="http://schemas.openxmlformats.org/drawingml/2006/table">
            <a:tbl>
              <a:tblPr firstRow="1" firstCol="1" bandRow="1"/>
              <a:tblGrid>
                <a:gridCol w="852580"/>
                <a:gridCol w="1596991"/>
                <a:gridCol w="1153438"/>
                <a:gridCol w="1402048"/>
                <a:gridCol w="1596991"/>
                <a:gridCol w="1491076"/>
              </a:tblGrid>
              <a:tr h="742512">
                <a:tc>
                  <a:txBody>
                    <a:bodyPr/>
                    <a:lstStyle/>
                    <a:p>
                      <a:pPr algn="ctr">
                        <a:lnSpc>
                          <a:spcPct val="107000"/>
                        </a:lnSpc>
                        <a:spcAft>
                          <a:spcPts val="0"/>
                        </a:spcAft>
                      </a:pPr>
                      <a:r>
                        <a:rPr lang="ar-SA" sz="1800" b="1" dirty="0">
                          <a:effectLst/>
                          <a:latin typeface="Calibri" panose="020F0502020204030204" pitchFamily="34" charset="0"/>
                          <a:ea typeface="Calibri" panose="020F0502020204030204" pitchFamily="34" charset="0"/>
                          <a:cs typeface="Arial" panose="020B0604020202020204" pitchFamily="34" charset="0"/>
                        </a:rPr>
                        <a:t>اهرم</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18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18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1800" b="1" dirty="0" smtClean="0">
                          <a:effectLst/>
                          <a:latin typeface="Calibri" panose="020F0502020204030204" pitchFamily="34" charset="0"/>
                          <a:ea typeface="Calibri" panose="020F0502020204030204" pitchFamily="34" charset="0"/>
                          <a:cs typeface="Arial" panose="020B0604020202020204" pitchFamily="34" charset="0"/>
                        </a:rPr>
                        <a:t>عضلات اصلی</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5745">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ساقی قدامی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نازک نی طرفی</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خلفی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نازک نی کوتاه</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دوقلو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نعلی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نی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پلنتار فلکشن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پای راست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5745">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دوقلو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نعلی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نازک نی</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بلند انگشت شست</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نی طرفی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دورسی فلکشن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 مچ پای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77560098"/>
              </p:ext>
            </p:extLst>
          </p:nvPr>
        </p:nvGraphicFramePr>
        <p:xfrm>
          <a:off x="2552132" y="3903791"/>
          <a:ext cx="3657136" cy="2627419"/>
        </p:xfrm>
        <a:graphic>
          <a:graphicData uri="http://schemas.openxmlformats.org/drawingml/2006/table">
            <a:tbl>
              <a:tblPr firstRow="1" firstCol="1" bandRow="1"/>
              <a:tblGrid>
                <a:gridCol w="1829926"/>
                <a:gridCol w="1827210"/>
              </a:tblGrid>
              <a:tr h="572940">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940">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مچ پای</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راست </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ندارد</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مچ پای چپ</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ندارد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پای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بلند و کوتاه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خلفی</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پای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قدامی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برون گرداننده مدور</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5920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14727" y="912727"/>
            <a:ext cx="3078747" cy="500525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582007173"/>
              </p:ext>
            </p:extLst>
          </p:nvPr>
        </p:nvGraphicFramePr>
        <p:xfrm>
          <a:off x="436728" y="643645"/>
          <a:ext cx="8247503" cy="2534953"/>
        </p:xfrm>
        <a:graphic>
          <a:graphicData uri="http://schemas.openxmlformats.org/drawingml/2006/table">
            <a:tbl>
              <a:tblPr firstRow="1" firstCol="1" bandRow="1"/>
              <a:tblGrid>
                <a:gridCol w="868843"/>
                <a:gridCol w="1627454"/>
                <a:gridCol w="1120360"/>
                <a:gridCol w="1483873"/>
                <a:gridCol w="1627454"/>
                <a:gridCol w="1519519"/>
              </a:tblGrid>
              <a:tr h="827231">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7231">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خلفی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تا کننده دراز انگشتان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طرفی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بلند انگشتان</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بلند و کوتاه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اورشن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راست و چپ</a:t>
                      </a: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7231">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05331013"/>
              </p:ext>
            </p:extLst>
          </p:nvPr>
        </p:nvGraphicFramePr>
        <p:xfrm>
          <a:off x="2511188" y="3753667"/>
          <a:ext cx="3739022" cy="2019953"/>
        </p:xfrm>
        <a:graphic>
          <a:graphicData uri="http://schemas.openxmlformats.org/drawingml/2006/table">
            <a:tbl>
              <a:tblPr firstRow="1" firstCol="1" bandRow="1"/>
              <a:tblGrid>
                <a:gridCol w="1870899"/>
                <a:gridCol w="1868123"/>
              </a:tblGrid>
              <a:tr h="552468">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468">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ندارد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عضلات اصلی و کمکی</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در تا و باز کردن مچ اثر یکدیگر را خنثی میکنند</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3177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5113" y="0"/>
            <a:ext cx="1986887" cy="1325563"/>
          </a:xfrm>
        </p:spPr>
        <p:txBody>
          <a:bodyPr/>
          <a:lstStyle/>
          <a:p>
            <a:r>
              <a:rPr lang="fa-IR" dirty="0" smtClean="0"/>
              <a:t>فاز سوم</a:t>
            </a:r>
            <a:endParaRPr lang="en-US" dirty="0"/>
          </a:p>
        </p:txBody>
      </p:sp>
      <p:pic>
        <p:nvPicPr>
          <p:cNvPr id="3" name="Picture 2"/>
          <p:cNvPicPr>
            <a:picLocks noChangeAspect="1"/>
          </p:cNvPicPr>
          <p:nvPr/>
        </p:nvPicPr>
        <p:blipFill>
          <a:blip r:embed="rId2"/>
          <a:stretch>
            <a:fillRect/>
          </a:stretch>
        </p:blipFill>
        <p:spPr>
          <a:xfrm>
            <a:off x="3643952" y="233073"/>
            <a:ext cx="4940490" cy="6439290"/>
          </a:xfrm>
          <a:prstGeom prst="rect">
            <a:avLst/>
          </a:prstGeom>
        </p:spPr>
      </p:pic>
    </p:spTree>
    <p:extLst>
      <p:ext uri="{BB962C8B-B14F-4D97-AF65-F5344CB8AC3E}">
        <p14:creationId xmlns:p14="http://schemas.microsoft.com/office/powerpoint/2010/main" val="3428534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2294691"/>
              </p:ext>
            </p:extLst>
          </p:nvPr>
        </p:nvGraphicFramePr>
        <p:xfrm>
          <a:off x="1460310" y="3603541"/>
          <a:ext cx="5581471" cy="1264307"/>
        </p:xfrm>
        <a:graphic>
          <a:graphicData uri="http://schemas.openxmlformats.org/drawingml/2006/table">
            <a:tbl>
              <a:tblPr firstRow="1" firstCol="1" bandRow="1"/>
              <a:tblGrid>
                <a:gridCol w="2792809"/>
                <a:gridCol w="2788662"/>
              </a:tblGrid>
              <a:tr h="504435">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872">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a-IR" sz="1800" b="0" dirty="0" smtClean="0">
                          <a:effectLst/>
                          <a:latin typeface="Calibri" panose="020F0502020204030204" pitchFamily="34" charset="0"/>
                          <a:ea typeface="Calibri" panose="020F0502020204030204" pitchFamily="34" charset="0"/>
                          <a:cs typeface="Arial" panose="020B0604020202020204" pitchFamily="34" charset="0"/>
                        </a:rPr>
                        <a:t>--------</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a-IR" sz="1800" b="0" dirty="0" smtClean="0">
                          <a:effectLst/>
                          <a:latin typeface="Calibri" panose="020F0502020204030204" pitchFamily="34" charset="0"/>
                          <a:ea typeface="Calibri" panose="020F0502020204030204" pitchFamily="34" charset="0"/>
                          <a:cs typeface="Arial" panose="020B0604020202020204" pitchFamily="34" charset="0"/>
                        </a:rPr>
                        <a:t>--------</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2"/>
          <a:stretch>
            <a:fillRect/>
          </a:stretch>
        </p:blipFill>
        <p:spPr>
          <a:xfrm>
            <a:off x="9215710" y="970439"/>
            <a:ext cx="2822693" cy="437121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38371287"/>
              </p:ext>
            </p:extLst>
          </p:nvPr>
        </p:nvGraphicFramePr>
        <p:xfrm>
          <a:off x="177420" y="432275"/>
          <a:ext cx="8911988" cy="2693061"/>
        </p:xfrm>
        <a:graphic>
          <a:graphicData uri="http://schemas.openxmlformats.org/drawingml/2006/table">
            <a:tbl>
              <a:tblPr firstRow="1" firstCol="1" bandRow="1"/>
              <a:tblGrid>
                <a:gridCol w="938844"/>
                <a:gridCol w="1758575"/>
                <a:gridCol w="1273810"/>
                <a:gridCol w="1540241"/>
                <a:gridCol w="1907007"/>
                <a:gridCol w="1493511"/>
              </a:tblGrid>
              <a:tr h="897687">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mn-cs"/>
                        </a:rPr>
                        <a:t>اهرم</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mn-cs"/>
                        </a:rPr>
                        <a:t>عضلات مخالف عمل</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mn-cs"/>
                        </a:rPr>
                        <a:t>عضلات کمکی</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mn-cs"/>
                        </a:rPr>
                        <a:t>عضلات اصلی</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mn-cs"/>
                        </a:rPr>
                        <a:t>نوع حرکت مفصل</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7687">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سوم</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ذوزنقه</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ایزومتریک</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ندارد</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سینه ای کوچک</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اپ وارد تیلت</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کتف راست</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7687">
                <a:tc>
                  <a:txBody>
                    <a:bodyPr/>
                    <a:lstStyle/>
                    <a:p>
                      <a:pPr algn="ctr">
                        <a:lnSpc>
                          <a:spcPct val="107000"/>
                        </a:lnSpc>
                        <a:spcAft>
                          <a:spcPts val="0"/>
                        </a:spcAft>
                      </a:pPr>
                      <a:r>
                        <a:rPr lang="en-US" sz="1800" b="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خنثی</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کتف چپ</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8170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437880"/>
            <a:ext cx="11765280" cy="6420120"/>
          </a:xfrm>
        </p:spPr>
        <p:txBody>
          <a:bodyPr>
            <a:normAutofit/>
          </a:bodyPr>
          <a:lstStyle/>
          <a:p>
            <a:pPr algn="just"/>
            <a:r>
              <a:rPr lang="fa-IR" sz="3200" b="1" dirty="0" smtClean="0">
                <a:cs typeface="B Nazanin" panose="00000700000000000000" pitchFamily="2" charset="-78"/>
              </a:rPr>
              <a:t>تاریخچه</a:t>
            </a:r>
            <a:r>
              <a:rPr lang="fa-IR" sz="2800" dirty="0" smtClean="0">
                <a:cs typeface="B Nazanin" panose="00000700000000000000" pitchFamily="2" charset="-78"/>
              </a:rPr>
              <a:t/>
            </a:r>
            <a:br>
              <a:rPr lang="fa-IR" sz="2800" dirty="0" smtClean="0">
                <a:cs typeface="B Nazanin" panose="00000700000000000000" pitchFamily="2" charset="-78"/>
              </a:rPr>
            </a:br>
            <a:r>
              <a:rPr lang="en-US" sz="2800" dirty="0" smtClean="0">
                <a:cs typeface="B Nazanin" panose="00000700000000000000" pitchFamily="2" charset="-78"/>
              </a:rPr>
              <a:t/>
            </a:r>
            <a:br>
              <a:rPr lang="en-US" sz="2800" dirty="0" smtClean="0">
                <a:cs typeface="B Nazanin" panose="00000700000000000000" pitchFamily="2" charset="-78"/>
              </a:rPr>
            </a:br>
            <a:r>
              <a:rPr lang="fa-IR" sz="2800" dirty="0" smtClean="0">
                <a:cs typeface="B Nazanin" panose="00000700000000000000" pitchFamily="2" charset="-78"/>
              </a:rPr>
              <a:t>زادگاه </a:t>
            </a:r>
            <a:r>
              <a:rPr lang="fa-IR" sz="2800" dirty="0">
                <a:cs typeface="B Nazanin" panose="00000700000000000000" pitchFamily="2" charset="-78"/>
              </a:rPr>
              <a:t>بازی بسکتبال آمریکاست، این بازی دراوایل پاییز سال 1891 میلادی توسط شخصی بنام ”جیمزنای اسمیت“ پایه ریزی وابداع شد. در سال 1891 یعنی زمانیکه دکتر اسمیت در دانشگاه ورزش اسپرینگ فیلد (واقع در ایالت ماساچوست آمریکا) درس می داد، ریس دانشکاه از او خواست ورزشی ابداع کند که دانشجویان بتوانند در فصل زمستان در سالن به آن بپردازند تا آمادگی جسمانی خود را برای پرداختن به مسابقات میدانی فوتبال، هاکی وبیسبال در فصل بهار وتابستان حفظ کنند. دکتر اسمیت در شروع کار دو سبد که مخصوص حمل میوه بود، بر دیوار دو طرف سالن ورزش دانشگاه، ودرارتفاعی بلندتر ازقد یک انسان بلند قد نصب کرد. درآغاز ته سبد بسته بود وهربارکه توپ درن سبد می افتاد، باید کسی به کمک نردبان توپ را از سبد بیرون می آورد. نخستین مسابقه رسمی بسکتبال درسال 1896 بین دو تیم از دو دانشگاه شیکاگو وآیوا برگزار شد. نتیجه این بازی تاریخی 15بر12به سود دانشگاه شیکاگو بود.                                                                   </a:t>
            </a:r>
            <a:br>
              <a:rPr lang="fa-IR" sz="2800" dirty="0">
                <a:cs typeface="B Nazanin" panose="00000700000000000000" pitchFamily="2" charset="-78"/>
              </a:rPr>
            </a:br>
            <a:r>
              <a:rPr lang="fa-IR" sz="2800" dirty="0">
                <a:cs typeface="B Nazanin" panose="00000700000000000000" pitchFamily="2" charset="-78"/>
              </a:rPr>
              <a:t/>
            </a:r>
            <a:br>
              <a:rPr lang="fa-IR" sz="2800" dirty="0">
                <a:cs typeface="B Nazanin" panose="00000700000000000000" pitchFamily="2" charset="-78"/>
              </a:rPr>
            </a:br>
            <a:endParaRPr lang="en-US" sz="2800" dirty="0">
              <a:solidFill>
                <a:schemeClr val="tx1"/>
              </a:solidFill>
              <a:cs typeface="B Nazanin" panose="00000700000000000000" pitchFamily="2" charset="-78"/>
            </a:endParaRPr>
          </a:p>
        </p:txBody>
      </p:sp>
    </p:spTree>
    <p:extLst>
      <p:ext uri="{BB962C8B-B14F-4D97-AF65-F5344CB8AC3E}">
        <p14:creationId xmlns:p14="http://schemas.microsoft.com/office/powerpoint/2010/main" val="429058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30352" y="709684"/>
            <a:ext cx="2825887" cy="436728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839381668"/>
              </p:ext>
            </p:extLst>
          </p:nvPr>
        </p:nvGraphicFramePr>
        <p:xfrm>
          <a:off x="2101755" y="4163100"/>
          <a:ext cx="4012443" cy="1459778"/>
        </p:xfrm>
        <a:graphic>
          <a:graphicData uri="http://schemas.openxmlformats.org/drawingml/2006/table">
            <a:tbl>
              <a:tblPr firstRow="1" firstCol="1" bandRow="1"/>
              <a:tblGrid>
                <a:gridCol w="2007712"/>
                <a:gridCol w="2004731"/>
              </a:tblGrid>
              <a:tr h="56705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719">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متوازی الاضلاع</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دالی خلفی</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65316495"/>
              </p:ext>
            </p:extLst>
          </p:nvPr>
        </p:nvGraphicFramePr>
        <p:xfrm>
          <a:off x="354843" y="825237"/>
          <a:ext cx="8329388" cy="3000248"/>
        </p:xfrm>
        <a:graphic>
          <a:graphicData uri="http://schemas.openxmlformats.org/drawingml/2006/table">
            <a:tbl>
              <a:tblPr firstRow="1" firstCol="1" bandRow="1"/>
              <a:tblGrid>
                <a:gridCol w="877470"/>
                <a:gridCol w="1643612"/>
                <a:gridCol w="1232051"/>
                <a:gridCol w="1398038"/>
                <a:gridCol w="1643612"/>
                <a:gridCol w="1534605"/>
              </a:tblGrid>
              <a:tr h="625673">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673">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بخش</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قدامی دلتویید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اکستنتریک</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دالی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پشتی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گرد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سر دراز عضلع سه سر</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هایپراکستنشن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20 درجه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راست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673">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بخش قدامی دلتویید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اکستنتریک</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دالی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پشتی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گرد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سر دراز عضله سه سر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هایپراکستنشن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10درجه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چپ</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51210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06527" y="997734"/>
            <a:ext cx="2822693" cy="437121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15427928"/>
              </p:ext>
            </p:extLst>
          </p:nvPr>
        </p:nvGraphicFramePr>
        <p:xfrm>
          <a:off x="2129052" y="3874514"/>
          <a:ext cx="3861852" cy="1494431"/>
        </p:xfrm>
        <a:graphic>
          <a:graphicData uri="http://schemas.openxmlformats.org/drawingml/2006/table">
            <a:tbl>
              <a:tblPr firstRow="1" firstCol="1" bandRow="1"/>
              <a:tblGrid>
                <a:gridCol w="1932361"/>
                <a:gridCol w="1929491"/>
              </a:tblGrid>
              <a:tr h="614150">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281">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ذوزنقه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تحت ترقوه ای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تحت خاری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گرد کوچک</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95828144"/>
              </p:ext>
            </p:extLst>
          </p:nvPr>
        </p:nvGraphicFramePr>
        <p:xfrm>
          <a:off x="409432" y="728651"/>
          <a:ext cx="8315743" cy="2259917"/>
        </p:xfrm>
        <a:graphic>
          <a:graphicData uri="http://schemas.openxmlformats.org/drawingml/2006/table">
            <a:tbl>
              <a:tblPr firstRow="1" firstCol="1" bandRow="1"/>
              <a:tblGrid>
                <a:gridCol w="876032"/>
                <a:gridCol w="1640920"/>
                <a:gridCol w="1167944"/>
                <a:gridCol w="1457836"/>
                <a:gridCol w="1640920"/>
                <a:gridCol w="1532091"/>
              </a:tblGrid>
              <a:tr h="689713">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713">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پشتی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گرد بزرگ</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سر دراز</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عضله دو سر</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دلتوئید</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میانی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فوق خاری کتف</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ابداکشن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713">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26255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06527" y="1106917"/>
            <a:ext cx="2822693" cy="437121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815845617"/>
              </p:ext>
            </p:extLst>
          </p:nvPr>
        </p:nvGraphicFramePr>
        <p:xfrm>
          <a:off x="1924335" y="3753133"/>
          <a:ext cx="4681181" cy="1624085"/>
        </p:xfrm>
        <a:graphic>
          <a:graphicData uri="http://schemas.openxmlformats.org/drawingml/2006/table">
            <a:tbl>
              <a:tblPr firstRow="1" firstCol="1" bandRow="1"/>
              <a:tblGrid>
                <a:gridCol w="2342329"/>
                <a:gridCol w="2338852"/>
              </a:tblGrid>
              <a:tr h="556867">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7218">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سینه ای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دالی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غرابی بازویی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درون گرداننده مدور</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2436783"/>
              </p:ext>
            </p:extLst>
          </p:nvPr>
        </p:nvGraphicFramePr>
        <p:xfrm>
          <a:off x="450378" y="688762"/>
          <a:ext cx="8356685" cy="2545757"/>
        </p:xfrm>
        <a:graphic>
          <a:graphicData uri="http://schemas.openxmlformats.org/drawingml/2006/table">
            <a:tbl>
              <a:tblPr firstRow="1" firstCol="1" bandRow="1"/>
              <a:tblGrid>
                <a:gridCol w="880345"/>
                <a:gridCol w="1648999"/>
                <a:gridCol w="1220107"/>
                <a:gridCol w="1418601"/>
                <a:gridCol w="1648999"/>
                <a:gridCol w="1539634"/>
              </a:tblGrid>
              <a:tr h="748502">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502">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سه سر بازویی</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دوسر بازویی</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بازویی قدامی</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بازویی رند اعلایی</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فلکشن</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آرنج راست</a:t>
                      </a: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 و چپ</a:t>
                      </a: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6764">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652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61119" y="943143"/>
            <a:ext cx="2822693" cy="437121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532427185"/>
              </p:ext>
            </p:extLst>
          </p:nvPr>
        </p:nvGraphicFramePr>
        <p:xfrm>
          <a:off x="2060812" y="3698543"/>
          <a:ext cx="4121624" cy="1715308"/>
        </p:xfrm>
        <a:graphic>
          <a:graphicData uri="http://schemas.openxmlformats.org/drawingml/2006/table">
            <a:tbl>
              <a:tblPr firstRow="1" firstCol="1" bandRow="1"/>
              <a:tblGrid>
                <a:gridCol w="2062342"/>
                <a:gridCol w="2059282"/>
              </a:tblGrid>
              <a:tr h="541320">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320">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راست وچپ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بازویی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گوش آرنجی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گوش آرنجی</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92557931"/>
              </p:ext>
            </p:extLst>
          </p:nvPr>
        </p:nvGraphicFramePr>
        <p:xfrm>
          <a:off x="354842" y="674061"/>
          <a:ext cx="8343038" cy="2378197"/>
        </p:xfrm>
        <a:graphic>
          <a:graphicData uri="http://schemas.openxmlformats.org/drawingml/2006/table">
            <a:tbl>
              <a:tblPr firstRow="1" firstCol="1" bandRow="1"/>
              <a:tblGrid>
                <a:gridCol w="878907"/>
                <a:gridCol w="1646306"/>
                <a:gridCol w="1186978"/>
                <a:gridCol w="1447421"/>
                <a:gridCol w="1646306"/>
                <a:gridCol w="1537120"/>
              </a:tblGrid>
              <a:tr h="748853">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853">
                <a:tc>
                  <a:txBody>
                    <a:bodyPr/>
                    <a:lstStyle/>
                    <a:p>
                      <a:pPr algn="ctr">
                        <a:lnSpc>
                          <a:spcPct val="107000"/>
                        </a:lnSpc>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مربع درون گرداننده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درون گرداننده مدور</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بازویی زند اعلایی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چرخش دهنده خارجی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سوپی نیشن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راست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853">
                <a:tc>
                  <a:txBody>
                    <a:bodyPr/>
                    <a:lstStyle/>
                    <a:p>
                      <a:pPr algn="ctr">
                        <a:lnSpc>
                          <a:spcPct val="107000"/>
                        </a:lnSpc>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چرخش دهنده خارجی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بازویی</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زند اعلایی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مربع</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درو گرداننده</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درون گرداننده مدور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پرونیشن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چپ</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28726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61119" y="1106916"/>
            <a:ext cx="2822693" cy="437121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401659836"/>
              </p:ext>
            </p:extLst>
          </p:nvPr>
        </p:nvGraphicFramePr>
        <p:xfrm>
          <a:off x="2065825" y="3835020"/>
          <a:ext cx="4594282" cy="1442283"/>
        </p:xfrm>
        <a:graphic>
          <a:graphicData uri="http://schemas.openxmlformats.org/drawingml/2006/table">
            <a:tbl>
              <a:tblPr firstRow="1" firstCol="1" bandRow="1"/>
              <a:tblGrid>
                <a:gridCol w="2298847"/>
                <a:gridCol w="2295435"/>
              </a:tblGrid>
              <a:tr h="561792">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792">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بازویی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تا کننده انگشتان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مچ دستی کوتاه و بلند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4617475"/>
              </p:ext>
            </p:extLst>
          </p:nvPr>
        </p:nvGraphicFramePr>
        <p:xfrm>
          <a:off x="313899" y="837834"/>
          <a:ext cx="8629640" cy="2526118"/>
        </p:xfrm>
        <a:graphic>
          <a:graphicData uri="http://schemas.openxmlformats.org/drawingml/2006/table">
            <a:tbl>
              <a:tblPr firstRow="1" firstCol="1" bandRow="1"/>
              <a:tblGrid>
                <a:gridCol w="909100"/>
                <a:gridCol w="1702860"/>
                <a:gridCol w="1195765"/>
                <a:gridCol w="1529132"/>
                <a:gridCol w="1702860"/>
                <a:gridCol w="1589923"/>
              </a:tblGrid>
              <a:tr h="676065">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065">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کف دستی طویل</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زند اسفلی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زند اعلایی قدامی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مشترک انگشتان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دراز شست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مچ دست باند</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بازکننده مچ کوتاه</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بازکننده مچ دستی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هایپر اکستنشن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راست و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065">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1566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29358" y="1011382"/>
            <a:ext cx="2822693" cy="437121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469812129"/>
              </p:ext>
            </p:extLst>
          </p:nvPr>
        </p:nvGraphicFramePr>
        <p:xfrm>
          <a:off x="1692322" y="3562066"/>
          <a:ext cx="4804011" cy="1637731"/>
        </p:xfrm>
        <a:graphic>
          <a:graphicData uri="http://schemas.openxmlformats.org/drawingml/2006/table">
            <a:tbl>
              <a:tblPr firstRow="1" firstCol="1" bandRow="1"/>
              <a:tblGrid>
                <a:gridCol w="2470244"/>
                <a:gridCol w="2333767"/>
              </a:tblGrid>
              <a:tr h="613697">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403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 کننده دراز و کوتاه مچ دستی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 کننده مچ دستی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 دراز و کوتاه مچ دستی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 مچ دستی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65377706"/>
              </p:ext>
            </p:extLst>
          </p:nvPr>
        </p:nvGraphicFramePr>
        <p:xfrm>
          <a:off x="327544" y="742299"/>
          <a:ext cx="8547756" cy="2480626"/>
        </p:xfrm>
        <a:graphic>
          <a:graphicData uri="http://schemas.openxmlformats.org/drawingml/2006/table">
            <a:tbl>
              <a:tblPr firstRow="1" firstCol="1" bandRow="1"/>
              <a:tblGrid>
                <a:gridCol w="900474"/>
                <a:gridCol w="1686702"/>
                <a:gridCol w="1259450"/>
                <a:gridCol w="1439591"/>
                <a:gridCol w="1686702"/>
                <a:gridCol w="1574837"/>
              </a:tblGrid>
              <a:tr h="65331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319">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 مشترک انگشتان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 انگشت</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کوچک</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عضلات دودی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تا کننده سطحی و عمقی انگشتان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تا کننده انگت</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کوچک</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انگشتان</a:t>
                      </a: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دست</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و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319">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3527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74314700"/>
              </p:ext>
            </p:extLst>
          </p:nvPr>
        </p:nvGraphicFramePr>
        <p:xfrm>
          <a:off x="2088108" y="3972028"/>
          <a:ext cx="4107512" cy="1738360"/>
        </p:xfrm>
        <a:graphic>
          <a:graphicData uri="http://schemas.openxmlformats.org/drawingml/2006/table">
            <a:tbl>
              <a:tblPr firstRow="1" firstCol="1" bandRow="1"/>
              <a:tblGrid>
                <a:gridCol w="2055281"/>
                <a:gridCol w="2052231"/>
              </a:tblGrid>
              <a:tr h="531733">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mn-cs"/>
                        </a:rPr>
                        <a:t>عضلات ثابت کننده</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mn-cs"/>
                        </a:rPr>
                        <a:t>عضلات خنثی کننده</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249">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عضلات چپ و راست شکمی تمایل به خم کردن جانبی و چرخش یکئیگر را خنثی می کند</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2"/>
          <a:stretch>
            <a:fillRect/>
          </a:stretch>
        </p:blipFill>
        <p:spPr>
          <a:xfrm>
            <a:off x="9215710" y="970439"/>
            <a:ext cx="2822693" cy="437121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93866234"/>
              </p:ext>
            </p:extLst>
          </p:nvPr>
        </p:nvGraphicFramePr>
        <p:xfrm>
          <a:off x="232012" y="579577"/>
          <a:ext cx="8561402" cy="3146763"/>
        </p:xfrm>
        <a:graphic>
          <a:graphicData uri="http://schemas.openxmlformats.org/drawingml/2006/table">
            <a:tbl>
              <a:tblPr firstRow="1" firstCol="1" bandRow="1"/>
              <a:tblGrid>
                <a:gridCol w="901911"/>
                <a:gridCol w="1689395"/>
                <a:gridCol w="1271010"/>
                <a:gridCol w="1432340"/>
                <a:gridCol w="1689395"/>
                <a:gridCol w="1577351"/>
              </a:tblGrid>
              <a:tr h="730608">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mn-cs"/>
                        </a:rPr>
                        <a:t>اهرم</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mn-cs"/>
                        </a:rPr>
                        <a:t>عضلات مخالف عمل</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mn-cs"/>
                        </a:rPr>
                        <a:t>عضلات کمکی</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mn-cs"/>
                        </a:rPr>
                        <a:t>عضلات اصلی</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mn-cs"/>
                        </a:rPr>
                        <a:t>نوع حرکت مفصل</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670">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اول</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mn-cs"/>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بخش پشتی و کمری ستون مهره ها</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نیم خاری</a:t>
                      </a:r>
                    </a:p>
                    <a:p>
                      <a:pPr algn="ctr">
                        <a:lnSpc>
                          <a:spcPct val="107000"/>
                        </a:lnSpc>
                        <a:spcAft>
                          <a:spcPts val="0"/>
                        </a:spcAft>
                      </a:pP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کانسنتریک</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ندارد</a:t>
                      </a:r>
                      <a:r>
                        <a:rPr lang="en-US" sz="1800" b="0"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mn-cs"/>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راست بزرگ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&lt;راست شکمی&gt;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 مایل بزرگ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مایل کوچک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algn="ctr">
                        <a:lnSpc>
                          <a:spcPct val="107000"/>
                        </a:lnSpc>
                        <a:spcAft>
                          <a:spcPts val="0"/>
                        </a:spcAft>
                      </a:pP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فلکشن تنه</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670">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65344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15710" y="970439"/>
            <a:ext cx="2822693" cy="437121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425350820"/>
              </p:ext>
            </p:extLst>
          </p:nvPr>
        </p:nvGraphicFramePr>
        <p:xfrm>
          <a:off x="2229599" y="3903260"/>
          <a:ext cx="4798998" cy="1619774"/>
        </p:xfrm>
        <a:graphic>
          <a:graphicData uri="http://schemas.openxmlformats.org/drawingml/2006/table">
            <a:tbl>
              <a:tblPr firstRow="1" firstCol="1" bandRow="1"/>
              <a:tblGrid>
                <a:gridCol w="2401281"/>
                <a:gridCol w="2397717"/>
              </a:tblGrid>
              <a:tr h="445786">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786">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ران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عضلات شکمی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ستو فقرات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ران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کشنده پهن نیام</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ای</a:t>
                      </a: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24192032"/>
              </p:ext>
            </p:extLst>
          </p:nvPr>
        </p:nvGraphicFramePr>
        <p:xfrm>
          <a:off x="272955" y="797943"/>
          <a:ext cx="8643288" cy="2516318"/>
        </p:xfrm>
        <a:graphic>
          <a:graphicData uri="http://schemas.openxmlformats.org/drawingml/2006/table">
            <a:tbl>
              <a:tblPr firstRow="1" firstCol="1" bandRow="1"/>
              <a:tblGrid>
                <a:gridCol w="910538"/>
                <a:gridCol w="1705553"/>
                <a:gridCol w="1259873"/>
                <a:gridCol w="1469333"/>
                <a:gridCol w="1705553"/>
                <a:gridCol w="1592438"/>
              </a:tblGrid>
              <a:tr h="671165">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165">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سرینی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همسترینگ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داخلی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قدامی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کشنده پهن نیام</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خیاطه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ای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سوئز و خاصره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 ران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و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165">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74046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15710" y="970439"/>
            <a:ext cx="2822693" cy="437121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779125452"/>
              </p:ext>
            </p:extLst>
          </p:nvPr>
        </p:nvGraphicFramePr>
        <p:xfrm>
          <a:off x="2142699" y="3712190"/>
          <a:ext cx="4243989" cy="1629460"/>
        </p:xfrm>
        <a:graphic>
          <a:graphicData uri="http://schemas.openxmlformats.org/drawingml/2006/table">
            <a:tbl>
              <a:tblPr firstRow="1" firstCol="1" bandRow="1"/>
              <a:tblGrid>
                <a:gridCol w="2123570"/>
                <a:gridCol w="2120419"/>
              </a:tblGrid>
              <a:tr h="517206">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254">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عضلات شکمی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های ستون فقرات</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نزدیک کننده بزرگ</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76272630"/>
              </p:ext>
            </p:extLst>
          </p:nvPr>
        </p:nvGraphicFramePr>
        <p:xfrm>
          <a:off x="232013" y="552284"/>
          <a:ext cx="8670582" cy="2222821"/>
        </p:xfrm>
        <a:graphic>
          <a:graphicData uri="http://schemas.openxmlformats.org/drawingml/2006/table">
            <a:tbl>
              <a:tblPr firstRow="1" firstCol="1" bandRow="1"/>
              <a:tblGrid>
                <a:gridCol w="913413"/>
                <a:gridCol w="1710939"/>
                <a:gridCol w="1306202"/>
                <a:gridCol w="1431622"/>
                <a:gridCol w="1710939"/>
                <a:gridCol w="1597467"/>
              </a:tblGrid>
              <a:tr h="671165">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smtClean="0">
                          <a:effectLst/>
                          <a:latin typeface="Calibri" panose="020F0502020204030204" pitchFamily="34" charset="0"/>
                          <a:ea typeface="Calibri" panose="020F0502020204030204" pitchFamily="34" charset="0"/>
                          <a:cs typeface="Arial" panose="020B0604020202020204" pitchFamily="34" charset="0"/>
                        </a:rPr>
                        <a:t>انقباض</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165">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چهارسر</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رانی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رکبی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 قلو</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گروه همسترینگ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خیاطه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داخلی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 زانو</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و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165">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5168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15710" y="970439"/>
            <a:ext cx="2822693" cy="437121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226894461"/>
              </p:ext>
            </p:extLst>
          </p:nvPr>
        </p:nvGraphicFramePr>
        <p:xfrm>
          <a:off x="2129051" y="3739485"/>
          <a:ext cx="4135271" cy="1303573"/>
        </p:xfrm>
        <a:graphic>
          <a:graphicData uri="http://schemas.openxmlformats.org/drawingml/2006/table">
            <a:tbl>
              <a:tblPr firstRow="1" firstCol="1" bandRow="1"/>
              <a:tblGrid>
                <a:gridCol w="2069171"/>
                <a:gridCol w="2066100"/>
              </a:tblGrid>
              <a:tr h="423082">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621">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ندارد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مچ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بلند و کوتاه</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39803815"/>
              </p:ext>
            </p:extLst>
          </p:nvPr>
        </p:nvGraphicFramePr>
        <p:xfrm>
          <a:off x="232014" y="852532"/>
          <a:ext cx="8629639" cy="2241019"/>
        </p:xfrm>
        <a:graphic>
          <a:graphicData uri="http://schemas.openxmlformats.org/drawingml/2006/table">
            <a:tbl>
              <a:tblPr firstRow="1" firstCol="1" bandRow="1"/>
              <a:tblGrid>
                <a:gridCol w="909100"/>
                <a:gridCol w="1702860"/>
                <a:gridCol w="1320138"/>
                <a:gridCol w="1404758"/>
                <a:gridCol w="1702860"/>
                <a:gridCol w="1589923"/>
              </a:tblGrid>
              <a:tr h="680264">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264">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طرفی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خلفی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نی کوتاه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دو قلو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نعلی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بلند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پلانتار</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فلکشن</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مچ راست وچپ</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264">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62129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1310641"/>
            <a:ext cx="11780520" cy="6827521"/>
          </a:xfrm>
        </p:spPr>
        <p:txBody>
          <a:bodyPr>
            <a:normAutofit/>
          </a:bodyPr>
          <a:lstStyle/>
          <a:p>
            <a:pPr algn="r"/>
            <a:r>
              <a:rPr lang="fa-IR" sz="3100" dirty="0"/>
              <a:t>در سال 1314 یک مربی ورزش بنام ”فریدون شریف زاده“ ورزش بسکتبال را به  دانش آموزان دبیرستان البز تهران معرفی وپایه گذاری کرد وکم کم دیگر مربیان ورزش به گسترش وآموزش این ورزش پرداختند. درسال 1324 فدراسیون بسکتبال ایران تشکیل شد ونخستین حضور بسکتبال ایران درمیدانهای بین المللی دربازیهای المپیک لندن (1984) بود. </a:t>
            </a:r>
            <a:r>
              <a:rPr lang="fa-IR" b="1" i="1" dirty="0" smtClean="0">
                <a:solidFill>
                  <a:schemeClr val="tx1"/>
                </a:solidFill>
              </a:rPr>
              <a:t/>
            </a:r>
            <a:br>
              <a:rPr lang="fa-IR" b="1" i="1" dirty="0" smtClean="0">
                <a:solidFill>
                  <a:schemeClr val="tx1"/>
                </a:solidFill>
              </a:rPr>
            </a:br>
            <a:r>
              <a:rPr lang="fa-IR" dirty="0" smtClean="0">
                <a:solidFill>
                  <a:schemeClr val="tx1"/>
                </a:solidFill>
              </a:rPr>
              <a:t> </a:t>
            </a:r>
            <a:r>
              <a:rPr lang="fa-IR" sz="3200" dirty="0" smtClean="0">
                <a:solidFill>
                  <a:schemeClr val="tx1"/>
                </a:solidFill>
              </a:rPr>
              <a:t/>
            </a:r>
            <a:br>
              <a:rPr lang="fa-IR" sz="3200" dirty="0" smtClean="0">
                <a:solidFill>
                  <a:schemeClr val="tx1"/>
                </a:solidFill>
              </a:rPr>
            </a:br>
            <a:endParaRPr lang="en-US"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520" y="2438400"/>
            <a:ext cx="8379282" cy="4273457"/>
          </a:xfrm>
          <a:prstGeom prst="rect">
            <a:avLst/>
          </a:prstGeom>
        </p:spPr>
      </p:pic>
    </p:spTree>
    <p:extLst>
      <p:ext uri="{BB962C8B-B14F-4D97-AF65-F5344CB8AC3E}">
        <p14:creationId xmlns:p14="http://schemas.microsoft.com/office/powerpoint/2010/main" val="1950091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94629" y="327544"/>
            <a:ext cx="5098743" cy="6070981"/>
          </a:xfrm>
          <a:prstGeom prst="rect">
            <a:avLst/>
          </a:prstGeom>
        </p:spPr>
      </p:pic>
      <p:sp>
        <p:nvSpPr>
          <p:cNvPr id="4" name="Title 3"/>
          <p:cNvSpPr>
            <a:spLocks noGrp="1"/>
          </p:cNvSpPr>
          <p:nvPr>
            <p:ph type="ctrTitle"/>
          </p:nvPr>
        </p:nvSpPr>
        <p:spPr>
          <a:xfrm>
            <a:off x="8561696" y="150125"/>
            <a:ext cx="3630304" cy="1039717"/>
          </a:xfrm>
        </p:spPr>
        <p:txBody>
          <a:bodyPr/>
          <a:lstStyle/>
          <a:p>
            <a:r>
              <a:rPr lang="fa-IR" dirty="0" smtClean="0"/>
              <a:t>فاز چهارم</a:t>
            </a:r>
            <a:endParaRPr lang="en-US" dirty="0"/>
          </a:p>
        </p:txBody>
      </p:sp>
    </p:spTree>
    <p:extLst>
      <p:ext uri="{BB962C8B-B14F-4D97-AF65-F5344CB8AC3E}">
        <p14:creationId xmlns:p14="http://schemas.microsoft.com/office/powerpoint/2010/main" val="746771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17654131"/>
              </p:ext>
            </p:extLst>
          </p:nvPr>
        </p:nvGraphicFramePr>
        <p:xfrm>
          <a:off x="136477" y="702409"/>
          <a:ext cx="8725175" cy="2431330"/>
        </p:xfrm>
        <a:graphic>
          <a:graphicData uri="http://schemas.openxmlformats.org/drawingml/2006/table">
            <a:tbl>
              <a:tblPr firstRow="1" firstCol="1" bandRow="1"/>
              <a:tblGrid>
                <a:gridCol w="919164"/>
                <a:gridCol w="1721712"/>
                <a:gridCol w="1344271"/>
                <a:gridCol w="1410791"/>
                <a:gridCol w="1721712"/>
                <a:gridCol w="1607525"/>
              </a:tblGrid>
              <a:tr h="64871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اصلی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529">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ندارد</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متوازی الضلاع</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بخش 3 ذوزنقه</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اکستنتریک</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دندانه ای قدامی</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سینه ای کوچک</a:t>
                      </a:r>
                    </a:p>
                    <a:p>
                      <a:pPr algn="ctr">
                        <a:lnSpc>
                          <a:spcPct val="107000"/>
                        </a:lnSpc>
                        <a:spcAft>
                          <a:spcPts val="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پروتراکشن</a:t>
                      </a: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 10درجه</a:t>
                      </a:r>
                    </a:p>
                    <a:p>
                      <a:pPr algn="ctr">
                        <a:lnSpc>
                          <a:spcPct val="107000"/>
                        </a:lnSpc>
                        <a:spcAft>
                          <a:spcPts val="0"/>
                        </a:spcAft>
                      </a:pP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کتف راست و چپ</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529">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9261434" y="1893019"/>
            <a:ext cx="2731245" cy="353598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150925288"/>
              </p:ext>
            </p:extLst>
          </p:nvPr>
        </p:nvGraphicFramePr>
        <p:xfrm>
          <a:off x="2019869" y="3794606"/>
          <a:ext cx="4189398" cy="1692075"/>
        </p:xfrm>
        <a:graphic>
          <a:graphicData uri="http://schemas.openxmlformats.org/drawingml/2006/table">
            <a:tbl>
              <a:tblPr firstRow="1" firstCol="1" bandRow="1"/>
              <a:tblGrid>
                <a:gridCol w="2096255"/>
                <a:gridCol w="2093143"/>
              </a:tblGrid>
              <a:tr h="518087">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186">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اگر حرکت قوی باشد عضلات شکمی و بین دنده ای داخلی</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عضله گوشه ای</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دندانه ای قدامی</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سینه ای کوچک</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41803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93195" y="1606416"/>
            <a:ext cx="2731245" cy="353598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149367321"/>
              </p:ext>
            </p:extLst>
          </p:nvPr>
        </p:nvGraphicFramePr>
        <p:xfrm>
          <a:off x="286603" y="523282"/>
          <a:ext cx="8684232" cy="2770949"/>
        </p:xfrm>
        <a:graphic>
          <a:graphicData uri="http://schemas.openxmlformats.org/drawingml/2006/table">
            <a:tbl>
              <a:tblPr firstRow="1" firstCol="1" bandRow="1"/>
              <a:tblGrid>
                <a:gridCol w="914851"/>
                <a:gridCol w="1713633"/>
                <a:gridCol w="1302071"/>
                <a:gridCol w="1440063"/>
                <a:gridCol w="1713633"/>
                <a:gridCol w="1599981"/>
              </a:tblGrid>
              <a:tr h="623130">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4689">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پشتی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گرد بزرگ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غرابی بازویی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سر کوتاه دو سر بازویی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بخش قدامی دلتویید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بخش</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ترقوه ای سینه ای بزرگ</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 شانه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و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4689">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22908559"/>
              </p:ext>
            </p:extLst>
          </p:nvPr>
        </p:nvGraphicFramePr>
        <p:xfrm>
          <a:off x="2347415" y="3894430"/>
          <a:ext cx="4107511" cy="1247972"/>
        </p:xfrm>
        <a:graphic>
          <a:graphicData uri="http://schemas.openxmlformats.org/drawingml/2006/table">
            <a:tbl>
              <a:tblPr firstRow="1" firstCol="1" bandRow="1"/>
              <a:tblGrid>
                <a:gridCol w="2055281"/>
                <a:gridCol w="2052230"/>
              </a:tblGrid>
              <a:tr h="463492">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480">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ذوزنقه ای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تحت ترقوه ای </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تحت خاری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گرد کوچک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0568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34138" y="1497234"/>
            <a:ext cx="2731245" cy="353598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62188989"/>
              </p:ext>
            </p:extLst>
          </p:nvPr>
        </p:nvGraphicFramePr>
        <p:xfrm>
          <a:off x="218364" y="797943"/>
          <a:ext cx="8643289" cy="2409281"/>
        </p:xfrm>
        <a:graphic>
          <a:graphicData uri="http://schemas.openxmlformats.org/drawingml/2006/table">
            <a:tbl>
              <a:tblPr firstRow="1" firstCol="1" bandRow="1"/>
              <a:tblGrid>
                <a:gridCol w="910538"/>
                <a:gridCol w="1705553"/>
                <a:gridCol w="1304327"/>
                <a:gridCol w="1424879"/>
                <a:gridCol w="1705553"/>
                <a:gridCol w="1592439"/>
              </a:tblGrid>
              <a:tr h="67672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smtClean="0">
                          <a:effectLst/>
                          <a:latin typeface="Calibri" panose="020F0502020204030204" pitchFamily="34" charset="0"/>
                          <a:ea typeface="Calibri" panose="020F0502020204030204" pitchFamily="34" charset="0"/>
                          <a:cs typeface="Arial" panose="020B0604020202020204" pitchFamily="34" charset="0"/>
                        </a:rPr>
                        <a:t>عضلات 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505">
                <a:tc>
                  <a:txBody>
                    <a:bodyPr/>
                    <a:lstStyle/>
                    <a:p>
                      <a:pPr algn="ctr" rtl="1">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پشتی بزرگ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گرد بزرگ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سر دراز عضله دو سر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دلتوئید میانی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فوق خاری کتف</a:t>
                      </a: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10درجه</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ابداکشن بازو</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و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047">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9092881"/>
              </p:ext>
            </p:extLst>
          </p:nvPr>
        </p:nvGraphicFramePr>
        <p:xfrm>
          <a:off x="1910686" y="4081214"/>
          <a:ext cx="4407762" cy="1198801"/>
        </p:xfrm>
        <a:graphic>
          <a:graphicData uri="http://schemas.openxmlformats.org/drawingml/2006/table">
            <a:tbl>
              <a:tblPr firstRow="1" firstCol="1" bandRow="1"/>
              <a:tblGrid>
                <a:gridCol w="2205518"/>
                <a:gridCol w="2202244"/>
              </a:tblGrid>
              <a:tr h="490786">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015">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ذوزنقه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تحت ترقوه ای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تحت خاری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گرد کوچک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60101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3195" y="1947610"/>
            <a:ext cx="2731245" cy="353598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444226469"/>
              </p:ext>
            </p:extLst>
          </p:nvPr>
        </p:nvGraphicFramePr>
        <p:xfrm>
          <a:off x="491319" y="1193728"/>
          <a:ext cx="8493163" cy="2295609"/>
        </p:xfrm>
        <a:graphic>
          <a:graphicData uri="http://schemas.openxmlformats.org/drawingml/2006/table">
            <a:tbl>
              <a:tblPr firstRow="1" firstCol="1" bandRow="1"/>
              <a:tblGrid>
                <a:gridCol w="894722"/>
                <a:gridCol w="1675930"/>
                <a:gridCol w="1250722"/>
                <a:gridCol w="1431080"/>
                <a:gridCol w="1675930"/>
                <a:gridCol w="1564779"/>
              </a:tblGrid>
              <a:tr h="70755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59">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بازویی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mn-cs"/>
                        </a:rPr>
                        <a:t>بازویی زند اعلایی</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دو سر بازویی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بازویی قدامی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 آرنج</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و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59">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43975902"/>
              </p:ext>
            </p:extLst>
          </p:nvPr>
        </p:nvGraphicFramePr>
        <p:xfrm>
          <a:off x="2265529" y="4053918"/>
          <a:ext cx="3998330" cy="1429678"/>
        </p:xfrm>
        <a:graphic>
          <a:graphicData uri="http://schemas.openxmlformats.org/drawingml/2006/table">
            <a:tbl>
              <a:tblPr firstRow="1" firstCol="1" bandRow="1"/>
              <a:tblGrid>
                <a:gridCol w="2000650"/>
                <a:gridCol w="1997680"/>
              </a:tblGrid>
              <a:tr h="493044">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634">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سینه ای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دالی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غرابی بازویی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درون گرداننده مدور</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 سر بازویی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794345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3195" y="1947610"/>
            <a:ext cx="2731245" cy="353598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247080153"/>
              </p:ext>
            </p:extLst>
          </p:nvPr>
        </p:nvGraphicFramePr>
        <p:xfrm>
          <a:off x="428767" y="501792"/>
          <a:ext cx="8493163" cy="2468541"/>
        </p:xfrm>
        <a:graphic>
          <a:graphicData uri="http://schemas.openxmlformats.org/drawingml/2006/table">
            <a:tbl>
              <a:tblPr firstRow="1" firstCol="1" bandRow="1"/>
              <a:tblGrid>
                <a:gridCol w="894722"/>
                <a:gridCol w="1675930"/>
                <a:gridCol w="1285978"/>
                <a:gridCol w="1395824"/>
                <a:gridCol w="1797752"/>
                <a:gridCol w="1442957"/>
              </a:tblGrid>
              <a:tr h="70755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59">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چرخش دهنده خارجی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 سر بازویی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بازویی زند</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اعلایی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مربع درون گرداننده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درون گرداننده مدور</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پرونیشن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راست</a:t>
                      </a:r>
                      <a:r>
                        <a:rPr lang="en-US" sz="18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59">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مربع درون گرداننده</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درون گرداننده مدور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بازویی زند اعلایی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چرخش دهنده خارجی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دو سر بازویی</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سوپینیشن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چپ</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2372162"/>
              </p:ext>
            </p:extLst>
          </p:nvPr>
        </p:nvGraphicFramePr>
        <p:xfrm>
          <a:off x="2626058" y="3157452"/>
          <a:ext cx="3711727" cy="3398461"/>
        </p:xfrm>
        <a:graphic>
          <a:graphicData uri="http://schemas.openxmlformats.org/drawingml/2006/table">
            <a:tbl>
              <a:tblPr firstRow="1" firstCol="1" bandRow="1"/>
              <a:tblGrid>
                <a:gridCol w="1857242"/>
                <a:gridCol w="1854485"/>
              </a:tblGrid>
              <a:tr h="463491">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411">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انقباض سه سر بازویی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گوش ارنجی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درون گرداننده مور</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چپ</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 سه سر بازویی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سه گوش ارنجی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درون گرداننده مور</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بازویی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گوش ارنجی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سر بازویی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سه گوش ارنجی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97302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61434" y="1920315"/>
            <a:ext cx="2731245" cy="353598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00788271"/>
              </p:ext>
            </p:extLst>
          </p:nvPr>
        </p:nvGraphicFramePr>
        <p:xfrm>
          <a:off x="204717" y="306625"/>
          <a:ext cx="8725176" cy="3890474"/>
        </p:xfrm>
        <a:graphic>
          <a:graphicData uri="http://schemas.openxmlformats.org/drawingml/2006/table">
            <a:tbl>
              <a:tblPr firstRow="1" firstCol="1" bandRow="1"/>
              <a:tblGrid>
                <a:gridCol w="919165"/>
                <a:gridCol w="1721712"/>
                <a:gridCol w="1307604"/>
                <a:gridCol w="1447458"/>
                <a:gridCol w="1721712"/>
                <a:gridCol w="1607525"/>
              </a:tblGrid>
              <a:tr h="77124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249">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زند اسفلی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زند اعلایی قدامی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مشترک انگشتان دست</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 کننده دراز شست دست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مچ دستی بلند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&gt;زند اعلایی خلفی&lt;</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مچ دستی کوتاه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&gt;زند اعلایی خلفی&lt;</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 مچ دستی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&gt;زند اسفل خلفی&lt;</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هایپر اکستنشن مچ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دست راست وچپ</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249">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90411560"/>
              </p:ext>
            </p:extLst>
          </p:nvPr>
        </p:nvGraphicFramePr>
        <p:xfrm>
          <a:off x="2524836" y="4381465"/>
          <a:ext cx="3875500" cy="1781047"/>
        </p:xfrm>
        <a:graphic>
          <a:graphicData uri="http://schemas.openxmlformats.org/drawingml/2006/table">
            <a:tbl>
              <a:tblPr firstRow="1" firstCol="1" bandRow="1"/>
              <a:tblGrid>
                <a:gridCol w="1939189"/>
                <a:gridCol w="1936311"/>
              </a:tblGrid>
              <a:tr h="60705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059">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بازویی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تا کننده انگشتان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مچ دستی بلند و کوتاه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 مچ دستی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02598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47786" y="1770189"/>
            <a:ext cx="2731245" cy="353598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01143820"/>
              </p:ext>
            </p:extLst>
          </p:nvPr>
        </p:nvGraphicFramePr>
        <p:xfrm>
          <a:off x="423080" y="290792"/>
          <a:ext cx="8629641" cy="2973589"/>
        </p:xfrm>
        <a:graphic>
          <a:graphicData uri="http://schemas.openxmlformats.org/drawingml/2006/table">
            <a:tbl>
              <a:tblPr firstRow="1" firstCol="1" bandRow="1"/>
              <a:tblGrid>
                <a:gridCol w="909100"/>
                <a:gridCol w="1702860"/>
                <a:gridCol w="1277653"/>
                <a:gridCol w="1447244"/>
                <a:gridCol w="1702860"/>
                <a:gridCol w="1589924"/>
              </a:tblGrid>
              <a:tr h="753052">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smtClean="0">
                          <a:effectLst/>
                          <a:latin typeface="Calibri" panose="020F0502020204030204" pitchFamily="34" charset="0"/>
                          <a:ea typeface="Calibri" panose="020F0502020204030204" pitchFamily="34" charset="0"/>
                          <a:cs typeface="Arial" panose="020B0604020202020204" pitchFamily="34" charset="0"/>
                        </a:rPr>
                        <a:t>عضلات 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a:t>
                      </a:r>
                      <a:r>
                        <a:rPr lang="fa-IR" sz="2000" b="1" dirty="0" smtClean="0">
                          <a:effectLst/>
                          <a:latin typeface="Calibri" panose="020F0502020204030204" pitchFamily="34" charset="0"/>
                          <a:ea typeface="Calibri" panose="020F0502020204030204" pitchFamily="34" charset="0"/>
                          <a:cs typeface="Arial" panose="020B0604020202020204" pitchFamily="34" charset="0"/>
                        </a:rPr>
                        <a:t>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052">
                <a:tc>
                  <a:txBody>
                    <a:bodyPr/>
                    <a:lstStyle/>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بین استخوانی کف دستی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دور کننده انگشت کوچک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دودی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بین استخوانی کف دستی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مشترک بند بالایی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انگشت سبابه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انگشت کوچک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دور</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کردن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 انگشتان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دست راست و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052">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75536149"/>
              </p:ext>
            </p:extLst>
          </p:nvPr>
        </p:nvGraphicFramePr>
        <p:xfrm>
          <a:off x="1992574" y="3548951"/>
          <a:ext cx="4667070" cy="1539382"/>
        </p:xfrm>
        <a:graphic>
          <a:graphicData uri="http://schemas.openxmlformats.org/drawingml/2006/table">
            <a:tbl>
              <a:tblPr firstRow="1" firstCol="1" bandRow="1"/>
              <a:tblGrid>
                <a:gridCol w="2335268"/>
                <a:gridCol w="2331802"/>
              </a:tblGrid>
              <a:tr h="365394">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89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زند اسفل قدامی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زند اعلایی قدامی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کف دستی طویل</a:t>
                      </a:r>
                    </a:p>
                    <a:p>
                      <a:pPr algn="ctr">
                        <a:lnSpc>
                          <a:spcPct val="107000"/>
                        </a:lnSpc>
                        <a:spcAft>
                          <a:spcPts val="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زند اسفل قدامی</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زند اعلایی قدامی</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کف دستی طویل</a:t>
                      </a:r>
                    </a:p>
                    <a:p>
                      <a:pPr algn="ctr">
                        <a:lnSpc>
                          <a:spcPct val="107000"/>
                        </a:lnSpc>
                        <a:spcAft>
                          <a:spcPts val="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22140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95729421"/>
              </p:ext>
            </p:extLst>
          </p:nvPr>
        </p:nvGraphicFramePr>
        <p:xfrm>
          <a:off x="245661" y="716054"/>
          <a:ext cx="8670583" cy="3219249"/>
        </p:xfrm>
        <a:graphic>
          <a:graphicData uri="http://schemas.openxmlformats.org/drawingml/2006/table">
            <a:tbl>
              <a:tblPr firstRow="1" firstCol="1" bandRow="1"/>
              <a:tblGrid>
                <a:gridCol w="913413"/>
                <a:gridCol w="1710939"/>
                <a:gridCol w="1306202"/>
                <a:gridCol w="1431623"/>
                <a:gridCol w="1710939"/>
                <a:gridCol w="1597467"/>
              </a:tblGrid>
              <a:tr h="875882">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اصلی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5882">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راست بزرگ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&lt;راست شکمی&gt;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 مایل بزرگ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مایل کوچک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ایزومتریک</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عضلات خلفی عمقی ستون فقرات</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بخش</a:t>
                      </a: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 پشتی و کمری ستون مهره ها</a:t>
                      </a:r>
                    </a:p>
                    <a:p>
                      <a:pPr algn="ctr">
                        <a:lnSpc>
                          <a:spcPct val="107000"/>
                        </a:lnSpc>
                        <a:spcAft>
                          <a:spcPts val="0"/>
                        </a:spcAft>
                      </a:pP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نیم خاری</a:t>
                      </a:r>
                    </a:p>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اکستنشن </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تنه</a:t>
                      </a: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5882">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9261434" y="1893019"/>
            <a:ext cx="2731245" cy="353598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243109743"/>
              </p:ext>
            </p:extLst>
          </p:nvPr>
        </p:nvGraphicFramePr>
        <p:xfrm>
          <a:off x="2074460" y="4490646"/>
          <a:ext cx="4284933" cy="1084199"/>
        </p:xfrm>
        <a:graphic>
          <a:graphicData uri="http://schemas.openxmlformats.org/drawingml/2006/table">
            <a:tbl>
              <a:tblPr firstRow="1" firstCol="1" bandRow="1"/>
              <a:tblGrid>
                <a:gridCol w="2144058"/>
                <a:gridCol w="2140875"/>
              </a:tblGrid>
              <a:tr h="463492">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707">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a:t>
                      </a: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عضلات راست و چپ شکمی</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66070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61434" y="1893019"/>
            <a:ext cx="2731245" cy="353598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15115727"/>
              </p:ext>
            </p:extLst>
          </p:nvPr>
        </p:nvGraphicFramePr>
        <p:xfrm>
          <a:off x="491319" y="263034"/>
          <a:ext cx="8561402" cy="3613631"/>
        </p:xfrm>
        <a:graphic>
          <a:graphicData uri="http://schemas.openxmlformats.org/drawingml/2006/table">
            <a:tbl>
              <a:tblPr firstRow="1" firstCol="1" bandRow="1"/>
              <a:tblGrid>
                <a:gridCol w="901911"/>
                <a:gridCol w="1689395"/>
                <a:gridCol w="1298306"/>
                <a:gridCol w="1405044"/>
                <a:gridCol w="1689395"/>
                <a:gridCol w="1577351"/>
              </a:tblGrid>
              <a:tr h="678661">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smtClean="0">
                          <a:effectLst/>
                          <a:latin typeface="Calibri" panose="020F0502020204030204" pitchFamily="34" charset="0"/>
                          <a:ea typeface="Calibri" panose="020F0502020204030204" pitchFamily="34" charset="0"/>
                          <a:cs typeface="Arial" panose="020B0604020202020204" pitchFamily="34" charset="0"/>
                        </a:rPr>
                        <a:t>عضلات 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609">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کشنده پهن نیام</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خیاطه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ای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سوئز و خاصره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نزدیک کننده بزرگ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سرینی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گروه همسترینگ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&gt;دوسر</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رانی&lt;</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&gt;نیمه غشایی&lt;</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&gt;نیمه وتری&lt;</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هایپر</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اکستنشسن </a:t>
                      </a:r>
                      <a:r>
                        <a:rPr lang="fa-IR" sz="1800" dirty="0" smtClean="0">
                          <a:effectLst/>
                          <a:latin typeface="Calibri" panose="020F0502020204030204" pitchFamily="34" charset="0"/>
                          <a:ea typeface="Calibri" panose="020F0502020204030204" pitchFamily="34" charset="0"/>
                          <a:cs typeface="Arial" panose="020B0604020202020204" pitchFamily="34" charset="0"/>
                        </a:rPr>
                        <a:t>ران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پای راست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609">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سرینی بزرگ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گروه همسترینگ</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کشنده پهن نیام</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خیاطه</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شانه ای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 قدامی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سوئز و خاصره</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 ران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پای</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74331835"/>
              </p:ext>
            </p:extLst>
          </p:nvPr>
        </p:nvGraphicFramePr>
        <p:xfrm>
          <a:off x="2538485" y="4012975"/>
          <a:ext cx="4039273" cy="2722953"/>
        </p:xfrm>
        <a:graphic>
          <a:graphicData uri="http://schemas.openxmlformats.org/drawingml/2006/table">
            <a:tbl>
              <a:tblPr firstRow="1" firstCol="1" bandRow="1"/>
              <a:tblGrid>
                <a:gridCol w="2021136"/>
                <a:gridCol w="2018137"/>
              </a:tblGrid>
              <a:tr h="668474">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474">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ران پای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عضلات شکمی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های ستون فقرات</a:t>
                      </a: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ران پای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سرینی</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میانی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ران پای چپ</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کشنده پهن نیام</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شانه ای</a:t>
                      </a: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1082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4200" y="0"/>
            <a:ext cx="2717800" cy="35347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0" y="0"/>
            <a:ext cx="2717800" cy="35347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0"/>
            <a:ext cx="2717800" cy="353477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800" y="0"/>
            <a:ext cx="2730500" cy="353477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4200" y="3534770"/>
            <a:ext cx="2717800" cy="332323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6400" y="3534770"/>
            <a:ext cx="2730500" cy="3323230"/>
          </a:xfrm>
          <a:prstGeom prst="rect">
            <a:avLst/>
          </a:prstGeom>
        </p:spPr>
      </p:pic>
    </p:spTree>
    <p:extLst>
      <p:ext uri="{BB962C8B-B14F-4D97-AF65-F5344CB8AC3E}">
        <p14:creationId xmlns:p14="http://schemas.microsoft.com/office/powerpoint/2010/main" val="32339012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02377" y="1633711"/>
            <a:ext cx="2731245" cy="353598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54624739"/>
              </p:ext>
            </p:extLst>
          </p:nvPr>
        </p:nvGraphicFramePr>
        <p:xfrm>
          <a:off x="354842" y="476460"/>
          <a:ext cx="8602345" cy="2583861"/>
        </p:xfrm>
        <a:graphic>
          <a:graphicData uri="http://schemas.openxmlformats.org/drawingml/2006/table">
            <a:tbl>
              <a:tblPr firstRow="1" firstCol="1" bandRow="1"/>
              <a:tblGrid>
                <a:gridCol w="906224"/>
                <a:gridCol w="1697474"/>
                <a:gridCol w="1340505"/>
                <a:gridCol w="1375773"/>
                <a:gridCol w="1697474"/>
                <a:gridCol w="1584895"/>
              </a:tblGrid>
              <a:tr h="566834">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601">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چهارسر</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رانی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رکبی</a:t>
                      </a:r>
                    </a:p>
                    <a:p>
                      <a:pPr algn="ctr">
                        <a:lnSpc>
                          <a:spcPct val="107000"/>
                        </a:lnSpc>
                        <a:spcAft>
                          <a:spcPts val="0"/>
                        </a:spcAft>
                      </a:pPr>
                      <a:r>
                        <a:rPr lang="fa-IR" sz="1800" smtClean="0">
                          <a:effectLst/>
                          <a:latin typeface="Calibri" panose="020F0502020204030204" pitchFamily="34" charset="0"/>
                          <a:ea typeface="Calibri" panose="020F0502020204030204" pitchFamily="34" charset="0"/>
                          <a:cs typeface="Arial" panose="020B0604020202020204" pitchFamily="34" charset="0"/>
                        </a:rPr>
                        <a:t>دوقلو</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گروه همسترینگ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 زانوی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پای راست    </a:t>
                      </a:r>
                      <a:r>
                        <a:rPr lang="en-US" sz="1800" dirty="0" smtClean="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074">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گروه همسترینگ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خیاطه</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راست رانی</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چهارسر رانی</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اکستنشن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زانوی</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پای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91116181"/>
              </p:ext>
            </p:extLst>
          </p:nvPr>
        </p:nvGraphicFramePr>
        <p:xfrm>
          <a:off x="2825087" y="3330586"/>
          <a:ext cx="4025626" cy="3412109"/>
        </p:xfrm>
        <a:graphic>
          <a:graphicData uri="http://schemas.openxmlformats.org/drawingml/2006/table">
            <a:tbl>
              <a:tblPr firstRow="1" firstCol="1" bandRow="1"/>
              <a:tblGrid>
                <a:gridCol w="2014308"/>
                <a:gridCol w="2011318"/>
              </a:tblGrid>
              <a:tr h="47713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015">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زانوی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خم کننده های</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ران</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زانوی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های مفصل ران</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زانوی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دوسر</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رانی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نیمه غشایی و نیمه وتری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رکبی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زانوی چپ</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پهن خارجی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پهن میانی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03436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02377" y="1633711"/>
            <a:ext cx="2731245" cy="353598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40837188"/>
              </p:ext>
            </p:extLst>
          </p:nvPr>
        </p:nvGraphicFramePr>
        <p:xfrm>
          <a:off x="150123" y="249383"/>
          <a:ext cx="8998134" cy="3094317"/>
        </p:xfrm>
        <a:graphic>
          <a:graphicData uri="http://schemas.openxmlformats.org/drawingml/2006/table">
            <a:tbl>
              <a:tblPr firstRow="1" firstCol="1" bandRow="1"/>
              <a:tblGrid>
                <a:gridCol w="947919"/>
                <a:gridCol w="1775574"/>
                <a:gridCol w="1382636"/>
                <a:gridCol w="1458616"/>
                <a:gridCol w="1775574"/>
                <a:gridCol w="1657815"/>
              </a:tblGrid>
              <a:tr h="758806">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4578">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ساقی قدامی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نازک نی طرفی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بازکننده بلند انگشتان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خلفی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کوتاه</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تاکننده بلند انگشتان وشست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دوقلو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نعلی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باند</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پلنتار فلکشن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پای راست</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0933">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دوقلو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نعلی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نازک نی باند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بلند</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انگشت شست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طرفی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بلند انگشتان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برگشت</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از پلنتار فلکشن</a:t>
                      </a: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پای چپ</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89987395"/>
              </p:ext>
            </p:extLst>
          </p:nvPr>
        </p:nvGraphicFramePr>
        <p:xfrm>
          <a:off x="2715904" y="3617188"/>
          <a:ext cx="3807262" cy="2765941"/>
        </p:xfrm>
        <a:graphic>
          <a:graphicData uri="http://schemas.openxmlformats.org/drawingml/2006/table">
            <a:tbl>
              <a:tblPr firstRow="1" firstCol="1" bandRow="1"/>
              <a:tblGrid>
                <a:gridCol w="1905045"/>
                <a:gridCol w="1902217"/>
              </a:tblGrid>
              <a:tr h="417965">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99">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پای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ندارد</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پای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ندارد</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مچ پای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نی بلند و کوتاه</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ساقی خلفی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مچ پای چپ</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ساقی قدامی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برون گرداننده مدور</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50226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302377" y="1633711"/>
            <a:ext cx="2731245" cy="353598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278094088"/>
              </p:ext>
            </p:extLst>
          </p:nvPr>
        </p:nvGraphicFramePr>
        <p:xfrm>
          <a:off x="2620370" y="3658133"/>
          <a:ext cx="3684431" cy="1227766"/>
        </p:xfrm>
        <a:graphic>
          <a:graphicData uri="http://schemas.openxmlformats.org/drawingml/2006/table">
            <a:tbl>
              <a:tblPr firstRow="1" firstCol="1" bandRow="1"/>
              <a:tblGrid>
                <a:gridCol w="1843584"/>
                <a:gridCol w="1840847"/>
              </a:tblGrid>
              <a:tr h="477405">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0361">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ندارد</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خلفی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38916207"/>
              </p:ext>
            </p:extLst>
          </p:nvPr>
        </p:nvGraphicFramePr>
        <p:xfrm>
          <a:off x="382137" y="989012"/>
          <a:ext cx="8752471" cy="2172083"/>
        </p:xfrm>
        <a:graphic>
          <a:graphicData uri="http://schemas.openxmlformats.org/drawingml/2006/table">
            <a:tbl>
              <a:tblPr firstRow="1" firstCol="1" bandRow="1"/>
              <a:tblGrid>
                <a:gridCol w="922040"/>
                <a:gridCol w="1727098"/>
                <a:gridCol w="1376952"/>
                <a:gridCol w="1386729"/>
                <a:gridCol w="1727098"/>
                <a:gridCol w="1612554"/>
              </a:tblGrid>
              <a:tr h="498594">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320">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بلند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نی کوتاه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تاکننده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دراز انگشت شست</a:t>
                      </a: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خلفی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تا کننده دراز انگشتان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10 درجه</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اینورشن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پای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320">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350155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0647" y="177421"/>
            <a:ext cx="1754875" cy="958708"/>
          </a:xfrm>
        </p:spPr>
        <p:txBody>
          <a:bodyPr/>
          <a:lstStyle/>
          <a:p>
            <a:r>
              <a:rPr lang="fa-IR" dirty="0" smtClean="0"/>
              <a:t>فاز پنجم</a:t>
            </a:r>
            <a:endParaRPr lang="en-US" dirty="0"/>
          </a:p>
        </p:txBody>
      </p:sp>
      <p:pic>
        <p:nvPicPr>
          <p:cNvPr id="4" name="Picture 3"/>
          <p:cNvPicPr>
            <a:picLocks noChangeAspect="1"/>
          </p:cNvPicPr>
          <p:nvPr/>
        </p:nvPicPr>
        <p:blipFill>
          <a:blip r:embed="rId2"/>
          <a:stretch>
            <a:fillRect/>
          </a:stretch>
        </p:blipFill>
        <p:spPr>
          <a:xfrm>
            <a:off x="3357350" y="334193"/>
            <a:ext cx="4817659" cy="5889186"/>
          </a:xfrm>
          <a:prstGeom prst="rect">
            <a:avLst/>
          </a:prstGeom>
        </p:spPr>
      </p:pic>
    </p:spTree>
    <p:extLst>
      <p:ext uri="{BB962C8B-B14F-4D97-AF65-F5344CB8AC3E}">
        <p14:creationId xmlns:p14="http://schemas.microsoft.com/office/powerpoint/2010/main" val="4320397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86639000"/>
              </p:ext>
            </p:extLst>
          </p:nvPr>
        </p:nvGraphicFramePr>
        <p:xfrm>
          <a:off x="2156346" y="3739486"/>
          <a:ext cx="4162103" cy="2170345"/>
        </p:xfrm>
        <a:graphic>
          <a:graphicData uri="http://schemas.openxmlformats.org/drawingml/2006/table">
            <a:tbl>
              <a:tblPr firstRow="1" firstCol="1" bandRow="1"/>
              <a:tblGrid>
                <a:gridCol w="2082597"/>
                <a:gridCol w="2079506"/>
              </a:tblGrid>
              <a:tr h="702860">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86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اگر حرکت قوی باشد عضلات شکمی و بین دنده ای داخلی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عضله گوشه ای</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b="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سینه ای کوچک</a:t>
                      </a:r>
                    </a:p>
                    <a:p>
                      <a:pPr marL="0" marR="0" lvl="0" indent="0" algn="ctr" defTabSz="914400" rtl="0" eaLnBrk="1" fontAlgn="auto" latinLnBrk="0" hangingPunct="1">
                        <a:lnSpc>
                          <a:spcPct val="107000"/>
                        </a:lnSpc>
                        <a:spcBef>
                          <a:spcPts val="0"/>
                        </a:spcBef>
                        <a:spcAft>
                          <a:spcPts val="0"/>
                        </a:spcAft>
                        <a:buClrTx/>
                        <a:buSzTx/>
                        <a:buFontTx/>
                        <a:buNone/>
                        <a:tabLst/>
                        <a:defRPr/>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دندانه ای قدامی</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9186345" y="1549333"/>
            <a:ext cx="2719052" cy="332260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5625430"/>
              </p:ext>
            </p:extLst>
          </p:nvPr>
        </p:nvGraphicFramePr>
        <p:xfrm>
          <a:off x="313898" y="538634"/>
          <a:ext cx="8547754" cy="2532171"/>
        </p:xfrm>
        <a:graphic>
          <a:graphicData uri="http://schemas.openxmlformats.org/drawingml/2006/table">
            <a:tbl>
              <a:tblPr firstRow="1" firstCol="1" bandRow="1"/>
              <a:tblGrid>
                <a:gridCol w="900473"/>
                <a:gridCol w="1686702"/>
                <a:gridCol w="1316085"/>
                <a:gridCol w="1382955"/>
                <a:gridCol w="1686702"/>
                <a:gridCol w="1574837"/>
              </a:tblGrid>
              <a:tr h="825840">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mn-cs"/>
                        </a:rPr>
                        <a:t>اهرم</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mn-cs"/>
                        </a:rPr>
                        <a:t>عضلات مخالف عمل</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mn-cs"/>
                        </a:rPr>
                        <a:t>عضلات کمکی</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mn-cs"/>
                        </a:rPr>
                        <a:t>عضلات اصلی</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mn-cs"/>
                        </a:rPr>
                        <a:t>نوع حرکت مفصل</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5840">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ندارد</a:t>
                      </a:r>
                      <a:r>
                        <a:rPr lang="en-US" sz="1800" b="0"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متوازی الضلاع</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بخش 3 ذوزنقه</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اکستنتریک</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ندارد</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سینه ای کوچک</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دندانه ای قدامی</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پروتراکشن</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کتف راست</a:t>
                      </a:r>
                      <a:r>
                        <a:rPr lang="fa-IR" sz="1800" b="0" baseline="0" dirty="0" smtClean="0">
                          <a:effectLst/>
                          <a:latin typeface="Calibri" panose="020F0502020204030204" pitchFamily="34" charset="0"/>
                          <a:ea typeface="Calibri" panose="020F0502020204030204" pitchFamily="34" charset="0"/>
                          <a:cs typeface="+mn-cs"/>
                        </a:rPr>
                        <a:t> و چپ</a:t>
                      </a:r>
                      <a:r>
                        <a:rPr lang="en-US" sz="1800" b="0"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5840">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35474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12939" y="1685809"/>
            <a:ext cx="2719052" cy="33226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93692091"/>
              </p:ext>
            </p:extLst>
          </p:nvPr>
        </p:nvGraphicFramePr>
        <p:xfrm>
          <a:off x="228456" y="118668"/>
          <a:ext cx="8793414" cy="6657006"/>
        </p:xfrm>
        <a:graphic>
          <a:graphicData uri="http://schemas.openxmlformats.org/drawingml/2006/table">
            <a:tbl>
              <a:tblPr firstRow="1" firstCol="1" bandRow="1"/>
              <a:tblGrid>
                <a:gridCol w="926353"/>
                <a:gridCol w="1735177"/>
                <a:gridCol w="1122455"/>
                <a:gridCol w="1801505"/>
                <a:gridCol w="1774209"/>
                <a:gridCol w="1433715"/>
              </a:tblGrid>
              <a:tr h="655811">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smtClean="0">
                          <a:effectLst/>
                          <a:latin typeface="Calibri" panose="020F0502020204030204" pitchFamily="34" charset="0"/>
                          <a:ea typeface="Calibri" panose="020F0502020204030204" pitchFamily="34" charset="0"/>
                          <a:cs typeface="Arial" panose="020B0604020202020204" pitchFamily="34" charset="0"/>
                        </a:rPr>
                        <a:t>عضلات 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7262">
                <a:tc>
                  <a:txBody>
                    <a:bodyPr/>
                    <a:lstStyle/>
                    <a:p>
                      <a:pPr algn="ctr">
                        <a:lnSpc>
                          <a:spcPct val="107000"/>
                        </a:lnSpc>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fa-IR" sz="1600" dirty="0" smtClean="0">
                          <a:effectLst/>
                          <a:latin typeface="Calibri" panose="020F0502020204030204" pitchFamily="34" charset="0"/>
                          <a:ea typeface="Calibri" panose="020F0502020204030204" pitchFamily="34" charset="0"/>
                          <a:cs typeface="Arial" panose="020B0604020202020204" pitchFamily="34" charset="0"/>
                        </a:rPr>
                        <a:t>سوم</a:t>
                      </a: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Arial" panose="020B0604020202020204" pitchFamily="34" charset="0"/>
                        </a:rPr>
                        <a:t> </a:t>
                      </a: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پشتی بزرگ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گرد بزرگ</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پشتی بزرگ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گرد بزرگ</a:t>
                      </a:r>
                      <a:endPar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تحت کتفی</a:t>
                      </a: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گرد بزرگ</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Arial" panose="020B0604020202020204" pitchFamily="34" charset="0"/>
                        </a:rPr>
                        <a:t> </a:t>
                      </a: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سر دراز عضله دو سر</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بخش ترقوه ای سینه ای بزرگ</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غرابی بازویی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سرکوتاه دو سر بازویی</a:t>
                      </a:r>
                      <a:endPar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دلتوئید خلفی</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Arial" panose="020B0604020202020204" pitchFamily="34" charset="0"/>
                        </a:rPr>
                        <a:t> </a:t>
                      </a: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دلتوئید میانی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فوق خاری کتف</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بخش قدامی دلتوئید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بخش ترقوه ای سینه ای بزرگ</a:t>
                      </a:r>
                      <a:endPar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تحت خاری</a:t>
                      </a: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گرد کوچک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10 درجه</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fa-IR" sz="1600" dirty="0" smtClean="0">
                          <a:effectLst/>
                          <a:latin typeface="Calibri" panose="020F0502020204030204" pitchFamily="34" charset="0"/>
                          <a:ea typeface="Calibri" panose="020F0502020204030204" pitchFamily="34" charset="0"/>
                          <a:cs typeface="Arial" panose="020B0604020202020204" pitchFamily="34" charset="0"/>
                        </a:rPr>
                        <a:t>ابداکشن</a:t>
                      </a: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شانه راست</a:t>
                      </a: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فلکشن</a:t>
                      </a:r>
                      <a:r>
                        <a:rPr lang="fa-IR" sz="1600" baseline="0" dirty="0" smtClean="0">
                          <a:effectLst/>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0"/>
                        </a:spcAft>
                      </a:pPr>
                      <a:r>
                        <a:rPr lang="fa-IR" sz="1600" baseline="0" dirty="0" smtClean="0">
                          <a:effectLst/>
                          <a:latin typeface="Calibri" panose="020F0502020204030204" pitchFamily="34" charset="0"/>
                          <a:ea typeface="Calibri" panose="020F0502020204030204" pitchFamily="34" charset="0"/>
                          <a:cs typeface="Arial" panose="020B0604020202020204" pitchFamily="34" charset="0"/>
                        </a:rPr>
                        <a:t>شانه راست</a:t>
                      </a:r>
                    </a:p>
                    <a:p>
                      <a:pPr algn="ctr">
                        <a:lnSpc>
                          <a:spcPct val="107000"/>
                        </a:lnSpc>
                        <a:spcAft>
                          <a:spcPts val="0"/>
                        </a:spcAft>
                      </a:pPr>
                      <a:endParaRPr lang="fa-IR" sz="16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600" baseline="0" dirty="0" smtClean="0">
                          <a:effectLst/>
                          <a:latin typeface="Calibri" panose="020F0502020204030204" pitchFamily="34" charset="0"/>
                          <a:ea typeface="Calibri" panose="020F0502020204030204" pitchFamily="34" charset="0"/>
                          <a:cs typeface="Arial" panose="020B0604020202020204" pitchFamily="34" charset="0"/>
                        </a:rPr>
                        <a:t>چرخش خارجی</a:t>
                      </a:r>
                    </a:p>
                    <a:p>
                      <a:pPr algn="ctr">
                        <a:lnSpc>
                          <a:spcPct val="107000"/>
                        </a:lnSpc>
                        <a:spcAft>
                          <a:spcPts val="0"/>
                        </a:spcAft>
                      </a:pPr>
                      <a:r>
                        <a:rPr lang="fa-IR" sz="1600" baseline="0" dirty="0" smtClean="0">
                          <a:effectLst/>
                          <a:latin typeface="Calibri" panose="020F0502020204030204" pitchFamily="34" charset="0"/>
                          <a:ea typeface="Calibri" panose="020F0502020204030204" pitchFamily="34" charset="0"/>
                          <a:cs typeface="Arial" panose="020B0604020202020204" pitchFamily="34" charset="0"/>
                        </a:rPr>
                        <a:t>شانه راست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2430">
                <a:tc>
                  <a:txBody>
                    <a:bodyPr/>
                    <a:lstStyle/>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6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fa-IR" sz="1600" dirty="0" smtClean="0">
                          <a:effectLst/>
                          <a:latin typeface="Calibri" panose="020F0502020204030204" pitchFamily="34" charset="0"/>
                          <a:ea typeface="Calibri" panose="020F0502020204030204" pitchFamily="34" charset="0"/>
                          <a:cs typeface="Arial" panose="020B0604020202020204" pitchFamily="34" charset="0"/>
                        </a:rPr>
                        <a:t>پشتی بزرگ</a:t>
                      </a: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گرد بزرگ</a:t>
                      </a: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تحت کتفی</a:t>
                      </a: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سینه ای بزرگ</a:t>
                      </a: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دالی قدامی</a:t>
                      </a: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تحت کتفی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گرد بزرگ</a:t>
                      </a:r>
                      <a:endPar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fa-IR" sz="1600" dirty="0" smtClean="0">
                          <a:effectLst/>
                          <a:latin typeface="Calibri" panose="020F0502020204030204" pitchFamily="34" charset="0"/>
                          <a:ea typeface="Calibri" panose="020F0502020204030204" pitchFamily="34" charset="0"/>
                          <a:cs typeface="Arial" panose="020B0604020202020204" pitchFamily="34" charset="0"/>
                        </a:rPr>
                        <a:t>سر دراز عضله دو سر</a:t>
                      </a: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بخش ترقوه ای </a:t>
                      </a: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سینه ای بزرگ</a:t>
                      </a: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پشتی بزرگ</a:t>
                      </a: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گرد بزرگ</a:t>
                      </a: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دلتوئید خلفی</a:t>
                      </a:r>
                      <a:endPar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fa-IR" sz="1600" dirty="0" smtClean="0">
                          <a:effectLst/>
                          <a:latin typeface="Calibri" panose="020F0502020204030204" pitchFamily="34" charset="0"/>
                          <a:ea typeface="Calibri" panose="020F0502020204030204" pitchFamily="34" charset="0"/>
                          <a:cs typeface="Arial" panose="020B0604020202020204" pitchFamily="34" charset="0"/>
                        </a:rPr>
                        <a:t>دلتوئید</a:t>
                      </a:r>
                      <a:r>
                        <a:rPr lang="fa-IR" sz="1600" baseline="0" dirty="0" smtClean="0">
                          <a:effectLst/>
                          <a:latin typeface="Calibri" panose="020F0502020204030204" pitchFamily="34" charset="0"/>
                          <a:ea typeface="Calibri" panose="020F0502020204030204" pitchFamily="34" charset="0"/>
                          <a:cs typeface="Arial" panose="020B0604020202020204" pitchFamily="34" charset="0"/>
                        </a:rPr>
                        <a:t> میانی</a:t>
                      </a:r>
                    </a:p>
                    <a:p>
                      <a:pPr algn="ctr">
                        <a:lnSpc>
                          <a:spcPct val="107000"/>
                        </a:lnSpc>
                        <a:spcAft>
                          <a:spcPts val="0"/>
                        </a:spcAft>
                      </a:pPr>
                      <a:r>
                        <a:rPr lang="fa-IR" sz="1600" baseline="0" dirty="0" smtClean="0">
                          <a:effectLst/>
                          <a:latin typeface="Calibri" panose="020F0502020204030204" pitchFamily="34" charset="0"/>
                          <a:ea typeface="Calibri" panose="020F0502020204030204" pitchFamily="34" charset="0"/>
                          <a:cs typeface="Arial" panose="020B0604020202020204" pitchFamily="34" charset="0"/>
                        </a:rPr>
                        <a:t>فوق خاری کتف</a:t>
                      </a:r>
                    </a:p>
                    <a:p>
                      <a:pPr algn="ctr">
                        <a:lnSpc>
                          <a:spcPct val="107000"/>
                        </a:lnSpc>
                        <a:spcAft>
                          <a:spcPts val="0"/>
                        </a:spcAft>
                      </a:pPr>
                      <a:endParaRPr lang="fa-IR" sz="16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600" baseline="0" dirty="0" smtClean="0">
                          <a:effectLst/>
                          <a:latin typeface="Calibri" panose="020F0502020204030204" pitchFamily="34" charset="0"/>
                          <a:ea typeface="Calibri" panose="020F0502020204030204" pitchFamily="34" charset="0"/>
                          <a:cs typeface="Arial" panose="020B0604020202020204" pitchFamily="34" charset="0"/>
                        </a:rPr>
                        <a:t>دلتوئید خلفی و میانی</a:t>
                      </a:r>
                    </a:p>
                    <a:p>
                      <a:pPr algn="ctr">
                        <a:lnSpc>
                          <a:spcPct val="107000"/>
                        </a:lnSpc>
                        <a:spcAft>
                          <a:spcPts val="0"/>
                        </a:spcAft>
                      </a:pPr>
                      <a:r>
                        <a:rPr lang="fa-IR" sz="1600" baseline="0" dirty="0" smtClean="0">
                          <a:effectLst/>
                          <a:latin typeface="Calibri" panose="020F0502020204030204" pitchFamily="34" charset="0"/>
                          <a:ea typeface="Calibri" panose="020F0502020204030204" pitchFamily="34" charset="0"/>
                          <a:cs typeface="Arial" panose="020B0604020202020204" pitchFamily="34" charset="0"/>
                        </a:rPr>
                        <a:t>تحت خاری و گرد کوچک</a:t>
                      </a:r>
                    </a:p>
                    <a:p>
                      <a:pPr algn="ctr">
                        <a:lnSpc>
                          <a:spcPct val="107000"/>
                        </a:lnSpc>
                        <a:spcAft>
                          <a:spcPts val="0"/>
                        </a:spcAft>
                      </a:pPr>
                      <a:endParaRPr lang="fa-IR" sz="16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baseline="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تحت خاری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گرد کوچک</a:t>
                      </a:r>
                      <a:endPar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ابداکشن </a:t>
                      </a: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شانه چپ</a:t>
                      </a: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باز شدن افقی</a:t>
                      </a:r>
                    </a:p>
                    <a:p>
                      <a:pPr algn="ctr">
                        <a:lnSpc>
                          <a:spcPct val="107000"/>
                        </a:lnSpc>
                        <a:spcAft>
                          <a:spcPts val="0"/>
                        </a:spcAft>
                      </a:pPr>
                      <a:r>
                        <a:rPr lang="fa-IR" sz="1600" dirty="0" smtClean="0">
                          <a:effectLst/>
                          <a:latin typeface="Calibri" panose="020F0502020204030204" pitchFamily="34" charset="0"/>
                          <a:ea typeface="Calibri" panose="020F0502020204030204" pitchFamily="34" charset="0"/>
                          <a:cs typeface="Arial" panose="020B0604020202020204" pitchFamily="34" charset="0"/>
                        </a:rPr>
                        <a:t>شانه راست</a:t>
                      </a: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چرخش خارجی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شانه چپ</a:t>
                      </a:r>
                      <a:endParaRPr lang="fa-IR"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19664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96536152"/>
              </p:ext>
            </p:extLst>
          </p:nvPr>
        </p:nvGraphicFramePr>
        <p:xfrm>
          <a:off x="3076433" y="911225"/>
          <a:ext cx="3861853" cy="4627572"/>
        </p:xfrm>
        <a:graphic>
          <a:graphicData uri="http://schemas.openxmlformats.org/drawingml/2006/table">
            <a:tbl>
              <a:tblPr firstRow="1" firstCol="1" bandRow="1"/>
              <a:tblGrid>
                <a:gridCol w="1932361"/>
                <a:gridCol w="1929492"/>
              </a:tblGrid>
              <a:tr h="518614">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581">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ابداکشن شانه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ذوزنقه و تحت ترقوه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ای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فلکشن شانه راست</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ذوزنقه ای و تحت خاری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چرخش خارجی شانه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ذوزنقه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میانی و متوازی الاضلاع</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ابداکشن شانه راست</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و</a:t>
                      </a:r>
                      <a:r>
                        <a:rPr lang="fa-IR" sz="1800" dirty="0" smtClean="0">
                          <a:effectLst/>
                          <a:latin typeface="Calibri" panose="020F0502020204030204" pitchFamily="34" charset="0"/>
                          <a:ea typeface="Calibri" panose="020F0502020204030204" pitchFamily="34" charset="0"/>
                          <a:cs typeface="Arial" panose="020B0604020202020204" pitchFamily="34" charset="0"/>
                        </a:rPr>
                        <a:t>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تحت خاری و گرد کوچک</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 شانه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تحت خاری وگرد کوچک</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چرخش خارجی شانه راست وچپ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ندارد</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9212939" y="1685809"/>
            <a:ext cx="2719052" cy="3322608"/>
          </a:xfrm>
          <a:prstGeom prst="rect">
            <a:avLst/>
          </a:prstGeom>
        </p:spPr>
      </p:pic>
    </p:spTree>
    <p:extLst>
      <p:ext uri="{BB962C8B-B14F-4D97-AF65-F5344CB8AC3E}">
        <p14:creationId xmlns:p14="http://schemas.microsoft.com/office/powerpoint/2010/main" val="760323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67530" y="1794991"/>
            <a:ext cx="2719052" cy="33226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273146397"/>
              </p:ext>
            </p:extLst>
          </p:nvPr>
        </p:nvGraphicFramePr>
        <p:xfrm>
          <a:off x="313900" y="410666"/>
          <a:ext cx="8725174" cy="5935218"/>
        </p:xfrm>
        <a:graphic>
          <a:graphicData uri="http://schemas.openxmlformats.org/drawingml/2006/table">
            <a:tbl>
              <a:tblPr firstRow="1" firstCol="1" bandRow="1"/>
              <a:tblGrid>
                <a:gridCol w="919164"/>
                <a:gridCol w="1721711"/>
                <a:gridCol w="1357918"/>
                <a:gridCol w="1397145"/>
                <a:gridCol w="1721711"/>
                <a:gridCol w="1607525"/>
              </a:tblGrid>
              <a:tr h="650132">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2402">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دو سر بازویی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بازویی قدامی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بازویی زند اعلایی</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مربع درون گرداننده</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درون گرداننده مدور</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سه گوش</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ارنجی</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بازویی زند اعلایی</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بازویی</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چرخش دهنده خارجی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دوسر بازویی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اکستنشن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ارنج</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راست</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سوپینیشن </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ساعد راست</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732">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سه سر بازویی</a:t>
                      </a:r>
                    </a:p>
                    <a:p>
                      <a:pPr algn="ctr">
                        <a:lnSpc>
                          <a:spcPct val="107000"/>
                        </a:lnSpc>
                        <a:spcAft>
                          <a:spcPts val="0"/>
                        </a:spcAft>
                      </a:pPr>
                      <a:endPar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algn="ctr">
                        <a:lnSpc>
                          <a:spcPct val="107000"/>
                        </a:lnSpc>
                        <a:spcAft>
                          <a:spcPts val="0"/>
                        </a:spcAft>
                      </a:pPr>
                      <a:endPar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algn="ctr">
                        <a:lnSpc>
                          <a:spcPct val="107000"/>
                        </a:lnSpc>
                        <a:spcAft>
                          <a:spcPts val="0"/>
                        </a:spcAft>
                      </a:pPr>
                      <a:endPar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algn="ctr">
                        <a:lnSpc>
                          <a:spcPct val="107000"/>
                        </a:lnSpc>
                        <a:spcAft>
                          <a:spcPts val="0"/>
                        </a:spcAft>
                      </a:pPr>
                      <a:endPar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چرخش دهنده خارجی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دوسر بازویی</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بازویی زند اعلایی</a:t>
                      </a: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سر بازویی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بازویی قدامی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بازویی زند اعلایی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مربع درون گرداننده</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درون گرداننده مدور</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ارنج چپ</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پرونیشن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چپ</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25753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67530" y="1794991"/>
            <a:ext cx="2719052" cy="33226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20789"/>
              </p:ext>
            </p:extLst>
          </p:nvPr>
        </p:nvGraphicFramePr>
        <p:xfrm>
          <a:off x="2265528" y="177421"/>
          <a:ext cx="4277434" cy="6359857"/>
        </p:xfrm>
        <a:graphic>
          <a:graphicData uri="http://schemas.openxmlformats.org/drawingml/2006/table">
            <a:tbl>
              <a:tblPr firstRow="1" firstCol="1" bandRow="1"/>
              <a:tblGrid>
                <a:gridCol w="2371944"/>
                <a:gridCol w="1905490"/>
              </a:tblGrid>
              <a:tr h="598190">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1667">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ارنج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بخش جناغی سینه ای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پشتی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گرد بزرگ</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بازویی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گوش ارنجی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دوسر بازویی</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ارنج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سینه ای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دالی غرابی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قدامی</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بازویی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ساعد چپ</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سه سر بازویی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سه گوش ارنجی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درون گرداننده مدور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ارنج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ندارد</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سه گوش ارنجی</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ارنج</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چپ</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درون گرداننده مدور</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دوسر بازویی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ساعد چپ</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سه سر بازویی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سه گوش ارنجی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5765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9292" y="1822287"/>
            <a:ext cx="2719052" cy="33226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87086080"/>
              </p:ext>
            </p:extLst>
          </p:nvPr>
        </p:nvGraphicFramePr>
        <p:xfrm>
          <a:off x="204715" y="716057"/>
          <a:ext cx="8725176" cy="2996135"/>
        </p:xfrm>
        <a:graphic>
          <a:graphicData uri="http://schemas.openxmlformats.org/drawingml/2006/table">
            <a:tbl>
              <a:tblPr firstRow="1" firstCol="1" bandRow="1"/>
              <a:tblGrid>
                <a:gridCol w="919164"/>
                <a:gridCol w="1721712"/>
                <a:gridCol w="1330624"/>
                <a:gridCol w="1424439"/>
                <a:gridCol w="1721712"/>
                <a:gridCol w="1607525"/>
              </a:tblGrid>
              <a:tr h="737826">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0483">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زند اعلاییو اسفلی قدامی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مشترک</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انگشتان دست</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بازکننده دراز شست دست</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مچ دستی بلند و</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کوتاه</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بازکننده مچ دستی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هایپر اکستنشن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راست وچپ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826">
                <a:tc>
                  <a:txBody>
                    <a:bodyPr/>
                    <a:lstStyle/>
                    <a:p>
                      <a:pPr algn="ctr">
                        <a:lnSpc>
                          <a:spcPct val="107000"/>
                        </a:lnSpc>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01381090"/>
              </p:ext>
            </p:extLst>
          </p:nvPr>
        </p:nvGraphicFramePr>
        <p:xfrm>
          <a:off x="2429302" y="4299576"/>
          <a:ext cx="4066570" cy="1405187"/>
        </p:xfrm>
        <a:graphic>
          <a:graphicData uri="http://schemas.openxmlformats.org/drawingml/2006/table">
            <a:tbl>
              <a:tblPr firstRow="1" firstCol="1" bandRow="1"/>
              <a:tblGrid>
                <a:gridCol w="2034795"/>
                <a:gridCol w="2031775"/>
              </a:tblGrid>
              <a:tr h="59332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1858">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بازویی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تا کننده های انگشتان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7208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848" y="-143982"/>
            <a:ext cx="1501704" cy="1325563"/>
          </a:xfrm>
        </p:spPr>
        <p:txBody>
          <a:bodyPr/>
          <a:lstStyle/>
          <a:p>
            <a:pPr algn="r"/>
            <a:r>
              <a:rPr lang="fa-IR" dirty="0" smtClean="0">
                <a:solidFill>
                  <a:schemeClr val="tx1"/>
                </a:solidFill>
                <a:cs typeface="B Nazanin" panose="00000700000000000000" pitchFamily="2" charset="-78"/>
              </a:rPr>
              <a:t>فاز اول</a:t>
            </a:r>
            <a:endParaRPr lang="en-US" dirty="0">
              <a:solidFill>
                <a:schemeClr val="tx1"/>
              </a:solidFill>
              <a:cs typeface="B Nazanin" panose="00000700000000000000" pitchFamily="2" charset="-78"/>
            </a:endParaRP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677494" y="232012"/>
            <a:ext cx="5766757" cy="6387151"/>
          </a:xfrm>
        </p:spPr>
      </p:pic>
    </p:spTree>
    <p:extLst>
      <p:ext uri="{BB962C8B-B14F-4D97-AF65-F5344CB8AC3E}">
        <p14:creationId xmlns:p14="http://schemas.microsoft.com/office/powerpoint/2010/main" val="38456490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5979737"/>
              </p:ext>
            </p:extLst>
          </p:nvPr>
        </p:nvGraphicFramePr>
        <p:xfrm>
          <a:off x="2006221" y="4053916"/>
          <a:ext cx="4039273" cy="1096774"/>
        </p:xfrm>
        <a:graphic>
          <a:graphicData uri="http://schemas.openxmlformats.org/drawingml/2006/table">
            <a:tbl>
              <a:tblPr firstRow="1" firstCol="1" bandRow="1"/>
              <a:tblGrid>
                <a:gridCol w="2021136"/>
                <a:gridCol w="2018137"/>
              </a:tblGrid>
              <a:tr h="477141">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764">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عضلات راست و چپ شکمی</a:t>
                      </a: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9186345" y="1549333"/>
            <a:ext cx="2719052" cy="332260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20896679"/>
              </p:ext>
            </p:extLst>
          </p:nvPr>
        </p:nvGraphicFramePr>
        <p:xfrm>
          <a:off x="272955" y="538634"/>
          <a:ext cx="8370334" cy="3292037"/>
        </p:xfrm>
        <a:graphic>
          <a:graphicData uri="http://schemas.openxmlformats.org/drawingml/2006/table">
            <a:tbl>
              <a:tblPr firstRow="1" firstCol="1" bandRow="1"/>
              <a:tblGrid>
                <a:gridCol w="881783"/>
                <a:gridCol w="1651692"/>
                <a:gridCol w="1246955"/>
                <a:gridCol w="1396063"/>
                <a:gridCol w="1651692"/>
                <a:gridCol w="1542149"/>
              </a:tblGrid>
              <a:tr h="912276">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dirty="0">
                          <a:effectLst/>
                          <a:latin typeface="Calibri" panose="020F0502020204030204" pitchFamily="34" charset="0"/>
                          <a:ea typeface="Calibri" panose="020F0502020204030204" pitchFamily="34" charset="0"/>
                          <a:cs typeface="Arial" panose="020B0604020202020204" pitchFamily="34" charset="0"/>
                        </a:rPr>
                        <a:t> </a:t>
                      </a: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اصلی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276">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راست بزرگ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&lt;راست شکمی&gt;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 مایل بزرگ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مایل کوچک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algn="ctr">
                        <a:lnSpc>
                          <a:spcPct val="107000"/>
                        </a:lnSpc>
                        <a:spcAft>
                          <a:spcPts val="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ایزومتریک</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عضلات خلفی عمقی ستون فقرات</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بخش پشتی و کمری ستون مهره ها</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نیم خاری</a:t>
                      </a:r>
                    </a:p>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اکستنشن</a:t>
                      </a: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تنه</a:t>
                      </a: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276">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877541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86345" y="1549333"/>
            <a:ext cx="2719052" cy="33226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51799745"/>
              </p:ext>
            </p:extLst>
          </p:nvPr>
        </p:nvGraphicFramePr>
        <p:xfrm>
          <a:off x="409433" y="192303"/>
          <a:ext cx="8547754" cy="3373491"/>
        </p:xfrm>
        <a:graphic>
          <a:graphicData uri="http://schemas.openxmlformats.org/drawingml/2006/table">
            <a:tbl>
              <a:tblPr firstRow="1" firstCol="1" bandRow="1"/>
              <a:tblGrid>
                <a:gridCol w="900473"/>
                <a:gridCol w="1686702"/>
                <a:gridCol w="1288789"/>
                <a:gridCol w="1410251"/>
                <a:gridCol w="1686702"/>
                <a:gridCol w="1574837"/>
              </a:tblGrid>
              <a:tr h="732018">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18">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 </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سرینی بزرگ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همسترینگ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داخلی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نزدیک کننده دراز و</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کوتاه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کشنده پهن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نیام</a:t>
                      </a: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خیاطه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ای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سوئز</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و خاصره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ران راست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18">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کشنده پهن نیام</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خیاطه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شانه ای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سوئز و خاصره</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نزدیک کننده بزرگ</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سرینی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همسترینگ</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اکستنشن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ران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1864364"/>
              </p:ext>
            </p:extLst>
          </p:nvPr>
        </p:nvGraphicFramePr>
        <p:xfrm>
          <a:off x="2442949" y="3849199"/>
          <a:ext cx="4066567" cy="2292714"/>
        </p:xfrm>
        <a:graphic>
          <a:graphicData uri="http://schemas.openxmlformats.org/drawingml/2006/table">
            <a:tbl>
              <a:tblPr firstRow="1" firstCol="1" bandRow="1"/>
              <a:tblGrid>
                <a:gridCol w="2034794"/>
                <a:gridCol w="2031773"/>
              </a:tblGrid>
              <a:tr h="531732">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0361">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ران راست وچپ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عضلات شکمی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های ستون فقرات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ران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سرینی میانی</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ران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کشنده پهن نیام</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ای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98419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26588" y="1672162"/>
            <a:ext cx="2719052" cy="33226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89299763"/>
              </p:ext>
            </p:extLst>
          </p:nvPr>
        </p:nvGraphicFramePr>
        <p:xfrm>
          <a:off x="245660" y="478903"/>
          <a:ext cx="8766118" cy="2831990"/>
        </p:xfrm>
        <a:graphic>
          <a:graphicData uri="http://schemas.openxmlformats.org/drawingml/2006/table">
            <a:tbl>
              <a:tblPr firstRow="1" firstCol="1" bandRow="1"/>
              <a:tblGrid>
                <a:gridCol w="923477"/>
                <a:gridCol w="1729791"/>
                <a:gridCol w="1359173"/>
                <a:gridCol w="1408818"/>
                <a:gridCol w="1729791"/>
                <a:gridCol w="1615068"/>
              </a:tblGrid>
              <a:tr h="777511">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511">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چهار سر رانی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رکبی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دوقلو</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گروه همسترینگ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خیاطه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راست داخلی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 راست </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511">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گروه همسترینگ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خیاطه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راست داخلی</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چهار سر رانی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اکستنشن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 چپ</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95984387"/>
              </p:ext>
            </p:extLst>
          </p:nvPr>
        </p:nvGraphicFramePr>
        <p:xfrm>
          <a:off x="2142699" y="3808256"/>
          <a:ext cx="4708013" cy="2661091"/>
        </p:xfrm>
        <a:graphic>
          <a:graphicData uri="http://schemas.openxmlformats.org/drawingml/2006/table">
            <a:tbl>
              <a:tblPr firstRow="1" firstCol="1" bandRow="1"/>
              <a:tblGrid>
                <a:gridCol w="2355755"/>
                <a:gridCol w="2352258"/>
              </a:tblGrid>
              <a:tr h="606612">
                <a:tc>
                  <a:txBody>
                    <a:bodyPr/>
                    <a:lstStyle/>
                    <a:p>
                      <a:pPr algn="ctr">
                        <a:lnSpc>
                          <a:spcPct val="107000"/>
                        </a:lnSpc>
                        <a:spcAft>
                          <a:spcPts val="0"/>
                        </a:spcAft>
                      </a:pPr>
                      <a:r>
                        <a:rPr lang="ar-SA" sz="18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1" dirty="0">
                          <a:effectLst/>
                          <a:latin typeface="Calibri" panose="020F0502020204030204" pitchFamily="34" charset="0"/>
                          <a:ea typeface="Calibri" panose="020F0502020204030204" pitchFamily="34" charset="0"/>
                          <a:cs typeface="Arial" panose="020B0604020202020204" pitchFamily="34" charset="0"/>
                        </a:rPr>
                        <a:t>عضلات خنثی </a:t>
                      </a:r>
                      <a:r>
                        <a:rPr lang="fa-IR" sz="1800" b="1" dirty="0" smtClean="0">
                          <a:effectLst/>
                          <a:latin typeface="Calibri" panose="020F0502020204030204" pitchFamily="34" charset="0"/>
                          <a:ea typeface="Calibri" panose="020F0502020204030204" pitchFamily="34" charset="0"/>
                          <a:cs typeface="Arial" panose="020B0604020202020204" pitchFamily="34" charset="0"/>
                        </a:rPr>
                        <a:t>کننده</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22">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خم کننده های ران</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های مفصل ران</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 سر رانی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نیمه غشایی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نیمه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وتری و رکبی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زانو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پهن میانی</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و خارجی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334712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85644" y="1685810"/>
            <a:ext cx="2719052" cy="33226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43379636"/>
              </p:ext>
            </p:extLst>
          </p:nvPr>
        </p:nvGraphicFramePr>
        <p:xfrm>
          <a:off x="218364" y="383372"/>
          <a:ext cx="8656935" cy="2765404"/>
        </p:xfrm>
        <a:graphic>
          <a:graphicData uri="http://schemas.openxmlformats.org/drawingml/2006/table">
            <a:tbl>
              <a:tblPr firstRow="1" firstCol="1" bandRow="1"/>
              <a:tblGrid>
                <a:gridCol w="911975"/>
                <a:gridCol w="1708246"/>
                <a:gridCol w="1323982"/>
                <a:gridCol w="1409534"/>
                <a:gridCol w="1708246"/>
                <a:gridCol w="1594952"/>
              </a:tblGrid>
              <a:tr h="795708">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smtClean="0">
                          <a:effectLst/>
                          <a:latin typeface="Calibri" panose="020F0502020204030204" pitchFamily="34" charset="0"/>
                          <a:ea typeface="Calibri" panose="020F0502020204030204" pitchFamily="34" charset="0"/>
                          <a:cs typeface="Arial" panose="020B0604020202020204" pitchFamily="34" charset="0"/>
                        </a:rPr>
                        <a:t>عضلات 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708">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طرفی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خلفی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کوتاه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تاکننده بلند انگشتان و شست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دوقلو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نعلی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نی بلند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پلنتار فلکشن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پای راست و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708">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84772008"/>
              </p:ext>
            </p:extLst>
          </p:nvPr>
        </p:nvGraphicFramePr>
        <p:xfrm>
          <a:off x="2210937" y="3780652"/>
          <a:ext cx="4011977" cy="1541974"/>
        </p:xfrm>
        <a:graphic>
          <a:graphicData uri="http://schemas.openxmlformats.org/drawingml/2006/table">
            <a:tbl>
              <a:tblPr firstRow="1" firstCol="1" bandRow="1"/>
              <a:tblGrid>
                <a:gridCol w="2007479"/>
                <a:gridCol w="2004498"/>
              </a:tblGrid>
              <a:tr h="770987">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987">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ندارد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بلند و کوتاه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خلفی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4294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3394" y="146760"/>
            <a:ext cx="1754875" cy="1136129"/>
          </a:xfrm>
        </p:spPr>
        <p:txBody>
          <a:bodyPr/>
          <a:lstStyle/>
          <a:p>
            <a:r>
              <a:rPr lang="fa-IR" dirty="0" smtClean="0"/>
              <a:t>فاز ششم</a:t>
            </a:r>
            <a:endParaRPr lang="en-US" dirty="0"/>
          </a:p>
        </p:txBody>
      </p:sp>
      <p:pic>
        <p:nvPicPr>
          <p:cNvPr id="4" name="Picture 3"/>
          <p:cNvPicPr>
            <a:picLocks noChangeAspect="1"/>
          </p:cNvPicPr>
          <p:nvPr/>
        </p:nvPicPr>
        <p:blipFill>
          <a:blip r:embed="rId2"/>
          <a:stretch>
            <a:fillRect/>
          </a:stretch>
        </p:blipFill>
        <p:spPr>
          <a:xfrm>
            <a:off x="3587753" y="435845"/>
            <a:ext cx="4901154" cy="5855773"/>
          </a:xfrm>
          <a:prstGeom prst="rect">
            <a:avLst/>
          </a:prstGeom>
        </p:spPr>
      </p:pic>
    </p:spTree>
    <p:extLst>
      <p:ext uri="{BB962C8B-B14F-4D97-AF65-F5344CB8AC3E}">
        <p14:creationId xmlns:p14="http://schemas.microsoft.com/office/powerpoint/2010/main" val="11181585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15118353"/>
              </p:ext>
            </p:extLst>
          </p:nvPr>
        </p:nvGraphicFramePr>
        <p:xfrm>
          <a:off x="218364" y="661465"/>
          <a:ext cx="8738823" cy="2843866"/>
        </p:xfrm>
        <a:graphic>
          <a:graphicData uri="http://schemas.openxmlformats.org/drawingml/2006/table">
            <a:tbl>
              <a:tblPr firstRow="1" firstCol="1" bandRow="1"/>
              <a:tblGrid>
                <a:gridCol w="920602"/>
                <a:gridCol w="1724405"/>
                <a:gridCol w="1327739"/>
                <a:gridCol w="1431633"/>
                <a:gridCol w="1724405"/>
                <a:gridCol w="1610039"/>
              </a:tblGrid>
              <a:tr h="83493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اصلی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4939">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ندارد</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ذوزنقه بخش 4</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سینه ای کوچک</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تحت ترقوه</a:t>
                      </a: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 ای</a:t>
                      </a:r>
                      <a:endParaRPr lang="fa-IR" sz="1800" b="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استنتریک</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گوشه</a:t>
                      </a: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 ای</a:t>
                      </a:r>
                    </a:p>
                    <a:p>
                      <a:pPr algn="ctr">
                        <a:lnSpc>
                          <a:spcPct val="107000"/>
                        </a:lnSpc>
                        <a:spcAft>
                          <a:spcPts val="0"/>
                        </a:spcAft>
                      </a:pP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ذوزنقه 1و2</a:t>
                      </a:r>
                    </a:p>
                    <a:p>
                      <a:pPr algn="ctr">
                        <a:lnSpc>
                          <a:spcPct val="107000"/>
                        </a:lnSpc>
                        <a:spcAft>
                          <a:spcPts val="0"/>
                        </a:spcAft>
                      </a:pP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متوازی الاضلاع</a:t>
                      </a: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الیویشن </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کتف راست</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4939">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ندارد</a:t>
                      </a: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سینه ای کوچک </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دندانه ای قدامی</a:t>
                      </a: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کانسنتریک</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متوازی</a:t>
                      </a: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 الاضلاع</a:t>
                      </a:r>
                    </a:p>
                    <a:p>
                      <a:pPr algn="ctr">
                        <a:lnSpc>
                          <a:spcPct val="107000"/>
                        </a:lnSpc>
                        <a:spcAft>
                          <a:spcPts val="0"/>
                        </a:spcAft>
                      </a:pP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ذوزنقه بخش 2</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ریتراکشن</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کتف چپ</a:t>
                      </a: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9228743" y="1617570"/>
            <a:ext cx="2731245" cy="332260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711931234"/>
              </p:ext>
            </p:extLst>
          </p:nvPr>
        </p:nvGraphicFramePr>
        <p:xfrm>
          <a:off x="2183643" y="3671249"/>
          <a:ext cx="4516944" cy="2993390"/>
        </p:xfrm>
        <a:graphic>
          <a:graphicData uri="http://schemas.openxmlformats.org/drawingml/2006/table">
            <a:tbl>
              <a:tblPr firstRow="1" firstCol="1" bandRow="1"/>
              <a:tblGrid>
                <a:gridCol w="2260149"/>
                <a:gridCol w="2256795"/>
              </a:tblGrid>
              <a:tr h="645414">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648">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کتف راست</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تاکننده های گردن در یک طرف</a:t>
                      </a: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 اجرا شود</a:t>
                      </a:r>
                    </a:p>
                    <a:p>
                      <a:pPr algn="ctr">
                        <a:lnSpc>
                          <a:spcPct val="107000"/>
                        </a:lnSpc>
                        <a:spcAft>
                          <a:spcPts val="0"/>
                        </a:spcAft>
                      </a:pPr>
                      <a:endParaRPr lang="fa-IR" sz="1800" b="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b="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کتف چپ</a:t>
                      </a:r>
                    </a:p>
                    <a:p>
                      <a:pPr algn="ctr">
                        <a:lnSpc>
                          <a:spcPct val="107000"/>
                        </a:lnSpc>
                        <a:spcAft>
                          <a:spcPts val="0"/>
                        </a:spcAft>
                      </a:pPr>
                      <a:r>
                        <a:rPr lang="fa-IR" sz="1800" b="0" baseline="0" dirty="0" smtClean="0">
                          <a:effectLst/>
                          <a:latin typeface="Calibri" panose="020F0502020204030204" pitchFamily="34" charset="0"/>
                          <a:ea typeface="Calibri" panose="020F0502020204030204" pitchFamily="34" charset="0"/>
                          <a:cs typeface="Arial" panose="020B0604020202020204" pitchFamily="34" charset="0"/>
                        </a:rPr>
                        <a:t>شکمی</a:t>
                      </a:r>
                    </a:p>
                    <a:p>
                      <a:pPr algn="ctr">
                        <a:lnSpc>
                          <a:spcPct val="107000"/>
                        </a:lnSpc>
                        <a:spcAft>
                          <a:spcPts val="0"/>
                        </a:spcAft>
                      </a:pPr>
                      <a:r>
                        <a:rPr lang="fa-IR" sz="1800" b="0" baseline="0" smtClean="0">
                          <a:effectLst/>
                          <a:latin typeface="Calibri" panose="020F0502020204030204" pitchFamily="34" charset="0"/>
                          <a:ea typeface="Calibri" panose="020F0502020204030204" pitchFamily="34" charset="0"/>
                          <a:cs typeface="Arial" panose="020B0604020202020204" pitchFamily="34" charset="0"/>
                        </a:rPr>
                        <a:t>راست کننده ستون فقرات</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کتف راست</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ذوزنقه</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متوازی الاضلاع</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دندانه ای بزرگ</a:t>
                      </a:r>
                    </a:p>
                    <a:p>
                      <a:pPr algn="ctr">
                        <a:lnSpc>
                          <a:spcPct val="107000"/>
                        </a:lnSpc>
                        <a:spcAft>
                          <a:spcPts val="0"/>
                        </a:spcAft>
                      </a:pPr>
                      <a:endParaRPr lang="fa-IR" sz="1800" b="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کتف چپ</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متواری الاضلاع</a:t>
                      </a:r>
                    </a:p>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ذوزنقه</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71774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34138" y="1767696"/>
            <a:ext cx="2731245" cy="33226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885082455"/>
              </p:ext>
            </p:extLst>
          </p:nvPr>
        </p:nvGraphicFramePr>
        <p:xfrm>
          <a:off x="191069" y="519777"/>
          <a:ext cx="8888947" cy="2537322"/>
        </p:xfrm>
        <a:graphic>
          <a:graphicData uri="http://schemas.openxmlformats.org/drawingml/2006/table">
            <a:tbl>
              <a:tblPr firstRow="1" firstCol="1" bandRow="1"/>
              <a:tblGrid>
                <a:gridCol w="936417"/>
                <a:gridCol w="1754028"/>
                <a:gridCol w="1294701"/>
                <a:gridCol w="1512075"/>
                <a:gridCol w="1754028"/>
                <a:gridCol w="1637698"/>
              </a:tblGrid>
              <a:tr h="747070">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smtClean="0">
                          <a:effectLst/>
                          <a:latin typeface="Calibri" panose="020F0502020204030204" pitchFamily="34" charset="0"/>
                          <a:ea typeface="Calibri" panose="020F0502020204030204" pitchFamily="34" charset="0"/>
                          <a:cs typeface="Arial" panose="020B0604020202020204" pitchFamily="34" charset="0"/>
                        </a:rPr>
                        <a:t>عضلات 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a:t>
                      </a:r>
                      <a:endParaRPr lang="fa-IR" sz="2000" b="1"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2000" b="1" dirty="0" smtClean="0">
                          <a:effectLst/>
                          <a:latin typeface="Calibri" panose="020F0502020204030204" pitchFamily="34" charset="0"/>
                          <a:ea typeface="Calibri" panose="020F0502020204030204" pitchFamily="34" charset="0"/>
                          <a:cs typeface="Arial" panose="020B0604020202020204" pitchFamily="34" charset="0"/>
                        </a:rPr>
                        <a:t>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5126">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پشتی بزرگ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گرد بزرگ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غرابی بازویی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سر کوتاه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دو سر بازویی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بخش قدامی دلتوئید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بخش ترقوه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ای سینه ای بزرگ</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هایپر فلکشن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 راست</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5126">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پشتی بزرگ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گرد بزرگ</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سر دراز عضله دو سر</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دلتوئید میانی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فوق خاری کتف</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ابداکشن بازوی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64510338"/>
              </p:ext>
            </p:extLst>
          </p:nvPr>
        </p:nvGraphicFramePr>
        <p:xfrm>
          <a:off x="2060812" y="3527901"/>
          <a:ext cx="4940025" cy="3207900"/>
        </p:xfrm>
        <a:graphic>
          <a:graphicData uri="http://schemas.openxmlformats.org/drawingml/2006/table">
            <a:tbl>
              <a:tblPr firstRow="1" firstCol="1" bandRow="1"/>
              <a:tblGrid>
                <a:gridCol w="2471847"/>
                <a:gridCol w="2468178"/>
              </a:tblGrid>
              <a:tr h="566427">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539">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ذوزنقه ای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تحت ترقوه ای</a:t>
                      </a: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 چپ</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ذوزنقه ای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تحت ترقوه ای</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تحت خاری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گرد</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کوچک</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بازوی چپ</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تحت خاری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گرد کوچک</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61061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61434" y="1863230"/>
            <a:ext cx="2731245" cy="33226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77025609"/>
              </p:ext>
            </p:extLst>
          </p:nvPr>
        </p:nvGraphicFramePr>
        <p:xfrm>
          <a:off x="341194" y="285105"/>
          <a:ext cx="8779765" cy="2800146"/>
        </p:xfrm>
        <a:graphic>
          <a:graphicData uri="http://schemas.openxmlformats.org/drawingml/2006/table">
            <a:tbl>
              <a:tblPr firstRow="1" firstCol="1" bandRow="1"/>
              <a:tblGrid>
                <a:gridCol w="924915"/>
                <a:gridCol w="1732484"/>
                <a:gridCol w="1327747"/>
                <a:gridCol w="1444553"/>
                <a:gridCol w="1732484"/>
                <a:gridCol w="1617582"/>
              </a:tblGrid>
              <a:tr h="745667">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a:t>
                      </a:r>
                      <a:endParaRPr lang="fa-IR" sz="2000" b="1"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2000" b="1" dirty="0" smtClean="0">
                          <a:effectLst/>
                          <a:latin typeface="Calibri" panose="020F0502020204030204" pitchFamily="34" charset="0"/>
                          <a:ea typeface="Calibri" panose="020F0502020204030204" pitchFamily="34" charset="0"/>
                          <a:cs typeface="Arial" panose="020B0604020202020204" pitchFamily="34" charset="0"/>
                        </a:rPr>
                        <a:t>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667">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دو سر بازویی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بازویی قدامی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بازویی زند اعلایی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گوش ارنجی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بازویی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اکستنشن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ارنج راست</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667">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سه سر بازویی</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دو سر بازویی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بازویی قدامی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بازویی زند اعلایی</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ارنج</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چپ</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46816021"/>
              </p:ext>
            </p:extLst>
          </p:nvPr>
        </p:nvGraphicFramePr>
        <p:xfrm>
          <a:off x="2552130" y="3151761"/>
          <a:ext cx="3889147" cy="3639803"/>
        </p:xfrm>
        <a:graphic>
          <a:graphicData uri="http://schemas.openxmlformats.org/drawingml/2006/table">
            <a:tbl>
              <a:tblPr firstRow="1" firstCol="1" bandRow="1"/>
              <a:tblGrid>
                <a:gridCol w="1946017"/>
                <a:gridCol w="1943130"/>
              </a:tblGrid>
              <a:tr h="411336">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4181">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ارنج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بخش جناغی سینه ای بزرگ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پشتی</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و گرد بزرگ</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ارنج چپ</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سینه ای بزرگ</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دالی قدامی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غرابی بازویی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ارنج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ندارد</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ارنج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درون گرداننده مدور</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دوسر</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بازویی</a:t>
                      </a: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573345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47786" y="1958764"/>
            <a:ext cx="2731245" cy="33226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293173607"/>
              </p:ext>
            </p:extLst>
          </p:nvPr>
        </p:nvGraphicFramePr>
        <p:xfrm>
          <a:off x="136479" y="151359"/>
          <a:ext cx="8974830" cy="3355295"/>
        </p:xfrm>
        <a:graphic>
          <a:graphicData uri="http://schemas.openxmlformats.org/drawingml/2006/table">
            <a:tbl>
              <a:tblPr firstRow="1" firstCol="1" bandRow="1"/>
              <a:tblGrid>
                <a:gridCol w="945464"/>
                <a:gridCol w="1770976"/>
                <a:gridCol w="1288130"/>
                <a:gridCol w="1545763"/>
                <a:gridCol w="1770976"/>
                <a:gridCol w="1653521"/>
              </a:tblGrid>
              <a:tr h="713822">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a:t>
                      </a:r>
                      <a:r>
                        <a:rPr lang="fa-IR" sz="2000" b="1" dirty="0" smtClean="0">
                          <a:effectLst/>
                          <a:latin typeface="Calibri" panose="020F0502020204030204" pitchFamily="34" charset="0"/>
                          <a:ea typeface="Calibri" panose="020F0502020204030204" pitchFamily="34" charset="0"/>
                          <a:cs typeface="Arial" panose="020B0604020202020204" pitchFamily="34" charset="0"/>
                        </a:rPr>
                        <a:t>حرکت</a:t>
                      </a:r>
                    </a:p>
                    <a:p>
                      <a:pPr algn="ctr">
                        <a:lnSpc>
                          <a:spcPct val="107000"/>
                        </a:lnSpc>
                        <a:spcAft>
                          <a:spcPts val="0"/>
                        </a:spcAft>
                      </a:pPr>
                      <a:r>
                        <a:rPr lang="fa-IR" sz="2000" b="1" dirty="0" smtClean="0">
                          <a:effectLst/>
                          <a:latin typeface="Calibri" panose="020F0502020204030204" pitchFamily="34" charset="0"/>
                          <a:ea typeface="Calibri" panose="020F0502020204030204" pitchFamily="34" charset="0"/>
                          <a:cs typeface="Arial" panose="020B0604020202020204" pitchFamily="34" charset="0"/>
                        </a:rPr>
                        <a:t> </a:t>
                      </a:r>
                      <a:r>
                        <a:rPr lang="fa-IR" sz="2000" b="1" dirty="0">
                          <a:effectLst/>
                          <a:latin typeface="Calibri" panose="020F0502020204030204" pitchFamily="34" charset="0"/>
                          <a:ea typeface="Calibri" panose="020F0502020204030204" pitchFamily="34" charset="0"/>
                          <a:cs typeface="Arial" panose="020B0604020202020204" pitchFamily="34" charset="0"/>
                        </a:rPr>
                        <a:t>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822">
                <a:tc>
                  <a:txBody>
                    <a:bodyPr/>
                    <a:lstStyle/>
                    <a:p>
                      <a:pPr algn="ctr">
                        <a:lnSpc>
                          <a:spcPct val="107000"/>
                        </a:lnSpc>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عضله مربع درون گرداننده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عضله درون گرداننده مدور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بازویی زند اعلایی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چرخش</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دهنده خارجی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دو سر بازویی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سوپینیشن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راست</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822">
                <a:tc>
                  <a:txBody>
                    <a:bodyPr/>
                    <a:lstStyle/>
                    <a:p>
                      <a:pPr algn="ctr">
                        <a:lnSpc>
                          <a:spcPct val="107000"/>
                        </a:lnSpc>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چرخش دهنده خارجی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دو سر بازویی</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بازویی زند اعلایی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عضله مربع درون گرداننده</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عضله درون گرداننده مدور</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پرونیشن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10047513"/>
              </p:ext>
            </p:extLst>
          </p:nvPr>
        </p:nvGraphicFramePr>
        <p:xfrm>
          <a:off x="2019870" y="3595820"/>
          <a:ext cx="4899082" cy="3262180"/>
        </p:xfrm>
        <a:graphic>
          <a:graphicData uri="http://schemas.openxmlformats.org/drawingml/2006/table">
            <a:tbl>
              <a:tblPr firstRow="1" firstCol="1" bandRow="1"/>
              <a:tblGrid>
                <a:gridCol w="2451360"/>
                <a:gridCol w="2447722"/>
              </a:tblGrid>
              <a:tr h="620707">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707">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انقباض سه سر بازویی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گوش ارنجی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دو سر بازویی</a:t>
                      </a:r>
                    </a:p>
                    <a:p>
                      <a:pPr algn="ctr">
                        <a:lnSpc>
                          <a:spcPct val="107000"/>
                        </a:lnSpc>
                        <a:spcAft>
                          <a:spcPts val="0"/>
                        </a:spcAft>
                      </a:pPr>
                      <a:endParaRPr lang="fa-IR"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ساعد چپ</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 سه سر بازویی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سه گوش ارنجی</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درون گرداننده مدور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راست</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سه گوش ارنجی</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ساعد چپ</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سه سر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سه گوش ارنجی</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93942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75058118"/>
              </p:ext>
            </p:extLst>
          </p:nvPr>
        </p:nvGraphicFramePr>
        <p:xfrm>
          <a:off x="259307" y="675114"/>
          <a:ext cx="8493163" cy="3251392"/>
        </p:xfrm>
        <a:graphic>
          <a:graphicData uri="http://schemas.openxmlformats.org/drawingml/2006/table">
            <a:tbl>
              <a:tblPr firstRow="1" firstCol="1" bandRow="1"/>
              <a:tblGrid>
                <a:gridCol w="894722"/>
                <a:gridCol w="1675930"/>
                <a:gridCol w="1250722"/>
                <a:gridCol w="1501253"/>
                <a:gridCol w="1705970"/>
                <a:gridCol w="1464566"/>
              </a:tblGrid>
              <a:tr h="853435">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اصلی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0472">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راست بزرگ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&lt;راست شکمی&gt;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 مایل بزرگ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مایل کوچک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algn="ctr">
                        <a:lnSpc>
                          <a:spcPct val="107000"/>
                        </a:lnSpc>
                        <a:spcAft>
                          <a:spcPts val="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ایزومتریک</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عضلات خلفی عمقی ستون فقرات</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بخش پشتی و کمری ستون مهره ها</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نیم خاری</a:t>
                      </a:r>
                    </a:p>
                    <a:p>
                      <a:pPr algn="ctr">
                        <a:lnSpc>
                          <a:spcPct val="107000"/>
                        </a:lnSpc>
                        <a:spcAft>
                          <a:spcPts val="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Arial" panose="020B0604020202020204" pitchFamily="34" charset="0"/>
                        </a:rPr>
                        <a:t>اکستنشن تنه</a:t>
                      </a:r>
                      <a:r>
                        <a:rPr lang="en-US" sz="1800" b="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0472">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9228743" y="1617570"/>
            <a:ext cx="2731245" cy="332260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28544180"/>
              </p:ext>
            </p:extLst>
          </p:nvPr>
        </p:nvGraphicFramePr>
        <p:xfrm>
          <a:off x="2033516" y="4080680"/>
          <a:ext cx="4462354" cy="1145072"/>
        </p:xfrm>
        <a:graphic>
          <a:graphicData uri="http://schemas.openxmlformats.org/drawingml/2006/table">
            <a:tbl>
              <a:tblPr firstRow="1" firstCol="1" bandRow="1"/>
              <a:tblGrid>
                <a:gridCol w="2232833"/>
                <a:gridCol w="2229521"/>
              </a:tblGrid>
              <a:tr h="52543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439">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Arial" panose="020B0604020202020204" pitchFamily="34" charset="0"/>
                        </a:rPr>
                        <a:t> </a:t>
                      </a:r>
                      <a:r>
                        <a:rPr lang="fa-IR" sz="1800" b="0" dirty="0" smtClean="0">
                          <a:effectLst/>
                          <a:latin typeface="Calibri" panose="020F0502020204030204" pitchFamily="34" charset="0"/>
                          <a:ea typeface="Calibri" panose="020F0502020204030204" pitchFamily="34" charset="0"/>
                          <a:cs typeface="Arial" panose="020B0604020202020204" pitchFamily="34" charset="0"/>
                        </a:rPr>
                        <a:t>-------</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عضلات راست و چپ شکمی</a:t>
                      </a:r>
                      <a:r>
                        <a:rPr lang="en-US" sz="20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90202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05904235"/>
              </p:ext>
            </p:extLst>
          </p:nvPr>
        </p:nvGraphicFramePr>
        <p:xfrm>
          <a:off x="327546" y="573183"/>
          <a:ext cx="8666330" cy="2729577"/>
        </p:xfrm>
        <a:graphic>
          <a:graphicData uri="http://schemas.openxmlformats.org/drawingml/2006/table">
            <a:tbl>
              <a:tblPr firstRow="1" firstCol="1" bandRow="1"/>
              <a:tblGrid>
                <a:gridCol w="912965"/>
                <a:gridCol w="1710100"/>
                <a:gridCol w="1222446"/>
                <a:gridCol w="1518698"/>
                <a:gridCol w="1705438"/>
                <a:gridCol w="1596683"/>
              </a:tblGrid>
              <a:tr h="90985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mn-cs"/>
                        </a:rPr>
                        <a:t>اهرم</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mn-cs"/>
                        </a:rPr>
                        <a:t>عضلات مخالف عمل</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smtClean="0">
                          <a:effectLst/>
                          <a:latin typeface="Calibri" panose="020F0502020204030204" pitchFamily="34" charset="0"/>
                          <a:ea typeface="Calibri" panose="020F0502020204030204" pitchFamily="34" charset="0"/>
                          <a:cs typeface="+mn-cs"/>
                        </a:rPr>
                        <a:t>انقباض</a:t>
                      </a:r>
                      <a:r>
                        <a:rPr lang="en-US" sz="2000" b="1"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mn-cs"/>
                        </a:rPr>
                        <a:t>عضلات کمکی</a:t>
                      </a:r>
                      <a:endParaRPr lang="en-US" sz="2000" b="1">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mn-cs"/>
                        </a:rPr>
                        <a:t>عضلات اصلی</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mn-cs"/>
                        </a:rPr>
                        <a:t>نوع حرکت مفصل</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9859">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ندارد</a:t>
                      </a:r>
                      <a:r>
                        <a:rPr lang="en-US" sz="1800" b="0"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ذوزنقه</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0" dirty="0">
                          <a:effectLst/>
                          <a:latin typeface="Calibri" panose="020F0502020204030204" pitchFamily="34" charset="0"/>
                          <a:ea typeface="Calibri" panose="020F0502020204030204" pitchFamily="34" charset="0"/>
                          <a:cs typeface="+mn-cs"/>
                        </a:rPr>
                        <a:t> </a:t>
                      </a:r>
                      <a:r>
                        <a:rPr lang="fa-IR" sz="1800" b="0" dirty="0" smtClean="0">
                          <a:effectLst/>
                          <a:latin typeface="Calibri" panose="020F0502020204030204" pitchFamily="34" charset="0"/>
                          <a:ea typeface="Calibri" panose="020F0502020204030204" pitchFamily="34" charset="0"/>
                          <a:cs typeface="+mn-cs"/>
                        </a:rPr>
                        <a:t>ایزومتریک</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ندارد</a:t>
                      </a:r>
                      <a:r>
                        <a:rPr lang="en-US" sz="1800" b="0"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سینه ای کوچک</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اپ</a:t>
                      </a:r>
                      <a:r>
                        <a:rPr lang="fa-IR" sz="1800" b="0" baseline="0" dirty="0" smtClean="0">
                          <a:effectLst/>
                          <a:latin typeface="Calibri" panose="020F0502020204030204" pitchFamily="34" charset="0"/>
                          <a:ea typeface="Calibri" panose="020F0502020204030204" pitchFamily="34" charset="0"/>
                          <a:cs typeface="+mn-cs"/>
                        </a:rPr>
                        <a:t> وارد تیلت</a:t>
                      </a:r>
                    </a:p>
                    <a:p>
                      <a:pPr algn="ctr">
                        <a:lnSpc>
                          <a:spcPct val="107000"/>
                        </a:lnSpc>
                        <a:spcAft>
                          <a:spcPts val="0"/>
                        </a:spcAft>
                      </a:pPr>
                      <a:r>
                        <a:rPr lang="fa-IR" sz="1800" b="0" baseline="0" dirty="0" smtClean="0">
                          <a:effectLst/>
                          <a:latin typeface="Calibri" panose="020F0502020204030204" pitchFamily="34" charset="0"/>
                          <a:ea typeface="Calibri" panose="020F0502020204030204" pitchFamily="34" charset="0"/>
                          <a:cs typeface="+mn-cs"/>
                        </a:rPr>
                        <a:t>کتف چپ و راست</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9859">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Content Placeholder 3"/>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9325378" y="709660"/>
            <a:ext cx="2620962" cy="5022850"/>
          </a:xfrm>
        </p:spPr>
      </p:pic>
      <p:graphicFrame>
        <p:nvGraphicFramePr>
          <p:cNvPr id="11" name="Table 10"/>
          <p:cNvGraphicFramePr>
            <a:graphicFrameLocks noGrp="1"/>
          </p:cNvGraphicFramePr>
          <p:nvPr>
            <p:extLst>
              <p:ext uri="{D42A27DB-BD31-4B8C-83A1-F6EECF244321}">
                <p14:modId xmlns:p14="http://schemas.microsoft.com/office/powerpoint/2010/main" val="190698347"/>
              </p:ext>
            </p:extLst>
          </p:nvPr>
        </p:nvGraphicFramePr>
        <p:xfrm>
          <a:off x="2088107" y="3972031"/>
          <a:ext cx="4148455" cy="1282357"/>
        </p:xfrm>
        <a:graphic>
          <a:graphicData uri="http://schemas.openxmlformats.org/drawingml/2006/table">
            <a:tbl>
              <a:tblPr firstRow="1" firstCol="1" bandRow="1"/>
              <a:tblGrid>
                <a:gridCol w="2075768"/>
                <a:gridCol w="2072687"/>
              </a:tblGrid>
              <a:tr h="463007">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mn-cs"/>
                        </a:rPr>
                        <a:t>عضلات ثابت کننده</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mn-cs"/>
                        </a:rPr>
                        <a:t>عضلات خنثی کننده</a:t>
                      </a:r>
                      <a:endParaRPr lang="en-US" sz="2000" b="1"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350">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0" dirty="0" smtClean="0">
                          <a:effectLst/>
                          <a:latin typeface="Calibri" panose="020F0502020204030204" pitchFamily="34" charset="0"/>
                          <a:ea typeface="Calibri" panose="020F0502020204030204" pitchFamily="34" charset="0"/>
                          <a:cs typeface="+mn-cs"/>
                        </a:rPr>
                        <a:t>-------</a:t>
                      </a:r>
                      <a:endParaRPr lang="en-US" sz="1800" b="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53217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28743" y="1617570"/>
            <a:ext cx="2731245" cy="33226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204952129"/>
              </p:ext>
            </p:extLst>
          </p:nvPr>
        </p:nvGraphicFramePr>
        <p:xfrm>
          <a:off x="272956" y="423082"/>
          <a:ext cx="8738822" cy="3070745"/>
        </p:xfrm>
        <a:graphic>
          <a:graphicData uri="http://schemas.openxmlformats.org/drawingml/2006/table">
            <a:tbl>
              <a:tblPr firstRow="1" firstCol="1" bandRow="1"/>
              <a:tblGrid>
                <a:gridCol w="920602"/>
                <a:gridCol w="1724404"/>
                <a:gridCol w="1353787"/>
                <a:gridCol w="1405586"/>
                <a:gridCol w="1724404"/>
                <a:gridCol w="1610039"/>
              </a:tblGrid>
              <a:tr h="924705">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a:t>
                      </a:r>
                      <a:endParaRPr lang="fa-IR" sz="2000" b="1"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2000" b="1" dirty="0" smtClean="0">
                          <a:effectLst/>
                          <a:latin typeface="Calibri" panose="020F0502020204030204" pitchFamily="34" charset="0"/>
                          <a:ea typeface="Calibri" panose="020F0502020204030204" pitchFamily="34" charset="0"/>
                          <a:cs typeface="Arial" panose="020B0604020202020204" pitchFamily="34" charset="0"/>
                        </a:rPr>
                        <a:t>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2617">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کشبده پهن نیام</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خیاطه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شانه ای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سوئز و خاصره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نزدیک کننده بزرگ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سرینی بزرگ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همسترینگ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اکستنشن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ران راست</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و چپ</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423">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36764334"/>
              </p:ext>
            </p:extLst>
          </p:nvPr>
        </p:nvGraphicFramePr>
        <p:xfrm>
          <a:off x="2224585" y="4124717"/>
          <a:ext cx="3916444" cy="1771116"/>
        </p:xfrm>
        <a:graphic>
          <a:graphicData uri="http://schemas.openxmlformats.org/drawingml/2006/table">
            <a:tbl>
              <a:tblPr firstRow="1" firstCol="1" bandRow="1"/>
              <a:tblGrid>
                <a:gridCol w="1959676"/>
                <a:gridCol w="1956768"/>
              </a:tblGrid>
              <a:tr h="496212">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4904">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ران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عضلات شکمی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بازکننده ستون فقرات</a:t>
                      </a: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ران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سرینی میانی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938832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88730" y="1562980"/>
            <a:ext cx="2731245" cy="33226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385568953"/>
              </p:ext>
            </p:extLst>
          </p:nvPr>
        </p:nvGraphicFramePr>
        <p:xfrm>
          <a:off x="232012" y="313378"/>
          <a:ext cx="8875300" cy="2784663"/>
        </p:xfrm>
        <a:graphic>
          <a:graphicData uri="http://schemas.openxmlformats.org/drawingml/2006/table">
            <a:tbl>
              <a:tblPr firstRow="1" firstCol="1" bandRow="1"/>
              <a:tblGrid>
                <a:gridCol w="934980"/>
                <a:gridCol w="1751335"/>
                <a:gridCol w="1367070"/>
                <a:gridCol w="1435396"/>
                <a:gridCol w="1751335"/>
                <a:gridCol w="1635184"/>
              </a:tblGrid>
              <a:tr h="901801">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smtClean="0">
                          <a:effectLst/>
                          <a:latin typeface="Calibri" panose="020F0502020204030204" pitchFamily="34" charset="0"/>
                          <a:ea typeface="Calibri" panose="020F0502020204030204" pitchFamily="34" charset="0"/>
                          <a:cs typeface="Arial" panose="020B0604020202020204" pitchFamily="34" charset="0"/>
                        </a:rPr>
                        <a:t>عضلات</a:t>
                      </a:r>
                      <a:r>
                        <a:rPr lang="fa-IR" sz="2000" b="1" dirty="0" smtClean="0">
                          <a:effectLst/>
                          <a:latin typeface="Calibri" panose="020F0502020204030204" pitchFamily="34" charset="0"/>
                          <a:ea typeface="Calibri" panose="020F0502020204030204" pitchFamily="34" charset="0"/>
                          <a:cs typeface="Arial" panose="020B0604020202020204" pitchFamily="34" charset="0"/>
                        </a:rPr>
                        <a:t>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a:t>
                      </a:r>
                      <a:r>
                        <a:rPr lang="fa-IR" sz="2000" b="1" dirty="0" smtClean="0">
                          <a:effectLst/>
                          <a:latin typeface="Calibri" panose="020F0502020204030204" pitchFamily="34" charset="0"/>
                          <a:ea typeface="Calibri" panose="020F0502020204030204" pitchFamily="34" charset="0"/>
                          <a:cs typeface="Arial" panose="020B0604020202020204" pitchFamily="34" charset="0"/>
                        </a:rPr>
                        <a:t>حرکت</a:t>
                      </a:r>
                    </a:p>
                    <a:p>
                      <a:pPr algn="ctr">
                        <a:lnSpc>
                          <a:spcPct val="107000"/>
                        </a:lnSpc>
                        <a:spcAft>
                          <a:spcPts val="0"/>
                        </a:spcAft>
                      </a:pPr>
                      <a:r>
                        <a:rPr lang="fa-IR" sz="2000" b="1" dirty="0" smtClean="0">
                          <a:effectLst/>
                          <a:latin typeface="Calibri" panose="020F0502020204030204" pitchFamily="34" charset="0"/>
                          <a:ea typeface="Calibri" panose="020F0502020204030204" pitchFamily="34" charset="0"/>
                          <a:cs typeface="Arial" panose="020B0604020202020204" pitchFamily="34" charset="0"/>
                        </a:rPr>
                        <a:t> </a:t>
                      </a:r>
                      <a:r>
                        <a:rPr lang="fa-IR" sz="2000" b="1" dirty="0">
                          <a:effectLst/>
                          <a:latin typeface="Calibri" panose="020F0502020204030204" pitchFamily="34" charset="0"/>
                          <a:ea typeface="Calibri" panose="020F0502020204030204" pitchFamily="34" charset="0"/>
                          <a:cs typeface="Arial" panose="020B0604020202020204" pitchFamily="34" charset="0"/>
                        </a:rPr>
                        <a:t>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1061">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همسترینگ</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خیاطه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 راست رانی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چهار سر رانی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اکستنشن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 راست وچپ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1801">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93988142"/>
              </p:ext>
            </p:extLst>
          </p:nvPr>
        </p:nvGraphicFramePr>
        <p:xfrm>
          <a:off x="2511188" y="3971721"/>
          <a:ext cx="4476001" cy="1658217"/>
        </p:xfrm>
        <a:graphic>
          <a:graphicData uri="http://schemas.openxmlformats.org/drawingml/2006/table">
            <a:tbl>
              <a:tblPr firstRow="1" firstCol="1" bandRow="1"/>
              <a:tblGrid>
                <a:gridCol w="2239663"/>
                <a:gridCol w="2236338"/>
              </a:tblGrid>
              <a:tr h="484229">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229">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 کننده های مفصل ران</a:t>
                      </a:r>
                    </a:p>
                    <a:p>
                      <a:pPr algn="ctr">
                        <a:lnSpc>
                          <a:spcPct val="107000"/>
                        </a:lnSpc>
                        <a:spcAft>
                          <a:spcPts val="0"/>
                        </a:spcAft>
                      </a:pPr>
                      <a:endParaRPr lang="fa-IR"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زانو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پهن خارجی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پهن میانی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115799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65899" y="1658514"/>
            <a:ext cx="2731245" cy="33226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970658758"/>
              </p:ext>
            </p:extLst>
          </p:nvPr>
        </p:nvGraphicFramePr>
        <p:xfrm>
          <a:off x="204716" y="397019"/>
          <a:ext cx="8770115" cy="2938276"/>
        </p:xfrm>
        <a:graphic>
          <a:graphicData uri="http://schemas.openxmlformats.org/drawingml/2006/table">
            <a:tbl>
              <a:tblPr firstRow="1" firstCol="1" bandRow="1"/>
              <a:tblGrid>
                <a:gridCol w="923898"/>
                <a:gridCol w="1730580"/>
                <a:gridCol w="1293180"/>
                <a:gridCol w="1476072"/>
                <a:gridCol w="1730580"/>
                <a:gridCol w="1615805"/>
              </a:tblGrid>
              <a:tr h="882144">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انقباض</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a:t>
                      </a:r>
                      <a:endParaRPr lang="fa-IR" sz="2000" b="1"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a-IR" sz="2000" b="1" dirty="0" smtClean="0">
                          <a:effectLst/>
                          <a:latin typeface="Calibri" panose="020F0502020204030204" pitchFamily="34" charset="0"/>
                          <a:ea typeface="Calibri" panose="020F0502020204030204" pitchFamily="34" charset="0"/>
                          <a:cs typeface="Arial" panose="020B0604020202020204" pitchFamily="34" charset="0"/>
                        </a:rPr>
                        <a:t>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2144">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قدامی </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طرفی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کانسنتریک</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ساقی خلفی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کوتاه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تاکننده بلند انگشتان و شست</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دو قلو</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نعلی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نی بلند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پلنتار فلکشن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پای راست و 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2144">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65904614"/>
              </p:ext>
            </p:extLst>
          </p:nvPr>
        </p:nvGraphicFramePr>
        <p:xfrm>
          <a:off x="1910687" y="4395112"/>
          <a:ext cx="4544239" cy="1528016"/>
        </p:xfrm>
        <a:graphic>
          <a:graphicData uri="http://schemas.openxmlformats.org/drawingml/2006/table">
            <a:tbl>
              <a:tblPr firstRow="1" firstCol="1" bandRow="1"/>
              <a:tblGrid>
                <a:gridCol w="2273807"/>
                <a:gridCol w="2270432"/>
              </a:tblGrid>
              <a:tr h="501091">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6925">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مچ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ندارد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مچ راست وچپ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نازک نی بلند و کوتاه</a:t>
                      </a:r>
                    </a:p>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2297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9325378" y="709660"/>
            <a:ext cx="2620962" cy="5022850"/>
          </a:xfrm>
        </p:spPr>
      </p:pic>
      <p:graphicFrame>
        <p:nvGraphicFramePr>
          <p:cNvPr id="2" name="Table 1"/>
          <p:cNvGraphicFramePr>
            <a:graphicFrameLocks noGrp="1"/>
          </p:cNvGraphicFramePr>
          <p:nvPr>
            <p:extLst>
              <p:ext uri="{D42A27DB-BD31-4B8C-83A1-F6EECF244321}">
                <p14:modId xmlns:p14="http://schemas.microsoft.com/office/powerpoint/2010/main" val="3565086527"/>
              </p:ext>
            </p:extLst>
          </p:nvPr>
        </p:nvGraphicFramePr>
        <p:xfrm>
          <a:off x="313902" y="914399"/>
          <a:ext cx="8720916" cy="2036205"/>
        </p:xfrm>
        <a:graphic>
          <a:graphicData uri="http://schemas.openxmlformats.org/drawingml/2006/table">
            <a:tbl>
              <a:tblPr firstRow="1" firstCol="1" bandRow="1"/>
              <a:tblGrid>
                <a:gridCol w="900485"/>
                <a:gridCol w="1603994"/>
                <a:gridCol w="1547715"/>
                <a:gridCol w="1350732"/>
                <a:gridCol w="1899467"/>
                <a:gridCol w="1418523"/>
              </a:tblGrid>
              <a:tr h="862217">
                <a:tc>
                  <a:txBody>
                    <a:bodyPr/>
                    <a:lstStyle/>
                    <a:p>
                      <a:pPr algn="ctr">
                        <a:lnSpc>
                          <a:spcPct val="107000"/>
                        </a:lnSpc>
                        <a:spcAft>
                          <a:spcPts val="0"/>
                        </a:spcAft>
                      </a:pPr>
                      <a:r>
                        <a:rPr lang="ar-SA" sz="2000" b="1" u="none"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u="none" dirty="0">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u="none" dirty="0" smtClean="0">
                          <a:effectLst/>
                          <a:latin typeface="Calibri" panose="020F0502020204030204" pitchFamily="34" charset="0"/>
                          <a:ea typeface="Calibri" panose="020F0502020204030204" pitchFamily="34" charset="0"/>
                          <a:cs typeface="Arial" panose="020B0604020202020204" pitchFamily="34" charset="0"/>
                        </a:rPr>
                        <a:t>انقباض</a:t>
                      </a:r>
                      <a:endParaRPr lang="en-US" sz="2000" b="1"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u="none">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u="non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u="none"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u="none"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u="none"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118">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mn-cs"/>
                        </a:rPr>
                        <a:t>سوم</a:t>
                      </a:r>
                      <a:r>
                        <a:rPr lang="en-US" sz="1800"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mn-cs"/>
                        </a:rPr>
                        <a:t>بخش</a:t>
                      </a:r>
                      <a:r>
                        <a:rPr lang="fa-IR" sz="1800" baseline="0" dirty="0" smtClean="0">
                          <a:effectLst/>
                          <a:latin typeface="Calibri" panose="020F0502020204030204" pitchFamily="34" charset="0"/>
                          <a:ea typeface="Calibri" panose="020F0502020204030204" pitchFamily="34" charset="0"/>
                          <a:cs typeface="+mn-cs"/>
                        </a:rPr>
                        <a:t> قدامی دلتوئید</a:t>
                      </a:r>
                      <a:r>
                        <a:rPr lang="en-US" sz="1800"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mn-cs"/>
                        </a:rPr>
                        <a:t>اکستنتریک</a:t>
                      </a:r>
                      <a:endParaRPr lang="en-US" sz="180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mn-cs"/>
                        </a:rPr>
                        <a:t> </a:t>
                      </a:r>
                      <a:r>
                        <a:rPr lang="fa-IR" sz="1800" dirty="0" smtClean="0">
                          <a:effectLst/>
                          <a:latin typeface="Calibri" panose="020F0502020204030204" pitchFamily="34" charset="0"/>
                          <a:ea typeface="Calibri" panose="020F0502020204030204" pitchFamily="34" charset="0"/>
                          <a:cs typeface="+mn-cs"/>
                        </a:rPr>
                        <a:t>دالی</a:t>
                      </a:r>
                      <a:r>
                        <a:rPr lang="fa-IR" sz="1800" baseline="0" dirty="0" smtClean="0">
                          <a:effectLst/>
                          <a:latin typeface="Calibri" panose="020F0502020204030204" pitchFamily="34" charset="0"/>
                          <a:ea typeface="Calibri" panose="020F0502020204030204" pitchFamily="34" charset="0"/>
                          <a:cs typeface="+mn-cs"/>
                        </a:rPr>
                        <a:t> خلفی</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mn-cs"/>
                        </a:rPr>
                        <a:t>پشتی بزرگ</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mn-cs"/>
                        </a:rPr>
                        <a:t>گرد بزرگ</a:t>
                      </a:r>
                      <a:r>
                        <a:rPr lang="en-US" sz="1800" dirty="0">
                          <a:effectLst/>
                          <a:latin typeface="Calibri" panose="020F050202020403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mn-cs"/>
                        </a:rPr>
                        <a:t> </a:t>
                      </a:r>
                      <a:r>
                        <a:rPr lang="fa-IR" sz="1800" dirty="0" smtClean="0">
                          <a:effectLst/>
                          <a:latin typeface="Calibri" panose="020F0502020204030204" pitchFamily="34" charset="0"/>
                          <a:ea typeface="Calibri" panose="020F0502020204030204" pitchFamily="34" charset="0"/>
                          <a:cs typeface="+mn-cs"/>
                        </a:rPr>
                        <a:t>هایپراکستنشن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mn-cs"/>
                        </a:rPr>
                        <a:t>شانه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mn-cs"/>
                        </a:rPr>
                        <a:t>10</a:t>
                      </a:r>
                      <a:r>
                        <a:rPr lang="fa-IR" sz="1800" baseline="0" dirty="0" smtClean="0">
                          <a:effectLst/>
                          <a:latin typeface="Calibri" panose="020F0502020204030204" pitchFamily="34" charset="0"/>
                          <a:ea typeface="Calibri" panose="020F0502020204030204" pitchFamily="34" charset="0"/>
                          <a:cs typeface="+mn-cs"/>
                        </a:rPr>
                        <a:t> درجه</a:t>
                      </a:r>
                      <a:endParaRPr lang="en-US" sz="180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69765288"/>
              </p:ext>
            </p:extLst>
          </p:nvPr>
        </p:nvGraphicFramePr>
        <p:xfrm>
          <a:off x="2483893" y="3303289"/>
          <a:ext cx="4339523" cy="1849092"/>
        </p:xfrm>
        <a:graphic>
          <a:graphicData uri="http://schemas.openxmlformats.org/drawingml/2006/table">
            <a:tbl>
              <a:tblPr firstRow="1" firstCol="1" bandRow="1"/>
              <a:tblGrid>
                <a:gridCol w="2171373"/>
                <a:gridCol w="2168150"/>
              </a:tblGrid>
              <a:tr h="381607">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173">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mn-cs"/>
                        </a:rPr>
                        <a:t> </a:t>
                      </a:r>
                      <a:r>
                        <a:rPr lang="fa-IR" sz="1800" dirty="0" smtClean="0">
                          <a:effectLst/>
                          <a:latin typeface="Calibri" panose="020F0502020204030204" pitchFamily="34" charset="0"/>
                          <a:ea typeface="Calibri" panose="020F0502020204030204" pitchFamily="34" charset="0"/>
                          <a:cs typeface="+mn-cs"/>
                        </a:rPr>
                        <a:t>شانه راست وچپ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mn-cs"/>
                        </a:rPr>
                        <a:t>گوشهای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mn-cs"/>
                        </a:rPr>
                        <a:t>ذوزنقه</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mn-cs"/>
                        </a:rPr>
                        <a:t>متوازی الاضلاع</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mn-cs"/>
                        </a:rPr>
                        <a:t> </a:t>
                      </a:r>
                      <a:r>
                        <a:rPr lang="fa-IR" sz="1800" dirty="0" smtClean="0">
                          <a:effectLst/>
                          <a:latin typeface="Calibri" panose="020F0502020204030204" pitchFamily="34" charset="0"/>
                          <a:ea typeface="Calibri" panose="020F0502020204030204" pitchFamily="34" charset="0"/>
                          <a:cs typeface="+mn-cs"/>
                        </a:rPr>
                        <a:t>شانه راست و چپ</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mn-cs"/>
                        </a:rPr>
                        <a:t>دلتوئید خلفی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mn-cs"/>
                        </a:rPr>
                        <a:t>پشتی بزرگ</a:t>
                      </a: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5473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36174" y="1146412"/>
            <a:ext cx="2621507" cy="502353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160104021"/>
              </p:ext>
            </p:extLst>
          </p:nvPr>
        </p:nvGraphicFramePr>
        <p:xfrm>
          <a:off x="573205" y="853026"/>
          <a:ext cx="8215953" cy="1740721"/>
        </p:xfrm>
        <a:graphic>
          <a:graphicData uri="http://schemas.openxmlformats.org/drawingml/2006/table">
            <a:tbl>
              <a:tblPr firstRow="1" firstCol="1" bandRow="1"/>
              <a:tblGrid>
                <a:gridCol w="830626"/>
                <a:gridCol w="1555869"/>
                <a:gridCol w="1120981"/>
                <a:gridCol w="1368701"/>
                <a:gridCol w="1783931"/>
                <a:gridCol w="1555845"/>
              </a:tblGrid>
              <a:tr h="593637">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اهرم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مخالف عمل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smtClean="0">
                          <a:effectLst/>
                          <a:latin typeface="Calibri" panose="020F0502020204030204" pitchFamily="34" charset="0"/>
                          <a:ea typeface="Calibri" panose="020F0502020204030204" pitchFamily="34" charset="0"/>
                          <a:cs typeface="Arial" panose="020B0604020202020204" pitchFamily="34" charset="0"/>
                        </a:rPr>
                        <a:t>انقباض</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کمکی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a:t>
                      </a:r>
                      <a:r>
                        <a:rPr lang="ar-SA" sz="2000" b="1" dirty="0" smtClean="0">
                          <a:effectLst/>
                          <a:latin typeface="Calibri" panose="020F0502020204030204" pitchFamily="34" charset="0"/>
                          <a:ea typeface="Calibri" panose="020F0502020204030204" pitchFamily="34" charset="0"/>
                          <a:cs typeface="Arial" panose="020B0604020202020204" pitchFamily="34" charset="0"/>
                        </a:rPr>
                        <a:t>اصلی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نوع حرکت مفصل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8449">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سوم</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سه سر بازویی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کانسنتریک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mn-cs"/>
                        </a:rPr>
                        <a:t>بازویی زنداعلایی</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دوسربازویی</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بازویی قدامی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smtClean="0">
                          <a:effectLst/>
                          <a:latin typeface="Calibri" panose="020F0502020204030204" pitchFamily="34" charset="0"/>
                          <a:ea typeface="Calibri" panose="020F0502020204030204" pitchFamily="34" charset="0"/>
                          <a:cs typeface="Arial" panose="020B0604020202020204" pitchFamily="34" charset="0"/>
                        </a:rPr>
                        <a:t>فلکشن</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آرنج راست وچپ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21498331"/>
              </p:ext>
            </p:extLst>
          </p:nvPr>
        </p:nvGraphicFramePr>
        <p:xfrm>
          <a:off x="2857396" y="3180461"/>
          <a:ext cx="4321326" cy="1384449"/>
        </p:xfrm>
        <a:graphic>
          <a:graphicData uri="http://schemas.openxmlformats.org/drawingml/2006/table">
            <a:tbl>
              <a:tblPr firstRow="1" firstCol="1" bandRow="1"/>
              <a:tblGrid>
                <a:gridCol w="2162268"/>
                <a:gridCol w="2159058"/>
              </a:tblGrid>
              <a:tr h="436196">
                <a:tc>
                  <a:txBody>
                    <a:bodyPr/>
                    <a:lstStyle/>
                    <a:p>
                      <a:pPr algn="ctr">
                        <a:lnSpc>
                          <a:spcPct val="107000"/>
                        </a:lnSpc>
                        <a:spcAft>
                          <a:spcPts val="0"/>
                        </a:spcAft>
                      </a:pPr>
                      <a:r>
                        <a:rPr lang="ar-SA" sz="2000" b="1" dirty="0">
                          <a:effectLst/>
                          <a:latin typeface="Calibri" panose="020F0502020204030204" pitchFamily="34" charset="0"/>
                          <a:ea typeface="Calibri" panose="020F0502020204030204" pitchFamily="34" charset="0"/>
                          <a:cs typeface="Arial" panose="020B0604020202020204" pitchFamily="34" charset="0"/>
                        </a:rPr>
                        <a:t>عضلات ثابت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000" b="1" dirty="0">
                          <a:effectLst/>
                          <a:latin typeface="Calibri" panose="020F0502020204030204" pitchFamily="34" charset="0"/>
                          <a:ea typeface="Calibri" panose="020F0502020204030204" pitchFamily="34" charset="0"/>
                          <a:cs typeface="Arial" panose="020B0604020202020204" pitchFamily="34" charset="0"/>
                        </a:rPr>
                        <a:t>عضلات خنثی کننده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253">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سینه ای</a:t>
                      </a: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 بزرگ</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دلتویید قدامی</a:t>
                      </a:r>
                    </a:p>
                    <a:p>
                      <a:pPr algn="ctr">
                        <a:lnSpc>
                          <a:spcPct val="107000"/>
                        </a:lnSpc>
                        <a:spcAft>
                          <a:spcPts val="0"/>
                        </a:spcAft>
                      </a:pPr>
                      <a:r>
                        <a:rPr lang="fa-IR" sz="1800" baseline="0" dirty="0" smtClean="0">
                          <a:effectLst/>
                          <a:latin typeface="Calibri" panose="020F0502020204030204" pitchFamily="34" charset="0"/>
                          <a:ea typeface="Calibri" panose="020F0502020204030204" pitchFamily="34" charset="0"/>
                          <a:cs typeface="Arial" panose="020B0604020202020204" pitchFamily="34" charset="0"/>
                        </a:rPr>
                        <a:t>غرابی بازویی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درون گرداننده مدور</a:t>
                      </a:r>
                    </a:p>
                    <a:p>
                      <a:pPr algn="ctr">
                        <a:lnSpc>
                          <a:spcPct val="107000"/>
                        </a:lnSpc>
                        <a:spcAft>
                          <a:spcPts val="0"/>
                        </a:spcAft>
                      </a:pPr>
                      <a:r>
                        <a:rPr lang="fa-IR" sz="1800" dirty="0" smtClean="0">
                          <a:effectLst/>
                          <a:latin typeface="Calibri" panose="020F0502020204030204" pitchFamily="34" charset="0"/>
                          <a:ea typeface="Calibri" panose="020F0502020204030204" pitchFamily="34" charset="0"/>
                          <a:cs typeface="Arial" panose="020B0604020202020204" pitchFamily="34" charset="0"/>
                        </a:rPr>
                        <a:t>دو سر بازویی</a:t>
                      </a:r>
                      <a:r>
                        <a:rPr lang="en-US" sz="1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50500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5132</TotalTime>
  <Words>2509</Words>
  <Application>Microsoft Office PowerPoint</Application>
  <PresentationFormat>Widescreen</PresentationFormat>
  <Paragraphs>2042</Paragraphs>
  <Slides>72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B Nazanin</vt:lpstr>
      <vt:lpstr>Calibri</vt:lpstr>
      <vt:lpstr>Calibri Light</vt:lpstr>
      <vt:lpstr>Times New Roman</vt:lpstr>
      <vt:lpstr>Office Theme</vt:lpstr>
      <vt:lpstr>PowerPoint Presentation</vt:lpstr>
      <vt:lpstr>PowerPoint Presentation</vt:lpstr>
      <vt:lpstr>تاریخچه  زادگاه بازی بسکتبال آمریکاست، این بازی دراوایل پاییز سال 1891 میلادی توسط شخصی بنام ”جیمزنای اسمیت“ پایه ریزی وابداع شد. در سال 1891 یعنی زمانیکه دکتر اسمیت در دانشگاه ورزش اسپرینگ فیلد (واقع در ایالت ماساچوست آمریکا) درس می داد، ریس دانشکاه از او خواست ورزشی ابداع کند که دانشجویان بتوانند در فصل زمستان در سالن به آن بپردازند تا آمادگی جسمانی خود را برای پرداختن به مسابقات میدانی فوتبال، هاکی وبیسبال در فصل بهار وتابستان حفظ کنند. دکتر اسمیت در شروع کار دو سبد که مخصوص حمل میوه بود، بر دیوار دو طرف سالن ورزش دانشگاه، ودرارتفاعی بلندتر ازقد یک انسان بلند قد نصب کرد. درآغاز ته سبد بسته بود وهربارکه توپ درن سبد می افتاد، باید کسی به کمک نردبان توپ را از سبد بیرون می آورد. نخستین مسابقه رسمی بسکتبال درسال 1896 بین دو تیم از دو دانشگاه شیکاگو وآیوا برگزار شد. نتیجه این بازی تاریخی 15بر12به سود دانشگاه شیکاگو بود.                                                                     </vt:lpstr>
      <vt:lpstr>در سال 1314 یک مربی ورزش بنام ”فریدون شریف زاده“ ورزش بسکتبال را به  دانش آموزان دبیرستان البز تهران معرفی وپایه گذاری کرد وکم کم دیگر مربیان ورزش به گسترش وآموزش این ورزش پرداختند. درسال 1324 فدراسیون بسکتبال ایران تشکیل شد ونخستین حضور بسکتبال ایران درمیدانهای بین المللی دربازیهای المپیک لندن (1984) بود.    </vt:lpstr>
      <vt:lpstr>PowerPoint Presentation</vt:lpstr>
      <vt:lpstr>فاز اول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فاز دوم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فاز سوم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فاز چهارم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فاز پنجم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فاز ششم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apple nasiri</dc:creator>
  <cp:lastModifiedBy>MRT www.Win2Farsi.com</cp:lastModifiedBy>
  <cp:revision>486</cp:revision>
  <dcterms:created xsi:type="dcterms:W3CDTF">2016-03-22T17:28:49Z</dcterms:created>
  <dcterms:modified xsi:type="dcterms:W3CDTF">2018-01-31T14:39:01Z</dcterms:modified>
</cp:coreProperties>
</file>