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Lst>
  <p:notesMasterIdLst>
    <p:notesMasterId r:id="rId31"/>
  </p:notesMasterIdLst>
  <p:sldIdLst>
    <p:sldId id="256" r:id="rId2"/>
    <p:sldId id="284" r:id="rId3"/>
    <p:sldId id="257" r:id="rId4"/>
    <p:sldId id="258" r:id="rId5"/>
    <p:sldId id="259" r:id="rId6"/>
    <p:sldId id="260" r:id="rId7"/>
    <p:sldId id="261" r:id="rId8"/>
    <p:sldId id="262" r:id="rId9"/>
    <p:sldId id="263" r:id="rId10"/>
    <p:sldId id="264" r:id="rId11"/>
    <p:sldId id="265" r:id="rId12"/>
    <p:sldId id="266" r:id="rId13"/>
    <p:sldId id="269" r:id="rId14"/>
    <p:sldId id="268" r:id="rId15"/>
    <p:sldId id="267"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01" d="100"/>
          <a:sy n="101" d="100"/>
        </p:scale>
        <p:origin x="96"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07874F-9B16-408F-BAFE-3C4B001368CA}" type="datetimeFigureOut">
              <a:rPr lang="en-US" smtClean="0"/>
              <a:t>12/20/2016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30E019-0296-41AF-A778-9DFE57B263D7}" type="slidenum">
              <a:rPr lang="en-US" smtClean="0"/>
              <a:t>‹#›</a:t>
            </a:fld>
            <a:endParaRPr lang="en-US"/>
          </a:p>
        </p:txBody>
      </p:sp>
    </p:spTree>
    <p:extLst>
      <p:ext uri="{BB962C8B-B14F-4D97-AF65-F5344CB8AC3E}">
        <p14:creationId xmlns:p14="http://schemas.microsoft.com/office/powerpoint/2010/main" val="1388716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8</a:t>
            </a:fld>
            <a:endParaRPr lang="en-US"/>
          </a:p>
        </p:txBody>
      </p:sp>
    </p:spTree>
    <p:extLst>
      <p:ext uri="{BB962C8B-B14F-4D97-AF65-F5344CB8AC3E}">
        <p14:creationId xmlns:p14="http://schemas.microsoft.com/office/powerpoint/2010/main" val="2491293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17</a:t>
            </a:fld>
            <a:endParaRPr lang="en-US"/>
          </a:p>
        </p:txBody>
      </p:sp>
    </p:spTree>
    <p:extLst>
      <p:ext uri="{BB962C8B-B14F-4D97-AF65-F5344CB8AC3E}">
        <p14:creationId xmlns:p14="http://schemas.microsoft.com/office/powerpoint/2010/main" val="2156906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18</a:t>
            </a:fld>
            <a:endParaRPr lang="en-US"/>
          </a:p>
        </p:txBody>
      </p:sp>
    </p:spTree>
    <p:extLst>
      <p:ext uri="{BB962C8B-B14F-4D97-AF65-F5344CB8AC3E}">
        <p14:creationId xmlns:p14="http://schemas.microsoft.com/office/powerpoint/2010/main" val="37573069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19</a:t>
            </a:fld>
            <a:endParaRPr lang="en-US"/>
          </a:p>
        </p:txBody>
      </p:sp>
    </p:spTree>
    <p:extLst>
      <p:ext uri="{BB962C8B-B14F-4D97-AF65-F5344CB8AC3E}">
        <p14:creationId xmlns:p14="http://schemas.microsoft.com/office/powerpoint/2010/main" val="23533137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20</a:t>
            </a:fld>
            <a:endParaRPr lang="en-US"/>
          </a:p>
        </p:txBody>
      </p:sp>
    </p:spTree>
    <p:extLst>
      <p:ext uri="{BB962C8B-B14F-4D97-AF65-F5344CB8AC3E}">
        <p14:creationId xmlns:p14="http://schemas.microsoft.com/office/powerpoint/2010/main" val="226747940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21</a:t>
            </a:fld>
            <a:endParaRPr lang="en-US"/>
          </a:p>
        </p:txBody>
      </p:sp>
    </p:spTree>
    <p:extLst>
      <p:ext uri="{BB962C8B-B14F-4D97-AF65-F5344CB8AC3E}">
        <p14:creationId xmlns:p14="http://schemas.microsoft.com/office/powerpoint/2010/main" val="4178877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22</a:t>
            </a:fld>
            <a:endParaRPr lang="en-US"/>
          </a:p>
        </p:txBody>
      </p:sp>
    </p:spTree>
    <p:extLst>
      <p:ext uri="{BB962C8B-B14F-4D97-AF65-F5344CB8AC3E}">
        <p14:creationId xmlns:p14="http://schemas.microsoft.com/office/powerpoint/2010/main" val="17751405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23</a:t>
            </a:fld>
            <a:endParaRPr lang="en-US"/>
          </a:p>
        </p:txBody>
      </p:sp>
    </p:spTree>
    <p:extLst>
      <p:ext uri="{BB962C8B-B14F-4D97-AF65-F5344CB8AC3E}">
        <p14:creationId xmlns:p14="http://schemas.microsoft.com/office/powerpoint/2010/main" val="7948410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24</a:t>
            </a:fld>
            <a:endParaRPr lang="en-US"/>
          </a:p>
        </p:txBody>
      </p:sp>
    </p:spTree>
    <p:extLst>
      <p:ext uri="{BB962C8B-B14F-4D97-AF65-F5344CB8AC3E}">
        <p14:creationId xmlns:p14="http://schemas.microsoft.com/office/powerpoint/2010/main" val="9280063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25</a:t>
            </a:fld>
            <a:endParaRPr lang="en-US"/>
          </a:p>
        </p:txBody>
      </p:sp>
    </p:spTree>
    <p:extLst>
      <p:ext uri="{BB962C8B-B14F-4D97-AF65-F5344CB8AC3E}">
        <p14:creationId xmlns:p14="http://schemas.microsoft.com/office/powerpoint/2010/main" val="42400739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26</a:t>
            </a:fld>
            <a:endParaRPr lang="en-US"/>
          </a:p>
        </p:txBody>
      </p:sp>
    </p:spTree>
    <p:extLst>
      <p:ext uri="{BB962C8B-B14F-4D97-AF65-F5344CB8AC3E}">
        <p14:creationId xmlns:p14="http://schemas.microsoft.com/office/powerpoint/2010/main" val="362831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9</a:t>
            </a:fld>
            <a:endParaRPr lang="en-US"/>
          </a:p>
        </p:txBody>
      </p:sp>
    </p:spTree>
    <p:extLst>
      <p:ext uri="{BB962C8B-B14F-4D97-AF65-F5344CB8AC3E}">
        <p14:creationId xmlns:p14="http://schemas.microsoft.com/office/powerpoint/2010/main" val="37788142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27</a:t>
            </a:fld>
            <a:endParaRPr lang="en-US"/>
          </a:p>
        </p:txBody>
      </p:sp>
    </p:spTree>
    <p:extLst>
      <p:ext uri="{BB962C8B-B14F-4D97-AF65-F5344CB8AC3E}">
        <p14:creationId xmlns:p14="http://schemas.microsoft.com/office/powerpoint/2010/main" val="18670194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28</a:t>
            </a:fld>
            <a:endParaRPr lang="en-US"/>
          </a:p>
        </p:txBody>
      </p:sp>
    </p:spTree>
    <p:extLst>
      <p:ext uri="{BB962C8B-B14F-4D97-AF65-F5344CB8AC3E}">
        <p14:creationId xmlns:p14="http://schemas.microsoft.com/office/powerpoint/2010/main" val="26385191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29</a:t>
            </a:fld>
            <a:endParaRPr lang="en-US"/>
          </a:p>
        </p:txBody>
      </p:sp>
    </p:spTree>
    <p:extLst>
      <p:ext uri="{BB962C8B-B14F-4D97-AF65-F5344CB8AC3E}">
        <p14:creationId xmlns:p14="http://schemas.microsoft.com/office/powerpoint/2010/main" val="3608680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10</a:t>
            </a:fld>
            <a:endParaRPr lang="en-US"/>
          </a:p>
        </p:txBody>
      </p:sp>
    </p:spTree>
    <p:extLst>
      <p:ext uri="{BB962C8B-B14F-4D97-AF65-F5344CB8AC3E}">
        <p14:creationId xmlns:p14="http://schemas.microsoft.com/office/powerpoint/2010/main" val="313703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11</a:t>
            </a:fld>
            <a:endParaRPr lang="en-US"/>
          </a:p>
        </p:txBody>
      </p:sp>
    </p:spTree>
    <p:extLst>
      <p:ext uri="{BB962C8B-B14F-4D97-AF65-F5344CB8AC3E}">
        <p14:creationId xmlns:p14="http://schemas.microsoft.com/office/powerpoint/2010/main" val="1275223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12</a:t>
            </a:fld>
            <a:endParaRPr lang="en-US"/>
          </a:p>
        </p:txBody>
      </p:sp>
    </p:spTree>
    <p:extLst>
      <p:ext uri="{BB962C8B-B14F-4D97-AF65-F5344CB8AC3E}">
        <p14:creationId xmlns:p14="http://schemas.microsoft.com/office/powerpoint/2010/main" val="3495621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13</a:t>
            </a:fld>
            <a:endParaRPr lang="en-US"/>
          </a:p>
        </p:txBody>
      </p:sp>
    </p:spTree>
    <p:extLst>
      <p:ext uri="{BB962C8B-B14F-4D97-AF65-F5344CB8AC3E}">
        <p14:creationId xmlns:p14="http://schemas.microsoft.com/office/powerpoint/2010/main" val="25653009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14</a:t>
            </a:fld>
            <a:endParaRPr lang="en-US"/>
          </a:p>
        </p:txBody>
      </p:sp>
    </p:spTree>
    <p:extLst>
      <p:ext uri="{BB962C8B-B14F-4D97-AF65-F5344CB8AC3E}">
        <p14:creationId xmlns:p14="http://schemas.microsoft.com/office/powerpoint/2010/main" val="36277683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15</a:t>
            </a:fld>
            <a:endParaRPr lang="en-US"/>
          </a:p>
        </p:txBody>
      </p:sp>
    </p:spTree>
    <p:extLst>
      <p:ext uri="{BB962C8B-B14F-4D97-AF65-F5344CB8AC3E}">
        <p14:creationId xmlns:p14="http://schemas.microsoft.com/office/powerpoint/2010/main" val="22746146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D30E019-0296-41AF-A778-9DFE57B263D7}" type="slidenum">
              <a:rPr lang="en-US" smtClean="0"/>
              <a:t>16</a:t>
            </a:fld>
            <a:endParaRPr lang="en-US"/>
          </a:p>
        </p:txBody>
      </p:sp>
    </p:spTree>
    <p:extLst>
      <p:ext uri="{BB962C8B-B14F-4D97-AF65-F5344CB8AC3E}">
        <p14:creationId xmlns:p14="http://schemas.microsoft.com/office/powerpoint/2010/main" val="310437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923F103-BC34-4FE4-A40E-EDDEECFDA5D0}" type="datetimeFigureOut">
              <a:rPr lang="en-US" smtClean="0"/>
              <a:pPr/>
              <a:t>12/20/2016</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smtClean="0"/>
              <a:t>
              </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03765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12/20/2016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293484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CDA879A6-0FD0-4734-A311-86BFCA472E6E}" type="datetimeFigureOut">
              <a:rPr lang="en-US" smtClean="0"/>
              <a:t>12/20/2016</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6276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12/20/2016</a:t>
            </a:fld>
            <a:endParaRPr lang="en-US" dirty="0"/>
          </a:p>
        </p:txBody>
      </p:sp>
      <p:sp>
        <p:nvSpPr>
          <p:cNvPr id="5" name="Footer Placeholder 4"/>
          <p:cNvSpPr>
            <a:spLocks noGrp="1"/>
          </p:cNvSpPr>
          <p:nvPr>
            <p:ph type="ftr" sz="quarter" idx="11"/>
          </p:nvPr>
        </p:nvSpPr>
        <p:spPr/>
        <p:txBody>
          <a:bodyPr/>
          <a:lstStyle/>
          <a:p>
            <a:r>
              <a:rPr lang="en-US" smtClean="0"/>
              <a:t>
              </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7086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F34E6425-0181-43F2-84FC-787E803FD2F8}" type="datetimeFigureOut">
              <a:rPr lang="en-US" smtClean="0"/>
              <a:t>12/20/2016</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smtClean="0"/>
              <a:t>
              </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94340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12/20/2016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3945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12/20/2016</a:t>
            </a:fld>
            <a:endParaRPr lang="en-US" dirty="0"/>
          </a:p>
        </p:txBody>
      </p:sp>
      <p:sp>
        <p:nvSpPr>
          <p:cNvPr id="8" name="Footer Placeholder 7"/>
          <p:cNvSpPr>
            <a:spLocks noGrp="1"/>
          </p:cNvSpPr>
          <p:nvPr>
            <p:ph type="ftr" sz="quarter" idx="11"/>
          </p:nvPr>
        </p:nvSpPr>
        <p:spPr/>
        <p:txBody>
          <a:bodyPr/>
          <a:lstStyle/>
          <a:p>
            <a:r>
              <a:rPr lang="en-US" smtClean="0"/>
              <a:t>
              </a:t>
            </a:r>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96864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12/20/2016</a:t>
            </a:fld>
            <a:endParaRPr lang="en-US" dirty="0"/>
          </a:p>
        </p:txBody>
      </p:sp>
      <p:sp>
        <p:nvSpPr>
          <p:cNvPr id="4" name="Footer Placeholder 3"/>
          <p:cNvSpPr>
            <a:spLocks noGrp="1"/>
          </p:cNvSpPr>
          <p:nvPr>
            <p:ph type="ftr" sz="quarter" idx="11"/>
          </p:nvPr>
        </p:nvSpPr>
        <p:spPr/>
        <p:txBody>
          <a:bodyPr/>
          <a:lstStyle/>
          <a:p>
            <a:r>
              <a:rPr lang="en-US" smtClean="0"/>
              <a:t>
              </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0319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12/20/2016</a:t>
            </a:fld>
            <a:endParaRPr lang="en-US" dirty="0"/>
          </a:p>
        </p:txBody>
      </p:sp>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10132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76E86A4C-8E40-4F87-A4F0-01A0687C5742}" type="datetimeFigureOut">
              <a:rPr lang="en-US" smtClean="0"/>
              <a:t>12/20/2016</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smtClean="0"/>
              <a:t>
              </a:t>
            </a:r>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70780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12/20/2016</a:t>
            </a:fld>
            <a:endParaRPr lang="en-US" dirty="0"/>
          </a:p>
        </p:txBody>
      </p:sp>
      <p:sp>
        <p:nvSpPr>
          <p:cNvPr id="6" name="Footer Placeholder 5"/>
          <p:cNvSpPr>
            <a:spLocks noGrp="1"/>
          </p:cNvSpPr>
          <p:nvPr>
            <p:ph type="ftr" sz="quarter" idx="11"/>
          </p:nvPr>
        </p:nvSpPr>
        <p:spPr/>
        <p:txBody>
          <a:bodyPr/>
          <a:lstStyle/>
          <a:p>
            <a:r>
              <a:rPr lang="en-US" smtClean="0"/>
              <a:t>
              </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4772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2BE451C3-0FF4-47C4-B829-773ADF60F88C}" type="datetimeFigureOut">
              <a:rPr lang="en-US" smtClean="0"/>
              <a:t>12/20/2016</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r>
              <a:rPr lang="en-US" smtClean="0"/>
              <a:t>
              </a:t>
            </a:r>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45941863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hf sldNum="0"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a-IR" b="1" dirty="0" smtClean="0"/>
              <a:t>درس مهندسی نرم افزار </a:t>
            </a:r>
            <a:br>
              <a:rPr lang="fa-IR" b="1" dirty="0" smtClean="0"/>
            </a:br>
            <a:r>
              <a:rPr lang="fa-IR" b="1" dirty="0" smtClean="0"/>
              <a:t>تحلیل دبیر خانه اداره ثبت و احوال</a:t>
            </a:r>
            <a:endParaRPr lang="en-US" b="1" dirty="0"/>
          </a:p>
        </p:txBody>
      </p:sp>
    </p:spTree>
    <p:extLst>
      <p:ext uri="{BB962C8B-B14F-4D97-AF65-F5344CB8AC3E}">
        <p14:creationId xmlns:p14="http://schemas.microsoft.com/office/powerpoint/2010/main" val="27176874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000" b="1" dirty="0" smtClean="0">
                <a:cs typeface="B Mitra" panose="00000400000000000000" pitchFamily="2" charset="-78"/>
              </a:rPr>
              <a:t>شرح جریان کار</a:t>
            </a:r>
            <a:endParaRPr lang="en-US" sz="3000" b="1" dirty="0">
              <a:cs typeface="B Mitra" panose="00000400000000000000" pitchFamily="2" charset="-78"/>
            </a:endParaRPr>
          </a:p>
        </p:txBody>
      </p:sp>
      <p:sp>
        <p:nvSpPr>
          <p:cNvPr id="3" name="TextBox 2"/>
          <p:cNvSpPr txBox="1"/>
          <p:nvPr/>
        </p:nvSpPr>
        <p:spPr>
          <a:xfrm>
            <a:off x="499621" y="2818615"/>
            <a:ext cx="7956222" cy="1977464"/>
          </a:xfrm>
          <a:prstGeom prst="rect">
            <a:avLst/>
          </a:prstGeom>
          <a:noFill/>
        </p:spPr>
        <p:txBody>
          <a:bodyPr wrap="square" rtlCol="0">
            <a:spAutoFit/>
          </a:bodyPr>
          <a:lstStyle/>
          <a:p>
            <a:pPr algn="just" rtl="1">
              <a:lnSpc>
                <a:spcPct val="150000"/>
              </a:lnSpc>
            </a:pPr>
            <a:r>
              <a:rPr lang="fa-IR" sz="2800" b="1" dirty="0">
                <a:cs typeface="B Mitra" panose="00000400000000000000" pitchFamily="2" charset="-78"/>
              </a:rPr>
              <a:t>تذکر : اگر متصدی پیام تایید برای ذخیره اطلاعات را رد کند سیستم این امکان را در اختیار متصدی می گدارد تا دوباره اطلاعات را وارد کند یا اینکه اطلاعات قبلی را تصحیح کند . </a:t>
            </a:r>
            <a:endParaRPr lang="en-US" sz="2800" b="1" dirty="0">
              <a:cs typeface="B Mitra" panose="00000400000000000000" pitchFamily="2" charset="-78"/>
            </a:endParaRPr>
          </a:p>
        </p:txBody>
      </p:sp>
    </p:spTree>
    <p:extLst>
      <p:ext uri="{BB962C8B-B14F-4D97-AF65-F5344CB8AC3E}">
        <p14:creationId xmlns:p14="http://schemas.microsoft.com/office/powerpoint/2010/main" val="616203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000" b="1" dirty="0" smtClean="0">
                <a:cs typeface="B Mitra" panose="00000400000000000000" pitchFamily="2" charset="-78"/>
              </a:rPr>
              <a:t>نمودار فعالیت مورد کاربر</a:t>
            </a:r>
            <a:endParaRPr lang="en-US" sz="3000" b="1" dirty="0">
              <a:cs typeface="B Mitra" panose="00000400000000000000" pitchFamily="2" charset="-78"/>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8663" y="1110079"/>
            <a:ext cx="3030537" cy="5316121"/>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8762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000" b="1" dirty="0" smtClean="0">
                <a:cs typeface="B Mitra" panose="00000400000000000000" pitchFamily="2" charset="-78"/>
              </a:rPr>
              <a:t>نمودار توالی مورد کاربر</a:t>
            </a:r>
            <a:endParaRPr lang="en-US" sz="3000" b="1" dirty="0">
              <a:cs typeface="B Mitra" panose="00000400000000000000" pitchFamily="2" charset="-78"/>
            </a:endParaRPr>
          </a:p>
        </p:txBody>
      </p:sp>
      <p:pic>
        <p:nvPicPr>
          <p:cNvPr id="3074" name="Picture 2" descr="sabt nameh ersali va dariafti 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1575" y="2009775"/>
            <a:ext cx="6524566" cy="484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22604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000" b="1" dirty="0" smtClean="0">
                <a:cs typeface="B Mitra" panose="00000400000000000000" pitchFamily="2" charset="-78"/>
              </a:rPr>
              <a:t>نمودار همکاری مورد کاربر</a:t>
            </a:r>
            <a:endParaRPr lang="en-US" sz="3000" b="1" dirty="0">
              <a:cs typeface="B Mitra" panose="00000400000000000000" pitchFamily="2" charset="-78"/>
            </a:endParaRPr>
          </a:p>
        </p:txBody>
      </p:sp>
      <p:pic>
        <p:nvPicPr>
          <p:cNvPr id="4098" name="Picture 2" descr="sabt nameh ersali va dariafti 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4762" y="2125663"/>
            <a:ext cx="6382612" cy="409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0433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b="1" dirty="0">
                <a:cs typeface="B Mitra" panose="00000400000000000000" pitchFamily="2" charset="-78"/>
              </a:rPr>
              <a:t>3-2- مورد کاربرد شماره کردن نامه های دریافتی </a:t>
            </a:r>
            <a:endParaRPr lang="en-US" sz="3200" b="1" dirty="0">
              <a:cs typeface="B Mitra" panose="00000400000000000000" pitchFamily="2" charset="-78"/>
            </a:endParaRPr>
          </a:p>
        </p:txBody>
      </p:sp>
      <p:sp>
        <p:nvSpPr>
          <p:cNvPr id="3" name="TextBox 2"/>
          <p:cNvSpPr txBox="1"/>
          <p:nvPr/>
        </p:nvSpPr>
        <p:spPr>
          <a:xfrm>
            <a:off x="581192" y="2247900"/>
            <a:ext cx="7989752" cy="4093428"/>
          </a:xfrm>
          <a:prstGeom prst="rect">
            <a:avLst/>
          </a:prstGeom>
          <a:noFill/>
        </p:spPr>
        <p:txBody>
          <a:bodyPr wrap="square" rtlCol="0">
            <a:spAutoFit/>
          </a:bodyPr>
          <a:lstStyle/>
          <a:p>
            <a:pPr algn="r" rtl="1"/>
            <a:r>
              <a:rPr lang="fa-IR" sz="2600" dirty="0" smtClean="0">
                <a:cs typeface="B Mitra" panose="00000400000000000000" pitchFamily="2" charset="-78"/>
              </a:rPr>
              <a:t>3-2-1- </a:t>
            </a:r>
            <a:r>
              <a:rPr lang="fa-IR" sz="2600" dirty="0">
                <a:cs typeface="B Mitra" panose="00000400000000000000" pitchFamily="2" charset="-78"/>
              </a:rPr>
              <a:t>با رسیدن نامه به دست متصدی مورد کاربرد آغاز می شود . </a:t>
            </a:r>
            <a:endParaRPr lang="en-US" sz="2600" dirty="0">
              <a:cs typeface="B Mitra" panose="00000400000000000000" pitchFamily="2" charset="-78"/>
            </a:endParaRPr>
          </a:p>
          <a:p>
            <a:pPr algn="r" rtl="1"/>
            <a:r>
              <a:rPr lang="fa-IR" sz="2600" dirty="0">
                <a:cs typeface="B Mitra" panose="00000400000000000000" pitchFamily="2" charset="-78"/>
              </a:rPr>
              <a:t>     3-2-2- متصدی از سیستم می خواهد تا شماره ایی را به نامه اختصاص دهد .</a:t>
            </a:r>
            <a:endParaRPr lang="en-US" sz="2600" dirty="0">
              <a:cs typeface="B Mitra" panose="00000400000000000000" pitchFamily="2" charset="-78"/>
            </a:endParaRPr>
          </a:p>
          <a:p>
            <a:pPr algn="r" rtl="1"/>
            <a:r>
              <a:rPr lang="fa-IR" sz="2600" dirty="0">
                <a:cs typeface="B Mitra" panose="00000400000000000000" pitchFamily="2" charset="-78"/>
              </a:rPr>
              <a:t>     3-2-3- سیستم از متصدی می خواهد تا نام واحد مربوط به نامه را وارد کند . </a:t>
            </a:r>
            <a:endParaRPr lang="en-US" sz="2600" dirty="0">
              <a:cs typeface="B Mitra" panose="00000400000000000000" pitchFamily="2" charset="-78"/>
            </a:endParaRPr>
          </a:p>
          <a:p>
            <a:pPr algn="r" rtl="1"/>
            <a:r>
              <a:rPr lang="fa-IR" sz="2600" dirty="0">
                <a:cs typeface="B Mitra" panose="00000400000000000000" pitchFamily="2" charset="-78"/>
              </a:rPr>
              <a:t>     3-2-4- متصدی نام واحد مربوطه را وارد می کند .</a:t>
            </a:r>
            <a:endParaRPr lang="en-US" sz="2600" dirty="0">
              <a:cs typeface="B Mitra" panose="00000400000000000000" pitchFamily="2" charset="-78"/>
            </a:endParaRPr>
          </a:p>
          <a:p>
            <a:pPr algn="r" rtl="1"/>
            <a:r>
              <a:rPr lang="fa-IR" sz="2600" dirty="0">
                <a:cs typeface="B Mitra" panose="00000400000000000000" pitchFamily="2" charset="-78"/>
              </a:rPr>
              <a:t>3-2-5- سیستم براساس پروسه ای خاص شماره ایی را به نامه اختصاص داده واز </a:t>
            </a:r>
            <a:endParaRPr lang="en-US" sz="2600" dirty="0">
              <a:cs typeface="B Mitra" panose="00000400000000000000" pitchFamily="2" charset="-78"/>
            </a:endParaRPr>
          </a:p>
          <a:p>
            <a:pPr algn="r" rtl="1"/>
            <a:r>
              <a:rPr lang="fa-IR" sz="2600" dirty="0">
                <a:cs typeface="B Mitra" panose="00000400000000000000" pitchFamily="2" charset="-78"/>
              </a:rPr>
              <a:t>متصدی می خواهد تا آن را تایید کند .</a:t>
            </a:r>
            <a:endParaRPr lang="en-US" sz="2600" dirty="0">
              <a:cs typeface="B Mitra" panose="00000400000000000000" pitchFamily="2" charset="-78"/>
            </a:endParaRPr>
          </a:p>
          <a:p>
            <a:pPr algn="r" rtl="1"/>
            <a:r>
              <a:rPr lang="fa-IR" sz="2600" dirty="0">
                <a:cs typeface="B Mitra" panose="00000400000000000000" pitchFamily="2" charset="-78"/>
              </a:rPr>
              <a:t>3-2-6- متصدی مهری را بر روی نامه درج کرده و شماره ایی را که سیستم به </a:t>
            </a:r>
            <a:endParaRPr lang="en-US" sz="2600" dirty="0">
              <a:cs typeface="B Mitra" panose="00000400000000000000" pitchFamily="2" charset="-78"/>
            </a:endParaRPr>
          </a:p>
          <a:p>
            <a:pPr algn="r" rtl="1"/>
            <a:r>
              <a:rPr lang="fa-IR" sz="2600" dirty="0">
                <a:cs typeface="B Mitra" panose="00000400000000000000" pitchFamily="2" charset="-78"/>
              </a:rPr>
              <a:t>نامه اختصاص داده را بر روی آن درج می کند و شماره را تایید می کند . </a:t>
            </a:r>
            <a:endParaRPr lang="en-US" sz="2600" dirty="0">
              <a:cs typeface="B Mitra" panose="00000400000000000000" pitchFamily="2" charset="-78"/>
            </a:endParaRPr>
          </a:p>
          <a:p>
            <a:pPr algn="r" rtl="1"/>
            <a:r>
              <a:rPr lang="fa-IR" sz="2600" dirty="0">
                <a:cs typeface="B Mitra" panose="00000400000000000000" pitchFamily="2" charset="-78"/>
              </a:rPr>
              <a:t>3-2-7- سیستم شماره را به نامه اختصاص می دهد . (پایان مورد کاربرد)</a:t>
            </a:r>
            <a:endParaRPr lang="en-US" sz="2600" dirty="0">
              <a:cs typeface="B Mitra" panose="00000400000000000000" pitchFamily="2" charset="-78"/>
            </a:endParaRPr>
          </a:p>
          <a:p>
            <a:pPr algn="r"/>
            <a:endParaRPr lang="en-US" sz="2600" dirty="0">
              <a:cs typeface="B Mitra" panose="00000400000000000000" pitchFamily="2" charset="-78"/>
            </a:endParaRPr>
          </a:p>
        </p:txBody>
      </p:sp>
    </p:spTree>
    <p:extLst>
      <p:ext uri="{BB962C8B-B14F-4D97-AF65-F5344CB8AC3E}">
        <p14:creationId xmlns:p14="http://schemas.microsoft.com/office/powerpoint/2010/main" val="4130861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b="1" dirty="0">
                <a:cs typeface="B Mitra" panose="00000400000000000000" pitchFamily="2" charset="-78"/>
              </a:rPr>
              <a:t>نمودار فعالیت مورد کاربرد</a:t>
            </a:r>
            <a:endParaRPr lang="en-US" sz="3200" b="1" dirty="0">
              <a:cs typeface="B Mitra" panose="00000400000000000000" pitchFamily="2" charset="-78"/>
            </a:endParaRPr>
          </a:p>
        </p:txBody>
      </p:sp>
      <p:pic>
        <p:nvPicPr>
          <p:cNvPr id="4099" name="Picture 3" descr="shomareh kardan nameh ersali 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9963" y="1935163"/>
            <a:ext cx="3390900" cy="458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50093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b="1" dirty="0">
                <a:cs typeface="B Mitra" panose="00000400000000000000" pitchFamily="2" charset="-78"/>
              </a:rPr>
              <a:t>نمودار </a:t>
            </a:r>
            <a:r>
              <a:rPr lang="fa-IR" sz="3200" b="1" dirty="0" smtClean="0">
                <a:cs typeface="B Mitra" panose="00000400000000000000" pitchFamily="2" charset="-78"/>
              </a:rPr>
              <a:t>توالی مورد </a:t>
            </a:r>
            <a:r>
              <a:rPr lang="fa-IR" sz="3200" b="1" dirty="0">
                <a:cs typeface="B Mitra" panose="00000400000000000000" pitchFamily="2" charset="-78"/>
              </a:rPr>
              <a:t>کاربرد</a:t>
            </a:r>
            <a:endParaRPr lang="en-US" sz="3200" b="1" dirty="0">
              <a:cs typeface="B Mitra" panose="00000400000000000000" pitchFamily="2" charset="-78"/>
            </a:endParaRPr>
          </a:p>
        </p:txBody>
      </p:sp>
      <p:pic>
        <p:nvPicPr>
          <p:cNvPr id="5122" name="Picture 2" descr="shomareh kardan nameh dariafti 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715" y="2190750"/>
            <a:ext cx="5768706" cy="454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44149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b="1" dirty="0">
                <a:cs typeface="B Mitra" panose="00000400000000000000" pitchFamily="2" charset="-78"/>
              </a:rPr>
              <a:t>نمودار </a:t>
            </a:r>
            <a:r>
              <a:rPr lang="fa-IR" sz="3200" b="1" dirty="0" smtClean="0">
                <a:cs typeface="B Mitra" panose="00000400000000000000" pitchFamily="2" charset="-78"/>
              </a:rPr>
              <a:t>همکاری مورد </a:t>
            </a:r>
            <a:r>
              <a:rPr lang="fa-IR" sz="3200" b="1" dirty="0">
                <a:cs typeface="B Mitra" panose="00000400000000000000" pitchFamily="2" charset="-78"/>
              </a:rPr>
              <a:t>کاربرد</a:t>
            </a:r>
            <a:endParaRPr lang="en-US" sz="3200" b="1" dirty="0">
              <a:cs typeface="B Mitra" panose="00000400000000000000" pitchFamily="2" charset="-78"/>
            </a:endParaRPr>
          </a:p>
        </p:txBody>
      </p:sp>
      <p:pic>
        <p:nvPicPr>
          <p:cNvPr id="6146" name="Picture 2" descr="shomareh kardan nameh dariafti 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4370" y="2493963"/>
            <a:ext cx="6683396" cy="346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3417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b="1" dirty="0">
                <a:cs typeface="B Mitra" panose="00000400000000000000" pitchFamily="2" charset="-78"/>
              </a:rPr>
              <a:t>3-3- مورد کاربرد ارسال نامه به خارج از سازمان</a:t>
            </a:r>
            <a:endParaRPr lang="en-US" sz="3200" b="1" dirty="0">
              <a:cs typeface="B Mitra" panose="00000400000000000000" pitchFamily="2" charset="-78"/>
            </a:endParaRPr>
          </a:p>
        </p:txBody>
      </p:sp>
      <p:sp>
        <p:nvSpPr>
          <p:cNvPr id="3" name="TextBox 2"/>
          <p:cNvSpPr txBox="1"/>
          <p:nvPr/>
        </p:nvSpPr>
        <p:spPr>
          <a:xfrm>
            <a:off x="292100" y="2070100"/>
            <a:ext cx="8278844" cy="4893647"/>
          </a:xfrm>
          <a:prstGeom prst="rect">
            <a:avLst/>
          </a:prstGeom>
          <a:noFill/>
        </p:spPr>
        <p:txBody>
          <a:bodyPr wrap="square" rtlCol="0">
            <a:spAutoFit/>
          </a:bodyPr>
          <a:lstStyle/>
          <a:p>
            <a:pPr algn="r" rtl="1"/>
            <a:r>
              <a:rPr lang="fa-IR" sz="2400" dirty="0" smtClean="0">
                <a:cs typeface="B Mitra" panose="00000400000000000000" pitchFamily="2" charset="-78"/>
              </a:rPr>
              <a:t>3-3-1- </a:t>
            </a:r>
            <a:r>
              <a:rPr lang="fa-IR" sz="2400" dirty="0">
                <a:cs typeface="B Mitra" panose="00000400000000000000" pitchFamily="2" charset="-78"/>
              </a:rPr>
              <a:t>با رسیدن نامه به دست متصدی مورد کاربرد آغاز می شود . </a:t>
            </a:r>
            <a:endParaRPr lang="en-US" sz="2400" dirty="0">
              <a:cs typeface="B Mitra" panose="00000400000000000000" pitchFamily="2" charset="-78"/>
            </a:endParaRPr>
          </a:p>
          <a:p>
            <a:pPr algn="r" rtl="1"/>
            <a:r>
              <a:rPr lang="fa-IR" sz="2400" dirty="0">
                <a:cs typeface="B Mitra" panose="00000400000000000000" pitchFamily="2" charset="-78"/>
              </a:rPr>
              <a:t>      3-3-2- پس از ثبت اطلاعات نامه سیستم از کاربر می خواهد تا نوع ارسال نامه را مشخص کند .</a:t>
            </a:r>
            <a:endParaRPr lang="en-US" sz="2400" dirty="0">
              <a:cs typeface="B Mitra" panose="00000400000000000000" pitchFamily="2" charset="-78"/>
            </a:endParaRPr>
          </a:p>
          <a:p>
            <a:pPr algn="r" rtl="1"/>
            <a:r>
              <a:rPr lang="fa-IR" sz="2400" dirty="0">
                <a:cs typeface="B Mitra" panose="00000400000000000000" pitchFamily="2" charset="-78"/>
              </a:rPr>
              <a:t>      3-3-3- متصدی نوع ارسال نامه را مشخص می کند .</a:t>
            </a:r>
            <a:endParaRPr lang="en-US" sz="2400" dirty="0">
              <a:cs typeface="B Mitra" panose="00000400000000000000" pitchFamily="2" charset="-78"/>
            </a:endParaRPr>
          </a:p>
          <a:p>
            <a:pPr algn="r" rtl="1"/>
            <a:r>
              <a:rPr lang="fa-IR" sz="2400" dirty="0">
                <a:cs typeface="B Mitra" panose="00000400000000000000" pitchFamily="2" charset="-78"/>
              </a:rPr>
              <a:t>       3-3-4- ارسال نامه از طرپست است ؟</a:t>
            </a:r>
            <a:endParaRPr lang="en-US" sz="2400" dirty="0">
              <a:cs typeface="B Mitra" panose="00000400000000000000" pitchFamily="2" charset="-78"/>
            </a:endParaRPr>
          </a:p>
          <a:p>
            <a:pPr algn="r" rtl="1"/>
            <a:r>
              <a:rPr lang="fa-IR" sz="2400" dirty="0">
                <a:cs typeface="B Mitra" panose="00000400000000000000" pitchFamily="2" charset="-78"/>
              </a:rPr>
              <a:t>                3-3-4-1- خیر : متصدی نامه را ثبت می کند . (پایان مورد کاربرد)  </a:t>
            </a:r>
            <a:endParaRPr lang="en-US" sz="2400" dirty="0">
              <a:cs typeface="B Mitra" panose="00000400000000000000" pitchFamily="2" charset="-78"/>
            </a:endParaRPr>
          </a:p>
          <a:p>
            <a:pPr algn="r" rtl="1"/>
            <a:r>
              <a:rPr lang="fa-IR" sz="2400" dirty="0">
                <a:cs typeface="B Mitra" panose="00000400000000000000" pitchFamily="2" charset="-78"/>
              </a:rPr>
              <a:t>                 3-3-4-2- بله : سیستم از متصدی می خواهد تا کد پرسنلی پستچی که قرار است نامه را به مقصد برساند وارد کند . </a:t>
            </a:r>
            <a:endParaRPr lang="en-US" sz="2400" dirty="0">
              <a:cs typeface="B Mitra" panose="00000400000000000000" pitchFamily="2" charset="-78"/>
            </a:endParaRPr>
          </a:p>
          <a:p>
            <a:pPr algn="r" rtl="1"/>
            <a:r>
              <a:rPr lang="fa-IR" sz="2400" dirty="0">
                <a:cs typeface="B Mitra" panose="00000400000000000000" pitchFamily="2" charset="-78"/>
              </a:rPr>
              <a:t>                  3-3-4-2-1- متصدی کد پرسنلی را وارد می کند .</a:t>
            </a:r>
            <a:endParaRPr lang="en-US" sz="2400" dirty="0">
              <a:cs typeface="B Mitra" panose="00000400000000000000" pitchFamily="2" charset="-78"/>
            </a:endParaRPr>
          </a:p>
          <a:p>
            <a:pPr algn="r" rtl="1"/>
            <a:r>
              <a:rPr lang="fa-IR" sz="2400" dirty="0">
                <a:cs typeface="B Mitra" panose="00000400000000000000" pitchFamily="2" charset="-78"/>
              </a:rPr>
              <a:t>                  3-3-4-2-2- سیستم ازمتصدی می خواهد تا پیام ذخیره را تایید کند.</a:t>
            </a:r>
            <a:endParaRPr lang="en-US" sz="2400" dirty="0">
              <a:cs typeface="B Mitra" panose="00000400000000000000" pitchFamily="2" charset="-78"/>
            </a:endParaRPr>
          </a:p>
          <a:p>
            <a:pPr algn="r" rtl="1"/>
            <a:r>
              <a:rPr lang="fa-IR" sz="2400" dirty="0">
                <a:cs typeface="B Mitra" panose="00000400000000000000" pitchFamily="2" charset="-78"/>
              </a:rPr>
              <a:t>                    3-3-4-2-3- متصدی پیام را تایید می کند ، سیستم ذخیره را انجام می دهد (پایان مورد کاربرد)</a:t>
            </a:r>
            <a:endParaRPr lang="en-US" sz="2400" dirty="0">
              <a:cs typeface="B Mitra" panose="00000400000000000000" pitchFamily="2" charset="-78"/>
            </a:endParaRPr>
          </a:p>
          <a:p>
            <a:pPr algn="r"/>
            <a:endParaRPr lang="en-US" sz="2400" dirty="0">
              <a:cs typeface="B Mitra" panose="00000400000000000000" pitchFamily="2" charset="-78"/>
            </a:endParaRPr>
          </a:p>
        </p:txBody>
      </p:sp>
    </p:spTree>
    <p:extLst>
      <p:ext uri="{BB962C8B-B14F-4D97-AF65-F5344CB8AC3E}">
        <p14:creationId xmlns:p14="http://schemas.microsoft.com/office/powerpoint/2010/main" val="1944523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dirty="0"/>
              <a:t>نمودار فعالیت مورد کاربرد</a:t>
            </a:r>
            <a:endParaRPr lang="en-US" sz="3200" dirty="0"/>
          </a:p>
        </p:txBody>
      </p:sp>
      <p:pic>
        <p:nvPicPr>
          <p:cNvPr id="7170" name="Picture 2" descr="ersal nameh 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192" y="1401061"/>
            <a:ext cx="3520908" cy="5042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56246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242" y="4563359"/>
            <a:ext cx="7989752" cy="1504844"/>
          </a:xfrm>
        </p:spPr>
        <p:txBody>
          <a:bodyPr>
            <a:noAutofit/>
          </a:bodyPr>
          <a:lstStyle/>
          <a:p>
            <a:pPr algn="ctr" rtl="1"/>
            <a:r>
              <a:rPr lang="fa-IR" sz="2800" b="1" dirty="0"/>
              <a:t>بسم الله الرحمن الرحیم</a:t>
            </a:r>
            <a:r>
              <a:rPr lang="en-US" sz="2800" dirty="0"/>
              <a:t/>
            </a:r>
            <a:br>
              <a:rPr lang="en-US" sz="2800" dirty="0"/>
            </a:br>
            <a:r>
              <a:rPr lang="fa-IR" sz="2800" u="sng" dirty="0"/>
              <a:t>نام درس:</a:t>
            </a:r>
            <a:r>
              <a:rPr lang="en-US" sz="2800" dirty="0"/>
              <a:t/>
            </a:r>
            <a:br>
              <a:rPr lang="en-US" sz="2800" dirty="0"/>
            </a:br>
            <a:r>
              <a:rPr lang="fa-IR" sz="2800" b="1" dirty="0"/>
              <a:t>مهندسی نرم افزار</a:t>
            </a:r>
            <a:r>
              <a:rPr lang="en-US" sz="2800" dirty="0"/>
              <a:t/>
            </a:r>
            <a:br>
              <a:rPr lang="en-US" sz="2800" dirty="0"/>
            </a:br>
            <a:r>
              <a:rPr lang="fa-IR" sz="2800" u="sng" dirty="0"/>
              <a:t>موضوع پروژه:</a:t>
            </a:r>
            <a:r>
              <a:rPr lang="en-US" sz="2800" dirty="0"/>
              <a:t/>
            </a:r>
            <a:br>
              <a:rPr lang="en-US" sz="2800" dirty="0"/>
            </a:br>
            <a:r>
              <a:rPr lang="fa-IR" sz="2800" dirty="0"/>
              <a:t>تحلیل، طراحی، آماده سازی و نرمال سازی</a:t>
            </a:r>
            <a:r>
              <a:rPr lang="en-US" sz="2800" dirty="0"/>
              <a:t/>
            </a:r>
            <a:br>
              <a:rPr lang="en-US" sz="2800" dirty="0"/>
            </a:br>
            <a:r>
              <a:rPr lang="fa-IR" sz="2800" b="1" dirty="0"/>
              <a:t>سیستم دبیر خانه ثبت احوال </a:t>
            </a:r>
            <a:r>
              <a:rPr lang="en-US" sz="2800" dirty="0"/>
              <a:t/>
            </a:r>
            <a:br>
              <a:rPr lang="en-US" sz="2800" dirty="0"/>
            </a:br>
            <a:r>
              <a:rPr lang="en-US" sz="2800" b="1" dirty="0"/>
              <a:t> </a:t>
            </a:r>
            <a:r>
              <a:rPr lang="en-US" sz="2800" b="1" dirty="0">
                <a:solidFill>
                  <a:schemeClr val="bg1"/>
                </a:solidFill>
              </a:rPr>
              <a:t> </a:t>
            </a:r>
            <a:r>
              <a:rPr lang="en-US" sz="2800" dirty="0">
                <a:solidFill>
                  <a:schemeClr val="bg1"/>
                </a:solidFill>
              </a:rPr>
              <a:t/>
            </a:r>
            <a:br>
              <a:rPr lang="en-US" sz="2800" dirty="0">
                <a:solidFill>
                  <a:schemeClr val="bg1"/>
                </a:solidFill>
              </a:rPr>
            </a:br>
            <a:r>
              <a:rPr lang="fa-IR" sz="2800" b="1" dirty="0">
                <a:solidFill>
                  <a:schemeClr val="bg1"/>
                </a:solidFill>
              </a:rPr>
              <a:t>استاد : </a:t>
            </a:r>
            <a:r>
              <a:rPr lang="en-US" sz="2800" dirty="0">
                <a:solidFill>
                  <a:schemeClr val="bg1"/>
                </a:solidFill>
              </a:rPr>
              <a:t/>
            </a:r>
            <a:br>
              <a:rPr lang="en-US" sz="2800" dirty="0">
                <a:solidFill>
                  <a:schemeClr val="bg1"/>
                </a:solidFill>
              </a:rPr>
            </a:br>
            <a:r>
              <a:rPr lang="fa-IR" sz="2800" b="1" dirty="0">
                <a:solidFill>
                  <a:schemeClr val="bg1"/>
                </a:solidFill>
              </a:rPr>
              <a:t>سرکار خانم خواجویی</a:t>
            </a:r>
            <a:r>
              <a:rPr lang="en-US" sz="2800" dirty="0">
                <a:solidFill>
                  <a:schemeClr val="bg1"/>
                </a:solidFill>
              </a:rPr>
              <a:t/>
            </a:r>
            <a:br>
              <a:rPr lang="en-US" sz="2800" dirty="0">
                <a:solidFill>
                  <a:schemeClr val="bg1"/>
                </a:solidFill>
              </a:rPr>
            </a:br>
            <a:r>
              <a:rPr lang="fa-IR" sz="2800" b="1" dirty="0">
                <a:solidFill>
                  <a:schemeClr val="bg1"/>
                </a:solidFill>
              </a:rPr>
              <a:t> </a:t>
            </a:r>
            <a:r>
              <a:rPr lang="en-US" sz="2800" dirty="0">
                <a:solidFill>
                  <a:schemeClr val="bg1"/>
                </a:solidFill>
              </a:rPr>
              <a:t/>
            </a:r>
            <a:br>
              <a:rPr lang="en-US" sz="2800" dirty="0">
                <a:solidFill>
                  <a:schemeClr val="bg1"/>
                </a:solidFill>
              </a:rPr>
            </a:br>
            <a:r>
              <a:rPr lang="fa-IR" sz="2800" b="1" dirty="0">
                <a:solidFill>
                  <a:schemeClr val="bg1"/>
                </a:solidFill>
              </a:rPr>
              <a:t>دانشجو :</a:t>
            </a:r>
            <a:r>
              <a:rPr lang="en-US" sz="2800" dirty="0">
                <a:solidFill>
                  <a:schemeClr val="bg1"/>
                </a:solidFill>
              </a:rPr>
              <a:t/>
            </a:r>
            <a:br>
              <a:rPr lang="en-US" sz="2800" dirty="0">
                <a:solidFill>
                  <a:schemeClr val="bg1"/>
                </a:solidFill>
              </a:rPr>
            </a:br>
            <a:r>
              <a:rPr lang="fa-IR" sz="2800" b="1" dirty="0">
                <a:solidFill>
                  <a:schemeClr val="bg1"/>
                </a:solidFill>
              </a:rPr>
              <a:t>فاطمه اسفندیار پور </a:t>
            </a:r>
            <a:r>
              <a:rPr lang="en-US" sz="2800" dirty="0">
                <a:solidFill>
                  <a:schemeClr val="bg1"/>
                </a:solidFill>
              </a:rPr>
              <a:t/>
            </a:r>
            <a:br>
              <a:rPr lang="en-US" sz="2800" dirty="0">
                <a:solidFill>
                  <a:schemeClr val="bg1"/>
                </a:solidFill>
              </a:rPr>
            </a:br>
            <a:r>
              <a:rPr lang="fa-IR" sz="2800" b="1" dirty="0">
                <a:solidFill>
                  <a:schemeClr val="bg1"/>
                </a:solidFill>
              </a:rPr>
              <a:t>952145438</a:t>
            </a:r>
            <a:endParaRPr lang="en-US" sz="2800" dirty="0">
              <a:solidFill>
                <a:schemeClr val="bg1"/>
              </a:solidFill>
            </a:endParaRPr>
          </a:p>
        </p:txBody>
      </p:sp>
    </p:spTree>
    <p:extLst>
      <p:ext uri="{BB962C8B-B14F-4D97-AF65-F5344CB8AC3E}">
        <p14:creationId xmlns:p14="http://schemas.microsoft.com/office/powerpoint/2010/main" val="115254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dirty="0"/>
              <a:t>نمودار </a:t>
            </a:r>
            <a:r>
              <a:rPr lang="fa-IR" sz="3200" dirty="0" smtClean="0"/>
              <a:t>توالی مورد </a:t>
            </a:r>
            <a:r>
              <a:rPr lang="fa-IR" sz="3200" dirty="0"/>
              <a:t>کاربرد</a:t>
            </a:r>
            <a:endParaRPr lang="en-US" sz="3200" dirty="0"/>
          </a:p>
        </p:txBody>
      </p:sp>
      <p:pic>
        <p:nvPicPr>
          <p:cNvPr id="8194" name="Picture 2" descr="ersal nameh 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301" y="1770803"/>
            <a:ext cx="4494990" cy="508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54906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dirty="0"/>
              <a:t>نمودار </a:t>
            </a:r>
            <a:r>
              <a:rPr lang="fa-IR" sz="3200" dirty="0" smtClean="0"/>
              <a:t>همکاری مورد </a:t>
            </a:r>
            <a:r>
              <a:rPr lang="fa-IR" sz="3200" dirty="0"/>
              <a:t>کاربرد</a:t>
            </a:r>
            <a:endParaRPr lang="en-US" sz="3200" dirty="0"/>
          </a:p>
        </p:txBody>
      </p:sp>
      <p:pic>
        <p:nvPicPr>
          <p:cNvPr id="9218" name="Picture 2" descr="ersal nameh 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0258" y="2201863"/>
            <a:ext cx="7271620" cy="41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10364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b="1" dirty="0">
                <a:cs typeface="B Mitra" panose="00000400000000000000" pitchFamily="2" charset="-78"/>
              </a:rPr>
              <a:t>3-4- موردکاربرد شماره کردن نامه های ارسالی </a:t>
            </a:r>
            <a:endParaRPr lang="en-US" sz="3200" b="1" dirty="0">
              <a:cs typeface="B Mitra" panose="00000400000000000000" pitchFamily="2" charset="-78"/>
            </a:endParaRPr>
          </a:p>
        </p:txBody>
      </p:sp>
      <p:sp>
        <p:nvSpPr>
          <p:cNvPr id="3" name="TextBox 2"/>
          <p:cNvSpPr txBox="1"/>
          <p:nvPr/>
        </p:nvSpPr>
        <p:spPr>
          <a:xfrm>
            <a:off x="328644" y="2311400"/>
            <a:ext cx="8242300" cy="4401205"/>
          </a:xfrm>
          <a:prstGeom prst="rect">
            <a:avLst/>
          </a:prstGeom>
          <a:noFill/>
        </p:spPr>
        <p:txBody>
          <a:bodyPr wrap="square" rtlCol="0">
            <a:spAutoFit/>
          </a:bodyPr>
          <a:lstStyle/>
          <a:p>
            <a:pPr algn="r" rtl="1"/>
            <a:r>
              <a:rPr lang="fa-IR" sz="2800" dirty="0" smtClean="0">
                <a:cs typeface="B Mitra" panose="00000400000000000000" pitchFamily="2" charset="-78"/>
              </a:rPr>
              <a:t>3-4-1- </a:t>
            </a:r>
            <a:r>
              <a:rPr lang="fa-IR" sz="2800" dirty="0">
                <a:cs typeface="B Mitra" panose="00000400000000000000" pitchFamily="2" charset="-78"/>
              </a:rPr>
              <a:t>با رسیدن مینوت (دست نویس) به دست اپراتور مورد کاربرد آغاز می شود . </a:t>
            </a:r>
            <a:endParaRPr lang="en-US" sz="2800" dirty="0">
              <a:cs typeface="B Mitra" panose="00000400000000000000" pitchFamily="2" charset="-78"/>
            </a:endParaRPr>
          </a:p>
          <a:p>
            <a:pPr algn="r" rtl="1"/>
            <a:r>
              <a:rPr lang="fa-IR" sz="2800" dirty="0">
                <a:cs typeface="B Mitra" panose="00000400000000000000" pitchFamily="2" charset="-78"/>
              </a:rPr>
              <a:t>      3-4-2-  اپراتور از سیستم می خواهد تا یک شماره به نامه جدید اختصاص دهد.</a:t>
            </a:r>
            <a:endParaRPr lang="en-US" sz="2800" dirty="0">
              <a:cs typeface="B Mitra" panose="00000400000000000000" pitchFamily="2" charset="-78"/>
            </a:endParaRPr>
          </a:p>
          <a:p>
            <a:pPr algn="r" rtl="1"/>
            <a:r>
              <a:rPr lang="fa-IR" sz="2800" dirty="0">
                <a:cs typeface="B Mitra" panose="00000400000000000000" pitchFamily="2" charset="-78"/>
              </a:rPr>
              <a:t>       3-4-3- سیستم از اپراتور می خواهد تا نام واحد مربوط به نامه را وارد کند .</a:t>
            </a:r>
            <a:endParaRPr lang="en-US" sz="2800" dirty="0">
              <a:cs typeface="B Mitra" panose="00000400000000000000" pitchFamily="2" charset="-78"/>
            </a:endParaRPr>
          </a:p>
          <a:p>
            <a:pPr algn="r" rtl="1"/>
            <a:r>
              <a:rPr lang="fa-IR" sz="2800" dirty="0">
                <a:cs typeface="B Mitra" panose="00000400000000000000" pitchFamily="2" charset="-78"/>
              </a:rPr>
              <a:t>        3-4-4- با وارد کردن نام واحد مریوط به نامه سیستم یک شماره به آن اختصاص می دهد و از اپراتور می خواهد تا آن را تایید کند . </a:t>
            </a:r>
            <a:endParaRPr lang="en-US" sz="2800" dirty="0">
              <a:cs typeface="B Mitra" panose="00000400000000000000" pitchFamily="2" charset="-78"/>
            </a:endParaRPr>
          </a:p>
          <a:p>
            <a:pPr algn="r" rtl="1"/>
            <a:r>
              <a:rPr lang="fa-IR" sz="2800" dirty="0">
                <a:cs typeface="B Mitra" panose="00000400000000000000" pitchFamily="2" charset="-78"/>
              </a:rPr>
              <a:t>         3-4-5- با تایید اپراتور سیستم به اپراتور اجازه ی تایپ نامه را می دهد . (پایان مورد کاربرد)</a:t>
            </a:r>
            <a:endParaRPr lang="en-US" sz="2800" dirty="0">
              <a:cs typeface="B Mitra" panose="00000400000000000000" pitchFamily="2" charset="-78"/>
            </a:endParaRPr>
          </a:p>
          <a:p>
            <a:pPr algn="r"/>
            <a:endParaRPr lang="en-US" sz="2800" dirty="0">
              <a:cs typeface="B Mitra" panose="00000400000000000000" pitchFamily="2" charset="-78"/>
            </a:endParaRPr>
          </a:p>
        </p:txBody>
      </p:sp>
    </p:spTree>
    <p:extLst>
      <p:ext uri="{BB962C8B-B14F-4D97-AF65-F5344CB8AC3E}">
        <p14:creationId xmlns:p14="http://schemas.microsoft.com/office/powerpoint/2010/main" val="29326425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b="1" dirty="0">
                <a:cs typeface="B Mitra" panose="00000400000000000000" pitchFamily="2" charset="-78"/>
              </a:rPr>
              <a:t>3-5- مورد کاربرد ماشینی کردن نامه های اداری</a:t>
            </a:r>
            <a:endParaRPr lang="en-US" sz="3200" b="1" dirty="0">
              <a:cs typeface="B Mitra" panose="00000400000000000000" pitchFamily="2" charset="-78"/>
            </a:endParaRPr>
          </a:p>
        </p:txBody>
      </p:sp>
      <p:sp>
        <p:nvSpPr>
          <p:cNvPr id="3" name="TextBox 2"/>
          <p:cNvSpPr txBox="1"/>
          <p:nvPr/>
        </p:nvSpPr>
        <p:spPr>
          <a:xfrm>
            <a:off x="328644" y="2311400"/>
            <a:ext cx="8242300" cy="1384995"/>
          </a:xfrm>
          <a:prstGeom prst="rect">
            <a:avLst/>
          </a:prstGeom>
          <a:noFill/>
        </p:spPr>
        <p:txBody>
          <a:bodyPr wrap="square" rtlCol="0">
            <a:spAutoFit/>
          </a:bodyPr>
          <a:lstStyle/>
          <a:p>
            <a:pPr algn="r" rtl="1"/>
            <a:r>
              <a:rPr lang="fa-IR" sz="2800" dirty="0" smtClean="0">
                <a:cs typeface="B Mitra" panose="00000400000000000000" pitchFamily="2" charset="-78"/>
              </a:rPr>
              <a:t>3-5-1- </a:t>
            </a:r>
            <a:r>
              <a:rPr lang="fa-IR" sz="2800" dirty="0">
                <a:cs typeface="B Mitra" panose="00000400000000000000" pitchFamily="2" charset="-78"/>
              </a:rPr>
              <a:t>با رسیدن مینوت به دست اپراتور مورد کاربرد آغاز می شود .</a:t>
            </a:r>
            <a:endParaRPr lang="en-US" sz="2800" dirty="0">
              <a:cs typeface="B Mitra" panose="00000400000000000000" pitchFamily="2" charset="-78"/>
            </a:endParaRPr>
          </a:p>
          <a:p>
            <a:pPr algn="r" rtl="1"/>
            <a:r>
              <a:rPr lang="fa-IR" sz="2800" dirty="0">
                <a:cs typeface="B Mitra" panose="00000400000000000000" pitchFamily="2" charset="-78"/>
              </a:rPr>
              <a:t>      3-5-2- بعد از طی مراحل اختصاص شماره به نامه اپراتور نامه را تایپ کرده و آن را جهت امضا یه واحد مربوطه ارجاع می دهد .</a:t>
            </a:r>
            <a:endParaRPr lang="en-US" sz="2800" dirty="0">
              <a:cs typeface="B Mitra" panose="00000400000000000000" pitchFamily="2" charset="-78"/>
            </a:endParaRPr>
          </a:p>
        </p:txBody>
      </p:sp>
    </p:spTree>
    <p:extLst>
      <p:ext uri="{BB962C8B-B14F-4D97-AF65-F5344CB8AC3E}">
        <p14:creationId xmlns:p14="http://schemas.microsoft.com/office/powerpoint/2010/main" val="19008000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b="1" dirty="0" smtClean="0">
                <a:cs typeface="B Mitra" panose="00000400000000000000" pitchFamily="2" charset="-78"/>
              </a:rPr>
              <a:t>نمودار فعالیت مورد کاربر </a:t>
            </a:r>
            <a:endParaRPr lang="en-US" sz="3200" b="1" dirty="0">
              <a:cs typeface="B Mitra" panose="00000400000000000000" pitchFamily="2" charset="-78"/>
            </a:endParaRPr>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5088" y="2238375"/>
            <a:ext cx="6081712" cy="4076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52480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b="1" dirty="0" smtClean="0">
                <a:cs typeface="B Mitra" panose="00000400000000000000" pitchFamily="2" charset="-78"/>
              </a:rPr>
              <a:t>نمودار توالی مورد کاربر </a:t>
            </a:r>
            <a:endParaRPr lang="en-US" sz="3200" b="1" dirty="0">
              <a:cs typeface="B Mitra" panose="00000400000000000000" pitchFamily="2" charset="-78"/>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6055" y="2290762"/>
            <a:ext cx="7040026" cy="440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93564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b="1" dirty="0" smtClean="0">
                <a:cs typeface="B Mitra" panose="00000400000000000000" pitchFamily="2" charset="-78"/>
              </a:rPr>
              <a:t>نمودار همکاری مورد کاربر </a:t>
            </a:r>
            <a:endParaRPr lang="en-US" sz="3200" b="1" dirty="0">
              <a:cs typeface="B Mitra" panose="00000400000000000000" pitchFamily="2" charset="-78"/>
            </a:endParaRPr>
          </a:p>
        </p:txBody>
      </p:sp>
      <p:pic>
        <p:nvPicPr>
          <p:cNvPr id="1229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930" y="2671763"/>
            <a:ext cx="8044014" cy="3094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944629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200" b="1" dirty="0" smtClean="0">
                <a:cs typeface="B Mitra" panose="00000400000000000000" pitchFamily="2" charset="-78"/>
              </a:rPr>
              <a:t>نمودار کلاس </a:t>
            </a:r>
            <a:endParaRPr lang="en-US" sz="3200" b="1" dirty="0">
              <a:cs typeface="B Mitra" panose="00000400000000000000" pitchFamily="2" charset="-78"/>
            </a:endParaRPr>
          </a:p>
        </p:txBody>
      </p:sp>
      <p:pic>
        <p:nvPicPr>
          <p:cNvPr id="13314" name="Picture 2" descr="class diagra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192" y="633912"/>
            <a:ext cx="4541837" cy="6001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57000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r" defTabSz="914400" rtl="1" eaLnBrk="0" fontAlgn="base" hangingPunct="0">
              <a:spcAft>
                <a:spcPct val="0"/>
              </a:spcAft>
            </a:pPr>
            <a:r>
              <a:rPr lang="fa-IR" sz="3200" b="1" cap="none" dirty="0">
                <a:latin typeface="Arial" panose="020B0604020202020204" pitchFamily="34" charset="0"/>
                <a:ea typeface="Times New Roman" panose="02020603050405020304" pitchFamily="18" charset="0"/>
                <a:cs typeface="Arial" panose="020B0604020202020204" pitchFamily="34" charset="0"/>
              </a:rPr>
              <a:t>7- مدلسازی داده ها(</a:t>
            </a:r>
            <a:r>
              <a:rPr lang="en-US" sz="3200" b="1" cap="none" dirty="0">
                <a:latin typeface="Arial" panose="020B0604020202020204" pitchFamily="34" charset="0"/>
                <a:ea typeface="Times New Roman" panose="02020603050405020304" pitchFamily="18" charset="0"/>
                <a:cs typeface="Arial" panose="020B0604020202020204" pitchFamily="34" charset="0"/>
              </a:rPr>
              <a:t>Data Modeling</a:t>
            </a:r>
            <a:r>
              <a:rPr lang="fa-IR" sz="3200" b="1" cap="none" dirty="0">
                <a:latin typeface="Arial" panose="020B0604020202020204" pitchFamily="34" charset="0"/>
                <a:ea typeface="Times New Roman" panose="02020603050405020304" pitchFamily="18" charset="0"/>
                <a:cs typeface="Arial" panose="020B0604020202020204" pitchFamily="34" charset="0"/>
              </a:rPr>
              <a:t>)</a:t>
            </a:r>
            <a:r>
              <a:rPr lang="en-US" sz="1400" b="1" cap="none" dirty="0"/>
              <a:t/>
            </a:r>
            <a:br>
              <a:rPr lang="en-US" sz="1400" b="1" cap="none" dirty="0"/>
            </a:br>
            <a:r>
              <a:rPr lang="fa-IR" sz="3200" b="1" cap="none" dirty="0">
                <a:latin typeface="Arial" panose="020B0604020202020204" pitchFamily="34" charset="0"/>
                <a:ea typeface="Times New Roman" panose="02020603050405020304" pitchFamily="18" charset="0"/>
                <a:cs typeface="Arial" panose="020B0604020202020204" pitchFamily="34" charset="0"/>
              </a:rPr>
              <a:t>جدول غیر نرمال </a:t>
            </a:r>
            <a:endParaRPr lang="fa-IR" sz="3600" b="1" cap="none" dirty="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568506743"/>
              </p:ext>
            </p:extLst>
          </p:nvPr>
        </p:nvGraphicFramePr>
        <p:xfrm>
          <a:off x="1143001" y="1987348"/>
          <a:ext cx="6570285" cy="4713602"/>
        </p:xfrm>
        <a:graphic>
          <a:graphicData uri="http://schemas.openxmlformats.org/drawingml/2006/table">
            <a:tbl>
              <a:tblPr>
                <a:tableStyleId>{5C22544A-7EE6-4342-B048-85BDC9FD1C3A}</a:tableStyleId>
              </a:tblPr>
              <a:tblGrid>
                <a:gridCol w="53616"/>
                <a:gridCol w="53616"/>
                <a:gridCol w="53616"/>
                <a:gridCol w="53616"/>
                <a:gridCol w="53616"/>
                <a:gridCol w="53616"/>
                <a:gridCol w="272948"/>
                <a:gridCol w="53616"/>
                <a:gridCol w="53616"/>
                <a:gridCol w="53616"/>
                <a:gridCol w="53616"/>
                <a:gridCol w="53616"/>
                <a:gridCol w="487409"/>
                <a:gridCol w="53616"/>
                <a:gridCol w="506906"/>
                <a:gridCol w="818846"/>
                <a:gridCol w="526403"/>
                <a:gridCol w="662877"/>
                <a:gridCol w="818846"/>
                <a:gridCol w="818846"/>
                <a:gridCol w="506906"/>
                <a:gridCol w="506906"/>
              </a:tblGrid>
              <a:tr h="671658">
                <a:tc gridSpan="2">
                  <a:txBody>
                    <a:bodyPr/>
                    <a:lstStyle/>
                    <a:p>
                      <a:pPr algn="l" rtl="0">
                        <a:spcAft>
                          <a:spcPts val="0"/>
                        </a:spcAft>
                      </a:pPr>
                      <a:r>
                        <a:rPr lang="en-US" sz="900" b="1" dirty="0">
                          <a:effectLst/>
                        </a:rPr>
                        <a:t>name</a:t>
                      </a:r>
                      <a:endParaRPr lang="en-US" sz="1300" b="1" dirty="0">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900" b="1">
                          <a:effectLst/>
                        </a:rPr>
                        <a:t>family</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900" b="1">
                          <a:effectLst/>
                        </a:rPr>
                        <a:t>name's</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rtl="0">
                        <a:spcAft>
                          <a:spcPts val="0"/>
                        </a:spcAft>
                      </a:pPr>
                      <a:r>
                        <a:rPr lang="en-US" sz="900" b="1" u="sng">
                          <a:effectLst/>
                        </a:rPr>
                        <a:t>id</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rtl="0">
                        <a:spcAft>
                          <a:spcPts val="0"/>
                        </a:spcAft>
                      </a:pPr>
                      <a:r>
                        <a:rPr lang="en-US" sz="900" b="1">
                          <a:effectLst/>
                        </a:rPr>
                        <a:t>tarikh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900" b="1">
                          <a:effectLst/>
                        </a:rPr>
                        <a:t>mahal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algn="l" rtl="0">
                        <a:spcAft>
                          <a:spcPts val="0"/>
                        </a:spcAft>
                      </a:pPr>
                      <a:r>
                        <a:rPr lang="en-US" sz="900" b="1">
                          <a:effectLst/>
                        </a:rPr>
                        <a:t>jensiyate</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rtl="0">
                        <a:spcAft>
                          <a:spcPts val="0"/>
                        </a:spcAft>
                      </a:pPr>
                      <a:r>
                        <a:rPr lang="en-US" sz="900" b="1">
                          <a:effectLst/>
                        </a:rPr>
                        <a:t>taahol</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u="sng">
                          <a:effectLst/>
                        </a:rPr>
                        <a:t>code</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a:effectLst/>
                        </a:rPr>
                        <a:t>semat</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a:effectLst/>
                        </a:rPr>
                        <a:t>madrak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dirty="0" err="1">
                          <a:effectLst/>
                        </a:rPr>
                        <a:t>rozhai</a:t>
                      </a:r>
                      <a:r>
                        <a:rPr lang="en-US" sz="900" b="1" dirty="0">
                          <a:effectLst/>
                        </a:rPr>
                        <a:t> </a:t>
                      </a:r>
                      <a:endParaRPr lang="en-US" sz="1300" b="1" dirty="0">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a:effectLst/>
                        </a:rPr>
                        <a:t>savabegh</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a:effectLst/>
                        </a:rPr>
                        <a:t>mozo</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a:effectLst/>
                        </a:rPr>
                        <a:t>tarikh</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70787">
                <a:tc gridSpan="2">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900" b="1">
                          <a:effectLst/>
                        </a:rPr>
                        <a:t> father</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rtl="0">
                        <a:spcAft>
                          <a:spcPts val="0"/>
                        </a:spcAft>
                      </a:pPr>
                      <a:r>
                        <a:rPr lang="en-US" sz="900" b="1">
                          <a:effectLst/>
                        </a:rPr>
                        <a:t>tavakoad</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900" b="1">
                          <a:effectLst/>
                        </a:rPr>
                        <a:t>tavaload</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u="sng" dirty="0">
                          <a:effectLst/>
                        </a:rPr>
                        <a:t> </a:t>
                      </a:r>
                      <a:r>
                        <a:rPr lang="en-US" sz="900" b="1" u="sng" dirty="0" err="1">
                          <a:effectLst/>
                        </a:rPr>
                        <a:t>personali</a:t>
                      </a:r>
                      <a:endParaRPr lang="en-US" sz="1300" b="1" dirty="0">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dirty="0">
                          <a:effectLst/>
                        </a:rPr>
                        <a:t> </a:t>
                      </a:r>
                      <a:endParaRPr lang="en-US" sz="1300" b="1" dirty="0">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a:effectLst/>
                        </a:rPr>
                        <a:t>tahsili</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a:effectLst/>
                        </a:rPr>
                        <a:t>morakhasi</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5770">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5770">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75770">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a:spcAft>
                          <a:spcPts val="0"/>
                        </a:spcAft>
                      </a:pPr>
                      <a:r>
                        <a:rPr lang="en-US" sz="1100" b="1" dirty="0">
                          <a:effectLst/>
                        </a:rPr>
                        <a:t> </a:t>
                      </a:r>
                      <a:endParaRPr lang="en-US" sz="1300" b="1" dirty="0">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70787">
                <a:tc>
                  <a:txBody>
                    <a:bodyPr/>
                    <a:lstStyle/>
                    <a:p>
                      <a:pPr algn="r" rtl="1">
                        <a:spcAft>
                          <a:spcPts val="0"/>
                        </a:spcAft>
                      </a:pPr>
                      <a:r>
                        <a:rPr lang="en-US" sz="1300" b="1">
                          <a:effectLst/>
                        </a:rPr>
                        <a:t> </a:t>
                      </a:r>
                      <a:endParaRPr lang="en-US" sz="1300" b="1">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rtl="0">
                        <a:spcAft>
                          <a:spcPts val="0"/>
                        </a:spcAft>
                      </a:pPr>
                      <a:r>
                        <a:rPr lang="en-US" sz="900" b="1" u="sng">
                          <a:effectLst/>
                        </a:rPr>
                        <a:t>shomareh</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900" b="1">
                          <a:effectLst/>
                        </a:rPr>
                        <a:t>emza</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algn="l" rtl="0">
                        <a:spcAft>
                          <a:spcPts val="0"/>
                        </a:spcAft>
                      </a:pPr>
                      <a:r>
                        <a:rPr lang="en-US" sz="900" b="1">
                          <a:effectLst/>
                        </a:rPr>
                        <a:t>gerandeh</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l" rtl="0">
                        <a:spcAft>
                          <a:spcPts val="0"/>
                        </a:spcAft>
                      </a:pPr>
                      <a:r>
                        <a:rPr lang="en-US" sz="900" b="1">
                          <a:effectLst/>
                        </a:rPr>
                        <a:t>frastaneh</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900" b="1">
                          <a:effectLst/>
                        </a:rPr>
                        <a:t>noa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rtl="0">
                        <a:spcAft>
                          <a:spcPts val="0"/>
                        </a:spcAft>
                      </a:pPr>
                      <a:r>
                        <a:rPr lang="en-US" sz="900" b="1">
                          <a:effectLst/>
                        </a:rPr>
                        <a:t>noa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9">
                  <a:txBody>
                    <a:bodyPr/>
                    <a:lstStyle/>
                    <a:p>
                      <a:pPr algn="r" rtl="1">
                        <a:spcAft>
                          <a:spcPts val="0"/>
                        </a:spcAft>
                      </a:pPr>
                      <a:r>
                        <a:rPr lang="en-US" sz="1300" b="1">
                          <a:effectLst/>
                        </a:rPr>
                        <a:t> </a:t>
                      </a:r>
                      <a:endParaRPr lang="en-US" sz="1300" b="1">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71658">
                <a:tc>
                  <a:txBody>
                    <a:bodyPr/>
                    <a:lstStyle/>
                    <a:p>
                      <a:pPr algn="r" rtl="1">
                        <a:spcAft>
                          <a:spcPts val="0"/>
                        </a:spcAft>
                      </a:pPr>
                      <a:r>
                        <a:rPr lang="en-US" sz="1300" b="1">
                          <a:effectLst/>
                        </a:rPr>
                        <a:t> </a:t>
                      </a:r>
                      <a:endParaRPr lang="en-US" sz="1300" b="1">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l" rtl="0">
                        <a:spcAft>
                          <a:spcPts val="0"/>
                        </a:spcAft>
                      </a:pPr>
                      <a:r>
                        <a:rPr lang="en-US" sz="9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900" b="1">
                          <a:effectLst/>
                        </a:rPr>
                        <a:t>nameh</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rtl="0">
                        <a:spcAft>
                          <a:spcPts val="0"/>
                        </a:spcAft>
                      </a:pPr>
                      <a:r>
                        <a:rPr lang="en-US" sz="900" b="1">
                          <a:effectLst/>
                        </a:rPr>
                        <a:t>ersal</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9">
                  <a:txBody>
                    <a:bodyPr/>
                    <a:lstStyle/>
                    <a:p>
                      <a:pPr algn="r" rtl="1">
                        <a:spcAft>
                          <a:spcPts val="0"/>
                        </a:spcAft>
                      </a:pPr>
                      <a:r>
                        <a:rPr lang="en-US" sz="1300" b="1">
                          <a:effectLst/>
                        </a:rPr>
                        <a:t> </a:t>
                      </a:r>
                      <a:endParaRPr lang="en-US" sz="1300" b="1">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3517">
                <a:tc>
                  <a:txBody>
                    <a:bodyPr/>
                    <a:lstStyle/>
                    <a:p>
                      <a:pPr algn="r" rtl="1">
                        <a:spcAft>
                          <a:spcPts val="0"/>
                        </a:spcAft>
                      </a:pPr>
                      <a:r>
                        <a:rPr lang="en-US" sz="1300" b="1">
                          <a:effectLst/>
                        </a:rPr>
                        <a:t> </a:t>
                      </a:r>
                      <a:endParaRPr lang="en-US" sz="1300" b="1">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9">
                  <a:txBody>
                    <a:bodyPr/>
                    <a:lstStyle/>
                    <a:p>
                      <a:pPr algn="r" rtl="1">
                        <a:spcAft>
                          <a:spcPts val="0"/>
                        </a:spcAft>
                      </a:pPr>
                      <a:r>
                        <a:rPr lang="en-US" sz="1300" b="1">
                          <a:effectLst/>
                        </a:rPr>
                        <a:t> </a:t>
                      </a:r>
                      <a:endParaRPr lang="en-US" sz="1300" b="1">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3517">
                <a:tc>
                  <a:txBody>
                    <a:bodyPr/>
                    <a:lstStyle/>
                    <a:p>
                      <a:pPr algn="r" rtl="1">
                        <a:spcAft>
                          <a:spcPts val="0"/>
                        </a:spcAft>
                      </a:pPr>
                      <a:r>
                        <a:rPr lang="en-US" sz="1300" b="1">
                          <a:effectLst/>
                        </a:rPr>
                        <a:t> </a:t>
                      </a:r>
                      <a:endParaRPr lang="en-US" sz="1300" b="1">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9">
                  <a:txBody>
                    <a:bodyPr/>
                    <a:lstStyle/>
                    <a:p>
                      <a:pPr algn="r" rtl="1">
                        <a:spcAft>
                          <a:spcPts val="0"/>
                        </a:spcAft>
                      </a:pPr>
                      <a:r>
                        <a:rPr lang="en-US" sz="1300" b="1">
                          <a:effectLst/>
                        </a:rPr>
                        <a:t> </a:t>
                      </a:r>
                      <a:endParaRPr lang="en-US" sz="1300" b="1">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93517">
                <a:tc>
                  <a:txBody>
                    <a:bodyPr/>
                    <a:lstStyle/>
                    <a:p>
                      <a:pPr algn="r" rtl="1">
                        <a:spcAft>
                          <a:spcPts val="0"/>
                        </a:spcAft>
                      </a:pPr>
                      <a:r>
                        <a:rPr lang="en-US" sz="1300" b="1">
                          <a:effectLst/>
                        </a:rPr>
                        <a:t> </a:t>
                      </a:r>
                      <a:endParaRPr lang="en-US" sz="1300" b="1">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2">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algn="l" rtl="0">
                        <a:spcAft>
                          <a:spcPts val="0"/>
                        </a:spcAft>
                      </a:pPr>
                      <a:r>
                        <a:rPr lang="en-US" sz="1100" b="1">
                          <a:effectLst/>
                        </a:rPr>
                        <a:t> </a:t>
                      </a:r>
                      <a:endParaRPr lang="en-US" sz="1300" b="1">
                        <a:effectLst/>
                        <a:latin typeface="Times New Roman" panose="02020603050405020304" pitchFamily="18" charset="0"/>
                        <a:ea typeface="Times New Roman" panose="02020603050405020304" pitchFamily="18" charset="0"/>
                      </a:endParaRPr>
                    </a:p>
                  </a:txBody>
                  <a:tcPr marL="6443" marR="6443" marT="6443"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9">
                  <a:txBody>
                    <a:bodyPr/>
                    <a:lstStyle/>
                    <a:p>
                      <a:pPr algn="r" rtl="1">
                        <a:spcAft>
                          <a:spcPts val="0"/>
                        </a:spcAft>
                      </a:pPr>
                      <a:r>
                        <a:rPr lang="en-US" sz="1300" b="1" dirty="0">
                          <a:effectLst/>
                        </a:rPr>
                        <a:t> </a:t>
                      </a:r>
                      <a:endParaRPr lang="en-US" sz="1300" b="1" dirty="0">
                        <a:effectLst/>
                        <a:latin typeface="Times New Roman" panose="02020603050405020304" pitchFamily="18" charset="0"/>
                        <a:ea typeface="Times New Roman" panose="02020603050405020304" pitchFamily="18" charset="0"/>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15289162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4492" y="3811674"/>
            <a:ext cx="7989752" cy="1083329"/>
          </a:xfrm>
        </p:spPr>
        <p:txBody>
          <a:bodyPr>
            <a:noAutofit/>
          </a:bodyPr>
          <a:lstStyle/>
          <a:p>
            <a:pPr lvl="0" algn="ctr" defTabSz="914400" rtl="1" eaLnBrk="0" fontAlgn="base" hangingPunct="0">
              <a:spcAft>
                <a:spcPct val="0"/>
              </a:spcAft>
            </a:pPr>
            <a:r>
              <a:rPr lang="fa-IR" sz="19900" b="1" cap="none" dirty="0" smtClean="0">
                <a:solidFill>
                  <a:schemeClr val="tx1"/>
                </a:solidFill>
                <a:latin typeface="Arial" panose="020B0604020202020204" pitchFamily="34" charset="0"/>
                <a:ea typeface="Times New Roman" panose="02020603050405020304" pitchFamily="18" charset="0"/>
                <a:cs typeface="Arial" panose="020B0604020202020204" pitchFamily="34" charset="0"/>
              </a:rPr>
              <a:t>پایان</a:t>
            </a:r>
            <a:endParaRPr lang="fa-IR" sz="23900" b="1" cap="none"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93911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600" b="1" dirty="0">
                <a:cs typeface="B Mitra" panose="00000400000000000000" pitchFamily="2" charset="-78"/>
              </a:rPr>
              <a:t>تعریف سیستم</a:t>
            </a:r>
            <a:endParaRPr lang="en-US" sz="3600" b="1" dirty="0">
              <a:cs typeface="B Mitra" panose="00000400000000000000" pitchFamily="2" charset="-78"/>
            </a:endParaRPr>
          </a:p>
        </p:txBody>
      </p:sp>
      <p:sp>
        <p:nvSpPr>
          <p:cNvPr id="4" name="TextBox 3"/>
          <p:cNvSpPr txBox="1"/>
          <p:nvPr/>
        </p:nvSpPr>
        <p:spPr>
          <a:xfrm>
            <a:off x="310020" y="2501292"/>
            <a:ext cx="8398087" cy="3135345"/>
          </a:xfrm>
          <a:prstGeom prst="rect">
            <a:avLst/>
          </a:prstGeom>
          <a:noFill/>
        </p:spPr>
        <p:txBody>
          <a:bodyPr wrap="square" rtlCol="0">
            <a:spAutoFit/>
          </a:bodyPr>
          <a:lstStyle/>
          <a:p>
            <a:pPr algn="r" rtl="1">
              <a:lnSpc>
                <a:spcPct val="150000"/>
              </a:lnSpc>
            </a:pPr>
            <a:r>
              <a:rPr lang="fa-IR" sz="2700" b="1" dirty="0">
                <a:cs typeface="B Mitra" panose="00000400000000000000" pitchFamily="2" charset="-78"/>
              </a:rPr>
              <a:t>تعریف سیستم</a:t>
            </a:r>
            <a:endParaRPr lang="en-US" sz="2700" b="1" dirty="0">
              <a:cs typeface="B Mitra" panose="00000400000000000000" pitchFamily="2" charset="-78"/>
            </a:endParaRPr>
          </a:p>
          <a:p>
            <a:pPr algn="r" rtl="1">
              <a:lnSpc>
                <a:spcPct val="150000"/>
              </a:lnSpc>
            </a:pPr>
            <a:r>
              <a:rPr lang="fa-IR" sz="2700" dirty="0">
                <a:cs typeface="B Mitra" panose="00000400000000000000" pitchFamily="2" charset="-78"/>
              </a:rPr>
              <a:t>اگر بخواهیم جایگاهی برای دبیر خانه در یک سازمان تعیین کنیم باید بگوییم که دبیرخانه قلب یک اداره (سازمان) است ، چرا که با تمامی واحدهای سازمان در ارتباط است و ارتباطی را بین آن ها و حتی با سازمان ها ی دیگر ایجاد می کند .</a:t>
            </a:r>
            <a:endParaRPr lang="en-US" sz="2700" dirty="0">
              <a:cs typeface="B Mitra" panose="00000400000000000000" pitchFamily="2" charset="-78"/>
            </a:endParaRPr>
          </a:p>
          <a:p>
            <a:pPr algn="r">
              <a:lnSpc>
                <a:spcPct val="150000"/>
              </a:lnSpc>
            </a:pPr>
            <a:endParaRPr lang="en-US" sz="2700" dirty="0">
              <a:cs typeface="B Mitra" panose="00000400000000000000" pitchFamily="2" charset="-78"/>
            </a:endParaRPr>
          </a:p>
        </p:txBody>
      </p:sp>
    </p:spTree>
    <p:extLst>
      <p:ext uri="{BB962C8B-B14F-4D97-AF65-F5344CB8AC3E}">
        <p14:creationId xmlns:p14="http://schemas.microsoft.com/office/powerpoint/2010/main" val="3366618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000" b="1" dirty="0">
                <a:cs typeface="B Mitra" panose="00000400000000000000" pitchFamily="2" charset="-78"/>
              </a:rPr>
              <a:t>وظایف </a:t>
            </a:r>
            <a:endParaRPr lang="en-US" sz="3000" b="1" dirty="0">
              <a:cs typeface="B Mitra" panose="00000400000000000000" pitchFamily="2" charset="-78"/>
            </a:endParaRPr>
          </a:p>
        </p:txBody>
      </p:sp>
      <p:sp>
        <p:nvSpPr>
          <p:cNvPr id="4" name="TextBox 3"/>
          <p:cNvSpPr txBox="1"/>
          <p:nvPr/>
        </p:nvSpPr>
        <p:spPr>
          <a:xfrm>
            <a:off x="310020" y="2501291"/>
            <a:ext cx="8398087" cy="3416320"/>
          </a:xfrm>
          <a:prstGeom prst="rect">
            <a:avLst/>
          </a:prstGeom>
          <a:noFill/>
        </p:spPr>
        <p:txBody>
          <a:bodyPr wrap="square" rtlCol="0">
            <a:spAutoFit/>
          </a:bodyPr>
          <a:lstStyle/>
          <a:p>
            <a:pPr algn="just" rtl="1"/>
            <a:r>
              <a:rPr lang="fa-IR" sz="2700" dirty="0">
                <a:cs typeface="B Mitra" panose="00000400000000000000" pitchFamily="2" charset="-78"/>
              </a:rPr>
              <a:t>وظایف این سازمان عبارتند از :</a:t>
            </a:r>
            <a:endParaRPr lang="en-US" sz="2700" dirty="0">
              <a:cs typeface="B Mitra" panose="00000400000000000000" pitchFamily="2" charset="-78"/>
            </a:endParaRPr>
          </a:p>
          <a:p>
            <a:pPr marL="428625" indent="-428625" algn="just" rtl="1">
              <a:buFont typeface="Arial" panose="020B0604020202020204" pitchFamily="34" charset="0"/>
              <a:buChar char="•"/>
            </a:pPr>
            <a:r>
              <a:rPr lang="fa-IR" sz="2700" dirty="0">
                <a:cs typeface="B Mitra" panose="00000400000000000000" pitchFamily="2" charset="-78"/>
              </a:rPr>
              <a:t>شماره کردن نامه های ارسالی</a:t>
            </a:r>
            <a:endParaRPr lang="en-US" sz="2700" dirty="0">
              <a:cs typeface="B Mitra" panose="00000400000000000000" pitchFamily="2" charset="-78"/>
            </a:endParaRPr>
          </a:p>
          <a:p>
            <a:pPr marL="428625" indent="-428625" algn="just" rtl="1">
              <a:buFont typeface="Arial" panose="020B0604020202020204" pitchFamily="34" charset="0"/>
              <a:buChar char="•"/>
            </a:pPr>
            <a:r>
              <a:rPr lang="fa-IR" sz="2700" dirty="0">
                <a:cs typeface="B Mitra" panose="00000400000000000000" pitchFamily="2" charset="-78"/>
              </a:rPr>
              <a:t>شماره كرن نامه هاي دریافتی.</a:t>
            </a:r>
            <a:endParaRPr lang="en-US" sz="2700" dirty="0">
              <a:cs typeface="B Mitra" panose="00000400000000000000" pitchFamily="2" charset="-78"/>
            </a:endParaRPr>
          </a:p>
          <a:p>
            <a:pPr marL="428625" indent="-428625" algn="just" rtl="1">
              <a:buFont typeface="Arial" panose="020B0604020202020204" pitchFamily="34" charset="0"/>
              <a:buChar char="•"/>
            </a:pPr>
            <a:r>
              <a:rPr lang="fa-IR" sz="2700" dirty="0">
                <a:cs typeface="B Mitra" panose="00000400000000000000" pitchFamily="2" charset="-78"/>
              </a:rPr>
              <a:t>ثبت نامه های ارسالی و دریافتی . </a:t>
            </a:r>
            <a:endParaRPr lang="en-US" sz="2700" dirty="0">
              <a:cs typeface="B Mitra" panose="00000400000000000000" pitchFamily="2" charset="-78"/>
            </a:endParaRPr>
          </a:p>
          <a:p>
            <a:pPr marL="428625" indent="-428625" algn="just" rtl="1">
              <a:buFont typeface="Arial" panose="020B0604020202020204" pitchFamily="34" charset="0"/>
              <a:buChar char="•"/>
            </a:pPr>
            <a:r>
              <a:rPr lang="fa-IR" sz="2700" dirty="0">
                <a:cs typeface="B Mitra" panose="00000400000000000000" pitchFamily="2" charset="-78"/>
              </a:rPr>
              <a:t>ثبت اطلاعات فردی و اداری کارمندان .</a:t>
            </a:r>
            <a:endParaRPr lang="en-US" sz="2700" dirty="0">
              <a:cs typeface="B Mitra" panose="00000400000000000000" pitchFamily="2" charset="-78"/>
            </a:endParaRPr>
          </a:p>
          <a:p>
            <a:pPr marL="428625" indent="-428625" algn="just" rtl="1">
              <a:buFont typeface="Arial" panose="020B0604020202020204" pitchFamily="34" charset="0"/>
              <a:buChar char="•"/>
            </a:pPr>
            <a:r>
              <a:rPr lang="fa-IR" sz="2700" dirty="0">
                <a:cs typeface="B Mitra" panose="00000400000000000000" pitchFamily="2" charset="-78"/>
              </a:rPr>
              <a:t>ارسال نانه به خارج از سازمان . </a:t>
            </a:r>
            <a:endParaRPr lang="en-US" sz="2700" dirty="0">
              <a:cs typeface="B Mitra" panose="00000400000000000000" pitchFamily="2" charset="-78"/>
            </a:endParaRPr>
          </a:p>
          <a:p>
            <a:pPr marL="428625" indent="-428625" algn="just" rtl="1">
              <a:buFont typeface="Arial" panose="020B0604020202020204" pitchFamily="34" charset="0"/>
              <a:buChar char="•"/>
            </a:pPr>
            <a:r>
              <a:rPr lang="fa-IR" sz="2700" dirty="0">
                <a:cs typeface="B Mitra" panose="00000400000000000000" pitchFamily="2" charset="-78"/>
              </a:rPr>
              <a:t>صدور مرخصی .</a:t>
            </a:r>
            <a:endParaRPr lang="en-US" sz="2700" dirty="0">
              <a:cs typeface="B Mitra" panose="00000400000000000000" pitchFamily="2" charset="-78"/>
            </a:endParaRPr>
          </a:p>
          <a:p>
            <a:pPr marL="428625" indent="-428625" algn="just" rtl="1">
              <a:buFont typeface="Arial" panose="020B0604020202020204" pitchFamily="34" charset="0"/>
              <a:buChar char="•"/>
            </a:pPr>
            <a:r>
              <a:rPr lang="fa-IR" sz="2700" dirty="0">
                <a:cs typeface="B Mitra" panose="00000400000000000000" pitchFamily="2" charset="-78"/>
              </a:rPr>
              <a:t>ماشینی کردن نامه های اداری .</a:t>
            </a:r>
            <a:endParaRPr lang="en-US" sz="2700" dirty="0">
              <a:cs typeface="B Mitra" panose="00000400000000000000" pitchFamily="2" charset="-78"/>
            </a:endParaRPr>
          </a:p>
        </p:txBody>
      </p:sp>
    </p:spTree>
    <p:extLst>
      <p:ext uri="{BB962C8B-B14F-4D97-AF65-F5344CB8AC3E}">
        <p14:creationId xmlns:p14="http://schemas.microsoft.com/office/powerpoint/2010/main" val="3321570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000" b="1" dirty="0" smtClean="0">
                <a:cs typeface="B Mitra" panose="00000400000000000000" pitchFamily="2" charset="-78"/>
              </a:rPr>
              <a:t>موجودیت های داخلی</a:t>
            </a:r>
            <a:endParaRPr lang="en-US" sz="3000" b="1" dirty="0">
              <a:cs typeface="B Mitra" panose="00000400000000000000" pitchFamily="2" charset="-78"/>
            </a:endParaRPr>
          </a:p>
        </p:txBody>
      </p:sp>
      <p:sp>
        <p:nvSpPr>
          <p:cNvPr id="4" name="TextBox 3"/>
          <p:cNvSpPr txBox="1"/>
          <p:nvPr/>
        </p:nvSpPr>
        <p:spPr>
          <a:xfrm>
            <a:off x="310020" y="1945110"/>
            <a:ext cx="8398087" cy="5262979"/>
          </a:xfrm>
          <a:prstGeom prst="rect">
            <a:avLst/>
          </a:prstGeom>
          <a:noFill/>
        </p:spPr>
        <p:txBody>
          <a:bodyPr wrap="square" rtlCol="0">
            <a:spAutoFit/>
          </a:bodyPr>
          <a:lstStyle/>
          <a:p>
            <a:pPr algn="just" rtl="1"/>
            <a:r>
              <a:rPr lang="fa-IR" sz="2400" b="1" dirty="0">
                <a:cs typeface="B Mitra" panose="00000400000000000000" pitchFamily="2" charset="-78"/>
              </a:rPr>
              <a:t>موجودیت های داخلی</a:t>
            </a:r>
            <a:endParaRPr lang="en-US" sz="2400" b="1" dirty="0">
              <a:cs typeface="B Mitra" panose="00000400000000000000" pitchFamily="2" charset="-78"/>
            </a:endParaRPr>
          </a:p>
          <a:p>
            <a:pPr lvl="0" algn="just" rtl="1"/>
            <a:r>
              <a:rPr lang="fa-IR" sz="2400" dirty="0">
                <a:cs typeface="B Mitra" panose="00000400000000000000" pitchFamily="2" charset="-78"/>
              </a:rPr>
              <a:t>مسئول امور اداری : وظایف مسئول امور اداری شامل موارد زیر است :</a:t>
            </a:r>
            <a:endParaRPr lang="en-US" sz="2400" dirty="0">
              <a:cs typeface="B Mitra" panose="00000400000000000000" pitchFamily="2" charset="-78"/>
            </a:endParaRPr>
          </a:p>
          <a:p>
            <a:pPr lvl="1" algn="just" rtl="1"/>
            <a:r>
              <a:rPr lang="fa-IR" sz="2400" dirty="0">
                <a:cs typeface="B Mitra" panose="00000400000000000000" pitchFamily="2" charset="-78"/>
              </a:rPr>
              <a:t>ثبت اطلاعات فردی کارکنان .</a:t>
            </a:r>
            <a:endParaRPr lang="en-US" sz="2400" dirty="0">
              <a:cs typeface="B Mitra" panose="00000400000000000000" pitchFamily="2" charset="-78"/>
            </a:endParaRPr>
          </a:p>
          <a:p>
            <a:pPr lvl="1" algn="just" rtl="1"/>
            <a:r>
              <a:rPr lang="fa-IR" sz="2400" dirty="0">
                <a:cs typeface="B Mitra" panose="00000400000000000000" pitchFamily="2" charset="-78"/>
              </a:rPr>
              <a:t>ثبت اطلاعات اداری کارکنان .</a:t>
            </a:r>
            <a:endParaRPr lang="en-US" sz="2400" dirty="0">
              <a:cs typeface="B Mitra" panose="00000400000000000000" pitchFamily="2" charset="-78"/>
            </a:endParaRPr>
          </a:p>
          <a:p>
            <a:pPr lvl="1" algn="just" rtl="1"/>
            <a:r>
              <a:rPr lang="fa-IR" sz="2400" dirty="0">
                <a:cs typeface="B Mitra" panose="00000400000000000000" pitchFamily="2" charset="-78"/>
              </a:rPr>
              <a:t>صدور مرخصی . </a:t>
            </a:r>
            <a:endParaRPr lang="en-US" sz="2400" dirty="0">
              <a:cs typeface="B Mitra" panose="00000400000000000000" pitchFamily="2" charset="-78"/>
            </a:endParaRPr>
          </a:p>
          <a:p>
            <a:pPr lvl="0" algn="just" rtl="1"/>
            <a:r>
              <a:rPr lang="fa-IR" sz="2400" dirty="0">
                <a:cs typeface="B Mitra" panose="00000400000000000000" pitchFamily="2" charset="-78"/>
              </a:rPr>
              <a:t>متصدی ثبت : وظایف متصدی ثبت شامل موارد زیر است :</a:t>
            </a:r>
            <a:endParaRPr lang="en-US" sz="2400" dirty="0">
              <a:cs typeface="B Mitra" panose="00000400000000000000" pitchFamily="2" charset="-78"/>
            </a:endParaRPr>
          </a:p>
          <a:p>
            <a:pPr algn="just" rtl="1"/>
            <a:r>
              <a:rPr lang="fa-IR" sz="2400" dirty="0">
                <a:cs typeface="B Mitra" panose="00000400000000000000" pitchFamily="2" charset="-78"/>
              </a:rPr>
              <a:t>         2-1- ثبت نامه های ارسالی و دریافتی .</a:t>
            </a:r>
            <a:endParaRPr lang="en-US" sz="2400" dirty="0">
              <a:cs typeface="B Mitra" panose="00000400000000000000" pitchFamily="2" charset="-78"/>
            </a:endParaRPr>
          </a:p>
          <a:p>
            <a:pPr algn="just" rtl="1"/>
            <a:r>
              <a:rPr lang="fa-IR" sz="2400" dirty="0">
                <a:cs typeface="B Mitra" panose="00000400000000000000" pitchFamily="2" charset="-78"/>
              </a:rPr>
              <a:t>         2-2- شماره کردن نامه های دریافتی از طریق سیستم . </a:t>
            </a:r>
            <a:endParaRPr lang="en-US" sz="2400" dirty="0">
              <a:cs typeface="B Mitra" panose="00000400000000000000" pitchFamily="2" charset="-78"/>
            </a:endParaRPr>
          </a:p>
          <a:p>
            <a:pPr lvl="0" algn="just" rtl="1"/>
            <a:r>
              <a:rPr lang="fa-IR" sz="2400" dirty="0">
                <a:cs typeface="B Mitra" panose="00000400000000000000" pitchFamily="2" charset="-78"/>
              </a:rPr>
              <a:t>اپراتور : وظایف اپراتور شامل موارد زیر است :</a:t>
            </a:r>
            <a:endParaRPr lang="en-US" sz="2400" dirty="0">
              <a:cs typeface="B Mitra" panose="00000400000000000000" pitchFamily="2" charset="-78"/>
            </a:endParaRPr>
          </a:p>
          <a:p>
            <a:pPr algn="just" rtl="1"/>
            <a:r>
              <a:rPr lang="fa-IR" sz="2400" dirty="0">
                <a:cs typeface="B Mitra" panose="00000400000000000000" pitchFamily="2" charset="-78"/>
              </a:rPr>
              <a:t>        3-1- ماشینی کردن نامه های اداری .</a:t>
            </a:r>
            <a:endParaRPr lang="en-US" sz="2400" dirty="0">
              <a:cs typeface="B Mitra" panose="00000400000000000000" pitchFamily="2" charset="-78"/>
            </a:endParaRPr>
          </a:p>
          <a:p>
            <a:pPr algn="just" rtl="1"/>
            <a:r>
              <a:rPr lang="fa-IR" sz="2400" dirty="0">
                <a:cs typeface="B Mitra" panose="00000400000000000000" pitchFamily="2" charset="-78"/>
              </a:rPr>
              <a:t>        3-2- شماره کردن نامه های ارسالی از طریق سیستم .</a:t>
            </a:r>
            <a:endParaRPr lang="en-US" sz="2400" dirty="0">
              <a:cs typeface="B Mitra" panose="00000400000000000000" pitchFamily="2" charset="-78"/>
            </a:endParaRPr>
          </a:p>
          <a:p>
            <a:pPr lvl="0" algn="just" rtl="1"/>
            <a:r>
              <a:rPr lang="fa-IR" sz="2400" dirty="0">
                <a:cs typeface="B Mitra" panose="00000400000000000000" pitchFamily="2" charset="-78"/>
              </a:rPr>
              <a:t>پستچی : وظایف پستچی شامل موارد زیر است :</a:t>
            </a:r>
            <a:endParaRPr lang="en-US" sz="2400" dirty="0">
              <a:cs typeface="B Mitra" panose="00000400000000000000" pitchFamily="2" charset="-78"/>
            </a:endParaRPr>
          </a:p>
          <a:p>
            <a:pPr algn="just" rtl="1"/>
            <a:r>
              <a:rPr lang="fa-IR" sz="2400" dirty="0">
                <a:cs typeface="B Mitra" panose="00000400000000000000" pitchFamily="2" charset="-78"/>
              </a:rPr>
              <a:t>          4-1- تحویل گرفتن نامه از دبیرخانه و تحویل آن در مقصد .</a:t>
            </a:r>
            <a:endParaRPr lang="en-US" sz="2400" dirty="0">
              <a:cs typeface="B Mitra" panose="00000400000000000000" pitchFamily="2" charset="-78"/>
            </a:endParaRPr>
          </a:p>
          <a:p>
            <a:pPr algn="just" rtl="1"/>
            <a:r>
              <a:rPr lang="en-US" sz="2400" dirty="0">
                <a:cs typeface="B Mitra" panose="00000400000000000000" pitchFamily="2" charset="-78"/>
              </a:rPr>
              <a:t> </a:t>
            </a:r>
          </a:p>
        </p:txBody>
      </p:sp>
    </p:spTree>
    <p:extLst>
      <p:ext uri="{BB962C8B-B14F-4D97-AF65-F5344CB8AC3E}">
        <p14:creationId xmlns:p14="http://schemas.microsoft.com/office/powerpoint/2010/main" val="3976584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000" b="1" dirty="0" smtClean="0">
                <a:cs typeface="B Mitra" panose="00000400000000000000" pitchFamily="2" charset="-78"/>
              </a:rPr>
              <a:t>موجودیت های خارجی</a:t>
            </a:r>
            <a:endParaRPr lang="en-US" sz="3000" b="1" dirty="0">
              <a:cs typeface="B Mitra" panose="00000400000000000000" pitchFamily="2" charset="-78"/>
            </a:endParaRPr>
          </a:p>
        </p:txBody>
      </p:sp>
      <p:sp>
        <p:nvSpPr>
          <p:cNvPr id="4" name="TextBox 3"/>
          <p:cNvSpPr txBox="1"/>
          <p:nvPr/>
        </p:nvSpPr>
        <p:spPr>
          <a:xfrm>
            <a:off x="310020" y="1945110"/>
            <a:ext cx="8398087" cy="1154162"/>
          </a:xfrm>
          <a:prstGeom prst="rect">
            <a:avLst/>
          </a:prstGeom>
          <a:noFill/>
        </p:spPr>
        <p:txBody>
          <a:bodyPr wrap="square" rtlCol="0">
            <a:spAutoFit/>
          </a:bodyPr>
          <a:lstStyle/>
          <a:p>
            <a:pPr algn="r" rtl="1">
              <a:lnSpc>
                <a:spcPct val="150000"/>
              </a:lnSpc>
            </a:pPr>
            <a:r>
              <a:rPr lang="fa-IR" sz="2400" b="1" dirty="0">
                <a:cs typeface="B Mitra" panose="00000400000000000000" pitchFamily="2" charset="-78"/>
              </a:rPr>
              <a:t>موجودیت های خارجی </a:t>
            </a:r>
            <a:endParaRPr lang="en-US" sz="2400" b="1" dirty="0">
              <a:cs typeface="B Mitra" panose="00000400000000000000" pitchFamily="2" charset="-78"/>
            </a:endParaRPr>
          </a:p>
          <a:p>
            <a:pPr lvl="0" algn="r" rtl="1">
              <a:lnSpc>
                <a:spcPct val="150000"/>
              </a:lnSpc>
            </a:pPr>
            <a:r>
              <a:rPr lang="fa-IR" sz="2400" dirty="0">
                <a:cs typeface="B Mitra" panose="00000400000000000000" pitchFamily="2" charset="-78"/>
              </a:rPr>
              <a:t>کارمندان ثبت احوال اغم از روسا ، معاونین ، مدیران و کارمندان رسمی و غیررسمی.</a:t>
            </a:r>
            <a:endParaRPr lang="en-US" sz="2400" dirty="0">
              <a:cs typeface="B Mitra" panose="00000400000000000000" pitchFamily="2" charset="-78"/>
            </a:endParaRPr>
          </a:p>
        </p:txBody>
      </p:sp>
    </p:spTree>
    <p:extLst>
      <p:ext uri="{BB962C8B-B14F-4D97-AF65-F5344CB8AC3E}">
        <p14:creationId xmlns:p14="http://schemas.microsoft.com/office/powerpoint/2010/main" val="8162974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000" b="1" dirty="0" smtClean="0">
                <a:cs typeface="B Mitra" panose="00000400000000000000" pitchFamily="2" charset="-78"/>
              </a:rPr>
              <a:t>موجودیت های خارجی</a:t>
            </a:r>
            <a:endParaRPr lang="en-US" sz="3000" b="1" dirty="0">
              <a:cs typeface="B Mitra" panose="00000400000000000000" pitchFamily="2" charset="-78"/>
            </a:endParaRPr>
          </a:p>
        </p:txBody>
      </p:sp>
      <p:sp>
        <p:nvSpPr>
          <p:cNvPr id="4" name="TextBox 3"/>
          <p:cNvSpPr txBox="1"/>
          <p:nvPr/>
        </p:nvSpPr>
        <p:spPr>
          <a:xfrm>
            <a:off x="310020" y="1945110"/>
            <a:ext cx="8398087" cy="600164"/>
          </a:xfrm>
          <a:prstGeom prst="rect">
            <a:avLst/>
          </a:prstGeom>
          <a:noFill/>
        </p:spPr>
        <p:txBody>
          <a:bodyPr wrap="square" rtlCol="0">
            <a:spAutoFit/>
          </a:bodyPr>
          <a:lstStyle/>
          <a:p>
            <a:pPr algn="r" rtl="1">
              <a:lnSpc>
                <a:spcPct val="150000"/>
              </a:lnSpc>
            </a:pPr>
            <a:r>
              <a:rPr lang="fa-IR" sz="2400" b="1" dirty="0">
                <a:cs typeface="B Mitra" panose="00000400000000000000" pitchFamily="2" charset="-78"/>
              </a:rPr>
              <a:t>مدل مورد کاربرد(</a:t>
            </a:r>
            <a:r>
              <a:rPr lang="en-US" sz="2400" b="1" dirty="0">
                <a:cs typeface="B Mitra" panose="00000400000000000000" pitchFamily="2" charset="-78"/>
              </a:rPr>
              <a:t>Use Case Model</a:t>
            </a:r>
            <a:r>
              <a:rPr lang="fa-IR" sz="2400" b="1" dirty="0">
                <a:cs typeface="B Mitra" panose="00000400000000000000" pitchFamily="2" charset="-78"/>
              </a:rPr>
              <a:t>)</a:t>
            </a:r>
            <a:endParaRPr lang="en-US" sz="2400" b="1" dirty="0">
              <a:cs typeface="B Mitra" panose="00000400000000000000" pitchFamily="2" charset="-78"/>
            </a:endParaRPr>
          </a:p>
        </p:txBody>
      </p:sp>
      <p:pic>
        <p:nvPicPr>
          <p:cNvPr id="1026" name="Picture 2" descr="use cas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2485694"/>
            <a:ext cx="4920792" cy="4485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963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000" b="1" dirty="0" smtClean="0">
                <a:cs typeface="B Mitra" panose="00000400000000000000" pitchFamily="2" charset="-78"/>
              </a:rPr>
              <a:t>شرح جریان کار</a:t>
            </a:r>
            <a:endParaRPr lang="en-US" sz="3000" b="1" dirty="0">
              <a:cs typeface="B Mitra" panose="00000400000000000000" pitchFamily="2" charset="-78"/>
            </a:endParaRPr>
          </a:p>
        </p:txBody>
      </p:sp>
      <p:sp>
        <p:nvSpPr>
          <p:cNvPr id="3" name="TextBox 2"/>
          <p:cNvSpPr txBox="1"/>
          <p:nvPr/>
        </p:nvSpPr>
        <p:spPr>
          <a:xfrm>
            <a:off x="499621" y="2111604"/>
            <a:ext cx="7956222" cy="3785652"/>
          </a:xfrm>
          <a:prstGeom prst="rect">
            <a:avLst/>
          </a:prstGeom>
          <a:noFill/>
        </p:spPr>
        <p:txBody>
          <a:bodyPr wrap="square" rtlCol="0">
            <a:spAutoFit/>
          </a:bodyPr>
          <a:lstStyle/>
          <a:p>
            <a:pPr algn="r" rtl="1"/>
            <a:r>
              <a:rPr lang="fa-IR" sz="2400" dirty="0" smtClean="0">
                <a:cs typeface="B Mitra" panose="00000400000000000000" pitchFamily="2" charset="-78"/>
              </a:rPr>
              <a:t>3-1- </a:t>
            </a:r>
            <a:r>
              <a:rPr lang="fa-IR" sz="2400" dirty="0">
                <a:cs typeface="B Mitra" panose="00000400000000000000" pitchFamily="2" charset="-78"/>
              </a:rPr>
              <a:t>ثبت نامه های ارسالی و دریافتی</a:t>
            </a:r>
            <a:endParaRPr lang="en-US" sz="2400" dirty="0">
              <a:cs typeface="B Mitra" panose="00000400000000000000" pitchFamily="2" charset="-78"/>
            </a:endParaRPr>
          </a:p>
          <a:p>
            <a:pPr algn="r" rtl="1"/>
            <a:r>
              <a:rPr lang="fa-IR" sz="2400" dirty="0">
                <a:cs typeface="B Mitra" panose="00000400000000000000" pitchFamily="2" charset="-78"/>
              </a:rPr>
              <a:t>        3-1-1- مورد کاربرد  با رسیدن نامه به دست متصدی ثبت آغاز می شود . </a:t>
            </a:r>
            <a:endParaRPr lang="en-US" sz="2400" dirty="0">
              <a:cs typeface="B Mitra" panose="00000400000000000000" pitchFamily="2" charset="-78"/>
            </a:endParaRPr>
          </a:p>
          <a:p>
            <a:pPr algn="r" rtl="1"/>
            <a:r>
              <a:rPr lang="fa-IR" sz="2400" dirty="0">
                <a:cs typeface="B Mitra" panose="00000400000000000000" pitchFamily="2" charset="-78"/>
              </a:rPr>
              <a:t>        3-1-2- متصدی ثبت ، از سیستم درخواست ثبت نامه جدید می کند (فرم مربوط به ثبت نامه ها را باز می کند . )</a:t>
            </a:r>
            <a:endParaRPr lang="en-US" sz="2400" dirty="0">
              <a:cs typeface="B Mitra" panose="00000400000000000000" pitchFamily="2" charset="-78"/>
            </a:endParaRPr>
          </a:p>
          <a:p>
            <a:pPr algn="r" rtl="1"/>
            <a:r>
              <a:rPr lang="fa-IR" sz="2400" dirty="0">
                <a:cs typeface="B Mitra" panose="00000400000000000000" pitchFamily="2" charset="-78"/>
              </a:rPr>
              <a:t>         3-1-3- سیستم از متصدی می خواهد تا نوع نامه را مشخص کند .</a:t>
            </a:r>
            <a:endParaRPr lang="en-US" sz="2400" dirty="0">
              <a:cs typeface="B Mitra" panose="00000400000000000000" pitchFamily="2" charset="-78"/>
            </a:endParaRPr>
          </a:p>
          <a:p>
            <a:pPr algn="r" rtl="1"/>
            <a:r>
              <a:rPr lang="fa-IR" sz="2400" dirty="0">
                <a:cs typeface="B Mitra" panose="00000400000000000000" pitchFamily="2" charset="-78"/>
              </a:rPr>
              <a:t>         3- 1-4- متصدی نوع نامه را مشخس می کند . </a:t>
            </a:r>
            <a:endParaRPr lang="en-US" sz="2400" dirty="0">
              <a:cs typeface="B Mitra" panose="00000400000000000000" pitchFamily="2" charset="-78"/>
            </a:endParaRPr>
          </a:p>
          <a:p>
            <a:pPr algn="r" rtl="1"/>
            <a:r>
              <a:rPr lang="fa-IR" sz="2400" dirty="0">
                <a:cs typeface="B Mitra" panose="00000400000000000000" pitchFamily="2" charset="-78"/>
              </a:rPr>
              <a:t>          3-1-5- نامه دریافتی است ؟</a:t>
            </a:r>
            <a:endParaRPr lang="en-US" sz="2400" dirty="0">
              <a:cs typeface="B Mitra" panose="00000400000000000000" pitchFamily="2" charset="-78"/>
            </a:endParaRPr>
          </a:p>
          <a:p>
            <a:pPr algn="r" rtl="1"/>
            <a:r>
              <a:rPr lang="fa-IR" sz="2400" dirty="0">
                <a:cs typeface="B Mitra" panose="00000400000000000000" pitchFamily="2" charset="-78"/>
              </a:rPr>
              <a:t>                   3-1-5-1-  خیر : سیستم از متصدی می خواهد تا اطلاعات نامه را وارد کند . </a:t>
            </a:r>
            <a:endParaRPr lang="en-US" sz="2400" dirty="0">
              <a:cs typeface="B Mitra" panose="00000400000000000000" pitchFamily="2" charset="-78"/>
            </a:endParaRPr>
          </a:p>
          <a:p>
            <a:pPr algn="r"/>
            <a:endParaRPr lang="en-US" sz="2400" dirty="0">
              <a:cs typeface="B Mitra" panose="00000400000000000000" pitchFamily="2" charset="-78"/>
            </a:endParaRPr>
          </a:p>
        </p:txBody>
      </p:sp>
    </p:spTree>
    <p:extLst>
      <p:ext uri="{BB962C8B-B14F-4D97-AF65-F5344CB8AC3E}">
        <p14:creationId xmlns:p14="http://schemas.microsoft.com/office/powerpoint/2010/main" val="551477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3000" b="1" dirty="0" smtClean="0">
                <a:cs typeface="B Mitra" panose="00000400000000000000" pitchFamily="2" charset="-78"/>
              </a:rPr>
              <a:t>شرح جریان کار</a:t>
            </a:r>
            <a:endParaRPr lang="en-US" sz="3000" b="1" dirty="0">
              <a:cs typeface="B Mitra" panose="00000400000000000000" pitchFamily="2" charset="-78"/>
            </a:endParaRPr>
          </a:p>
        </p:txBody>
      </p:sp>
      <p:sp>
        <p:nvSpPr>
          <p:cNvPr id="3" name="TextBox 2"/>
          <p:cNvSpPr txBox="1"/>
          <p:nvPr/>
        </p:nvSpPr>
        <p:spPr>
          <a:xfrm>
            <a:off x="499621" y="2111604"/>
            <a:ext cx="7956222" cy="3785652"/>
          </a:xfrm>
          <a:prstGeom prst="rect">
            <a:avLst/>
          </a:prstGeom>
          <a:noFill/>
        </p:spPr>
        <p:txBody>
          <a:bodyPr wrap="square" rtlCol="0">
            <a:spAutoFit/>
          </a:bodyPr>
          <a:lstStyle/>
          <a:p>
            <a:pPr algn="r" rtl="1"/>
            <a:r>
              <a:rPr lang="fa-IR" sz="2400" dirty="0">
                <a:cs typeface="B Mitra" panose="00000400000000000000" pitchFamily="2" charset="-78"/>
              </a:rPr>
              <a:t>3-1-5-1-1- متصدی اطلاعات نامه را دریافت می کند و از سیستم می خواهد تا آن ها را ذخیره کند .</a:t>
            </a:r>
            <a:endParaRPr lang="en-US" sz="2400" dirty="0">
              <a:cs typeface="B Mitra" panose="00000400000000000000" pitchFamily="2" charset="-78"/>
            </a:endParaRPr>
          </a:p>
          <a:p>
            <a:pPr algn="r" rtl="1"/>
            <a:r>
              <a:rPr lang="fa-IR" sz="2400" dirty="0">
                <a:cs typeface="B Mitra" panose="00000400000000000000" pitchFamily="2" charset="-78"/>
              </a:rPr>
              <a:t>                     3-1-5-1-2- سیستم پیام تایید ذخیره اطلاعات را از متصدی می گیرد و اطلاعات را ذخیره می کند . (پایان مورد کاربرد) </a:t>
            </a:r>
            <a:endParaRPr lang="en-US" sz="2400" dirty="0">
              <a:cs typeface="B Mitra" panose="00000400000000000000" pitchFamily="2" charset="-78"/>
            </a:endParaRPr>
          </a:p>
          <a:p>
            <a:pPr algn="r" rtl="1"/>
            <a:r>
              <a:rPr lang="fa-IR" sz="2400" dirty="0">
                <a:cs typeface="B Mitra" panose="00000400000000000000" pitchFamily="2" charset="-78"/>
              </a:rPr>
              <a:t>          3-1-5-2- بله : در این حالت نامه دریافتی است و سیستم از کاربر می خواهد تا اطلاعات نامه را وارد کند . </a:t>
            </a:r>
            <a:endParaRPr lang="en-US" sz="2400" dirty="0">
              <a:cs typeface="B Mitra" panose="00000400000000000000" pitchFamily="2" charset="-78"/>
            </a:endParaRPr>
          </a:p>
          <a:p>
            <a:pPr algn="r" rtl="1"/>
            <a:r>
              <a:rPr lang="fa-IR" sz="2400" dirty="0">
                <a:cs typeface="B Mitra" panose="00000400000000000000" pitchFamily="2" charset="-78"/>
              </a:rPr>
              <a:t>                    3-1-5-2-1- متصدی اطلاعات را وارد کرده از از سیستم می خواهد تااطلاعات را ذخیره کند .</a:t>
            </a:r>
            <a:endParaRPr lang="en-US" sz="2400" dirty="0">
              <a:cs typeface="B Mitra" panose="00000400000000000000" pitchFamily="2" charset="-78"/>
            </a:endParaRPr>
          </a:p>
          <a:p>
            <a:pPr algn="r" rtl="1"/>
            <a:r>
              <a:rPr lang="fa-IR" sz="2400" dirty="0">
                <a:cs typeface="B Mitra" panose="00000400000000000000" pitchFamily="2" charset="-78"/>
              </a:rPr>
              <a:t>                     3-1-5-2-2- سیستم پیام تایید ذخیره اطلاعات را از متصدی می گیرد و اطلاعات را ذخیره می کند . (پایان مورد کاربرد) </a:t>
            </a:r>
            <a:endParaRPr lang="en-US" sz="2400" dirty="0">
              <a:cs typeface="B Mitra" panose="00000400000000000000" pitchFamily="2" charset="-78"/>
            </a:endParaRPr>
          </a:p>
        </p:txBody>
      </p:sp>
    </p:spTree>
    <p:extLst>
      <p:ext uri="{BB962C8B-B14F-4D97-AF65-F5344CB8AC3E}">
        <p14:creationId xmlns:p14="http://schemas.microsoft.com/office/powerpoint/2010/main" val="1374786529"/>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29</TotalTime>
  <Words>1047</Words>
  <Application>Microsoft Office PowerPoint</Application>
  <PresentationFormat>On-screen Show (4:3)</PresentationFormat>
  <Paragraphs>231</Paragraphs>
  <Slides>29</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29</vt:i4>
      </vt:variant>
    </vt:vector>
  </HeadingPairs>
  <TitlesOfParts>
    <vt:vector size="37" baseType="lpstr">
      <vt:lpstr>Arial</vt:lpstr>
      <vt:lpstr>B Mitra</vt:lpstr>
      <vt:lpstr>Calibri</vt:lpstr>
      <vt:lpstr>Gill Sans MT</vt:lpstr>
      <vt:lpstr>Majalla UI</vt:lpstr>
      <vt:lpstr>Times New Roman</vt:lpstr>
      <vt:lpstr>Wingdings 2</vt:lpstr>
      <vt:lpstr>Dividend</vt:lpstr>
      <vt:lpstr>درس مهندسی نرم افزار  تحلیل دبیر خانه اداره ثبت و احوال</vt:lpstr>
      <vt:lpstr>بسم الله الرحمن الرحیم نام درس: مهندسی نرم افزار موضوع پروژه: تحلیل، طراحی، آماده سازی و نرمال سازی سیستم دبیر خانه ثبت احوال     استاد :  سرکار خانم خواجویی   دانشجو : فاطمه اسفندیار پور  952145438</vt:lpstr>
      <vt:lpstr>تعریف سیستم</vt:lpstr>
      <vt:lpstr>وظایف </vt:lpstr>
      <vt:lpstr>موجودیت های داخلی</vt:lpstr>
      <vt:lpstr>موجودیت های خارجی</vt:lpstr>
      <vt:lpstr>موجودیت های خارجی</vt:lpstr>
      <vt:lpstr>شرح جریان کار</vt:lpstr>
      <vt:lpstr>شرح جریان کار</vt:lpstr>
      <vt:lpstr>شرح جریان کار</vt:lpstr>
      <vt:lpstr>نمودار فعالیت مورد کاربر</vt:lpstr>
      <vt:lpstr>نمودار توالی مورد کاربر</vt:lpstr>
      <vt:lpstr>نمودار همکاری مورد کاربر</vt:lpstr>
      <vt:lpstr>3-2- مورد کاربرد شماره کردن نامه های دریافتی </vt:lpstr>
      <vt:lpstr>نمودار فعالیت مورد کاربرد</vt:lpstr>
      <vt:lpstr>نمودار توالی مورد کاربرد</vt:lpstr>
      <vt:lpstr>نمودار همکاری مورد کاربرد</vt:lpstr>
      <vt:lpstr>3-3- مورد کاربرد ارسال نامه به خارج از سازمان</vt:lpstr>
      <vt:lpstr>نمودار فعالیت مورد کاربرد</vt:lpstr>
      <vt:lpstr>نمودار توالی مورد کاربرد</vt:lpstr>
      <vt:lpstr>نمودار همکاری مورد کاربرد</vt:lpstr>
      <vt:lpstr>3-4- موردکاربرد شماره کردن نامه های ارسالی </vt:lpstr>
      <vt:lpstr>3-5- مورد کاربرد ماشینی کردن نامه های اداری</vt:lpstr>
      <vt:lpstr>نمودار فعالیت مورد کاربر </vt:lpstr>
      <vt:lpstr>نمودار توالی مورد کاربر </vt:lpstr>
      <vt:lpstr>نمودار همکاری مورد کاربر </vt:lpstr>
      <vt:lpstr>نمودار کلاس </vt:lpstr>
      <vt:lpstr>7- مدلسازی داده ها(Data Modeling) جدول غیر نرمال </vt:lpstr>
      <vt:lpstr>پایان</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درس مهندسی نرم افزار  تحلیل اداره ثبت و احوال</dc:title>
  <dc:creator>MRT www.Win2Farsi.com</dc:creator>
  <cp:lastModifiedBy>MRT www.Win2Farsi.com</cp:lastModifiedBy>
  <cp:revision>5</cp:revision>
  <dcterms:created xsi:type="dcterms:W3CDTF">2016-12-20T06:08:49Z</dcterms:created>
  <dcterms:modified xsi:type="dcterms:W3CDTF">2016-12-20T06:51:26Z</dcterms:modified>
</cp:coreProperties>
</file>