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7"/>
  </p:notesMasterIdLst>
  <p:sldIdLst>
    <p:sldId id="256" r:id="rId2"/>
    <p:sldId id="273" r:id="rId3"/>
    <p:sldId id="260" r:id="rId4"/>
    <p:sldId id="259" r:id="rId5"/>
    <p:sldId id="263" r:id="rId6"/>
    <p:sldId id="262" r:id="rId7"/>
    <p:sldId id="264" r:id="rId8"/>
    <p:sldId id="265" r:id="rId9"/>
    <p:sldId id="268" r:id="rId10"/>
    <p:sldId id="269" r:id="rId11"/>
    <p:sldId id="266" r:id="rId12"/>
    <p:sldId id="270" r:id="rId13"/>
    <p:sldId id="272" r:id="rId14"/>
    <p:sldId id="267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1326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6852B-B0BE-4A39-8D6D-760EBEAF32F4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83737-9A47-451A-9B91-2F72F7B81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82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D9E76E-5F1A-46A1-9738-641E4E10219D}" type="slidenum">
              <a:rPr lang="en-US"/>
              <a:pPr/>
              <a:t>6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7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D9E76E-5F1A-46A1-9738-641E4E10219D}" type="slidenum">
              <a:rPr lang="en-US"/>
              <a:pPr/>
              <a:t>7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39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D9E76E-5F1A-46A1-9738-641E4E10219D}" type="slidenum">
              <a:rPr lang="en-US"/>
              <a:pPr/>
              <a:t>9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48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D9E76E-5F1A-46A1-9738-641E4E10219D}" type="slidenum">
              <a:rPr lang="en-US"/>
              <a:pPr/>
              <a:t>10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24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6F9F-49D9-4FF7-8FF0-68AFF40A74A5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63B97-BD9D-4B3E-BCE3-023824006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7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6F9F-49D9-4FF7-8FF0-68AFF40A74A5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63B97-BD9D-4B3E-BCE3-023824006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6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6F9F-49D9-4FF7-8FF0-68AFF40A74A5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63B97-BD9D-4B3E-BCE3-023824006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2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6F9F-49D9-4FF7-8FF0-68AFF40A74A5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63B97-BD9D-4B3E-BCE3-0238240066B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159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6F9F-49D9-4FF7-8FF0-68AFF40A74A5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63B97-BD9D-4B3E-BCE3-023824006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6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6F9F-49D9-4FF7-8FF0-68AFF40A74A5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63B97-BD9D-4B3E-BCE3-023824006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0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6F9F-49D9-4FF7-8FF0-68AFF40A74A5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63B97-BD9D-4B3E-BCE3-023824006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6F9F-49D9-4FF7-8FF0-68AFF40A74A5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63B97-BD9D-4B3E-BCE3-023824006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5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6F9F-49D9-4FF7-8FF0-68AFF40A74A5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63B97-BD9D-4B3E-BCE3-023824006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7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6F9F-49D9-4FF7-8FF0-68AFF40A74A5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63B97-BD9D-4B3E-BCE3-023824006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7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6F9F-49D9-4FF7-8FF0-68AFF40A74A5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63B97-BD9D-4B3E-BCE3-023824006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9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6F9F-49D9-4FF7-8FF0-68AFF40A74A5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63B97-BD9D-4B3E-BCE3-023824006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0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6F9F-49D9-4FF7-8FF0-68AFF40A74A5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63B97-BD9D-4B3E-BCE3-023824006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7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6F9F-49D9-4FF7-8FF0-68AFF40A74A5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63B97-BD9D-4B3E-BCE3-023824006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5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6F9F-49D9-4FF7-8FF0-68AFF40A74A5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63B97-BD9D-4B3E-BCE3-023824006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5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6F9F-49D9-4FF7-8FF0-68AFF40A74A5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63B97-BD9D-4B3E-BCE3-023824006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8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6F9F-49D9-4FF7-8FF0-68AFF40A74A5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63B97-BD9D-4B3E-BCE3-023824006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8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9EF6F9F-49D9-4FF7-8FF0-68AFF40A74A5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63B97-BD9D-4B3E-BCE3-023824006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842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6066" y="1289051"/>
            <a:ext cx="6619244" cy="2497186"/>
          </a:xfrm>
        </p:spPr>
        <p:txBody>
          <a:bodyPr/>
          <a:lstStyle/>
          <a:p>
            <a:pPr algn="ctr"/>
            <a:r>
              <a:rPr lang="fa-IR" sz="4950" b="1" dirty="0">
                <a:solidFill>
                  <a:schemeClr val="tx1"/>
                </a:solidFill>
                <a:cs typeface="B Titr" panose="00000700000000000000" pitchFamily="2" charset="-78"/>
              </a:rPr>
              <a:t>توپولوژي شبكه های محلی</a:t>
            </a:r>
            <a:endParaRPr lang="en-US" sz="495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640405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-569390" y="173318"/>
            <a:ext cx="8047984" cy="1400530"/>
          </a:xfrm>
        </p:spPr>
        <p:txBody>
          <a:bodyPr/>
          <a:lstStyle/>
          <a:p>
            <a:pPr algn="r" rtl="1"/>
            <a:r>
              <a:rPr lang="fa-IR" sz="4600" b="1" dirty="0" smtClean="0">
                <a:solidFill>
                  <a:schemeClr val="tx1"/>
                </a:solidFill>
                <a:cs typeface="B Zar" panose="00000400000000000000" pitchFamily="2" charset="-78"/>
              </a:rPr>
              <a:t>توپولوژی ستاره </a:t>
            </a:r>
            <a:r>
              <a:rPr lang="fa-IR" sz="4600" b="1" dirty="0">
                <a:solidFill>
                  <a:schemeClr val="tx1"/>
                </a:solidFill>
                <a:cs typeface="B Zar" panose="00000400000000000000" pitchFamily="2" charset="-78"/>
              </a:rPr>
              <a:t>ای</a:t>
            </a:r>
            <a:r>
              <a:rPr lang="en-US" sz="4600" b="1" dirty="0">
                <a:solidFill>
                  <a:schemeClr val="tx1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(Star)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1194" y="1573848"/>
            <a:ext cx="8368806" cy="4195481"/>
          </a:xfrm>
        </p:spPr>
        <p:txBody>
          <a:bodyPr>
            <a:normAutofit/>
          </a:bodyPr>
          <a:lstStyle/>
          <a:p>
            <a:pPr algn="ctr" rtl="1">
              <a:lnSpc>
                <a:spcPct val="150000"/>
              </a:lnSpc>
              <a:buFont typeface="Symbol" panose="05050102010706020507" pitchFamily="18" charset="2"/>
              <a:buNone/>
            </a:pPr>
            <a:r>
              <a:rPr lang="fa-IR" sz="3200" b="1" dirty="0">
                <a:cs typeface="B Zar" panose="00000400000000000000" pitchFamily="2" charset="-78"/>
              </a:rPr>
              <a:t>توپولوژی ستاره </a:t>
            </a:r>
            <a:r>
              <a:rPr lang="fa-IR" sz="3200" b="1" dirty="0" smtClean="0">
                <a:cs typeface="B Zar" panose="00000400000000000000" pitchFamily="2" charset="-78"/>
              </a:rPr>
              <a:t>ای با استفاده از سوئیچ:</a:t>
            </a:r>
          </a:p>
          <a:p>
            <a:pPr algn="ctr" rtl="1">
              <a:lnSpc>
                <a:spcPct val="150000"/>
              </a:lnSpc>
              <a:buFont typeface="Symbol" panose="05050102010706020507" pitchFamily="18" charset="2"/>
              <a:buNone/>
            </a:pPr>
            <a:endParaRPr lang="en-US" sz="3200" b="1" dirty="0">
              <a:cs typeface="B Zar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009" y="2733078"/>
            <a:ext cx="3279776" cy="32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6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-332536" y="325718"/>
            <a:ext cx="7871890" cy="1400530"/>
          </a:xfrm>
        </p:spPr>
        <p:txBody>
          <a:bodyPr/>
          <a:lstStyle/>
          <a:p>
            <a:pPr algn="r" rtl="1"/>
            <a:r>
              <a:rPr lang="fa-IR" sz="4400" b="1" dirty="0" smtClean="0">
                <a:solidFill>
                  <a:schemeClr val="tx1"/>
                </a:solidFill>
                <a:cs typeface="B Zar" panose="00000400000000000000" pitchFamily="2" charset="-78"/>
              </a:rPr>
              <a:t>توپولوژی حلقوی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(Token Ring)</a:t>
            </a:r>
            <a:r>
              <a:rPr lang="fa-IR" sz="4400" b="1" dirty="0">
                <a:solidFill>
                  <a:schemeClr val="tx1"/>
                </a:solidFill>
                <a:cs typeface="B Zar" panose="00000400000000000000" pitchFamily="2" charset="-78"/>
              </a:rPr>
              <a:t>:</a:t>
            </a:r>
            <a:endParaRPr lang="en-US" sz="4400" b="1" dirty="0">
              <a:solidFill>
                <a:schemeClr val="tx1"/>
              </a:solidFill>
              <a:cs typeface="B Zar" panose="00000400000000000000" pitchFamily="2" charset="-78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300" y="1726248"/>
            <a:ext cx="7478100" cy="4195481"/>
          </a:xfrm>
        </p:spPr>
        <p:txBody>
          <a:bodyPr>
            <a:normAutofit/>
          </a:bodyPr>
          <a:lstStyle/>
          <a:p>
            <a:pPr algn="just" rtl="1"/>
            <a:r>
              <a:rPr lang="fa-IR" sz="2800" b="1" dirty="0">
                <a:cs typeface="B Zar" panose="00000400000000000000" pitchFamily="2" charset="-78"/>
              </a:rPr>
              <a:t>کامپيوترها به صورت يک حلقه به هم متصلند.</a:t>
            </a:r>
          </a:p>
          <a:p>
            <a:pPr algn="just" rtl="1"/>
            <a:r>
              <a:rPr lang="fa-IR" sz="2800" b="1" dirty="0">
                <a:cs typeface="B Zar" panose="00000400000000000000" pitchFamily="2" charset="-78"/>
              </a:rPr>
              <a:t>سيگنال ارسالی در يک جهت حلقه حرکت می کند و از کامپيوترها عبور می کند تا به مقصد برسد.</a:t>
            </a:r>
          </a:p>
          <a:p>
            <a:pPr algn="just" rtl="1"/>
            <a:r>
              <a:rPr lang="fa-IR" sz="2800" b="1" dirty="0">
                <a:cs typeface="B Zar" panose="00000400000000000000" pitchFamily="2" charset="-78"/>
              </a:rPr>
              <a:t>در اين روش هر کامپيوتر نقش يک تکرارگر را دارد.</a:t>
            </a:r>
          </a:p>
          <a:p>
            <a:pPr algn="just" rtl="1"/>
            <a:r>
              <a:rPr lang="fa-IR" sz="2800" b="1" dirty="0">
                <a:cs typeface="B Zar" panose="00000400000000000000" pitchFamily="2" charset="-78"/>
              </a:rPr>
              <a:t>برای نوبتی کردن ارسال از مکانيزم نشانه </a:t>
            </a:r>
            <a:r>
              <a:rPr lang="en-US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(Token)</a:t>
            </a:r>
            <a:r>
              <a:rPr lang="fa-IR" sz="2800" b="1" dirty="0">
                <a:cs typeface="B Zar" panose="00000400000000000000" pitchFamily="2" charset="-78"/>
              </a:rPr>
              <a:t> استفاده می شود.</a:t>
            </a:r>
          </a:p>
          <a:p>
            <a:pPr algn="just" rtl="1"/>
            <a:r>
              <a:rPr lang="fa-IR" sz="2800" b="1" dirty="0">
                <a:cs typeface="B Zar" panose="00000400000000000000" pitchFamily="2" charset="-78"/>
              </a:rPr>
              <a:t>هر نودی که </a:t>
            </a:r>
            <a:r>
              <a:rPr lang="en-US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Token</a:t>
            </a:r>
            <a:r>
              <a:rPr lang="fa-IR" sz="2800" b="1" dirty="0">
                <a:cs typeface="B Zar" panose="00000400000000000000" pitchFamily="2" charset="-78"/>
              </a:rPr>
              <a:t> را در اختيار دارد می تواند ارسال را انجام دهد.</a:t>
            </a:r>
            <a:endParaRPr lang="en-US" sz="2800" b="1" dirty="0"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8344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-203200" y="452718"/>
            <a:ext cx="7743290" cy="1400530"/>
          </a:xfrm>
        </p:spPr>
        <p:txBody>
          <a:bodyPr/>
          <a:lstStyle/>
          <a:p>
            <a:pPr algn="r" rtl="1"/>
            <a:r>
              <a:rPr lang="fa-IR" sz="4400" b="1" dirty="0" smtClean="0">
                <a:solidFill>
                  <a:schemeClr val="tx1"/>
                </a:solidFill>
                <a:cs typeface="B Zar" panose="00000400000000000000" pitchFamily="2" charset="-78"/>
              </a:rPr>
              <a:t>توپولوژی حلقوی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(Token Ring)</a:t>
            </a:r>
            <a:r>
              <a:rPr lang="fa-IR" sz="4400" b="1" dirty="0" smtClean="0">
                <a:solidFill>
                  <a:schemeClr val="tx1"/>
                </a:solidFill>
                <a:cs typeface="B Zar" panose="00000400000000000000" pitchFamily="2" charset="-78"/>
              </a:rPr>
              <a:t>:</a:t>
            </a:r>
            <a:endParaRPr lang="en-US" sz="4400" b="1" dirty="0">
              <a:solidFill>
                <a:schemeClr val="tx1"/>
              </a:solidFill>
              <a:cs typeface="B Zar" panose="00000400000000000000" pitchFamily="2" charset="-78"/>
            </a:endParaRPr>
          </a:p>
        </p:txBody>
      </p:sp>
      <p:pic>
        <p:nvPicPr>
          <p:cNvPr id="5" name="Picture 4" descr="04fig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33600"/>
            <a:ext cx="4610100" cy="347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61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-203200" y="452718"/>
            <a:ext cx="7743290" cy="1400530"/>
          </a:xfrm>
        </p:spPr>
        <p:txBody>
          <a:bodyPr/>
          <a:lstStyle/>
          <a:p>
            <a:pPr algn="r" rtl="1"/>
            <a:r>
              <a:rPr lang="fa-IR" sz="4400" b="1" dirty="0" smtClean="0">
                <a:solidFill>
                  <a:schemeClr val="tx1"/>
                </a:solidFill>
                <a:cs typeface="B Zar" panose="00000400000000000000" pitchFamily="2" charset="-78"/>
              </a:rPr>
              <a:t>توپولوژی حلقوی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(Token Ring)</a:t>
            </a:r>
            <a:r>
              <a:rPr lang="fa-IR" sz="4400" b="1" dirty="0" smtClean="0">
                <a:solidFill>
                  <a:schemeClr val="tx1"/>
                </a:solidFill>
                <a:cs typeface="B Zar" panose="00000400000000000000" pitchFamily="2" charset="-78"/>
              </a:rPr>
              <a:t>:</a:t>
            </a:r>
            <a:endParaRPr lang="en-US" sz="4400" b="1" dirty="0">
              <a:solidFill>
                <a:schemeClr val="tx1"/>
              </a:solidFill>
              <a:cs typeface="B Zar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50" y="2139950"/>
            <a:ext cx="65151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0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-203200" y="452718"/>
            <a:ext cx="7743290" cy="1400530"/>
          </a:xfrm>
        </p:spPr>
        <p:txBody>
          <a:bodyPr/>
          <a:lstStyle/>
          <a:p>
            <a:pPr algn="r" rtl="1"/>
            <a:r>
              <a:rPr lang="fa-IR" sz="4400" b="1" dirty="0" smtClean="0">
                <a:solidFill>
                  <a:schemeClr val="tx1"/>
                </a:solidFill>
                <a:cs typeface="B Zar" panose="00000400000000000000" pitchFamily="2" charset="-78"/>
              </a:rPr>
              <a:t>توپولوژی حلقوی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(Token Ring)</a:t>
            </a:r>
            <a:r>
              <a:rPr lang="fa-IR" sz="4400" b="1" dirty="0" smtClean="0">
                <a:solidFill>
                  <a:schemeClr val="tx1"/>
                </a:solidFill>
                <a:cs typeface="B Zar" panose="00000400000000000000" pitchFamily="2" charset="-78"/>
              </a:rPr>
              <a:t>:</a:t>
            </a:r>
            <a:endParaRPr lang="en-US" sz="4400" b="1" dirty="0">
              <a:solidFill>
                <a:schemeClr val="tx1"/>
              </a:solidFill>
              <a:cs typeface="B Zar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1735941"/>
            <a:ext cx="79248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800" b="1" dirty="0" smtClean="0">
                <a:effectLst/>
                <a:latin typeface="IRANYekan"/>
                <a:cs typeface="B Zar" panose="00000400000000000000" pitchFamily="2" charset="-78"/>
              </a:rPr>
              <a:t>مزایا</a:t>
            </a:r>
          </a:p>
          <a:p>
            <a:pPr algn="just" rtl="1" fontAlgn="base">
              <a:lnSpc>
                <a:spcPct val="150000"/>
              </a:lnSpc>
            </a:pPr>
            <a:r>
              <a:rPr lang="fa-IR" sz="2800" b="1" dirty="0" smtClean="0">
                <a:effectLst/>
                <a:latin typeface="IRANYekan"/>
                <a:cs typeface="B Zar" panose="00000400000000000000" pitchFamily="2" charset="-78"/>
              </a:rPr>
              <a:t>پیاده سازی یک شبکه مبتنی بر توپولوژی حلقه ای، بسیار ساده است و پیچیدگی خاصی ندارد.</a:t>
            </a:r>
          </a:p>
          <a:p>
            <a:pPr algn="just" rtl="1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b="1" dirty="0" smtClean="0">
                <a:effectLst/>
                <a:latin typeface="IRANYekan"/>
                <a:cs typeface="B Zar" panose="00000400000000000000" pitchFamily="2" charset="-78"/>
              </a:rPr>
              <a:t>برای ساخت همچین شبکه ای نیاز به تجهیزات گران قیمتی نداریم، در نتیجه راه اندازی آن ها ارزان می باشد.</a:t>
            </a:r>
          </a:p>
        </p:txBody>
      </p:sp>
    </p:spTree>
    <p:extLst>
      <p:ext uri="{BB962C8B-B14F-4D97-AF65-F5344CB8AC3E}">
        <p14:creationId xmlns:p14="http://schemas.microsoft.com/office/powerpoint/2010/main" val="20311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-203200" y="452718"/>
            <a:ext cx="7743290" cy="1400530"/>
          </a:xfrm>
        </p:spPr>
        <p:txBody>
          <a:bodyPr/>
          <a:lstStyle/>
          <a:p>
            <a:pPr algn="r" rtl="1"/>
            <a:r>
              <a:rPr lang="fa-IR" sz="4400" b="1" dirty="0" smtClean="0">
                <a:solidFill>
                  <a:schemeClr val="tx1"/>
                </a:solidFill>
                <a:cs typeface="B Zar" panose="00000400000000000000" pitchFamily="2" charset="-78"/>
              </a:rPr>
              <a:t>توپولوژی حلقوی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(Token Ring)</a:t>
            </a:r>
            <a:r>
              <a:rPr lang="fa-IR" sz="4400" b="1" dirty="0">
                <a:solidFill>
                  <a:schemeClr val="tx1"/>
                </a:solidFill>
                <a:cs typeface="B Zar" panose="00000400000000000000" pitchFamily="2" charset="-78"/>
              </a:rPr>
              <a:t>:</a:t>
            </a:r>
            <a:endParaRPr lang="en-US" sz="4400" b="1" dirty="0">
              <a:solidFill>
                <a:schemeClr val="tx1"/>
              </a:solidFill>
              <a:cs typeface="B Zar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152983"/>
            <a:ext cx="8813800" cy="5443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600" b="1" dirty="0" smtClean="0">
                <a:effectLst/>
                <a:latin typeface="IRANYekan"/>
                <a:cs typeface="B Zar" panose="00000400000000000000" pitchFamily="2" charset="-78"/>
              </a:rPr>
              <a:t>معایب</a:t>
            </a: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600" b="1" dirty="0" smtClean="0">
                <a:effectLst/>
                <a:latin typeface="IRANYekan"/>
                <a:cs typeface="B Zar" panose="00000400000000000000" pitchFamily="2" charset="-78"/>
              </a:rPr>
              <a:t>عدم</a:t>
            </a:r>
            <a:r>
              <a:rPr lang="en-US" sz="2600" b="1" dirty="0" smtClean="0">
                <a:effectLst/>
                <a:latin typeface="IRANYekan"/>
                <a:cs typeface="B Zar" panose="00000400000000000000" pitchFamily="2" charset="-78"/>
              </a:rPr>
              <a:t>Fault-tolerance</a:t>
            </a:r>
            <a:r>
              <a:rPr lang="fa-IR" sz="2600" b="1" dirty="0" smtClean="0">
                <a:effectLst/>
                <a:latin typeface="IRANYekan"/>
                <a:cs typeface="B Zar" panose="00000400000000000000" pitchFamily="2" charset="-78"/>
              </a:rPr>
              <a:t> : یعنی اگر یک کامپیوتر یا کابل درشبکه خراب شود، کل شبکه </a:t>
            </a:r>
            <a:r>
              <a:rPr lang="en-US" sz="2600" b="1" dirty="0" smtClean="0">
                <a:effectLst/>
                <a:latin typeface="IRANYekan"/>
                <a:cs typeface="B Zar" panose="00000400000000000000" pitchFamily="2" charset="-78"/>
              </a:rPr>
              <a:t>Collapse</a:t>
            </a:r>
            <a:r>
              <a:rPr lang="fa-IR" sz="2600" b="1" dirty="0" smtClean="0">
                <a:effectLst/>
                <a:latin typeface="IRANYekan"/>
                <a:cs typeface="B Zar" panose="00000400000000000000" pitchFamily="2" charset="-78"/>
              </a:rPr>
              <a:t> می شود.</a:t>
            </a: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600" b="1" dirty="0" smtClean="0">
                <a:effectLst/>
                <a:latin typeface="IRANYekan"/>
                <a:cs typeface="B Zar" panose="00000400000000000000" pitchFamily="2" charset="-78"/>
              </a:rPr>
              <a:t>به علت وصل شدن متوالی گره ها به یکدیگر، عیب یابی آن سخت است.</a:t>
            </a: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600" b="1" dirty="0" smtClean="0">
                <a:effectLst/>
                <a:latin typeface="IRANYekan"/>
                <a:cs typeface="B Zar" panose="00000400000000000000" pitchFamily="2" charset="-78"/>
              </a:rPr>
              <a:t>به علت دسترسی تمام گره های شبکه به ترافیک جاری، امنیت پایین می باشد.</a:t>
            </a: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600" b="1" dirty="0" smtClean="0">
                <a:effectLst/>
                <a:latin typeface="IRANYekan"/>
                <a:cs typeface="B Zar" panose="00000400000000000000" pitchFamily="2" charset="-78"/>
              </a:rPr>
              <a:t>اگر یک گره در شبکه از پهنای باند زیادی استفاده کند، سرعت دیگر سیستم ها کاهش می یابد.</a:t>
            </a:r>
          </a:p>
        </p:txBody>
      </p:sp>
    </p:spTree>
    <p:extLst>
      <p:ext uri="{BB962C8B-B14F-4D97-AF65-F5344CB8AC3E}">
        <p14:creationId xmlns:p14="http://schemas.microsoft.com/office/powerpoint/2010/main" val="342071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3466" y="-476249"/>
            <a:ext cx="7572934" cy="2497186"/>
          </a:xfrm>
        </p:spPr>
        <p:txBody>
          <a:bodyPr/>
          <a:lstStyle/>
          <a:p>
            <a:pPr algn="ctr" rtl="1"/>
            <a:r>
              <a:rPr lang="fa-IR" sz="4800" b="1" dirty="0">
                <a:solidFill>
                  <a:schemeClr val="tx1"/>
                </a:solidFill>
                <a:cs typeface="B Zar" panose="00000400000000000000" pitchFamily="2" charset="-78"/>
              </a:rPr>
              <a:t>توپولوژي شبكه های </a:t>
            </a:r>
            <a:r>
              <a:rPr lang="fa-IR" sz="4800" b="1" dirty="0" smtClean="0">
                <a:solidFill>
                  <a:schemeClr val="tx1"/>
                </a:solidFill>
                <a:cs typeface="B Zar" panose="00000400000000000000" pitchFamily="2" charset="-78"/>
              </a:rPr>
              <a:t>محلی:</a:t>
            </a:r>
            <a:br>
              <a:rPr lang="fa-IR" sz="4800" b="1" dirty="0" smtClean="0">
                <a:solidFill>
                  <a:schemeClr val="tx1"/>
                </a:solidFill>
                <a:cs typeface="B Zar" panose="00000400000000000000" pitchFamily="2" charset="-78"/>
              </a:rPr>
            </a:br>
            <a:endParaRPr lang="en-US" sz="4800" dirty="0">
              <a:solidFill>
                <a:schemeClr val="tx1"/>
              </a:solidFill>
              <a:cs typeface="B Zar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33800" y="1646535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3600" b="1" dirty="0" smtClean="0">
                <a:solidFill>
                  <a:schemeClr val="tx1"/>
                </a:solidFill>
                <a:cs typeface="B Zar" panose="00000400000000000000" pitchFamily="2" charset="-78"/>
              </a:rPr>
              <a:t>خطی</a:t>
            </a:r>
          </a:p>
          <a:p>
            <a:pPr marL="571500" indent="-57150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3600" b="1" dirty="0" smtClean="0">
                <a:solidFill>
                  <a:schemeClr val="tx1"/>
                </a:solidFill>
                <a:cs typeface="B Zar" panose="00000400000000000000" pitchFamily="2" charset="-78"/>
              </a:rPr>
              <a:t>ستاره ای </a:t>
            </a:r>
          </a:p>
          <a:p>
            <a:pPr marL="571500" indent="-57150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3600" b="1" dirty="0" smtClean="0">
                <a:solidFill>
                  <a:schemeClr val="tx1"/>
                </a:solidFill>
                <a:cs typeface="B Zar" panose="00000400000000000000" pitchFamily="2" charset="-78"/>
              </a:rPr>
              <a:t>حلقوی</a:t>
            </a:r>
            <a:br>
              <a:rPr lang="fa-IR" sz="3600" b="1" dirty="0" smtClean="0">
                <a:solidFill>
                  <a:schemeClr val="tx1"/>
                </a:solidFill>
                <a:cs typeface="B Zar" panose="00000400000000000000" pitchFamily="2" charset="-78"/>
              </a:rPr>
            </a:br>
            <a:r>
              <a:rPr lang="fa-IR" sz="3600" b="1" dirty="0" smtClean="0">
                <a:solidFill>
                  <a:schemeClr val="tx1"/>
                </a:solidFill>
                <a:cs typeface="B Zar" panose="00000400000000000000" pitchFamily="2" charset="-78"/>
              </a:rPr>
              <a:t/>
            </a:r>
            <a:br>
              <a:rPr lang="fa-IR" sz="3600" b="1" dirty="0" smtClean="0">
                <a:solidFill>
                  <a:schemeClr val="tx1"/>
                </a:solidFill>
                <a:cs typeface="B Zar" panose="00000400000000000000" pitchFamily="2" charset="-78"/>
              </a:rPr>
            </a:br>
            <a:endParaRPr lang="en-US" sz="3600" dirty="0"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7185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685800" indent="-685800" algn="r" rtl="1"/>
            <a:r>
              <a:rPr lang="fa-IR" sz="4600" b="1" dirty="0">
                <a:solidFill>
                  <a:schemeClr val="tx1"/>
                </a:solidFill>
                <a:cs typeface="B Zar" panose="00000400000000000000" pitchFamily="2" charset="-78"/>
              </a:rPr>
              <a:t>شبکه های خطی </a:t>
            </a:r>
            <a:r>
              <a:rPr lang="en-US" sz="4600" b="1" dirty="0">
                <a:solidFill>
                  <a:schemeClr val="tx1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(Bus)</a:t>
            </a:r>
            <a:r>
              <a:rPr lang="fa-IR" sz="4600" dirty="0">
                <a:solidFill>
                  <a:schemeClr val="tx1"/>
                </a:solidFill>
                <a:cs typeface="B Zar" panose="00000400000000000000" pitchFamily="2" charset="-78"/>
              </a:rPr>
              <a:t> </a:t>
            </a:r>
            <a:endParaRPr lang="en-US" sz="4600" dirty="0">
              <a:solidFill>
                <a:schemeClr val="tx1"/>
              </a:solidFill>
              <a:cs typeface="B Zar" panose="00000400000000000000" pitchFamily="2" charset="-78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700" y="2052925"/>
            <a:ext cx="7236800" cy="4195481"/>
          </a:xfrm>
        </p:spPr>
        <p:txBody>
          <a:bodyPr>
            <a:normAutofit/>
          </a:bodyPr>
          <a:lstStyle/>
          <a:p>
            <a:pPr algn="r" rtl="1"/>
            <a:r>
              <a:rPr lang="fa-IR" sz="2800" b="1" dirty="0">
                <a:cs typeface="B Zar" panose="00000400000000000000" pitchFamily="2" charset="-78"/>
              </a:rPr>
              <a:t>ارتباط همه کامپيوترها از طريق کابل مشترک</a:t>
            </a:r>
          </a:p>
          <a:p>
            <a:pPr algn="r" rtl="1"/>
            <a:r>
              <a:rPr lang="fa-IR" sz="2800" b="1" dirty="0">
                <a:cs typeface="B Zar" panose="00000400000000000000" pitchFamily="2" charset="-78"/>
              </a:rPr>
              <a:t>کابل مورد استفاده از نوع </a:t>
            </a:r>
            <a:r>
              <a:rPr lang="en-US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Coaxial</a:t>
            </a:r>
            <a:r>
              <a:rPr lang="fa-IR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 است</a:t>
            </a:r>
          </a:p>
          <a:p>
            <a:pPr algn="r" rtl="1"/>
            <a:r>
              <a:rPr lang="fa-IR" sz="2800" b="1" dirty="0">
                <a:cs typeface="B Zar" panose="00000400000000000000" pitchFamily="2" charset="-78"/>
              </a:rPr>
              <a:t>در دو سر كابل از </a:t>
            </a:r>
            <a:r>
              <a:rPr lang="en-US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Terminator</a:t>
            </a:r>
            <a:r>
              <a:rPr lang="fa-IR" sz="2800" b="1" dirty="0">
                <a:cs typeface="B Zar" panose="00000400000000000000" pitchFamily="2" charset="-78"/>
              </a:rPr>
              <a:t> استفاده شده كه وظيفه آن از بين بردن </a:t>
            </a:r>
            <a:r>
              <a:rPr lang="en-US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noise</a:t>
            </a:r>
            <a:r>
              <a:rPr lang="fa-IR" sz="2800" b="1" dirty="0">
                <a:cs typeface="B Zar" panose="00000400000000000000" pitchFamily="2" charset="-78"/>
              </a:rPr>
              <a:t> درون خط است.</a:t>
            </a:r>
          </a:p>
          <a:p>
            <a:pPr algn="r" rtl="1"/>
            <a:r>
              <a:rPr lang="fa-IR" sz="2800" b="1" dirty="0">
                <a:cs typeface="B Zar" panose="00000400000000000000" pitchFamily="2" charset="-78"/>
              </a:rPr>
              <a:t>ايجاد انشعاب در كابل اصلي از</a:t>
            </a:r>
            <a:r>
              <a:rPr lang="en-US" sz="2800" b="1" dirty="0" err="1">
                <a:latin typeface="Times New Roman" panose="02020603050405020304" pitchFamily="18" charset="0"/>
                <a:cs typeface="B Zar" panose="00000400000000000000" pitchFamily="2" charset="-78"/>
              </a:rPr>
              <a:t>Tconnector</a:t>
            </a:r>
            <a:r>
              <a:rPr lang="fa-IR" sz="2800" b="1" dirty="0">
                <a:cs typeface="B Zar" panose="00000400000000000000" pitchFamily="2" charset="-78"/>
              </a:rPr>
              <a:t> </a:t>
            </a:r>
          </a:p>
          <a:p>
            <a:pPr algn="r" rtl="1"/>
            <a:r>
              <a:rPr lang="fa-IR" sz="2800" b="1" dirty="0">
                <a:cs typeface="B Zar" panose="00000400000000000000" pitchFamily="2" charset="-78"/>
              </a:rPr>
              <a:t>پهناي باند اين شبكه ها </a:t>
            </a:r>
            <a:r>
              <a:rPr lang="en-US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10Mbps</a:t>
            </a:r>
            <a:r>
              <a:rPr lang="fa-IR" sz="2800" b="1" dirty="0">
                <a:cs typeface="B Zar" panose="00000400000000000000" pitchFamily="2" charset="-78"/>
              </a:rPr>
              <a:t> است</a:t>
            </a:r>
            <a:r>
              <a:rPr lang="fa-IR" sz="2800" b="1" dirty="0" smtClean="0">
                <a:cs typeface="B Zar" panose="000004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494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network_b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473443"/>
            <a:ext cx="3229655" cy="2427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710" y="135218"/>
            <a:ext cx="7055380" cy="1400530"/>
          </a:xfrm>
        </p:spPr>
        <p:txBody>
          <a:bodyPr/>
          <a:lstStyle/>
          <a:p>
            <a:pPr algn="r" rtl="1"/>
            <a:r>
              <a:rPr lang="fa-IR" sz="4600" b="1" dirty="0">
                <a:solidFill>
                  <a:schemeClr val="tx1"/>
                </a:solidFill>
                <a:cs typeface="B Zar" panose="00000400000000000000" pitchFamily="2" charset="-78"/>
              </a:rPr>
              <a:t>توپولوژی </a:t>
            </a:r>
            <a:r>
              <a:rPr lang="fa-IR" sz="4600" b="1" dirty="0" smtClean="0">
                <a:solidFill>
                  <a:schemeClr val="tx1"/>
                </a:solidFill>
                <a:cs typeface="B Zar" panose="00000400000000000000" pitchFamily="2" charset="-78"/>
              </a:rPr>
              <a:t>خطی</a:t>
            </a:r>
            <a:r>
              <a:rPr lang="fa-IR" sz="4600" b="1" dirty="0">
                <a:solidFill>
                  <a:schemeClr val="tx1"/>
                </a:solidFill>
                <a:cs typeface="B Zar" panose="00000400000000000000" pitchFamily="2" charset="-78"/>
              </a:rPr>
              <a:t>...</a:t>
            </a:r>
            <a:endParaRPr lang="en-US" sz="4600" b="1" dirty="0">
              <a:solidFill>
                <a:schemeClr val="tx1"/>
              </a:solidFill>
              <a:cs typeface="B Zar" panose="00000400000000000000" pitchFamily="2" charset="-78"/>
            </a:endParaRPr>
          </a:p>
        </p:txBody>
      </p:sp>
      <p:pic>
        <p:nvPicPr>
          <p:cNvPr id="5" name="Picture 4" descr="04fig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768" y="2473443"/>
            <a:ext cx="4294832" cy="2427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9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710" y="135218"/>
            <a:ext cx="7055380" cy="1400530"/>
          </a:xfrm>
        </p:spPr>
        <p:txBody>
          <a:bodyPr/>
          <a:lstStyle/>
          <a:p>
            <a:pPr algn="r" rtl="1"/>
            <a:r>
              <a:rPr lang="fa-IR" sz="4600" b="1" dirty="0">
                <a:solidFill>
                  <a:schemeClr val="tx1"/>
                </a:solidFill>
                <a:cs typeface="B Zar" panose="00000400000000000000" pitchFamily="2" charset="-78"/>
              </a:rPr>
              <a:t>توپولوژی </a:t>
            </a:r>
            <a:r>
              <a:rPr lang="fa-IR" sz="4600" b="1" dirty="0" smtClean="0">
                <a:solidFill>
                  <a:schemeClr val="tx1"/>
                </a:solidFill>
                <a:cs typeface="B Zar" panose="00000400000000000000" pitchFamily="2" charset="-78"/>
              </a:rPr>
              <a:t>خطی</a:t>
            </a:r>
            <a:r>
              <a:rPr lang="fa-IR" sz="4600" b="1" dirty="0">
                <a:solidFill>
                  <a:schemeClr val="tx1"/>
                </a:solidFill>
                <a:cs typeface="B Zar" panose="00000400000000000000" pitchFamily="2" charset="-78"/>
              </a:rPr>
              <a:t>...</a:t>
            </a:r>
            <a:endParaRPr lang="en-US" sz="4600" b="1" dirty="0">
              <a:solidFill>
                <a:schemeClr val="tx1"/>
              </a:solidFill>
              <a:cs typeface="B Zar" panose="00000400000000000000" pitchFamily="2" charset="-78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1385888"/>
            <a:ext cx="8756650" cy="1582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r" rtl="1">
              <a:lnSpc>
                <a:spcPct val="150000"/>
              </a:lnSpc>
              <a:buFont typeface="Symbol" panose="05050102010706020507" pitchFamily="18" charset="2"/>
              <a:buNone/>
            </a:pPr>
            <a:r>
              <a:rPr lang="ar-SA" sz="2800" b="1" dirty="0" smtClean="0">
                <a:cs typeface="B Zar" panose="00000400000000000000" pitchFamily="2" charset="-78"/>
              </a:rPr>
              <a:t>نقاط ضعف اين توپولوژي عبارتند از:</a:t>
            </a:r>
          </a:p>
          <a:p>
            <a:pPr algn="r" rtl="1">
              <a:lnSpc>
                <a:spcPct val="150000"/>
              </a:lnSpc>
            </a:pPr>
            <a:r>
              <a:rPr lang="ar-SA" sz="2800" b="1" dirty="0" smtClean="0">
                <a:cs typeface="B Zar" panose="00000400000000000000" pitchFamily="2" charset="-78"/>
              </a:rPr>
              <a:t> درصورت بروز مشكل برای  كابل شبكه، كل شبكه قطع مي‌شود.</a:t>
            </a:r>
          </a:p>
          <a:p>
            <a:pPr algn="r" rtl="1">
              <a:lnSpc>
                <a:spcPct val="150000"/>
              </a:lnSpc>
            </a:pPr>
            <a:r>
              <a:rPr lang="ar-SA" sz="2800" b="1" dirty="0" smtClean="0">
                <a:cs typeface="B Zar" panose="00000400000000000000" pitchFamily="2" charset="-78"/>
              </a:rPr>
              <a:t>سرعت نسبي كم آن.</a:t>
            </a:r>
            <a:endParaRPr lang="fa-IR" sz="2800" b="1" dirty="0" smtClean="0">
              <a:cs typeface="B Zar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Symbol" panose="05050102010706020507" pitchFamily="18" charset="2"/>
              <a:buNone/>
            </a:pPr>
            <a:endParaRPr lang="en-US" sz="2800" b="1" dirty="0">
              <a:cs typeface="B Zar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3771620"/>
            <a:ext cx="5387975" cy="259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-569390" y="173318"/>
            <a:ext cx="8047984" cy="1400530"/>
          </a:xfrm>
        </p:spPr>
        <p:txBody>
          <a:bodyPr/>
          <a:lstStyle/>
          <a:p>
            <a:pPr algn="r" rtl="1"/>
            <a:r>
              <a:rPr lang="fa-IR" sz="4600" b="1" dirty="0" smtClean="0">
                <a:solidFill>
                  <a:schemeClr val="tx1"/>
                </a:solidFill>
                <a:cs typeface="B Zar" panose="00000400000000000000" pitchFamily="2" charset="-78"/>
              </a:rPr>
              <a:t>توپولوژی ستاره </a:t>
            </a:r>
            <a:r>
              <a:rPr lang="fa-IR" sz="4600" b="1" dirty="0">
                <a:solidFill>
                  <a:schemeClr val="tx1"/>
                </a:solidFill>
                <a:cs typeface="B Zar" panose="00000400000000000000" pitchFamily="2" charset="-78"/>
              </a:rPr>
              <a:t>ای</a:t>
            </a:r>
            <a:r>
              <a:rPr lang="en-US" sz="4600" b="1" dirty="0">
                <a:solidFill>
                  <a:schemeClr val="tx1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(Star)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4694" y="1951325"/>
            <a:ext cx="7975106" cy="4195481"/>
          </a:xfrm>
        </p:spPr>
        <p:txBody>
          <a:bodyPr>
            <a:normAutofit/>
          </a:bodyPr>
          <a:lstStyle/>
          <a:p>
            <a:pPr lvl="1" algn="r" rtl="1"/>
            <a:r>
              <a:rPr lang="fa-IR" sz="2800" b="1" dirty="0">
                <a:cs typeface="B Zar" panose="00000400000000000000" pitchFamily="2" charset="-78"/>
              </a:rPr>
              <a:t>همه کامپيوترها به يک واحد مرکزی </a:t>
            </a:r>
            <a:r>
              <a:rPr lang="en-US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(Hub)</a:t>
            </a:r>
            <a:r>
              <a:rPr lang="fa-IR" sz="2800" b="1" dirty="0">
                <a:cs typeface="B Zar" panose="00000400000000000000" pitchFamily="2" charset="-78"/>
              </a:rPr>
              <a:t> متصلند</a:t>
            </a:r>
          </a:p>
          <a:p>
            <a:pPr lvl="1" algn="r" rtl="1"/>
            <a:r>
              <a:rPr lang="fa-IR" sz="2800" b="1" dirty="0">
                <a:cs typeface="B Zar" panose="00000400000000000000" pitchFamily="2" charset="-78"/>
              </a:rPr>
              <a:t>کابل مورد استفاده در آنها </a:t>
            </a:r>
            <a:r>
              <a:rPr lang="en-US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Cat5</a:t>
            </a:r>
            <a:r>
              <a:rPr lang="fa-IR" sz="2800" b="1" dirty="0">
                <a:cs typeface="B Zar" panose="00000400000000000000" pitchFamily="2" charset="-78"/>
              </a:rPr>
              <a:t> است.</a:t>
            </a:r>
          </a:p>
          <a:p>
            <a:pPr lvl="1" algn="r" rtl="1"/>
            <a:r>
              <a:rPr lang="fa-IR" sz="2800" b="1" dirty="0">
                <a:cs typeface="B Zar" panose="00000400000000000000" pitchFamily="2" charset="-78"/>
              </a:rPr>
              <a:t>پهنای باند آنها </a:t>
            </a:r>
            <a:r>
              <a:rPr lang="en-US" sz="2800" b="1" dirty="0">
                <a:latin typeface="Times New Roman" panose="02020603050405020304" pitchFamily="18" charset="0"/>
                <a:cs typeface="B Zar" panose="00000400000000000000" pitchFamily="2" charset="-78"/>
              </a:rPr>
              <a:t>100Mbps</a:t>
            </a:r>
            <a:r>
              <a:rPr lang="fa-IR" sz="2800" b="1" dirty="0">
                <a:cs typeface="B Zar" panose="00000400000000000000" pitchFamily="2" charset="-78"/>
              </a:rPr>
              <a:t> است.</a:t>
            </a:r>
          </a:p>
          <a:p>
            <a:pPr lvl="1" algn="r" rtl="1"/>
            <a:r>
              <a:rPr lang="fa-IR" sz="2800" b="1" dirty="0">
                <a:cs typeface="B Zar" panose="00000400000000000000" pitchFamily="2" charset="-78"/>
              </a:rPr>
              <a:t>با قطع شدن کابل شبکه، کل شبکه دچار مشکل نمی شود.</a:t>
            </a:r>
          </a:p>
          <a:p>
            <a:pPr lvl="1" algn="r" rtl="1"/>
            <a:r>
              <a:rPr lang="fa-IR" sz="2800" b="1" dirty="0" smtClean="0">
                <a:cs typeface="B Zar" panose="00000400000000000000" pitchFamily="2" charset="-78"/>
              </a:rPr>
              <a:t>اضافه </a:t>
            </a:r>
            <a:r>
              <a:rPr lang="fa-IR" sz="2800" b="1" dirty="0">
                <a:cs typeface="B Zar" panose="00000400000000000000" pitchFamily="2" charset="-78"/>
              </a:rPr>
              <a:t>کردن نود جديد به آسانی صورت می گيرد.</a:t>
            </a:r>
          </a:p>
          <a:p>
            <a:pPr lvl="1" algn="r" rtl="1"/>
            <a:endParaRPr lang="en-US" sz="2800" b="1" dirty="0"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85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-569390" y="173318"/>
            <a:ext cx="8047984" cy="1400530"/>
          </a:xfrm>
        </p:spPr>
        <p:txBody>
          <a:bodyPr/>
          <a:lstStyle/>
          <a:p>
            <a:pPr algn="r" rtl="1"/>
            <a:r>
              <a:rPr lang="fa-IR" sz="4600" b="1" dirty="0" smtClean="0">
                <a:solidFill>
                  <a:schemeClr val="tx1"/>
                </a:solidFill>
                <a:cs typeface="B Zar" panose="00000400000000000000" pitchFamily="2" charset="-78"/>
              </a:rPr>
              <a:t>توپولوژی ستاره </a:t>
            </a:r>
            <a:r>
              <a:rPr lang="fa-IR" sz="4600" b="1" dirty="0">
                <a:solidFill>
                  <a:schemeClr val="tx1"/>
                </a:solidFill>
                <a:cs typeface="B Zar" panose="00000400000000000000" pitchFamily="2" charset="-78"/>
              </a:rPr>
              <a:t>ای</a:t>
            </a:r>
            <a:r>
              <a:rPr lang="en-US" sz="4600" b="1" dirty="0">
                <a:solidFill>
                  <a:schemeClr val="tx1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(Star)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07148"/>
            <a:ext cx="8368806" cy="4195481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  <a:buFont typeface="Symbol" panose="05050102010706020507" pitchFamily="18" charset="2"/>
              <a:buNone/>
            </a:pPr>
            <a:r>
              <a:rPr lang="ar-SA" sz="3200" b="1" dirty="0">
                <a:cs typeface="B Zar" panose="00000400000000000000" pitchFamily="2" charset="-78"/>
              </a:rPr>
              <a:t> </a:t>
            </a:r>
            <a:r>
              <a:rPr lang="ar-SA" sz="3200" b="1" dirty="0">
                <a:solidFill>
                  <a:srgbClr val="FF0000"/>
                </a:solidFill>
                <a:cs typeface="B Zar" panose="00000400000000000000" pitchFamily="2" charset="-78"/>
              </a:rPr>
              <a:t>از نقاط ضعف </a:t>
            </a:r>
            <a:r>
              <a:rPr lang="ar-SA" sz="3200" b="1" dirty="0">
                <a:cs typeface="B Zar" panose="00000400000000000000" pitchFamily="2" charset="-78"/>
              </a:rPr>
              <a:t>اين توپولوژي اين است كه كل شبكه وابسته به هاب است ، اگر هاب به هر دليلي مشكل دار شد، كل شبكه از كار خواهد افتاد.</a:t>
            </a:r>
            <a:endParaRPr lang="en-US" sz="3200" b="1" dirty="0">
              <a:cs typeface="B Zar" panose="00000400000000000000" pitchFamily="2" charset="-78"/>
            </a:endParaRPr>
          </a:p>
        </p:txBody>
      </p:sp>
      <p:pic>
        <p:nvPicPr>
          <p:cNvPr id="6" name="Picture 4" descr="04fig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46499"/>
            <a:ext cx="3522133" cy="2727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6" descr="20041135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3746500"/>
            <a:ext cx="3638118" cy="2727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6362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4600" b="1" dirty="0">
                <a:solidFill>
                  <a:schemeClr val="tx1"/>
                </a:solidFill>
                <a:cs typeface="B Zar" panose="00000400000000000000" pitchFamily="2" charset="-78"/>
              </a:rPr>
              <a:t>هاب/ هاب سوئيچ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(Hub/Hub</a:t>
            </a:r>
            <a:r>
              <a:rPr lang="en-US" sz="4600" b="1" dirty="0">
                <a:solidFill>
                  <a:schemeClr val="tx1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Switch)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700" y="2052925"/>
            <a:ext cx="7846400" cy="4195481"/>
          </a:xfrm>
        </p:spPr>
        <p:txBody>
          <a:bodyPr>
            <a:normAutofit lnSpcReduction="10000"/>
          </a:bodyPr>
          <a:lstStyle/>
          <a:p>
            <a:pPr algn="r" rtl="1">
              <a:lnSpc>
                <a:spcPct val="80000"/>
              </a:lnSpc>
            </a:pPr>
            <a:r>
              <a:rPr lang="fa-IR" sz="2600" b="1" dirty="0">
                <a:cs typeface="B Zar" panose="00000400000000000000" pitchFamily="2" charset="-78"/>
              </a:rPr>
              <a:t>هابها ممکن است به صورت فعال يا غير فعال باشند</a:t>
            </a:r>
            <a:r>
              <a:rPr lang="en-US" sz="2600" b="1" dirty="0">
                <a:cs typeface="B Zar" panose="00000400000000000000" pitchFamily="2" charset="-78"/>
              </a:rPr>
              <a:t>.</a:t>
            </a:r>
            <a:endParaRPr lang="fa-IR" sz="2600" b="1" dirty="0">
              <a:cs typeface="B Zar" panose="00000400000000000000" pitchFamily="2" charset="-78"/>
            </a:endParaRPr>
          </a:p>
          <a:p>
            <a:pPr algn="r" rtl="1">
              <a:lnSpc>
                <a:spcPct val="80000"/>
              </a:lnSpc>
            </a:pPr>
            <a:r>
              <a:rPr lang="fa-IR" sz="2600" b="1" dirty="0">
                <a:cs typeface="B Zar" panose="00000400000000000000" pitchFamily="2" charset="-78"/>
              </a:rPr>
              <a:t>هابهای فعال، سيگنل ورودی را تقويت نيز می کنند.</a:t>
            </a:r>
          </a:p>
          <a:p>
            <a:pPr algn="r" rtl="1">
              <a:lnSpc>
                <a:spcPct val="80000"/>
              </a:lnSpc>
            </a:pPr>
            <a:r>
              <a:rPr lang="fa-IR" sz="2600" b="1" dirty="0">
                <a:cs typeface="B Zar" panose="00000400000000000000" pitchFamily="2" charset="-78"/>
              </a:rPr>
              <a:t>تعداد اسلاتهای هابها </a:t>
            </a:r>
            <a:r>
              <a:rPr lang="fa-IR" sz="2600" b="1" u="sng" dirty="0">
                <a:cs typeface="B Zar" panose="00000400000000000000" pitchFamily="2" charset="-78"/>
              </a:rPr>
              <a:t>معمولا</a:t>
            </a:r>
            <a:r>
              <a:rPr lang="fa-IR" sz="2600" b="1" dirty="0">
                <a:cs typeface="B Zar" panose="00000400000000000000" pitchFamily="2" charset="-78"/>
              </a:rPr>
              <a:t> توانی از 2 می باشد.</a:t>
            </a:r>
          </a:p>
          <a:p>
            <a:pPr algn="r" rtl="1">
              <a:lnSpc>
                <a:spcPct val="80000"/>
              </a:lnSpc>
            </a:pPr>
            <a:r>
              <a:rPr lang="fa-IR" sz="2600" b="1" dirty="0">
                <a:cs typeface="B Zar" panose="00000400000000000000" pitchFamily="2" charset="-78"/>
              </a:rPr>
              <a:t>در هابها يک اسلات خاص اتصال به يک هاب ديگر است</a:t>
            </a:r>
            <a:r>
              <a:rPr lang="en-US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(Uplink)</a:t>
            </a:r>
            <a:r>
              <a:rPr lang="fa-IR" sz="2400" b="1" dirty="0">
                <a:latin typeface="Times New Roman" panose="02020603050405020304" pitchFamily="18" charset="0"/>
                <a:cs typeface="B Zar" panose="00000400000000000000" pitchFamily="2" charset="-78"/>
              </a:rPr>
              <a:t>.</a:t>
            </a:r>
          </a:p>
          <a:p>
            <a:pPr algn="r" rtl="1">
              <a:lnSpc>
                <a:spcPct val="80000"/>
              </a:lnSpc>
            </a:pPr>
            <a:r>
              <a:rPr lang="fa-IR" sz="2600" b="1" dirty="0">
                <a:cs typeface="B Zar" panose="00000400000000000000" pitchFamily="2" charset="-78"/>
              </a:rPr>
              <a:t>امروزه در شبکه های مدل ستاره ای از </a:t>
            </a:r>
            <a:r>
              <a:rPr lang="fa-IR" sz="2600" b="1" u="sng" dirty="0">
                <a:cs typeface="B Zar" panose="00000400000000000000" pitchFamily="2" charset="-78"/>
              </a:rPr>
              <a:t>هاب سوئيچ</a:t>
            </a:r>
            <a:r>
              <a:rPr lang="fa-IR" sz="2600" b="1" dirty="0">
                <a:cs typeface="B Zar" panose="00000400000000000000" pitchFamily="2" charset="-78"/>
              </a:rPr>
              <a:t> به جای هاب استفاده می شود.</a:t>
            </a:r>
          </a:p>
          <a:p>
            <a:pPr algn="r" rtl="1">
              <a:lnSpc>
                <a:spcPct val="80000"/>
              </a:lnSpc>
            </a:pPr>
            <a:r>
              <a:rPr lang="fa-IR" sz="2600" b="1" dirty="0">
                <a:cs typeface="B Zar" panose="00000400000000000000" pitchFamily="2" charset="-78"/>
              </a:rPr>
              <a:t>هاب سوييچ به جای پخش بسته، هر بسته را فقط به مقصدش ارسال می کند.</a:t>
            </a:r>
          </a:p>
          <a:p>
            <a:pPr algn="r" rtl="1">
              <a:lnSpc>
                <a:spcPct val="80000"/>
              </a:lnSpc>
            </a:pPr>
            <a:r>
              <a:rPr lang="fa-IR" sz="2600" b="1" dirty="0">
                <a:cs typeface="B Zar" panose="00000400000000000000" pitchFamily="2" charset="-78"/>
              </a:rPr>
              <a:t>هاب سوييچ سرعت را بالا برده، ترافيک را کم می کند.</a:t>
            </a:r>
          </a:p>
          <a:p>
            <a:pPr algn="r" rtl="1">
              <a:lnSpc>
                <a:spcPct val="80000"/>
              </a:lnSpc>
            </a:pPr>
            <a:r>
              <a:rPr lang="fa-IR" sz="2600" b="1" dirty="0">
                <a:cs typeface="B Zar" panose="00000400000000000000" pitchFamily="2" charset="-78"/>
              </a:rPr>
              <a:t>هاب سوييچ امنيت را افزايش می دهد.</a:t>
            </a:r>
          </a:p>
          <a:p>
            <a:pPr algn="r" rtl="1">
              <a:lnSpc>
                <a:spcPct val="80000"/>
              </a:lnSpc>
            </a:pPr>
            <a:endParaRPr lang="en-US" sz="2600" b="1" dirty="0"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2759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-569390" y="173318"/>
            <a:ext cx="8047984" cy="1400530"/>
          </a:xfrm>
        </p:spPr>
        <p:txBody>
          <a:bodyPr/>
          <a:lstStyle/>
          <a:p>
            <a:pPr algn="r" rtl="1"/>
            <a:r>
              <a:rPr lang="fa-IR" sz="4600" b="1" dirty="0" smtClean="0">
                <a:solidFill>
                  <a:schemeClr val="tx1"/>
                </a:solidFill>
                <a:cs typeface="B Zar" panose="00000400000000000000" pitchFamily="2" charset="-78"/>
              </a:rPr>
              <a:t>توپولوژی ستاره </a:t>
            </a:r>
            <a:r>
              <a:rPr lang="fa-IR" sz="4600" b="1" dirty="0">
                <a:solidFill>
                  <a:schemeClr val="tx1"/>
                </a:solidFill>
                <a:cs typeface="B Zar" panose="00000400000000000000" pitchFamily="2" charset="-78"/>
              </a:rPr>
              <a:t>ای</a:t>
            </a:r>
            <a:r>
              <a:rPr lang="en-US" sz="4600" b="1" dirty="0">
                <a:solidFill>
                  <a:schemeClr val="tx1"/>
                </a:solidFill>
                <a:latin typeface="Times New Roman" panose="02020603050405020304" pitchFamily="18" charset="0"/>
                <a:cs typeface="B Zar" panose="00000400000000000000" pitchFamily="2" charset="-78"/>
              </a:rPr>
              <a:t>(Star)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1194" y="1573848"/>
            <a:ext cx="8368806" cy="4195481"/>
          </a:xfrm>
        </p:spPr>
        <p:txBody>
          <a:bodyPr>
            <a:normAutofit/>
          </a:bodyPr>
          <a:lstStyle/>
          <a:p>
            <a:pPr algn="ctr" rtl="1">
              <a:lnSpc>
                <a:spcPct val="150000"/>
              </a:lnSpc>
              <a:buFont typeface="Symbol" panose="05050102010706020507" pitchFamily="18" charset="2"/>
              <a:buNone/>
            </a:pPr>
            <a:r>
              <a:rPr lang="fa-IR" sz="3200" b="1" dirty="0" smtClean="0">
                <a:cs typeface="B Zar" panose="00000400000000000000" pitchFamily="2" charset="-78"/>
              </a:rPr>
              <a:t>توپولوژی ستاره ای با استفاده از هاب:</a:t>
            </a:r>
          </a:p>
          <a:p>
            <a:pPr algn="just" rtl="1">
              <a:lnSpc>
                <a:spcPct val="150000"/>
              </a:lnSpc>
              <a:buFont typeface="Symbol" panose="05050102010706020507" pitchFamily="18" charset="2"/>
              <a:buNone/>
            </a:pPr>
            <a:endParaRPr lang="en-US" sz="3200" b="1" dirty="0">
              <a:cs typeface="B Zar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0" y="3076929"/>
            <a:ext cx="28829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2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52</TotalTime>
  <Words>537</Words>
  <Application>Microsoft Office PowerPoint</Application>
  <PresentationFormat>On-screen Show (4:3)</PresentationFormat>
  <Paragraphs>59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B Titr</vt:lpstr>
      <vt:lpstr>B Zar</vt:lpstr>
      <vt:lpstr>Calibri</vt:lpstr>
      <vt:lpstr>Century Gothic</vt:lpstr>
      <vt:lpstr>IRANYekan</vt:lpstr>
      <vt:lpstr>Symbol</vt:lpstr>
      <vt:lpstr>Times New Roman</vt:lpstr>
      <vt:lpstr>Wingdings</vt:lpstr>
      <vt:lpstr>Wingdings 3</vt:lpstr>
      <vt:lpstr>Ion</vt:lpstr>
      <vt:lpstr>توپولوژي شبكه های محلی</vt:lpstr>
      <vt:lpstr>توپولوژي شبكه های محلی: </vt:lpstr>
      <vt:lpstr>شبکه های خطی (Bus) </vt:lpstr>
      <vt:lpstr>توپولوژی خطی...</vt:lpstr>
      <vt:lpstr>توپولوژی خطی...</vt:lpstr>
      <vt:lpstr>توپولوژی ستاره ای(Star)</vt:lpstr>
      <vt:lpstr>توپولوژی ستاره ای(Star)</vt:lpstr>
      <vt:lpstr>هاب/ هاب سوئيچ(Hub/Hub Switch)</vt:lpstr>
      <vt:lpstr>توپولوژی ستاره ای(Star)</vt:lpstr>
      <vt:lpstr>توپولوژی ستاره ای(Star)</vt:lpstr>
      <vt:lpstr>توپولوژی حلقوی(Token Ring):</vt:lpstr>
      <vt:lpstr>توپولوژی حلقوی(Token Ring):</vt:lpstr>
      <vt:lpstr>توپولوژی حلقوی(Token Ring):</vt:lpstr>
      <vt:lpstr>توپولوژی حلقوی(Token Ring):</vt:lpstr>
      <vt:lpstr>توپولوژی حلقوی(Token Ring):</vt:lpstr>
    </vt:vector>
  </TitlesOfParts>
  <Company>Moorche 30 DVDs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توپولوژي شبكه های محلی</dc:title>
  <dc:creator>MRT www.Win2Farsi.com</dc:creator>
  <cp:lastModifiedBy>apple</cp:lastModifiedBy>
  <cp:revision>10</cp:revision>
  <dcterms:created xsi:type="dcterms:W3CDTF">2022-11-18T17:07:22Z</dcterms:created>
  <dcterms:modified xsi:type="dcterms:W3CDTF">2022-11-18T20:40:52Z</dcterms:modified>
</cp:coreProperties>
</file>