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9" d="100"/>
          <a:sy n="99" d="100"/>
        </p:scale>
        <p:origin x="7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620" y="3334012"/>
            <a:ext cx="8245162" cy="1106260"/>
          </a:xfrm>
        </p:spPr>
        <p:txBody>
          <a:bodyPr>
            <a:normAutofit fontScale="90000"/>
          </a:bodyPr>
          <a:lstStyle/>
          <a:p>
            <a:pPr algn="ctr" rtl="1"/>
            <a:r>
              <a:rPr lang="fa-IR" dirty="0" smtClean="0">
                <a:cs typeface="B Titr" panose="00000700000000000000" pitchFamily="2" charset="-78"/>
              </a:rPr>
              <a:t>تمرینات اسقامتی برای کودکان در در مرحله پیش بلوغ، بلوغ و پس از بلوغ</a:t>
            </a:r>
            <a:br>
              <a:rPr lang="fa-IR" dirty="0" smtClean="0">
                <a:cs typeface="B Titr" panose="00000700000000000000" pitchFamily="2" charset="-78"/>
              </a:rPr>
            </a:br>
            <a:r>
              <a:rPr lang="en-US" dirty="0" smtClean="0">
                <a:cs typeface="B Titr" panose="00000700000000000000" pitchFamily="2" charset="-78"/>
              </a:rPr>
              <a:t/>
            </a:r>
            <a:br>
              <a:rPr lang="en-US" dirty="0" smtClean="0">
                <a:cs typeface="B Titr" panose="00000700000000000000" pitchFamily="2" charset="-78"/>
              </a:rPr>
            </a:br>
            <a:r>
              <a:rPr lang="en-US" dirty="0">
                <a:cs typeface="B Titr" panose="00000700000000000000" pitchFamily="2" charset="-78"/>
              </a:rPr>
              <a:t/>
            </a:r>
            <a:br>
              <a:rPr lang="en-US" dirty="0">
                <a:cs typeface="B Titr" panose="00000700000000000000" pitchFamily="2" charset="-78"/>
              </a:rPr>
            </a:br>
            <a:r>
              <a:rPr lang="en-US" dirty="0" smtClean="0">
                <a:cs typeface="B Titr" panose="00000700000000000000" pitchFamily="2" charset="-78"/>
              </a:rPr>
              <a:t/>
            </a:r>
            <a:br>
              <a:rPr lang="en-US" dirty="0" smtClean="0">
                <a:cs typeface="B Titr" panose="00000700000000000000" pitchFamily="2" charset="-78"/>
              </a:rPr>
            </a:br>
            <a:r>
              <a:rPr lang="fa-IR">
                <a:solidFill>
                  <a:schemeClr val="bg1"/>
                </a:solidFill>
                <a:cs typeface="B Titr" panose="00000700000000000000" pitchFamily="2" charset="-78"/>
              </a:rPr>
              <a:t/>
            </a:r>
            <a:br>
              <a:rPr lang="fa-IR">
                <a:solidFill>
                  <a:schemeClr val="bg1"/>
                </a:solidFill>
                <a:cs typeface="B Titr" panose="00000700000000000000" pitchFamily="2" charset="-78"/>
              </a:rPr>
            </a:br>
            <a:endParaRPr lang="en-US" dirty="0">
              <a:solidFill>
                <a:schemeClr val="bg1"/>
              </a:solidFill>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63483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مرحلة بلوغ</a:t>
            </a:r>
            <a:endParaRPr lang="en-US" sz="2800" dirty="0">
              <a:cs typeface="B Titr" panose="00000700000000000000" pitchFamily="2" charset="-78"/>
            </a:endParaRPr>
          </a:p>
        </p:txBody>
      </p:sp>
      <p:sp>
        <p:nvSpPr>
          <p:cNvPr id="4" name="TextBox 3"/>
          <p:cNvSpPr txBox="1"/>
          <p:nvPr/>
        </p:nvSpPr>
        <p:spPr>
          <a:xfrm>
            <a:off x="317634" y="2062623"/>
            <a:ext cx="8390472" cy="3285515"/>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افزايش در کل ميزان چربی بدن در دورة پس از بلوغ، علت </a:t>
            </a:r>
            <a:r>
              <a:rPr lang="fa-IR" sz="2000" b="1" dirty="0" smtClean="0">
                <a:cs typeface="B Nazanin" panose="00000400000000000000" pitchFamily="2" charset="-78"/>
              </a:rPr>
              <a:t>اصلی</a:t>
            </a:r>
            <a:r>
              <a:rPr lang="en-US" sz="2000" b="1" dirty="0" smtClean="0">
                <a:cs typeface="B Nazanin" panose="00000400000000000000" pitchFamily="2" charset="-78"/>
              </a:rPr>
              <a:t> </a:t>
            </a:r>
            <a:r>
              <a:rPr lang="fa-IR" sz="2000" b="1" dirty="0" smtClean="0">
                <a:cs typeface="B Nazanin" panose="00000400000000000000" pitchFamily="2" charset="-78"/>
              </a:rPr>
              <a:t>افت </a:t>
            </a:r>
            <a:r>
              <a:rPr lang="fa-IR" sz="2000" b="1" dirty="0">
                <a:cs typeface="B Nazanin" panose="00000400000000000000" pitchFamily="2" charset="-78"/>
              </a:rPr>
              <a:t>عملکرد اســتقامتی دختران از اين مرحله به بعد اســت. </a:t>
            </a:r>
            <a:r>
              <a:rPr lang="fa-IR" sz="2000" b="1" dirty="0" smtClean="0">
                <a:cs typeface="B Nazanin" panose="00000400000000000000" pitchFamily="2" charset="-78"/>
              </a:rPr>
              <a:t>پسران</a:t>
            </a:r>
            <a:r>
              <a:rPr lang="en-US" sz="2000" b="1" dirty="0" smtClean="0">
                <a:cs typeface="B Nazanin" panose="00000400000000000000" pitchFamily="2" charset="-78"/>
              </a:rPr>
              <a:t> </a:t>
            </a:r>
            <a:r>
              <a:rPr lang="fa-IR" sz="2000" b="1" dirty="0" smtClean="0">
                <a:cs typeface="B Nazanin" panose="00000400000000000000" pitchFamily="2" charset="-78"/>
              </a:rPr>
              <a:t>در </a:t>
            </a:r>
            <a:r>
              <a:rPr lang="fa-IR" sz="2000" b="1" dirty="0">
                <a:cs typeface="B Nazanin" panose="00000400000000000000" pitchFamily="2" charset="-78"/>
              </a:rPr>
              <a:t>ايــن دوره اندام های بزرگتری دارند و بــه دليل اندازة </a:t>
            </a:r>
            <a:r>
              <a:rPr lang="fa-IR" sz="2000" b="1" dirty="0" smtClean="0">
                <a:cs typeface="B Nazanin" panose="00000400000000000000" pitchFamily="2" charset="-78"/>
              </a:rPr>
              <a:t>آناتوميکی</a:t>
            </a:r>
            <a:r>
              <a:rPr lang="en-US" sz="2000" b="1" dirty="0" smtClean="0">
                <a:cs typeface="B Nazanin" panose="00000400000000000000" pitchFamily="2" charset="-78"/>
              </a:rPr>
              <a:t> </a:t>
            </a:r>
            <a:r>
              <a:rPr lang="fa-IR" sz="2000" b="1" dirty="0" smtClean="0">
                <a:cs typeface="B Nazanin" panose="00000400000000000000" pitchFamily="2" charset="-78"/>
              </a:rPr>
              <a:t>شــش </a:t>
            </a:r>
            <a:r>
              <a:rPr lang="fa-IR" sz="2000" b="1" dirty="0">
                <a:cs typeface="B Nazanin" panose="00000400000000000000" pitchFamily="2" charset="-78"/>
              </a:rPr>
              <a:t>ها و مشــارکت بيشــتر در فعاليت های جســمانی، نسبت </a:t>
            </a:r>
            <a:r>
              <a:rPr lang="fa-IR" sz="2000" b="1" dirty="0" smtClean="0">
                <a:cs typeface="B Nazanin" panose="00000400000000000000" pitchFamily="2" charset="-78"/>
              </a:rPr>
              <a:t>به</a:t>
            </a:r>
            <a:r>
              <a:rPr lang="en-US" sz="2000" b="1" dirty="0" smtClean="0">
                <a:cs typeface="B Nazanin" panose="00000400000000000000" pitchFamily="2" charset="-78"/>
              </a:rPr>
              <a:t> </a:t>
            </a:r>
            <a:r>
              <a:rPr lang="fa-IR" sz="2000" b="1" dirty="0" smtClean="0">
                <a:cs typeface="B Nazanin" panose="00000400000000000000" pitchFamily="2" charset="-78"/>
              </a:rPr>
              <a:t>دختران </a:t>
            </a:r>
            <a:r>
              <a:rPr lang="fa-IR" sz="2000" b="1" dirty="0">
                <a:cs typeface="B Nazanin" panose="00000400000000000000" pitchFamily="2" charset="-78"/>
              </a:rPr>
              <a:t>عملکرد و کارايی بهتری در سيســتم انتقال اکسيژن دارند.</a:t>
            </a:r>
          </a:p>
          <a:p>
            <a:pPr algn="just" rtl="1">
              <a:lnSpc>
                <a:spcPct val="150000"/>
              </a:lnSpc>
            </a:pPr>
            <a:r>
              <a:rPr lang="fa-IR" sz="2000" b="1" dirty="0">
                <a:cs typeface="B Nazanin" panose="00000400000000000000" pitchFamily="2" charset="-78"/>
              </a:rPr>
              <a:t>با وجود اين الگوی تنفس کودکان، متفاوت از بزرگ ســالان و </a:t>
            </a:r>
            <a:r>
              <a:rPr lang="fa-IR" sz="2000" b="1" dirty="0" smtClean="0">
                <a:cs typeface="B Nazanin" panose="00000400000000000000" pitchFamily="2" charset="-78"/>
              </a:rPr>
              <a:t>نسبت</a:t>
            </a:r>
            <a:r>
              <a:rPr lang="en-US" sz="2000" b="1" dirty="0" smtClean="0">
                <a:cs typeface="B Nazanin" panose="00000400000000000000" pitchFamily="2" charset="-78"/>
              </a:rPr>
              <a:t> </a:t>
            </a:r>
            <a:r>
              <a:rPr lang="fa-IR" sz="2000" b="1" dirty="0" smtClean="0">
                <a:cs typeface="B Nazanin" panose="00000400000000000000" pitchFamily="2" charset="-78"/>
              </a:rPr>
              <a:t>به </a:t>
            </a:r>
            <a:r>
              <a:rPr lang="fa-IR" sz="2000" b="1" dirty="0">
                <a:cs typeface="B Nazanin" panose="00000400000000000000" pitchFamily="2" charset="-78"/>
              </a:rPr>
              <a:t>آنان سطحی تر و سريعتر است. در نتيجه تنفس سريعتر و </a:t>
            </a:r>
            <a:r>
              <a:rPr lang="fa-IR" sz="2000" b="1" dirty="0" smtClean="0">
                <a:cs typeface="B Nazanin" panose="00000400000000000000" pitchFamily="2" charset="-78"/>
              </a:rPr>
              <a:t>بيشتر</a:t>
            </a:r>
            <a:r>
              <a:rPr lang="en-US" sz="2000" b="1" dirty="0" smtClean="0">
                <a:cs typeface="B Nazanin" panose="00000400000000000000" pitchFamily="2" charset="-78"/>
              </a:rPr>
              <a:t> </a:t>
            </a:r>
            <a:r>
              <a:rPr lang="fa-IR" sz="2000" b="1" dirty="0" smtClean="0">
                <a:cs typeface="B Nazanin" panose="00000400000000000000" pitchFamily="2" charset="-78"/>
              </a:rPr>
              <a:t>دارنــد </a:t>
            </a:r>
            <a:r>
              <a:rPr lang="fa-IR" sz="2000" b="1" dirty="0">
                <a:cs typeface="B Nazanin" panose="00000400000000000000" pitchFamily="2" charset="-78"/>
              </a:rPr>
              <a:t>که کاهــش مقدار بهره مندی از اکســيژن و کاهش کارايی </a:t>
            </a:r>
            <a:r>
              <a:rPr lang="fa-IR" sz="2000" b="1" dirty="0" smtClean="0">
                <a:cs typeface="B Nazanin" panose="00000400000000000000" pitchFamily="2" charset="-78"/>
              </a:rPr>
              <a:t>را</a:t>
            </a:r>
            <a:r>
              <a:rPr lang="en-US" sz="2000" b="1" dirty="0" smtClean="0">
                <a:cs typeface="B Nazanin" panose="00000400000000000000" pitchFamily="2" charset="-78"/>
              </a:rPr>
              <a:t> </a:t>
            </a:r>
            <a:r>
              <a:rPr lang="fa-IR" sz="2000" b="1" dirty="0" smtClean="0">
                <a:cs typeface="B Nazanin" panose="00000400000000000000" pitchFamily="2" charset="-78"/>
              </a:rPr>
              <a:t>به </a:t>
            </a:r>
            <a:r>
              <a:rPr lang="fa-IR" sz="2000" b="1" dirty="0">
                <a:cs typeface="B Nazanin" panose="00000400000000000000" pitchFamily="2" charset="-78"/>
              </a:rPr>
              <a:t>وجود می آورد.</a:t>
            </a:r>
          </a:p>
        </p:txBody>
      </p:sp>
    </p:spTree>
    <p:extLst>
      <p:ext uri="{BB962C8B-B14F-4D97-AF65-F5344CB8AC3E}">
        <p14:creationId xmlns:p14="http://schemas.microsoft.com/office/powerpoint/2010/main" val="324995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الگوی تمرينات استقامتی برای دورة بلوغ</a:t>
            </a:r>
          </a:p>
        </p:txBody>
      </p:sp>
      <p:sp>
        <p:nvSpPr>
          <p:cNvPr id="4" name="TextBox 3"/>
          <p:cNvSpPr txBox="1"/>
          <p:nvPr/>
        </p:nvSpPr>
        <p:spPr>
          <a:xfrm>
            <a:off x="317634" y="2062623"/>
            <a:ext cx="8390472" cy="4247317"/>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تمرينــات ايــن دوره، به عنوان حلقة اتصالــی بين دورة پيش </a:t>
            </a:r>
            <a:r>
              <a:rPr lang="fa-IR" sz="2000" b="1" dirty="0" smtClean="0">
                <a:cs typeface="B Nazanin" panose="00000400000000000000" pitchFamily="2" charset="-78"/>
              </a:rPr>
              <a:t>از</a:t>
            </a:r>
            <a:r>
              <a:rPr lang="en-US" sz="2000" b="1" dirty="0" smtClean="0">
                <a:cs typeface="B Nazanin" panose="00000400000000000000" pitchFamily="2" charset="-78"/>
              </a:rPr>
              <a:t> </a:t>
            </a:r>
            <a:r>
              <a:rPr lang="fa-IR" sz="2000" b="1" dirty="0" smtClean="0">
                <a:cs typeface="B Nazanin" panose="00000400000000000000" pitchFamily="2" charset="-78"/>
              </a:rPr>
              <a:t>بلوغ </a:t>
            </a:r>
            <a:r>
              <a:rPr lang="fa-IR" sz="2000" b="1" dirty="0">
                <a:cs typeface="B Nazanin" panose="00000400000000000000" pitchFamily="2" charset="-78"/>
              </a:rPr>
              <a:t>و پس از بلوغ و نيز مرحلة تخصصی شــدن طراحی می </a:t>
            </a:r>
            <a:r>
              <a:rPr lang="fa-IR" sz="2000" b="1" dirty="0" smtClean="0">
                <a:cs typeface="B Nazanin" panose="00000400000000000000" pitchFamily="2" charset="-78"/>
              </a:rPr>
              <a:t>شــوند.</a:t>
            </a:r>
            <a:r>
              <a:rPr lang="en-US" sz="2000" b="1" dirty="0" smtClean="0">
                <a:cs typeface="B Nazanin" panose="00000400000000000000" pitchFamily="2" charset="-78"/>
              </a:rPr>
              <a:t> </a:t>
            </a:r>
            <a:r>
              <a:rPr lang="fa-IR" sz="2000" b="1" dirty="0" smtClean="0">
                <a:cs typeface="B Nazanin" panose="00000400000000000000" pitchFamily="2" charset="-78"/>
              </a:rPr>
              <a:t>ايــن </a:t>
            </a:r>
            <a:r>
              <a:rPr lang="fa-IR" sz="2000" b="1" dirty="0">
                <a:cs typeface="B Nazanin" panose="00000400000000000000" pitchFamily="2" charset="-78"/>
              </a:rPr>
              <a:t>تمرينــات بايد زيربنای ايجاد شــده در دورة پيــش از بلوغ </a:t>
            </a:r>
            <a:r>
              <a:rPr lang="fa-IR" sz="2000" b="1" dirty="0" smtClean="0">
                <a:cs typeface="B Nazanin" panose="00000400000000000000" pitchFamily="2" charset="-78"/>
              </a:rPr>
              <a:t>را،</a:t>
            </a:r>
            <a:r>
              <a:rPr lang="en-US" sz="2000" b="1" dirty="0" smtClean="0">
                <a:cs typeface="B Nazanin" panose="00000400000000000000" pitchFamily="2" charset="-78"/>
              </a:rPr>
              <a:t> </a:t>
            </a:r>
            <a:r>
              <a:rPr lang="fa-IR" sz="2000" b="1" dirty="0" smtClean="0">
                <a:cs typeface="B Nazanin" panose="00000400000000000000" pitchFamily="2" charset="-78"/>
              </a:rPr>
              <a:t>هم </a:t>
            </a:r>
            <a:r>
              <a:rPr lang="fa-IR" sz="2000" b="1" dirty="0">
                <a:cs typeface="B Nazanin" panose="00000400000000000000" pitchFamily="2" charset="-78"/>
              </a:rPr>
              <a:t>برای اســتقامت هوازی و هم برای استقامت بی هوازی به سطوح</a:t>
            </a:r>
          </a:p>
          <a:p>
            <a:pPr algn="just" rtl="1">
              <a:lnSpc>
                <a:spcPct val="150000"/>
              </a:lnSpc>
            </a:pPr>
            <a:r>
              <a:rPr lang="fa-IR" sz="2000" b="1" dirty="0">
                <a:cs typeface="B Nazanin" panose="00000400000000000000" pitchFamily="2" charset="-78"/>
              </a:rPr>
              <a:t>بالاتر برســانند. هدف مهم در اين زمينه، تداوم سازگاری </a:t>
            </a:r>
            <a:r>
              <a:rPr lang="fa-IR" sz="2000" b="1" dirty="0" smtClean="0">
                <a:cs typeface="B Nazanin" panose="00000400000000000000" pitchFamily="2" charset="-78"/>
              </a:rPr>
              <a:t>ساختاری</a:t>
            </a:r>
            <a:r>
              <a:rPr lang="en-US" sz="2000" b="1" dirty="0" smtClean="0">
                <a:cs typeface="B Nazanin" panose="00000400000000000000" pitchFamily="2" charset="-78"/>
              </a:rPr>
              <a:t> </a:t>
            </a:r>
            <a:r>
              <a:rPr lang="fa-IR" sz="2000" b="1" dirty="0" smtClean="0">
                <a:cs typeface="B Nazanin" panose="00000400000000000000" pitchFamily="2" charset="-78"/>
              </a:rPr>
              <a:t>در </a:t>
            </a:r>
            <a:r>
              <a:rPr lang="fa-IR" sz="2000" b="1" dirty="0">
                <a:cs typeface="B Nazanin" panose="00000400000000000000" pitchFamily="2" charset="-78"/>
              </a:rPr>
              <a:t>سيســتم قلبی ـ تنفسی اســت، تا بدين طريق قدرت قلب </a:t>
            </a:r>
            <a:r>
              <a:rPr lang="fa-IR" sz="2000" b="1" dirty="0" smtClean="0">
                <a:cs typeface="B Nazanin" panose="00000400000000000000" pitchFamily="2" charset="-78"/>
              </a:rPr>
              <a:t>برای</a:t>
            </a:r>
            <a:r>
              <a:rPr lang="en-US" sz="2000" b="1" dirty="0" smtClean="0">
                <a:cs typeface="B Nazanin" panose="00000400000000000000" pitchFamily="2" charset="-78"/>
              </a:rPr>
              <a:t> </a:t>
            </a:r>
            <a:r>
              <a:rPr lang="fa-IR" sz="2000" b="1" dirty="0" smtClean="0">
                <a:cs typeface="B Nazanin" panose="00000400000000000000" pitchFamily="2" charset="-78"/>
              </a:rPr>
              <a:t>پمپاژ </a:t>
            </a:r>
            <a:r>
              <a:rPr lang="fa-IR" sz="2000" b="1" dirty="0">
                <a:cs typeface="B Nazanin" panose="00000400000000000000" pitchFamily="2" charset="-78"/>
              </a:rPr>
              <a:t>بيشتر خون به سمت عضلات فعال، افزايش يابد. ايجاد </a:t>
            </a:r>
            <a:r>
              <a:rPr lang="fa-IR" sz="2000" b="1" dirty="0" smtClean="0">
                <a:cs typeface="B Nazanin" panose="00000400000000000000" pitchFamily="2" charset="-78"/>
              </a:rPr>
              <a:t>چنين</a:t>
            </a:r>
            <a:r>
              <a:rPr lang="en-US" sz="2000" b="1" dirty="0" smtClean="0">
                <a:cs typeface="B Nazanin" panose="00000400000000000000" pitchFamily="2" charset="-78"/>
              </a:rPr>
              <a:t> </a:t>
            </a:r>
            <a:r>
              <a:rPr lang="fa-IR" sz="2000" b="1" dirty="0" smtClean="0">
                <a:cs typeface="B Nazanin" panose="00000400000000000000" pitchFamily="2" charset="-78"/>
              </a:rPr>
              <a:t>ســازگاری </a:t>
            </a:r>
            <a:r>
              <a:rPr lang="fa-IR" sz="2000" b="1" dirty="0">
                <a:cs typeface="B Nazanin" panose="00000400000000000000" pitchFamily="2" charset="-78"/>
              </a:rPr>
              <a:t>در قلب و بهبــود کارايی آن، از طريــق کاهش </a:t>
            </a:r>
            <a:r>
              <a:rPr lang="fa-IR" sz="2000" b="1" dirty="0" smtClean="0">
                <a:cs typeface="B Nazanin" panose="00000400000000000000" pitchFamily="2" charset="-78"/>
              </a:rPr>
              <a:t>تدريجی</a:t>
            </a:r>
            <a:r>
              <a:rPr lang="en-US" sz="2000" b="1" dirty="0" smtClean="0">
                <a:cs typeface="B Nazanin" panose="00000400000000000000" pitchFamily="2" charset="-78"/>
              </a:rPr>
              <a:t> </a:t>
            </a:r>
            <a:r>
              <a:rPr lang="fa-IR" sz="2000" b="1" dirty="0" smtClean="0">
                <a:cs typeface="B Nazanin" panose="00000400000000000000" pitchFamily="2" charset="-78"/>
              </a:rPr>
              <a:t>در </a:t>
            </a:r>
            <a:r>
              <a:rPr lang="fa-IR" sz="2000" b="1" dirty="0">
                <a:cs typeface="B Nazanin" panose="00000400000000000000" pitchFamily="2" charset="-78"/>
              </a:rPr>
              <a:t>تعداد ضربان و افزايش برون ده قابل مشــاهده اســت. برنامه </a:t>
            </a:r>
            <a:r>
              <a:rPr lang="fa-IR" sz="2000" b="1" dirty="0" smtClean="0">
                <a:cs typeface="B Nazanin" panose="00000400000000000000" pitchFamily="2" charset="-78"/>
              </a:rPr>
              <a:t>های</a:t>
            </a:r>
            <a:r>
              <a:rPr lang="en-US" sz="2000" b="1" dirty="0" smtClean="0">
                <a:cs typeface="B Nazanin" panose="00000400000000000000" pitchFamily="2" charset="-78"/>
              </a:rPr>
              <a:t> </a:t>
            </a:r>
            <a:r>
              <a:rPr lang="fa-IR" sz="2000" b="1" dirty="0" smtClean="0">
                <a:cs typeface="B Nazanin" panose="00000400000000000000" pitchFamily="2" charset="-78"/>
              </a:rPr>
              <a:t>تمرينــی </a:t>
            </a:r>
            <a:r>
              <a:rPr lang="fa-IR" sz="2000" b="1" dirty="0">
                <a:cs typeface="B Nazanin" panose="00000400000000000000" pitchFamily="2" charset="-78"/>
              </a:rPr>
              <a:t>دختران و پســران به دليل تفاوت هايی که از ســن بلوغ </a:t>
            </a:r>
            <a:r>
              <a:rPr lang="fa-IR" sz="2000" b="1" dirty="0" smtClean="0">
                <a:cs typeface="B Nazanin" panose="00000400000000000000" pitchFamily="2" charset="-78"/>
              </a:rPr>
              <a:t>به</a:t>
            </a:r>
            <a:r>
              <a:rPr lang="en-US" sz="2000" b="1" dirty="0" smtClean="0">
                <a:cs typeface="B Nazanin" panose="00000400000000000000" pitchFamily="2" charset="-78"/>
              </a:rPr>
              <a:t> </a:t>
            </a:r>
            <a:r>
              <a:rPr lang="fa-IR" sz="2000" b="1" dirty="0" smtClean="0">
                <a:cs typeface="B Nazanin" panose="00000400000000000000" pitchFamily="2" charset="-78"/>
              </a:rPr>
              <a:t>بعد </a:t>
            </a:r>
            <a:r>
              <a:rPr lang="fa-IR" sz="2000" b="1" dirty="0">
                <a:cs typeface="B Nazanin" panose="00000400000000000000" pitchFamily="2" charset="-78"/>
              </a:rPr>
              <a:t>در ظرفيت اســتقامتی آن ها وجود دارد، بايد به طور مجزا </a:t>
            </a:r>
            <a:r>
              <a:rPr lang="fa-IR" sz="2000" b="1" dirty="0" smtClean="0">
                <a:cs typeface="B Nazanin" panose="00000400000000000000" pitchFamily="2" charset="-78"/>
              </a:rPr>
              <a:t>باشد.</a:t>
            </a:r>
            <a:r>
              <a:rPr lang="en-US" sz="2000" b="1" dirty="0" smtClean="0">
                <a:cs typeface="B Nazanin" panose="00000400000000000000" pitchFamily="2" charset="-78"/>
              </a:rPr>
              <a:t> </a:t>
            </a:r>
            <a:r>
              <a:rPr lang="fa-IR" sz="2000" b="1" dirty="0" smtClean="0">
                <a:cs typeface="B Nazanin" panose="00000400000000000000" pitchFamily="2" charset="-78"/>
              </a:rPr>
              <a:t>مرحلة </a:t>
            </a:r>
            <a:r>
              <a:rPr lang="fa-IR" sz="2000" b="1" dirty="0">
                <a:cs typeface="B Nazanin" panose="00000400000000000000" pitchFamily="2" charset="-78"/>
              </a:rPr>
              <a:t>بلوغ هم چنين مرحلة شــروع تمرينات استقامتی پربازده تر </a:t>
            </a:r>
            <a:r>
              <a:rPr lang="fa-IR" sz="2000" b="1" dirty="0" smtClean="0">
                <a:cs typeface="B Nazanin" panose="00000400000000000000" pitchFamily="2" charset="-78"/>
              </a:rPr>
              <a:t>و</a:t>
            </a:r>
            <a:r>
              <a:rPr lang="en-US" sz="2000" b="1" dirty="0" smtClean="0">
                <a:cs typeface="B Nazanin" panose="00000400000000000000" pitchFamily="2" charset="-78"/>
              </a:rPr>
              <a:t> </a:t>
            </a:r>
            <a:r>
              <a:rPr lang="fa-IR" sz="2000" b="1" dirty="0" smtClean="0">
                <a:cs typeface="B Nazanin" panose="00000400000000000000" pitchFamily="2" charset="-78"/>
              </a:rPr>
              <a:t>کارامدتر </a:t>
            </a:r>
            <a:r>
              <a:rPr lang="fa-IR" sz="2000" b="1" dirty="0">
                <a:cs typeface="B Nazanin" panose="00000400000000000000" pitchFamily="2" charset="-78"/>
              </a:rPr>
              <a:t>است.</a:t>
            </a:r>
          </a:p>
        </p:txBody>
      </p:sp>
    </p:spTree>
    <p:extLst>
      <p:ext uri="{BB962C8B-B14F-4D97-AF65-F5344CB8AC3E}">
        <p14:creationId xmlns:p14="http://schemas.microsoft.com/office/powerpoint/2010/main" val="4009718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فوايد تمرينات استقامتی دورة بلوغ</a:t>
            </a:r>
          </a:p>
        </p:txBody>
      </p:sp>
      <p:sp>
        <p:nvSpPr>
          <p:cNvPr id="4" name="TextBox 3"/>
          <p:cNvSpPr txBox="1"/>
          <p:nvPr/>
        </p:nvSpPr>
        <p:spPr>
          <a:xfrm>
            <a:off x="317634" y="2062623"/>
            <a:ext cx="8390472" cy="1900520"/>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۱ .آمادگی کامل و همه جانبة جسمانی</a:t>
            </a:r>
          </a:p>
          <a:p>
            <a:pPr algn="just" rtl="1">
              <a:lnSpc>
                <a:spcPct val="150000"/>
              </a:lnSpc>
            </a:pPr>
            <a:r>
              <a:rPr lang="fa-IR" sz="2000" b="1" dirty="0">
                <a:cs typeface="B Nazanin" panose="00000400000000000000" pitchFamily="2" charset="-78"/>
              </a:rPr>
              <a:t>۲ .کاهش شدت خستگی و اثرات آن</a:t>
            </a:r>
          </a:p>
          <a:p>
            <a:pPr algn="just" rtl="1">
              <a:lnSpc>
                <a:spcPct val="150000"/>
              </a:lnSpc>
            </a:pPr>
            <a:r>
              <a:rPr lang="fa-IR" sz="2000" b="1" dirty="0">
                <a:cs typeface="B Nazanin" panose="00000400000000000000" pitchFamily="2" charset="-78"/>
              </a:rPr>
              <a:t>۳ .افزايش تعداد ساعات تمرين و توانايی تحمل فشار</a:t>
            </a:r>
          </a:p>
          <a:p>
            <a:pPr algn="just" rtl="1">
              <a:lnSpc>
                <a:spcPct val="150000"/>
              </a:lnSpc>
            </a:pPr>
            <a:r>
              <a:rPr lang="fa-IR" sz="2000" b="1" dirty="0">
                <a:cs typeface="B Nazanin" panose="00000400000000000000" pitchFamily="2" charset="-78"/>
              </a:rPr>
              <a:t>۴ .بازيابی و برگشت به حالت اولية سريع تر</a:t>
            </a:r>
          </a:p>
        </p:txBody>
      </p:sp>
    </p:spTree>
    <p:extLst>
      <p:ext uri="{BB962C8B-B14F-4D97-AF65-F5344CB8AC3E}">
        <p14:creationId xmlns:p14="http://schemas.microsoft.com/office/powerpoint/2010/main" val="4081880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طراحي برنامه</a:t>
            </a:r>
          </a:p>
        </p:txBody>
      </p:sp>
      <p:sp>
        <p:nvSpPr>
          <p:cNvPr id="4" name="TextBox 3"/>
          <p:cNvSpPr txBox="1"/>
          <p:nvPr/>
        </p:nvSpPr>
        <p:spPr>
          <a:xfrm>
            <a:off x="317634" y="1927870"/>
            <a:ext cx="8390472" cy="4247317"/>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برنامه بايســتی طوری طراحی شــود که زيربنای ايجاد شده </a:t>
            </a:r>
            <a:r>
              <a:rPr lang="fa-IR" sz="2000" b="1" dirty="0" smtClean="0">
                <a:cs typeface="B Nazanin" panose="00000400000000000000" pitchFamily="2" charset="-78"/>
              </a:rPr>
              <a:t>در</a:t>
            </a:r>
            <a:r>
              <a:rPr lang="en-US" sz="2000" b="1" dirty="0" smtClean="0">
                <a:cs typeface="B Nazanin" panose="00000400000000000000" pitchFamily="2" charset="-78"/>
              </a:rPr>
              <a:t> </a:t>
            </a:r>
            <a:r>
              <a:rPr lang="fa-IR" sz="2000" b="1" dirty="0" smtClean="0">
                <a:cs typeface="B Nazanin" panose="00000400000000000000" pitchFamily="2" charset="-78"/>
              </a:rPr>
              <a:t>دورة </a:t>
            </a:r>
            <a:r>
              <a:rPr lang="fa-IR" sz="2000" b="1" dirty="0">
                <a:cs typeface="B Nazanin" panose="00000400000000000000" pitchFamily="2" charset="-78"/>
              </a:rPr>
              <a:t>پيش از بلوغ را تقويت کند و به ســمت تخصصی شــدن </a:t>
            </a:r>
            <a:r>
              <a:rPr lang="fa-IR" sz="2000" b="1" dirty="0" smtClean="0">
                <a:cs typeface="B Nazanin" panose="00000400000000000000" pitchFamily="2" charset="-78"/>
              </a:rPr>
              <a:t>پيش</a:t>
            </a:r>
            <a:r>
              <a:rPr lang="en-US" sz="2000" b="1" dirty="0" smtClean="0">
                <a:cs typeface="B Nazanin" panose="00000400000000000000" pitchFamily="2" charset="-78"/>
              </a:rPr>
              <a:t> </a:t>
            </a:r>
            <a:r>
              <a:rPr lang="fa-IR" sz="2000" b="1" dirty="0" smtClean="0">
                <a:cs typeface="B Nazanin" panose="00000400000000000000" pitchFamily="2" charset="-78"/>
              </a:rPr>
              <a:t>برود</a:t>
            </a:r>
            <a:r>
              <a:rPr lang="fa-IR" sz="2000" b="1" dirty="0">
                <a:cs typeface="B Nazanin" panose="00000400000000000000" pitchFamily="2" charset="-78"/>
              </a:rPr>
              <a:t>، که طی آن تمرينات به وضوح شــديدتر و اختصاصی می </a:t>
            </a:r>
            <a:r>
              <a:rPr lang="fa-IR" sz="2000" b="1" dirty="0" smtClean="0">
                <a:cs typeface="B Nazanin" panose="00000400000000000000" pitchFamily="2" charset="-78"/>
              </a:rPr>
              <a:t>شود.</a:t>
            </a:r>
            <a:r>
              <a:rPr lang="en-US" sz="2000" b="1" dirty="0" smtClean="0">
                <a:cs typeface="B Nazanin" panose="00000400000000000000" pitchFamily="2" charset="-78"/>
              </a:rPr>
              <a:t> </a:t>
            </a:r>
            <a:r>
              <a:rPr lang="fa-IR" sz="2000" b="1" dirty="0" smtClean="0">
                <a:cs typeface="B Nazanin" panose="00000400000000000000" pitchFamily="2" charset="-78"/>
              </a:rPr>
              <a:t>برنامــة </a:t>
            </a:r>
            <a:r>
              <a:rPr lang="fa-IR" sz="2000" b="1" dirty="0">
                <a:cs typeface="B Nazanin" panose="00000400000000000000" pitchFamily="2" charset="-78"/>
              </a:rPr>
              <a:t>تمرينات در اين دوره توســعه می يابد و دوهايی با </a:t>
            </a:r>
            <a:r>
              <a:rPr lang="fa-IR" sz="2000" b="1" dirty="0" smtClean="0">
                <a:cs typeface="B Nazanin" panose="00000400000000000000" pitchFamily="2" charset="-78"/>
              </a:rPr>
              <a:t>مســافت</a:t>
            </a:r>
            <a:r>
              <a:rPr lang="en-US" sz="2000" b="1" dirty="0" smtClean="0">
                <a:cs typeface="B Nazanin" panose="00000400000000000000" pitchFamily="2" charset="-78"/>
              </a:rPr>
              <a:t> </a:t>
            </a:r>
            <a:r>
              <a:rPr lang="fa-IR" sz="2000" b="1" dirty="0" smtClean="0">
                <a:cs typeface="B Nazanin" panose="00000400000000000000" pitchFamily="2" charset="-78"/>
              </a:rPr>
              <a:t>متوســط </a:t>
            </a:r>
            <a:r>
              <a:rPr lang="fa-IR" sz="2000" b="1" dirty="0">
                <a:cs typeface="B Nazanin" panose="00000400000000000000" pitchFamily="2" charset="-78"/>
              </a:rPr>
              <a:t>(۸۰۰ تا ۳۰۰۰ متر) را شامل می شود. در دورة بلوغ، </a:t>
            </a:r>
            <a:r>
              <a:rPr lang="fa-IR" sz="2000" b="1" dirty="0" smtClean="0">
                <a:cs typeface="B Nazanin" panose="00000400000000000000" pitchFamily="2" charset="-78"/>
              </a:rPr>
              <a:t>مربی</a:t>
            </a:r>
            <a:r>
              <a:rPr lang="en-US" sz="2000" b="1" dirty="0" smtClean="0">
                <a:cs typeface="B Nazanin" panose="00000400000000000000" pitchFamily="2" charset="-78"/>
              </a:rPr>
              <a:t> </a:t>
            </a:r>
            <a:r>
              <a:rPr lang="fa-IR" sz="2000" b="1" dirty="0" smtClean="0">
                <a:cs typeface="B Nazanin" panose="00000400000000000000" pitchFamily="2" charset="-78"/>
              </a:rPr>
              <a:t>ً </a:t>
            </a:r>
            <a:r>
              <a:rPr lang="fa-IR" sz="2000" b="1" dirty="0">
                <a:cs typeface="B Nazanin" panose="00000400000000000000" pitchFamily="2" charset="-78"/>
              </a:rPr>
              <a:t>بايــد تکنيک صحيح دويدن را کامــلا توضيح دهد. به همين </a:t>
            </a:r>
            <a:r>
              <a:rPr lang="fa-IR" sz="2000" b="1" dirty="0" smtClean="0">
                <a:cs typeface="B Nazanin" panose="00000400000000000000" pitchFamily="2" charset="-78"/>
              </a:rPr>
              <a:t>منظور</a:t>
            </a:r>
            <a:r>
              <a:rPr lang="en-US" sz="2000" b="1" dirty="0" smtClean="0">
                <a:cs typeface="B Nazanin" panose="00000400000000000000" pitchFamily="2" charset="-78"/>
              </a:rPr>
              <a:t> </a:t>
            </a:r>
            <a:r>
              <a:rPr lang="fa-IR" sz="2000" b="1" dirty="0" smtClean="0">
                <a:cs typeface="B Nazanin" panose="00000400000000000000" pitchFamily="2" charset="-78"/>
              </a:rPr>
              <a:t>بايستی </a:t>
            </a:r>
            <a:r>
              <a:rPr lang="fa-IR" sz="2000" b="1" dirty="0">
                <a:cs typeface="B Nazanin" panose="00000400000000000000" pitchFamily="2" charset="-78"/>
              </a:rPr>
              <a:t>مسافت ها يا تعداد دورها و تکرارها تا حدی باشد که </a:t>
            </a:r>
            <a:r>
              <a:rPr lang="fa-IR" sz="2000" b="1" dirty="0" smtClean="0">
                <a:cs typeface="B Nazanin" panose="00000400000000000000" pitchFamily="2" charset="-78"/>
              </a:rPr>
              <a:t>تکنيک</a:t>
            </a:r>
            <a:r>
              <a:rPr lang="en-US" sz="2000" b="1" dirty="0" smtClean="0">
                <a:cs typeface="B Nazanin" panose="00000400000000000000" pitchFamily="2" charset="-78"/>
              </a:rPr>
              <a:t> </a:t>
            </a:r>
            <a:r>
              <a:rPr lang="fa-IR" sz="2000" b="1" dirty="0" smtClean="0">
                <a:cs typeface="B Nazanin" panose="00000400000000000000" pitchFamily="2" charset="-78"/>
              </a:rPr>
              <a:t>صحيــح </a:t>
            </a:r>
            <a:r>
              <a:rPr lang="fa-IR" sz="2000" b="1" dirty="0">
                <a:cs typeface="B Nazanin" panose="00000400000000000000" pitchFamily="2" charset="-78"/>
              </a:rPr>
              <a:t>دســت نخورده باقی بماند. چون در اثر خســتگی و طولانی</a:t>
            </a:r>
          </a:p>
          <a:p>
            <a:pPr algn="just" rtl="1">
              <a:lnSpc>
                <a:spcPct val="150000"/>
              </a:lnSpc>
            </a:pPr>
            <a:r>
              <a:rPr lang="fa-IR" sz="2000" b="1" dirty="0">
                <a:cs typeface="B Nazanin" panose="00000400000000000000" pitchFamily="2" charset="-78"/>
              </a:rPr>
              <a:t>شــدن بيش از حد تمرين، اجــرای صحيح تکنيک بــرای </a:t>
            </a:r>
            <a:r>
              <a:rPr lang="fa-IR" sz="2000" b="1" dirty="0" smtClean="0">
                <a:cs typeface="B Nazanin" panose="00000400000000000000" pitchFamily="2" charset="-78"/>
              </a:rPr>
              <a:t>کودکان</a:t>
            </a:r>
            <a:r>
              <a:rPr lang="en-US" sz="2000" b="1" dirty="0" smtClean="0">
                <a:cs typeface="B Nazanin" panose="00000400000000000000" pitchFamily="2" charset="-78"/>
              </a:rPr>
              <a:t> </a:t>
            </a:r>
            <a:r>
              <a:rPr lang="fa-IR" sz="2000" b="1" dirty="0" smtClean="0">
                <a:cs typeface="B Nazanin" panose="00000400000000000000" pitchFamily="2" charset="-78"/>
              </a:rPr>
              <a:t>دشــوار </a:t>
            </a:r>
            <a:r>
              <a:rPr lang="fa-IR" sz="2000" b="1" dirty="0">
                <a:cs typeface="B Nazanin" panose="00000400000000000000" pitchFamily="2" charset="-78"/>
              </a:rPr>
              <a:t>خواهد شد. می توان قسمت اعظم برنامة تمرينات </a:t>
            </a:r>
            <a:r>
              <a:rPr lang="fa-IR" sz="2000" b="1" dirty="0" smtClean="0">
                <a:cs typeface="B Nazanin" panose="00000400000000000000" pitchFamily="2" charset="-78"/>
              </a:rPr>
              <a:t>استقامتی</a:t>
            </a:r>
            <a:r>
              <a:rPr lang="en-US" sz="2000" b="1" dirty="0" smtClean="0">
                <a:cs typeface="B Nazanin" panose="00000400000000000000" pitchFamily="2" charset="-78"/>
              </a:rPr>
              <a:t> </a:t>
            </a:r>
            <a:r>
              <a:rPr lang="fa-IR" sz="2000" b="1" dirty="0" smtClean="0">
                <a:cs typeface="B Nazanin" panose="00000400000000000000" pitchFamily="2" charset="-78"/>
              </a:rPr>
              <a:t>در </a:t>
            </a:r>
            <a:r>
              <a:rPr lang="fa-IR" sz="2000" b="1" dirty="0">
                <a:cs typeface="B Nazanin" panose="00000400000000000000" pitchFamily="2" charset="-78"/>
              </a:rPr>
              <a:t>ايــن دوره را در حين انجام فعاليت های تکنيکی و تاکتيکی </a:t>
            </a:r>
            <a:r>
              <a:rPr lang="fa-IR" sz="2000" b="1" dirty="0" smtClean="0">
                <a:cs typeface="B Nazanin" panose="00000400000000000000" pitchFamily="2" charset="-78"/>
              </a:rPr>
              <a:t>اجرا</a:t>
            </a:r>
            <a:r>
              <a:rPr lang="en-US" sz="2000" b="1" dirty="0" smtClean="0">
                <a:cs typeface="B Nazanin" panose="00000400000000000000" pitchFamily="2" charset="-78"/>
              </a:rPr>
              <a:t> </a:t>
            </a:r>
            <a:r>
              <a:rPr lang="fa-IR" sz="2000" b="1" dirty="0" smtClean="0">
                <a:cs typeface="B Nazanin" panose="00000400000000000000" pitchFamily="2" charset="-78"/>
              </a:rPr>
              <a:t>کرد</a:t>
            </a:r>
            <a:r>
              <a:rPr lang="fa-IR" sz="2000" b="1" dirty="0">
                <a:cs typeface="B Nazanin" panose="00000400000000000000" pitchFamily="2" charset="-78"/>
              </a:rPr>
              <a:t>. با اين حال تمرينات اســتقامتی خارج از اين محدوده هم، </a:t>
            </a:r>
            <a:r>
              <a:rPr lang="fa-IR" sz="2000" b="1" dirty="0" smtClean="0">
                <a:cs typeface="B Nazanin" panose="00000400000000000000" pitchFamily="2" charset="-78"/>
              </a:rPr>
              <a:t>بايد</a:t>
            </a:r>
            <a:r>
              <a:rPr lang="en-US" sz="2000" b="1" dirty="0" smtClean="0">
                <a:cs typeface="B Nazanin" panose="00000400000000000000" pitchFamily="2" charset="-78"/>
              </a:rPr>
              <a:t> </a:t>
            </a:r>
            <a:r>
              <a:rPr lang="fa-IR" sz="2000" b="1" dirty="0" smtClean="0">
                <a:cs typeface="B Nazanin" panose="00000400000000000000" pitchFamily="2" charset="-78"/>
              </a:rPr>
              <a:t>انجام </a:t>
            </a:r>
            <a:r>
              <a:rPr lang="fa-IR" sz="2000" b="1" dirty="0">
                <a:cs typeface="B Nazanin" panose="00000400000000000000" pitchFamily="2" charset="-78"/>
              </a:rPr>
              <a:t>شود.</a:t>
            </a:r>
          </a:p>
        </p:txBody>
      </p:sp>
    </p:spTree>
    <p:extLst>
      <p:ext uri="{BB962C8B-B14F-4D97-AF65-F5344CB8AC3E}">
        <p14:creationId xmlns:p14="http://schemas.microsoft.com/office/powerpoint/2010/main" val="2186313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افزايش تدريجی فشار تمرينات استقامتی</a:t>
            </a:r>
          </a:p>
        </p:txBody>
      </p:sp>
      <p:sp>
        <p:nvSpPr>
          <p:cNvPr id="4" name="TextBox 3"/>
          <p:cNvSpPr txBox="1"/>
          <p:nvPr/>
        </p:nvSpPr>
        <p:spPr>
          <a:xfrm>
            <a:off x="317634" y="1927870"/>
            <a:ext cx="8390472" cy="2400657"/>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۱ .ابتــدا افزايش مدت هر جلســه، از ۴۵ دقيقه به ۶۰ ،۷۰ و </a:t>
            </a:r>
            <a:r>
              <a:rPr lang="fa-IR" sz="2000" b="1" dirty="0" smtClean="0">
                <a:cs typeface="B Nazanin" panose="00000400000000000000" pitchFamily="2" charset="-78"/>
              </a:rPr>
              <a:t>يا</a:t>
            </a:r>
            <a:r>
              <a:rPr lang="en-US" sz="2000" b="1" dirty="0" smtClean="0">
                <a:cs typeface="B Nazanin" panose="00000400000000000000" pitchFamily="2" charset="-78"/>
              </a:rPr>
              <a:t> </a:t>
            </a:r>
            <a:r>
              <a:rPr lang="fa-IR" sz="2000" b="1" dirty="0" smtClean="0">
                <a:cs typeface="B Nazanin" panose="00000400000000000000" pitchFamily="2" charset="-78"/>
              </a:rPr>
              <a:t>بيشتر</a:t>
            </a:r>
            <a:endParaRPr lang="fa-IR" sz="2000" b="1" dirty="0">
              <a:cs typeface="B Nazanin" panose="00000400000000000000" pitchFamily="2" charset="-78"/>
            </a:endParaRPr>
          </a:p>
          <a:p>
            <a:pPr algn="just" rtl="1">
              <a:lnSpc>
                <a:spcPct val="150000"/>
              </a:lnSpc>
            </a:pPr>
            <a:r>
              <a:rPr lang="fa-IR" sz="2000" b="1" dirty="0">
                <a:cs typeface="B Nazanin" panose="00000400000000000000" pitchFamily="2" charset="-78"/>
              </a:rPr>
              <a:t>۲ .افزايش تعداد جلســات از دو تا ســه جلسه در هفته به </a:t>
            </a:r>
            <a:r>
              <a:rPr lang="fa-IR" sz="2000" b="1" dirty="0" smtClean="0">
                <a:cs typeface="B Nazanin" panose="00000400000000000000" pitchFamily="2" charset="-78"/>
              </a:rPr>
              <a:t>چهار</a:t>
            </a:r>
            <a:r>
              <a:rPr lang="en-US" sz="2000" b="1" dirty="0" smtClean="0">
                <a:cs typeface="B Nazanin" panose="00000400000000000000" pitchFamily="2" charset="-78"/>
              </a:rPr>
              <a:t> </a:t>
            </a:r>
            <a:r>
              <a:rPr lang="fa-IR" sz="2000" b="1" dirty="0" smtClean="0">
                <a:cs typeface="B Nazanin" panose="00000400000000000000" pitchFamily="2" charset="-78"/>
              </a:rPr>
              <a:t>تا </a:t>
            </a:r>
            <a:r>
              <a:rPr lang="fa-IR" sz="2000" b="1" dirty="0">
                <a:cs typeface="B Nazanin" panose="00000400000000000000" pitchFamily="2" charset="-78"/>
              </a:rPr>
              <a:t>پنج جلسه</a:t>
            </a:r>
          </a:p>
          <a:p>
            <a:pPr algn="just" rtl="1">
              <a:lnSpc>
                <a:spcPct val="150000"/>
              </a:lnSpc>
            </a:pPr>
            <a:r>
              <a:rPr lang="fa-IR" sz="2000" b="1" dirty="0">
                <a:cs typeface="B Nazanin" panose="00000400000000000000" pitchFamily="2" charset="-78"/>
              </a:rPr>
              <a:t>۳ .افزايش تکرارهای هر تمرين، در هر </a:t>
            </a:r>
            <a:r>
              <a:rPr lang="fa-IR" sz="2000" b="1" dirty="0" smtClean="0">
                <a:cs typeface="B Nazanin" panose="00000400000000000000" pitchFamily="2" charset="-78"/>
              </a:rPr>
              <a:t>جلسه</a:t>
            </a:r>
            <a:r>
              <a:rPr lang="en-US" sz="2000" b="1" dirty="0" smtClean="0">
                <a:cs typeface="B Nazanin" panose="00000400000000000000" pitchFamily="2" charset="-78"/>
              </a:rPr>
              <a:t> </a:t>
            </a:r>
          </a:p>
          <a:p>
            <a:pPr algn="just" rtl="1">
              <a:lnSpc>
                <a:spcPct val="150000"/>
              </a:lnSpc>
            </a:pPr>
            <a:r>
              <a:rPr lang="fa-IR" sz="2000" b="1" dirty="0" smtClean="0">
                <a:cs typeface="B Nazanin" panose="00000400000000000000" pitchFamily="2" charset="-78"/>
              </a:rPr>
              <a:t>۴ </a:t>
            </a:r>
            <a:r>
              <a:rPr lang="fa-IR" sz="2000" b="1" dirty="0">
                <a:cs typeface="B Nazanin" panose="00000400000000000000" pitchFamily="2" charset="-78"/>
              </a:rPr>
              <a:t>.تکرار مسافت (يا زمان) طی شده، در هر تکرار (يا </a:t>
            </a:r>
            <a:r>
              <a:rPr lang="fa-IR" sz="2000" b="1" dirty="0" smtClean="0">
                <a:cs typeface="B Nazanin" panose="00000400000000000000" pitchFamily="2" charset="-78"/>
              </a:rPr>
              <a:t>زمان)ً </a:t>
            </a:r>
            <a:endParaRPr lang="en-US" sz="2000" b="1" dirty="0" smtClean="0">
              <a:cs typeface="B Nazanin" panose="00000400000000000000" pitchFamily="2" charset="-78"/>
            </a:endParaRPr>
          </a:p>
          <a:p>
            <a:pPr algn="just" rtl="1">
              <a:lnSpc>
                <a:spcPct val="150000"/>
              </a:lnSpc>
            </a:pPr>
            <a:r>
              <a:rPr lang="fa-IR" sz="2000" b="1" dirty="0" smtClean="0">
                <a:cs typeface="B Nazanin" panose="00000400000000000000" pitchFamily="2" charset="-78"/>
              </a:rPr>
              <a:t>نکتة </a:t>
            </a:r>
            <a:r>
              <a:rPr lang="fa-IR" sz="2000" b="1" dirty="0">
                <a:cs typeface="B Nazanin" panose="00000400000000000000" pitchFamily="2" charset="-78"/>
              </a:rPr>
              <a:t>مهم: هنگام انجام تمرينات </a:t>
            </a:r>
            <a:r>
              <a:rPr lang="fa-IR" sz="2000" b="1" dirty="0" smtClean="0">
                <a:cs typeface="B Nazanin" panose="00000400000000000000" pitchFamily="2" charset="-78"/>
              </a:rPr>
              <a:t>حتما</a:t>
            </a:r>
            <a:r>
              <a:rPr lang="en-US" sz="2000" b="1" dirty="0" smtClean="0">
                <a:cs typeface="B Nazanin" panose="00000400000000000000" pitchFamily="2" charset="-78"/>
              </a:rPr>
              <a:t> </a:t>
            </a:r>
            <a:r>
              <a:rPr lang="fa-IR" sz="2000" b="1" dirty="0">
                <a:cs typeface="B Nazanin" panose="00000400000000000000" pitchFamily="2" charset="-78"/>
              </a:rPr>
              <a:t>کودکان بايســتی قبل </a:t>
            </a:r>
            <a:r>
              <a:rPr lang="fa-IR" sz="2000" b="1" dirty="0" smtClean="0">
                <a:cs typeface="B Nazanin" panose="00000400000000000000" pitchFamily="2" charset="-78"/>
              </a:rPr>
              <a:t>حين </a:t>
            </a:r>
            <a:r>
              <a:rPr lang="fa-IR" sz="2000" b="1" dirty="0">
                <a:cs typeface="B Nazanin" panose="00000400000000000000" pitchFamily="2" charset="-78"/>
              </a:rPr>
              <a:t>و بعد از تمرين، آب بنوشند.</a:t>
            </a:r>
          </a:p>
        </p:txBody>
      </p:sp>
    </p:spTree>
    <p:extLst>
      <p:ext uri="{BB962C8B-B14F-4D97-AF65-F5344CB8AC3E}">
        <p14:creationId xmlns:p14="http://schemas.microsoft.com/office/powerpoint/2010/main" val="3289352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برنامة تمرينات</a:t>
            </a:r>
          </a:p>
        </p:txBody>
      </p:sp>
      <p:sp>
        <p:nvSpPr>
          <p:cNvPr id="4" name="TextBox 3"/>
          <p:cNvSpPr txBox="1"/>
          <p:nvPr/>
        </p:nvSpPr>
        <p:spPr>
          <a:xfrm>
            <a:off x="317634" y="1927870"/>
            <a:ext cx="8390472" cy="3785652"/>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در اين دوره، علاوه بر تمرينات رسمی تر و سازمان دهی شده </a:t>
            </a:r>
            <a:r>
              <a:rPr lang="fa-IR" sz="2000" b="1" dirty="0" smtClean="0">
                <a:cs typeface="B Nazanin" panose="00000400000000000000" pitchFamily="2" charset="-78"/>
              </a:rPr>
              <a:t>تر، بايــد </a:t>
            </a:r>
            <a:r>
              <a:rPr lang="fa-IR" sz="2000" b="1" dirty="0">
                <a:cs typeface="B Nazanin" panose="00000400000000000000" pitchFamily="2" charset="-78"/>
              </a:rPr>
              <a:t>هنوز هــم انواع بازی ها را با هدف توســعة اســتقامتی در </a:t>
            </a:r>
            <a:r>
              <a:rPr lang="fa-IR" sz="2000" b="1" dirty="0" smtClean="0">
                <a:cs typeface="B Nazanin" panose="00000400000000000000" pitchFamily="2" charset="-78"/>
              </a:rPr>
              <a:t>نظر ً </a:t>
            </a:r>
            <a:r>
              <a:rPr lang="fa-IR" sz="2000" b="1" dirty="0">
                <a:cs typeface="B Nazanin" panose="00000400000000000000" pitchFamily="2" charset="-78"/>
              </a:rPr>
              <a:t>در تمرينات بايد تنوع باشــد. (از طريق تغيير حجم،</a:t>
            </a:r>
          </a:p>
          <a:p>
            <a:pPr algn="just" rtl="1">
              <a:lnSpc>
                <a:spcPct val="150000"/>
              </a:lnSpc>
            </a:pPr>
            <a:r>
              <a:rPr lang="fa-IR" sz="2000" b="1" dirty="0">
                <a:cs typeface="B Nazanin" panose="00000400000000000000" pitchFamily="2" charset="-78"/>
              </a:rPr>
              <a:t>گرفت. </a:t>
            </a:r>
            <a:r>
              <a:rPr lang="fa-IR" sz="2000" b="1" dirty="0" smtClean="0">
                <a:cs typeface="B Nazanin" panose="00000400000000000000" pitchFamily="2" charset="-78"/>
              </a:rPr>
              <a:t>حتمــا مســافت</a:t>
            </a:r>
            <a:r>
              <a:rPr lang="fa-IR" sz="2000" b="1" dirty="0">
                <a:cs typeface="B Nazanin" panose="00000400000000000000" pitchFamily="2" charset="-78"/>
              </a:rPr>
              <a:t>، و...). بايد از نظم و انضباط خشک و ايجاد محيطی </a:t>
            </a:r>
            <a:r>
              <a:rPr lang="fa-IR" sz="2000" b="1" dirty="0" smtClean="0">
                <a:cs typeface="B Nazanin" panose="00000400000000000000" pitchFamily="2" charset="-78"/>
              </a:rPr>
              <a:t>خشن، اجتنــاب </a:t>
            </a:r>
            <a:r>
              <a:rPr lang="fa-IR" sz="2000" b="1" dirty="0">
                <a:cs typeface="B Nazanin" panose="00000400000000000000" pitchFamily="2" charset="-78"/>
              </a:rPr>
              <a:t>کرد. تغيير در مســافت ها و مدت زمان و نوع تمرين، </a:t>
            </a:r>
            <a:r>
              <a:rPr lang="fa-IR" sz="2000" b="1" dirty="0" smtClean="0">
                <a:cs typeface="B Nazanin" panose="00000400000000000000" pitchFamily="2" charset="-78"/>
              </a:rPr>
              <a:t>باعث ً </a:t>
            </a:r>
            <a:r>
              <a:rPr lang="fa-IR" sz="2000" b="1" dirty="0">
                <a:cs typeface="B Nazanin" panose="00000400000000000000" pitchFamily="2" charset="-78"/>
              </a:rPr>
              <a:t>بهبــود و تقويت يکی از اعضا و اندام خاصی در بدن می شــود. </a:t>
            </a:r>
            <a:r>
              <a:rPr lang="fa-IR" sz="2000" b="1" dirty="0" smtClean="0">
                <a:cs typeface="B Nazanin" panose="00000400000000000000" pitchFamily="2" charset="-78"/>
              </a:rPr>
              <a:t>مثلا دويدن </a:t>
            </a:r>
            <a:r>
              <a:rPr lang="fa-IR" sz="2000" b="1" dirty="0">
                <a:cs typeface="B Nazanin" panose="00000400000000000000" pitchFamily="2" charset="-78"/>
              </a:rPr>
              <a:t>با ســرعت گام بــرداری يک نواخت، قدرت پمپاژ قلب و </a:t>
            </a:r>
            <a:r>
              <a:rPr lang="fa-IR" sz="2000" b="1" dirty="0" smtClean="0">
                <a:cs typeface="B Nazanin" panose="00000400000000000000" pitchFamily="2" charset="-78"/>
              </a:rPr>
              <a:t>حجم ضربه </a:t>
            </a:r>
            <a:r>
              <a:rPr lang="fa-IR" sz="2000" b="1" dirty="0">
                <a:cs typeface="B Nazanin" panose="00000400000000000000" pitchFamily="2" charset="-78"/>
              </a:rPr>
              <a:t>ای را افزايش می دهد و اگر زمان تمرين طولانی تر شود، </a:t>
            </a:r>
            <a:r>
              <a:rPr lang="fa-IR" sz="2000" b="1" dirty="0" smtClean="0">
                <a:cs typeface="B Nazanin" panose="00000400000000000000" pitchFamily="2" charset="-78"/>
              </a:rPr>
              <a:t>تعداد ضربان </a:t>
            </a:r>
            <a:r>
              <a:rPr lang="fa-IR" sz="2000" b="1" dirty="0">
                <a:cs typeface="B Nazanin" panose="00000400000000000000" pitchFamily="2" charset="-78"/>
              </a:rPr>
              <a:t>قلب در حالت اســتراحت کاهش می يابد. بعضی از فعاليت </a:t>
            </a:r>
            <a:r>
              <a:rPr lang="fa-IR" sz="2000" b="1" dirty="0" smtClean="0">
                <a:cs typeface="B Nazanin" panose="00000400000000000000" pitchFamily="2" charset="-78"/>
              </a:rPr>
              <a:t>ها به </a:t>
            </a:r>
            <a:r>
              <a:rPr lang="fa-IR" sz="2000" b="1" dirty="0">
                <a:cs typeface="B Nazanin" panose="00000400000000000000" pitchFamily="2" charset="-78"/>
              </a:rPr>
              <a:t>ويژه تمرينات هوازی، باعث گسترش شبکة مويرگی می شوند.</a:t>
            </a:r>
          </a:p>
        </p:txBody>
      </p:sp>
    </p:spTree>
    <p:extLst>
      <p:ext uri="{BB962C8B-B14F-4D97-AF65-F5344CB8AC3E}">
        <p14:creationId xmlns:p14="http://schemas.microsoft.com/office/powerpoint/2010/main" val="605179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تمرينات تناوبی</a:t>
            </a:r>
          </a:p>
        </p:txBody>
      </p:sp>
      <p:sp>
        <p:nvSpPr>
          <p:cNvPr id="4" name="TextBox 3"/>
          <p:cNvSpPr txBox="1"/>
          <p:nvPr/>
        </p:nvSpPr>
        <p:spPr>
          <a:xfrm>
            <a:off x="317634" y="1927870"/>
            <a:ext cx="8390472" cy="5132174"/>
          </a:xfrm>
          <a:prstGeom prst="rect">
            <a:avLst/>
          </a:prstGeom>
          <a:noFill/>
        </p:spPr>
        <p:txBody>
          <a:bodyPr wrap="square" rtlCol="0">
            <a:spAutoFit/>
          </a:bodyPr>
          <a:lstStyle/>
          <a:p>
            <a:pPr algn="just" rtl="1">
              <a:lnSpc>
                <a:spcPct val="150000"/>
              </a:lnSpc>
            </a:pPr>
            <a:r>
              <a:rPr lang="fa-IR" sz="2000" b="1" dirty="0">
                <a:cs typeface="B Nazanin" panose="00000400000000000000" pitchFamily="2" charset="-78"/>
              </a:rPr>
              <a:t>روشــی اســت که در آن تمرين با مســافت يا زمان </a:t>
            </a:r>
            <a:r>
              <a:rPr lang="fa-IR" sz="2000" b="1" dirty="0" smtClean="0">
                <a:cs typeface="B Nazanin" panose="00000400000000000000" pitchFamily="2" charset="-78"/>
              </a:rPr>
              <a:t>مشــخص، با </a:t>
            </a:r>
            <a:r>
              <a:rPr lang="fa-IR" sz="2000" b="1" dirty="0">
                <a:cs typeface="B Nazanin" panose="00000400000000000000" pitchFamily="2" charset="-78"/>
              </a:rPr>
              <a:t>چندين بار در شــدت، مــدت و فواصل اســتراحت معين، تکرار </a:t>
            </a:r>
            <a:r>
              <a:rPr lang="fa-IR" sz="2000" b="1" dirty="0" smtClean="0">
                <a:cs typeface="B Nazanin" panose="00000400000000000000" pitchFamily="2" charset="-78"/>
              </a:rPr>
              <a:t>و باعث </a:t>
            </a:r>
            <a:r>
              <a:rPr lang="fa-IR" sz="2000" b="1" dirty="0">
                <a:cs typeface="B Nazanin" panose="00000400000000000000" pitchFamily="2" charset="-78"/>
              </a:rPr>
              <a:t>تقويت قلب و شــش می شــود. اگر مدت زمان فعاليت </a:t>
            </a:r>
            <a:r>
              <a:rPr lang="fa-IR" sz="2000" b="1" dirty="0" smtClean="0">
                <a:cs typeface="B Nazanin" panose="00000400000000000000" pitchFamily="2" charset="-78"/>
              </a:rPr>
              <a:t>حدود دو </a:t>
            </a:r>
            <a:r>
              <a:rPr lang="fa-IR" sz="2000" b="1" dirty="0">
                <a:cs typeface="B Nazanin" panose="00000400000000000000" pitchFamily="2" charset="-78"/>
              </a:rPr>
              <a:t>تا ســه دقيقه باشــد </a:t>
            </a:r>
            <a:r>
              <a:rPr lang="en-US" sz="2000" b="1" dirty="0" smtClean="0">
                <a:cs typeface="B Nazanin" panose="00000400000000000000" pitchFamily="2" charset="-78"/>
              </a:rPr>
              <a:t>Vo2max</a:t>
            </a:r>
            <a:r>
              <a:rPr lang="fa-IR" sz="2000" b="1" dirty="0" smtClean="0">
                <a:cs typeface="B Nazanin" panose="00000400000000000000" pitchFamily="2" charset="-78"/>
              </a:rPr>
              <a:t> </a:t>
            </a:r>
            <a:r>
              <a:rPr lang="en-US" sz="2000" b="1" dirty="0" smtClean="0">
                <a:cs typeface="B Nazanin" panose="00000400000000000000" pitchFamily="2" charset="-78"/>
              </a:rPr>
              <a:t> </a:t>
            </a:r>
            <a:r>
              <a:rPr lang="fa-IR" sz="2000" b="1" dirty="0">
                <a:cs typeface="B Nazanin" panose="00000400000000000000" pitchFamily="2" charset="-78"/>
              </a:rPr>
              <a:t>افزايش خواهد يافت. از </a:t>
            </a:r>
            <a:r>
              <a:rPr lang="fa-IR" sz="2000" b="1" dirty="0" smtClean="0">
                <a:cs typeface="B Nazanin" panose="00000400000000000000" pitchFamily="2" charset="-78"/>
              </a:rPr>
              <a:t>طريق تکرارهای </a:t>
            </a:r>
            <a:r>
              <a:rPr lang="fa-IR" sz="2000" b="1" dirty="0">
                <a:cs typeface="B Nazanin" panose="00000400000000000000" pitchFamily="2" charset="-78"/>
              </a:rPr>
              <a:t>کوتاه تر، ورزشکاران به تدريج با استقامت بی هوازی </a:t>
            </a:r>
            <a:r>
              <a:rPr lang="fa-IR" sz="2000" b="1" dirty="0" smtClean="0">
                <a:cs typeface="B Nazanin" panose="00000400000000000000" pitchFamily="2" charset="-78"/>
              </a:rPr>
              <a:t>تطابق و </a:t>
            </a:r>
            <a:r>
              <a:rPr lang="fa-IR" sz="2000" b="1" dirty="0">
                <a:cs typeface="B Nazanin" panose="00000400000000000000" pitchFamily="2" charset="-78"/>
              </a:rPr>
              <a:t>ســازگاری حاصل می کنند. از آن جــا که اين تمرينات باعث </a:t>
            </a:r>
            <a:r>
              <a:rPr lang="fa-IR" sz="2000" b="1" dirty="0" smtClean="0">
                <a:cs typeface="B Nazanin" panose="00000400000000000000" pitchFamily="2" charset="-78"/>
              </a:rPr>
              <a:t>توليد لاکتات </a:t>
            </a:r>
            <a:r>
              <a:rPr lang="fa-IR" sz="2000" b="1" dirty="0">
                <a:cs typeface="B Nazanin" panose="00000400000000000000" pitchFamily="2" charset="-78"/>
              </a:rPr>
              <a:t>و ايجاد خستگی می شوند بايد با دقت بيشتری انجام </a:t>
            </a:r>
            <a:r>
              <a:rPr lang="fa-IR" sz="2000" b="1" dirty="0" smtClean="0">
                <a:cs typeface="B Nazanin" panose="00000400000000000000" pitchFamily="2" charset="-78"/>
              </a:rPr>
              <a:t>شوند. بيشترين </a:t>
            </a:r>
            <a:r>
              <a:rPr lang="fa-IR" sz="2000" b="1" dirty="0">
                <a:cs typeface="B Nazanin" panose="00000400000000000000" pitchFamily="2" charset="-78"/>
              </a:rPr>
              <a:t>کاربرد اين تمرينات در دورة پس از بلوغ خواهد </a:t>
            </a:r>
            <a:r>
              <a:rPr lang="fa-IR" sz="2000" b="1" dirty="0" smtClean="0">
                <a:cs typeface="B Nazanin" panose="00000400000000000000" pitchFamily="2" charset="-78"/>
              </a:rPr>
              <a:t>بود. انواع </a:t>
            </a:r>
            <a:r>
              <a:rPr lang="fa-IR" sz="2000" b="1" dirty="0">
                <a:cs typeface="B Nazanin" panose="00000400000000000000" pitchFamily="2" charset="-78"/>
              </a:rPr>
              <a:t>مختلف تمرينات تناوبی طراحی شده در اين دوره، به </a:t>
            </a:r>
            <a:r>
              <a:rPr lang="fa-IR" sz="2000" b="1" dirty="0" smtClean="0">
                <a:cs typeface="B Nazanin" panose="00000400000000000000" pitchFamily="2" charset="-78"/>
              </a:rPr>
              <a:t>جای اين </a:t>
            </a:r>
            <a:r>
              <a:rPr lang="fa-IR" sz="2000" b="1" dirty="0">
                <a:cs typeface="B Nazanin" panose="00000400000000000000" pitchFamily="2" charset="-78"/>
              </a:rPr>
              <a:t>که در جهت بهبود عملکرد باشــند، بيشــتر باعث سازگاری </a:t>
            </a:r>
            <a:r>
              <a:rPr lang="fa-IR" sz="2000" b="1" dirty="0" smtClean="0">
                <a:cs typeface="B Nazanin" panose="00000400000000000000" pitchFamily="2" charset="-78"/>
              </a:rPr>
              <a:t>های اتوميکی </a:t>
            </a:r>
            <a:r>
              <a:rPr lang="fa-IR" sz="2000" b="1" dirty="0">
                <a:cs typeface="B Nazanin" panose="00000400000000000000" pitchFamily="2" charset="-78"/>
              </a:rPr>
              <a:t>در ورزشــکاران می شــوند. ايجاد چنين ســازگاری </a:t>
            </a:r>
            <a:r>
              <a:rPr lang="fa-IR" sz="2000" b="1" dirty="0" smtClean="0">
                <a:cs typeface="B Nazanin" panose="00000400000000000000" pitchFamily="2" charset="-78"/>
              </a:rPr>
              <a:t>هايی مســتلزم </a:t>
            </a:r>
            <a:r>
              <a:rPr lang="fa-IR" sz="2000" b="1" dirty="0">
                <a:cs typeface="B Nazanin" panose="00000400000000000000" pitchFamily="2" charset="-78"/>
              </a:rPr>
              <a:t>اجرای تمريناتی با زمان يا مسافت متوسط، شدت متوسط و استراحت های دوره ای، به منظور برگشت به حالت اوليه است.</a:t>
            </a:r>
          </a:p>
          <a:p>
            <a:pPr algn="just" rtl="1">
              <a:lnSpc>
                <a:spcPct val="150000"/>
              </a:lnSpc>
            </a:pPr>
            <a:endParaRPr lang="fa-IR" sz="2000" b="1" dirty="0">
              <a:cs typeface="B Nazanin" panose="00000400000000000000" pitchFamily="2" charset="-78"/>
            </a:endParaRPr>
          </a:p>
        </p:txBody>
      </p:sp>
    </p:spTree>
    <p:extLst>
      <p:ext uri="{BB962C8B-B14F-4D97-AF65-F5344CB8AC3E}">
        <p14:creationId xmlns:p14="http://schemas.microsoft.com/office/powerpoint/2010/main" val="1113539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ويژگی های استقامتی مرحلة پس از بلوغ</a:t>
            </a:r>
          </a:p>
        </p:txBody>
      </p:sp>
      <p:sp>
        <p:nvSpPr>
          <p:cNvPr id="4" name="TextBox 3"/>
          <p:cNvSpPr txBox="1"/>
          <p:nvPr/>
        </p:nvSpPr>
        <p:spPr>
          <a:xfrm>
            <a:off x="317634" y="1927870"/>
            <a:ext cx="8390472" cy="4524315"/>
          </a:xfrm>
          <a:prstGeom prst="rect">
            <a:avLst/>
          </a:prstGeom>
          <a:noFill/>
        </p:spPr>
        <p:txBody>
          <a:bodyPr wrap="square" rtlCol="0">
            <a:spAutoFit/>
          </a:bodyPr>
          <a:lstStyle/>
          <a:p>
            <a:pPr algn="just" rtl="1"/>
            <a:r>
              <a:rPr lang="fa-IR" b="1" dirty="0">
                <a:cs typeface="B Nazanin" panose="00000400000000000000" pitchFamily="2" charset="-78"/>
              </a:rPr>
              <a:t>در سال های رشد، استقامت و عملکرد استقامتی بهتر می </a:t>
            </a:r>
            <a:r>
              <a:rPr lang="fa-IR" b="1" dirty="0" smtClean="0">
                <a:cs typeface="B Nazanin" panose="00000400000000000000" pitchFamily="2" charset="-78"/>
              </a:rPr>
              <a:t>شود، حتی </a:t>
            </a:r>
            <a:r>
              <a:rPr lang="fa-IR" b="1" dirty="0">
                <a:cs typeface="B Nazanin" panose="00000400000000000000" pitchFamily="2" charset="-78"/>
              </a:rPr>
              <a:t>در ســن نوجوانی، مردان شتاب اندکی را نيز در اين </a:t>
            </a:r>
            <a:r>
              <a:rPr lang="fa-IR" b="1" dirty="0" smtClean="0">
                <a:cs typeface="B Nazanin" panose="00000400000000000000" pitchFamily="2" charset="-78"/>
              </a:rPr>
              <a:t>پيشرفت از </a:t>
            </a:r>
            <a:r>
              <a:rPr lang="fa-IR" b="1" dirty="0">
                <a:cs typeface="B Nazanin" panose="00000400000000000000" pitchFamily="2" charset="-78"/>
              </a:rPr>
              <a:t>خود نشــان می دهند. اما در مورد زنان اين گونه نيست و </a:t>
            </a:r>
            <a:r>
              <a:rPr lang="fa-IR" b="1" dirty="0" smtClean="0">
                <a:cs typeface="B Nazanin" panose="00000400000000000000" pitchFamily="2" charset="-78"/>
              </a:rPr>
              <a:t>ميانگين  </a:t>
            </a:r>
            <a:r>
              <a:rPr lang="en-US" b="1" dirty="0" smtClean="0">
                <a:cs typeface="B Nazanin" panose="00000400000000000000" pitchFamily="2" charset="-78"/>
              </a:rPr>
              <a:t>Vo2max</a:t>
            </a:r>
            <a:r>
              <a:rPr lang="fa-IR" b="1" dirty="0" smtClean="0">
                <a:cs typeface="B Nazanin" panose="00000400000000000000" pitchFamily="2" charset="-78"/>
              </a:rPr>
              <a:t> </a:t>
            </a:r>
            <a:r>
              <a:rPr lang="en-US" b="1" dirty="0" smtClean="0">
                <a:cs typeface="B Nazanin" panose="00000400000000000000" pitchFamily="2" charset="-78"/>
              </a:rPr>
              <a:t> </a:t>
            </a:r>
            <a:r>
              <a:rPr lang="fa-IR" b="1" dirty="0">
                <a:cs typeface="B Nazanin" panose="00000400000000000000" pitchFamily="2" charset="-78"/>
              </a:rPr>
              <a:t>برای زنان ۲۰ تا ۳۰ درصد کمتر از مردان است. </a:t>
            </a:r>
            <a:r>
              <a:rPr lang="fa-IR" b="1" dirty="0" smtClean="0">
                <a:cs typeface="B Nazanin" panose="00000400000000000000" pitchFamily="2" charset="-78"/>
              </a:rPr>
              <a:t>کارايی دســتگاه </a:t>
            </a:r>
            <a:r>
              <a:rPr lang="fa-IR" b="1" dirty="0">
                <a:cs typeface="B Nazanin" panose="00000400000000000000" pitchFamily="2" charset="-78"/>
              </a:rPr>
              <a:t>انتقال اکســيژن، در دورة پس از بلوغ و اوايل بزرگ </a:t>
            </a:r>
            <a:r>
              <a:rPr lang="fa-IR" b="1" dirty="0" smtClean="0">
                <a:cs typeface="B Nazanin" panose="00000400000000000000" pitchFamily="2" charset="-78"/>
              </a:rPr>
              <a:t>ســالی به </a:t>
            </a:r>
            <a:r>
              <a:rPr lang="fa-IR" b="1" dirty="0">
                <a:cs typeface="B Nazanin" panose="00000400000000000000" pitchFamily="2" charset="-78"/>
              </a:rPr>
              <a:t>بالاترين ميزان خود می رســد. تعداد تنفس در زمان </a:t>
            </a:r>
            <a:r>
              <a:rPr lang="fa-IR" b="1" dirty="0" smtClean="0">
                <a:cs typeface="B Nazanin" panose="00000400000000000000" pitchFamily="2" charset="-78"/>
              </a:rPr>
              <a:t>اســتراحت ۱۶ </a:t>
            </a:r>
            <a:r>
              <a:rPr lang="fa-IR" b="1" dirty="0">
                <a:cs typeface="B Nazanin" panose="00000400000000000000" pitchFamily="2" charset="-78"/>
              </a:rPr>
              <a:t>تــا ۱۷بــار در دقيقــه و ميانگين حداکثر ضربــان ۱۹۰ تا </a:t>
            </a:r>
            <a:r>
              <a:rPr lang="fa-IR" b="1" dirty="0" smtClean="0">
                <a:cs typeface="B Nazanin" panose="00000400000000000000" pitchFamily="2" charset="-78"/>
              </a:rPr>
              <a:t>۱۹۵ ضربه </a:t>
            </a:r>
            <a:r>
              <a:rPr lang="fa-IR" b="1" dirty="0">
                <a:cs typeface="B Nazanin" panose="00000400000000000000" pitchFamily="2" charset="-78"/>
              </a:rPr>
              <a:t>در دقيقه است. پيشــرفت در کارايی دستگاه انتقال اکسيژن</a:t>
            </a:r>
            <a:r>
              <a:rPr lang="fa-IR" b="1" dirty="0" smtClean="0">
                <a:cs typeface="B Nazanin" panose="00000400000000000000" pitchFamily="2" charset="-78"/>
              </a:rPr>
              <a:t>، هم </a:t>
            </a:r>
            <a:r>
              <a:rPr lang="fa-IR" b="1" dirty="0">
                <a:cs typeface="B Nazanin" panose="00000400000000000000" pitchFamily="2" charset="-78"/>
              </a:rPr>
              <a:t>چنين می تواند دليلی بر اين موضوع باشد که با وجود حفظ </a:t>
            </a:r>
            <a:r>
              <a:rPr lang="fa-IR" b="1" dirty="0" smtClean="0">
                <a:cs typeface="B Nazanin" panose="00000400000000000000" pitchFamily="2" charset="-78"/>
              </a:rPr>
              <a:t>سطح </a:t>
            </a:r>
            <a:r>
              <a:rPr lang="en-US" b="1" dirty="0" smtClean="0">
                <a:cs typeface="B Nazanin" panose="00000400000000000000" pitchFamily="2" charset="-78"/>
              </a:rPr>
              <a:t>Vo</a:t>
            </a:r>
            <a:r>
              <a:rPr lang="fa-IR" b="1" dirty="0">
                <a:cs typeface="B Nazanin" panose="00000400000000000000" pitchFamily="2" charset="-78"/>
              </a:rPr>
              <a:t>۲</a:t>
            </a:r>
            <a:r>
              <a:rPr lang="en-US" b="1" dirty="0">
                <a:cs typeface="B Nazanin" panose="00000400000000000000" pitchFamily="2" charset="-78"/>
              </a:rPr>
              <a:t>max </a:t>
            </a:r>
            <a:r>
              <a:rPr lang="fa-IR" b="1" dirty="0">
                <a:cs typeface="B Nazanin" panose="00000400000000000000" pitchFamily="2" charset="-78"/>
              </a:rPr>
              <a:t>و عــدم افزايش آن، حرکات و فعاليت های جســمانی </a:t>
            </a:r>
            <a:r>
              <a:rPr lang="fa-IR" b="1" dirty="0" smtClean="0">
                <a:cs typeface="B Nazanin" panose="00000400000000000000" pitchFamily="2" charset="-78"/>
              </a:rPr>
              <a:t>از لحــاظ </a:t>
            </a:r>
            <a:r>
              <a:rPr lang="fa-IR" b="1" dirty="0">
                <a:cs typeface="B Nazanin" panose="00000400000000000000" pitchFamily="2" charset="-78"/>
              </a:rPr>
              <a:t>مصرف انــرژی اقتصادی تر و کارآمدتر خواهد شــد. </a:t>
            </a:r>
            <a:r>
              <a:rPr lang="fa-IR" b="1" dirty="0" smtClean="0">
                <a:cs typeface="B Nazanin" panose="00000400000000000000" pitchFamily="2" charset="-78"/>
              </a:rPr>
              <a:t>افزايش تفاوت </a:t>
            </a:r>
            <a:r>
              <a:rPr lang="fa-IR" b="1" dirty="0">
                <a:cs typeface="B Nazanin" panose="00000400000000000000" pitchFamily="2" charset="-78"/>
              </a:rPr>
              <a:t>هــای بيولوژيکی و نيز تفاوت های عملکــردی در بين زنان </a:t>
            </a:r>
            <a:r>
              <a:rPr lang="fa-IR" b="1" dirty="0" smtClean="0">
                <a:cs typeface="B Nazanin" panose="00000400000000000000" pitchFamily="2" charset="-78"/>
              </a:rPr>
              <a:t>و تعداد مردان </a:t>
            </a:r>
            <a:r>
              <a:rPr lang="fa-IR" b="1" dirty="0">
                <a:cs typeface="B Nazanin" panose="00000400000000000000" pitchFamily="2" charset="-78"/>
              </a:rPr>
              <a:t>در دوران بلوغ ادامه خواهد يافت. علاوه بر اين </a:t>
            </a:r>
            <a:r>
              <a:rPr lang="fa-IR" b="1" dirty="0" smtClean="0">
                <a:cs typeface="B Nazanin" panose="00000400000000000000" pitchFamily="2" charset="-78"/>
              </a:rPr>
              <a:t>احتمالا اندکــی </a:t>
            </a:r>
            <a:r>
              <a:rPr lang="fa-IR" b="1" dirty="0">
                <a:cs typeface="B Nazanin" panose="00000400000000000000" pitchFamily="2" charset="-78"/>
              </a:rPr>
              <a:t>از زنان می توانند به ظرفيت و توانايی جســمانی نهايی </a:t>
            </a:r>
            <a:r>
              <a:rPr lang="fa-IR" b="1" dirty="0" smtClean="0">
                <a:cs typeface="B Nazanin" panose="00000400000000000000" pitchFamily="2" charset="-78"/>
              </a:rPr>
              <a:t>خود  </a:t>
            </a:r>
            <a:r>
              <a:rPr lang="fa-IR" b="1" dirty="0">
                <a:cs typeface="B Nazanin" panose="00000400000000000000" pitchFamily="2" charset="-78"/>
              </a:rPr>
              <a:t>نارسايی های بيولوژيکی نيست، </a:t>
            </a:r>
            <a:r>
              <a:rPr lang="fa-IR" b="1" dirty="0" smtClean="0">
                <a:cs typeface="B Nazanin" panose="00000400000000000000" pitchFamily="2" charset="-78"/>
              </a:rPr>
              <a:t>بلکه برســند</a:t>
            </a:r>
            <a:r>
              <a:rPr lang="fa-IR" b="1" dirty="0">
                <a:cs typeface="B Nazanin" panose="00000400000000000000" pitchFamily="2" charset="-78"/>
              </a:rPr>
              <a:t>. علت اين مسئله، </a:t>
            </a:r>
            <a:r>
              <a:rPr lang="fa-IR" b="1" dirty="0" smtClean="0">
                <a:cs typeface="B Nazanin" panose="00000400000000000000" pitchFamily="2" charset="-78"/>
              </a:rPr>
              <a:t>الزاما عوامل </a:t>
            </a:r>
            <a:r>
              <a:rPr lang="fa-IR" b="1" dirty="0">
                <a:cs typeface="B Nazanin" panose="00000400000000000000" pitchFamily="2" charset="-78"/>
              </a:rPr>
              <a:t>اجتماعی نيز مطرح </a:t>
            </a:r>
            <a:r>
              <a:rPr lang="fa-IR" b="1" dirty="0" smtClean="0">
                <a:cs typeface="B Nazanin" panose="00000400000000000000" pitchFamily="2" charset="-78"/>
              </a:rPr>
              <a:t>است. جامعه </a:t>
            </a:r>
            <a:r>
              <a:rPr lang="fa-IR" b="1" dirty="0">
                <a:cs typeface="B Nazanin" panose="00000400000000000000" pitchFamily="2" charset="-78"/>
              </a:rPr>
              <a:t>در کل به اين نکته عادت کرده که مشارکت های </a:t>
            </a:r>
            <a:r>
              <a:rPr lang="fa-IR" b="1" dirty="0" smtClean="0">
                <a:cs typeface="B Nazanin" panose="00000400000000000000" pitchFamily="2" charset="-78"/>
              </a:rPr>
              <a:t>ورزشی تحت </a:t>
            </a:r>
            <a:r>
              <a:rPr lang="fa-IR" b="1" dirty="0">
                <a:cs typeface="B Nazanin" panose="00000400000000000000" pitchFamily="2" charset="-78"/>
              </a:rPr>
              <a:t>نفوذ و ســلطة مردان باشــد. فقدان الگوهای ورزشــی </a:t>
            </a:r>
            <a:r>
              <a:rPr lang="fa-IR" b="1" dirty="0" smtClean="0">
                <a:cs typeface="B Nazanin" panose="00000400000000000000" pitchFamily="2" charset="-78"/>
              </a:rPr>
              <a:t>مشهور برای </a:t>
            </a:r>
            <a:r>
              <a:rPr lang="fa-IR" b="1" dirty="0">
                <a:cs typeface="B Nazanin" panose="00000400000000000000" pitchFamily="2" charset="-78"/>
              </a:rPr>
              <a:t>زنان جوان ورزشــکار، کاهش تمايل و گرايش رسانه ها و </a:t>
            </a:r>
            <a:r>
              <a:rPr lang="fa-IR" b="1" dirty="0" smtClean="0">
                <a:cs typeface="B Nazanin" panose="00000400000000000000" pitchFamily="2" charset="-78"/>
              </a:rPr>
              <a:t>حتی همتايان اداری و اجرايی زنان، به بررسی و ملاحظة مشارکت ورزشی زنان</a:t>
            </a:r>
            <a:r>
              <a:rPr lang="fa-IR" b="1" dirty="0">
                <a:cs typeface="B Nazanin" panose="00000400000000000000" pitchFamily="2" charset="-78"/>
              </a:rPr>
              <a:t>، برای بســياری از دختران جوان به عنوان محدوديت های </a:t>
            </a:r>
            <a:r>
              <a:rPr lang="fa-IR" b="1" dirty="0" smtClean="0">
                <a:cs typeface="B Nazanin" panose="00000400000000000000" pitchFamily="2" charset="-78"/>
              </a:rPr>
              <a:t>روانی اجتماعی </a:t>
            </a:r>
            <a:r>
              <a:rPr lang="fa-IR" b="1" dirty="0">
                <a:cs typeface="B Nazanin" panose="00000400000000000000" pitchFamily="2" charset="-78"/>
              </a:rPr>
              <a:t>مطرح اســت. تغييرات در نگرش ها ممکن است در </a:t>
            </a:r>
            <a:r>
              <a:rPr lang="fa-IR" b="1" dirty="0" smtClean="0">
                <a:cs typeface="B Nazanin" panose="00000400000000000000" pitchFamily="2" charset="-78"/>
              </a:rPr>
              <a:t>آينده، شــکاف </a:t>
            </a:r>
            <a:r>
              <a:rPr lang="fa-IR" b="1" dirty="0">
                <a:cs typeface="B Nazanin" panose="00000400000000000000" pitchFamily="2" charset="-78"/>
              </a:rPr>
              <a:t>و فاصلة زيــاد موجود در ميان عملکرد اســتقامتی مردان </a:t>
            </a:r>
            <a:r>
              <a:rPr lang="fa-IR" b="1" dirty="0" smtClean="0">
                <a:cs typeface="B Nazanin" panose="00000400000000000000" pitchFamily="2" charset="-78"/>
              </a:rPr>
              <a:t>و زنان </a:t>
            </a:r>
            <a:r>
              <a:rPr lang="fa-IR" b="1" dirty="0">
                <a:cs typeface="B Nazanin" panose="00000400000000000000" pitchFamily="2" charset="-78"/>
              </a:rPr>
              <a:t>را از بين </a:t>
            </a:r>
            <a:r>
              <a:rPr lang="fa-IR" b="1" dirty="0" smtClean="0">
                <a:cs typeface="B Nazanin" panose="00000400000000000000" pitchFamily="2" charset="-78"/>
              </a:rPr>
              <a:t>ببرد.</a:t>
            </a:r>
            <a:endParaRPr lang="fa-IR" b="1" dirty="0">
              <a:cs typeface="B Nazanin" panose="00000400000000000000" pitchFamily="2" charset="-78"/>
            </a:endParaRPr>
          </a:p>
        </p:txBody>
      </p:sp>
    </p:spTree>
    <p:extLst>
      <p:ext uri="{BB962C8B-B14F-4D97-AF65-F5344CB8AC3E}">
        <p14:creationId xmlns:p14="http://schemas.microsoft.com/office/powerpoint/2010/main" val="737094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لگوی تمرينات استقامتی برای دورة پس از بلوغ</a:t>
            </a:r>
          </a:p>
        </p:txBody>
      </p:sp>
      <p:sp>
        <p:nvSpPr>
          <p:cNvPr id="4" name="TextBox 3"/>
          <p:cNvSpPr txBox="1"/>
          <p:nvPr/>
        </p:nvSpPr>
        <p:spPr>
          <a:xfrm>
            <a:off x="317634" y="1927870"/>
            <a:ext cx="8390472" cy="4801314"/>
          </a:xfrm>
          <a:prstGeom prst="rect">
            <a:avLst/>
          </a:prstGeom>
          <a:noFill/>
        </p:spPr>
        <p:txBody>
          <a:bodyPr wrap="square" rtlCol="0">
            <a:spAutoFit/>
          </a:bodyPr>
          <a:lstStyle/>
          <a:p>
            <a:pPr algn="just" rtl="1"/>
            <a:r>
              <a:rPr lang="fa-IR" b="1" dirty="0">
                <a:cs typeface="B Nazanin" panose="00000400000000000000" pitchFamily="2" charset="-78"/>
              </a:rPr>
              <a:t>بعد از آماده ســازی های اوليه در دوره هــای پيش از بلوغ، </a:t>
            </a:r>
            <a:r>
              <a:rPr lang="fa-IR" b="1" dirty="0" smtClean="0">
                <a:cs typeface="B Nazanin" panose="00000400000000000000" pitchFamily="2" charset="-78"/>
              </a:rPr>
              <a:t>برای افزايش </a:t>
            </a:r>
            <a:r>
              <a:rPr lang="fa-IR" b="1" dirty="0">
                <a:cs typeface="B Nazanin" panose="00000400000000000000" pitchFamily="2" charset="-78"/>
              </a:rPr>
              <a:t>اســتقامت در ايــن دوره، تمرينات بايد بيشــتر به </a:t>
            </a:r>
            <a:r>
              <a:rPr lang="fa-IR" b="1" dirty="0" smtClean="0">
                <a:cs typeface="B Nazanin" panose="00000400000000000000" pitchFamily="2" charset="-78"/>
              </a:rPr>
              <a:t>صورت اختصاصی </a:t>
            </a:r>
            <a:r>
              <a:rPr lang="fa-IR" b="1" dirty="0">
                <a:cs typeface="B Nazanin" panose="00000400000000000000" pitchFamily="2" charset="-78"/>
              </a:rPr>
              <a:t>انجام شــود. تنوع و گوناگونی تمرينات در اين دوره، </a:t>
            </a:r>
            <a:r>
              <a:rPr lang="fa-IR" b="1" dirty="0" smtClean="0">
                <a:cs typeface="B Nazanin" panose="00000400000000000000" pitchFamily="2" charset="-78"/>
              </a:rPr>
              <a:t>با نزديک </a:t>
            </a:r>
            <a:r>
              <a:rPr lang="fa-IR" b="1" dirty="0">
                <a:cs typeface="B Nazanin" panose="00000400000000000000" pitchFamily="2" charset="-78"/>
              </a:rPr>
              <a:t>شــدن به مرحلة اوج اجرا، به تدريج کمتر می شود. تنوع </a:t>
            </a:r>
            <a:r>
              <a:rPr lang="fa-IR" b="1" dirty="0" smtClean="0">
                <a:cs typeface="B Nazanin" panose="00000400000000000000" pitchFamily="2" charset="-78"/>
              </a:rPr>
              <a:t>و گوناگونــی</a:t>
            </a:r>
            <a:r>
              <a:rPr lang="fa-IR" b="1" dirty="0">
                <a:cs typeface="B Nazanin" panose="00000400000000000000" pitchFamily="2" charset="-78"/>
              </a:rPr>
              <a:t>، به مفهوم وجود تمرينات گوناگون و نيز وجود اتحاد </a:t>
            </a:r>
            <a:r>
              <a:rPr lang="fa-IR" b="1" dirty="0" smtClean="0">
                <a:cs typeface="B Nazanin" panose="00000400000000000000" pitchFamily="2" charset="-78"/>
              </a:rPr>
              <a:t>و همبســتگی </a:t>
            </a:r>
            <a:r>
              <a:rPr lang="fa-IR" b="1" dirty="0">
                <a:cs typeface="B Nazanin" panose="00000400000000000000" pitchFamily="2" charset="-78"/>
              </a:rPr>
              <a:t>بين تمرينات هوازی و بی هوازی اســت.</a:t>
            </a:r>
          </a:p>
          <a:p>
            <a:pPr algn="just" rtl="1"/>
            <a:r>
              <a:rPr lang="fa-IR" b="1" dirty="0">
                <a:cs typeface="B Nazanin" panose="00000400000000000000" pitchFamily="2" charset="-78"/>
              </a:rPr>
              <a:t>اتخــاذ و به کارگيــری يــک جريــان بلندمــدت در </a:t>
            </a:r>
            <a:r>
              <a:rPr lang="fa-IR" b="1" dirty="0" smtClean="0">
                <a:cs typeface="B Nazanin" panose="00000400000000000000" pitchFamily="2" charset="-78"/>
              </a:rPr>
              <a:t>تمرينات اســتقامتی </a:t>
            </a:r>
            <a:r>
              <a:rPr lang="fa-IR" b="1" dirty="0">
                <a:cs typeface="B Nazanin" panose="00000400000000000000" pitchFamily="2" charset="-78"/>
              </a:rPr>
              <a:t>دوران بلوغ و پيش از آن، به ويژه پرورش </a:t>
            </a:r>
            <a:r>
              <a:rPr lang="fa-IR" b="1" dirty="0" smtClean="0">
                <a:cs typeface="B Nazanin" panose="00000400000000000000" pitchFamily="2" charset="-78"/>
              </a:rPr>
              <a:t>ورزشــکاران بــه </a:t>
            </a:r>
            <a:r>
              <a:rPr lang="fa-IR" b="1" dirty="0">
                <a:cs typeface="B Nazanin" panose="00000400000000000000" pitchFamily="2" charset="-78"/>
              </a:rPr>
              <a:t>نحوی کــه در دورة بلوغ به اوج اجرای عملکرد خود برســند،</a:t>
            </a:r>
          </a:p>
          <a:p>
            <a:pPr algn="just" rtl="1"/>
            <a:r>
              <a:rPr lang="fa-IR" b="1" dirty="0">
                <a:cs typeface="B Nazanin" panose="00000400000000000000" pitchFamily="2" charset="-78"/>
              </a:rPr>
              <a:t>در دورة پس از بلوغ نيز به عنوان هدفی مهم مطرح اســت. </a:t>
            </a:r>
            <a:r>
              <a:rPr lang="fa-IR" b="1" dirty="0" smtClean="0">
                <a:cs typeface="B Nazanin" panose="00000400000000000000" pitchFamily="2" charset="-78"/>
              </a:rPr>
              <a:t>تفاوت ايــن </a:t>
            </a:r>
            <a:r>
              <a:rPr lang="fa-IR" b="1" dirty="0">
                <a:cs typeface="B Nazanin" panose="00000400000000000000" pitchFamily="2" charset="-78"/>
              </a:rPr>
              <a:t>اســت که علاوه بر اين هدف درازمــدت، بعد از دورة پس </a:t>
            </a:r>
            <a:r>
              <a:rPr lang="fa-IR" b="1" dirty="0" smtClean="0">
                <a:cs typeface="B Nazanin" panose="00000400000000000000" pitchFamily="2" charset="-78"/>
              </a:rPr>
              <a:t>از بلوغ</a:t>
            </a:r>
            <a:r>
              <a:rPr lang="fa-IR" b="1" dirty="0">
                <a:cs typeface="B Nazanin" panose="00000400000000000000" pitchFamily="2" charset="-78"/>
              </a:rPr>
              <a:t>، مربی بايد برنامه ريزی ســاليانه داشته باشد که در آن </a:t>
            </a:r>
            <a:r>
              <a:rPr lang="fa-IR" b="1" dirty="0" smtClean="0">
                <a:cs typeface="B Nazanin" panose="00000400000000000000" pitchFamily="2" charset="-78"/>
              </a:rPr>
              <a:t>علاوه بر </a:t>
            </a:r>
            <a:r>
              <a:rPr lang="fa-IR" b="1" dirty="0">
                <a:cs typeface="B Nazanin" panose="00000400000000000000" pitchFamily="2" charset="-78"/>
              </a:rPr>
              <a:t>تمرينات هوازی، و بی هــوازی، تمرينات «ارگوژنيز» هم </a:t>
            </a:r>
            <a:r>
              <a:rPr lang="fa-IR" b="1" dirty="0" smtClean="0">
                <a:cs typeface="B Nazanin" panose="00000400000000000000" pitchFamily="2" charset="-78"/>
              </a:rPr>
              <a:t>وجود دارد</a:t>
            </a:r>
            <a:r>
              <a:rPr lang="fa-IR" b="1" dirty="0">
                <a:cs typeface="B Nazanin" panose="00000400000000000000" pitchFamily="2" charset="-78"/>
              </a:rPr>
              <a:t>.</a:t>
            </a:r>
          </a:p>
          <a:p>
            <a:pPr algn="just" rtl="1"/>
            <a:r>
              <a:rPr lang="fa-IR" b="1" dirty="0">
                <a:cs typeface="B Nazanin" panose="00000400000000000000" pitchFamily="2" charset="-78"/>
              </a:rPr>
              <a:t>ارگوژنيز، يعنی ترکيب اجزا و عناصر اســتقامتی با يکديگر </a:t>
            </a:r>
            <a:r>
              <a:rPr lang="fa-IR" b="1" dirty="0" smtClean="0">
                <a:cs typeface="B Nazanin" panose="00000400000000000000" pitchFamily="2" charset="-78"/>
              </a:rPr>
              <a:t>و ايجاد </a:t>
            </a:r>
            <a:r>
              <a:rPr lang="fa-IR" b="1" dirty="0">
                <a:cs typeface="B Nazanin" panose="00000400000000000000" pitchFamily="2" charset="-78"/>
              </a:rPr>
              <a:t>تمرينات و فعاليت های اســتقامتی به همان شکلی که </a:t>
            </a:r>
            <a:r>
              <a:rPr lang="fa-IR" b="1" dirty="0" smtClean="0">
                <a:cs typeface="B Nazanin" panose="00000400000000000000" pitchFamily="2" charset="-78"/>
              </a:rPr>
              <a:t>مورد تقاضا </a:t>
            </a:r>
            <a:r>
              <a:rPr lang="fa-IR" b="1" dirty="0">
                <a:cs typeface="B Nazanin" panose="00000400000000000000" pitchFamily="2" charset="-78"/>
              </a:rPr>
              <a:t>و نياز رشــتة ورزشــی منتخب اســت. بنابراين ارگوژنيز به مجموع مشارکت و همکاری استقامت هوازی و بی هوازی برای اجرا و عملکرد يک فعاليت اشاره می کند و به صورت درصد بيان می شود. ً مثلا در شنا ۷۰ درصد هوازی و ۳۰ درصد بی هوازی است. در نتيجه مربی در برنامة ساليانه خود، بايد مرحله ای را در نظر بگيرد که طی آن تمرينات ارگوژنيز بيشــترين ميزان تمرينات را تشکيل دهد. اين نــوع تمرينات، در واقع ترکيب صحيح و مناســب را بين اســتقامت هــوازی و بی هــوازی ايجاد می کند. بر اثر ايجاد ســازگاری با چنين تمريناتی، سرعت بهبود و اصلاح عملکرد به تدريج افزايش می يابد.</a:t>
            </a:r>
          </a:p>
        </p:txBody>
      </p:sp>
    </p:spTree>
    <p:extLst>
      <p:ext uri="{BB962C8B-B14F-4D97-AF65-F5344CB8AC3E}">
        <p14:creationId xmlns:p14="http://schemas.microsoft.com/office/powerpoint/2010/main" val="2029538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طراحي برنامه</a:t>
            </a:r>
          </a:p>
        </p:txBody>
      </p:sp>
      <p:sp>
        <p:nvSpPr>
          <p:cNvPr id="4" name="TextBox 3"/>
          <p:cNvSpPr txBox="1"/>
          <p:nvPr/>
        </p:nvSpPr>
        <p:spPr>
          <a:xfrm>
            <a:off x="317634" y="1927870"/>
            <a:ext cx="8390472" cy="4351191"/>
          </a:xfrm>
          <a:prstGeom prst="rect">
            <a:avLst/>
          </a:prstGeom>
          <a:noFill/>
        </p:spPr>
        <p:txBody>
          <a:bodyPr wrap="square" rtlCol="0">
            <a:spAutoFit/>
          </a:bodyPr>
          <a:lstStyle/>
          <a:p>
            <a:pPr algn="just" rtl="1">
              <a:lnSpc>
                <a:spcPct val="150000"/>
              </a:lnSpc>
            </a:pPr>
            <a:r>
              <a:rPr lang="fa-IR" b="1" dirty="0">
                <a:cs typeface="B Nazanin" panose="00000400000000000000" pitchFamily="2" charset="-78"/>
              </a:rPr>
              <a:t>به دليــل تخصصی شــدن دورة پس از بلوغ، اختصاصی </a:t>
            </a:r>
            <a:r>
              <a:rPr lang="fa-IR" b="1" dirty="0" smtClean="0">
                <a:cs typeface="B Nazanin" panose="00000400000000000000" pitchFamily="2" charset="-78"/>
              </a:rPr>
              <a:t>شــدن</a:t>
            </a:r>
            <a:r>
              <a:rPr lang="en-US" b="1" dirty="0" smtClean="0">
                <a:cs typeface="B Nazanin" panose="00000400000000000000" pitchFamily="2" charset="-78"/>
              </a:rPr>
              <a:t> </a:t>
            </a:r>
            <a:r>
              <a:rPr lang="fa-IR" b="1" dirty="0" smtClean="0">
                <a:cs typeface="B Nazanin" panose="00000400000000000000" pitchFamily="2" charset="-78"/>
              </a:rPr>
              <a:t>تمرينات </a:t>
            </a:r>
            <a:r>
              <a:rPr lang="fa-IR" b="1" dirty="0">
                <a:cs typeface="B Nazanin" panose="00000400000000000000" pitchFamily="2" charset="-78"/>
              </a:rPr>
              <a:t>نيز بيشــتر آشکار می شود. در عين حال در اين شرايط </a:t>
            </a:r>
            <a:r>
              <a:rPr lang="fa-IR" b="1" dirty="0" smtClean="0">
                <a:cs typeface="B Nazanin" panose="00000400000000000000" pitchFamily="2" charset="-78"/>
              </a:rPr>
              <a:t>نيز</a:t>
            </a:r>
            <a:r>
              <a:rPr lang="en-US" b="1" dirty="0" smtClean="0">
                <a:cs typeface="B Nazanin" panose="00000400000000000000" pitchFamily="2" charset="-78"/>
              </a:rPr>
              <a:t> </a:t>
            </a:r>
            <a:r>
              <a:rPr lang="fa-IR" b="1" dirty="0" smtClean="0">
                <a:cs typeface="B Nazanin" panose="00000400000000000000" pitchFamily="2" charset="-78"/>
              </a:rPr>
              <a:t>نبايد </a:t>
            </a:r>
            <a:r>
              <a:rPr lang="fa-IR" b="1" dirty="0">
                <a:cs typeface="B Nazanin" panose="00000400000000000000" pitchFamily="2" charset="-78"/>
              </a:rPr>
              <a:t>تمرينات چند جانبه به صورت کامل کنار گذاشته و يا در </a:t>
            </a:r>
            <a:r>
              <a:rPr lang="fa-IR" b="1" dirty="0" smtClean="0">
                <a:cs typeface="B Nazanin" panose="00000400000000000000" pitchFamily="2" charset="-78"/>
              </a:rPr>
              <a:t>مورد</a:t>
            </a:r>
            <a:r>
              <a:rPr lang="en-US" b="1" dirty="0" smtClean="0">
                <a:cs typeface="B Nazanin" panose="00000400000000000000" pitchFamily="2" charset="-78"/>
              </a:rPr>
              <a:t> </a:t>
            </a:r>
            <a:r>
              <a:rPr lang="fa-IR" b="1" dirty="0" smtClean="0">
                <a:cs typeface="B Nazanin" panose="00000400000000000000" pitchFamily="2" charset="-78"/>
              </a:rPr>
              <a:t>آن </a:t>
            </a:r>
            <a:r>
              <a:rPr lang="fa-IR" b="1" dirty="0">
                <a:cs typeface="B Nazanin" panose="00000400000000000000" pitchFamily="2" charset="-78"/>
              </a:rPr>
              <a:t>ها زياده روی شود</a:t>
            </a:r>
            <a:r>
              <a:rPr lang="fa-IR" b="1" dirty="0" smtClean="0">
                <a:cs typeface="B Nazanin" panose="00000400000000000000" pitchFamily="2" charset="-78"/>
              </a:rPr>
              <a:t>.</a:t>
            </a:r>
          </a:p>
          <a:p>
            <a:pPr algn="just" rtl="1">
              <a:lnSpc>
                <a:spcPct val="150000"/>
              </a:lnSpc>
            </a:pPr>
            <a:r>
              <a:rPr lang="fa-IR" sz="2400" b="1" dirty="0">
                <a:solidFill>
                  <a:srgbClr val="FF0000"/>
                </a:solidFill>
                <a:cs typeface="B Nazanin" panose="00000400000000000000" pitchFamily="2" charset="-78"/>
              </a:rPr>
              <a:t>برنامة </a:t>
            </a:r>
            <a:r>
              <a:rPr lang="fa-IR" sz="2400" b="1" dirty="0" smtClean="0">
                <a:solidFill>
                  <a:srgbClr val="FF0000"/>
                </a:solidFill>
                <a:cs typeface="B Nazanin" panose="00000400000000000000" pitchFamily="2" charset="-78"/>
              </a:rPr>
              <a:t>تمرينات</a:t>
            </a:r>
          </a:p>
          <a:p>
            <a:pPr algn="just" rtl="1">
              <a:lnSpc>
                <a:spcPct val="150000"/>
              </a:lnSpc>
            </a:pPr>
            <a:r>
              <a:rPr lang="fa-IR" b="1" dirty="0" smtClean="0">
                <a:cs typeface="B Nazanin" panose="00000400000000000000" pitchFamily="2" charset="-78"/>
              </a:rPr>
              <a:t> </a:t>
            </a:r>
            <a:r>
              <a:rPr lang="fa-IR" b="1" dirty="0">
                <a:cs typeface="B Nazanin" panose="00000400000000000000" pitchFamily="2" charset="-78"/>
              </a:rPr>
              <a:t>يک برنامة تمرينی برای دورة پس از بلوغ، بايد سيســتم هوازی را برای پيشــرفت مداوم ظرفيت هوازی تحت فشــار قــرار دهد، تا اکسيژن به صورت مؤثر توليد شود و از طريق اين سيستم به صورت مقرون به صرفه مصرف شــود. در دو تا سه ســال اولية پس از بلوغ، هدف اصلی تمرينات برای تمامی رشــته ها، توسعه و بهبود ظرفيت هوازی اســت. در ســال های آخر پس از بلوغ، تمرينات اســتقامتی اختصاصی تر می شــود. از اين مرحله به بعد، اجرای تمرينات مربوط به اســتقامت بی هوازی و ارگوژنيز روی يک زيربنای هوازی محکم، تأييد می شود.</a:t>
            </a:r>
          </a:p>
        </p:txBody>
      </p:sp>
    </p:spTree>
    <p:extLst>
      <p:ext uri="{BB962C8B-B14F-4D97-AF65-F5344CB8AC3E}">
        <p14:creationId xmlns:p14="http://schemas.microsoft.com/office/powerpoint/2010/main" val="174750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cs typeface="B Titr" panose="00000700000000000000" pitchFamily="2" charset="-78"/>
              </a:rPr>
              <a:t>مقدمه</a:t>
            </a:r>
            <a:endParaRPr lang="en-US" sz="3200" dirty="0">
              <a:cs typeface="B Titr" panose="00000700000000000000" pitchFamily="2" charset="-78"/>
            </a:endParaRPr>
          </a:p>
        </p:txBody>
      </p:sp>
      <p:sp>
        <p:nvSpPr>
          <p:cNvPr id="4" name="TextBox 3"/>
          <p:cNvSpPr txBox="1"/>
          <p:nvPr/>
        </p:nvSpPr>
        <p:spPr>
          <a:xfrm>
            <a:off x="539014" y="2011680"/>
            <a:ext cx="8065971" cy="4524315"/>
          </a:xfrm>
          <a:prstGeom prst="rect">
            <a:avLst/>
          </a:prstGeom>
          <a:noFill/>
        </p:spPr>
        <p:txBody>
          <a:bodyPr wrap="square" rtlCol="0">
            <a:spAutoFit/>
          </a:bodyPr>
          <a:lstStyle/>
          <a:p>
            <a:pPr algn="just" rtl="1"/>
            <a:r>
              <a:rPr lang="fa-IR" sz="2400" b="1" dirty="0">
                <a:cs typeface="B Nazanin" panose="00000400000000000000" pitchFamily="2" charset="-78"/>
              </a:rPr>
              <a:t>در دهه هــای گذشــته، اجراهــا و عملکردهــای برجســته و چشــمگيری در رشــته های گوناگون ورزشی مشــاهده شده است. عده ای از متخصصان علوم ورزشی و مربيان ادعا می کنند که بهترين ً از آن ورزشــکارانی اســت که در دوران کودکی و عملکردها، معمولا نوجوانی، تحت تأثير برنامه های تمرينی منظم و ســازمان يافته قرار داشــته اند. مربيان عجولی که، کودکان را برای نتيجه گيری ســريع، ً شکست می خورند و ورزشکاران تحت فشــار قرار می دهند، معمولا آنان نيز، اغلب قبل از رســيدن به بلوغ و تکامل ورزشــی، از ورزش کناره گيری می کنند</a:t>
            </a:r>
            <a:r>
              <a:rPr lang="fa-IR" sz="2400" b="1" dirty="0" smtClean="0">
                <a:cs typeface="B Nazanin" panose="00000400000000000000" pitchFamily="2" charset="-78"/>
              </a:rPr>
              <a:t>. </a:t>
            </a:r>
            <a:r>
              <a:rPr lang="fa-IR" sz="2400" b="1" dirty="0">
                <a:cs typeface="B Nazanin" panose="00000400000000000000" pitchFamily="2" charset="-78"/>
              </a:rPr>
              <a:t>با به کارگيــری اصول و قواعد تمرينی صحيح و مناســب و تقســيم بندی تمرينات کــودکان و نوجوانان به دوره ها و مراحل ســازمان يافتــه و منظم و هدفدار مربی بــه احتمال زياد می تواند، ورزشکارانی تندرست و سرشناس را پرورش دهد. </a:t>
            </a:r>
            <a:endParaRPr lang="en-US" sz="2400" b="1" dirty="0">
              <a:cs typeface="B Nazanin" panose="00000400000000000000" pitchFamily="2" charset="-78"/>
            </a:endParaRPr>
          </a:p>
        </p:txBody>
      </p:sp>
    </p:spTree>
    <p:extLst>
      <p:ext uri="{BB962C8B-B14F-4D97-AF65-F5344CB8AC3E}">
        <p14:creationId xmlns:p14="http://schemas.microsoft.com/office/powerpoint/2010/main" val="1529414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طراحي برنامه</a:t>
            </a:r>
          </a:p>
        </p:txBody>
      </p:sp>
      <p:sp>
        <p:nvSpPr>
          <p:cNvPr id="4" name="TextBox 3"/>
          <p:cNvSpPr txBox="1"/>
          <p:nvPr/>
        </p:nvSpPr>
        <p:spPr>
          <a:xfrm>
            <a:off x="317634" y="1927870"/>
            <a:ext cx="8390472" cy="4093428"/>
          </a:xfrm>
          <a:prstGeom prst="rect">
            <a:avLst/>
          </a:prstGeom>
          <a:noFill/>
        </p:spPr>
        <p:txBody>
          <a:bodyPr wrap="square" rtlCol="0">
            <a:spAutoFit/>
          </a:bodyPr>
          <a:lstStyle/>
          <a:p>
            <a:pPr algn="just" rtl="1"/>
            <a:r>
              <a:rPr lang="fa-IR" sz="2000" b="1" dirty="0" smtClean="0">
                <a:solidFill>
                  <a:srgbClr val="FF0000"/>
                </a:solidFill>
                <a:cs typeface="B Nazanin" panose="00000400000000000000" pitchFamily="2" charset="-78"/>
              </a:rPr>
              <a:t>فوايد توجه به ظرفيت هوازی عبارت است از:</a:t>
            </a:r>
          </a:p>
          <a:p>
            <a:pPr algn="just" rtl="1"/>
            <a:r>
              <a:rPr lang="fa-IR" sz="2000" dirty="0" smtClean="0">
                <a:cs typeface="B Nazanin" panose="00000400000000000000" pitchFamily="2" charset="-78"/>
              </a:rPr>
              <a:t>۱ .بهبود و پيشــرفت در سيســتم انتقال اکسيژن، که يک قلب قوی نقش مهمی را در آن ايفا می کند.</a:t>
            </a:r>
          </a:p>
          <a:p>
            <a:pPr algn="just" rtl="1"/>
            <a:r>
              <a:rPr lang="fa-IR" sz="2000" dirty="0" smtClean="0">
                <a:cs typeface="B Nazanin" panose="00000400000000000000" pitchFamily="2" charset="-78"/>
              </a:rPr>
              <a:t> ۲ .سيســتم تنفســی به خوبی تقويت می شــود، که برای بهبود عملکرد اين سيســتم، تنفس صحيح به منظور رســاندن اکســيژن بــه ريه ها ضروری اســت. بنابراين مربی بايد دقــت کند که تنفس ورزشکاران منظم و عميق باشد. هم چنين بايد اطمينان حاصل کند که ورزشکاران دچار «پر تهويه»ای نشوند. لازم است ورزشکاران به بازدم فعال توجه کنند. در هنگام تنفس، عمل دم به صورت طبيعی انجام می شود و در برابر عمل دم، بازدم بايد عميق تر انجام شود.</a:t>
            </a:r>
          </a:p>
          <a:p>
            <a:pPr algn="just" rtl="1"/>
            <a:r>
              <a:rPr lang="fa-IR" sz="2000" dirty="0" smtClean="0">
                <a:cs typeface="B Nazanin" panose="00000400000000000000" pitchFamily="2" charset="-78"/>
              </a:rPr>
              <a:t> ۳ .ظرفيت هوازی بهتر، بر ميزان ظرفيت بی هوازی تأثير مثبت خواهد داشت.</a:t>
            </a:r>
          </a:p>
          <a:p>
            <a:pPr algn="just" rtl="1"/>
            <a:r>
              <a:rPr lang="fa-IR" sz="2000" dirty="0" smtClean="0">
                <a:cs typeface="B Nazanin" panose="00000400000000000000" pitchFamily="2" charset="-78"/>
              </a:rPr>
              <a:t> ۴ .ورزشکارانی که ظرفيت هوازی بالاتری دارند، بعد از جلسات تمرينی خســته کننده، برگشــت به حالت اولية سريع تری خواهند داشــت. بنابرايــن می توان اســتراحت های متنــاوب را کاهش و در نتيجه، تمرين بيشتری را انجام داد. يک برنامة تمرينی طراحی شــده بــرای دورة پس از بلوغ، بايد ظرفيت بی هوازی را در بخش دوم اين مرحله از رشــد توسعه دهد. اين مســئله به توانايی ورزشکار، برای توليد انرژی در غياب اکسيژن و تحمــل مؤثرتر اســيد لاکتيک در تمرينات بی هــوازی می پردازد.</a:t>
            </a:r>
            <a:endParaRPr lang="fa-IR" sz="2000" b="1" dirty="0">
              <a:cs typeface="B Nazanin" panose="00000400000000000000" pitchFamily="2" charset="-78"/>
            </a:endParaRPr>
          </a:p>
        </p:txBody>
      </p:sp>
    </p:spTree>
    <p:extLst>
      <p:ext uri="{BB962C8B-B14F-4D97-AF65-F5344CB8AC3E}">
        <p14:creationId xmlns:p14="http://schemas.microsoft.com/office/powerpoint/2010/main" val="3995582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تأثيــر وراثــت</a:t>
            </a:r>
          </a:p>
        </p:txBody>
      </p:sp>
      <p:sp>
        <p:nvSpPr>
          <p:cNvPr id="4" name="TextBox 3"/>
          <p:cNvSpPr txBox="1"/>
          <p:nvPr/>
        </p:nvSpPr>
        <p:spPr>
          <a:xfrm>
            <a:off x="317634" y="2130001"/>
            <a:ext cx="8390472" cy="4401205"/>
          </a:xfrm>
          <a:prstGeom prst="rect">
            <a:avLst/>
          </a:prstGeom>
          <a:noFill/>
        </p:spPr>
        <p:txBody>
          <a:bodyPr wrap="square" rtlCol="0">
            <a:spAutoFit/>
          </a:bodyPr>
          <a:lstStyle/>
          <a:p>
            <a:pPr algn="just" rtl="1"/>
            <a:r>
              <a:rPr lang="fa-IR" sz="2000" b="1" dirty="0">
                <a:cs typeface="B Nazanin" panose="00000400000000000000" pitchFamily="2" charset="-78"/>
              </a:rPr>
              <a:t>کارايی و عملکرد اســتقامتی، به شــدت تحت تأثير وراثت و ژنتيک اســت. زيرا اين عامل می تواند تعداد تارهای عضلانی تند انقبــاض و کند انقباض و نســبت آن ها را در عضلــه تعيين کند. ســهم وراثت در تأثير بــر حداکثر حجم اکســيژنی که در دقيقه ً ۵۰ درصد است. هم چنين مصرف می شــود (</a:t>
            </a:r>
            <a:r>
              <a:rPr lang="en-US" sz="2000" b="1" dirty="0" smtClean="0">
                <a:cs typeface="B Nazanin" panose="00000400000000000000" pitchFamily="2" charset="-78"/>
              </a:rPr>
              <a:t>Vo2max </a:t>
            </a:r>
            <a:r>
              <a:rPr lang="en-US" sz="2000" b="1" dirty="0">
                <a:cs typeface="B Nazanin" panose="00000400000000000000" pitchFamily="2" charset="-78"/>
              </a:rPr>
              <a:t>،(</a:t>
            </a:r>
            <a:r>
              <a:rPr lang="fa-IR" sz="2000" b="1" dirty="0">
                <a:cs typeface="B Nazanin" panose="00000400000000000000" pitchFamily="2" charset="-78"/>
              </a:rPr>
              <a:t>تقريبا تأثيــر عوامل وراثت يا ســاختار بيولوژيکی فرد بــر کل کارايی و عملکرد در يک رشــتة ورزشی يا مسابقه ای که استقامت، ويژگی حرکتی غالب آن اســت، ممکن است به بيش از ۷۰ درصد برسد. از ســاير عوامل مؤثر در عملکرد اســتقامتی، می توان خصوصيات روانی و ذاتــی مانند: انگيزش، رقابت جويــی و برتری طلبی را نام برد. قابليت عملکرد و کارايی در رشــته های ورزشــی استقامتی، در دوره خردســالی از اوايــل دورة پيش از بلــوغ تا دورة پس از بلوغ و نوجوانی همواره در حال پيشــرفت است تا اين که در دورة بزرگ ســالی به اوج می رســد. ورزشکاران دختر ممکن اســت در عملکرد استقامتی، نسبت به پســران هم سن خود زودتر به اوج برسند. شايد به اين دليل که ً زودتر از پســران بــه بلوغ می رســند. در نتيجه دختــران معمولا پســران تا مدتی بعد از دختران به رشــد خــود ادامه می دهند و پيشــرفت عملکرد اســتقامتی آنان تا مدتی بعد از توقف اين روند در دختــران ادامه می يابد و به ســطح بالاتری می رســد. </a:t>
            </a:r>
          </a:p>
        </p:txBody>
      </p:sp>
    </p:spTree>
    <p:extLst>
      <p:ext uri="{BB962C8B-B14F-4D97-AF65-F5344CB8AC3E}">
        <p14:creationId xmlns:p14="http://schemas.microsoft.com/office/powerpoint/2010/main" val="2551110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تأثيــر وراثــت</a:t>
            </a:r>
          </a:p>
        </p:txBody>
      </p:sp>
      <p:sp>
        <p:nvSpPr>
          <p:cNvPr id="4" name="TextBox 3"/>
          <p:cNvSpPr txBox="1"/>
          <p:nvPr/>
        </p:nvSpPr>
        <p:spPr>
          <a:xfrm>
            <a:off x="317634" y="2130001"/>
            <a:ext cx="8390472" cy="3477875"/>
          </a:xfrm>
          <a:prstGeom prst="rect">
            <a:avLst/>
          </a:prstGeom>
          <a:noFill/>
        </p:spPr>
        <p:txBody>
          <a:bodyPr wrap="square" rtlCol="0">
            <a:spAutoFit/>
          </a:bodyPr>
          <a:lstStyle/>
          <a:p>
            <a:pPr algn="just" rtl="1"/>
            <a:r>
              <a:rPr lang="fa-IR" sz="2000" b="1" dirty="0">
                <a:cs typeface="B Nazanin" panose="00000400000000000000" pitchFamily="2" charset="-78"/>
              </a:rPr>
              <a:t>در اين مراحل و مراحل رشــد، در کل، پســران عملکرد بهتری نسبت به دختران دارند. کودکان در مرحله جهش رشد، ممکن است نسبت به بعضی از آســيب ديدگی های ناشی از فعاليت های طولانی مدت آسيب پذير باشند. اين موضوع بيشتر هنگامی که کودک مسافتی طولانــی را روی يک ســطح ســفت و محکم طــی می کند، ديده می شــود. با توجه به مدت طولانی ورزش های اســتقامتی، ممکن اســت کودکان از انجام ســاير فعاليت های اجتماعی لذت بخش و يادگيری ســاير مهارت ها باز بمانند. به طــور معمول اکثر کودکان در انواع فعاليت های اســتقامتی و طولانی مدت از قبيل دو، دوچرخه ســواری و... جذب نمی شوند. </a:t>
            </a:r>
            <a:r>
              <a:rPr lang="fa-IR" sz="2000" b="1">
                <a:cs typeface="B Nazanin" panose="00000400000000000000" pitchFamily="2" charset="-78"/>
              </a:rPr>
              <a:t>برخــلاف ورزش های تيمی، فعاليت های اســتقامتی را می توان به تنهايــی يا در گروه هــای کوچک انجام داد، به شــرط اين که در شــکل گروهی آن، فعاليت حالت رقابتی نداشــته باشد، به نحوی که هر کودک بتواند بدون متحمل شدن فشار زياد، از آن فعاليت لــذت ببــرد.</a:t>
            </a:r>
            <a:endParaRPr lang="fa-IR" sz="2000" b="1" dirty="0">
              <a:cs typeface="B Nazanin" panose="00000400000000000000" pitchFamily="2" charset="-78"/>
            </a:endParaRPr>
          </a:p>
        </p:txBody>
      </p:sp>
    </p:spTree>
    <p:extLst>
      <p:ext uri="{BB962C8B-B14F-4D97-AF65-F5344CB8AC3E}">
        <p14:creationId xmlns:p14="http://schemas.microsoft.com/office/powerpoint/2010/main" val="400205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cs typeface="B Titr" panose="00000700000000000000" pitchFamily="2" charset="-78"/>
              </a:rPr>
              <a:t>تاثیر تمرینات استقامتی </a:t>
            </a:r>
            <a:endParaRPr lang="en-US" sz="3200" dirty="0">
              <a:cs typeface="B Titr" panose="00000700000000000000" pitchFamily="2" charset="-78"/>
            </a:endParaRPr>
          </a:p>
        </p:txBody>
      </p:sp>
      <p:sp>
        <p:nvSpPr>
          <p:cNvPr id="4" name="TextBox 3"/>
          <p:cNvSpPr txBox="1"/>
          <p:nvPr/>
        </p:nvSpPr>
        <p:spPr>
          <a:xfrm>
            <a:off x="539014" y="2011680"/>
            <a:ext cx="8065971" cy="3924151"/>
          </a:xfrm>
          <a:prstGeom prst="rect">
            <a:avLst/>
          </a:prstGeom>
          <a:noFill/>
        </p:spPr>
        <p:txBody>
          <a:bodyPr wrap="square" rtlCol="0">
            <a:spAutoFit/>
          </a:bodyPr>
          <a:lstStyle/>
          <a:p>
            <a:pPr algn="just" rtl="1">
              <a:lnSpc>
                <a:spcPct val="150000"/>
              </a:lnSpc>
            </a:pPr>
            <a:r>
              <a:rPr lang="fa-IR" sz="2400" b="1" dirty="0">
                <a:cs typeface="B Nazanin" panose="00000400000000000000" pitchFamily="2" charset="-78"/>
              </a:rPr>
              <a:t>ســازگاری سيستم ها و اعضای بدن کودکان، نسبت به </a:t>
            </a:r>
            <a:r>
              <a:rPr lang="fa-IR" sz="2400" b="1" dirty="0" smtClean="0">
                <a:cs typeface="B Nazanin" panose="00000400000000000000" pitchFamily="2" charset="-78"/>
              </a:rPr>
              <a:t>تمرينات اســتقامتی </a:t>
            </a:r>
            <a:r>
              <a:rPr lang="fa-IR" sz="2400" b="1" dirty="0">
                <a:cs typeface="B Nazanin" panose="00000400000000000000" pitchFamily="2" charset="-78"/>
              </a:rPr>
              <a:t>بسيار گوناگون است. بيشترين تأثير اين تمرينات </a:t>
            </a:r>
            <a:r>
              <a:rPr lang="fa-IR" sz="2400" b="1" dirty="0" smtClean="0">
                <a:cs typeface="B Nazanin" panose="00000400000000000000" pitchFamily="2" charset="-78"/>
              </a:rPr>
              <a:t>شامل افزايــش </a:t>
            </a:r>
            <a:r>
              <a:rPr lang="fa-IR" sz="2400" b="1" dirty="0">
                <a:cs typeface="B Nazanin" panose="00000400000000000000" pitchFamily="2" charset="-78"/>
              </a:rPr>
              <a:t>حداکثر اکســيژن مصرفی (</a:t>
            </a:r>
            <a:r>
              <a:rPr lang="en-US" sz="2400" b="1" dirty="0">
                <a:cs typeface="B Nazanin" panose="00000400000000000000" pitchFamily="2" charset="-78"/>
              </a:rPr>
              <a:t>Vo</a:t>
            </a:r>
            <a:r>
              <a:rPr lang="fa-IR" sz="2400" b="1" dirty="0">
                <a:cs typeface="B Nazanin" panose="00000400000000000000" pitchFamily="2" charset="-78"/>
              </a:rPr>
              <a:t>۲</a:t>
            </a:r>
            <a:r>
              <a:rPr lang="en-US" sz="2400" b="1" dirty="0">
                <a:cs typeface="B Nazanin" panose="00000400000000000000" pitchFamily="2" charset="-78"/>
              </a:rPr>
              <a:t>max </a:t>
            </a:r>
            <a:r>
              <a:rPr lang="fa-IR" sz="2400" b="1" dirty="0" smtClean="0">
                <a:cs typeface="B Nazanin" panose="00000400000000000000" pitchFamily="2" charset="-78"/>
              </a:rPr>
              <a:t>)اســت</a:t>
            </a:r>
            <a:r>
              <a:rPr lang="fa-IR" sz="2400" b="1" dirty="0">
                <a:cs typeface="B Nazanin" panose="00000400000000000000" pitchFamily="2" charset="-78"/>
              </a:rPr>
              <a:t>. هم </a:t>
            </a:r>
            <a:r>
              <a:rPr lang="fa-IR" sz="2400" b="1" dirty="0" smtClean="0">
                <a:cs typeface="B Nazanin" panose="00000400000000000000" pitchFamily="2" charset="-78"/>
              </a:rPr>
              <a:t>چنين افزايــش </a:t>
            </a:r>
            <a:r>
              <a:rPr lang="fa-IR" sz="2400" b="1" dirty="0">
                <a:cs typeface="B Nazanin" panose="00000400000000000000" pitchFamily="2" charset="-78"/>
              </a:rPr>
              <a:t>تعــداد گلبول های قرمــز خون که اکســيژن را به </a:t>
            </a:r>
            <a:r>
              <a:rPr lang="fa-IR" sz="2400" b="1" dirty="0" smtClean="0">
                <a:cs typeface="B Nazanin" panose="00000400000000000000" pitchFamily="2" charset="-78"/>
              </a:rPr>
              <a:t>عضلات فعال </a:t>
            </a:r>
            <a:r>
              <a:rPr lang="fa-IR" sz="2400" b="1" dirty="0">
                <a:cs typeface="B Nazanin" panose="00000400000000000000" pitchFamily="2" charset="-78"/>
              </a:rPr>
              <a:t>می رســاند، از ديگــر نتايج مهم اين فعاليت هاســت. هم </a:t>
            </a:r>
            <a:r>
              <a:rPr lang="fa-IR" sz="2400" b="1" dirty="0" smtClean="0">
                <a:cs typeface="B Nazanin" panose="00000400000000000000" pitchFamily="2" charset="-78"/>
              </a:rPr>
              <a:t>چنان که </a:t>
            </a:r>
            <a:r>
              <a:rPr lang="fa-IR" sz="2400" b="1" dirty="0">
                <a:cs typeface="B Nazanin" panose="00000400000000000000" pitchFamily="2" charset="-78"/>
              </a:rPr>
              <a:t>ورزشــکار به تمرينات اســتقامتی خود ادامه می دهد، در </a:t>
            </a:r>
            <a:r>
              <a:rPr lang="fa-IR" sz="2400" b="1" dirty="0" smtClean="0">
                <a:cs typeface="B Nazanin" panose="00000400000000000000" pitchFamily="2" charset="-78"/>
              </a:rPr>
              <a:t>نتيجه عملکرد </a:t>
            </a:r>
            <a:r>
              <a:rPr lang="fa-IR" sz="2400" b="1" dirty="0">
                <a:cs typeface="B Nazanin" panose="00000400000000000000" pitchFamily="2" charset="-78"/>
              </a:rPr>
              <a:t>کارآيی بهتر می شود و عملکرد بهبود می يابد.</a:t>
            </a:r>
          </a:p>
        </p:txBody>
      </p:sp>
    </p:spTree>
    <p:extLst>
      <p:ext uri="{BB962C8B-B14F-4D97-AF65-F5344CB8AC3E}">
        <p14:creationId xmlns:p14="http://schemas.microsoft.com/office/powerpoint/2010/main" val="255937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ويژگی های استقامتی کودکان پيش از بلوغ</a:t>
            </a:r>
            <a:endParaRPr lang="en-US" sz="3200" dirty="0">
              <a:cs typeface="B Titr" panose="00000700000000000000" pitchFamily="2" charset="-78"/>
            </a:endParaRPr>
          </a:p>
        </p:txBody>
      </p:sp>
      <p:sp>
        <p:nvSpPr>
          <p:cNvPr id="4" name="TextBox 3"/>
          <p:cNvSpPr txBox="1"/>
          <p:nvPr/>
        </p:nvSpPr>
        <p:spPr>
          <a:xfrm>
            <a:off x="435894" y="1977818"/>
            <a:ext cx="8065971" cy="4880182"/>
          </a:xfrm>
          <a:prstGeom prst="rect">
            <a:avLst/>
          </a:prstGeom>
          <a:noFill/>
        </p:spPr>
        <p:txBody>
          <a:bodyPr wrap="square" rtlCol="0">
            <a:spAutoFit/>
          </a:bodyPr>
          <a:lstStyle/>
          <a:p>
            <a:pPr algn="just" rtl="1">
              <a:lnSpc>
                <a:spcPct val="150000"/>
              </a:lnSpc>
            </a:pPr>
            <a:r>
              <a:rPr lang="fa-IR" sz="1900" b="1" dirty="0">
                <a:cs typeface="B Nazanin" panose="00000400000000000000" pitchFamily="2" charset="-78"/>
              </a:rPr>
              <a:t>اين مرحله بيشتر به عنوان دورة شروع فعاليت های طولانی </a:t>
            </a:r>
            <a:r>
              <a:rPr lang="fa-IR" sz="1900" b="1" dirty="0" smtClean="0">
                <a:cs typeface="B Nazanin" panose="00000400000000000000" pitchFamily="2" charset="-78"/>
              </a:rPr>
              <a:t>مدت محســوب </a:t>
            </a:r>
            <a:r>
              <a:rPr lang="fa-IR" sz="1900" b="1" dirty="0">
                <a:cs typeface="B Nazanin" panose="00000400000000000000" pitchFamily="2" charset="-78"/>
              </a:rPr>
              <a:t>می شود. در ســال های اوليه، مهارت ها و تکنيک </a:t>
            </a:r>
            <a:r>
              <a:rPr lang="fa-IR" sz="1900" b="1" dirty="0" smtClean="0">
                <a:cs typeface="B Nazanin" panose="00000400000000000000" pitchFamily="2" charset="-78"/>
              </a:rPr>
              <a:t>کودکانِ </a:t>
            </a:r>
            <a:r>
              <a:rPr lang="fa-IR" sz="1900" b="1" dirty="0">
                <a:cs typeface="B Nazanin" panose="00000400000000000000" pitchFamily="2" charset="-78"/>
              </a:rPr>
              <a:t>ضعيف اســت و فعاليت های بدنی شــان، از نظر مصرف انرژی، کمتر اقتصادی اســت. در دورة پيش از بلوغ، برون ده قلبی، ظرفيت </a:t>
            </a:r>
            <a:r>
              <a:rPr lang="fa-IR" sz="1900" b="1" dirty="0" smtClean="0">
                <a:cs typeface="B Nazanin" panose="00000400000000000000" pitchFamily="2" charset="-78"/>
              </a:rPr>
              <a:t>حمل اکســيژن </a:t>
            </a:r>
            <a:r>
              <a:rPr lang="fa-IR" sz="1900" b="1" dirty="0">
                <a:cs typeface="B Nazanin" panose="00000400000000000000" pitchFamily="2" charset="-78"/>
              </a:rPr>
              <a:t>و </a:t>
            </a:r>
            <a:r>
              <a:rPr lang="fa-IR" sz="1900" b="1" dirty="0" smtClean="0">
                <a:cs typeface="B Nazanin" panose="00000400000000000000" pitchFamily="2" charset="-78"/>
              </a:rPr>
              <a:t> </a:t>
            </a:r>
            <a:r>
              <a:rPr lang="en-US" sz="1900" b="1" dirty="0" smtClean="0">
                <a:cs typeface="B Nazanin" panose="00000400000000000000" pitchFamily="2" charset="-78"/>
              </a:rPr>
              <a:t>Vo2max</a:t>
            </a:r>
            <a:r>
              <a:rPr lang="fa-IR" sz="1900" b="1" dirty="0" smtClean="0">
                <a:cs typeface="B Nazanin" panose="00000400000000000000" pitchFamily="2" charset="-78"/>
              </a:rPr>
              <a:t> </a:t>
            </a:r>
            <a:r>
              <a:rPr lang="en-US" sz="1900" b="1" dirty="0" smtClean="0">
                <a:cs typeface="B Nazanin" panose="00000400000000000000" pitchFamily="2" charset="-78"/>
              </a:rPr>
              <a:t> </a:t>
            </a:r>
            <a:r>
              <a:rPr lang="fa-IR" sz="1900" b="1" dirty="0">
                <a:cs typeface="B Nazanin" panose="00000400000000000000" pitchFamily="2" charset="-78"/>
              </a:rPr>
              <a:t>کودکان در سطح پايينی است. با وجود </a:t>
            </a:r>
            <a:r>
              <a:rPr lang="fa-IR" sz="1900" b="1" dirty="0" smtClean="0">
                <a:cs typeface="B Nazanin" panose="00000400000000000000" pitchFamily="2" charset="-78"/>
              </a:rPr>
              <a:t>اين در </a:t>
            </a:r>
            <a:r>
              <a:rPr lang="fa-IR" sz="1900" b="1" dirty="0">
                <a:cs typeface="B Nazanin" panose="00000400000000000000" pitchFamily="2" charset="-78"/>
              </a:rPr>
              <a:t>مقايسه با غير ورزشکاران، کودکان ورزشکار در اين موارد </a:t>
            </a:r>
            <a:r>
              <a:rPr lang="fa-IR" sz="1900" b="1" dirty="0" smtClean="0">
                <a:cs typeface="B Nazanin" panose="00000400000000000000" pitchFamily="2" charset="-78"/>
              </a:rPr>
              <a:t>بهترند، که </a:t>
            </a:r>
            <a:r>
              <a:rPr lang="fa-IR" sz="1900" b="1" dirty="0">
                <a:cs typeface="B Nazanin" panose="00000400000000000000" pitchFamily="2" charset="-78"/>
              </a:rPr>
              <a:t>نشان دهندة سازگاری آنان با تمرينات هوازی است</a:t>
            </a:r>
            <a:r>
              <a:rPr lang="fa-IR" sz="1900" b="1" dirty="0" smtClean="0">
                <a:cs typeface="B Nazanin" panose="00000400000000000000" pitchFamily="2" charset="-78"/>
              </a:rPr>
              <a:t>.</a:t>
            </a:r>
            <a:r>
              <a:rPr lang="fa-IR" sz="1900" b="1" dirty="0">
                <a:cs typeface="B Nazanin" panose="00000400000000000000" pitchFamily="2" charset="-78"/>
              </a:rPr>
              <a:t> يانگين استقامت پسران در دورة پيش از بلوغ، بيشتر از دختران اســت، بــه اين دليل کــه در اواخر دورة پيــش از بلوغ </a:t>
            </a:r>
            <a:r>
              <a:rPr lang="en-US" sz="1900" b="1" dirty="0" smtClean="0">
                <a:cs typeface="B Nazanin" panose="00000400000000000000" pitchFamily="2" charset="-78"/>
              </a:rPr>
              <a:t>Vo2max </a:t>
            </a:r>
            <a:r>
              <a:rPr lang="fa-IR" sz="1900" b="1" dirty="0" smtClean="0">
                <a:cs typeface="B Nazanin" panose="00000400000000000000" pitchFamily="2" charset="-78"/>
              </a:rPr>
              <a:t> دختران </a:t>
            </a:r>
            <a:r>
              <a:rPr lang="fa-IR" sz="1900" b="1" dirty="0">
                <a:cs typeface="B Nazanin" panose="00000400000000000000" pitchFamily="2" charset="-78"/>
              </a:rPr>
              <a:t>در حدود ۱۵ درصد کمتر اســت. علت اين تفاوت اين است کــه </a:t>
            </a:r>
            <a:r>
              <a:rPr lang="en-US" sz="1900" b="1" dirty="0" smtClean="0">
                <a:cs typeface="B Nazanin" panose="00000400000000000000" pitchFamily="2" charset="-78"/>
              </a:rPr>
              <a:t>Vo2max</a:t>
            </a:r>
            <a:r>
              <a:rPr lang="fa-IR" sz="1900" b="1" dirty="0" smtClean="0">
                <a:cs typeface="B Nazanin" panose="00000400000000000000" pitchFamily="2" charset="-78"/>
              </a:rPr>
              <a:t> </a:t>
            </a:r>
            <a:r>
              <a:rPr lang="en-US" sz="1900" b="1" dirty="0" smtClean="0">
                <a:cs typeface="B Nazanin" panose="00000400000000000000" pitchFamily="2" charset="-78"/>
              </a:rPr>
              <a:t> </a:t>
            </a:r>
            <a:r>
              <a:rPr lang="fa-IR" sz="1900" b="1" dirty="0">
                <a:cs typeface="B Nazanin" panose="00000400000000000000" pitchFamily="2" charset="-78"/>
              </a:rPr>
              <a:t>با تودة چربــی، ارتباط معکــوس دارد و در نتيجه پســران ۲۰ درصد در کار اســتقامتی بهترنــد. در عين حال قبل از بلوغ </a:t>
            </a:r>
            <a:r>
              <a:rPr lang="en-US" sz="1900" b="1" dirty="0" smtClean="0">
                <a:cs typeface="B Nazanin" panose="00000400000000000000" pitchFamily="2" charset="-78"/>
              </a:rPr>
              <a:t>Vo2max </a:t>
            </a:r>
            <a:r>
              <a:rPr lang="fa-IR" sz="1900" b="1" dirty="0" smtClean="0">
                <a:cs typeface="B Nazanin" panose="00000400000000000000" pitchFamily="2" charset="-78"/>
              </a:rPr>
              <a:t> هم </a:t>
            </a:r>
            <a:r>
              <a:rPr lang="fa-IR" sz="1900" b="1" dirty="0">
                <a:cs typeface="B Nazanin" panose="00000400000000000000" pitchFamily="2" charset="-78"/>
              </a:rPr>
              <a:t>در پســران و هم در دختران افزايش می يابد و عملکرد اســتقامتی به دو دليل تمرين کردن و بزرگتر شــدن قلب، ريه ها و عضلات بهتر می شود.</a:t>
            </a:r>
          </a:p>
        </p:txBody>
      </p:sp>
    </p:spTree>
    <p:extLst>
      <p:ext uri="{BB962C8B-B14F-4D97-AF65-F5344CB8AC3E}">
        <p14:creationId xmlns:p14="http://schemas.microsoft.com/office/powerpoint/2010/main" val="306166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ويژگی های استقامتی کودکان پيش از بلوغ</a:t>
            </a:r>
            <a:endParaRPr lang="en-US" sz="3200" dirty="0">
              <a:cs typeface="B Titr" panose="00000700000000000000" pitchFamily="2" charset="-78"/>
            </a:endParaRPr>
          </a:p>
        </p:txBody>
      </p:sp>
      <p:sp>
        <p:nvSpPr>
          <p:cNvPr id="4" name="TextBox 3"/>
          <p:cNvSpPr txBox="1"/>
          <p:nvPr/>
        </p:nvSpPr>
        <p:spPr>
          <a:xfrm>
            <a:off x="435894" y="1879743"/>
            <a:ext cx="8390472" cy="5078313"/>
          </a:xfrm>
          <a:prstGeom prst="rect">
            <a:avLst/>
          </a:prstGeom>
          <a:noFill/>
        </p:spPr>
        <p:txBody>
          <a:bodyPr wrap="square" rtlCol="0">
            <a:spAutoFit/>
          </a:bodyPr>
          <a:lstStyle/>
          <a:p>
            <a:pPr algn="just" rtl="1">
              <a:lnSpc>
                <a:spcPct val="150000"/>
              </a:lnSpc>
            </a:pPr>
            <a:r>
              <a:rPr lang="fa-IR" sz="1900" b="1" dirty="0">
                <a:cs typeface="B Nazanin" panose="00000400000000000000" pitchFamily="2" charset="-78"/>
              </a:rPr>
              <a:t>افزايــش کار شــش ها، به دليــل تکنيک های نادرســت </a:t>
            </a:r>
            <a:r>
              <a:rPr lang="fa-IR" sz="1900" b="1" dirty="0" smtClean="0">
                <a:cs typeface="B Nazanin" panose="00000400000000000000" pitchFamily="2" charset="-78"/>
              </a:rPr>
              <a:t>تنفس نمی </a:t>
            </a:r>
            <a:r>
              <a:rPr lang="fa-IR" sz="1900" b="1" dirty="0">
                <a:cs typeface="B Nazanin" panose="00000400000000000000" pitchFamily="2" charset="-78"/>
              </a:rPr>
              <a:t>توانــد افزايش </a:t>
            </a:r>
            <a:r>
              <a:rPr lang="fa-IR" sz="1900" b="1" dirty="0" smtClean="0">
                <a:cs typeface="B Nazanin" panose="00000400000000000000" pitchFamily="2" charset="-78"/>
              </a:rPr>
              <a:t>مشــابه ی </a:t>
            </a:r>
            <a:r>
              <a:rPr lang="fa-IR" sz="1900" b="1" dirty="0">
                <a:cs typeface="B Nazanin" panose="00000400000000000000" pitchFamily="2" charset="-78"/>
              </a:rPr>
              <a:t>را در مقدار هوای تهويه شــده و </a:t>
            </a:r>
            <a:r>
              <a:rPr lang="fa-IR" sz="1900" b="1" dirty="0" smtClean="0">
                <a:cs typeface="B Nazanin" panose="00000400000000000000" pitchFamily="2" charset="-78"/>
              </a:rPr>
              <a:t>بازده تنفسی </a:t>
            </a:r>
            <a:r>
              <a:rPr lang="fa-IR" sz="1900" b="1" dirty="0">
                <a:cs typeface="B Nazanin" panose="00000400000000000000" pitchFamily="2" charset="-78"/>
              </a:rPr>
              <a:t>موجب شــود. در واقع کودکان، تنفس تند و سطحی </a:t>
            </a:r>
            <a:r>
              <a:rPr lang="fa-IR" sz="1900" b="1" dirty="0" smtClean="0">
                <a:cs typeface="B Nazanin" panose="00000400000000000000" pitchFamily="2" charset="-78"/>
              </a:rPr>
              <a:t>دارند، در </a:t>
            </a:r>
            <a:r>
              <a:rPr lang="fa-IR" sz="1900" b="1" dirty="0">
                <a:cs typeface="B Nazanin" panose="00000400000000000000" pitchFamily="2" charset="-78"/>
              </a:rPr>
              <a:t>حالی که ورزشــکاران آهسته و عميق نفس می کشند. هم زمان </a:t>
            </a:r>
            <a:r>
              <a:rPr lang="fa-IR" sz="1900" b="1" dirty="0" smtClean="0">
                <a:cs typeface="B Nazanin" panose="00000400000000000000" pitchFamily="2" charset="-78"/>
              </a:rPr>
              <a:t>با رشــد</a:t>
            </a:r>
            <a:r>
              <a:rPr lang="fa-IR" sz="1900" b="1" dirty="0">
                <a:cs typeface="B Nazanin" panose="00000400000000000000" pitchFamily="2" charset="-78"/>
              </a:rPr>
              <a:t>، تعداد تنفس کاهش می يابد. تعداد تنفس در زمان </a:t>
            </a:r>
            <a:r>
              <a:rPr lang="fa-IR" sz="1900" b="1" dirty="0" smtClean="0">
                <a:cs typeface="B Nazanin" panose="00000400000000000000" pitchFamily="2" charset="-78"/>
              </a:rPr>
              <a:t>استراحت کــودکان</a:t>
            </a:r>
            <a:r>
              <a:rPr lang="fa-IR" sz="1900" b="1" dirty="0">
                <a:cs typeface="B Nazanin" panose="00000400000000000000" pitchFamily="2" charset="-78"/>
              </a:rPr>
              <a:t>، ۱۸ تــا ۲۰ تنفس در دقيقه اســت و با رســيدن آن ها </a:t>
            </a:r>
            <a:r>
              <a:rPr lang="fa-IR" sz="1900" b="1" dirty="0" smtClean="0">
                <a:cs typeface="B Nazanin" panose="00000400000000000000" pitchFamily="2" charset="-78"/>
              </a:rPr>
              <a:t>به مرحلة </a:t>
            </a:r>
            <a:r>
              <a:rPr lang="fa-IR" sz="1900" b="1" dirty="0">
                <a:cs typeface="B Nazanin" panose="00000400000000000000" pitchFamily="2" charset="-78"/>
              </a:rPr>
              <a:t>بعد از بلوغ، سه تا چهار تنفس در دقيقه، کمتر می شود</a:t>
            </a:r>
            <a:r>
              <a:rPr lang="fa-IR" sz="1900" b="1" dirty="0" smtClean="0">
                <a:cs typeface="B Nazanin" panose="00000400000000000000" pitchFamily="2" charset="-78"/>
              </a:rPr>
              <a:t>. </a:t>
            </a:r>
            <a:r>
              <a:rPr lang="fa-IR" sz="2000" b="1" dirty="0">
                <a:cs typeface="B Nazanin" panose="00000400000000000000" pitchFamily="2" charset="-78"/>
              </a:rPr>
              <a:t>ضربان قلب برای کودکان خردســال، هم در زمان اســتراحت و هم در زمان فعاليت، بيشــتر از بزرگســالان است (۲۰۰ الی ۲۱۵ </a:t>
            </a:r>
            <a:r>
              <a:rPr lang="fa-IR" sz="2000" b="1" dirty="0" smtClean="0">
                <a:cs typeface="B Nazanin" panose="00000400000000000000" pitchFamily="2" charset="-78"/>
              </a:rPr>
              <a:t>). </a:t>
            </a:r>
            <a:r>
              <a:rPr lang="fa-IR" sz="2000" b="1" dirty="0">
                <a:cs typeface="B Nazanin" panose="00000400000000000000" pitchFamily="2" charset="-78"/>
              </a:rPr>
              <a:t>هم زمان با رشــد کودکان، قلب و شــش ها رشد می کند و در نتيجه تعداد ضربان کاهش می يابد کــه منجر به افزايش کارايی و افزايش ظرفيت حياتی شــش ها می شــود. در نتيجة انجام تمرينات هوازی، گلبول های قرمز و هموگلوبين خون افزايش می يابد و مقدار اکسيژن تحويل داده شده به عضلات افزايش پيدا می کند و در نهايت، سطح اســتقامت هوازی و کارايی بالا می رود. </a:t>
            </a:r>
            <a:endParaRPr lang="fa-IR" sz="1900" b="1" dirty="0">
              <a:cs typeface="B Nazanin" panose="00000400000000000000" pitchFamily="2" charset="-78"/>
            </a:endParaRPr>
          </a:p>
        </p:txBody>
      </p:sp>
    </p:spTree>
    <p:extLst>
      <p:ext uri="{BB962C8B-B14F-4D97-AF65-F5344CB8AC3E}">
        <p14:creationId xmlns:p14="http://schemas.microsoft.com/office/powerpoint/2010/main" val="3350386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1800" dirty="0">
                <a:cs typeface="B Titr" panose="00000700000000000000" pitchFamily="2" charset="-78"/>
              </a:rPr>
              <a:t>الگــوی تمرينات اســتقامتی برای کــودکان، پيش </a:t>
            </a:r>
            <a:r>
              <a:rPr lang="fa-IR" sz="1800" dirty="0" smtClean="0">
                <a:cs typeface="B Titr" panose="00000700000000000000" pitchFamily="2" charset="-78"/>
              </a:rPr>
              <a:t>از بلوغ</a:t>
            </a:r>
            <a:endParaRPr lang="en-US" sz="1800" dirty="0">
              <a:cs typeface="B Titr" panose="00000700000000000000" pitchFamily="2" charset="-78"/>
            </a:endParaRPr>
          </a:p>
        </p:txBody>
      </p:sp>
      <p:sp>
        <p:nvSpPr>
          <p:cNvPr id="4" name="TextBox 3"/>
          <p:cNvSpPr txBox="1"/>
          <p:nvPr/>
        </p:nvSpPr>
        <p:spPr>
          <a:xfrm>
            <a:off x="435894" y="2110750"/>
            <a:ext cx="8390472" cy="4376198"/>
          </a:xfrm>
          <a:prstGeom prst="rect">
            <a:avLst/>
          </a:prstGeom>
          <a:noFill/>
        </p:spPr>
        <p:txBody>
          <a:bodyPr wrap="square" rtlCol="0">
            <a:spAutoFit/>
          </a:bodyPr>
          <a:lstStyle/>
          <a:p>
            <a:pPr algn="just" rtl="1">
              <a:lnSpc>
                <a:spcPct val="150000"/>
              </a:lnSpc>
            </a:pPr>
            <a:r>
              <a:rPr lang="fa-IR" sz="1700" b="1" dirty="0">
                <a:cs typeface="B Nazanin" panose="00000400000000000000" pitchFamily="2" charset="-78"/>
              </a:rPr>
              <a:t>هدف از تمرينات استقامتی که بايد با دقت انجام شود، اين </a:t>
            </a:r>
            <a:r>
              <a:rPr lang="fa-IR" sz="1700" b="1" dirty="0" smtClean="0">
                <a:cs typeface="B Nazanin" panose="00000400000000000000" pitchFamily="2" charset="-78"/>
              </a:rPr>
              <a:t>است که </a:t>
            </a:r>
            <a:r>
              <a:rPr lang="fa-IR" sz="1700" b="1" dirty="0">
                <a:cs typeface="B Nazanin" panose="00000400000000000000" pitchFamily="2" charset="-78"/>
              </a:rPr>
              <a:t>کودکان به تدريج بتوانند فعاليت جسمانی طولانی مدت را </a:t>
            </a:r>
            <a:r>
              <a:rPr lang="fa-IR" sz="1700" b="1" dirty="0" smtClean="0">
                <a:cs typeface="B Nazanin" panose="00000400000000000000" pitchFamily="2" charset="-78"/>
              </a:rPr>
              <a:t>بدون خستگی</a:t>
            </a:r>
            <a:r>
              <a:rPr lang="fa-IR" sz="1700" b="1" dirty="0">
                <a:cs typeface="B Nazanin" panose="00000400000000000000" pitchFamily="2" charset="-78"/>
              </a:rPr>
              <a:t>، با موفقيت به انجام برسانند. تمرينات استقامتی بی </a:t>
            </a:r>
            <a:r>
              <a:rPr lang="fa-IR" sz="1700" b="1" dirty="0" smtClean="0">
                <a:cs typeface="B Nazanin" panose="00000400000000000000" pitchFamily="2" charset="-78"/>
              </a:rPr>
              <a:t>هوازی يا </a:t>
            </a:r>
            <a:r>
              <a:rPr lang="fa-IR" sz="1700" b="1" dirty="0">
                <a:cs typeface="B Nazanin" panose="00000400000000000000" pitchFamily="2" charset="-78"/>
              </a:rPr>
              <a:t>هــوازی را می توان به شــکل های مختلف انجــام داد و تنوع </a:t>
            </a:r>
            <a:r>
              <a:rPr lang="fa-IR" sz="1700" b="1" dirty="0" smtClean="0">
                <a:cs typeface="B Nazanin" panose="00000400000000000000" pitchFamily="2" charset="-78"/>
              </a:rPr>
              <a:t>اين تمرينــات </a:t>
            </a:r>
            <a:r>
              <a:rPr lang="fa-IR" sz="1700" b="1" dirty="0">
                <a:cs typeface="B Nazanin" panose="00000400000000000000" pitchFamily="2" charset="-78"/>
              </a:rPr>
              <a:t>را افزايش داد. برای اين کار، بازی ها و مســابقات </a:t>
            </a:r>
            <a:r>
              <a:rPr lang="fa-IR" sz="1700" b="1" dirty="0" smtClean="0">
                <a:cs typeface="B Nazanin" panose="00000400000000000000" pitchFamily="2" charset="-78"/>
              </a:rPr>
              <a:t>تفريحی ورزشــی </a:t>
            </a:r>
            <a:r>
              <a:rPr lang="fa-IR" sz="1700" b="1" dirty="0">
                <a:cs typeface="B Nazanin" panose="00000400000000000000" pitchFamily="2" charset="-78"/>
              </a:rPr>
              <a:t>و يا ســاير رشته های ورزشــی مرتبط با عملکرد </a:t>
            </a:r>
            <a:r>
              <a:rPr lang="fa-IR" sz="1700" b="1" dirty="0" smtClean="0">
                <a:cs typeface="B Nazanin" panose="00000400000000000000" pitchFamily="2" charset="-78"/>
              </a:rPr>
              <a:t>استقامتی مانند </a:t>
            </a:r>
            <a:r>
              <a:rPr lang="fa-IR" sz="1700" b="1" dirty="0">
                <a:cs typeface="B Nazanin" panose="00000400000000000000" pitchFamily="2" charset="-78"/>
              </a:rPr>
              <a:t>دو و ميدانی، شنا و...، برای افزايش اين ويژگی توصيه می </a:t>
            </a:r>
            <a:r>
              <a:rPr lang="fa-IR" sz="1700" b="1" dirty="0" smtClean="0">
                <a:cs typeface="B Nazanin" panose="00000400000000000000" pitchFamily="2" charset="-78"/>
              </a:rPr>
              <a:t>شود. هم </a:t>
            </a:r>
            <a:r>
              <a:rPr lang="fa-IR" sz="1700" b="1" dirty="0">
                <a:cs typeface="B Nazanin" panose="00000400000000000000" pitchFamily="2" charset="-78"/>
              </a:rPr>
              <a:t>چنيــن اگر تمرينات و فعاليت های مربوط به ورزش های تيمی </a:t>
            </a:r>
            <a:r>
              <a:rPr lang="fa-IR" sz="1700" b="1" dirty="0" smtClean="0">
                <a:cs typeface="B Nazanin" panose="00000400000000000000" pitchFamily="2" charset="-78"/>
              </a:rPr>
              <a:t>را بتوان </a:t>
            </a:r>
            <a:r>
              <a:rPr lang="fa-IR" sz="1700" b="1" dirty="0">
                <a:cs typeface="B Nazanin" panose="00000400000000000000" pitchFamily="2" charset="-78"/>
              </a:rPr>
              <a:t>به نحوی ســازمان دهی کرد که مدت آن طولانی تر شــود، </a:t>
            </a:r>
            <a:r>
              <a:rPr lang="fa-IR" sz="1700" b="1" dirty="0" smtClean="0">
                <a:cs typeface="B Nazanin" panose="00000400000000000000" pitchFamily="2" charset="-78"/>
              </a:rPr>
              <a:t>به خوبی </a:t>
            </a:r>
            <a:r>
              <a:rPr lang="fa-IR" sz="1700" b="1" dirty="0">
                <a:cs typeface="B Nazanin" panose="00000400000000000000" pitchFamily="2" charset="-78"/>
              </a:rPr>
              <a:t>می تواند باعث کسب نتايج مفيد در زمينة توسعة ويژگی </a:t>
            </a:r>
            <a:r>
              <a:rPr lang="fa-IR" sz="1700" b="1" dirty="0" smtClean="0">
                <a:cs typeface="B Nazanin" panose="00000400000000000000" pitchFamily="2" charset="-78"/>
              </a:rPr>
              <a:t>های استقامتی </a:t>
            </a:r>
            <a:r>
              <a:rPr lang="fa-IR" sz="1700" b="1" dirty="0">
                <a:cs typeface="B Nazanin" panose="00000400000000000000" pitchFamily="2" charset="-78"/>
              </a:rPr>
              <a:t>شود. افزايش استقامت، تا رســيدن به سطح مورد نياز برای دوره </a:t>
            </a:r>
            <a:r>
              <a:rPr lang="fa-IR" sz="1700" b="1" dirty="0" smtClean="0">
                <a:cs typeface="B Nazanin" panose="00000400000000000000" pitchFamily="2" charset="-78"/>
              </a:rPr>
              <a:t>پيش از </a:t>
            </a:r>
            <a:r>
              <a:rPr lang="fa-IR" sz="1700" b="1" dirty="0">
                <a:cs typeface="B Nazanin" panose="00000400000000000000" pitchFamily="2" charset="-78"/>
              </a:rPr>
              <a:t>بلوغ، به اين مفهوم نيســت که بايد از طريــق دويدن روی زمين، </a:t>
            </a:r>
            <a:r>
              <a:rPr lang="fa-IR" sz="1700" b="1" dirty="0" smtClean="0">
                <a:cs typeface="B Nazanin" panose="00000400000000000000" pitchFamily="2" charset="-78"/>
              </a:rPr>
              <a:t>با مسافت </a:t>
            </a:r>
            <a:r>
              <a:rPr lang="fa-IR" sz="1700" b="1" dirty="0">
                <a:cs typeface="B Nazanin" panose="00000400000000000000" pitchFamily="2" charset="-78"/>
              </a:rPr>
              <a:t>يا سرعت معين، فقط روش های خشک و رسمی سازمان </a:t>
            </a:r>
            <a:r>
              <a:rPr lang="fa-IR" sz="1700" b="1" dirty="0" smtClean="0">
                <a:cs typeface="B Nazanin" panose="00000400000000000000" pitchFamily="2" charset="-78"/>
              </a:rPr>
              <a:t>دهی شده </a:t>
            </a:r>
            <a:r>
              <a:rPr lang="fa-IR" sz="1700" b="1" dirty="0">
                <a:cs typeface="B Nazanin" panose="00000400000000000000" pitchFamily="2" charset="-78"/>
              </a:rPr>
              <a:t>را به کار گرفت. چنين روش هايی باعث آسيب ديدگی و </a:t>
            </a:r>
            <a:r>
              <a:rPr lang="fa-IR" sz="1700" b="1" dirty="0" smtClean="0">
                <a:cs typeface="B Nazanin" panose="00000400000000000000" pitchFamily="2" charset="-78"/>
              </a:rPr>
              <a:t>فرسودگی جسمی </a:t>
            </a:r>
            <a:r>
              <a:rPr lang="fa-IR" sz="1700" b="1" dirty="0">
                <a:cs typeface="B Nazanin" panose="00000400000000000000" pitchFamily="2" charset="-78"/>
              </a:rPr>
              <a:t>و روانی کودکان خواهد شد. در اين مرحله از رشد فعاليت </a:t>
            </a:r>
            <a:r>
              <a:rPr lang="fa-IR" sz="1700" b="1" dirty="0" smtClean="0">
                <a:cs typeface="B Nazanin" panose="00000400000000000000" pitchFamily="2" charset="-78"/>
              </a:rPr>
              <a:t>های اســتقامتی</a:t>
            </a:r>
            <a:r>
              <a:rPr lang="fa-IR" sz="1700" b="1" dirty="0">
                <a:cs typeface="B Nazanin" panose="00000400000000000000" pitchFamily="2" charset="-78"/>
              </a:rPr>
              <a:t>، بايد بخشــی از برنامه های رشــد چندجانبه باشد و </a:t>
            </a:r>
            <a:r>
              <a:rPr lang="fa-IR" sz="1700" b="1" dirty="0" smtClean="0">
                <a:cs typeface="B Nazanin" panose="00000400000000000000" pitchFamily="2" charset="-78"/>
              </a:rPr>
              <a:t>بيشتر به </a:t>
            </a:r>
            <a:r>
              <a:rPr lang="fa-IR" sz="1700" b="1" dirty="0">
                <a:cs typeface="B Nazanin" panose="00000400000000000000" pitchFamily="2" charset="-78"/>
              </a:rPr>
              <a:t>عنوان بخشی از کل برنامة تمرينات تکنيکی انجام شود. </a:t>
            </a:r>
          </a:p>
        </p:txBody>
      </p:sp>
    </p:spTree>
    <p:extLst>
      <p:ext uri="{BB962C8B-B14F-4D97-AF65-F5344CB8AC3E}">
        <p14:creationId xmlns:p14="http://schemas.microsoft.com/office/powerpoint/2010/main" val="3553295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dirty="0">
                <a:cs typeface="B Titr" panose="00000700000000000000" pitchFamily="2" charset="-78"/>
              </a:rPr>
              <a:t>طرح برنامه</a:t>
            </a:r>
            <a:endParaRPr lang="en-US" sz="2800" dirty="0">
              <a:cs typeface="B Titr" panose="00000700000000000000" pitchFamily="2" charset="-78"/>
            </a:endParaRPr>
          </a:p>
        </p:txBody>
      </p:sp>
      <p:sp>
        <p:nvSpPr>
          <p:cNvPr id="4" name="TextBox 3"/>
          <p:cNvSpPr txBox="1"/>
          <p:nvPr/>
        </p:nvSpPr>
        <p:spPr>
          <a:xfrm>
            <a:off x="435894" y="2110750"/>
            <a:ext cx="8390472" cy="4662815"/>
          </a:xfrm>
          <a:prstGeom prst="rect">
            <a:avLst/>
          </a:prstGeom>
          <a:noFill/>
        </p:spPr>
        <p:txBody>
          <a:bodyPr wrap="square" rtlCol="0">
            <a:spAutoFit/>
          </a:bodyPr>
          <a:lstStyle/>
          <a:p>
            <a:pPr algn="just" rtl="1">
              <a:lnSpc>
                <a:spcPct val="150000"/>
              </a:lnSpc>
            </a:pPr>
            <a:r>
              <a:rPr lang="fa-IR" b="1" dirty="0">
                <a:cs typeface="B Nazanin" panose="00000400000000000000" pitchFamily="2" charset="-78"/>
              </a:rPr>
              <a:t>به نظر می رســد کودکان در دورة پيــش از بلوغ، بهتر می </a:t>
            </a:r>
            <a:r>
              <a:rPr lang="fa-IR" b="1" dirty="0" smtClean="0">
                <a:cs typeface="B Nazanin" panose="00000400000000000000" pitchFamily="2" charset="-78"/>
              </a:rPr>
              <a:t>توانند</a:t>
            </a:r>
            <a:r>
              <a:rPr lang="en-US" b="1" dirty="0" smtClean="0">
                <a:cs typeface="B Nazanin" panose="00000400000000000000" pitchFamily="2" charset="-78"/>
              </a:rPr>
              <a:t> </a:t>
            </a:r>
            <a:r>
              <a:rPr lang="fa-IR" b="1" dirty="0" smtClean="0">
                <a:cs typeface="B Nazanin" panose="00000400000000000000" pitchFamily="2" charset="-78"/>
              </a:rPr>
              <a:t>از </a:t>
            </a:r>
            <a:r>
              <a:rPr lang="fa-IR" b="1" dirty="0">
                <a:cs typeface="B Nazanin" panose="00000400000000000000" pitchFamily="2" charset="-78"/>
              </a:rPr>
              <a:t>عهدة انجام تمرينات کوتاه و ســريع و يا تمريناتی که بيش از </a:t>
            </a:r>
            <a:r>
              <a:rPr lang="fa-IR" b="1" dirty="0" smtClean="0">
                <a:cs typeface="B Nazanin" panose="00000400000000000000" pitchFamily="2" charset="-78"/>
              </a:rPr>
              <a:t>دو</a:t>
            </a:r>
            <a:r>
              <a:rPr lang="en-US" b="1" dirty="0" smtClean="0">
                <a:cs typeface="B Nazanin" panose="00000400000000000000" pitchFamily="2" charset="-78"/>
              </a:rPr>
              <a:t> </a:t>
            </a:r>
            <a:r>
              <a:rPr lang="fa-IR" b="1" dirty="0" smtClean="0">
                <a:cs typeface="B Nazanin" panose="00000400000000000000" pitchFamily="2" charset="-78"/>
              </a:rPr>
              <a:t>دقيقه </a:t>
            </a:r>
            <a:r>
              <a:rPr lang="fa-IR" b="1" dirty="0">
                <a:cs typeface="B Nazanin" panose="00000400000000000000" pitchFamily="2" charset="-78"/>
              </a:rPr>
              <a:t>طول می کشــد، اما با سرعت آهســته تری انجام می شود؛ </a:t>
            </a:r>
            <a:r>
              <a:rPr lang="fa-IR" b="1" dirty="0" smtClean="0">
                <a:cs typeface="B Nazanin" panose="00000400000000000000" pitchFamily="2" charset="-78"/>
              </a:rPr>
              <a:t>در</a:t>
            </a:r>
            <a:r>
              <a:rPr lang="en-US" b="1" dirty="0" smtClean="0">
                <a:cs typeface="B Nazanin" panose="00000400000000000000" pitchFamily="2" charset="-78"/>
              </a:rPr>
              <a:t> </a:t>
            </a:r>
            <a:r>
              <a:rPr lang="fa-IR" b="1" dirty="0" smtClean="0">
                <a:cs typeface="B Nazanin" panose="00000400000000000000" pitchFamily="2" charset="-78"/>
              </a:rPr>
              <a:t>آينده </a:t>
            </a:r>
            <a:r>
              <a:rPr lang="fa-IR" b="1" dirty="0">
                <a:cs typeface="B Nazanin" panose="00000400000000000000" pitchFamily="2" charset="-78"/>
              </a:rPr>
              <a:t>در نتيجه مســافت های بين ۲۰۰ تــا ۸۰۰ متر، برای </a:t>
            </a:r>
            <a:r>
              <a:rPr lang="fa-IR" b="1" dirty="0" smtClean="0">
                <a:cs typeface="B Nazanin" panose="00000400000000000000" pitchFamily="2" charset="-78"/>
              </a:rPr>
              <a:t>کودکان</a:t>
            </a:r>
            <a:r>
              <a:rPr lang="en-US" b="1" dirty="0" smtClean="0">
                <a:cs typeface="B Nazanin" panose="00000400000000000000" pitchFamily="2" charset="-78"/>
              </a:rPr>
              <a:t> </a:t>
            </a:r>
            <a:r>
              <a:rPr lang="fa-IR" b="1" dirty="0" smtClean="0">
                <a:cs typeface="B Nazanin" panose="00000400000000000000" pitchFamily="2" charset="-78"/>
              </a:rPr>
              <a:t>پيش </a:t>
            </a:r>
            <a:r>
              <a:rPr lang="fa-IR" b="1" dirty="0">
                <a:cs typeface="B Nazanin" panose="00000400000000000000" pitchFamily="2" charset="-78"/>
              </a:rPr>
              <a:t>از بلوغ و حتی دوره بلوغ نيز نامناســب اســت، زيرا آنان </a:t>
            </a:r>
            <a:r>
              <a:rPr lang="fa-IR" b="1" dirty="0" smtClean="0">
                <a:cs typeface="B Nazanin" panose="00000400000000000000" pitchFamily="2" charset="-78"/>
              </a:rPr>
              <a:t>قادر</a:t>
            </a:r>
            <a:r>
              <a:rPr lang="en-US" b="1" dirty="0" smtClean="0">
                <a:cs typeface="B Nazanin" panose="00000400000000000000" pitchFamily="2" charset="-78"/>
              </a:rPr>
              <a:t> </a:t>
            </a:r>
            <a:r>
              <a:rPr lang="fa-IR" b="1" dirty="0" smtClean="0">
                <a:cs typeface="B Nazanin" panose="00000400000000000000" pitchFamily="2" charset="-78"/>
              </a:rPr>
              <a:t>نيســتند </a:t>
            </a:r>
            <a:r>
              <a:rPr lang="fa-IR" b="1" dirty="0">
                <a:cs typeface="B Nazanin" panose="00000400000000000000" pitchFamily="2" charset="-78"/>
              </a:rPr>
              <a:t>ســطح اســيد لاکتيک را تحمل کنند. تنها در اواخر </a:t>
            </a:r>
            <a:r>
              <a:rPr lang="fa-IR" b="1" dirty="0" smtClean="0">
                <a:cs typeface="B Nazanin" panose="00000400000000000000" pitchFamily="2" charset="-78"/>
              </a:rPr>
              <a:t>دورة</a:t>
            </a:r>
            <a:r>
              <a:rPr lang="en-US" b="1" dirty="0" smtClean="0">
                <a:cs typeface="B Nazanin" panose="00000400000000000000" pitchFamily="2" charset="-78"/>
              </a:rPr>
              <a:t> </a:t>
            </a:r>
            <a:r>
              <a:rPr lang="fa-IR" b="1" dirty="0">
                <a:cs typeface="B Nazanin" panose="00000400000000000000" pitchFamily="2" charset="-78"/>
              </a:rPr>
              <a:t>ن</a:t>
            </a:r>
            <a:r>
              <a:rPr lang="fa-IR" b="1" dirty="0" smtClean="0">
                <a:cs typeface="B Nazanin" panose="00000400000000000000" pitchFamily="2" charset="-78"/>
              </a:rPr>
              <a:t>وجوانــی </a:t>
            </a:r>
            <a:r>
              <a:rPr lang="fa-IR" b="1" dirty="0">
                <a:cs typeface="B Nazanin" panose="00000400000000000000" pitchFamily="2" charset="-78"/>
              </a:rPr>
              <a:t>اين فعاليت هــا را می توان در برنامة مســابقات جای </a:t>
            </a:r>
            <a:r>
              <a:rPr lang="fa-IR" b="1" dirty="0" smtClean="0">
                <a:cs typeface="B Nazanin" panose="00000400000000000000" pitchFamily="2" charset="-78"/>
              </a:rPr>
              <a:t>داد.</a:t>
            </a:r>
            <a:r>
              <a:rPr lang="en-US" b="1" dirty="0" smtClean="0">
                <a:cs typeface="B Nazanin" panose="00000400000000000000" pitchFamily="2" charset="-78"/>
              </a:rPr>
              <a:t> </a:t>
            </a:r>
            <a:r>
              <a:rPr lang="fa-IR" b="1" dirty="0" smtClean="0">
                <a:cs typeface="B Nazanin" panose="00000400000000000000" pitchFamily="2" charset="-78"/>
              </a:rPr>
              <a:t>در </a:t>
            </a:r>
            <a:r>
              <a:rPr lang="fa-IR" b="1" dirty="0">
                <a:cs typeface="B Nazanin" panose="00000400000000000000" pitchFamily="2" charset="-78"/>
              </a:rPr>
              <a:t>ايــن مرحله از رشــد، کودکان از فرصت بــرای پايه ريزی و </a:t>
            </a:r>
            <a:r>
              <a:rPr lang="fa-IR" b="1" dirty="0" smtClean="0">
                <a:cs typeface="B Nazanin" panose="00000400000000000000" pitchFamily="2" charset="-78"/>
              </a:rPr>
              <a:t>ايجاد زيربنای </a:t>
            </a:r>
            <a:r>
              <a:rPr lang="fa-IR" b="1" dirty="0">
                <a:cs typeface="B Nazanin" panose="00000400000000000000" pitchFamily="2" charset="-78"/>
              </a:rPr>
              <a:t>قوی برای استقامت هوازی و بی هوازی و هم چنين تقويت </a:t>
            </a:r>
            <a:r>
              <a:rPr lang="fa-IR" b="1" dirty="0" smtClean="0">
                <a:cs typeface="B Nazanin" panose="00000400000000000000" pitchFamily="2" charset="-78"/>
              </a:rPr>
              <a:t>و افزايش </a:t>
            </a:r>
            <a:r>
              <a:rPr lang="fa-IR" b="1" dirty="0">
                <a:cs typeface="B Nazanin" panose="00000400000000000000" pitchFamily="2" charset="-78"/>
              </a:rPr>
              <a:t>کارايی سيستم قلبی تنفسی برخوردارند و در نتيجه، </a:t>
            </a:r>
            <a:r>
              <a:rPr lang="fa-IR" b="1" dirty="0" smtClean="0">
                <a:cs typeface="B Nazanin" panose="00000400000000000000" pitchFamily="2" charset="-78"/>
              </a:rPr>
              <a:t>توانايی تحمل </a:t>
            </a:r>
            <a:r>
              <a:rPr lang="fa-IR" b="1" dirty="0">
                <a:cs typeface="B Nazanin" panose="00000400000000000000" pitchFamily="2" charset="-78"/>
              </a:rPr>
              <a:t>اسيدلاکتيک در آن ها افزايش می يابد.</a:t>
            </a:r>
          </a:p>
          <a:p>
            <a:pPr algn="just" rtl="1">
              <a:lnSpc>
                <a:spcPct val="150000"/>
              </a:lnSpc>
            </a:pPr>
            <a:r>
              <a:rPr lang="fa-IR" b="1" dirty="0">
                <a:cs typeface="B Nazanin" panose="00000400000000000000" pitchFamily="2" charset="-78"/>
              </a:rPr>
              <a:t>دورة پيــش از بلــوغ را بايد فرصتی در نظــر گرفت که طی </a:t>
            </a:r>
            <a:r>
              <a:rPr lang="fa-IR" b="1" dirty="0" smtClean="0">
                <a:cs typeface="B Nazanin" panose="00000400000000000000" pitchFamily="2" charset="-78"/>
              </a:rPr>
              <a:t>آن، ســازگاری </a:t>
            </a:r>
            <a:r>
              <a:rPr lang="fa-IR" b="1" dirty="0">
                <a:cs typeface="B Nazanin" panose="00000400000000000000" pitchFamily="2" charset="-78"/>
              </a:rPr>
              <a:t>اولية ســاختاری و آناتوميکی در قلب، شش ها، مفاصل </a:t>
            </a:r>
            <a:r>
              <a:rPr lang="fa-IR" b="1" dirty="0" smtClean="0">
                <a:cs typeface="B Nazanin" panose="00000400000000000000" pitchFamily="2" charset="-78"/>
              </a:rPr>
              <a:t>و عضلات</a:t>
            </a:r>
            <a:r>
              <a:rPr lang="fa-IR" b="1" dirty="0">
                <a:cs typeface="B Nazanin" panose="00000400000000000000" pitchFamily="2" charset="-78"/>
              </a:rPr>
              <a:t>، نســبت به فعاليت های جسمانی طولانی مدت (استقامتی)،</a:t>
            </a:r>
          </a:p>
          <a:p>
            <a:pPr algn="just" rtl="1">
              <a:lnSpc>
                <a:spcPct val="150000"/>
              </a:lnSpc>
            </a:pPr>
            <a:r>
              <a:rPr lang="fa-IR" b="1" dirty="0">
                <a:cs typeface="B Nazanin" panose="00000400000000000000" pitchFamily="2" charset="-78"/>
              </a:rPr>
              <a:t>روی می دهد. اين ســازگاری اوليه، بايد پايه و اساســی برای </a:t>
            </a:r>
            <a:r>
              <a:rPr lang="fa-IR" b="1" dirty="0" smtClean="0">
                <a:cs typeface="B Nazanin" panose="00000400000000000000" pitchFamily="2" charset="-78"/>
              </a:rPr>
              <a:t>سطح استقامت </a:t>
            </a:r>
            <a:r>
              <a:rPr lang="fa-IR" b="1" dirty="0">
                <a:cs typeface="B Nazanin" panose="00000400000000000000" pitchFamily="2" charset="-78"/>
              </a:rPr>
              <a:t>هوازی و بی هوازی مورد نياز تخصصی و اوج اجرا </a:t>
            </a:r>
            <a:r>
              <a:rPr lang="fa-IR" b="1" dirty="0" smtClean="0">
                <a:cs typeface="B Nazanin" panose="00000400000000000000" pitchFamily="2" charset="-78"/>
              </a:rPr>
              <a:t>باشد.</a:t>
            </a:r>
            <a:endParaRPr lang="fa-IR" b="1" dirty="0">
              <a:cs typeface="B Nazanin" panose="00000400000000000000" pitchFamily="2" charset="-78"/>
            </a:endParaRPr>
          </a:p>
        </p:txBody>
      </p:sp>
    </p:spTree>
    <p:extLst>
      <p:ext uri="{BB962C8B-B14F-4D97-AF65-F5344CB8AC3E}">
        <p14:creationId xmlns:p14="http://schemas.microsoft.com/office/powerpoint/2010/main" val="267582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dirty="0">
                <a:cs typeface="B Titr" panose="00000700000000000000" pitchFamily="2" charset="-78"/>
              </a:rPr>
              <a:t>برنامة تمرينات</a:t>
            </a:r>
            <a:endParaRPr lang="en-US" sz="2800" dirty="0">
              <a:cs typeface="B Titr" panose="00000700000000000000" pitchFamily="2" charset="-78"/>
            </a:endParaRPr>
          </a:p>
        </p:txBody>
      </p:sp>
      <p:sp>
        <p:nvSpPr>
          <p:cNvPr id="4" name="TextBox 3"/>
          <p:cNvSpPr txBox="1"/>
          <p:nvPr/>
        </p:nvSpPr>
        <p:spPr>
          <a:xfrm>
            <a:off x="317634" y="2004872"/>
            <a:ext cx="8390472" cy="4628190"/>
          </a:xfrm>
          <a:prstGeom prst="rect">
            <a:avLst/>
          </a:prstGeom>
          <a:noFill/>
        </p:spPr>
        <p:txBody>
          <a:bodyPr wrap="square" rtlCol="0">
            <a:spAutoFit/>
          </a:bodyPr>
          <a:lstStyle/>
          <a:p>
            <a:pPr algn="just" rtl="1">
              <a:lnSpc>
                <a:spcPct val="150000"/>
              </a:lnSpc>
            </a:pPr>
            <a:r>
              <a:rPr lang="fa-IR" b="1" dirty="0">
                <a:cs typeface="B Nazanin" panose="00000400000000000000" pitchFamily="2" charset="-78"/>
              </a:rPr>
              <a:t>تمرينات اســتقامتی در اين دوره برای دختران و پسران به </a:t>
            </a:r>
            <a:r>
              <a:rPr lang="fa-IR" b="1" dirty="0" smtClean="0">
                <a:cs typeface="B Nazanin" panose="00000400000000000000" pitchFamily="2" charset="-78"/>
              </a:rPr>
              <a:t>طور مشابه </a:t>
            </a:r>
            <a:r>
              <a:rPr lang="fa-IR" b="1" dirty="0">
                <a:cs typeface="B Nazanin" panose="00000400000000000000" pitchFamily="2" charset="-78"/>
              </a:rPr>
              <a:t>اجرا می شود. شدت تمرينات، با توجه به سن افراد، بايد به </a:t>
            </a:r>
            <a:r>
              <a:rPr lang="fa-IR" b="1" dirty="0" smtClean="0">
                <a:cs typeface="B Nazanin" panose="00000400000000000000" pitchFamily="2" charset="-78"/>
              </a:rPr>
              <a:t>طور تدريجی </a:t>
            </a:r>
            <a:r>
              <a:rPr lang="fa-IR" b="1" dirty="0">
                <a:cs typeface="B Nazanin" panose="00000400000000000000" pitchFamily="2" charset="-78"/>
              </a:rPr>
              <a:t>طی دو تا ســه ســال افزايش يابد. اصل تفاوت </a:t>
            </a:r>
            <a:r>
              <a:rPr lang="fa-IR" b="1" dirty="0" smtClean="0">
                <a:cs typeface="B Nazanin" panose="00000400000000000000" pitchFamily="2" charset="-78"/>
              </a:rPr>
              <a:t>های فردی </a:t>
            </a:r>
            <a:r>
              <a:rPr lang="fa-IR" b="1" dirty="0">
                <a:cs typeface="B Nazanin" panose="00000400000000000000" pitchFamily="2" charset="-78"/>
              </a:rPr>
              <a:t>بايد در برنامه های تمرينی رعايت شود. برای کودکان ضعيف يا ديررس، بايد مسافت و طول مسير دويــدن، کمتر انتخاب شــود تا اين کودکان فرصــت پيدا کنند، به سطح ساير کودکان برسند. کودکان بايد در شکل های مختلف بازی و مســابقات تفريحی ـ ورزشــی و در ورزش های تيمی ســاده که با حداقل شدت اجرا می شوند، شرکت کنند. کودکان بايد بــازی را تا زمانی ادامه دهند که برای آن ها بدون تنــش باشــد و از بــازی لذت ببرند. مربی بايســتی از قــوة ابتکار و خلاقيت خود اســتفاده و از تکراری شدن بازی ها جلوگيری کند. در اين تمرينات، افزايش ســطح استقامت پايه، مد نظر است (از طريق فعاليت هايــی مانند شــنا، دوچرخه ســواری، دو و...) که بايد توجه داشــت تمرين، به رقابت شديد يا مسابقه تبديل نشود. برنامه ای که در ايــن دوره برای بالا بردن قابليت اســتقامتی داده می شــود، بايد بخشی از يک برنامة دراز مدت باشد و مربی معيارها و استانداردهای بزرگسالان را به منظور استفاده برای کودکان، تعديل کند.</a:t>
            </a:r>
          </a:p>
        </p:txBody>
      </p:sp>
    </p:spTree>
    <p:extLst>
      <p:ext uri="{BB962C8B-B14F-4D97-AF65-F5344CB8AC3E}">
        <p14:creationId xmlns:p14="http://schemas.microsoft.com/office/powerpoint/2010/main" val="3311295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682905"/>
            <a:ext cx="8272212" cy="1013800"/>
          </a:xfrm>
        </p:spPr>
        <p:txBody>
          <a:bodyPr>
            <a:normAutofit/>
          </a:bodyPr>
          <a:lstStyle/>
          <a:p>
            <a:pPr algn="r"/>
            <a:r>
              <a:rPr lang="fa-IR" sz="2800" dirty="0">
                <a:cs typeface="B Titr" panose="00000700000000000000" pitchFamily="2" charset="-78"/>
              </a:rPr>
              <a:t>مرحلة بلوغ</a:t>
            </a:r>
            <a:endParaRPr lang="en-US" sz="2800" dirty="0">
              <a:cs typeface="B Titr" panose="00000700000000000000" pitchFamily="2" charset="-78"/>
            </a:endParaRPr>
          </a:p>
        </p:txBody>
      </p:sp>
      <p:sp>
        <p:nvSpPr>
          <p:cNvPr id="4" name="TextBox 3"/>
          <p:cNvSpPr txBox="1"/>
          <p:nvPr/>
        </p:nvSpPr>
        <p:spPr>
          <a:xfrm>
            <a:off x="231006" y="1870118"/>
            <a:ext cx="8390472" cy="5062924"/>
          </a:xfrm>
          <a:prstGeom prst="rect">
            <a:avLst/>
          </a:prstGeom>
          <a:noFill/>
        </p:spPr>
        <p:txBody>
          <a:bodyPr wrap="square" rtlCol="0">
            <a:spAutoFit/>
          </a:bodyPr>
          <a:lstStyle/>
          <a:p>
            <a:pPr algn="just" rtl="1"/>
            <a:r>
              <a:rPr lang="fa-IR" sz="1900" b="1" dirty="0">
                <a:cs typeface="B Nazanin" panose="00000400000000000000" pitchFamily="2" charset="-78"/>
              </a:rPr>
              <a:t>با رســيدن کودکان ورزشکار به سن بلوغ، کارايی آنان در </a:t>
            </a:r>
            <a:r>
              <a:rPr lang="fa-IR" sz="1900" b="1" dirty="0" smtClean="0">
                <a:cs typeface="B Nazanin" panose="00000400000000000000" pitchFamily="2" charset="-78"/>
              </a:rPr>
              <a:t>عملکرد</a:t>
            </a:r>
            <a:r>
              <a:rPr lang="en-US" sz="1900" b="1" dirty="0" smtClean="0">
                <a:cs typeface="B Nazanin" panose="00000400000000000000" pitchFamily="2" charset="-78"/>
              </a:rPr>
              <a:t> </a:t>
            </a:r>
            <a:r>
              <a:rPr lang="fa-IR" sz="1900" b="1" dirty="0" smtClean="0">
                <a:cs typeface="B Nazanin" panose="00000400000000000000" pitchFamily="2" charset="-78"/>
              </a:rPr>
              <a:t>استقامتی</a:t>
            </a:r>
            <a:r>
              <a:rPr lang="fa-IR" sz="1900" b="1" dirty="0">
                <a:cs typeface="B Nazanin" panose="00000400000000000000" pitchFamily="2" charset="-78"/>
              </a:rPr>
              <a:t>، بهتر می شود. اگر دورة بلوغ برای ورزشکاران خردسال </a:t>
            </a:r>
            <a:r>
              <a:rPr lang="fa-IR" sz="1900" b="1" dirty="0" smtClean="0">
                <a:cs typeface="B Nazanin" panose="00000400000000000000" pitchFamily="2" charset="-78"/>
              </a:rPr>
              <a:t>مرحلة</a:t>
            </a:r>
            <a:r>
              <a:rPr lang="en-US" sz="1900" b="1" dirty="0" smtClean="0">
                <a:cs typeface="B Nazanin" panose="00000400000000000000" pitchFamily="2" charset="-78"/>
              </a:rPr>
              <a:t> </a:t>
            </a:r>
            <a:r>
              <a:rPr lang="fa-IR" sz="1900" b="1" dirty="0" smtClean="0">
                <a:cs typeface="B Nazanin" panose="00000400000000000000" pitchFamily="2" charset="-78"/>
              </a:rPr>
              <a:t>شــروع </a:t>
            </a:r>
            <a:r>
              <a:rPr lang="fa-IR" sz="1900" b="1" dirty="0">
                <a:cs typeface="B Nazanin" panose="00000400000000000000" pitchFamily="2" charset="-78"/>
              </a:rPr>
              <a:t>تمرينات سازماندهی شده تلقی شــود، انتظار می رود که آن </a:t>
            </a:r>
            <a:r>
              <a:rPr lang="fa-IR" sz="1900" b="1" dirty="0" smtClean="0">
                <a:cs typeface="B Nazanin" panose="00000400000000000000" pitchFamily="2" charset="-78"/>
              </a:rPr>
              <a:t>هاً </a:t>
            </a:r>
            <a:r>
              <a:rPr lang="fa-IR" sz="1900" b="1" dirty="0">
                <a:cs typeface="B Nazanin" panose="00000400000000000000" pitchFamily="2" charset="-78"/>
              </a:rPr>
              <a:t>سريع افزايش دهند، چون سطح تمرينات </a:t>
            </a:r>
            <a:r>
              <a:rPr lang="fa-IR" sz="1900" b="1" dirty="0" smtClean="0">
                <a:cs typeface="B Nazanin" panose="00000400000000000000" pitchFamily="2" charset="-78"/>
              </a:rPr>
              <a:t>اوليه</a:t>
            </a:r>
            <a:r>
              <a:rPr lang="en-US" sz="1900" b="1" dirty="0" smtClean="0">
                <a:cs typeface="B Nazanin" panose="00000400000000000000" pitchFamily="2" charset="-78"/>
              </a:rPr>
              <a:t> </a:t>
            </a:r>
            <a:r>
              <a:rPr lang="fa-IR" sz="1900" b="1" dirty="0" smtClean="0">
                <a:cs typeface="B Nazanin" panose="00000400000000000000" pitchFamily="2" charset="-78"/>
              </a:rPr>
              <a:t>کارايی </a:t>
            </a:r>
            <a:r>
              <a:rPr lang="fa-IR" sz="1900" b="1" dirty="0">
                <a:cs typeface="B Nazanin" panose="00000400000000000000" pitchFamily="2" charset="-78"/>
              </a:rPr>
              <a:t>خود را </a:t>
            </a:r>
            <a:r>
              <a:rPr lang="fa-IR" sz="1900" b="1" dirty="0" smtClean="0">
                <a:cs typeface="B Nazanin" panose="00000400000000000000" pitchFamily="2" charset="-78"/>
              </a:rPr>
              <a:t>نســبتا</a:t>
            </a:r>
            <a:r>
              <a:rPr lang="en-US" sz="1900" b="1" dirty="0" smtClean="0">
                <a:cs typeface="B Nazanin" panose="00000400000000000000" pitchFamily="2" charset="-78"/>
              </a:rPr>
              <a:t> </a:t>
            </a:r>
            <a:r>
              <a:rPr lang="fa-IR" sz="1900" b="1" dirty="0" smtClean="0">
                <a:cs typeface="B Nazanin" panose="00000400000000000000" pitchFamily="2" charset="-78"/>
              </a:rPr>
              <a:t>در </a:t>
            </a:r>
            <a:r>
              <a:rPr lang="fa-IR" sz="1900" b="1" dirty="0">
                <a:cs typeface="B Nazanin" panose="00000400000000000000" pitchFamily="2" charset="-78"/>
              </a:rPr>
              <a:t>آنان ناچيز بوده اســت. </a:t>
            </a:r>
            <a:r>
              <a:rPr lang="en-US" sz="1900" b="1" dirty="0" smtClean="0">
                <a:cs typeface="B Nazanin" panose="00000400000000000000" pitchFamily="2" charset="-78"/>
              </a:rPr>
              <a:t>Vo2max </a:t>
            </a:r>
            <a:r>
              <a:rPr lang="fa-IR" sz="1900" b="1" dirty="0">
                <a:cs typeface="B Nazanin" panose="00000400000000000000" pitchFamily="2" charset="-78"/>
              </a:rPr>
              <a:t>در دورة بلوغ افزايش می يابد </a:t>
            </a:r>
            <a:r>
              <a:rPr lang="fa-IR" sz="1900" b="1" dirty="0" smtClean="0">
                <a:cs typeface="B Nazanin" panose="00000400000000000000" pitchFamily="2" charset="-78"/>
              </a:rPr>
              <a:t>که</a:t>
            </a:r>
            <a:r>
              <a:rPr lang="en-US" sz="1900" b="1" dirty="0" smtClean="0">
                <a:cs typeface="B Nazanin" panose="00000400000000000000" pitchFamily="2" charset="-78"/>
              </a:rPr>
              <a:t> </a:t>
            </a:r>
            <a:r>
              <a:rPr lang="fa-IR" sz="1900" b="1" dirty="0" smtClean="0">
                <a:cs typeface="B Nazanin" panose="00000400000000000000" pitchFamily="2" charset="-78"/>
              </a:rPr>
              <a:t>بزرگ </a:t>
            </a:r>
            <a:r>
              <a:rPr lang="fa-IR" sz="1900" b="1" dirty="0">
                <a:cs typeface="B Nazanin" panose="00000400000000000000" pitchFamily="2" charset="-78"/>
              </a:rPr>
              <a:t>ترين دستاورد در دورة جهش رشد است</a:t>
            </a:r>
            <a:r>
              <a:rPr lang="fa-IR" sz="1900" b="1" dirty="0" smtClean="0">
                <a:cs typeface="B Nazanin" panose="00000400000000000000" pitchFamily="2" charset="-78"/>
              </a:rPr>
              <a:t>.</a:t>
            </a:r>
          </a:p>
          <a:p>
            <a:pPr algn="just" rtl="1"/>
            <a:r>
              <a:rPr lang="fa-IR" sz="1900" b="1" dirty="0">
                <a:cs typeface="B Nazanin" panose="00000400000000000000" pitchFamily="2" charset="-78"/>
              </a:rPr>
              <a:t>پيــش از بلــوغ </a:t>
            </a:r>
            <a:r>
              <a:rPr lang="en-US" sz="1900" b="1" dirty="0" smtClean="0">
                <a:cs typeface="B Nazanin" panose="00000400000000000000" pitchFamily="2" charset="-78"/>
              </a:rPr>
              <a:t>Vo2max </a:t>
            </a:r>
            <a:r>
              <a:rPr lang="fa-IR" sz="1900" b="1" dirty="0">
                <a:cs typeface="B Nazanin" panose="00000400000000000000" pitchFamily="2" charset="-78"/>
              </a:rPr>
              <a:t>در دختــران و پســران تقريبا برابر اســت، اما در دورة بلوغ اين شــتاب گيری </a:t>
            </a:r>
            <a:r>
              <a:rPr lang="en-US" sz="1900" b="1" dirty="0" smtClean="0">
                <a:cs typeface="B Nazanin" panose="00000400000000000000" pitchFamily="2" charset="-78"/>
              </a:rPr>
              <a:t>Vo2max </a:t>
            </a:r>
            <a:r>
              <a:rPr lang="fa-IR" sz="1900" b="1" dirty="0">
                <a:cs typeface="B Nazanin" panose="00000400000000000000" pitchFamily="2" charset="-78"/>
              </a:rPr>
              <a:t>در پسران به دليل افزايش تودة بدون چربی بيشــتر اســت. بيشــتر تغييراتی که در ورزشــکاران در دورة بلــوغ رخ می دهــد، ارثی و ژنتيکی اســت. در ايــن دوره کودکان عــلاوه بر تغييرات چشــمگيری که متحمل می شوند، در اســتقامت هوازی خود نيز تغييراتی را نشان می دهند و ورزشــکاران خردسال با مرحلة رکود و ايستايی آشکار در بهبود و توســعة اين ويژگی، روبه رو هســتند. در اين زمان مربيان می توانند يــک فلات موقتــی و زودگذر را در ميزان اســتقامت هوازی، به رغم تداوم تمرينات مشــاهده کنند. تغييرات آنــی و زودگذر، در ميزان تمرين پذيری کودکان و هم چنين در دورة بلوغ قابل مشاهده است. حدوداً نيم ســال قبل از رخ دادن جهش در رشــد، می توان کاهشی آشــکار را در مقدار تأثير تمرينات اســتقامتی مشــاهده کرد. برای دختران، دورة بلوغ ســريعترين و شايد بهترين مرحله در افزايش و بهبود عملکرد اســتقامتی است. عملکردی که دختران در سن بلوغ دارنــد، در آينــده تکرارناپذير خواهد بود، مگــر اين که در تمرينات منظم شرکت کنند. </a:t>
            </a:r>
          </a:p>
        </p:txBody>
      </p:sp>
    </p:spTree>
    <p:extLst>
      <p:ext uri="{BB962C8B-B14F-4D97-AF65-F5344CB8AC3E}">
        <p14:creationId xmlns:p14="http://schemas.microsoft.com/office/powerpoint/2010/main" val="110438143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89</TotalTime>
  <Words>3872</Words>
  <Application>Microsoft Office PowerPoint</Application>
  <PresentationFormat>On-screen Show (4:3)</PresentationFormat>
  <Paragraphs>66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B Nazanin</vt:lpstr>
      <vt:lpstr>B Titr</vt:lpstr>
      <vt:lpstr>Gill Sans MT</vt:lpstr>
      <vt:lpstr>Wingdings 2</vt:lpstr>
      <vt:lpstr>Dividend</vt:lpstr>
      <vt:lpstr>تمرینات اسقامتی برای کودکان در در مرحله پیش بلوغ، بلوغ و پس از بلوغ     </vt:lpstr>
      <vt:lpstr>مقدمه</vt:lpstr>
      <vt:lpstr>تاثیر تمرینات استقامتی </vt:lpstr>
      <vt:lpstr>ويژگی های استقامتی کودکان پيش از بلوغ</vt:lpstr>
      <vt:lpstr>ويژگی های استقامتی کودکان پيش از بلوغ</vt:lpstr>
      <vt:lpstr>الگــوی تمرينات اســتقامتی برای کــودکان، پيش از بلوغ</vt:lpstr>
      <vt:lpstr>طرح برنامه</vt:lpstr>
      <vt:lpstr>برنامة تمرينات</vt:lpstr>
      <vt:lpstr>مرحلة بلوغ</vt:lpstr>
      <vt:lpstr>مرحلة بلوغ</vt:lpstr>
      <vt:lpstr>الگوی تمرينات استقامتی برای دورة بلوغ</vt:lpstr>
      <vt:lpstr>فوايد تمرينات استقامتی دورة بلوغ</vt:lpstr>
      <vt:lpstr>طراحي برنامه</vt:lpstr>
      <vt:lpstr>افزايش تدريجی فشار تمرينات استقامتی</vt:lpstr>
      <vt:lpstr>برنامة تمرينات</vt:lpstr>
      <vt:lpstr>تمرينات تناوبی</vt:lpstr>
      <vt:lpstr>ويژگی های استقامتی مرحلة پس از بلوغ</vt:lpstr>
      <vt:lpstr>لگوی تمرينات استقامتی برای دورة پس از بلوغ</vt:lpstr>
      <vt:lpstr>طراحي برنامه</vt:lpstr>
      <vt:lpstr>طراحي برنامه</vt:lpstr>
      <vt:lpstr>تأثيــر وراثــت</vt:lpstr>
      <vt:lpstr>تأثيــر وراثــت</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تمرینات اسقامتی برای کودکان در در مرحله پیش بلوغ، بلوغ و پس از بلوغ     استاد: جناب دکتر فتحی دانشجو : امیرمحمد فیروزی</dc:title>
  <dc:creator>MRT www.Win2Farsi.com</dc:creator>
  <cp:lastModifiedBy>MRT www.Win2Farsi.com</cp:lastModifiedBy>
  <cp:revision>9</cp:revision>
  <dcterms:created xsi:type="dcterms:W3CDTF">2019-01-28T07:33:37Z</dcterms:created>
  <dcterms:modified xsi:type="dcterms:W3CDTF">2019-01-28T09:21:29Z</dcterms:modified>
</cp:coreProperties>
</file>