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58" r:id="rId4"/>
    <p:sldId id="268" r:id="rId5"/>
    <p:sldId id="259" r:id="rId6"/>
    <p:sldId id="260" r:id="rId7"/>
    <p:sldId id="261" r:id="rId8"/>
    <p:sldId id="262" r:id="rId9"/>
    <p:sldId id="263" r:id="rId10"/>
    <p:sldId id="264" r:id="rId11"/>
    <p:sldId id="265" r:id="rId12"/>
    <p:sldId id="266" r:id="rId13"/>
    <p:sldId id="267"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14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2/9/2021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B61BEF0D-F0BB-DE4B-95CE-6DB70DBA9567}" type="datetimeFigureOut">
              <a:rPr lang="en-US" dirty="0"/>
              <a:pPr/>
              <a:t>2/9/2021</a:t>
            </a:fld>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427" y="3628165"/>
            <a:ext cx="8245162" cy="1475013"/>
          </a:xfrm>
        </p:spPr>
        <p:txBody>
          <a:bodyPr>
            <a:normAutofit fontScale="90000"/>
          </a:bodyPr>
          <a:lstStyle/>
          <a:p>
            <a:pPr algn="ctr" rtl="1"/>
            <a:r>
              <a:rPr lang="fa-IR" b="1" dirty="0" smtClean="0">
                <a:cs typeface="B Nazanin" panose="00000400000000000000" pitchFamily="2" charset="-78"/>
              </a:rPr>
              <a:t>بسمه تعالی</a:t>
            </a:r>
            <a:br>
              <a:rPr lang="fa-IR" b="1" dirty="0" smtClean="0">
                <a:cs typeface="B Nazanin" panose="00000400000000000000" pitchFamily="2" charset="-78"/>
              </a:rPr>
            </a:br>
            <a:r>
              <a:rPr lang="fa-IR" b="1" dirty="0" smtClean="0">
                <a:cs typeface="B Nazanin" panose="00000400000000000000" pitchFamily="2" charset="-78"/>
              </a:rPr>
              <a:t> </a:t>
            </a:r>
            <a:br>
              <a:rPr lang="fa-IR" b="1" dirty="0" smtClean="0">
                <a:cs typeface="B Nazanin" panose="00000400000000000000" pitchFamily="2" charset="-78"/>
              </a:rPr>
            </a:br>
            <a:r>
              <a:rPr lang="fa-IR" b="1" dirty="0" smtClean="0">
                <a:cs typeface="B Nazanin" panose="00000400000000000000" pitchFamily="2" charset="-78"/>
              </a:rPr>
              <a:t>دانشگاه آزاد اسلامی واحد سیرجان</a:t>
            </a:r>
            <a:br>
              <a:rPr lang="fa-IR" b="1" dirty="0" smtClean="0">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b="1" dirty="0" smtClean="0">
                <a:cs typeface="B Nazanin" panose="00000400000000000000" pitchFamily="2" charset="-78"/>
              </a:rPr>
              <a:t>درس سمینار</a:t>
            </a:r>
            <a:br>
              <a:rPr lang="fa-IR" b="1" dirty="0" smtClean="0">
                <a:cs typeface="B Nazanin" panose="00000400000000000000" pitchFamily="2" charset="-78"/>
              </a:rPr>
            </a:br>
            <a:r>
              <a:rPr lang="fa-IR" sz="2800" b="1" dirty="0">
                <a:cs typeface="B Nazanin" panose="00000400000000000000" pitchFamily="2" charset="-78"/>
              </a:rPr>
              <a:t>تحلیل روش </a:t>
            </a:r>
            <a:r>
              <a:rPr lang="en-US" sz="2800" b="1" dirty="0">
                <a:cs typeface="B Nazanin" panose="00000400000000000000" pitchFamily="2" charset="-78"/>
              </a:rPr>
              <a:t>FTIR</a:t>
            </a:r>
            <a:r>
              <a:rPr lang="fa-IR" b="1" dirty="0">
                <a:solidFill>
                  <a:schemeClr val="bg1"/>
                </a:solidFill>
                <a:cs typeface="B Nazanin" panose="00000400000000000000" pitchFamily="2" charset="-78"/>
              </a:rPr>
              <a:t/>
            </a:r>
            <a:br>
              <a:rPr lang="fa-IR" b="1" dirty="0">
                <a:solidFill>
                  <a:schemeClr val="bg1"/>
                </a:solidFill>
                <a:cs typeface="B Nazanin" panose="00000400000000000000" pitchFamily="2" charset="-78"/>
              </a:rPr>
            </a:br>
            <a:r>
              <a:rPr lang="fa-IR" b="1" dirty="0" smtClean="0">
                <a:solidFill>
                  <a:schemeClr val="bg1"/>
                </a:solidFill>
                <a:cs typeface="B Nazanin" panose="00000400000000000000" pitchFamily="2" charset="-78"/>
              </a:rPr>
              <a:t/>
            </a:r>
            <a:br>
              <a:rPr lang="fa-IR" b="1" dirty="0" smtClean="0">
                <a:solidFill>
                  <a:schemeClr val="bg1"/>
                </a:solidFill>
                <a:cs typeface="B Nazanin" panose="00000400000000000000" pitchFamily="2" charset="-78"/>
              </a:rPr>
            </a:br>
            <a:r>
              <a:rPr lang="fa-IR" b="1" dirty="0" smtClean="0">
                <a:solidFill>
                  <a:schemeClr val="bg1"/>
                </a:solidFill>
                <a:cs typeface="B Nazanin" panose="00000400000000000000" pitchFamily="2" charset="-78"/>
              </a:rPr>
              <a:t>استاد</a:t>
            </a:r>
            <a:r>
              <a:rPr lang="fa-IR" b="1" dirty="0">
                <a:solidFill>
                  <a:schemeClr val="bg1"/>
                </a:solidFill>
                <a:cs typeface="B Nazanin" panose="00000400000000000000" pitchFamily="2" charset="-78"/>
              </a:rPr>
              <a:t>: </a:t>
            </a:r>
            <a:br>
              <a:rPr lang="fa-IR" b="1" dirty="0">
                <a:solidFill>
                  <a:schemeClr val="bg1"/>
                </a:solidFill>
                <a:cs typeface="B Nazanin" panose="00000400000000000000" pitchFamily="2" charset="-78"/>
              </a:rPr>
            </a:br>
            <a:r>
              <a:rPr lang="fa-IR" b="1" dirty="0">
                <a:solidFill>
                  <a:schemeClr val="bg1"/>
                </a:solidFill>
                <a:cs typeface="B Nazanin" panose="00000400000000000000" pitchFamily="2" charset="-78"/>
              </a:rPr>
              <a:t>دکتر گرمسیری</a:t>
            </a:r>
            <a:br>
              <a:rPr lang="fa-IR" b="1" dirty="0">
                <a:solidFill>
                  <a:schemeClr val="bg1"/>
                </a:solidFill>
                <a:cs typeface="B Nazanin" panose="00000400000000000000" pitchFamily="2" charset="-78"/>
              </a:rPr>
            </a:br>
            <a:r>
              <a:rPr lang="fa-IR" b="1" dirty="0">
                <a:solidFill>
                  <a:schemeClr val="bg1"/>
                </a:solidFill>
                <a:cs typeface="B Nazanin" panose="00000400000000000000" pitchFamily="2" charset="-78"/>
              </a:rPr>
              <a:t/>
            </a:r>
            <a:br>
              <a:rPr lang="fa-IR" b="1" dirty="0">
                <a:solidFill>
                  <a:schemeClr val="bg1"/>
                </a:solidFill>
                <a:cs typeface="B Nazanin" panose="00000400000000000000" pitchFamily="2" charset="-78"/>
              </a:rPr>
            </a:br>
            <a:r>
              <a:rPr lang="fa-IR" b="1" dirty="0">
                <a:solidFill>
                  <a:schemeClr val="bg1"/>
                </a:solidFill>
                <a:cs typeface="B Nazanin" panose="00000400000000000000" pitchFamily="2" charset="-78"/>
              </a:rPr>
              <a:t>دانشجو:</a:t>
            </a:r>
            <a:br>
              <a:rPr lang="fa-IR" b="1" dirty="0">
                <a:solidFill>
                  <a:schemeClr val="bg1"/>
                </a:solidFill>
                <a:cs typeface="B Nazanin" panose="00000400000000000000" pitchFamily="2" charset="-78"/>
              </a:rPr>
            </a:br>
            <a:r>
              <a:rPr lang="fa-IR" b="1" dirty="0">
                <a:solidFill>
                  <a:schemeClr val="bg1"/>
                </a:solidFill>
                <a:cs typeface="B Nazanin" panose="00000400000000000000" pitchFamily="2" charset="-78"/>
              </a:rPr>
              <a:t>محمد جواد فیروزی</a:t>
            </a:r>
            <a:endParaRPr lang="en-US" b="1" dirty="0">
              <a:solidFill>
                <a:schemeClr val="bg1"/>
              </a:solidFill>
              <a:cs typeface="B Nazanin" panose="00000400000000000000" pitchFamily="2" charset="-78"/>
            </a:endParaRPr>
          </a:p>
        </p:txBody>
      </p:sp>
    </p:spTree>
    <p:extLst>
      <p:ext uri="{BB962C8B-B14F-4D97-AF65-F5344CB8AC3E}">
        <p14:creationId xmlns:p14="http://schemas.microsoft.com/office/powerpoint/2010/main" val="206952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تفسیر و خدمات آنالیز </a:t>
            </a:r>
            <a:r>
              <a:rPr lang="en-US" b="1" dirty="0"/>
              <a:t>FTIR</a:t>
            </a:r>
          </a:p>
        </p:txBody>
      </p:sp>
      <p:sp>
        <p:nvSpPr>
          <p:cNvPr id="4" name="TextBox 3"/>
          <p:cNvSpPr txBox="1"/>
          <p:nvPr/>
        </p:nvSpPr>
        <p:spPr>
          <a:xfrm>
            <a:off x="317500" y="1888066"/>
            <a:ext cx="8509000" cy="2677656"/>
          </a:xfrm>
          <a:prstGeom prst="rect">
            <a:avLst/>
          </a:prstGeom>
          <a:noFill/>
        </p:spPr>
        <p:txBody>
          <a:bodyPr wrap="square" rtlCol="0">
            <a:spAutoFit/>
          </a:bodyPr>
          <a:lstStyle/>
          <a:p>
            <a:pPr algn="just" rtl="1"/>
            <a:r>
              <a:rPr lang="fa-IR" sz="2400" dirty="0">
                <a:cs typeface="B Nazanin" panose="00000400000000000000" pitchFamily="2" charset="-78"/>
              </a:rPr>
              <a:t>محدوده طول موج دستگاه </a:t>
            </a:r>
            <a:r>
              <a:rPr lang="en-US" sz="2400" dirty="0">
                <a:cs typeface="B Nazanin" panose="00000400000000000000" pitchFamily="2" charset="-78"/>
              </a:rPr>
              <a:t>FTIR </a:t>
            </a:r>
            <a:r>
              <a:rPr lang="fa-IR" sz="2400" dirty="0">
                <a:cs typeface="B Nazanin" panose="00000400000000000000" pitchFamily="2" charset="-78"/>
              </a:rPr>
              <a:t>های موجود در محدوده مادون قرمز میانی (</a:t>
            </a:r>
            <a:r>
              <a:rPr lang="en-US" sz="2400" dirty="0" err="1">
                <a:cs typeface="B Nazanin" panose="00000400000000000000" pitchFamily="2" charset="-78"/>
              </a:rPr>
              <a:t>MidIR</a:t>
            </a:r>
            <a:r>
              <a:rPr lang="en-US" sz="2400" dirty="0">
                <a:cs typeface="B Nazanin" panose="00000400000000000000" pitchFamily="2" charset="-78"/>
              </a:rPr>
              <a:t>) </a:t>
            </a:r>
            <a:r>
              <a:rPr lang="fa-IR" sz="2400" dirty="0">
                <a:cs typeface="B Nazanin" panose="00000400000000000000" pitchFamily="2" charset="-78"/>
              </a:rPr>
              <a:t>و مادون قرمز نزدیک (</a:t>
            </a:r>
            <a:r>
              <a:rPr lang="en-US" sz="2400" dirty="0" smtClean="0">
                <a:cs typeface="B Nazanin" panose="00000400000000000000" pitchFamily="2" charset="-78"/>
              </a:rPr>
              <a:t>NIR</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a:cs typeface="B Nazanin" panose="00000400000000000000" pitchFamily="2" charset="-78"/>
              </a:rPr>
              <a:t>قابل انجام است</a:t>
            </a:r>
            <a:r>
              <a:rPr lang="fa-IR" sz="2400" dirty="0" smtClean="0">
                <a:cs typeface="B Nazanin" panose="00000400000000000000" pitchFamily="2" charset="-78"/>
              </a:rPr>
              <a:t>.</a:t>
            </a:r>
          </a:p>
          <a:p>
            <a:pPr marL="342900" indent="-342900" algn="just" rtl="1">
              <a:buFont typeface="Arial" panose="020B0604020202020204" pitchFamily="34" charset="0"/>
              <a:buChar char="•"/>
            </a:pPr>
            <a:r>
              <a:rPr lang="fa-IR" sz="2400" dirty="0" smtClean="0">
                <a:cs typeface="B Nazanin" panose="00000400000000000000" pitchFamily="2" charset="-78"/>
              </a:rPr>
              <a:t>امکان </a:t>
            </a:r>
            <a:r>
              <a:rPr lang="fa-IR" sz="2400" dirty="0">
                <a:cs typeface="B Nazanin" panose="00000400000000000000" pitchFamily="2" charset="-78"/>
              </a:rPr>
              <a:t>بررسی پیوندهای شیمیایی و مشخص کردن نمونه‌های مجهول دارویی، پلیمری، رنگ، سرامیک‌ها و مواد معدنی</a:t>
            </a:r>
          </a:p>
          <a:p>
            <a:pPr marL="342900" indent="-342900" algn="just" rtl="1">
              <a:buFont typeface="Arial" panose="020B0604020202020204" pitchFamily="34" charset="0"/>
              <a:buChar char="•"/>
            </a:pPr>
            <a:r>
              <a:rPr lang="fa-IR" sz="2400" dirty="0">
                <a:cs typeface="B Nazanin" panose="00000400000000000000" pitchFamily="2" charset="-78"/>
              </a:rPr>
              <a:t>قابلیت انجام آنالیز </a:t>
            </a:r>
            <a:r>
              <a:rPr lang="en-US" sz="2400" dirty="0">
                <a:cs typeface="B Nazanin" panose="00000400000000000000" pitchFamily="2" charset="-78"/>
              </a:rPr>
              <a:t>ATR </a:t>
            </a:r>
            <a:r>
              <a:rPr lang="fa-IR" sz="2400" dirty="0" smtClean="0">
                <a:cs typeface="B Nazanin" panose="00000400000000000000" pitchFamily="2" charset="-78"/>
              </a:rPr>
              <a:t>(نمونه </a:t>
            </a:r>
            <a:r>
              <a:rPr lang="fa-IR" sz="2400" dirty="0">
                <a:cs typeface="B Nazanin" panose="00000400000000000000" pitchFamily="2" charset="-78"/>
              </a:rPr>
              <a:t>باید منعطف باشد)</a:t>
            </a:r>
          </a:p>
          <a:p>
            <a:pPr marL="342900" indent="-342900" algn="just" rtl="1">
              <a:buFont typeface="Arial" panose="020B0604020202020204" pitchFamily="34" charset="0"/>
              <a:buChar char="•"/>
            </a:pPr>
            <a:r>
              <a:rPr lang="fa-IR" sz="2400" dirty="0">
                <a:cs typeface="B Nazanin" panose="00000400000000000000" pitchFamily="2" charset="-78"/>
              </a:rPr>
              <a:t>انجام آزمون روی نمونه‌های پودری، بالک، پوشش‌ها و محلول‌های غیر آبی</a:t>
            </a:r>
          </a:p>
          <a:p>
            <a:pPr marL="342900" indent="-342900" algn="just" rtl="1">
              <a:buFont typeface="Arial" panose="020B0604020202020204" pitchFamily="34" charset="0"/>
              <a:buChar char="•"/>
            </a:pPr>
            <a:r>
              <a:rPr lang="fa-IR" sz="2400" dirty="0">
                <a:cs typeface="B Nazanin" panose="00000400000000000000" pitchFamily="2" charset="-78"/>
              </a:rPr>
              <a:t>انجام انواع آنالیزهای بازتابی (آینه ای و پخشی</a:t>
            </a:r>
            <a:r>
              <a:rPr lang="fa-IR" sz="2400" dirty="0" smtClean="0">
                <a:cs typeface="B Nazanin" panose="00000400000000000000" pitchFamily="2" charset="-78"/>
              </a:rPr>
              <a:t>)</a:t>
            </a:r>
            <a:endParaRPr lang="fa-IR" sz="2400" dirty="0">
              <a:cs typeface="B Nazanin" panose="00000400000000000000" pitchFamily="2" charset="-78"/>
            </a:endParaRPr>
          </a:p>
        </p:txBody>
      </p:sp>
    </p:spTree>
    <p:extLst>
      <p:ext uri="{BB962C8B-B14F-4D97-AF65-F5344CB8AC3E}">
        <p14:creationId xmlns:p14="http://schemas.microsoft.com/office/powerpoint/2010/main" val="4258583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تفسیر و خدمات آنالیز </a:t>
            </a:r>
            <a:r>
              <a:rPr lang="en-US" b="1" dirty="0"/>
              <a:t>FTIR</a:t>
            </a:r>
          </a:p>
        </p:txBody>
      </p:sp>
      <p:sp>
        <p:nvSpPr>
          <p:cNvPr id="4" name="TextBox 3"/>
          <p:cNvSpPr txBox="1"/>
          <p:nvPr/>
        </p:nvSpPr>
        <p:spPr>
          <a:xfrm>
            <a:off x="317500" y="1888066"/>
            <a:ext cx="8509000" cy="2308324"/>
          </a:xfrm>
          <a:prstGeom prst="rect">
            <a:avLst/>
          </a:prstGeom>
          <a:noFill/>
        </p:spPr>
        <p:txBody>
          <a:bodyPr wrap="square" rtlCol="0">
            <a:spAutoFit/>
          </a:bodyPr>
          <a:lstStyle/>
          <a:p>
            <a:pPr algn="just" rtl="1"/>
            <a:r>
              <a:rPr lang="fa-IR" sz="2400" dirty="0">
                <a:cs typeface="B Nazanin" panose="00000400000000000000" pitchFamily="2" charset="-78"/>
              </a:rPr>
              <a:t>با استفاده ازبررسی تخصصی  آنالیز </a:t>
            </a:r>
            <a:r>
              <a:rPr lang="en-US" sz="2400" dirty="0">
                <a:cs typeface="B Nazanin" panose="00000400000000000000" pitchFamily="2" charset="-78"/>
              </a:rPr>
              <a:t>FTIR </a:t>
            </a:r>
            <a:r>
              <a:rPr lang="fa-IR" sz="2400" dirty="0">
                <a:cs typeface="B Nazanin" panose="00000400000000000000" pitchFamily="2" charset="-78"/>
              </a:rPr>
              <a:t>و یا </a:t>
            </a:r>
            <a:r>
              <a:rPr lang="en-US" sz="2400" dirty="0">
                <a:cs typeface="B Nazanin" panose="00000400000000000000" pitchFamily="2" charset="-78"/>
              </a:rPr>
              <a:t>ATR </a:t>
            </a:r>
            <a:r>
              <a:rPr lang="fa-IR" sz="2400" dirty="0">
                <a:cs typeface="B Nazanin" panose="00000400000000000000" pitchFamily="2" charset="-78"/>
              </a:rPr>
              <a:t>نمونه می‌توان موارد زیر را بررسی کرد</a:t>
            </a:r>
          </a:p>
          <a:p>
            <a:pPr marL="457200" indent="-457200" algn="just" rtl="1">
              <a:buFont typeface="Arial" panose="020B0604020202020204" pitchFamily="34" charset="0"/>
              <a:buChar char="•"/>
            </a:pPr>
            <a:r>
              <a:rPr lang="fa-IR" sz="2400" dirty="0">
                <a:cs typeface="B Nazanin" panose="00000400000000000000" pitchFamily="2" charset="-78"/>
              </a:rPr>
              <a:t>بررسی ارتعاشات مواد سرامیکی و معدنی</a:t>
            </a:r>
          </a:p>
          <a:p>
            <a:pPr marL="457200" indent="-457200" algn="just" rtl="1">
              <a:buFont typeface="Arial" panose="020B0604020202020204" pitchFamily="34" charset="0"/>
              <a:buChar char="•"/>
            </a:pPr>
            <a:r>
              <a:rPr lang="fa-IR" sz="2400" dirty="0">
                <a:cs typeface="B Nazanin" panose="00000400000000000000" pitchFamily="2" charset="-78"/>
              </a:rPr>
              <a:t>بررسی ارتعاشات گروه‌های عاملی در شرایط مختلف</a:t>
            </a:r>
          </a:p>
          <a:p>
            <a:pPr marL="457200" indent="-457200" algn="just" rtl="1">
              <a:buFont typeface="Arial" panose="020B0604020202020204" pitchFamily="34" charset="0"/>
              <a:buChar char="•"/>
            </a:pPr>
            <a:r>
              <a:rPr lang="fa-IR" sz="2400" dirty="0">
                <a:cs typeface="B Nazanin" panose="00000400000000000000" pitchFamily="2" charset="-78"/>
              </a:rPr>
              <a:t>بررسی افزودنی‌ها</a:t>
            </a:r>
          </a:p>
          <a:p>
            <a:pPr marL="457200" indent="-457200" algn="just" rtl="1">
              <a:buFont typeface="Arial" panose="020B0604020202020204" pitchFamily="34" charset="0"/>
              <a:buChar char="•"/>
            </a:pPr>
            <a:r>
              <a:rPr lang="fa-IR" sz="2400" dirty="0">
                <a:cs typeface="B Nazanin" panose="00000400000000000000" pitchFamily="2" charset="-78"/>
              </a:rPr>
              <a:t>بررسی برهمکنش مولکولی در مواد کامپوزیتی</a:t>
            </a:r>
          </a:p>
        </p:txBody>
      </p:sp>
    </p:spTree>
    <p:extLst>
      <p:ext uri="{BB962C8B-B14F-4D97-AF65-F5344CB8AC3E}">
        <p14:creationId xmlns:p14="http://schemas.microsoft.com/office/powerpoint/2010/main" val="2555471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سوالات متداول آنالیز </a:t>
            </a:r>
            <a:r>
              <a:rPr lang="en-US" b="1" dirty="0"/>
              <a:t>FTIR</a:t>
            </a:r>
          </a:p>
        </p:txBody>
      </p:sp>
      <p:sp>
        <p:nvSpPr>
          <p:cNvPr id="4" name="TextBox 3"/>
          <p:cNvSpPr txBox="1"/>
          <p:nvPr/>
        </p:nvSpPr>
        <p:spPr>
          <a:xfrm>
            <a:off x="317500" y="1888066"/>
            <a:ext cx="8509000" cy="2677656"/>
          </a:xfrm>
          <a:prstGeom prst="rect">
            <a:avLst/>
          </a:prstGeom>
          <a:noFill/>
        </p:spPr>
        <p:txBody>
          <a:bodyPr wrap="square" rtlCol="0">
            <a:spAutoFit/>
          </a:bodyPr>
          <a:lstStyle/>
          <a:p>
            <a:pPr algn="r" rtl="1"/>
            <a:r>
              <a:rPr lang="fa-IR" sz="2400" b="1" dirty="0">
                <a:cs typeface="B Nazanin" panose="00000400000000000000" pitchFamily="2" charset="-78"/>
              </a:rPr>
              <a:t>آیا از نمونه مایع نیز می توان آنالیز </a:t>
            </a:r>
            <a:r>
              <a:rPr lang="en-US" sz="2400" b="1" dirty="0">
                <a:cs typeface="B Nazanin" panose="00000400000000000000" pitchFamily="2" charset="-78"/>
              </a:rPr>
              <a:t>FTIR </a:t>
            </a:r>
            <a:r>
              <a:rPr lang="fa-IR" sz="2400" b="1" dirty="0">
                <a:cs typeface="B Nazanin" panose="00000400000000000000" pitchFamily="2" charset="-78"/>
              </a:rPr>
              <a:t>گرفت؟</a:t>
            </a:r>
            <a:endParaRPr lang="fa-IR" sz="2400" dirty="0">
              <a:cs typeface="B Nazanin" panose="00000400000000000000" pitchFamily="2" charset="-78"/>
            </a:endParaRPr>
          </a:p>
          <a:p>
            <a:pPr algn="r" rtl="1"/>
            <a:r>
              <a:rPr lang="fa-IR" sz="2400" dirty="0">
                <a:cs typeface="B Nazanin" panose="00000400000000000000" pitchFamily="2" charset="-78"/>
              </a:rPr>
              <a:t>از نمونه های مایع به شرط آنکه حلال آنها آب نباشد می توان آنالیز </a:t>
            </a:r>
            <a:r>
              <a:rPr lang="en-US" sz="2400" dirty="0">
                <a:cs typeface="B Nazanin" panose="00000400000000000000" pitchFamily="2" charset="-78"/>
              </a:rPr>
              <a:t>FTIR </a:t>
            </a:r>
            <a:r>
              <a:rPr lang="fa-IR" sz="2400" dirty="0">
                <a:cs typeface="B Nazanin" panose="00000400000000000000" pitchFamily="2" charset="-78"/>
              </a:rPr>
              <a:t>گرفت. نمونه های آبی از آنجایی که حلال پودر </a:t>
            </a:r>
            <a:r>
              <a:rPr lang="en-US" sz="2400" dirty="0" err="1">
                <a:cs typeface="B Nazanin" panose="00000400000000000000" pitchFamily="2" charset="-78"/>
              </a:rPr>
              <a:t>KBr</a:t>
            </a:r>
            <a:r>
              <a:rPr lang="en-US" sz="2400" dirty="0">
                <a:cs typeface="B Nazanin" panose="00000400000000000000" pitchFamily="2" charset="-78"/>
              </a:rPr>
              <a:t> </a:t>
            </a:r>
            <a:r>
              <a:rPr lang="fa-IR" sz="2400" dirty="0">
                <a:cs typeface="B Nazanin" panose="00000400000000000000" pitchFamily="2" charset="-78"/>
              </a:rPr>
              <a:t>هستند، مناسب برای انجام آنالیز نیستند. می توانید برای نمونه های آبی از آنالیز رامان استفاده نمایید.</a:t>
            </a:r>
          </a:p>
          <a:p>
            <a:pPr algn="r" rtl="1"/>
            <a:r>
              <a:rPr lang="fa-IR" sz="2400" b="1" dirty="0">
                <a:cs typeface="B Nazanin" panose="00000400000000000000" pitchFamily="2" charset="-78"/>
              </a:rPr>
              <a:t>آنالیز </a:t>
            </a:r>
            <a:r>
              <a:rPr lang="en-US" sz="2400" b="1" dirty="0">
                <a:cs typeface="B Nazanin" panose="00000400000000000000" pitchFamily="2" charset="-78"/>
              </a:rPr>
              <a:t>ATR </a:t>
            </a:r>
            <a:r>
              <a:rPr lang="fa-IR" sz="2400" b="1" dirty="0">
                <a:cs typeface="B Nazanin" panose="00000400000000000000" pitchFamily="2" charset="-78"/>
              </a:rPr>
              <a:t>چیست؟</a:t>
            </a:r>
            <a:endParaRPr lang="fa-IR" sz="2400" dirty="0">
              <a:cs typeface="B Nazanin" panose="00000400000000000000" pitchFamily="2" charset="-78"/>
            </a:endParaRPr>
          </a:p>
          <a:p>
            <a:pPr algn="r" rtl="1"/>
            <a:r>
              <a:rPr lang="fa-IR" sz="2400" dirty="0">
                <a:cs typeface="B Nazanin" panose="00000400000000000000" pitchFamily="2" charset="-78"/>
              </a:rPr>
              <a:t>برای نمونه های لایه نازک به شرطی که نمونه منعطف باشد می توان از حالت </a:t>
            </a:r>
            <a:r>
              <a:rPr lang="en-US" sz="2400" dirty="0">
                <a:cs typeface="B Nazanin" panose="00000400000000000000" pitchFamily="2" charset="-78"/>
              </a:rPr>
              <a:t>ATR </a:t>
            </a:r>
            <a:r>
              <a:rPr lang="fa-IR" sz="2400" dirty="0">
                <a:cs typeface="B Nazanin" panose="00000400000000000000" pitchFamily="2" charset="-78"/>
              </a:rPr>
              <a:t>استفاده کرد. مانند نمونه های فیلم یا غشاء</a:t>
            </a:r>
            <a:r>
              <a:rPr lang="fa-IR" sz="2400" dirty="0" smtClean="0">
                <a:cs typeface="B Nazanin" panose="00000400000000000000" pitchFamily="2" charset="-78"/>
              </a:rPr>
              <a:t>.</a:t>
            </a:r>
            <a:endParaRPr lang="fa-IR" sz="2400" dirty="0">
              <a:cs typeface="B Nazanin" panose="00000400000000000000" pitchFamily="2" charset="-78"/>
            </a:endParaRPr>
          </a:p>
        </p:txBody>
      </p:sp>
    </p:spTree>
    <p:extLst>
      <p:ext uri="{BB962C8B-B14F-4D97-AF65-F5344CB8AC3E}">
        <p14:creationId xmlns:p14="http://schemas.microsoft.com/office/powerpoint/2010/main" val="1890722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سوالات متداول آنالیز </a:t>
            </a:r>
            <a:r>
              <a:rPr lang="en-US" b="1" dirty="0"/>
              <a:t>FTIR</a:t>
            </a:r>
          </a:p>
        </p:txBody>
      </p:sp>
      <p:sp>
        <p:nvSpPr>
          <p:cNvPr id="4" name="TextBox 3"/>
          <p:cNvSpPr txBox="1"/>
          <p:nvPr/>
        </p:nvSpPr>
        <p:spPr>
          <a:xfrm>
            <a:off x="317500" y="2048932"/>
            <a:ext cx="8509000" cy="2677656"/>
          </a:xfrm>
          <a:prstGeom prst="rect">
            <a:avLst/>
          </a:prstGeom>
          <a:noFill/>
        </p:spPr>
        <p:txBody>
          <a:bodyPr wrap="square" rtlCol="0">
            <a:spAutoFit/>
          </a:bodyPr>
          <a:lstStyle/>
          <a:p>
            <a:pPr algn="r" rtl="1"/>
            <a:r>
              <a:rPr lang="fa-IR" sz="2400" b="1" dirty="0">
                <a:cs typeface="B Nazanin" panose="00000400000000000000" pitchFamily="2" charset="-78"/>
              </a:rPr>
              <a:t>جواب آنالیز </a:t>
            </a:r>
            <a:r>
              <a:rPr lang="en-US" sz="2400" b="1" dirty="0">
                <a:cs typeface="B Nazanin" panose="00000400000000000000" pitchFamily="2" charset="-78"/>
              </a:rPr>
              <a:t>FTIR </a:t>
            </a:r>
            <a:r>
              <a:rPr lang="fa-IR" sz="2400" b="1" dirty="0">
                <a:cs typeface="B Nazanin" panose="00000400000000000000" pitchFamily="2" charset="-78"/>
              </a:rPr>
              <a:t>به چه صورت خواهد بود؟</a:t>
            </a:r>
            <a:endParaRPr lang="fa-IR" sz="2400" dirty="0">
              <a:cs typeface="B Nazanin" panose="00000400000000000000" pitchFamily="2" charset="-78"/>
            </a:endParaRPr>
          </a:p>
          <a:p>
            <a:pPr algn="r" rtl="1"/>
            <a:r>
              <a:rPr lang="fa-IR" sz="2400" dirty="0">
                <a:cs typeface="B Nazanin" panose="00000400000000000000" pitchFamily="2" charset="-78"/>
              </a:rPr>
              <a:t>نتیجه آنالیز </a:t>
            </a:r>
            <a:r>
              <a:rPr lang="en-US" sz="2400" dirty="0">
                <a:cs typeface="B Nazanin" panose="00000400000000000000" pitchFamily="2" charset="-78"/>
              </a:rPr>
              <a:t>FTIR </a:t>
            </a:r>
            <a:r>
              <a:rPr lang="fa-IR" sz="2400" dirty="0">
                <a:cs typeface="B Nazanin" panose="00000400000000000000" pitchFamily="2" charset="-78"/>
              </a:rPr>
              <a:t>به صورت عبوری (</a:t>
            </a:r>
            <a:r>
              <a:rPr lang="en-US" sz="2400" dirty="0">
                <a:cs typeface="B Nazanin" panose="00000400000000000000" pitchFamily="2" charset="-78"/>
              </a:rPr>
              <a:t>Transmittance</a:t>
            </a:r>
            <a:r>
              <a:rPr lang="fa-IR" sz="2400" dirty="0">
                <a:cs typeface="B Nazanin" panose="00000400000000000000" pitchFamily="2" charset="-78"/>
              </a:rPr>
              <a:t>)</a:t>
            </a:r>
            <a:r>
              <a:rPr lang="en-US" sz="2400" dirty="0">
                <a:cs typeface="B Nazanin" panose="00000400000000000000" pitchFamily="2" charset="-78"/>
              </a:rPr>
              <a:t> </a:t>
            </a:r>
            <a:r>
              <a:rPr lang="fa-IR" sz="2400" dirty="0">
                <a:cs typeface="B Nazanin" panose="00000400000000000000" pitchFamily="2" charset="-78"/>
              </a:rPr>
              <a:t>می باشد. امکان ارایه گزارش به صورت جذبی، مشخص نمودن محل پیکها و تفسیر نتایج وجود دارد. عدد موج نتیجه آنالیز </a:t>
            </a:r>
            <a:r>
              <a:rPr lang="en-US" sz="2400" dirty="0">
                <a:cs typeface="B Nazanin" panose="00000400000000000000" pitchFamily="2" charset="-78"/>
              </a:rPr>
              <a:t>FTIR </a:t>
            </a:r>
            <a:r>
              <a:rPr lang="fa-IR" sz="2400" dirty="0">
                <a:cs typeface="B Nazanin" panose="00000400000000000000" pitchFamily="2" charset="-78"/>
              </a:rPr>
              <a:t>از ۴۰۰ تا ۴۰۰۰ و در آنالیز </a:t>
            </a:r>
            <a:r>
              <a:rPr lang="en-US" sz="2400" dirty="0" smtClean="0">
                <a:cs typeface="B Nazanin" panose="00000400000000000000" pitchFamily="2" charset="-78"/>
              </a:rPr>
              <a:t>ATR</a:t>
            </a:r>
            <a:r>
              <a:rPr lang="fa-IR" sz="2400" dirty="0" smtClean="0">
                <a:cs typeface="B Nazanin" panose="00000400000000000000" pitchFamily="2" charset="-78"/>
              </a:rPr>
              <a:t> </a:t>
            </a:r>
            <a:r>
              <a:rPr lang="en-US" sz="2400" dirty="0" smtClean="0">
                <a:cs typeface="B Nazanin" panose="00000400000000000000" pitchFamily="2" charset="-78"/>
              </a:rPr>
              <a:t> </a:t>
            </a:r>
            <a:r>
              <a:rPr lang="fa-IR" sz="2400" dirty="0">
                <a:cs typeface="B Nazanin" panose="00000400000000000000" pitchFamily="2" charset="-78"/>
              </a:rPr>
              <a:t>از ۶۰۰ تا ۴۰۰۰ است.</a:t>
            </a:r>
          </a:p>
          <a:p>
            <a:pPr algn="r" rtl="1"/>
            <a:r>
              <a:rPr lang="fa-IR" sz="2400" b="1" dirty="0">
                <a:cs typeface="B Nazanin" panose="00000400000000000000" pitchFamily="2" charset="-78"/>
              </a:rPr>
              <a:t>چه قدر نمونه باید برای آنالیز </a:t>
            </a:r>
            <a:r>
              <a:rPr lang="en-US" sz="2400" b="1" dirty="0" smtClean="0">
                <a:cs typeface="B Nazanin" panose="00000400000000000000" pitchFamily="2" charset="-78"/>
              </a:rPr>
              <a:t>FTIR</a:t>
            </a:r>
            <a:r>
              <a:rPr lang="fa-IR" sz="2400" b="1" dirty="0" smtClean="0">
                <a:cs typeface="B Nazanin" panose="00000400000000000000" pitchFamily="2" charset="-78"/>
              </a:rPr>
              <a:t> </a:t>
            </a:r>
            <a:r>
              <a:rPr lang="en-US" sz="2400" b="1" dirty="0">
                <a:cs typeface="B Nazanin" panose="00000400000000000000" pitchFamily="2" charset="-78"/>
              </a:rPr>
              <a:t> </a:t>
            </a:r>
            <a:r>
              <a:rPr lang="fa-IR" sz="2400" b="1" dirty="0">
                <a:cs typeface="B Nazanin" panose="00000400000000000000" pitchFamily="2" charset="-78"/>
              </a:rPr>
              <a:t>ارسال کنم؟</a:t>
            </a:r>
            <a:endParaRPr lang="fa-IR" sz="2400" dirty="0">
              <a:cs typeface="B Nazanin" panose="00000400000000000000" pitchFamily="2" charset="-78"/>
            </a:endParaRPr>
          </a:p>
          <a:p>
            <a:pPr algn="r" rtl="1"/>
            <a:r>
              <a:rPr lang="fa-IR" sz="2400" dirty="0">
                <a:cs typeface="B Nazanin" panose="00000400000000000000" pitchFamily="2" charset="-78"/>
              </a:rPr>
              <a:t>در حدود ۵۰ میلی گرم برای نمونه های پودری مناسب است. با این حال اگر ماده شما گران قیمت است، ۲۰ میلی گرم نیز کافی است.</a:t>
            </a:r>
          </a:p>
        </p:txBody>
      </p:sp>
    </p:spTree>
    <p:extLst>
      <p:ext uri="{BB962C8B-B14F-4D97-AF65-F5344CB8AC3E}">
        <p14:creationId xmlns:p14="http://schemas.microsoft.com/office/powerpoint/2010/main" val="1926181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سوالات متداول آنالیز </a:t>
            </a:r>
            <a:r>
              <a:rPr lang="en-US" b="1" dirty="0"/>
              <a:t>FTIR</a:t>
            </a:r>
          </a:p>
        </p:txBody>
      </p:sp>
      <p:pic>
        <p:nvPicPr>
          <p:cNvPr id="1026" name="Picture 2" descr="نمای داخلی دستگاه تیدیل فوریه FT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0" y="2523596"/>
            <a:ext cx="4762500" cy="240030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190750" y="5126335"/>
            <a:ext cx="4572000" cy="923330"/>
          </a:xfrm>
          <a:prstGeom prst="rect">
            <a:avLst/>
          </a:prstGeom>
        </p:spPr>
        <p:txBody>
          <a:bodyPr>
            <a:spAutoFit/>
          </a:bodyPr>
          <a:lstStyle/>
          <a:p>
            <a:pPr algn="ctr" fontAlgn="base"/>
            <a:r>
              <a:rPr lang="fa-IR" b="1" i="1" dirty="0">
                <a:solidFill>
                  <a:srgbClr val="585858"/>
                </a:solidFill>
                <a:latin typeface="IRANSans"/>
                <a:cs typeface="B Nazanin" panose="00000400000000000000" pitchFamily="2" charset="-78"/>
              </a:rPr>
              <a:t>نمای داخلی از یک دستگاه تیدیل فوریه</a:t>
            </a:r>
          </a:p>
          <a:p>
            <a:r>
              <a:rPr lang="fa-IR" b="1" dirty="0">
                <a:cs typeface="B Nazanin" panose="00000400000000000000" pitchFamily="2" charset="-78"/>
              </a:rPr>
              <a:t/>
            </a:r>
            <a:br>
              <a:rPr lang="fa-IR" b="1" dirty="0">
                <a:cs typeface="B Nazanin" panose="00000400000000000000" pitchFamily="2" charset="-78"/>
              </a:rPr>
            </a:br>
            <a:endParaRPr lang="en-US" b="1" dirty="0">
              <a:cs typeface="B Nazanin" panose="00000400000000000000" pitchFamily="2" charset="-78"/>
            </a:endParaRPr>
          </a:p>
        </p:txBody>
      </p:sp>
    </p:spTree>
    <p:extLst>
      <p:ext uri="{BB962C8B-B14F-4D97-AF65-F5344CB8AC3E}">
        <p14:creationId xmlns:p14="http://schemas.microsoft.com/office/powerpoint/2010/main" val="3438049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t>سوالات متداول آنالیز </a:t>
            </a:r>
            <a:r>
              <a:rPr lang="en-US" b="1" dirty="0"/>
              <a:t>FTIR</a:t>
            </a:r>
          </a:p>
        </p:txBody>
      </p:sp>
      <p:pic>
        <p:nvPicPr>
          <p:cNvPr id="2050" name="Picture 2" descr="نتیجه تصویری برای روش ft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8907" y="2945870"/>
            <a:ext cx="5703359" cy="2685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9665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rtl="1"/>
            <a:r>
              <a:rPr lang="fa-IR" sz="4400" b="1" dirty="0" smtClean="0">
                <a:cs typeface="B Nazanin" panose="00000400000000000000" pitchFamily="2" charset="-78"/>
              </a:rPr>
              <a:t>تحلیل روش</a:t>
            </a:r>
            <a:r>
              <a:rPr lang="fa-IR" sz="4400" b="1" dirty="0">
                <a:cs typeface="B Nazanin" panose="00000400000000000000" pitchFamily="2" charset="-78"/>
              </a:rPr>
              <a:t> </a:t>
            </a:r>
            <a:r>
              <a:rPr lang="en-US" sz="4400" b="1" dirty="0" smtClean="0">
                <a:cs typeface="B Nazanin" panose="00000400000000000000" pitchFamily="2" charset="-78"/>
              </a:rPr>
              <a:t>FTIR</a:t>
            </a:r>
            <a:endParaRPr lang="en-US" sz="4400" dirty="0">
              <a:cs typeface="B Nazanin" panose="00000400000000000000" pitchFamily="2" charset="-78"/>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0648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317500" y="2438399"/>
            <a:ext cx="8509000" cy="2677656"/>
          </a:xfrm>
          <a:prstGeom prst="rect">
            <a:avLst/>
          </a:prstGeom>
          <a:noFill/>
        </p:spPr>
        <p:txBody>
          <a:bodyPr wrap="square" rtlCol="0">
            <a:spAutoFit/>
          </a:bodyPr>
          <a:lstStyle/>
          <a:p>
            <a:pPr algn="just" rtl="1"/>
            <a:r>
              <a:rPr lang="fa-IR" sz="2400" dirty="0">
                <a:cs typeface="B Nazanin" panose="00000400000000000000" pitchFamily="2" charset="-78"/>
              </a:rPr>
              <a:t>آنالیز سنجش مادون قرمز تبدیل فوریه (</a:t>
            </a:r>
            <a:r>
              <a:rPr lang="en-US" sz="2400" dirty="0">
                <a:cs typeface="B Nazanin" panose="00000400000000000000" pitchFamily="2" charset="-78"/>
              </a:rPr>
              <a:t>FOURIER TRANSFORM INFRARED </a:t>
            </a:r>
            <a:r>
              <a:rPr lang="en-US" sz="2400" dirty="0" smtClean="0">
                <a:cs typeface="B Nazanin" panose="00000400000000000000" pitchFamily="2" charset="-78"/>
              </a:rPr>
              <a:t>SPECTROMETER-FTIR</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smtClean="0">
                <a:cs typeface="B Nazanin" panose="00000400000000000000" pitchFamily="2" charset="-78"/>
              </a:rPr>
              <a:t> که </a:t>
            </a:r>
            <a:r>
              <a:rPr lang="fa-IR" sz="2400" dirty="0">
                <a:cs typeface="B Nazanin" panose="00000400000000000000" pitchFamily="2" charset="-78"/>
              </a:rPr>
              <a:t>به آنالیز </a:t>
            </a:r>
            <a:r>
              <a:rPr lang="en-US" sz="2400" dirty="0" smtClean="0">
                <a:cs typeface="B Nazanin" panose="00000400000000000000" pitchFamily="2" charset="-78"/>
              </a:rPr>
              <a:t>FTIR</a:t>
            </a:r>
            <a:r>
              <a:rPr lang="fa-IR" sz="2400" dirty="0" smtClean="0">
                <a:cs typeface="B Nazanin" panose="00000400000000000000" pitchFamily="2" charset="-78"/>
              </a:rPr>
              <a:t> معمولا </a:t>
            </a:r>
            <a:r>
              <a:rPr lang="fa-IR" sz="2400" dirty="0">
                <a:cs typeface="B Nazanin" panose="00000400000000000000" pitchFamily="2" charset="-78"/>
              </a:rPr>
              <a:t>برای بررسی پیوندهای شیمیایی و گروه‌های عاملی استفاده می‌شود. با استفاده از این آزمون (</a:t>
            </a:r>
            <a:r>
              <a:rPr lang="en-US" sz="2400" dirty="0" smtClean="0">
                <a:cs typeface="B Nazanin" panose="00000400000000000000" pitchFamily="2" charset="-78"/>
              </a:rPr>
              <a:t>FTIR</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a:cs typeface="B Nazanin" panose="00000400000000000000" pitchFamily="2" charset="-78"/>
              </a:rPr>
              <a:t>می‌توان وجود یا عدم وجود و یا تغییر میزان یک پیوند را در ماده مورد بررسی مشخص کرد. از این رو آزمون و آنالیز </a:t>
            </a:r>
            <a:r>
              <a:rPr lang="en-US" sz="2400" dirty="0" smtClean="0">
                <a:cs typeface="B Nazanin" panose="00000400000000000000" pitchFamily="2" charset="-78"/>
              </a:rPr>
              <a:t>FTIR</a:t>
            </a:r>
            <a:r>
              <a:rPr lang="fa-IR" sz="2400" dirty="0" smtClean="0">
                <a:cs typeface="B Nazanin" panose="00000400000000000000" pitchFamily="2" charset="-78"/>
              </a:rPr>
              <a:t> کاربرد </a:t>
            </a:r>
            <a:r>
              <a:rPr lang="fa-IR" sz="2400" dirty="0">
                <a:cs typeface="B Nazanin" panose="00000400000000000000" pitchFamily="2" charset="-78"/>
              </a:rPr>
              <a:t>گسترده ای در رشته‌ها و صنایع مرتبط با شیمی، پلیمر، دارو سازی، مهندسی مواد، فناوری نانو، زیست فناوری، آب و محیط زیست و صنایع نفت و گاز را دارد.</a:t>
            </a:r>
            <a:endParaRPr lang="en-US" sz="2400" dirty="0">
              <a:cs typeface="B Nazanin" panose="00000400000000000000" pitchFamily="2" charset="-78"/>
            </a:endParaRPr>
          </a:p>
        </p:txBody>
      </p:sp>
    </p:spTree>
    <p:extLst>
      <p:ext uri="{BB962C8B-B14F-4D97-AF65-F5344CB8AC3E}">
        <p14:creationId xmlns:p14="http://schemas.microsoft.com/office/powerpoint/2010/main" val="1438488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317500" y="2082799"/>
            <a:ext cx="8509000" cy="3785652"/>
          </a:xfrm>
          <a:prstGeom prst="rect">
            <a:avLst/>
          </a:prstGeom>
          <a:noFill/>
        </p:spPr>
        <p:txBody>
          <a:bodyPr wrap="square" rtlCol="0">
            <a:spAutoFit/>
          </a:bodyPr>
          <a:lstStyle/>
          <a:p>
            <a:pPr algn="just" rtl="1"/>
            <a:r>
              <a:rPr lang="fa-IR" sz="2400" dirty="0">
                <a:cs typeface="B Nazanin" panose="00000400000000000000" pitchFamily="2" charset="-78"/>
              </a:rPr>
              <a:t> یک تکنیک اندازه گیری است که به وسیلهٔ آن، بر اساس اندازه‌گیری همدوسی منبع تابشی، طیف بدست می‌آید. که در این عمل از اندازه‌گیری‌های قلمروی زمانی و فضایی تابش‌های الکترومغناطیسییاستفاده می‌شود. این عمل می‌تواند بر انواع مختلف طیف سنجی اعمال شود. شامل: طیف‌سنجی اپتیکی، طیف‌سنجی مادون قرمز (</a:t>
            </a:r>
            <a:r>
              <a:rPr lang="en-US" sz="2400" dirty="0">
                <a:cs typeface="B Nazanin" panose="00000400000000000000" pitchFamily="2" charset="-78"/>
              </a:rPr>
              <a:t>FTIR, FT-NIRS)، </a:t>
            </a:r>
            <a:r>
              <a:rPr lang="fa-IR" sz="2400" dirty="0">
                <a:cs typeface="B Nazanin" panose="00000400000000000000" pitchFamily="2" charset="-78"/>
              </a:rPr>
              <a:t>تشدید مغناطیسی هسته‌ای(</a:t>
            </a:r>
            <a:r>
              <a:rPr lang="en-US" sz="2400" dirty="0" smtClean="0">
                <a:cs typeface="B Nazanin" panose="00000400000000000000" pitchFamily="2" charset="-78"/>
              </a:rPr>
              <a:t>NMR</a:t>
            </a:r>
            <a:r>
              <a:rPr lang="fa-IR" sz="2400" dirty="0" smtClean="0">
                <a:cs typeface="B Nazanin" panose="00000400000000000000" pitchFamily="2" charset="-78"/>
              </a:rPr>
              <a:t>)</a:t>
            </a:r>
            <a:r>
              <a:rPr lang="en-US" sz="2400" dirty="0">
                <a:cs typeface="B Nazanin" panose="00000400000000000000" pitchFamily="2" charset="-78"/>
              </a:rPr>
              <a:t> </a:t>
            </a:r>
            <a:r>
              <a:rPr lang="fa-IR" sz="2400" dirty="0">
                <a:cs typeface="B Nazanin" panose="00000400000000000000" pitchFamily="2" charset="-78"/>
              </a:rPr>
              <a:t>وتصویرسازی طیف‌سنجی تشدید مغناطیس (</a:t>
            </a:r>
            <a:r>
              <a:rPr lang="en-US" sz="2400" dirty="0" smtClean="0">
                <a:cs typeface="B Nazanin" panose="00000400000000000000" pitchFamily="2" charset="-78"/>
              </a:rPr>
              <a:t>MRSI</a:t>
            </a:r>
            <a:r>
              <a:rPr lang="fa-IR" sz="2400" dirty="0" smtClean="0">
                <a:cs typeface="B Nazanin" panose="00000400000000000000" pitchFamily="2" charset="-78"/>
              </a:rPr>
              <a:t>)</a:t>
            </a:r>
            <a:r>
              <a:rPr lang="en-US" sz="2400" dirty="0">
                <a:cs typeface="B Nazanin" panose="00000400000000000000" pitchFamily="2" charset="-78"/>
              </a:rPr>
              <a:t> </a:t>
            </a:r>
            <a:r>
              <a:rPr lang="fa-IR" sz="2400" dirty="0">
                <a:cs typeface="B Nazanin" panose="00000400000000000000" pitchFamily="2" charset="-78"/>
              </a:rPr>
              <a:t>و طیف سنجی جرمی، طیف سنج تشدید اسپین الکترون. روش‌های متعددی برای اندازه گیری همبستگی زمانی نور وجود دارد، مثل موج </a:t>
            </a:r>
            <a:r>
              <a:rPr lang="fa-IR" sz="2400" dirty="0" smtClean="0">
                <a:cs typeface="B Nazanin" panose="00000400000000000000" pitchFamily="2" charset="-78"/>
              </a:rPr>
              <a:t>پیوسته </a:t>
            </a:r>
            <a:r>
              <a:rPr lang="fa-IR" sz="2400" dirty="0">
                <a:cs typeface="B Nazanin" panose="00000400000000000000" pitchFamily="2" charset="-78"/>
              </a:rPr>
              <a:t>مایکلسون یا طیف سنجی تبدیل فوریه و طیف نگار تبدیل فوریهٔ پالسی (که حساس تر است و زمان نمونه برداری کمتری نسبت به تکنیک‌های متداول طیف سنجی دارد اما فقط در محیط آزمایشگاه یقابل استفاده‌است</a:t>
            </a:r>
            <a:r>
              <a:rPr lang="fa-IR" sz="2400" dirty="0" smtClean="0">
                <a:cs typeface="B Nazanin" panose="00000400000000000000" pitchFamily="2" charset="-78"/>
              </a:rPr>
              <a:t>.)</a:t>
            </a:r>
            <a:endParaRPr lang="en-US" sz="2400" dirty="0">
              <a:cs typeface="B Nazanin" panose="00000400000000000000" pitchFamily="2" charset="-78"/>
            </a:endParaRPr>
          </a:p>
        </p:txBody>
      </p:sp>
    </p:spTree>
    <p:extLst>
      <p:ext uri="{BB962C8B-B14F-4D97-AF65-F5344CB8AC3E}">
        <p14:creationId xmlns:p14="http://schemas.microsoft.com/office/powerpoint/2010/main" val="3791060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t>توانایی‌های آنالیز </a:t>
            </a:r>
            <a:r>
              <a:rPr lang="en-US" b="1" dirty="0"/>
              <a:t>FTIR</a:t>
            </a:r>
            <a:br>
              <a:rPr lang="en-US" b="1" dirty="0"/>
            </a:br>
            <a:endParaRPr lang="en-US" dirty="0"/>
          </a:p>
        </p:txBody>
      </p:sp>
      <p:sp>
        <p:nvSpPr>
          <p:cNvPr id="4" name="TextBox 3"/>
          <p:cNvSpPr txBox="1"/>
          <p:nvPr/>
        </p:nvSpPr>
        <p:spPr>
          <a:xfrm>
            <a:off x="317500" y="2167466"/>
            <a:ext cx="8509000" cy="4093428"/>
          </a:xfrm>
          <a:prstGeom prst="rect">
            <a:avLst/>
          </a:prstGeom>
          <a:noFill/>
        </p:spPr>
        <p:txBody>
          <a:bodyPr wrap="square" rtlCol="0">
            <a:spAutoFit/>
          </a:bodyPr>
          <a:lstStyle/>
          <a:p>
            <a:pPr marL="342900" indent="-342900" algn="just" rtl="1">
              <a:buFont typeface="Wingdings" panose="05000000000000000000" pitchFamily="2" charset="2"/>
              <a:buChar char="Ø"/>
            </a:pPr>
            <a:r>
              <a:rPr lang="fa-IR" sz="2000" dirty="0">
                <a:cs typeface="B Nazanin" panose="00000400000000000000" pitchFamily="2" charset="-78"/>
              </a:rPr>
              <a:t>نمونه ها: جامد، مایعات، پودرها، فاز گاز</a:t>
            </a:r>
          </a:p>
          <a:p>
            <a:pPr marL="342900" indent="-342900" algn="just" rtl="1">
              <a:buFont typeface="Wingdings" panose="05000000000000000000" pitchFamily="2" charset="2"/>
              <a:buChar char="Ø"/>
            </a:pPr>
            <a:r>
              <a:rPr lang="fa-IR" sz="2000" dirty="0">
                <a:cs typeface="B Nazanin" panose="00000400000000000000" pitchFamily="2" charset="-78"/>
              </a:rPr>
              <a:t>تعیین غلظت محلول</a:t>
            </a:r>
          </a:p>
          <a:p>
            <a:pPr marL="342900" indent="-342900" algn="just" rtl="1">
              <a:buFont typeface="Wingdings" panose="05000000000000000000" pitchFamily="2" charset="2"/>
              <a:buChar char="Ø"/>
            </a:pPr>
            <a:r>
              <a:rPr lang="fa-IR" sz="2000" dirty="0">
                <a:cs typeface="B Nazanin" panose="00000400000000000000" pitchFamily="2" charset="-78"/>
              </a:rPr>
              <a:t>مطالعات رهایش دارو</a:t>
            </a:r>
          </a:p>
          <a:p>
            <a:pPr marL="342900" indent="-342900" algn="just" rtl="1">
              <a:buFont typeface="Wingdings" panose="05000000000000000000" pitchFamily="2" charset="2"/>
              <a:buChar char="Ø"/>
            </a:pPr>
            <a:r>
              <a:rPr lang="fa-IR" sz="2000" dirty="0">
                <a:cs typeface="B Nazanin" panose="00000400000000000000" pitchFamily="2" charset="-78"/>
              </a:rPr>
              <a:t>تشخیص آلودگی ها و ناخالصیهای آلی ( ذرات، پسماندها و …)</a:t>
            </a:r>
          </a:p>
          <a:p>
            <a:pPr marL="342900" indent="-342900" algn="just" rtl="1">
              <a:buFont typeface="Wingdings" panose="05000000000000000000" pitchFamily="2" charset="2"/>
              <a:buChar char="Ø"/>
            </a:pPr>
            <a:r>
              <a:rPr lang="fa-IR" sz="2000" dirty="0">
                <a:cs typeface="B Nazanin" panose="00000400000000000000" pitchFamily="2" charset="-78"/>
              </a:rPr>
              <a:t>مشخصه یابی و تشخیص مواد آلی (جامدات، پودرها، فیلم ها و مایعات)</a:t>
            </a:r>
          </a:p>
          <a:p>
            <a:pPr marL="342900" indent="-342900" algn="just" rtl="1">
              <a:buFont typeface="Wingdings" panose="05000000000000000000" pitchFamily="2" charset="2"/>
              <a:buChar char="Ø"/>
            </a:pPr>
            <a:r>
              <a:rPr lang="fa-IR" sz="2000" dirty="0">
                <a:cs typeface="B Nazanin" panose="00000400000000000000" pitchFamily="2" charset="-78"/>
              </a:rPr>
              <a:t>محاسبه میزان کمی </a:t>
            </a:r>
            <a:r>
              <a:rPr lang="en-US" sz="2000" dirty="0">
                <a:cs typeface="B Nazanin" panose="00000400000000000000" pitchFamily="2" charset="-78"/>
              </a:rPr>
              <a:t>O </a:t>
            </a:r>
            <a:r>
              <a:rPr lang="fa-IR" sz="2000" dirty="0">
                <a:cs typeface="B Nazanin" panose="00000400000000000000" pitchFamily="2" charset="-78"/>
              </a:rPr>
              <a:t>و </a:t>
            </a:r>
            <a:r>
              <a:rPr lang="en-US" sz="2000" dirty="0">
                <a:cs typeface="B Nazanin" panose="00000400000000000000" pitchFamily="2" charset="-78"/>
              </a:rPr>
              <a:t>H </a:t>
            </a:r>
            <a:r>
              <a:rPr lang="fa-IR" sz="2000" dirty="0">
                <a:cs typeface="B Nazanin" panose="00000400000000000000" pitchFamily="2" charset="-78"/>
              </a:rPr>
              <a:t>در سیلیکون و </a:t>
            </a:r>
            <a:r>
              <a:rPr lang="en-US" sz="2000" dirty="0">
                <a:cs typeface="B Nazanin" panose="00000400000000000000" pitchFamily="2" charset="-78"/>
              </a:rPr>
              <a:t>H </a:t>
            </a:r>
            <a:r>
              <a:rPr lang="fa-IR" sz="2000" dirty="0">
                <a:cs typeface="B Nazanin" panose="00000400000000000000" pitchFamily="2" charset="-78"/>
              </a:rPr>
              <a:t>در ویفرهای </a:t>
            </a:r>
            <a:r>
              <a:rPr lang="en-US" sz="2000" dirty="0" err="1">
                <a:cs typeface="B Nazanin" panose="00000400000000000000" pitchFamily="2" charset="-78"/>
              </a:rPr>
              <a:t>SiN</a:t>
            </a:r>
            <a:r>
              <a:rPr lang="en-US" sz="2000" dirty="0">
                <a:cs typeface="B Nazanin" panose="00000400000000000000" pitchFamily="2" charset="-78"/>
              </a:rPr>
              <a:t> </a:t>
            </a:r>
            <a:r>
              <a:rPr lang="fa-IR" sz="2000" dirty="0" smtClean="0">
                <a:cs typeface="B Nazanin" panose="00000400000000000000" pitchFamily="2" charset="-78"/>
              </a:rPr>
              <a:t>(یعنی </a:t>
            </a:r>
            <a:r>
              <a:rPr lang="en-US" sz="2000" dirty="0">
                <a:cs typeface="B Nazanin" panose="00000400000000000000" pitchFamily="2" charset="-78"/>
              </a:rPr>
              <a:t>Si-H </a:t>
            </a:r>
            <a:r>
              <a:rPr lang="fa-IR" sz="2000" dirty="0">
                <a:cs typeface="B Nazanin" panose="00000400000000000000" pitchFamily="2" charset="-78"/>
              </a:rPr>
              <a:t>و </a:t>
            </a:r>
            <a:r>
              <a:rPr lang="en-US" sz="2000" dirty="0" smtClean="0">
                <a:cs typeface="B Nazanin" panose="00000400000000000000" pitchFamily="2" charset="-78"/>
              </a:rPr>
              <a:t>N-H</a:t>
            </a:r>
            <a:r>
              <a:rPr lang="fa-IR" sz="2000" dirty="0" smtClean="0">
                <a:cs typeface="B Nazanin" panose="00000400000000000000" pitchFamily="2" charset="-78"/>
              </a:rPr>
              <a:t>)</a:t>
            </a:r>
            <a:endParaRPr lang="en-US" sz="2000" dirty="0">
              <a:cs typeface="B Nazanin" panose="00000400000000000000" pitchFamily="2" charset="-78"/>
            </a:endParaRPr>
          </a:p>
          <a:p>
            <a:pPr marL="342900" indent="-342900" algn="just" rtl="1">
              <a:buFont typeface="Wingdings" panose="05000000000000000000" pitchFamily="2" charset="2"/>
              <a:buChar char="Ø"/>
            </a:pPr>
            <a:r>
              <a:rPr lang="fa-IR" sz="2000" dirty="0">
                <a:cs typeface="B Nazanin" panose="00000400000000000000" pitchFamily="2" charset="-78"/>
              </a:rPr>
              <a:t>توانایی تشخیص گروه های عاملی آلی و غالباً عناصر آلی مشخص</a:t>
            </a:r>
          </a:p>
          <a:p>
            <a:pPr marL="342900" indent="-342900" algn="just" rtl="1">
              <a:buFont typeface="Wingdings" panose="05000000000000000000" pitchFamily="2" charset="2"/>
              <a:buChar char="Ø"/>
            </a:pPr>
            <a:r>
              <a:rPr lang="fa-IR" sz="2000" dirty="0">
                <a:cs typeface="B Nazanin" panose="00000400000000000000" pitchFamily="2" charset="-78"/>
              </a:rPr>
              <a:t>منابع وسیع برای شناسایی ترکیب توسط طیف</a:t>
            </a:r>
          </a:p>
          <a:p>
            <a:pPr marL="342900" indent="-342900" algn="just" rtl="1">
              <a:buFont typeface="Wingdings" panose="05000000000000000000" pitchFamily="2" charset="2"/>
              <a:buChar char="Ø"/>
            </a:pPr>
            <a:r>
              <a:rPr lang="fa-IR" sz="2000" dirty="0">
                <a:cs typeface="B Nazanin" panose="00000400000000000000" pitchFamily="2" charset="-78"/>
              </a:rPr>
              <a:t>شرایط محیطی (غیر خلا، مناسب برای عناصر فرّار)</a:t>
            </a:r>
          </a:p>
          <a:p>
            <a:pPr marL="342900" indent="-342900" algn="just" rtl="1">
              <a:buFont typeface="Wingdings" panose="05000000000000000000" pitchFamily="2" charset="2"/>
              <a:buChar char="Ø"/>
            </a:pPr>
            <a:r>
              <a:rPr lang="fa-IR" sz="2000" dirty="0">
                <a:cs typeface="B Nazanin" panose="00000400000000000000" pitchFamily="2" charset="-78"/>
              </a:rPr>
              <a:t>معمولا غیر مخرب</a:t>
            </a:r>
          </a:p>
          <a:p>
            <a:pPr marL="342900" indent="-342900" algn="just" rtl="1">
              <a:buFont typeface="Wingdings" panose="05000000000000000000" pitchFamily="2" charset="2"/>
              <a:buChar char="Ø"/>
            </a:pPr>
            <a:r>
              <a:rPr lang="fa-IR" sz="2000" dirty="0">
                <a:cs typeface="B Nazanin" panose="00000400000000000000" pitchFamily="2" charset="-78"/>
              </a:rPr>
              <a:t>کمینه سطح آنالیز (۱۵ میکرومتر)</a:t>
            </a:r>
          </a:p>
          <a:p>
            <a:pPr marL="342900" indent="-342900" algn="just" rtl="1">
              <a:buFont typeface="Wingdings" panose="05000000000000000000" pitchFamily="2" charset="2"/>
              <a:buChar char="Ø"/>
            </a:pPr>
            <a:r>
              <a:rPr lang="fa-IR" sz="2000" dirty="0">
                <a:cs typeface="B Nazanin" panose="00000400000000000000" pitchFamily="2" charset="-78"/>
              </a:rPr>
              <a:t>بررسی خواص جذبی و عبوری یک ماده در یک محدوده طول موج</a:t>
            </a:r>
          </a:p>
          <a:p>
            <a:pPr marL="342900" indent="-342900" algn="just" rtl="1">
              <a:buFont typeface="Wingdings" panose="05000000000000000000" pitchFamily="2" charset="2"/>
              <a:buChar char="Ø"/>
            </a:pPr>
            <a:r>
              <a:rPr lang="fa-IR" sz="2000" dirty="0">
                <a:cs typeface="B Nazanin" panose="00000400000000000000" pitchFamily="2" charset="-78"/>
              </a:rPr>
              <a:t>بررسی خواص جذبی و عبوری در یک طول موج مشخص در یک بازه زمانی</a:t>
            </a:r>
          </a:p>
        </p:txBody>
      </p:sp>
    </p:spTree>
    <p:extLst>
      <p:ext uri="{BB962C8B-B14F-4D97-AF65-F5344CB8AC3E}">
        <p14:creationId xmlns:p14="http://schemas.microsoft.com/office/powerpoint/2010/main" val="1062124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t>مشخصات فنی دستگاه آنالیز  </a:t>
            </a:r>
            <a:r>
              <a:rPr lang="en-US" b="1" dirty="0"/>
              <a:t>FTIR</a:t>
            </a:r>
          </a:p>
        </p:txBody>
      </p:sp>
      <p:sp>
        <p:nvSpPr>
          <p:cNvPr id="4" name="TextBox 3"/>
          <p:cNvSpPr txBox="1"/>
          <p:nvPr/>
        </p:nvSpPr>
        <p:spPr>
          <a:xfrm>
            <a:off x="317500" y="2167466"/>
            <a:ext cx="8509000" cy="3416320"/>
          </a:xfrm>
          <a:prstGeom prst="rect">
            <a:avLst/>
          </a:prstGeom>
          <a:noFill/>
        </p:spPr>
        <p:txBody>
          <a:bodyPr wrap="square" rtlCol="0">
            <a:spAutoFit/>
          </a:bodyPr>
          <a:lstStyle/>
          <a:p>
            <a:pPr algn="just" rtl="1"/>
            <a:r>
              <a:rPr lang="fa-IR" sz="2400" dirty="0">
                <a:cs typeface="B Nazanin" panose="00000400000000000000" pitchFamily="2" charset="-78"/>
              </a:rPr>
              <a:t>اساس کار دستگاه  آنالیز </a:t>
            </a:r>
            <a:r>
              <a:rPr lang="en-US" sz="2400" dirty="0">
                <a:cs typeface="B Nazanin" panose="00000400000000000000" pitchFamily="2" charset="-78"/>
              </a:rPr>
              <a:t>FTIR </a:t>
            </a:r>
            <a:r>
              <a:rPr lang="fa-IR" sz="2400" dirty="0">
                <a:cs typeface="B Nazanin" panose="00000400000000000000" pitchFamily="2" charset="-78"/>
              </a:rPr>
              <a:t>برای بررسی پیوندهای شیمیایی، جذب نور مادون قرمز توسط پیوندهای شیمیایی است. به این منظور یک منبع نور، نور مادون قرمز سفید (نور مادون قرمز با طول موج‌های متفاوت ) را بدون وجود نمونه با عبور دادن از چند آینه به یک آشکار ساز می‌تاباند. آشکار ساز شدت هر طول موج را بدون نمونه اندازه گیری می‌کند و به عنوان مقدار صد در صد (شدت پرتو بدون نمونه) ذخیره می‌کند. سپس نمونه درون محفظه قرار می‌گیرد. این بار پرتو مادون قرمز از نمونه عبور می‌کند و پس از آن با عبور از چند آینه به آشکار ساز می‌رسد. شدت پرتو مادون قرمز با هر طول موج به کامپیوتر فرستاده ‌شود و مقدار آن تقسیم بر مقدار پرتو با همان طول موج بدون نمونه می‌شود.</a:t>
            </a:r>
          </a:p>
          <a:p>
            <a:pPr algn="just" rtl="1"/>
            <a:endParaRPr lang="fa-IR" sz="2400" dirty="0">
              <a:cs typeface="B Nazanin" panose="00000400000000000000" pitchFamily="2" charset="-78"/>
            </a:endParaRPr>
          </a:p>
        </p:txBody>
      </p:sp>
    </p:spTree>
    <p:extLst>
      <p:ext uri="{BB962C8B-B14F-4D97-AF65-F5344CB8AC3E}">
        <p14:creationId xmlns:p14="http://schemas.microsoft.com/office/powerpoint/2010/main" val="116819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t>مشخصات فنی دستگاه آنالیز  </a:t>
            </a:r>
            <a:r>
              <a:rPr lang="en-US" b="1" dirty="0"/>
              <a:t>FTIR</a:t>
            </a:r>
          </a:p>
        </p:txBody>
      </p:sp>
      <p:sp>
        <p:nvSpPr>
          <p:cNvPr id="4" name="TextBox 3"/>
          <p:cNvSpPr txBox="1"/>
          <p:nvPr/>
        </p:nvSpPr>
        <p:spPr>
          <a:xfrm>
            <a:off x="317500" y="2167466"/>
            <a:ext cx="8509000" cy="1569660"/>
          </a:xfrm>
          <a:prstGeom prst="rect">
            <a:avLst/>
          </a:prstGeom>
          <a:noFill/>
        </p:spPr>
        <p:txBody>
          <a:bodyPr wrap="square" rtlCol="0">
            <a:spAutoFit/>
          </a:bodyPr>
          <a:lstStyle/>
          <a:p>
            <a:pPr algn="just" rtl="1"/>
            <a:r>
              <a:rPr lang="fa-IR" sz="2400" dirty="0">
                <a:cs typeface="B Nazanin" panose="00000400000000000000" pitchFamily="2" charset="-78"/>
              </a:rPr>
              <a:t>استفاده از آینه‌های متحرک در آزمون آنالیز </a:t>
            </a:r>
            <a:r>
              <a:rPr lang="en-US" sz="2400" dirty="0">
                <a:cs typeface="B Nazanin" panose="00000400000000000000" pitchFamily="2" charset="-78"/>
              </a:rPr>
              <a:t>FTIR </a:t>
            </a:r>
            <a:r>
              <a:rPr lang="fa-IR" sz="2400" dirty="0">
                <a:cs typeface="B Nazanin" panose="00000400000000000000" pitchFamily="2" charset="-78"/>
              </a:rPr>
              <a:t>باعث می‌شود تا در هر موقعیت آینه‌ها فقط یک طول موج به آشکارساز برسد، پس در هر لحظه آشکار ساز فقط شدت یک طول موج را اندازه گیری می‌کند. با متغیر بودن جای آینه‌ها، کامپیوتر با استفاده از تبدیل فوریه رابطه بین طول موج اندازه گیری شده و موقعیت آینه را مشخص می‌کند.</a:t>
            </a:r>
          </a:p>
        </p:txBody>
      </p:sp>
    </p:spTree>
    <p:extLst>
      <p:ext uri="{BB962C8B-B14F-4D97-AF65-F5344CB8AC3E}">
        <p14:creationId xmlns:p14="http://schemas.microsoft.com/office/powerpoint/2010/main" val="2618473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smtClean="0"/>
              <a:t>انواع آنالیز </a:t>
            </a:r>
            <a:r>
              <a:rPr lang="en-US" b="1" dirty="0" smtClean="0"/>
              <a:t>FTIR</a:t>
            </a:r>
            <a:endParaRPr lang="en-US" b="1" dirty="0"/>
          </a:p>
        </p:txBody>
      </p:sp>
      <p:sp>
        <p:nvSpPr>
          <p:cNvPr id="4" name="TextBox 3"/>
          <p:cNvSpPr txBox="1"/>
          <p:nvPr/>
        </p:nvSpPr>
        <p:spPr>
          <a:xfrm>
            <a:off x="317500" y="2057399"/>
            <a:ext cx="8509000" cy="4401205"/>
          </a:xfrm>
          <a:prstGeom prst="rect">
            <a:avLst/>
          </a:prstGeom>
          <a:noFill/>
        </p:spPr>
        <p:txBody>
          <a:bodyPr wrap="square" rtlCol="0">
            <a:spAutoFit/>
          </a:bodyPr>
          <a:lstStyle/>
          <a:p>
            <a:pPr algn="just" rtl="1"/>
            <a:r>
              <a:rPr lang="fa-IR" sz="2000" b="1" dirty="0" smtClean="0">
                <a:cs typeface="B Nazanin" panose="00000400000000000000" pitchFamily="2" charset="-78"/>
              </a:rPr>
              <a:t>نمونه پودری</a:t>
            </a:r>
            <a:endParaRPr lang="fa-IR" sz="2000" dirty="0" smtClean="0">
              <a:cs typeface="B Nazanin" panose="00000400000000000000" pitchFamily="2" charset="-78"/>
            </a:endParaRPr>
          </a:p>
          <a:p>
            <a:pPr algn="just" rtl="1"/>
            <a:r>
              <a:rPr lang="fa-IR" sz="2000" dirty="0" smtClean="0">
                <a:cs typeface="B Nazanin" panose="00000400000000000000" pitchFamily="2" charset="-78"/>
              </a:rPr>
              <a:t>برای بررسی نمونه‌های پودری معمولا پودر ماده مورد نظر را با پودر نمک </a:t>
            </a:r>
            <a:r>
              <a:rPr lang="en-US" sz="2000" dirty="0" err="1" smtClean="0">
                <a:cs typeface="B Nazanin" panose="00000400000000000000" pitchFamily="2" charset="-78"/>
              </a:rPr>
              <a:t>KBr</a:t>
            </a:r>
            <a:r>
              <a:rPr lang="en-US" sz="2000" dirty="0" smtClean="0">
                <a:cs typeface="B Nazanin" panose="00000400000000000000" pitchFamily="2" charset="-78"/>
              </a:rPr>
              <a:t> </a:t>
            </a:r>
            <a:r>
              <a:rPr lang="fa-IR" sz="2000" dirty="0" smtClean="0">
                <a:cs typeface="B Nazanin" panose="00000400000000000000" pitchFamily="2" charset="-78"/>
              </a:rPr>
              <a:t>در هاون محصول (معمولا یاقوت) مخلوط می‌کنند. سپس مخلوط دو پودر را درون یک قالب مخصوص می‌ریزند و آن را تحت خلا نسبی (برای خارج کردن هوا) و با استفاده از یک پرس، پودرها را به شکل یک قرص با ابعاد مشخص در می‌آورند. نمونه قرصی را درون هولدر دستگاه قرار می‌دهند. به دلیل عدم جذب نور مادون قرمز وسط پودر </a:t>
            </a:r>
            <a:r>
              <a:rPr lang="en-US" sz="2000" dirty="0" err="1" smtClean="0">
                <a:cs typeface="B Nazanin" panose="00000400000000000000" pitchFamily="2" charset="-78"/>
              </a:rPr>
              <a:t>KBr</a:t>
            </a:r>
            <a:r>
              <a:rPr lang="en-US" sz="2000" dirty="0" smtClean="0">
                <a:cs typeface="B Nazanin" panose="00000400000000000000" pitchFamily="2" charset="-78"/>
              </a:rPr>
              <a:t>، </a:t>
            </a:r>
            <a:r>
              <a:rPr lang="fa-IR" sz="2000" dirty="0" smtClean="0">
                <a:cs typeface="B Nazanin" panose="00000400000000000000" pitchFamily="2" charset="-78"/>
              </a:rPr>
              <a:t>از این ماده برای آماده سازی نمونه پودری استفاده می‌شود.</a:t>
            </a:r>
          </a:p>
          <a:p>
            <a:pPr algn="just" rtl="1"/>
            <a:r>
              <a:rPr lang="fa-IR" sz="2000" b="1" dirty="0" smtClean="0">
                <a:cs typeface="B Nazanin" panose="00000400000000000000" pitchFamily="2" charset="-78"/>
              </a:rPr>
              <a:t>نمونه مایع</a:t>
            </a:r>
            <a:endParaRPr lang="fa-IR" sz="2000" dirty="0" smtClean="0">
              <a:cs typeface="B Nazanin" panose="00000400000000000000" pitchFamily="2" charset="-78"/>
            </a:endParaRPr>
          </a:p>
          <a:p>
            <a:pPr algn="just" rtl="1"/>
            <a:r>
              <a:rPr lang="fa-IR" sz="2000" dirty="0" smtClean="0">
                <a:cs typeface="B Nazanin" panose="00000400000000000000" pitchFamily="2" charset="-78"/>
              </a:rPr>
              <a:t>برای دستگاه‌های آنالیز </a:t>
            </a:r>
            <a:r>
              <a:rPr lang="en-US" sz="2000" dirty="0" smtClean="0">
                <a:cs typeface="B Nazanin" panose="00000400000000000000" pitchFamily="2" charset="-78"/>
              </a:rPr>
              <a:t>FTIR </a:t>
            </a:r>
            <a:r>
              <a:rPr lang="fa-IR" sz="2000" dirty="0" smtClean="0">
                <a:cs typeface="B Nazanin" panose="00000400000000000000" pitchFamily="2" charset="-78"/>
              </a:rPr>
              <a:t>که قابلیت بررسی نمونه مایع را دارند، نمونه‌های مایع نیاز به آماده سازی خاصی ندارد و معمولا فقط مایع درون ظرف مخصوص ریخته می‌شود. نکته مهم در بررسی این نمونه‌ها این است که اگر مایع به اندازه کافی برای عبور نور مادون قرمز شفاف نباشد، باید مایع یا محلول توسط حلال رقیق شود.</a:t>
            </a:r>
          </a:p>
          <a:p>
            <a:pPr algn="just" rtl="1"/>
            <a:r>
              <a:rPr lang="fa-IR" sz="2000" dirty="0" smtClean="0">
                <a:cs typeface="B Nazanin" panose="00000400000000000000" pitchFamily="2" charset="-78"/>
              </a:rPr>
              <a:t>در دستگاه‌هایی که قابلیت بررسی نمونه‌های مایع را ندارند، امکان بررسی نمونه های مایع پایه آب وجود ندارد، ولی می‌توان نمونه‌هایی گه پایه غیر آبی دارند را به وسیله پودر </a:t>
            </a:r>
            <a:r>
              <a:rPr lang="en-US" sz="2000" dirty="0" err="1" smtClean="0">
                <a:cs typeface="B Nazanin" panose="00000400000000000000" pitchFamily="2" charset="-78"/>
              </a:rPr>
              <a:t>KBr</a:t>
            </a:r>
            <a:r>
              <a:rPr lang="en-US" sz="2000" dirty="0" smtClean="0">
                <a:cs typeface="B Nazanin" panose="00000400000000000000" pitchFamily="2" charset="-78"/>
              </a:rPr>
              <a:t> </a:t>
            </a:r>
            <a:r>
              <a:rPr lang="fa-IR" sz="2000" dirty="0" smtClean="0">
                <a:cs typeface="B Nazanin" panose="00000400000000000000" pitchFamily="2" charset="-78"/>
              </a:rPr>
              <a:t>به نمونه قرص تبدیل کرد و مانند نمونه پودری آن را آماده سازی کرد.</a:t>
            </a:r>
            <a:endParaRPr lang="fa-IR" sz="2000" dirty="0">
              <a:cs typeface="B Nazanin" panose="00000400000000000000" pitchFamily="2" charset="-78"/>
            </a:endParaRPr>
          </a:p>
        </p:txBody>
      </p:sp>
    </p:spTree>
    <p:extLst>
      <p:ext uri="{BB962C8B-B14F-4D97-AF65-F5344CB8AC3E}">
        <p14:creationId xmlns:p14="http://schemas.microsoft.com/office/powerpoint/2010/main" val="4108339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smtClean="0"/>
              <a:t>انواع آنالیز </a:t>
            </a:r>
            <a:r>
              <a:rPr lang="en-US" b="1" dirty="0" smtClean="0"/>
              <a:t>FTIR</a:t>
            </a:r>
            <a:endParaRPr lang="en-US" b="1" dirty="0"/>
          </a:p>
        </p:txBody>
      </p:sp>
      <p:sp>
        <p:nvSpPr>
          <p:cNvPr id="4" name="TextBox 3"/>
          <p:cNvSpPr txBox="1"/>
          <p:nvPr/>
        </p:nvSpPr>
        <p:spPr>
          <a:xfrm>
            <a:off x="317500" y="2057399"/>
            <a:ext cx="8509000" cy="3416320"/>
          </a:xfrm>
          <a:prstGeom prst="rect">
            <a:avLst/>
          </a:prstGeom>
          <a:noFill/>
        </p:spPr>
        <p:txBody>
          <a:bodyPr wrap="square" rtlCol="0">
            <a:spAutoFit/>
          </a:bodyPr>
          <a:lstStyle/>
          <a:p>
            <a:pPr algn="just" rtl="1"/>
            <a:r>
              <a:rPr lang="fa-IR" sz="2400" b="1" dirty="0">
                <a:cs typeface="B Nazanin" panose="00000400000000000000" pitchFamily="2" charset="-78"/>
              </a:rPr>
              <a:t>نمونه جامد با قابلیت عبور نور مادون قرمز</a:t>
            </a:r>
            <a:endParaRPr lang="fa-IR" sz="2400" dirty="0">
              <a:cs typeface="B Nazanin" panose="00000400000000000000" pitchFamily="2" charset="-78"/>
            </a:endParaRPr>
          </a:p>
          <a:p>
            <a:pPr algn="just" rtl="1"/>
            <a:r>
              <a:rPr lang="fa-IR" sz="2400" dirty="0">
                <a:cs typeface="B Nazanin" panose="00000400000000000000" pitchFamily="2" charset="-78"/>
              </a:rPr>
              <a:t>آماده سازی این نمونه‌های جامد با قابلیت عبور نور مادون قرمز پیچیدگی‌های زیادی دارد و روش آماده سازی آن بسته به نوع نمونه و مشخصات دستگاه دارد. ولی یک روش کلی برای نمونه‌های جامد، تبدیل این نمونه‌ها به پودر و استفاده از روش پودری است.</a:t>
            </a:r>
          </a:p>
          <a:p>
            <a:pPr algn="just" rtl="1"/>
            <a:r>
              <a:rPr lang="fa-IR" sz="2400" b="1" dirty="0">
                <a:cs typeface="B Nazanin" panose="00000400000000000000" pitchFamily="2" charset="-78"/>
              </a:rPr>
              <a:t>نمونه جامد بدون قابلیت عبور نور مادون قرمز</a:t>
            </a:r>
            <a:endParaRPr lang="fa-IR" sz="2400" dirty="0">
              <a:cs typeface="B Nazanin" panose="00000400000000000000" pitchFamily="2" charset="-78"/>
            </a:endParaRPr>
          </a:p>
          <a:p>
            <a:pPr algn="just" rtl="1"/>
            <a:r>
              <a:rPr lang="fa-IR" sz="2400" dirty="0">
                <a:cs typeface="B Nazanin" panose="00000400000000000000" pitchFamily="2" charset="-78"/>
              </a:rPr>
              <a:t>به دلیل عدم عبور نور مادون قرمز از این نمونه‌ها برای بررسی این نمونه‌ها دور روش کلی وجود دارد. یک روش تبدیل نمونه بالک به پودر و استفاده از روش پودر است. راه دیگر استفاده از دستگاه </a:t>
            </a:r>
            <a:r>
              <a:rPr lang="en-US" sz="2400" dirty="0">
                <a:cs typeface="B Nazanin" panose="00000400000000000000" pitchFamily="2" charset="-78"/>
              </a:rPr>
              <a:t>FTIR </a:t>
            </a:r>
            <a:r>
              <a:rPr lang="fa-IR" sz="2400" dirty="0">
                <a:cs typeface="B Nazanin" panose="00000400000000000000" pitchFamily="2" charset="-78"/>
              </a:rPr>
              <a:t>با قابلیت </a:t>
            </a:r>
            <a:r>
              <a:rPr lang="en-US" sz="2400" dirty="0">
                <a:cs typeface="B Nazanin" panose="00000400000000000000" pitchFamily="2" charset="-78"/>
              </a:rPr>
              <a:t>ATR </a:t>
            </a:r>
            <a:r>
              <a:rPr lang="fa-IR" sz="2400" dirty="0">
                <a:cs typeface="B Nazanin" panose="00000400000000000000" pitchFamily="2" charset="-78"/>
              </a:rPr>
              <a:t>است. در این روش از بازتاب سطح نمونه برای بررسی پیوندها استفاده می‌شود.</a:t>
            </a:r>
          </a:p>
        </p:txBody>
      </p:sp>
    </p:spTree>
    <p:extLst>
      <p:ext uri="{BB962C8B-B14F-4D97-AF65-F5344CB8AC3E}">
        <p14:creationId xmlns:p14="http://schemas.microsoft.com/office/powerpoint/2010/main" val="279158177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13</TotalTime>
  <Words>776</Words>
  <Application>Microsoft Office PowerPoint</Application>
  <PresentationFormat>On-screen Show (4:3)</PresentationFormat>
  <Paragraphs>61</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B Nazanin</vt:lpstr>
      <vt:lpstr>B Titr</vt:lpstr>
      <vt:lpstr>Gill Sans MT</vt:lpstr>
      <vt:lpstr>IRANSans</vt:lpstr>
      <vt:lpstr>Majalla UI</vt:lpstr>
      <vt:lpstr>Wingdings</vt:lpstr>
      <vt:lpstr>Wingdings 2</vt:lpstr>
      <vt:lpstr>Dividend</vt:lpstr>
      <vt:lpstr>بسمه تعالی   دانشگاه آزاد اسلامی واحد سیرجان  درس سمینار تحلیل روش FTIR  استاد:  دکتر گرمسیری  دانشجو: محمد جواد فیروزی</vt:lpstr>
      <vt:lpstr>تحلیل روش FTIR</vt:lpstr>
      <vt:lpstr>مقدمه</vt:lpstr>
      <vt:lpstr>مقدمه</vt:lpstr>
      <vt:lpstr>توانایی‌های آنالیز FTIR </vt:lpstr>
      <vt:lpstr>مشخصات فنی دستگاه آنالیز  FTIR</vt:lpstr>
      <vt:lpstr>مشخصات فنی دستگاه آنالیز  FTIR</vt:lpstr>
      <vt:lpstr>انواع آنالیز FTIR</vt:lpstr>
      <vt:lpstr>انواع آنالیز FTIR</vt:lpstr>
      <vt:lpstr>تفسیر و خدمات آنالیز FTIR</vt:lpstr>
      <vt:lpstr>تفسیر و خدمات آنالیز FTIR</vt:lpstr>
      <vt:lpstr>سوالات متداول آنالیز FTIR</vt:lpstr>
      <vt:lpstr>سوالات متداول آنالیز FTIR</vt:lpstr>
      <vt:lpstr>سوالات متداول آنالیز FTIR</vt:lpstr>
      <vt:lpstr>سوالات متداول آنالیز FTIR</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تحلیل روش FTIR</dc:title>
  <dc:creator>MRT www.Win2Farsi.com</dc:creator>
  <cp:lastModifiedBy>MRT www.Win2Farsi.com</cp:lastModifiedBy>
  <cp:revision>3</cp:revision>
  <dcterms:created xsi:type="dcterms:W3CDTF">2021-02-08T17:32:37Z</dcterms:created>
  <dcterms:modified xsi:type="dcterms:W3CDTF">2021-02-09T08:16:06Z</dcterms:modified>
</cp:coreProperties>
</file>