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notesMasterIdLst>
    <p:notesMasterId r:id="rId51"/>
  </p:notesMasterIdLst>
  <p:sldIdLst>
    <p:sldId id="256" r:id="rId2"/>
    <p:sldId id="272" r:id="rId3"/>
    <p:sldId id="273" r:id="rId4"/>
    <p:sldId id="274" r:id="rId5"/>
    <p:sldId id="275" r:id="rId6"/>
    <p:sldId id="276" r:id="rId7"/>
    <p:sldId id="310" r:id="rId8"/>
    <p:sldId id="277" r:id="rId9"/>
    <p:sldId id="298" r:id="rId10"/>
    <p:sldId id="278" r:id="rId11"/>
    <p:sldId id="279" r:id="rId12"/>
    <p:sldId id="299" r:id="rId13"/>
    <p:sldId id="280" r:id="rId14"/>
    <p:sldId id="281" r:id="rId15"/>
    <p:sldId id="282" r:id="rId16"/>
    <p:sldId id="283" r:id="rId17"/>
    <p:sldId id="284" r:id="rId18"/>
    <p:sldId id="285" r:id="rId19"/>
    <p:sldId id="286" r:id="rId20"/>
    <p:sldId id="287" r:id="rId21"/>
    <p:sldId id="312" r:id="rId22"/>
    <p:sldId id="313" r:id="rId23"/>
    <p:sldId id="288" r:id="rId24"/>
    <p:sldId id="289" r:id="rId25"/>
    <p:sldId id="290" r:id="rId26"/>
    <p:sldId id="291" r:id="rId27"/>
    <p:sldId id="292" r:id="rId28"/>
    <p:sldId id="314" r:id="rId29"/>
    <p:sldId id="311" r:id="rId30"/>
    <p:sldId id="293" r:id="rId31"/>
    <p:sldId id="294" r:id="rId32"/>
    <p:sldId id="295" r:id="rId33"/>
    <p:sldId id="320" r:id="rId34"/>
    <p:sldId id="300" r:id="rId35"/>
    <p:sldId id="301" r:id="rId36"/>
    <p:sldId id="315" r:id="rId37"/>
    <p:sldId id="316" r:id="rId38"/>
    <p:sldId id="317" r:id="rId39"/>
    <p:sldId id="318" r:id="rId40"/>
    <p:sldId id="319" r:id="rId41"/>
    <p:sldId id="302" r:id="rId42"/>
    <p:sldId id="303" r:id="rId43"/>
    <p:sldId id="304" r:id="rId44"/>
    <p:sldId id="305" r:id="rId45"/>
    <p:sldId id="306" r:id="rId46"/>
    <p:sldId id="307" r:id="rId47"/>
    <p:sldId id="308" r:id="rId48"/>
    <p:sldId id="309" r:id="rId49"/>
    <p:sldId id="271"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varScale="1">
        <p:scale>
          <a:sx n="79" d="100"/>
          <a:sy n="79" d="100"/>
        </p:scale>
        <p:origin x="162" y="78"/>
      </p:cViewPr>
      <p:guideLst/>
    </p:cSldViewPr>
  </p:slideViewPr>
  <p:notesTextViewPr>
    <p:cViewPr>
      <p:scale>
        <a:sx n="1" d="1"/>
        <a:sy n="1" d="1"/>
      </p:scale>
      <p:origin x="0" y="0"/>
    </p:cViewPr>
  </p:notesTextViewPr>
  <p:sorterViewPr>
    <p:cViewPr>
      <p:scale>
        <a:sx n="100" d="100"/>
        <a:sy n="100" d="100"/>
      </p:scale>
      <p:origin x="0" y="-1476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3.wmf"/><Relationship Id="rId2" Type="http://schemas.openxmlformats.org/officeDocument/2006/relationships/image" Target="../media/image112.wmf"/><Relationship Id="rId1" Type="http://schemas.openxmlformats.org/officeDocument/2006/relationships/image" Target="../media/image111.wmf"/><Relationship Id="rId5" Type="http://schemas.openxmlformats.org/officeDocument/2006/relationships/image" Target="../media/image115.wmf"/><Relationship Id="rId4" Type="http://schemas.openxmlformats.org/officeDocument/2006/relationships/image" Target="../media/image1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5ABDB9-2068-491C-914A-8FB2C4A67819}" type="datetimeFigureOut">
              <a:rPr lang="en-US" smtClean="0"/>
              <a:t>11/23/2014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964F5F-A0BD-49C0-91B1-3F932FFF86ED}" type="slidenum">
              <a:rPr lang="en-US" smtClean="0"/>
              <a:t>‹#›</a:t>
            </a:fld>
            <a:endParaRPr lang="en-US"/>
          </a:p>
        </p:txBody>
      </p:sp>
    </p:spTree>
    <p:extLst>
      <p:ext uri="{BB962C8B-B14F-4D97-AF65-F5344CB8AC3E}">
        <p14:creationId xmlns:p14="http://schemas.microsoft.com/office/powerpoint/2010/main" val="4056350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7964F5F-A0BD-49C0-91B1-3F932FFF86ED}" type="slidenum">
              <a:rPr lang="en-US" smtClean="0"/>
              <a:t>1</a:t>
            </a:fld>
            <a:endParaRPr lang="en-US"/>
          </a:p>
        </p:txBody>
      </p:sp>
    </p:spTree>
    <p:extLst>
      <p:ext uri="{BB962C8B-B14F-4D97-AF65-F5344CB8AC3E}">
        <p14:creationId xmlns:p14="http://schemas.microsoft.com/office/powerpoint/2010/main" val="1547019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081B7CB-6616-40D6-8F1F-E388540F8542}" type="datetime1">
              <a:rPr lang="en-US" smtClean="0"/>
              <a:t>11/23/2014</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13728880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6DFCF5-1D88-45C8-A1CF-4FF774C92ED7}" type="datetime1">
              <a:rPr lang="en-US" smtClean="0"/>
              <a:t>11/23/2014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1535497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565FE3-0462-473B-A1BE-3933642B236E}" type="datetime1">
              <a:rPr lang="en-US" smtClean="0"/>
              <a:t>11/23/2014</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B166A71-14BF-4983-A275-472C5053473C}"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424975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5FCA5373-A145-409B-9E27-987BA7E4457A}" type="datetime1">
              <a:rPr lang="en-US" smtClean="0"/>
              <a:t>11/23/2014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3410069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5038D052-3BAF-4985-913D-5F71774097E8}" type="datetime1">
              <a:rPr lang="en-US" smtClean="0"/>
              <a:t>11/23/2014</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B166A71-14BF-4983-A275-472C5053473C}"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106933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142B9A10-4C91-483B-AB26-72B41A5CD5A2}" type="datetime1">
              <a:rPr lang="en-US" smtClean="0"/>
              <a:t>11/23/2014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548268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186C11-63A3-4F9D-9F41-283C0520F689}" type="datetime1">
              <a:rPr lang="en-US" smtClean="0"/>
              <a:t>11/23/2014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12483452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DCC7FA-3046-48A5-9A22-69A8BF5A2012}" type="datetime1">
              <a:rPr lang="en-US" smtClean="0"/>
              <a:t>11/23/2014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2315168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F9E4AD1-B21B-414F-9190-CE1AD2263B12}" type="datetime1">
              <a:rPr lang="en-US" smtClean="0"/>
              <a:t>11/23/2014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532173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12EE3B-AE21-422A-9D9B-88642A616BD0}" type="datetime1">
              <a:rPr lang="en-US" smtClean="0"/>
              <a:t>11/23/2014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2227480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8194D5B-061E-4D0F-8FB9-D52BC0D2E573}" type="datetime1">
              <a:rPr lang="en-US" smtClean="0"/>
              <a:t>11/23/2014</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359553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DF172F-74B9-42CE-BE52-2FD23B7BC42F}" type="datetime1">
              <a:rPr lang="en-US" smtClean="0"/>
              <a:t>11/23/2014</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3011555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DB9ACDD-EE19-46EB-82D5-AEAB632CFAB3}" type="datetime1">
              <a:rPr lang="en-US" smtClean="0"/>
              <a:t>11/23/2014</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783097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701C18-682C-4D42-BE49-F9C9D4766523}" type="datetime1">
              <a:rPr lang="en-US" smtClean="0"/>
              <a:t>11/23/2014</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1436203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9E6390-243B-4BDE-AC28-56AE951B6F5A}" type="datetime1">
              <a:rPr lang="en-US" smtClean="0"/>
              <a:t>11/23/2014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42601310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2CA47-C6CB-4655-8FEB-48CE4ACFE31A}" type="datetime1">
              <a:rPr lang="en-US" smtClean="0"/>
              <a:t>11/23/2014</a:t>
            </a:fld>
            <a:endParaRPr 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B166A71-14BF-4983-A275-472C5053473C}" type="slidenum">
              <a:rPr lang="en-US" smtClean="0"/>
              <a:t>‹#›</a:t>
            </a:fld>
            <a:endParaRPr lang="en-US"/>
          </a:p>
        </p:txBody>
      </p:sp>
    </p:spTree>
    <p:extLst>
      <p:ext uri="{BB962C8B-B14F-4D97-AF65-F5344CB8AC3E}">
        <p14:creationId xmlns:p14="http://schemas.microsoft.com/office/powerpoint/2010/main" val="134828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CEE2213-87CC-47F1-8D60-0E2C857402D2}" type="datetime1">
              <a:rPr lang="en-US" smtClean="0"/>
              <a:t>11/23/2014</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0B166A71-14BF-4983-A275-472C5053473C}" type="slidenum">
              <a:rPr lang="en-US" smtClean="0"/>
              <a:t>‹#›</a:t>
            </a:fld>
            <a:endParaRPr lang="en-US"/>
          </a:p>
        </p:txBody>
      </p:sp>
    </p:spTree>
    <p:extLst>
      <p:ext uri="{BB962C8B-B14F-4D97-AF65-F5344CB8AC3E}">
        <p14:creationId xmlns:p14="http://schemas.microsoft.com/office/powerpoint/2010/main" val="2616658881"/>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png"/><Relationship Id="rId2" Type="http://schemas.openxmlformats.org/officeDocument/2006/relationships/image" Target="../media/image20.emf"/><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emf"/></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emf"/><Relationship Id="rId7" Type="http://schemas.openxmlformats.org/officeDocument/2006/relationships/image" Target="../media/image31.emf"/><Relationship Id="rId2" Type="http://schemas.openxmlformats.org/officeDocument/2006/relationships/image" Target="../media/image26.emf"/><Relationship Id="rId1" Type="http://schemas.openxmlformats.org/officeDocument/2006/relationships/slideLayout" Target="../slideLayouts/slideLayout2.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 Id="rId9"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emf"/><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emf"/></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1.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emf"/><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5" Type="http://schemas.openxmlformats.org/officeDocument/2006/relationships/image" Target="../media/image58.emf"/><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3" Type="http://schemas.openxmlformats.org/officeDocument/2006/relationships/image" Target="../media/image450.pn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75.emf"/><Relationship Id="rId3" Type="http://schemas.openxmlformats.org/officeDocument/2006/relationships/image" Target="../media/image58.emf"/><Relationship Id="rId7" Type="http://schemas.openxmlformats.org/officeDocument/2006/relationships/image" Target="../media/image74.emf"/><Relationship Id="rId2" Type="http://schemas.openxmlformats.org/officeDocument/2006/relationships/image" Target="../media/image70.emf"/><Relationship Id="rId1" Type="http://schemas.openxmlformats.org/officeDocument/2006/relationships/slideLayout" Target="../slideLayouts/slideLayout2.xml"/><Relationship Id="rId6" Type="http://schemas.openxmlformats.org/officeDocument/2006/relationships/image" Target="../media/image73.emf"/><Relationship Id="rId11" Type="http://schemas.openxmlformats.org/officeDocument/2006/relationships/image" Target="../media/image78.png"/><Relationship Id="rId5" Type="http://schemas.openxmlformats.org/officeDocument/2006/relationships/image" Target="../media/image72.emf"/><Relationship Id="rId10" Type="http://schemas.openxmlformats.org/officeDocument/2006/relationships/image" Target="../media/image77.png"/><Relationship Id="rId4" Type="http://schemas.openxmlformats.org/officeDocument/2006/relationships/image" Target="../media/image71.emf"/><Relationship Id="rId9" Type="http://schemas.openxmlformats.org/officeDocument/2006/relationships/image" Target="../media/image76.png"/></Relationships>
</file>

<file path=ppt/slides/_rels/slide32.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image" Target="../media/image79.emf"/><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emf"/><Relationship Id="rId4" Type="http://schemas.openxmlformats.org/officeDocument/2006/relationships/image" Target="../media/image81.emf"/></Relationships>
</file>

<file path=ppt/slides/_rels/slide3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image" Target="../media/image86.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3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3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44.emf"/><Relationship Id="rId4" Type="http://schemas.openxmlformats.org/officeDocument/2006/relationships/image" Target="../media/image98.png"/></Relationships>
</file>

<file path=ppt/slides/_rels/slide38.xml.rels><?xml version="1.0" encoding="UTF-8" standalone="yes"?>
<Relationships xmlns="http://schemas.openxmlformats.org/package/2006/relationships"><Relationship Id="rId3" Type="http://schemas.openxmlformats.org/officeDocument/2006/relationships/image" Target="../media/image101.emf"/><Relationship Id="rId2" Type="http://schemas.openxmlformats.org/officeDocument/2006/relationships/image" Target="../media/image100.png"/><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3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113.wmf"/><Relationship Id="rId13" Type="http://schemas.openxmlformats.org/officeDocument/2006/relationships/oleObject" Target="../embeddings/oleObject5.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17.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12.wmf"/><Relationship Id="rId11" Type="http://schemas.openxmlformats.org/officeDocument/2006/relationships/image" Target="../media/image116.emf"/><Relationship Id="rId5" Type="http://schemas.openxmlformats.org/officeDocument/2006/relationships/oleObject" Target="../embeddings/oleObject2.bin"/><Relationship Id="rId10" Type="http://schemas.openxmlformats.org/officeDocument/2006/relationships/image" Target="../media/image114.wmf"/><Relationship Id="rId4" Type="http://schemas.openxmlformats.org/officeDocument/2006/relationships/image" Target="../media/image111.wmf"/><Relationship Id="rId9" Type="http://schemas.openxmlformats.org/officeDocument/2006/relationships/oleObject" Target="../embeddings/oleObject4.bin"/><Relationship Id="rId14" Type="http://schemas.openxmlformats.org/officeDocument/2006/relationships/image" Target="../media/image115.wmf"/></Relationships>
</file>

<file path=ppt/slides/_rels/slide43.xml.rels><?xml version="1.0" encoding="UTF-8" standalone="yes"?>
<Relationships xmlns="http://schemas.openxmlformats.org/package/2006/relationships"><Relationship Id="rId3" Type="http://schemas.openxmlformats.org/officeDocument/2006/relationships/image" Target="../media/image119.emf"/><Relationship Id="rId7" Type="http://schemas.openxmlformats.org/officeDocument/2006/relationships/image" Target="../media/image123.png"/><Relationship Id="rId2" Type="http://schemas.openxmlformats.org/officeDocument/2006/relationships/image" Target="../media/image118.emf"/><Relationship Id="rId1" Type="http://schemas.openxmlformats.org/officeDocument/2006/relationships/slideLayout" Target="../slideLayouts/slideLayout2.xml"/><Relationship Id="rId6" Type="http://schemas.openxmlformats.org/officeDocument/2006/relationships/image" Target="../media/image122.emf"/><Relationship Id="rId5" Type="http://schemas.openxmlformats.org/officeDocument/2006/relationships/image" Target="../media/image121.emf"/><Relationship Id="rId4" Type="http://schemas.openxmlformats.org/officeDocument/2006/relationships/image" Target="../media/image120.emf"/></Relationships>
</file>

<file path=ppt/slides/_rels/slide4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7.emf"/><Relationship Id="rId2" Type="http://schemas.openxmlformats.org/officeDocument/2006/relationships/image" Target="../media/image126.png"/><Relationship Id="rId1" Type="http://schemas.openxmlformats.org/officeDocument/2006/relationships/slideLayout" Target="../slideLayouts/slideLayout2.xml"/><Relationship Id="rId5" Type="http://schemas.openxmlformats.org/officeDocument/2006/relationships/image" Target="../media/image129.emf"/><Relationship Id="rId4" Type="http://schemas.openxmlformats.org/officeDocument/2006/relationships/image" Target="../media/image128.emf"/></Relationships>
</file>

<file path=ppt/slides/_rels/slide46.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32.emf"/><Relationship Id="rId2" Type="http://schemas.openxmlformats.org/officeDocument/2006/relationships/image" Target="../media/image131.emf"/><Relationship Id="rId1" Type="http://schemas.openxmlformats.org/officeDocument/2006/relationships/slideLayout" Target="../slideLayouts/slideLayout2.xml"/><Relationship Id="rId6" Type="http://schemas.openxmlformats.org/officeDocument/2006/relationships/image" Target="../media/image135.png"/><Relationship Id="rId5" Type="http://schemas.openxmlformats.org/officeDocument/2006/relationships/image" Target="../media/image134.emf"/><Relationship Id="rId4" Type="http://schemas.openxmlformats.org/officeDocument/2006/relationships/image" Target="../media/image133.emf"/></Relationships>
</file>

<file path=ppt/slides/_rels/slide48.xml.rels><?xml version="1.0" encoding="UTF-8" standalone="yes"?>
<Relationships xmlns="http://schemas.openxmlformats.org/package/2006/relationships"><Relationship Id="rId3" Type="http://schemas.openxmlformats.org/officeDocument/2006/relationships/image" Target="../media/image137.emf"/><Relationship Id="rId2" Type="http://schemas.openxmlformats.org/officeDocument/2006/relationships/image" Target="../media/image136.emf"/><Relationship Id="rId1" Type="http://schemas.openxmlformats.org/officeDocument/2006/relationships/slideLayout" Target="../slideLayouts/slideLayout2.xml"/><Relationship Id="rId6" Type="http://schemas.openxmlformats.org/officeDocument/2006/relationships/image" Target="../media/image140.emf"/><Relationship Id="rId5" Type="http://schemas.openxmlformats.org/officeDocument/2006/relationships/image" Target="../media/image139.emf"/><Relationship Id="rId4" Type="http://schemas.openxmlformats.org/officeDocument/2006/relationships/image" Target="../media/image138.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1"/>
            <a:ext cx="8164131" cy="1655064"/>
          </a:xfrm>
        </p:spPr>
        <p:txBody>
          <a:bodyPr>
            <a:normAutofit fontScale="90000"/>
          </a:bodyPr>
          <a:lstStyle/>
          <a:p>
            <a:pPr algn="ctr"/>
            <a:r>
              <a:rPr lang="fa-IR" dirty="0" smtClean="0">
                <a:cs typeface="B Nazanin" panose="00000400000000000000" pitchFamily="2" charset="-78"/>
              </a:rPr>
              <a:t>بنام خدا</a:t>
            </a:r>
            <a:br>
              <a:rPr lang="fa-IR" dirty="0" smtClean="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r>
              <a:rPr lang="fa-IR" dirty="0" smtClean="0">
                <a:cs typeface="B Nazanin" panose="00000400000000000000" pitchFamily="2" charset="-78"/>
              </a:rPr>
              <a:t/>
            </a:r>
            <a:br>
              <a:rPr lang="fa-IR" dirty="0" smtClean="0">
                <a:cs typeface="B Nazanin" panose="00000400000000000000" pitchFamily="2" charset="-78"/>
              </a:rPr>
            </a:br>
            <a:r>
              <a:rPr lang="fa-IR" b="1" dirty="0" smtClean="0">
                <a:cs typeface="B Nazanin" panose="00000400000000000000" pitchFamily="2" charset="-78"/>
              </a:rPr>
              <a:t>فصل هشتم: پیچ و مهره ها</a:t>
            </a:r>
            <a:endParaRPr lang="en-US" b="1"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B166A71-14BF-4983-A275-472C5053473C}" type="slidenum">
              <a:rPr lang="en-US" smtClean="0"/>
              <a:t>1</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275" y="0"/>
            <a:ext cx="2220607" cy="2073963"/>
          </a:xfrm>
          <a:prstGeom prst="rect">
            <a:avLst/>
          </a:prstGeom>
        </p:spPr>
      </p:pic>
      <p:sp>
        <p:nvSpPr>
          <p:cNvPr id="6" name="Subtitle 2"/>
          <p:cNvSpPr txBox="1">
            <a:spLocks/>
          </p:cNvSpPr>
          <p:nvPr/>
        </p:nvSpPr>
        <p:spPr>
          <a:xfrm>
            <a:off x="2052764" y="5045603"/>
            <a:ext cx="8915399" cy="1126283"/>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algn="ctr" rtl="1"/>
            <a:r>
              <a:rPr lang="fa-IR" sz="2800" b="1" smtClean="0">
                <a:solidFill>
                  <a:schemeClr val="tx1"/>
                </a:solidFill>
                <a:cs typeface="B Nazanin" panose="00000400000000000000" pitchFamily="2" charset="-78"/>
              </a:rPr>
              <a:t>استاد درس: دکتر محمد سالاری</a:t>
            </a:r>
            <a:endParaRPr lang="en-US" sz="28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18568990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767016" y="3790949"/>
            <a:ext cx="9737596" cy="2901696"/>
          </a:xfrm>
        </p:spPr>
        <p:txBody>
          <a:bodyPr>
            <a:normAutofit/>
          </a:bodyPr>
          <a:lstStyle/>
          <a:p>
            <a:pPr algn="r" rtl="1"/>
            <a:r>
              <a:rPr lang="fa-IR" dirty="0" smtClean="0"/>
              <a:t>در پیچهای متریک، دندانه پیچ معمولا به شکل مثلثی و با زاویه راس 60 درجه و در پیچهای اینچی با زاویه راس 55 درجه می باشد.</a:t>
            </a:r>
          </a:p>
          <a:p>
            <a:pPr algn="r" rtl="1"/>
            <a:r>
              <a:rPr lang="fa-IR" dirty="0" smtClean="0"/>
              <a:t>قطر  بزرگ </a:t>
            </a:r>
            <a:r>
              <a:rPr lang="en-US" dirty="0" smtClean="0"/>
              <a:t>d</a:t>
            </a:r>
            <a:r>
              <a:rPr lang="fa-IR" dirty="0" smtClean="0"/>
              <a:t>: بزرگترین قطر دنده پیچ</a:t>
            </a:r>
          </a:p>
          <a:p>
            <a:pPr algn="r" rtl="1"/>
            <a:r>
              <a:rPr lang="fa-IR" dirty="0" smtClean="0"/>
              <a:t>قطر کوچک </a:t>
            </a:r>
            <a:r>
              <a:rPr lang="en-US" dirty="0" err="1" smtClean="0"/>
              <a:t>dr</a:t>
            </a:r>
            <a:r>
              <a:rPr lang="fa-IR" dirty="0"/>
              <a:t> </a:t>
            </a:r>
            <a:r>
              <a:rPr lang="fa-IR" dirty="0" smtClean="0"/>
              <a:t>یا </a:t>
            </a:r>
            <a:r>
              <a:rPr lang="en-US" dirty="0" smtClean="0"/>
              <a:t>d</a:t>
            </a:r>
            <a:r>
              <a:rPr lang="en-US" dirty="0" smtClean="0">
                <a:latin typeface="Andalus" panose="02020603050405020304" pitchFamily="18" charset="-78"/>
                <a:cs typeface="Andalus" panose="02020603050405020304" pitchFamily="18" charset="-78"/>
              </a:rPr>
              <a:t>1</a:t>
            </a:r>
            <a:r>
              <a:rPr lang="fa-IR" dirty="0" smtClean="0"/>
              <a:t>: کوچکترین قطر دنده پیچ</a:t>
            </a:r>
          </a:p>
          <a:p>
            <a:pPr algn="r" rtl="1"/>
            <a:r>
              <a:rPr lang="fa-IR" dirty="0" smtClean="0"/>
              <a:t>قطر گام </a:t>
            </a:r>
            <a:r>
              <a:rPr lang="en-US" dirty="0" err="1" smtClean="0"/>
              <a:t>dp</a:t>
            </a:r>
            <a:r>
              <a:rPr lang="fa-IR" dirty="0" smtClean="0"/>
              <a:t>: یک قطر تئوری بین قطرهای کوچک و بزرگ</a:t>
            </a:r>
          </a:p>
          <a:p>
            <a:pPr algn="r" rtl="1"/>
            <a:r>
              <a:rPr lang="fa-IR" dirty="0" smtClean="0"/>
              <a:t>پیشروی </a:t>
            </a:r>
            <a:r>
              <a:rPr lang="en-US" dirty="0" smtClean="0"/>
              <a:t>l</a:t>
            </a:r>
            <a:r>
              <a:rPr lang="fa-IR" dirty="0" smtClean="0"/>
              <a:t>: فاصله ای که مهره به ازای یک دور چرخیدن در جهت موازی با محور پیچ جابجا می شود.</a:t>
            </a:r>
          </a:p>
          <a:p>
            <a:pPr algn="r" rtl="1"/>
            <a:r>
              <a:rPr lang="fa-IR" dirty="0" smtClean="0"/>
              <a:t>برای پیچهای تک راهه پیشروی با گام پیچ برابر است.</a:t>
            </a:r>
            <a:endParaRPr lang="en-US" dirty="0"/>
          </a:p>
        </p:txBody>
      </p:sp>
      <p:pic>
        <p:nvPicPr>
          <p:cNvPr id="4" name="Picture 3"/>
          <p:cNvPicPr>
            <a:picLocks noChangeAspect="1"/>
          </p:cNvPicPr>
          <p:nvPr/>
        </p:nvPicPr>
        <p:blipFill>
          <a:blip r:embed="rId2"/>
          <a:stretch>
            <a:fillRect/>
          </a:stretch>
        </p:blipFill>
        <p:spPr>
          <a:xfrm>
            <a:off x="1910765" y="624110"/>
            <a:ext cx="3533775" cy="2428875"/>
          </a:xfrm>
          <a:prstGeom prst="rect">
            <a:avLst/>
          </a:prstGeom>
        </p:spPr>
      </p:pic>
      <p:pic>
        <p:nvPicPr>
          <p:cNvPr id="5" name="Picture 4"/>
          <p:cNvPicPr>
            <a:picLocks noChangeAspect="1"/>
          </p:cNvPicPr>
          <p:nvPr/>
        </p:nvPicPr>
        <p:blipFill>
          <a:blip r:embed="rId3"/>
          <a:stretch>
            <a:fillRect/>
          </a:stretch>
        </p:blipFill>
        <p:spPr>
          <a:xfrm>
            <a:off x="6219239" y="476249"/>
            <a:ext cx="5114925" cy="3314700"/>
          </a:xfrm>
          <a:prstGeom prst="rect">
            <a:avLst/>
          </a:prstGeom>
        </p:spPr>
      </p:pic>
      <p:sp>
        <p:nvSpPr>
          <p:cNvPr id="6" name="Slide Number Placeholder 5"/>
          <p:cNvSpPr>
            <a:spLocks noGrp="1"/>
          </p:cNvSpPr>
          <p:nvPr>
            <p:ph type="sldNum" sz="quarter" idx="12"/>
          </p:nvPr>
        </p:nvSpPr>
        <p:spPr/>
        <p:txBody>
          <a:bodyPr/>
          <a:lstStyle/>
          <a:p>
            <a:fld id="{0B166A71-14BF-4983-A275-472C5053473C}" type="slidenum">
              <a:rPr lang="en-US" smtClean="0"/>
              <a:t>10</a:t>
            </a:fld>
            <a:endParaRPr lang="en-US"/>
          </a:p>
        </p:txBody>
      </p:sp>
    </p:spTree>
    <p:extLst>
      <p:ext uri="{BB962C8B-B14F-4D97-AF65-F5344CB8AC3E}">
        <p14:creationId xmlns:p14="http://schemas.microsoft.com/office/powerpoint/2010/main" val="14091456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سیستم متریک (رزوه درشت):</a:t>
            </a:r>
            <a:endParaRPr lang="en-US" b="1" dirty="0">
              <a:cs typeface="B Nazanin" panose="00000400000000000000" pitchFamily="2" charset="-78"/>
            </a:endParaRPr>
          </a:p>
        </p:txBody>
      </p:sp>
      <p:pic>
        <p:nvPicPr>
          <p:cNvPr id="7" name="Content Placeholder 6"/>
          <p:cNvPicPr>
            <a:picLocks noGrp="1" noChangeAspect="1"/>
          </p:cNvPicPr>
          <p:nvPr>
            <p:ph idx="1"/>
          </p:nvPr>
        </p:nvPicPr>
        <p:blipFill>
          <a:blip r:embed="rId2"/>
          <a:stretch>
            <a:fillRect/>
          </a:stretch>
        </p:blipFill>
        <p:spPr>
          <a:xfrm>
            <a:off x="8106900" y="2413982"/>
            <a:ext cx="1489500" cy="353970"/>
          </a:xfrm>
          <a:prstGeom prst="rect">
            <a:avLst/>
          </a:prstGeom>
        </p:spPr>
      </p:pic>
      <p:pic>
        <p:nvPicPr>
          <p:cNvPr id="6" name="Picture 5"/>
          <p:cNvPicPr>
            <a:picLocks noChangeAspect="1"/>
          </p:cNvPicPr>
          <p:nvPr/>
        </p:nvPicPr>
        <p:blipFill>
          <a:blip r:embed="rId3"/>
          <a:stretch>
            <a:fillRect/>
          </a:stretch>
        </p:blipFill>
        <p:spPr>
          <a:xfrm>
            <a:off x="1033715" y="1336730"/>
            <a:ext cx="6972300" cy="5267325"/>
          </a:xfrm>
          <a:prstGeom prst="rect">
            <a:avLst/>
          </a:prstGeom>
        </p:spPr>
      </p:pic>
      <p:sp>
        <p:nvSpPr>
          <p:cNvPr id="3" name="Slide Number Placeholder 2"/>
          <p:cNvSpPr>
            <a:spLocks noGrp="1"/>
          </p:cNvSpPr>
          <p:nvPr>
            <p:ph type="sldNum" sz="quarter" idx="12"/>
          </p:nvPr>
        </p:nvSpPr>
        <p:spPr/>
        <p:txBody>
          <a:bodyPr/>
          <a:lstStyle/>
          <a:p>
            <a:fld id="{0B166A71-14BF-4983-A275-472C5053473C}" type="slidenum">
              <a:rPr lang="en-US" smtClean="0"/>
              <a:t>11</a:t>
            </a:fld>
            <a:endParaRPr lang="en-US"/>
          </a:p>
        </p:txBody>
      </p:sp>
      <p:cxnSp>
        <p:nvCxnSpPr>
          <p:cNvPr id="5" name="Straight Arrow Connector 4"/>
          <p:cNvCxnSpPr/>
          <p:nvPr/>
        </p:nvCxnSpPr>
        <p:spPr>
          <a:xfrm>
            <a:off x="8563232" y="2767952"/>
            <a:ext cx="0" cy="5313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9440562" y="2767952"/>
            <a:ext cx="407773" cy="457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7834185" y="3299254"/>
            <a:ext cx="1346886" cy="605481"/>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قطر بزرگ اسمی</a:t>
            </a:r>
            <a:endParaRPr lang="en-US" dirty="0"/>
          </a:p>
        </p:txBody>
      </p:sp>
      <p:sp>
        <p:nvSpPr>
          <p:cNvPr id="11" name="Rectangle 10"/>
          <p:cNvSpPr/>
          <p:nvPr/>
        </p:nvSpPr>
        <p:spPr>
          <a:xfrm>
            <a:off x="9644448" y="3276343"/>
            <a:ext cx="1346886" cy="605481"/>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گام پیچ</a:t>
            </a:r>
            <a:endParaRPr lang="en-US" dirty="0"/>
          </a:p>
        </p:txBody>
      </p:sp>
    </p:spTree>
    <p:extLst>
      <p:ext uri="{BB962C8B-B14F-4D97-AF65-F5344CB8AC3E}">
        <p14:creationId xmlns:p14="http://schemas.microsoft.com/office/powerpoint/2010/main" val="18812712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سیستم اینچی:</a:t>
            </a:r>
            <a:endParaRPr lang="en-US" b="1" dirty="0">
              <a:cs typeface="B Nazanin" panose="00000400000000000000" pitchFamily="2" charset="-78"/>
            </a:endParaRPr>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534953" y="1620291"/>
            <a:ext cx="9001125" cy="4676775"/>
          </a:xfrm>
          <a:prstGeom prst="rect">
            <a:avLst/>
          </a:prstGeom>
        </p:spPr>
      </p:pic>
      <mc:AlternateContent xmlns:mc="http://schemas.openxmlformats.org/markup-compatibility/2006" xmlns:a14="http://schemas.microsoft.com/office/drawing/2010/main">
        <mc:Choice Requires="a14">
          <p:sp>
            <p:nvSpPr>
              <p:cNvPr id="6" name="Rectangle 5"/>
              <p:cNvSpPr/>
              <p:nvPr/>
            </p:nvSpPr>
            <p:spPr>
              <a:xfrm>
                <a:off x="2589212" y="653619"/>
                <a:ext cx="1736053" cy="6109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a:latin typeface="Cambria Math" panose="02040503050406030204" pitchFamily="18" charset="0"/>
                            </a:rPr>
                            <m:t>1</m:t>
                          </m:r>
                        </m:num>
                        <m:den>
                          <m:r>
                            <a:rPr lang="en-US" i="0">
                              <a:latin typeface="Cambria Math" panose="02040503050406030204" pitchFamily="18" charset="0"/>
                            </a:rPr>
                            <m:t>4</m:t>
                          </m:r>
                        </m:den>
                      </m:f>
                      <m:r>
                        <a:rPr lang="en-US" i="0">
                          <a:latin typeface="Cambria Math" panose="02040503050406030204" pitchFamily="18" charset="0"/>
                        </a:rPr>
                        <m:t> </m:t>
                      </m:r>
                      <m:r>
                        <a:rPr lang="en-US" i="1">
                          <a:latin typeface="Cambria Math" panose="02040503050406030204" pitchFamily="18" charset="0"/>
                        </a:rPr>
                        <m:t>𝑖𝑛</m:t>
                      </m:r>
                      <m:r>
                        <a:rPr lang="en-US" i="0">
                          <a:latin typeface="Cambria Math" panose="02040503050406030204" pitchFamily="18" charset="0"/>
                        </a:rPr>
                        <m:t>−</m:t>
                      </m:r>
                      <m:r>
                        <a:rPr lang="en-US" i="0">
                          <a:latin typeface="Cambria Math" panose="02040503050406030204" pitchFamily="18" charset="0"/>
                        </a:rPr>
                        <m:t>20</m:t>
                      </m:r>
                      <m:r>
                        <a:rPr lang="en-US" i="0">
                          <a:latin typeface="Cambria Math" panose="02040503050406030204" pitchFamily="18" charset="0"/>
                        </a:rPr>
                        <m:t> </m:t>
                      </m:r>
                      <m:r>
                        <a:rPr lang="en-US" i="1">
                          <a:latin typeface="Cambria Math" panose="02040503050406030204" pitchFamily="18" charset="0"/>
                        </a:rPr>
                        <m:t>𝑈𝑁𝐶</m:t>
                      </m:r>
                    </m:oMath>
                  </m:oMathPara>
                </a14:m>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2589212" y="653619"/>
                <a:ext cx="1736053" cy="610936"/>
              </a:xfrm>
              <a:prstGeom prst="rect">
                <a:avLst/>
              </a:prstGeom>
              <a:blipFill rotWithShape="0">
                <a:blip r:embed="rId3"/>
                <a:stretch>
                  <a:fillRect/>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0B166A71-14BF-4983-A275-472C5053473C}" type="slidenum">
              <a:rPr lang="en-US" smtClean="0"/>
              <a:t>12</a:t>
            </a:fld>
            <a:endParaRPr lang="en-US"/>
          </a:p>
        </p:txBody>
      </p:sp>
      <p:cxnSp>
        <p:nvCxnSpPr>
          <p:cNvPr id="8" name="Elbow Connector 7"/>
          <p:cNvCxnSpPr/>
          <p:nvPr/>
        </p:nvCxnSpPr>
        <p:spPr>
          <a:xfrm>
            <a:off x="3457238" y="1225653"/>
            <a:ext cx="434900" cy="21118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6" idx="3"/>
          </p:cNvCxnSpPr>
          <p:nvPr/>
        </p:nvCxnSpPr>
        <p:spPr>
          <a:xfrm>
            <a:off x="4325265" y="959087"/>
            <a:ext cx="1351903" cy="6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Elbow Connector 14"/>
          <p:cNvCxnSpPr/>
          <p:nvPr/>
        </p:nvCxnSpPr>
        <p:spPr>
          <a:xfrm flipV="1">
            <a:off x="2688066" y="453231"/>
            <a:ext cx="769172" cy="15475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5677168" y="727335"/>
            <a:ext cx="1371600" cy="4767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گروه دنده</a:t>
            </a:r>
            <a:endParaRPr lang="en-US" dirty="0"/>
          </a:p>
        </p:txBody>
      </p:sp>
      <p:sp>
        <p:nvSpPr>
          <p:cNvPr id="18" name="Rectangle 17"/>
          <p:cNvSpPr/>
          <p:nvPr/>
        </p:nvSpPr>
        <p:spPr>
          <a:xfrm>
            <a:off x="3937977" y="1087395"/>
            <a:ext cx="1536066" cy="5328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تعداد دنده در اینچ</a:t>
            </a:r>
            <a:endParaRPr lang="en-US" dirty="0"/>
          </a:p>
        </p:txBody>
      </p:sp>
      <p:sp>
        <p:nvSpPr>
          <p:cNvPr id="19" name="Rectangle 18"/>
          <p:cNvSpPr/>
          <p:nvPr/>
        </p:nvSpPr>
        <p:spPr>
          <a:xfrm>
            <a:off x="3639465" y="177204"/>
            <a:ext cx="1371600" cy="4767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نماد اندازه</a:t>
            </a:r>
            <a:endParaRPr lang="en-US" dirty="0"/>
          </a:p>
        </p:txBody>
      </p:sp>
    </p:spTree>
    <p:extLst>
      <p:ext uri="{BB962C8B-B14F-4D97-AF65-F5344CB8AC3E}">
        <p14:creationId xmlns:p14="http://schemas.microsoft.com/office/powerpoint/2010/main" val="25045694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8930" y="160069"/>
            <a:ext cx="9255682" cy="1280890"/>
          </a:xfrm>
        </p:spPr>
        <p:txBody>
          <a:bodyPr>
            <a:normAutofit/>
          </a:bodyPr>
          <a:lstStyle/>
          <a:p>
            <a:pPr algn="r" rtl="1"/>
            <a:r>
              <a:rPr lang="fa-IR" sz="3200" b="1" dirty="0" smtClean="0">
                <a:cs typeface="B Nazanin" panose="00000400000000000000" pitchFamily="2" charset="-78"/>
              </a:rPr>
              <a:t>پیچهای انتقال قدرت:</a:t>
            </a:r>
            <a:br>
              <a:rPr lang="fa-IR" sz="3200" b="1" dirty="0" smtClean="0">
                <a:cs typeface="B Nazanin" panose="00000400000000000000" pitchFamily="2" charset="-78"/>
              </a:rPr>
            </a:br>
            <a:r>
              <a:rPr lang="fa-IR" sz="2200" dirty="0" smtClean="0">
                <a:cs typeface="B Nazanin" panose="00000400000000000000" pitchFamily="2" charset="-78"/>
              </a:rPr>
              <a:t>پیچ انتقال قدرت وسیله ایست که در ماشینها برای تغییر حرکت زاویه ای به حرکت خطی و یا انتقال توان بکار می رود.</a:t>
            </a:r>
            <a:endParaRPr lang="en-US" sz="2200" dirty="0">
              <a:cs typeface="B Nazanin" panose="00000400000000000000" pitchFamily="2" charset="-78"/>
            </a:endParaRPr>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6585725" y="1849344"/>
            <a:ext cx="3165188" cy="866295"/>
          </a:xfrm>
          <a:prstGeom prst="rect">
            <a:avLst/>
          </a:prstGeom>
        </p:spPr>
      </p:pic>
      <p:pic>
        <p:nvPicPr>
          <p:cNvPr id="6" name="Picture 5"/>
          <p:cNvPicPr>
            <a:picLocks noChangeAspect="1"/>
          </p:cNvPicPr>
          <p:nvPr/>
        </p:nvPicPr>
        <p:blipFill>
          <a:blip r:embed="rId3"/>
          <a:stretch>
            <a:fillRect/>
          </a:stretch>
        </p:blipFill>
        <p:spPr>
          <a:xfrm>
            <a:off x="6585725" y="3069689"/>
            <a:ext cx="3388613" cy="978075"/>
          </a:xfrm>
          <a:prstGeom prst="rect">
            <a:avLst/>
          </a:prstGeom>
        </p:spPr>
      </p:pic>
      <p:pic>
        <p:nvPicPr>
          <p:cNvPr id="7" name="Picture 6"/>
          <p:cNvPicPr>
            <a:picLocks noChangeAspect="1"/>
          </p:cNvPicPr>
          <p:nvPr/>
        </p:nvPicPr>
        <p:blipFill>
          <a:blip r:embed="rId4"/>
          <a:stretch>
            <a:fillRect/>
          </a:stretch>
        </p:blipFill>
        <p:spPr>
          <a:xfrm>
            <a:off x="8705870" y="4423170"/>
            <a:ext cx="2121802" cy="1440664"/>
          </a:xfrm>
          <a:prstGeom prst="rect">
            <a:avLst/>
          </a:prstGeom>
        </p:spPr>
      </p:pic>
      <p:sp>
        <p:nvSpPr>
          <p:cNvPr id="8" name="Slide Number Placeholder 7"/>
          <p:cNvSpPr>
            <a:spLocks noGrp="1"/>
          </p:cNvSpPr>
          <p:nvPr>
            <p:ph type="sldNum" sz="quarter" idx="12"/>
          </p:nvPr>
        </p:nvSpPr>
        <p:spPr/>
        <p:txBody>
          <a:bodyPr/>
          <a:lstStyle/>
          <a:p>
            <a:fld id="{0B166A71-14BF-4983-A275-472C5053473C}" type="slidenum">
              <a:rPr lang="en-US" smtClean="0"/>
              <a:t>13</a:t>
            </a:fld>
            <a:endParaRPr lang="en-US"/>
          </a:p>
        </p:txBody>
      </p:sp>
      <p:sp>
        <p:nvSpPr>
          <p:cNvPr id="9" name="Right Arrow 8"/>
          <p:cNvSpPr/>
          <p:nvPr/>
        </p:nvSpPr>
        <p:spPr>
          <a:xfrm>
            <a:off x="6767662" y="5110387"/>
            <a:ext cx="1461938" cy="4407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5"/>
          <a:stretch>
            <a:fillRect/>
          </a:stretch>
        </p:blipFill>
        <p:spPr>
          <a:xfrm>
            <a:off x="6767662" y="4700812"/>
            <a:ext cx="1323975" cy="409575"/>
          </a:xfrm>
          <a:prstGeom prst="rect">
            <a:avLst/>
          </a:prstGeom>
        </p:spPr>
      </p:pic>
      <p:pic>
        <p:nvPicPr>
          <p:cNvPr id="11" name="Picture 10"/>
          <p:cNvPicPr>
            <a:picLocks noChangeAspect="1"/>
          </p:cNvPicPr>
          <p:nvPr/>
        </p:nvPicPr>
        <p:blipFill rotWithShape="1">
          <a:blip r:embed="rId6"/>
          <a:srcRect r="17640" b="4472"/>
          <a:stretch/>
        </p:blipFill>
        <p:spPr>
          <a:xfrm>
            <a:off x="1592092" y="1163362"/>
            <a:ext cx="4561338" cy="5590407"/>
          </a:xfrm>
          <a:prstGeom prst="rect">
            <a:avLst/>
          </a:prstGeom>
          <a:ln>
            <a:solidFill>
              <a:schemeClr val="tx1"/>
            </a:solidFill>
          </a:ln>
        </p:spPr>
      </p:pic>
      <p:pic>
        <p:nvPicPr>
          <p:cNvPr id="12" name="Picture 11"/>
          <p:cNvPicPr>
            <a:picLocks noChangeAspect="1"/>
          </p:cNvPicPr>
          <p:nvPr/>
        </p:nvPicPr>
        <p:blipFill>
          <a:blip r:embed="rId7"/>
          <a:stretch>
            <a:fillRect/>
          </a:stretch>
        </p:blipFill>
        <p:spPr>
          <a:xfrm>
            <a:off x="1592092" y="1152907"/>
            <a:ext cx="3658115" cy="1883773"/>
          </a:xfrm>
          <a:prstGeom prst="rect">
            <a:avLst/>
          </a:prstGeom>
        </p:spPr>
      </p:pic>
    </p:spTree>
    <p:extLst>
      <p:ext uri="{BB962C8B-B14F-4D97-AF65-F5344CB8AC3E}">
        <p14:creationId xmlns:p14="http://schemas.microsoft.com/office/powerpoint/2010/main" val="120465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4667619" y="1171703"/>
            <a:ext cx="2122538" cy="633420"/>
          </a:xfrm>
          <a:prstGeom prst="rect">
            <a:avLst/>
          </a:prstGeom>
        </p:spPr>
      </p:pic>
      <p:pic>
        <p:nvPicPr>
          <p:cNvPr id="5" name="Picture 4"/>
          <p:cNvPicPr>
            <a:picLocks noChangeAspect="1"/>
          </p:cNvPicPr>
          <p:nvPr/>
        </p:nvPicPr>
        <p:blipFill>
          <a:blip r:embed="rId3"/>
          <a:stretch>
            <a:fillRect/>
          </a:stretch>
        </p:blipFill>
        <p:spPr>
          <a:xfrm>
            <a:off x="4686595" y="1894793"/>
            <a:ext cx="2048063" cy="707940"/>
          </a:xfrm>
          <a:prstGeom prst="rect">
            <a:avLst/>
          </a:prstGeom>
        </p:spPr>
      </p:pic>
      <p:pic>
        <p:nvPicPr>
          <p:cNvPr id="6" name="Picture 5"/>
          <p:cNvPicPr>
            <a:picLocks noChangeAspect="1"/>
          </p:cNvPicPr>
          <p:nvPr/>
        </p:nvPicPr>
        <p:blipFill>
          <a:blip r:embed="rId4"/>
          <a:stretch>
            <a:fillRect/>
          </a:stretch>
        </p:blipFill>
        <p:spPr>
          <a:xfrm>
            <a:off x="7385957" y="1805123"/>
            <a:ext cx="1452263" cy="568215"/>
          </a:xfrm>
          <a:prstGeom prst="rect">
            <a:avLst/>
          </a:prstGeom>
        </p:spPr>
      </p:pic>
      <p:pic>
        <p:nvPicPr>
          <p:cNvPr id="7" name="Picture 6"/>
          <p:cNvPicPr>
            <a:picLocks noChangeAspect="1"/>
          </p:cNvPicPr>
          <p:nvPr/>
        </p:nvPicPr>
        <p:blipFill>
          <a:blip r:embed="rId5"/>
          <a:stretch>
            <a:fillRect/>
          </a:stretch>
        </p:blipFill>
        <p:spPr>
          <a:xfrm>
            <a:off x="7385957" y="1095156"/>
            <a:ext cx="930938" cy="633420"/>
          </a:xfrm>
          <a:prstGeom prst="rect">
            <a:avLst/>
          </a:prstGeom>
        </p:spPr>
      </p:pic>
      <p:pic>
        <p:nvPicPr>
          <p:cNvPr id="8" name="Picture 7"/>
          <p:cNvPicPr>
            <a:picLocks noChangeAspect="1"/>
          </p:cNvPicPr>
          <p:nvPr/>
        </p:nvPicPr>
        <p:blipFill>
          <a:blip r:embed="rId6"/>
          <a:stretch>
            <a:fillRect/>
          </a:stretch>
        </p:blipFill>
        <p:spPr>
          <a:xfrm>
            <a:off x="8967798" y="3253406"/>
            <a:ext cx="1172110" cy="405976"/>
          </a:xfrm>
          <a:prstGeom prst="rect">
            <a:avLst/>
          </a:prstGeom>
        </p:spPr>
      </p:pic>
      <p:pic>
        <p:nvPicPr>
          <p:cNvPr id="9" name="Picture 8"/>
          <p:cNvPicPr>
            <a:picLocks noChangeAspect="1"/>
          </p:cNvPicPr>
          <p:nvPr/>
        </p:nvPicPr>
        <p:blipFill>
          <a:blip r:embed="rId7"/>
          <a:stretch>
            <a:fillRect/>
          </a:stretch>
        </p:blipFill>
        <p:spPr>
          <a:xfrm>
            <a:off x="8967798" y="4248513"/>
            <a:ext cx="965129" cy="461862"/>
          </a:xfrm>
          <a:prstGeom prst="rect">
            <a:avLst/>
          </a:prstGeom>
        </p:spPr>
      </p:pic>
      <p:sp>
        <p:nvSpPr>
          <p:cNvPr id="11" name="Slide Number Placeholder 10"/>
          <p:cNvSpPr>
            <a:spLocks noGrp="1"/>
          </p:cNvSpPr>
          <p:nvPr>
            <p:ph type="sldNum" sz="quarter" idx="12"/>
          </p:nvPr>
        </p:nvSpPr>
        <p:spPr/>
        <p:txBody>
          <a:bodyPr/>
          <a:lstStyle/>
          <a:p>
            <a:fld id="{0B166A71-14BF-4983-A275-472C5053473C}" type="slidenum">
              <a:rPr lang="en-US" smtClean="0"/>
              <a:t>14</a:t>
            </a:fld>
            <a:endParaRPr lang="en-US"/>
          </a:p>
        </p:txBody>
      </p:sp>
      <p:pic>
        <p:nvPicPr>
          <p:cNvPr id="12" name="Picture 11"/>
          <p:cNvPicPr>
            <a:picLocks noChangeAspect="1"/>
          </p:cNvPicPr>
          <p:nvPr/>
        </p:nvPicPr>
        <p:blipFill>
          <a:blip r:embed="rId8"/>
          <a:stretch>
            <a:fillRect/>
          </a:stretch>
        </p:blipFill>
        <p:spPr>
          <a:xfrm>
            <a:off x="738400" y="2763659"/>
            <a:ext cx="6458733" cy="3893433"/>
          </a:xfrm>
          <a:prstGeom prst="rect">
            <a:avLst/>
          </a:prstGeom>
        </p:spPr>
      </p:pic>
      <p:sp>
        <p:nvSpPr>
          <p:cNvPr id="13" name="Rectangle 12"/>
          <p:cNvSpPr/>
          <p:nvPr/>
        </p:nvSpPr>
        <p:spPr>
          <a:xfrm>
            <a:off x="1566071" y="1152907"/>
            <a:ext cx="2011419" cy="65775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solidFill>
                  <a:schemeClr val="tx1"/>
                </a:solidFill>
                <a:cs typeface="B Nazanin" panose="00000400000000000000" pitchFamily="2" charset="-78"/>
              </a:rPr>
              <a:t>گشتاور لازم برای بالا بردن بار</a:t>
            </a:r>
            <a:endParaRPr lang="en-US" sz="2000" dirty="0">
              <a:solidFill>
                <a:schemeClr val="tx1"/>
              </a:solidFill>
              <a:cs typeface="B Nazanin" panose="00000400000000000000" pitchFamily="2" charset="-78"/>
            </a:endParaRPr>
          </a:p>
        </p:txBody>
      </p:sp>
      <p:cxnSp>
        <p:nvCxnSpPr>
          <p:cNvPr id="16" name="Straight Arrow Connector 15"/>
          <p:cNvCxnSpPr/>
          <p:nvPr/>
        </p:nvCxnSpPr>
        <p:spPr>
          <a:xfrm flipV="1">
            <a:off x="3824482" y="1482769"/>
            <a:ext cx="690034" cy="3286"/>
          </a:xfrm>
          <a:prstGeom prst="straightConnector1">
            <a:avLst/>
          </a:prstGeom>
          <a:ln w="25400">
            <a:tailEnd type="triangle"/>
          </a:ln>
        </p:spPr>
        <p:style>
          <a:lnRef idx="1">
            <a:schemeClr val="dk1"/>
          </a:lnRef>
          <a:fillRef idx="0">
            <a:schemeClr val="dk1"/>
          </a:fillRef>
          <a:effectRef idx="0">
            <a:schemeClr val="dk1"/>
          </a:effectRef>
          <a:fontRef idx="minor">
            <a:schemeClr val="tx1"/>
          </a:fontRef>
        </p:style>
      </p:cxnSp>
      <p:sp>
        <p:nvSpPr>
          <p:cNvPr id="17" name="Rectangle 16"/>
          <p:cNvSpPr/>
          <p:nvPr/>
        </p:nvSpPr>
        <p:spPr>
          <a:xfrm>
            <a:off x="8968551" y="970344"/>
            <a:ext cx="2168515" cy="7258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solidFill>
                  <a:schemeClr val="tx1"/>
                </a:solidFill>
                <a:cs typeface="B Nazanin" panose="00000400000000000000" pitchFamily="2" charset="-78"/>
              </a:rPr>
              <a:t>گشتاور لازم برای بالا بردن بار بدون اصطکاک</a:t>
            </a:r>
            <a:endParaRPr lang="en-US" sz="2000" dirty="0">
              <a:solidFill>
                <a:schemeClr val="tx1"/>
              </a:solidFill>
              <a:cs typeface="B Nazanin" panose="00000400000000000000" pitchFamily="2" charset="-78"/>
            </a:endParaRPr>
          </a:p>
        </p:txBody>
      </p:sp>
      <p:cxnSp>
        <p:nvCxnSpPr>
          <p:cNvPr id="19" name="Straight Arrow Connector 18"/>
          <p:cNvCxnSpPr>
            <a:endCxn id="7" idx="3"/>
          </p:cNvCxnSpPr>
          <p:nvPr/>
        </p:nvCxnSpPr>
        <p:spPr>
          <a:xfrm flipH="1">
            <a:off x="8316895" y="1411866"/>
            <a:ext cx="63404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9539994" y="1830548"/>
            <a:ext cx="1262844" cy="54279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solidFill>
                  <a:schemeClr val="tx1"/>
                </a:solidFill>
                <a:cs typeface="B Nazanin" panose="00000400000000000000" pitchFamily="2" charset="-78"/>
              </a:rPr>
              <a:t>راندمان پیچ</a:t>
            </a:r>
            <a:endParaRPr lang="en-US" sz="2000" dirty="0">
              <a:solidFill>
                <a:schemeClr val="tx1"/>
              </a:solidFill>
              <a:cs typeface="B Nazanin" panose="00000400000000000000" pitchFamily="2" charset="-78"/>
            </a:endParaRPr>
          </a:p>
        </p:txBody>
      </p:sp>
      <p:cxnSp>
        <p:nvCxnSpPr>
          <p:cNvPr id="22" name="Straight Arrow Connector 21"/>
          <p:cNvCxnSpPr/>
          <p:nvPr/>
        </p:nvCxnSpPr>
        <p:spPr>
          <a:xfrm flipH="1">
            <a:off x="8935228" y="2089230"/>
            <a:ext cx="4928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10236667" y="3573353"/>
            <a:ext cx="1620588" cy="6751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solidFill>
                  <a:schemeClr val="tx1"/>
                </a:solidFill>
                <a:cs typeface="B Nazanin" panose="00000400000000000000" pitchFamily="2" charset="-78"/>
              </a:rPr>
              <a:t>شرط خود قفل</a:t>
            </a:r>
            <a:r>
              <a:rPr lang="fa-IR" dirty="0"/>
              <a:t> </a:t>
            </a:r>
            <a:r>
              <a:rPr lang="fa-IR" sz="2000" dirty="0" smtClean="0">
                <a:solidFill>
                  <a:schemeClr val="tx1"/>
                </a:solidFill>
                <a:cs typeface="B Nazanin" panose="00000400000000000000" pitchFamily="2" charset="-78"/>
              </a:rPr>
              <a:t>شو بودن پیچ</a:t>
            </a:r>
            <a:endParaRPr lang="en-US" sz="2000" dirty="0">
              <a:solidFill>
                <a:schemeClr val="tx1"/>
              </a:solidFill>
              <a:cs typeface="B Nazanin" panose="00000400000000000000" pitchFamily="2" charset="-78"/>
            </a:endParaRPr>
          </a:p>
        </p:txBody>
      </p:sp>
      <p:cxnSp>
        <p:nvCxnSpPr>
          <p:cNvPr id="26" name="Straight Arrow Connector 25"/>
          <p:cNvCxnSpPr/>
          <p:nvPr/>
        </p:nvCxnSpPr>
        <p:spPr>
          <a:xfrm flipV="1">
            <a:off x="3821221" y="2277155"/>
            <a:ext cx="690034" cy="3286"/>
          </a:xfrm>
          <a:prstGeom prst="straightConnector1">
            <a:avLst/>
          </a:prstGeom>
          <a:ln w="25400">
            <a:tailEnd type="triangle"/>
          </a:ln>
        </p:spPr>
        <p:style>
          <a:lnRef idx="1">
            <a:schemeClr val="dk1"/>
          </a:lnRef>
          <a:fillRef idx="0">
            <a:schemeClr val="dk1"/>
          </a:fillRef>
          <a:effectRef idx="0">
            <a:schemeClr val="dk1"/>
          </a:effectRef>
          <a:fontRef idx="minor">
            <a:schemeClr val="tx1"/>
          </a:fontRef>
        </p:style>
      </p:cxnSp>
      <p:sp>
        <p:nvSpPr>
          <p:cNvPr id="27" name="Rectangle 26"/>
          <p:cNvSpPr/>
          <p:nvPr/>
        </p:nvSpPr>
        <p:spPr>
          <a:xfrm>
            <a:off x="1573570" y="1944979"/>
            <a:ext cx="2011419" cy="65775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solidFill>
                  <a:schemeClr val="tx1"/>
                </a:solidFill>
                <a:cs typeface="B Nazanin" panose="00000400000000000000" pitchFamily="2" charset="-78"/>
              </a:rPr>
              <a:t>گشتاور لازم برای پایین آوردن بار</a:t>
            </a:r>
            <a:endParaRPr lang="en-US" sz="2000" dirty="0">
              <a:solidFill>
                <a:schemeClr val="tx1"/>
              </a:solidFill>
              <a:cs typeface="B Nazanin" panose="00000400000000000000" pitchFamily="2" charset="-78"/>
            </a:endParaRPr>
          </a:p>
        </p:txBody>
      </p:sp>
      <mc:AlternateContent xmlns:mc="http://schemas.openxmlformats.org/markup-compatibility/2006" xmlns:a14="http://schemas.microsoft.com/office/drawing/2010/main">
        <mc:Choice Requires="a14">
          <p:sp>
            <p:nvSpPr>
              <p:cNvPr id="28" name="Rectangle 27"/>
              <p:cNvSpPr/>
              <p:nvPr/>
            </p:nvSpPr>
            <p:spPr>
              <a:xfrm>
                <a:off x="7561801" y="3227228"/>
                <a:ext cx="1262844" cy="542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fa-IR" sz="2000" i="1" dirty="0" smtClean="0">
                              <a:solidFill>
                                <a:schemeClr val="tx1"/>
                              </a:solidFill>
                              <a:latin typeface="Cambria Math" panose="02040503050406030204" pitchFamily="18" charset="0"/>
                              <a:cs typeface="B Nazanin" panose="00000400000000000000" pitchFamily="2" charset="-78"/>
                            </a:rPr>
                          </m:ctrlPr>
                        </m:sSubPr>
                        <m:e>
                          <m:r>
                            <a:rPr lang="en-US" sz="2000" b="0" i="1" dirty="0" smtClean="0">
                              <a:solidFill>
                                <a:schemeClr val="tx1"/>
                              </a:solidFill>
                              <a:latin typeface="Cambria Math" panose="02040503050406030204" pitchFamily="18" charset="0"/>
                              <a:cs typeface="B Nazanin" panose="00000400000000000000" pitchFamily="2" charset="-78"/>
                            </a:rPr>
                            <m:t>𝑇</m:t>
                          </m:r>
                        </m:e>
                        <m:sub>
                          <m:r>
                            <a:rPr lang="en-US" sz="2000" b="0" i="1" dirty="0" smtClean="0">
                              <a:solidFill>
                                <a:schemeClr val="tx1"/>
                              </a:solidFill>
                              <a:latin typeface="Cambria Math" panose="02040503050406030204" pitchFamily="18" charset="0"/>
                              <a:cs typeface="B Nazanin" panose="00000400000000000000" pitchFamily="2" charset="-78"/>
                            </a:rPr>
                            <m:t>𝐿</m:t>
                          </m:r>
                        </m:sub>
                      </m:sSub>
                      <m:r>
                        <a:rPr lang="fa-IR" sz="2000" i="1" dirty="0" smtClean="0">
                          <a:solidFill>
                            <a:schemeClr val="tx1"/>
                          </a:solidFill>
                          <a:latin typeface="Cambria Math" panose="02040503050406030204" pitchFamily="18" charset="0"/>
                          <a:ea typeface="Cambria Math" panose="02040503050406030204" pitchFamily="18" charset="0"/>
                          <a:cs typeface="B Nazanin" panose="00000400000000000000" pitchFamily="2" charset="-78"/>
                        </a:rPr>
                        <m:t>&gt;</m:t>
                      </m:r>
                      <m:r>
                        <a:rPr lang="en-US" sz="2000" b="0" i="1" dirty="0" smtClean="0">
                          <a:solidFill>
                            <a:schemeClr val="tx1"/>
                          </a:solidFill>
                          <a:latin typeface="Cambria Math" panose="02040503050406030204" pitchFamily="18" charset="0"/>
                          <a:ea typeface="Cambria Math" panose="02040503050406030204" pitchFamily="18" charset="0"/>
                          <a:cs typeface="B Nazanin" panose="00000400000000000000" pitchFamily="2" charset="-78"/>
                        </a:rPr>
                        <m:t>0</m:t>
                      </m:r>
                    </m:oMath>
                  </m:oMathPara>
                </a14:m>
                <a:endParaRPr lang="en-US" sz="2000" dirty="0">
                  <a:solidFill>
                    <a:schemeClr val="tx1"/>
                  </a:solidFill>
                  <a:cs typeface="B Nazanin" panose="00000400000000000000" pitchFamily="2" charset="-78"/>
                </a:endParaRPr>
              </a:p>
            </p:txBody>
          </p:sp>
        </mc:Choice>
        <mc:Fallback xmlns="">
          <p:sp>
            <p:nvSpPr>
              <p:cNvPr id="28" name="Rectangle 27"/>
              <p:cNvSpPr>
                <a:spLocks noRot="1" noChangeAspect="1" noMove="1" noResize="1" noEditPoints="1" noAdjustHandles="1" noChangeArrowheads="1" noChangeShapeType="1" noTextEdit="1"/>
              </p:cNvSpPr>
              <p:nvPr/>
            </p:nvSpPr>
            <p:spPr>
              <a:xfrm>
                <a:off x="7561801" y="3227228"/>
                <a:ext cx="1262844" cy="542790"/>
              </a:xfrm>
              <a:prstGeom prst="rect">
                <a:avLst/>
              </a:prstGeom>
              <a:blipFill rotWithShape="0">
                <a:blip r:embed="rId9"/>
                <a:stretch>
                  <a:fillRect/>
                </a:stretch>
              </a:blipFill>
              <a:ln>
                <a:noFill/>
              </a:ln>
            </p:spPr>
            <p:txBody>
              <a:bodyPr/>
              <a:lstStyle/>
              <a:p>
                <a:r>
                  <a:rPr lang="en-US">
                    <a:noFill/>
                  </a:rPr>
                  <a:t> </a:t>
                </a:r>
              </a:p>
            </p:txBody>
          </p:sp>
        </mc:Fallback>
      </mc:AlternateContent>
      <p:cxnSp>
        <p:nvCxnSpPr>
          <p:cNvPr id="30" name="Straight Arrow Connector 29"/>
          <p:cNvCxnSpPr/>
          <p:nvPr/>
        </p:nvCxnSpPr>
        <p:spPr>
          <a:xfrm>
            <a:off x="8633916" y="3498623"/>
            <a:ext cx="31702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9428061" y="3659382"/>
            <a:ext cx="0" cy="5891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88469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مثال:</a:t>
            </a:r>
            <a:endParaRPr lang="en-US" b="1" dirty="0">
              <a:cs typeface="B Nazanin" panose="00000400000000000000" pitchFamily="2" charset="-78"/>
            </a:endParaRP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342138" y="624110"/>
            <a:ext cx="6665513" cy="1434510"/>
          </a:xfrm>
          <a:prstGeom prst="rect">
            <a:avLst/>
          </a:prstGeom>
        </p:spPr>
      </p:pic>
      <p:pic>
        <p:nvPicPr>
          <p:cNvPr id="5" name="Picture 4"/>
          <p:cNvPicPr>
            <a:picLocks noChangeAspect="1"/>
          </p:cNvPicPr>
          <p:nvPr/>
        </p:nvPicPr>
        <p:blipFill>
          <a:blip r:embed="rId3"/>
          <a:stretch>
            <a:fillRect/>
          </a:stretch>
        </p:blipFill>
        <p:spPr>
          <a:xfrm>
            <a:off x="2342138" y="2082757"/>
            <a:ext cx="6628276" cy="3828465"/>
          </a:xfrm>
          <a:prstGeom prst="rect">
            <a:avLst/>
          </a:prstGeom>
        </p:spPr>
      </p:pic>
      <p:sp>
        <p:nvSpPr>
          <p:cNvPr id="6" name="Slide Number Placeholder 5"/>
          <p:cNvSpPr>
            <a:spLocks noGrp="1"/>
          </p:cNvSpPr>
          <p:nvPr>
            <p:ph type="sldNum" sz="quarter" idx="12"/>
          </p:nvPr>
        </p:nvSpPr>
        <p:spPr/>
        <p:txBody>
          <a:bodyPr/>
          <a:lstStyle/>
          <a:p>
            <a:fld id="{0B166A71-14BF-4983-A275-472C5053473C}" type="slidenum">
              <a:rPr lang="en-US" smtClean="0"/>
              <a:t>15</a:t>
            </a:fld>
            <a:endParaRPr lang="en-US"/>
          </a:p>
        </p:txBody>
      </p:sp>
    </p:spTree>
    <p:extLst>
      <p:ext uri="{BB962C8B-B14F-4D97-AF65-F5344CB8AC3E}">
        <p14:creationId xmlns:p14="http://schemas.microsoft.com/office/powerpoint/2010/main" val="1184965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589212" y="525072"/>
            <a:ext cx="6591038" cy="3930930"/>
          </a:xfrm>
          <a:prstGeom prst="rect">
            <a:avLst/>
          </a:prstGeom>
        </p:spPr>
      </p:pic>
      <p:sp>
        <p:nvSpPr>
          <p:cNvPr id="5" name="Slide Number Placeholder 4"/>
          <p:cNvSpPr>
            <a:spLocks noGrp="1"/>
          </p:cNvSpPr>
          <p:nvPr>
            <p:ph type="sldNum" sz="quarter" idx="12"/>
          </p:nvPr>
        </p:nvSpPr>
        <p:spPr/>
        <p:txBody>
          <a:bodyPr/>
          <a:lstStyle/>
          <a:p>
            <a:fld id="{0B166A71-14BF-4983-A275-472C5053473C}" type="slidenum">
              <a:rPr lang="en-US" smtClean="0"/>
              <a:t>16</a:t>
            </a:fld>
            <a:endParaRPr lang="en-US"/>
          </a:p>
        </p:txBody>
      </p:sp>
    </p:spTree>
    <p:extLst>
      <p:ext uri="{BB962C8B-B14F-4D97-AF65-F5344CB8AC3E}">
        <p14:creationId xmlns:p14="http://schemas.microsoft.com/office/powerpoint/2010/main" val="9019915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b="1" dirty="0" smtClean="0">
                <a:cs typeface="B Nazanin" panose="00000400000000000000" pitchFamily="2" charset="-78"/>
              </a:rPr>
              <a:t>پیچهای اتصال</a:t>
            </a:r>
            <a:endParaRPr lang="en-US" sz="3200" b="1" dirty="0">
              <a:cs typeface="B Nazanin" panose="00000400000000000000" pitchFamily="2" charset="-78"/>
            </a:endParaRPr>
          </a:p>
        </p:txBody>
      </p:sp>
      <p:sp>
        <p:nvSpPr>
          <p:cNvPr id="3" name="Content Placeholder 2"/>
          <p:cNvSpPr>
            <a:spLocks noGrp="1"/>
          </p:cNvSpPr>
          <p:nvPr>
            <p:ph idx="1"/>
          </p:nvPr>
        </p:nvSpPr>
        <p:spPr>
          <a:xfrm>
            <a:off x="1334460" y="2551788"/>
            <a:ext cx="10303772" cy="726240"/>
          </a:xfrm>
        </p:spPr>
        <p:txBody>
          <a:bodyPr>
            <a:normAutofit/>
          </a:bodyPr>
          <a:lstStyle/>
          <a:p>
            <a:pPr algn="just" rtl="1"/>
            <a:r>
              <a:rPr lang="fa-IR" sz="2400" dirty="0" smtClean="0">
                <a:cs typeface="B Nazanin" panose="00000400000000000000" pitchFamily="2" charset="-78"/>
              </a:rPr>
              <a:t>طول مناسب پیچ باید به اندازه ای باشد که پس از سفت کردن مهره فقط یک یا دو دنده از آن بیرون بزند.</a:t>
            </a:r>
            <a:endParaRPr lang="en-US" sz="2400"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7574313" y="1472790"/>
            <a:ext cx="3359584" cy="864415"/>
          </a:xfrm>
          <a:prstGeom prst="rect">
            <a:avLst/>
          </a:prstGeom>
        </p:spPr>
      </p:pic>
      <p:pic>
        <p:nvPicPr>
          <p:cNvPr id="7" name="Picture 6"/>
          <p:cNvPicPr>
            <a:picLocks noChangeAspect="1"/>
          </p:cNvPicPr>
          <p:nvPr/>
        </p:nvPicPr>
        <p:blipFill>
          <a:blip r:embed="rId3"/>
          <a:stretch>
            <a:fillRect/>
          </a:stretch>
        </p:blipFill>
        <p:spPr>
          <a:xfrm>
            <a:off x="921695" y="2912311"/>
            <a:ext cx="8521538" cy="3701807"/>
          </a:xfrm>
          <a:prstGeom prst="rect">
            <a:avLst/>
          </a:prstGeom>
        </p:spPr>
      </p:pic>
      <p:sp>
        <p:nvSpPr>
          <p:cNvPr id="6" name="Slide Number Placeholder 5"/>
          <p:cNvSpPr>
            <a:spLocks noGrp="1"/>
          </p:cNvSpPr>
          <p:nvPr>
            <p:ph type="sldNum" sz="quarter" idx="12"/>
          </p:nvPr>
        </p:nvSpPr>
        <p:spPr/>
        <p:txBody>
          <a:bodyPr/>
          <a:lstStyle/>
          <a:p>
            <a:fld id="{0B166A71-14BF-4983-A275-472C5053473C}" type="slidenum">
              <a:rPr lang="en-US" smtClean="0"/>
              <a:t>17</a:t>
            </a:fld>
            <a:endParaRPr lang="en-US"/>
          </a:p>
        </p:txBody>
      </p:sp>
      <p:pic>
        <p:nvPicPr>
          <p:cNvPr id="8" name="Picture 7"/>
          <p:cNvPicPr>
            <a:picLocks noChangeAspect="1"/>
          </p:cNvPicPr>
          <p:nvPr/>
        </p:nvPicPr>
        <p:blipFill>
          <a:blip r:embed="rId4"/>
          <a:stretch>
            <a:fillRect/>
          </a:stretch>
        </p:blipFill>
        <p:spPr>
          <a:xfrm>
            <a:off x="2411596" y="1308181"/>
            <a:ext cx="4821349" cy="1193635"/>
          </a:xfrm>
          <a:prstGeom prst="rect">
            <a:avLst/>
          </a:prstGeom>
        </p:spPr>
      </p:pic>
      <p:sp>
        <p:nvSpPr>
          <p:cNvPr id="9" name="Rectangle 8"/>
          <p:cNvSpPr/>
          <p:nvPr/>
        </p:nvSpPr>
        <p:spPr>
          <a:xfrm>
            <a:off x="531812" y="1587093"/>
            <a:ext cx="1766545" cy="711264"/>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طول بخش رزوه شده پیچ</a:t>
            </a:r>
            <a:endParaRPr lang="en-US" b="1" dirty="0">
              <a:cs typeface="B Nazanin" panose="00000400000000000000" pitchFamily="2" charset="-78"/>
            </a:endParaRPr>
          </a:p>
        </p:txBody>
      </p:sp>
      <p:pic>
        <p:nvPicPr>
          <p:cNvPr id="5" name="Picture 4"/>
          <p:cNvPicPr>
            <a:picLocks noChangeAspect="1"/>
          </p:cNvPicPr>
          <p:nvPr/>
        </p:nvPicPr>
        <p:blipFill>
          <a:blip r:embed="rId5"/>
          <a:stretch>
            <a:fillRect/>
          </a:stretch>
        </p:blipFill>
        <p:spPr>
          <a:xfrm>
            <a:off x="9147958" y="5448999"/>
            <a:ext cx="2952750" cy="1276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a:blip r:embed="rId6"/>
          <a:stretch>
            <a:fillRect/>
          </a:stretch>
        </p:blipFill>
        <p:spPr>
          <a:xfrm>
            <a:off x="1840945" y="6226980"/>
            <a:ext cx="2981325" cy="609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p:cNvPicPr>
            <a:picLocks noChangeAspect="1"/>
          </p:cNvPicPr>
          <p:nvPr/>
        </p:nvPicPr>
        <p:blipFill>
          <a:blip r:embed="rId7"/>
          <a:stretch>
            <a:fillRect/>
          </a:stretch>
        </p:blipFill>
        <p:spPr>
          <a:xfrm>
            <a:off x="9443233" y="4845468"/>
            <a:ext cx="2657475" cy="514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605468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3211" y="490374"/>
            <a:ext cx="8911687" cy="1280890"/>
          </a:xfrm>
        </p:spPr>
        <p:txBody>
          <a:bodyPr/>
          <a:lstStyle/>
          <a:p>
            <a:pPr algn="r" rtl="1"/>
            <a:r>
              <a:rPr lang="fa-IR" b="1" dirty="0" smtClean="0">
                <a:cs typeface="B Nazanin" panose="00000400000000000000" pitchFamily="2" charset="-78"/>
              </a:rPr>
              <a:t>سفتی پیچ</a:t>
            </a:r>
            <a:endParaRPr lang="en-US" b="1" dirty="0">
              <a:cs typeface="B Nazanin" panose="00000400000000000000" pitchFamily="2" charset="-78"/>
            </a:endParaRP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124566" y="4521508"/>
            <a:ext cx="4819650" cy="1809750"/>
          </a:xfrm>
          <a:prstGeom prst="rect">
            <a:avLst/>
          </a:prstGeom>
        </p:spPr>
      </p:pic>
      <p:pic>
        <p:nvPicPr>
          <p:cNvPr id="6" name="Picture 5"/>
          <p:cNvPicPr>
            <a:picLocks noChangeAspect="1"/>
          </p:cNvPicPr>
          <p:nvPr/>
        </p:nvPicPr>
        <p:blipFill>
          <a:blip r:embed="rId3"/>
          <a:stretch>
            <a:fillRect/>
          </a:stretch>
        </p:blipFill>
        <p:spPr>
          <a:xfrm>
            <a:off x="2016793" y="2461259"/>
            <a:ext cx="3202425" cy="782460"/>
          </a:xfrm>
          <a:prstGeom prst="rect">
            <a:avLst/>
          </a:prstGeom>
        </p:spPr>
      </p:pic>
      <p:pic>
        <p:nvPicPr>
          <p:cNvPr id="7" name="Picture 6"/>
          <p:cNvPicPr>
            <a:picLocks noChangeAspect="1"/>
          </p:cNvPicPr>
          <p:nvPr/>
        </p:nvPicPr>
        <p:blipFill>
          <a:blip r:embed="rId4"/>
          <a:stretch>
            <a:fillRect/>
          </a:stretch>
        </p:blipFill>
        <p:spPr>
          <a:xfrm>
            <a:off x="2016793" y="3445243"/>
            <a:ext cx="2159775" cy="847665"/>
          </a:xfrm>
          <a:prstGeom prst="rect">
            <a:avLst/>
          </a:prstGeom>
        </p:spPr>
      </p:pic>
      <p:sp>
        <p:nvSpPr>
          <p:cNvPr id="8" name="Slide Number Placeholder 7"/>
          <p:cNvSpPr>
            <a:spLocks noGrp="1"/>
          </p:cNvSpPr>
          <p:nvPr>
            <p:ph type="sldNum" sz="quarter" idx="12"/>
          </p:nvPr>
        </p:nvSpPr>
        <p:spPr/>
        <p:txBody>
          <a:bodyPr/>
          <a:lstStyle/>
          <a:p>
            <a:fld id="{0B166A71-14BF-4983-A275-472C5053473C}" type="slidenum">
              <a:rPr lang="en-US" smtClean="0"/>
              <a:t>18</a:t>
            </a:fld>
            <a:endParaRPr lang="en-US"/>
          </a:p>
        </p:txBody>
      </p:sp>
      <p:pic>
        <p:nvPicPr>
          <p:cNvPr id="9" name="Picture 8"/>
          <p:cNvPicPr>
            <a:picLocks noChangeAspect="1"/>
          </p:cNvPicPr>
          <p:nvPr/>
        </p:nvPicPr>
        <p:blipFill>
          <a:blip r:embed="rId5"/>
          <a:stretch>
            <a:fillRect/>
          </a:stretch>
        </p:blipFill>
        <p:spPr>
          <a:xfrm>
            <a:off x="2016793" y="1057522"/>
            <a:ext cx="4842175" cy="968435"/>
          </a:xfrm>
          <a:prstGeom prst="rect">
            <a:avLst/>
          </a:prstGeom>
        </p:spPr>
      </p:pic>
      <p:cxnSp>
        <p:nvCxnSpPr>
          <p:cNvPr id="11" name="Straight Arrow Connector 10"/>
          <p:cNvCxnSpPr/>
          <p:nvPr/>
        </p:nvCxnSpPr>
        <p:spPr>
          <a:xfrm>
            <a:off x="7046912" y="1615955"/>
            <a:ext cx="1217902" cy="3371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8419872" y="1697797"/>
            <a:ext cx="3274540" cy="510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جمع دو فنر معادل سری</a:t>
            </a:r>
            <a:endParaRPr lang="en-US" dirty="0"/>
          </a:p>
        </p:txBody>
      </p:sp>
      <p:cxnSp>
        <p:nvCxnSpPr>
          <p:cNvPr id="15" name="Straight Arrow Connector 14"/>
          <p:cNvCxnSpPr/>
          <p:nvPr/>
        </p:nvCxnSpPr>
        <p:spPr>
          <a:xfrm>
            <a:off x="6858968" y="4806778"/>
            <a:ext cx="64158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7516635" y="4423719"/>
            <a:ext cx="3443808" cy="7290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mtClean="0"/>
              <a:t>مساحت مقطع با میانگین قطر گام و قطر کوچک</a:t>
            </a:r>
            <a:endParaRPr lang="en-US" dirty="0"/>
          </a:p>
        </p:txBody>
      </p:sp>
      <p:sp>
        <p:nvSpPr>
          <p:cNvPr id="5" name="Rectangle 4"/>
          <p:cNvSpPr/>
          <p:nvPr/>
        </p:nvSpPr>
        <p:spPr>
          <a:xfrm>
            <a:off x="5791636" y="2500548"/>
            <a:ext cx="5712975" cy="1384995"/>
          </a:xfrm>
          <a:prstGeom prst="rect">
            <a:avLst/>
          </a:prstGeom>
        </p:spPr>
        <p:txBody>
          <a:bodyPr wrap="square">
            <a:spAutoFit/>
          </a:bodyPr>
          <a:lstStyle/>
          <a:p>
            <a:pPr algn="just" rtl="1"/>
            <a:r>
              <a:rPr lang="fa-IR" sz="2400" b="1" dirty="0">
                <a:solidFill>
                  <a:srgbClr val="FF0000"/>
                </a:solidFill>
                <a:latin typeface="BZar"/>
                <a:cs typeface="B Nazanin" panose="00000400000000000000" pitchFamily="2" charset="-78"/>
              </a:rPr>
              <a:t>تذكر مهم :</a:t>
            </a:r>
          </a:p>
          <a:p>
            <a:pPr algn="just" rtl="1"/>
            <a:r>
              <a:rPr lang="fa-IR" sz="2000" dirty="0">
                <a:latin typeface="BZar"/>
                <a:cs typeface="B Nazanin" panose="00000400000000000000" pitchFamily="2" charset="-78"/>
              </a:rPr>
              <a:t>در يك اتصال مقدار گير </a:t>
            </a:r>
            <a:r>
              <a:rPr lang="fa-IR" sz="2000" dirty="0" smtClean="0">
                <a:latin typeface="BZar"/>
                <a:cs typeface="B Nazanin" panose="00000400000000000000" pitchFamily="2" charset="-78"/>
              </a:rPr>
              <a:t>(</a:t>
            </a:r>
            <a:r>
              <a:rPr lang="en-US" sz="2000" dirty="0" smtClean="0">
                <a:latin typeface="BZar"/>
                <a:cs typeface="B Nazanin" panose="00000400000000000000" pitchFamily="2" charset="-78"/>
              </a:rPr>
              <a:t>grip</a:t>
            </a:r>
            <a:r>
              <a:rPr lang="fa-IR" sz="2000" dirty="0" smtClean="0">
                <a:latin typeface="BZar"/>
                <a:cs typeface="B Nazanin" panose="00000400000000000000" pitchFamily="2" charset="-78"/>
              </a:rPr>
              <a:t>) برابر </a:t>
            </a:r>
            <a:r>
              <a:rPr lang="fa-IR" sz="2000" dirty="0">
                <a:latin typeface="BZar"/>
                <a:cs typeface="B Nazanin" panose="00000400000000000000" pitchFamily="2" charset="-78"/>
              </a:rPr>
              <a:t>است با همه كلفتي </a:t>
            </a:r>
            <a:r>
              <a:rPr lang="fa-IR" sz="2000" dirty="0" smtClean="0">
                <a:latin typeface="BZar"/>
                <a:cs typeface="B Nazanin" panose="00000400000000000000" pitchFamily="2" charset="-78"/>
              </a:rPr>
              <a:t>ماده</a:t>
            </a:r>
            <a:r>
              <a:rPr lang="en-US" sz="2000" dirty="0" smtClean="0">
                <a:latin typeface="BZar"/>
                <a:cs typeface="B Nazanin" panose="00000400000000000000" pitchFamily="2" charset="-78"/>
              </a:rPr>
              <a:t> </a:t>
            </a:r>
            <a:r>
              <a:rPr lang="fa-IR" sz="2000" dirty="0" smtClean="0">
                <a:latin typeface="BZar"/>
                <a:cs typeface="B Nazanin" panose="00000400000000000000" pitchFamily="2" charset="-78"/>
              </a:rPr>
              <a:t>اي </a:t>
            </a:r>
            <a:r>
              <a:rPr lang="fa-IR" sz="2000" dirty="0">
                <a:latin typeface="BZar"/>
                <a:cs typeface="B Nazanin" panose="00000400000000000000" pitchFamily="2" charset="-78"/>
              </a:rPr>
              <a:t>كه گرفته و فشرده شده مي شود. مثلاً در شكل </a:t>
            </a:r>
            <a:r>
              <a:rPr lang="fa-IR" sz="2000" dirty="0" smtClean="0">
                <a:latin typeface="BZar"/>
                <a:cs typeface="B Nazanin" panose="00000400000000000000" pitchFamily="2" charset="-78"/>
              </a:rPr>
              <a:t>قبل مقدار </a:t>
            </a:r>
            <a:r>
              <a:rPr lang="fa-IR" sz="2000" dirty="0">
                <a:latin typeface="BZar"/>
                <a:cs typeface="B Nazanin" panose="00000400000000000000" pitchFamily="2" charset="-78"/>
              </a:rPr>
              <a:t>گير برابر است با مجموع كلفتي دو عضو </a:t>
            </a:r>
            <a:r>
              <a:rPr lang="fa-IR" sz="2000" dirty="0" smtClean="0">
                <a:latin typeface="BZar"/>
                <a:cs typeface="B Nazanin" panose="00000400000000000000" pitchFamily="2" charset="-78"/>
              </a:rPr>
              <a:t>و</a:t>
            </a:r>
            <a:r>
              <a:rPr lang="en-US" sz="2000" dirty="0" smtClean="0">
                <a:latin typeface="BZar"/>
                <a:cs typeface="B Nazanin" panose="00000400000000000000" pitchFamily="2" charset="-78"/>
              </a:rPr>
              <a:t> </a:t>
            </a:r>
            <a:r>
              <a:rPr lang="fa-IR" sz="2000" dirty="0" smtClean="0">
                <a:latin typeface="BZar"/>
                <a:cs typeface="B Nazanin" panose="00000400000000000000" pitchFamily="2" charset="-78"/>
              </a:rPr>
              <a:t>پولك (</a:t>
            </a:r>
            <a:r>
              <a:rPr lang="fa-IR" sz="2000" dirty="0">
                <a:latin typeface="BZar"/>
                <a:cs typeface="B Nazanin" panose="00000400000000000000" pitchFamily="2" charset="-78"/>
              </a:rPr>
              <a:t>واشر فلزي).</a:t>
            </a:r>
            <a:endParaRPr lang="en-US" sz="2000" dirty="0">
              <a:cs typeface="B Nazanin" panose="00000400000000000000" pitchFamily="2" charset="-78"/>
            </a:endParaRPr>
          </a:p>
        </p:txBody>
      </p:sp>
    </p:spTree>
    <p:extLst>
      <p:ext uri="{BB962C8B-B14F-4D97-AF65-F5344CB8AC3E}">
        <p14:creationId xmlns:p14="http://schemas.microsoft.com/office/powerpoint/2010/main" val="32109727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سفتی اعضا</a:t>
            </a:r>
            <a:endParaRPr lang="en-US" b="1"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589212" y="2133600"/>
                <a:ext cx="9359772" cy="3777622"/>
              </a:xfrm>
            </p:spPr>
            <p:txBody>
              <a:bodyPr/>
              <a:lstStyle/>
              <a:p>
                <a:pPr algn="r" rtl="1"/>
                <a:r>
                  <a:rPr lang="fa-IR" dirty="0" smtClean="0"/>
                  <a:t>مخروط فشار (</a:t>
                </a:r>
                <a14:m>
                  <m:oMath xmlns:m="http://schemas.openxmlformats.org/officeDocument/2006/math">
                    <m:r>
                      <a:rPr lang="fa-IR" i="1" smtClean="0">
                        <a:latin typeface="Cambria Math" panose="02040503050406030204" pitchFamily="18" charset="0"/>
                        <a:ea typeface="Cambria Math" panose="02040503050406030204" pitchFamily="18" charset="0"/>
                      </a:rPr>
                      <m:t>𝛼</m:t>
                    </m:r>
                    <m:r>
                      <a:rPr lang="fa-IR" b="0" i="1" smtClean="0">
                        <a:latin typeface="Cambria Math" panose="02040503050406030204" pitchFamily="18" charset="0"/>
                        <a:ea typeface="Cambria Math" panose="02040503050406030204" pitchFamily="18" charset="0"/>
                      </a:rPr>
                      <m:t>=</m:t>
                    </m:r>
                    <m:sSup>
                      <m:sSupPr>
                        <m:ctrlPr>
                          <a:rPr lang="fa-IR" b="0" i="1" smtClean="0">
                            <a:latin typeface="Cambria Math" panose="02040503050406030204" pitchFamily="18" charset="0"/>
                            <a:ea typeface="Cambria Math" panose="02040503050406030204" pitchFamily="18" charset="0"/>
                          </a:rPr>
                        </m:ctrlPr>
                      </m:sSupPr>
                      <m:e>
                        <m:r>
                          <a:rPr lang="fa-IR" b="0" i="1" smtClean="0">
                            <a:latin typeface="Cambria Math" panose="02040503050406030204" pitchFamily="18" charset="0"/>
                            <a:ea typeface="Cambria Math" panose="02040503050406030204" pitchFamily="18" charset="0"/>
                          </a:rPr>
                          <m:t>30</m:t>
                        </m:r>
                      </m:e>
                      <m:sup>
                        <m:r>
                          <a:rPr lang="fa-IR" b="0" i="1" smtClean="0">
                            <a:latin typeface="Cambria Math" panose="02040503050406030204" pitchFamily="18" charset="0"/>
                            <a:ea typeface="Cambria Math" panose="02040503050406030204" pitchFamily="18" charset="0"/>
                          </a:rPr>
                          <m:t>0</m:t>
                        </m:r>
                      </m:sup>
                    </m:sSup>
                  </m:oMath>
                </a14:m>
                <a:r>
                  <a:rPr lang="fa-IR" dirty="0" smtClean="0"/>
                  <a:t>)</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589212" y="2133600"/>
                <a:ext cx="9359772" cy="3777622"/>
              </a:xfrm>
              <a:blipFill rotWithShape="0">
                <a:blip r:embed="rId2"/>
                <a:stretch>
                  <a:fillRect t="-806" r="-521"/>
                </a:stretch>
              </a:blipFill>
            </p:spPr>
            <p:txBody>
              <a:bodyPr/>
              <a:lstStyle/>
              <a:p>
                <a:r>
                  <a:rPr lang="en-US">
                    <a:noFill/>
                  </a:rPr>
                  <a:t> </a:t>
                </a:r>
              </a:p>
            </p:txBody>
          </p:sp>
        </mc:Fallback>
      </mc:AlternateContent>
      <p:pic>
        <p:nvPicPr>
          <p:cNvPr id="4" name="Picture 3"/>
          <p:cNvPicPr>
            <a:picLocks noChangeAspect="1"/>
          </p:cNvPicPr>
          <p:nvPr/>
        </p:nvPicPr>
        <p:blipFill>
          <a:blip r:embed="rId3"/>
          <a:stretch>
            <a:fillRect/>
          </a:stretch>
        </p:blipFill>
        <p:spPr>
          <a:xfrm>
            <a:off x="1166556" y="1323953"/>
            <a:ext cx="7820025" cy="2943225"/>
          </a:xfrm>
          <a:prstGeom prst="rect">
            <a:avLst/>
          </a:prstGeom>
        </p:spPr>
      </p:pic>
      <p:pic>
        <p:nvPicPr>
          <p:cNvPr id="5" name="Picture 4"/>
          <p:cNvPicPr>
            <a:picLocks noChangeAspect="1"/>
          </p:cNvPicPr>
          <p:nvPr/>
        </p:nvPicPr>
        <p:blipFill>
          <a:blip r:embed="rId4"/>
          <a:stretch>
            <a:fillRect/>
          </a:stretch>
        </p:blipFill>
        <p:spPr>
          <a:xfrm>
            <a:off x="2030649" y="4436380"/>
            <a:ext cx="1117125" cy="707940"/>
          </a:xfrm>
          <a:prstGeom prst="rect">
            <a:avLst/>
          </a:prstGeom>
        </p:spPr>
      </p:pic>
      <p:sp>
        <p:nvSpPr>
          <p:cNvPr id="9" name="Rectangle 8"/>
          <p:cNvSpPr/>
          <p:nvPr/>
        </p:nvSpPr>
        <p:spPr>
          <a:xfrm>
            <a:off x="1550588" y="5302286"/>
            <a:ext cx="1411455" cy="4509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anose="00000400000000000000" pitchFamily="2" charset="-78"/>
              </a:rPr>
              <a:t>انتگرال گیری</a:t>
            </a:r>
            <a:endParaRPr lang="en-US" dirty="0">
              <a:cs typeface="B Nazanin" panose="00000400000000000000" pitchFamily="2" charset="-78"/>
            </a:endParaRPr>
          </a:p>
        </p:txBody>
      </p:sp>
      <p:sp>
        <p:nvSpPr>
          <p:cNvPr id="12" name="Right Arrow 11"/>
          <p:cNvSpPr/>
          <p:nvPr/>
        </p:nvSpPr>
        <p:spPr>
          <a:xfrm>
            <a:off x="1923419" y="5747192"/>
            <a:ext cx="724316" cy="4161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p:txBody>
          <a:bodyPr/>
          <a:lstStyle/>
          <a:p>
            <a:fld id="{0B166A71-14BF-4983-A275-472C5053473C}" type="slidenum">
              <a:rPr lang="en-US" smtClean="0"/>
              <a:t>19</a:t>
            </a:fld>
            <a:endParaRPr lang="en-US"/>
          </a:p>
        </p:txBody>
      </p:sp>
      <p:pic>
        <p:nvPicPr>
          <p:cNvPr id="10" name="Picture 9"/>
          <p:cNvPicPr>
            <a:picLocks noChangeAspect="1"/>
          </p:cNvPicPr>
          <p:nvPr/>
        </p:nvPicPr>
        <p:blipFill>
          <a:blip r:embed="rId5"/>
          <a:stretch>
            <a:fillRect/>
          </a:stretch>
        </p:blipFill>
        <p:spPr>
          <a:xfrm>
            <a:off x="3758886" y="4380842"/>
            <a:ext cx="4667250" cy="742950"/>
          </a:xfrm>
          <a:prstGeom prst="rect">
            <a:avLst/>
          </a:prstGeom>
        </p:spPr>
      </p:pic>
      <p:pic>
        <p:nvPicPr>
          <p:cNvPr id="11" name="Picture 10"/>
          <p:cNvPicPr>
            <a:picLocks noChangeAspect="1"/>
          </p:cNvPicPr>
          <p:nvPr/>
        </p:nvPicPr>
        <p:blipFill>
          <a:blip r:embed="rId6"/>
          <a:stretch>
            <a:fillRect/>
          </a:stretch>
        </p:blipFill>
        <p:spPr>
          <a:xfrm>
            <a:off x="3252448" y="5589877"/>
            <a:ext cx="4200525" cy="752475"/>
          </a:xfrm>
          <a:prstGeom prst="rect">
            <a:avLst/>
          </a:prstGeom>
        </p:spPr>
      </p:pic>
      <p:pic>
        <p:nvPicPr>
          <p:cNvPr id="16" name="Picture 15"/>
          <p:cNvPicPr>
            <a:picLocks noChangeAspect="1"/>
          </p:cNvPicPr>
          <p:nvPr/>
        </p:nvPicPr>
        <p:blipFill>
          <a:blip r:embed="rId7"/>
          <a:stretch>
            <a:fillRect/>
          </a:stretch>
        </p:blipFill>
        <p:spPr>
          <a:xfrm>
            <a:off x="8057686" y="5481961"/>
            <a:ext cx="3686175" cy="1085850"/>
          </a:xfrm>
          <a:prstGeom prst="rect">
            <a:avLst/>
          </a:prstGeom>
        </p:spPr>
      </p:pic>
    </p:spTree>
    <p:extLst>
      <p:ext uri="{BB962C8B-B14F-4D97-AF65-F5344CB8AC3E}">
        <p14:creationId xmlns:p14="http://schemas.microsoft.com/office/powerpoint/2010/main" val="792198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انواع اتصالات</a:t>
            </a:r>
            <a:endParaRPr lang="en-US" b="1" dirty="0">
              <a:cs typeface="B Nazanin" panose="00000400000000000000" pitchFamily="2" charset="-78"/>
            </a:endParaRPr>
          </a:p>
        </p:txBody>
      </p:sp>
      <p:sp>
        <p:nvSpPr>
          <p:cNvPr id="3" name="Content Placeholder 2"/>
          <p:cNvSpPr>
            <a:spLocks noGrp="1"/>
          </p:cNvSpPr>
          <p:nvPr>
            <p:ph idx="1"/>
          </p:nvPr>
        </p:nvSpPr>
        <p:spPr>
          <a:xfrm>
            <a:off x="1719072" y="2133600"/>
            <a:ext cx="9785540" cy="3777622"/>
          </a:xfrm>
        </p:spPr>
        <p:txBody>
          <a:bodyPr/>
          <a:lstStyle/>
          <a:p>
            <a:pPr algn="r" rtl="1">
              <a:lnSpc>
                <a:spcPct val="150000"/>
              </a:lnSpc>
            </a:pPr>
            <a:r>
              <a:rPr lang="fa-IR" sz="2000" dirty="0" smtClean="0"/>
              <a:t>1- اتصالات غیر دائم (بازشو): به کرات می توان آنها را باز و بسته کرد. مانند پیچ و مهره</a:t>
            </a:r>
          </a:p>
          <a:p>
            <a:pPr algn="r" rtl="1">
              <a:lnSpc>
                <a:spcPct val="150000"/>
              </a:lnSpc>
            </a:pPr>
            <a:r>
              <a:rPr lang="fa-IR" sz="2000" dirty="0" smtClean="0"/>
              <a:t>2- اتصالات دائم: مانند جوش و چسب</a:t>
            </a:r>
          </a:p>
          <a:p>
            <a:pPr algn="r" rtl="1">
              <a:lnSpc>
                <a:spcPct val="150000"/>
              </a:lnSpc>
            </a:pPr>
            <a:r>
              <a:rPr lang="fa-IR" sz="2000" dirty="0" smtClean="0"/>
              <a:t>3- اتصالات نیمه دائم: اگر بخواهد باز شود تنها به اتصال دهنده و نه قطعه آسیب می زند. مانند پرچ</a:t>
            </a:r>
            <a:endParaRPr lang="en-US" sz="2000" dirty="0" smtClean="0"/>
          </a:p>
          <a:p>
            <a:pPr algn="r" rtl="1">
              <a:lnSpc>
                <a:spcPct val="150000"/>
              </a:lnSpc>
            </a:pPr>
            <a:r>
              <a:rPr lang="fa-IR" sz="2000" dirty="0" smtClean="0"/>
              <a:t>تعریف پیچ: معمولا استوانه ای توپر هستند که شیاری مارپیچ روی آنها تعبیه شده و نقش سطح شیبدار را بازی می کند.</a:t>
            </a:r>
          </a:p>
          <a:p>
            <a:pPr marL="0" indent="0" algn="r" rtl="1">
              <a:buNone/>
            </a:pPr>
            <a:endParaRPr lang="fa-IR" dirty="0" smtClean="0"/>
          </a:p>
          <a:p>
            <a:pPr marL="0" indent="0" algn="r" rtl="1">
              <a:buNone/>
            </a:pPr>
            <a:endParaRPr lang="en-US" dirty="0"/>
          </a:p>
        </p:txBody>
      </p:sp>
      <p:sp>
        <p:nvSpPr>
          <p:cNvPr id="4" name="Slide Number Placeholder 3"/>
          <p:cNvSpPr>
            <a:spLocks noGrp="1"/>
          </p:cNvSpPr>
          <p:nvPr>
            <p:ph type="sldNum" sz="quarter" idx="12"/>
          </p:nvPr>
        </p:nvSpPr>
        <p:spPr/>
        <p:txBody>
          <a:bodyPr/>
          <a:lstStyle/>
          <a:p>
            <a:fld id="{0B166A71-14BF-4983-A275-472C5053473C}" type="slidenum">
              <a:rPr lang="en-US" smtClean="0"/>
              <a:t>2</a:t>
            </a:fld>
            <a:endParaRPr lang="en-US"/>
          </a:p>
        </p:txBody>
      </p:sp>
    </p:spTree>
    <p:extLst>
      <p:ext uri="{BB962C8B-B14F-4D97-AF65-F5344CB8AC3E}">
        <p14:creationId xmlns:p14="http://schemas.microsoft.com/office/powerpoint/2010/main" val="36138220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وایلمن و همکاران با استفاده از نتایج تحلیل اجزاء محدود رابطه زیر را برای سفتی اعضا ارائه کرده است:</a:t>
            </a:r>
            <a:endParaRPr lang="en-US" dirty="0"/>
          </a:p>
        </p:txBody>
      </p:sp>
      <p:pic>
        <p:nvPicPr>
          <p:cNvPr id="5" name="Picture 4"/>
          <p:cNvPicPr>
            <a:picLocks noChangeAspect="1"/>
          </p:cNvPicPr>
          <p:nvPr/>
        </p:nvPicPr>
        <p:blipFill>
          <a:blip r:embed="rId2"/>
          <a:stretch>
            <a:fillRect/>
          </a:stretch>
        </p:blipFill>
        <p:spPr>
          <a:xfrm>
            <a:off x="2684271" y="2845654"/>
            <a:ext cx="2010825" cy="661365"/>
          </a:xfrm>
          <a:prstGeom prst="rect">
            <a:avLst/>
          </a:prstGeom>
        </p:spPr>
      </p:pic>
      <p:pic>
        <p:nvPicPr>
          <p:cNvPr id="7" name="Picture 6"/>
          <p:cNvPicPr>
            <a:picLocks noChangeAspect="1"/>
          </p:cNvPicPr>
          <p:nvPr/>
        </p:nvPicPr>
        <p:blipFill>
          <a:blip r:embed="rId3"/>
          <a:stretch>
            <a:fillRect/>
          </a:stretch>
        </p:blipFill>
        <p:spPr>
          <a:xfrm>
            <a:off x="2684271" y="3729997"/>
            <a:ext cx="7734300" cy="2409825"/>
          </a:xfrm>
          <a:prstGeom prst="rect">
            <a:avLst/>
          </a:prstGeom>
        </p:spPr>
      </p:pic>
      <p:sp>
        <p:nvSpPr>
          <p:cNvPr id="6" name="Slide Number Placeholder 5"/>
          <p:cNvSpPr>
            <a:spLocks noGrp="1"/>
          </p:cNvSpPr>
          <p:nvPr>
            <p:ph type="sldNum" sz="quarter" idx="12"/>
          </p:nvPr>
        </p:nvSpPr>
        <p:spPr/>
        <p:txBody>
          <a:bodyPr/>
          <a:lstStyle/>
          <a:p>
            <a:fld id="{0B166A71-14BF-4983-A275-472C5053473C}" type="slidenum">
              <a:rPr lang="en-US" smtClean="0"/>
              <a:t>20</a:t>
            </a:fld>
            <a:endParaRPr lang="en-US"/>
          </a:p>
        </p:txBody>
      </p:sp>
      <p:pic>
        <p:nvPicPr>
          <p:cNvPr id="8" name="Picture 7"/>
          <p:cNvPicPr>
            <a:picLocks noChangeAspect="1"/>
          </p:cNvPicPr>
          <p:nvPr/>
        </p:nvPicPr>
        <p:blipFill>
          <a:blip r:embed="rId4"/>
          <a:stretch>
            <a:fillRect/>
          </a:stretch>
        </p:blipFill>
        <p:spPr>
          <a:xfrm>
            <a:off x="2589212" y="457200"/>
            <a:ext cx="5448300" cy="1562100"/>
          </a:xfrm>
          <a:prstGeom prst="rect">
            <a:avLst/>
          </a:prstGeom>
        </p:spPr>
      </p:pic>
    </p:spTree>
    <p:extLst>
      <p:ext uri="{BB962C8B-B14F-4D97-AF65-F5344CB8AC3E}">
        <p14:creationId xmlns:p14="http://schemas.microsoft.com/office/powerpoint/2010/main" val="11575490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40654" y="970344"/>
            <a:ext cx="8915400" cy="5198808"/>
          </a:xfrm>
        </p:spPr>
        <p:txBody>
          <a:bodyPr>
            <a:normAutofit fontScale="92500"/>
          </a:bodyPr>
          <a:lstStyle/>
          <a:p>
            <a:pPr algn="just" rtl="1"/>
            <a:r>
              <a:rPr lang="fa-IR" sz="2400" dirty="0" smtClean="0">
                <a:cs typeface="B Nazanin" panose="00000400000000000000" pitchFamily="2" charset="-78"/>
              </a:rPr>
              <a:t>در یک اتصال که بیش از دو عضو توسط پیچ به هم متصل شده باشند، این عضوها رفتاری شبیه فنرهای سری داشته و در نتیجه ضریب فنریت کل را می توان از رابطه زیر بدست آورد.</a:t>
            </a:r>
          </a:p>
          <a:p>
            <a:pPr algn="just" rtl="1"/>
            <a:endParaRPr lang="fa-IR" sz="2400" dirty="0">
              <a:cs typeface="B Nazanin" panose="00000400000000000000" pitchFamily="2" charset="-78"/>
            </a:endParaRPr>
          </a:p>
          <a:p>
            <a:pPr algn="just" rtl="1"/>
            <a:endParaRPr lang="fa-IR" sz="2400" dirty="0" smtClean="0">
              <a:cs typeface="B Nazanin" panose="00000400000000000000" pitchFamily="2" charset="-78"/>
            </a:endParaRPr>
          </a:p>
          <a:p>
            <a:pPr algn="r" rtl="1"/>
            <a:r>
              <a:rPr lang="fa-IR" sz="2400" b="1" dirty="0">
                <a:solidFill>
                  <a:srgbClr val="FF0000"/>
                </a:solidFill>
                <a:latin typeface="BZar"/>
                <a:cs typeface="B Nazanin" panose="00000400000000000000" pitchFamily="2" charset="-78"/>
              </a:rPr>
              <a:t>تذكر </a:t>
            </a:r>
            <a:r>
              <a:rPr lang="fa-IR" sz="2400" b="1" dirty="0" smtClean="0">
                <a:solidFill>
                  <a:srgbClr val="FF0000"/>
                </a:solidFill>
                <a:latin typeface="BZar"/>
                <a:cs typeface="B Nazanin" panose="00000400000000000000" pitchFamily="2" charset="-78"/>
              </a:rPr>
              <a:t>مهم: </a:t>
            </a:r>
          </a:p>
          <a:p>
            <a:pPr marL="0" indent="0" algn="r" rtl="1">
              <a:buNone/>
            </a:pPr>
            <a:r>
              <a:rPr lang="fa-IR" sz="2400" dirty="0" smtClean="0">
                <a:latin typeface="BZar"/>
                <a:cs typeface="B Nazanin" panose="00000400000000000000" pitchFamily="2" charset="-78"/>
              </a:rPr>
              <a:t>امكان </a:t>
            </a:r>
            <a:r>
              <a:rPr lang="fa-IR" sz="2400" dirty="0">
                <a:latin typeface="BZar"/>
                <a:cs typeface="B Nazanin" panose="00000400000000000000" pitchFamily="2" charset="-78"/>
              </a:rPr>
              <a:t>دارد يكي از </a:t>
            </a:r>
            <a:r>
              <a:rPr lang="fa-IR" sz="2400" dirty="0" smtClean="0">
                <a:latin typeface="BZar"/>
                <a:cs typeface="B Nazanin" panose="00000400000000000000" pitchFamily="2" charset="-78"/>
              </a:rPr>
              <a:t>اجزاء</a:t>
            </a:r>
            <a:r>
              <a:rPr lang="fa-IR" sz="2400" dirty="0">
                <a:latin typeface="BZar"/>
                <a:cs typeface="B Nazanin" panose="00000400000000000000" pitchFamily="2" charset="-78"/>
              </a:rPr>
              <a:t>،</a:t>
            </a:r>
            <a:r>
              <a:rPr lang="fa-IR" sz="2400" dirty="0" smtClean="0">
                <a:latin typeface="BZar"/>
                <a:cs typeface="B Nazanin" panose="00000400000000000000" pitchFamily="2" charset="-78"/>
              </a:rPr>
              <a:t> </a:t>
            </a:r>
            <a:r>
              <a:rPr lang="fa-IR" sz="2400" dirty="0">
                <a:latin typeface="BZar"/>
                <a:cs typeface="B Nazanin" panose="00000400000000000000" pitchFamily="2" charset="-78"/>
              </a:rPr>
              <a:t>واشر نرمي </a:t>
            </a:r>
            <a:r>
              <a:rPr lang="fa-IR" sz="2400" dirty="0" smtClean="0">
                <a:latin typeface="BZar"/>
                <a:cs typeface="B Nazanin" panose="00000400000000000000" pitchFamily="2" charset="-78"/>
              </a:rPr>
              <a:t>(مانند واشر </a:t>
            </a:r>
            <a:r>
              <a:rPr lang="fa-IR" sz="2400" dirty="0">
                <a:latin typeface="BZar"/>
                <a:cs typeface="B Nazanin" panose="00000400000000000000" pitchFamily="2" charset="-78"/>
              </a:rPr>
              <a:t>آب بندی) باشد در اين صورت سختي آن نسبت </a:t>
            </a:r>
            <a:r>
              <a:rPr lang="fa-IR" sz="2400" dirty="0" smtClean="0">
                <a:latin typeface="BZar"/>
                <a:cs typeface="B Nazanin" panose="00000400000000000000" pitchFamily="2" charset="-78"/>
              </a:rPr>
              <a:t>به ساير </a:t>
            </a:r>
            <a:r>
              <a:rPr lang="fa-IR" sz="2400" dirty="0">
                <a:latin typeface="BZar"/>
                <a:cs typeface="B Nazanin" panose="00000400000000000000" pitchFamily="2" charset="-78"/>
              </a:rPr>
              <a:t>عضو ها كوچك </a:t>
            </a:r>
            <a:r>
              <a:rPr lang="fa-IR" sz="2400" dirty="0" smtClean="0">
                <a:latin typeface="BZar"/>
                <a:cs typeface="B Nazanin" panose="00000400000000000000" pitchFamily="2" charset="-78"/>
              </a:rPr>
              <a:t>بوده و </a:t>
            </a:r>
            <a:r>
              <a:rPr lang="fa-IR" sz="2400" dirty="0">
                <a:latin typeface="BZar"/>
                <a:cs typeface="B Nazanin" panose="00000400000000000000" pitchFamily="2" charset="-78"/>
              </a:rPr>
              <a:t>لذا </a:t>
            </a:r>
            <a:r>
              <a:rPr lang="en-US" sz="2400" dirty="0" smtClean="0"/>
              <a:t>1/</a:t>
            </a:r>
            <a:r>
              <a:rPr lang="en-US" sz="2400" dirty="0" err="1" smtClean="0"/>
              <a:t>K</a:t>
            </a:r>
            <a:r>
              <a:rPr lang="en-US" sz="2400" baseline="-25000" dirty="0" err="1" smtClean="0"/>
              <a:t>gasket</a:t>
            </a:r>
            <a:r>
              <a:rPr lang="fa-IR" sz="2400" dirty="0" smtClean="0">
                <a:latin typeface="BZar"/>
                <a:cs typeface="B Nazanin" panose="00000400000000000000" pitchFamily="2" charset="-78"/>
              </a:rPr>
              <a:t>عدد </a:t>
            </a:r>
            <a:r>
              <a:rPr lang="fa-IR" sz="2400" dirty="0">
                <a:latin typeface="BZar"/>
                <a:cs typeface="B Nazanin" panose="00000400000000000000" pitchFamily="2" charset="-78"/>
              </a:rPr>
              <a:t>بزرگي مي شود و در اين صورت مي توانيم بنويسيم:</a:t>
            </a:r>
          </a:p>
          <a:p>
            <a:pPr marL="0" indent="0">
              <a:buNone/>
            </a:pPr>
            <a:r>
              <a:rPr lang="en-US" sz="2400" dirty="0"/>
              <a:t>K</a:t>
            </a:r>
            <a:r>
              <a:rPr lang="en-US" sz="2400" baseline="-25000" dirty="0"/>
              <a:t>m</a:t>
            </a:r>
            <a:r>
              <a:rPr lang="en-US" sz="2400" dirty="0"/>
              <a:t>=</a:t>
            </a:r>
            <a:r>
              <a:rPr lang="en-US" sz="2400" dirty="0" err="1"/>
              <a:t>K</a:t>
            </a:r>
            <a:r>
              <a:rPr lang="en-US" sz="2400" baseline="-25000" dirty="0" err="1"/>
              <a:t>gasket</a:t>
            </a:r>
            <a:endParaRPr lang="en-US" sz="2400" dirty="0"/>
          </a:p>
          <a:p>
            <a:pPr marL="0" indent="0" algn="l">
              <a:buNone/>
            </a:pPr>
            <a:endParaRPr lang="fa-IR" sz="2400" dirty="0">
              <a:latin typeface="BZar"/>
              <a:cs typeface="B Nazanin" panose="00000400000000000000" pitchFamily="2" charset="-78"/>
            </a:endParaRPr>
          </a:p>
          <a:p>
            <a:pPr marL="0" indent="0" algn="r" rtl="1">
              <a:buNone/>
            </a:pPr>
            <a:r>
              <a:rPr lang="fa-IR" sz="2400" dirty="0" smtClean="0">
                <a:latin typeface="BZar"/>
                <a:cs typeface="B Nazanin" panose="00000400000000000000" pitchFamily="2" charset="-78"/>
              </a:rPr>
              <a:t>البته </a:t>
            </a:r>
            <a:r>
              <a:rPr lang="fa-IR" sz="2400" dirty="0">
                <a:latin typeface="BZar"/>
                <a:cs typeface="B Nazanin" panose="00000400000000000000" pitchFamily="2" charset="-78"/>
              </a:rPr>
              <a:t>امكان دارد كه واشرهايي نيز وجود داشته باشد كه سختي هاي آن ها زياد باشد و دقيقاً مانند يك عضو وارد محاسبات شوند.</a:t>
            </a:r>
            <a:endParaRPr lang="en-US" sz="2400" dirty="0">
              <a:cs typeface="B Nazanin" panose="00000400000000000000" pitchFamily="2" charset="-78"/>
            </a:endParaRPr>
          </a:p>
          <a:p>
            <a:pPr algn="just" rtl="1"/>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B166A71-14BF-4983-A275-472C5053473C}" type="slidenum">
              <a:rPr lang="en-US" smtClean="0"/>
              <a:t>21</a:t>
            </a:fld>
            <a:endParaRPr lang="en-US"/>
          </a:p>
        </p:txBody>
      </p:sp>
      <p:sp>
        <p:nvSpPr>
          <p:cNvPr id="5" name="Rectangle 4"/>
          <p:cNvSpPr/>
          <p:nvPr/>
        </p:nvSpPr>
        <p:spPr>
          <a:xfrm>
            <a:off x="2292096" y="3834393"/>
            <a:ext cx="9212516" cy="369332"/>
          </a:xfrm>
          <a:prstGeom prst="rect">
            <a:avLst/>
          </a:prstGeom>
        </p:spPr>
        <p:txBody>
          <a:bodyPr wrap="square">
            <a:spAutoFit/>
          </a:bodyPr>
          <a:lstStyle/>
          <a:p>
            <a:pPr algn="r" rtl="1"/>
            <a:endParaRPr lang="en-US"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2589212" y="2048256"/>
            <a:ext cx="3702218" cy="813800"/>
          </a:xfrm>
          <a:prstGeom prst="rect">
            <a:avLst/>
          </a:prstGeom>
        </p:spPr>
      </p:pic>
    </p:spTree>
    <p:extLst>
      <p:ext uri="{BB962C8B-B14F-4D97-AF65-F5344CB8AC3E}">
        <p14:creationId xmlns:p14="http://schemas.microsoft.com/office/powerpoint/2010/main" val="17872694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914144" y="5073728"/>
            <a:ext cx="9590468" cy="837493"/>
          </a:xfrm>
        </p:spPr>
        <p:txBody>
          <a:bodyPr/>
          <a:lstStyle/>
          <a:p>
            <a:pPr algn="r" rtl="1"/>
            <a:r>
              <a:rPr lang="fa-IR" dirty="0" smtClean="0"/>
              <a:t>با مشخص شدن </a:t>
            </a:r>
            <a:r>
              <a:rPr lang="en-US" dirty="0" smtClean="0"/>
              <a:t>Kb</a:t>
            </a:r>
            <a:r>
              <a:rPr lang="fa-IR" dirty="0" smtClean="0"/>
              <a:t> و </a:t>
            </a:r>
            <a:r>
              <a:rPr lang="en-US" dirty="0" smtClean="0"/>
              <a:t>Km</a:t>
            </a:r>
            <a:r>
              <a:rPr lang="fa-IR" dirty="0" smtClean="0"/>
              <a:t> حال می توانیم با استفاده از روابط زیر سهم هر کدام از پیچ و عضوها را در تحمل نیروی </a:t>
            </a:r>
            <a:r>
              <a:rPr lang="en-US" dirty="0" smtClean="0"/>
              <a:t>P</a:t>
            </a:r>
            <a:r>
              <a:rPr lang="fa-IR" dirty="0" smtClean="0"/>
              <a:t> بدست آوریم.</a:t>
            </a:r>
          </a:p>
          <a:p>
            <a:pPr marL="0" indent="0" algn="r" rtl="1">
              <a:buNone/>
            </a:pPr>
            <a:endParaRPr lang="en-US" dirty="0"/>
          </a:p>
        </p:txBody>
      </p:sp>
      <p:sp>
        <p:nvSpPr>
          <p:cNvPr id="4" name="Slide Number Placeholder 3"/>
          <p:cNvSpPr>
            <a:spLocks noGrp="1"/>
          </p:cNvSpPr>
          <p:nvPr>
            <p:ph type="sldNum" sz="quarter" idx="12"/>
          </p:nvPr>
        </p:nvSpPr>
        <p:spPr/>
        <p:txBody>
          <a:bodyPr/>
          <a:lstStyle/>
          <a:p>
            <a:fld id="{0B166A71-14BF-4983-A275-472C5053473C}" type="slidenum">
              <a:rPr lang="en-US" smtClean="0"/>
              <a:t>22</a:t>
            </a:fld>
            <a:endParaRPr lang="en-US"/>
          </a:p>
        </p:txBody>
      </p:sp>
      <p:pic>
        <p:nvPicPr>
          <p:cNvPr id="5" name="Picture 4"/>
          <p:cNvPicPr>
            <a:picLocks noChangeAspect="1"/>
          </p:cNvPicPr>
          <p:nvPr/>
        </p:nvPicPr>
        <p:blipFill>
          <a:blip r:embed="rId2"/>
          <a:stretch>
            <a:fillRect/>
          </a:stretch>
        </p:blipFill>
        <p:spPr>
          <a:xfrm>
            <a:off x="531812" y="437712"/>
            <a:ext cx="7145719" cy="42700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3"/>
          <a:stretch>
            <a:fillRect/>
          </a:stretch>
        </p:blipFill>
        <p:spPr>
          <a:xfrm>
            <a:off x="7994171" y="2086715"/>
            <a:ext cx="3510441" cy="9719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4"/>
          <a:stretch>
            <a:fillRect/>
          </a:stretch>
        </p:blipFill>
        <p:spPr>
          <a:xfrm>
            <a:off x="2135138" y="5458436"/>
            <a:ext cx="3365500" cy="796757"/>
          </a:xfrm>
          <a:prstGeom prst="rect">
            <a:avLst/>
          </a:prstGeom>
        </p:spPr>
      </p:pic>
      <p:sp>
        <p:nvSpPr>
          <p:cNvPr id="8" name="Curved Up Arrow 7"/>
          <p:cNvSpPr/>
          <p:nvPr/>
        </p:nvSpPr>
        <p:spPr>
          <a:xfrm rot="20859400">
            <a:off x="7470646" y="3378957"/>
            <a:ext cx="1438310" cy="694944"/>
          </a:xfrm>
          <a:prstGeom prst="curvedUpArrow">
            <a:avLst>
              <a:gd name="adj1" fmla="val 25000"/>
              <a:gd name="adj2" fmla="val 50000"/>
              <a:gd name="adj3" fmla="val 407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p:nvPicPr>
        <p:blipFill>
          <a:blip r:embed="rId5"/>
          <a:stretch>
            <a:fillRect/>
          </a:stretch>
        </p:blipFill>
        <p:spPr>
          <a:xfrm>
            <a:off x="2135138" y="6255193"/>
            <a:ext cx="1828982" cy="489075"/>
          </a:xfrm>
          <a:prstGeom prst="rect">
            <a:avLst/>
          </a:prstGeom>
        </p:spPr>
      </p:pic>
    </p:spTree>
    <p:extLst>
      <p:ext uri="{BB962C8B-B14F-4D97-AF65-F5344CB8AC3E}">
        <p14:creationId xmlns:p14="http://schemas.microsoft.com/office/powerpoint/2010/main" val="8791207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6425" y="598710"/>
            <a:ext cx="8911687" cy="1280890"/>
          </a:xfrm>
        </p:spPr>
        <p:txBody>
          <a:bodyPr/>
          <a:lstStyle/>
          <a:p>
            <a:pPr algn="r" rtl="1"/>
            <a:r>
              <a:rPr lang="fa-IR" b="1" dirty="0" smtClean="0">
                <a:cs typeface="B Nazanin" panose="00000400000000000000" pitchFamily="2" charset="-78"/>
              </a:rPr>
              <a:t>مثال</a:t>
            </a:r>
            <a:endParaRPr lang="en-US" b="1" dirty="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3153" t="52515" r="37590" b="2749"/>
          <a:stretch/>
        </p:blipFill>
        <p:spPr>
          <a:xfrm rot="16200000">
            <a:off x="3226707" y="2804429"/>
            <a:ext cx="3403911" cy="4544475"/>
          </a:xfrm>
          <a:prstGeom prst="rect">
            <a:avLst/>
          </a:prstGeom>
        </p:spPr>
      </p:pic>
      <mc:AlternateContent xmlns:mc="http://schemas.openxmlformats.org/markup-compatibility/2006" xmlns:a14="http://schemas.microsoft.com/office/drawing/2010/main">
        <mc:Choice Requires="a14">
          <p:sp>
            <p:nvSpPr>
              <p:cNvPr id="6" name="Content Placeholder 2"/>
              <p:cNvSpPr txBox="1">
                <a:spLocks/>
              </p:cNvSpPr>
              <p:nvPr/>
            </p:nvSpPr>
            <p:spPr>
              <a:xfrm>
                <a:off x="406400" y="1485900"/>
                <a:ext cx="11633200" cy="37776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r" rtl="1"/>
                <a:r>
                  <a:rPr lang="fa-IR" sz="2400" dirty="0" smtClean="0">
                    <a:cs typeface="B Nazanin" panose="00000400000000000000" pitchFamily="2" charset="-78"/>
                  </a:rPr>
                  <a:t>همان گونه که در شکل زیر می بینید، دو ورق فلزی به وسیله یک پیچ و مهره واشرخور </a:t>
                </a:r>
                <a14:m>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1</m:t>
                        </m:r>
                      </m:num>
                      <m:den>
                        <m:r>
                          <a:rPr lang="en-US" sz="2400" i="1">
                            <a:latin typeface="Cambria Math" panose="02040503050406030204" pitchFamily="18" charset="0"/>
                          </a:rPr>
                          <m:t>2</m:t>
                        </m:r>
                      </m:den>
                    </m:f>
                    <m:r>
                      <a:rPr lang="en-US" sz="2400" i="1">
                        <a:latin typeface="Cambria Math" panose="02040503050406030204" pitchFamily="18" charset="0"/>
                      </a:rPr>
                      <m:t> </m:t>
                    </m:r>
                    <m:r>
                      <a:rPr lang="en-US" sz="2400" i="1">
                        <a:latin typeface="Cambria Math" panose="02040503050406030204" pitchFamily="18" charset="0"/>
                      </a:rPr>
                      <m:t>𝑖𝑛</m:t>
                    </m:r>
                    <m:r>
                      <a:rPr lang="en-US" sz="2400" i="1">
                        <a:latin typeface="Cambria Math" panose="02040503050406030204" pitchFamily="18" charset="0"/>
                      </a:rPr>
                      <m:t>−</m:t>
                    </m:r>
                    <m:r>
                      <a:rPr lang="en-US" sz="2400" i="1">
                        <a:latin typeface="Cambria Math" panose="02040503050406030204" pitchFamily="18" charset="0"/>
                      </a:rPr>
                      <m:t>20</m:t>
                    </m:r>
                    <m:r>
                      <a:rPr lang="en-US" sz="2400" i="1">
                        <a:latin typeface="Cambria Math" panose="02040503050406030204" pitchFamily="18" charset="0"/>
                      </a:rPr>
                      <m:t> </m:t>
                    </m:r>
                    <m:r>
                      <a:rPr lang="en-US" sz="2400" i="1">
                        <a:latin typeface="Cambria Math" panose="02040503050406030204" pitchFamily="18" charset="0"/>
                      </a:rPr>
                      <m:t>𝑈𝑁𝐹</m:t>
                    </m:r>
                    <m:r>
                      <a:rPr lang="en-US" sz="2400" i="1">
                        <a:latin typeface="Cambria Math" panose="02040503050406030204" pitchFamily="18" charset="0"/>
                      </a:rPr>
                      <m:t>×</m:t>
                    </m:r>
                    <m:r>
                      <a:rPr lang="en-US" sz="2400" i="1">
                        <a:latin typeface="Cambria Math" panose="02040503050406030204" pitchFamily="18" charset="0"/>
                      </a:rPr>
                      <m:t>1</m:t>
                    </m:r>
                    <m:f>
                      <m:fPr>
                        <m:ctrlPr>
                          <a:rPr lang="en-US" sz="2400" i="1">
                            <a:latin typeface="Cambria Math" panose="02040503050406030204" pitchFamily="18" charset="0"/>
                          </a:rPr>
                        </m:ctrlPr>
                      </m:fPr>
                      <m:num>
                        <m:r>
                          <a:rPr lang="en-US" sz="2400" i="1">
                            <a:latin typeface="Cambria Math" panose="02040503050406030204" pitchFamily="18" charset="0"/>
                          </a:rPr>
                          <m:t>1</m:t>
                        </m:r>
                      </m:num>
                      <m:den>
                        <m:r>
                          <a:rPr lang="en-US" sz="2400" i="1">
                            <a:latin typeface="Cambria Math" panose="02040503050406030204" pitchFamily="18" charset="0"/>
                          </a:rPr>
                          <m:t>2</m:t>
                        </m:r>
                      </m:den>
                    </m:f>
                    <m:r>
                      <a:rPr lang="en-US" sz="2400" i="1">
                        <a:latin typeface="Cambria Math" panose="02040503050406030204" pitchFamily="18" charset="0"/>
                      </a:rPr>
                      <m:t> </m:t>
                    </m:r>
                    <m:r>
                      <a:rPr lang="en-US" sz="2400" i="1">
                        <a:latin typeface="Cambria Math" panose="02040503050406030204" pitchFamily="18" charset="0"/>
                      </a:rPr>
                      <m:t>𝑖𝑛</m:t>
                    </m:r>
                  </m:oMath>
                </a14:m>
                <a:r>
                  <a:rPr lang="fa-IR" sz="2400" dirty="0" smtClean="0">
                    <a:cs typeface="B Nazanin" panose="00000400000000000000" pitchFamily="2" charset="-78"/>
                  </a:rPr>
                  <a:t>  از فولاد </a:t>
                </a:r>
                <a:r>
                  <a:rPr lang="en-US" sz="2400" dirty="0" smtClean="0">
                    <a:cs typeface="B Nazanin" panose="00000400000000000000" pitchFamily="2" charset="-78"/>
                  </a:rPr>
                  <a:t>SAE5</a:t>
                </a:r>
                <a:r>
                  <a:rPr lang="fa-IR" sz="2400" dirty="0" smtClean="0">
                    <a:cs typeface="B Nazanin" panose="00000400000000000000" pitchFamily="2" charset="-78"/>
                  </a:rPr>
                  <a:t> توسط واشرهای فولادی تخت استاندارد </a:t>
                </a:r>
                <a14:m>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1</m:t>
                        </m:r>
                      </m:num>
                      <m:den>
                        <m:r>
                          <a:rPr lang="en-US" sz="2400" i="1">
                            <a:latin typeface="Cambria Math" panose="02040503050406030204" pitchFamily="18" charset="0"/>
                          </a:rPr>
                          <m:t>2</m:t>
                        </m:r>
                      </m:den>
                    </m:f>
                    <m:r>
                      <a:rPr lang="en-US" sz="2400" i="1">
                        <a:latin typeface="Cambria Math" panose="02040503050406030204" pitchFamily="18" charset="0"/>
                      </a:rPr>
                      <m:t> </m:t>
                    </m:r>
                    <m:r>
                      <a:rPr lang="en-US" sz="2400" b="0" i="1" smtClean="0">
                        <a:latin typeface="Cambria Math" panose="02040503050406030204" pitchFamily="18" charset="0"/>
                      </a:rPr>
                      <m:t>𝑁</m:t>
                    </m:r>
                  </m:oMath>
                </a14:m>
                <a:r>
                  <a:rPr lang="fa-IR" sz="2400" dirty="0" smtClean="0">
                    <a:cs typeface="B Nazanin" panose="00000400000000000000" pitchFamily="2" charset="-78"/>
                  </a:rPr>
                  <a:t> به یکدیگر متصل شده اند.</a:t>
                </a:r>
              </a:p>
              <a:p>
                <a:pPr algn="r" rtl="1"/>
                <a:r>
                  <a:rPr lang="fa-IR" sz="2400" dirty="0" smtClean="0">
                    <a:cs typeface="B Nazanin" panose="00000400000000000000" pitchFamily="2" charset="-78"/>
                  </a:rPr>
                  <a:t>1- چنانچه ورق بالایی از جنس فولاد و ورق پایینی از چدن خاکستری باشد، ضریب فنریت عضو را تعیین کنید.</a:t>
                </a:r>
              </a:p>
              <a:p>
                <a:pPr algn="r" rtl="1"/>
                <a:r>
                  <a:rPr lang="fa-IR" sz="2400" dirty="0" smtClean="0">
                    <a:cs typeface="B Nazanin" panose="00000400000000000000" pitchFamily="2" charset="-78"/>
                  </a:rPr>
                  <a:t>2- ضریب فنریت پیچ را تعیین کنید.</a:t>
                </a:r>
                <a:endParaRPr lang="en-US" sz="2400" dirty="0">
                  <a:cs typeface="B Nazanin" panose="00000400000000000000" pitchFamily="2" charset="-78"/>
                </a:endParaRPr>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406400" y="1485900"/>
                <a:ext cx="11633200" cy="3777622"/>
              </a:xfrm>
              <a:prstGeom prst="rect">
                <a:avLst/>
              </a:prstGeom>
              <a:blipFill rotWithShape="0">
                <a:blip r:embed="rId3"/>
                <a:stretch>
                  <a:fillRect l="-1258" r="-786"/>
                </a:stretch>
              </a:blipFill>
            </p:spPr>
            <p:txBody>
              <a:bodyPr/>
              <a:lstStyle/>
              <a:p>
                <a:r>
                  <a:rPr lang="en-US">
                    <a:noFill/>
                  </a:rPr>
                  <a:t> </a:t>
                </a:r>
              </a:p>
            </p:txBody>
          </p:sp>
        </mc:Fallback>
      </mc:AlternateContent>
      <p:sp>
        <p:nvSpPr>
          <p:cNvPr id="8" name="Slide Number Placeholder 7"/>
          <p:cNvSpPr>
            <a:spLocks noGrp="1"/>
          </p:cNvSpPr>
          <p:nvPr>
            <p:ph type="sldNum" sz="quarter" idx="12"/>
          </p:nvPr>
        </p:nvSpPr>
        <p:spPr/>
        <p:txBody>
          <a:bodyPr/>
          <a:lstStyle/>
          <a:p>
            <a:fld id="{0B166A71-14BF-4983-A275-472C5053473C}" type="slidenum">
              <a:rPr lang="en-US" smtClean="0"/>
              <a:t>23</a:t>
            </a:fld>
            <a:endParaRPr lang="en-US"/>
          </a:p>
        </p:txBody>
      </p:sp>
    </p:spTree>
    <p:extLst>
      <p:ext uri="{BB962C8B-B14F-4D97-AF65-F5344CB8AC3E}">
        <p14:creationId xmlns:p14="http://schemas.microsoft.com/office/powerpoint/2010/main" val="39949392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4648" t="2588" r="7477" b="3934"/>
          <a:stretch/>
        </p:blipFill>
        <p:spPr>
          <a:xfrm>
            <a:off x="2550784" y="-108285"/>
            <a:ext cx="9641216" cy="5799552"/>
          </a:xfrm>
        </p:spPr>
      </p:pic>
      <p:pic>
        <p:nvPicPr>
          <p:cNvPr id="9" name="Content Placeholder 11"/>
          <p:cNvPicPr>
            <a:picLocks noChangeAspect="1"/>
          </p:cNvPicPr>
          <p:nvPr/>
        </p:nvPicPr>
        <p:blipFill rotWithShape="1">
          <a:blip r:embed="rId3" cstate="print">
            <a:extLst>
              <a:ext uri="{28A0092B-C50C-407E-A947-70E740481C1C}">
                <a14:useLocalDpi xmlns:a14="http://schemas.microsoft.com/office/drawing/2010/main" val="0"/>
              </a:ext>
            </a:extLst>
          </a:blip>
          <a:srcRect l="15279" r="34947" b="49255"/>
          <a:stretch/>
        </p:blipFill>
        <p:spPr>
          <a:xfrm rot="16200000">
            <a:off x="984721" y="4016675"/>
            <a:ext cx="2027412" cy="3655236"/>
          </a:xfrm>
          <a:prstGeom prst="rect">
            <a:avLst/>
          </a:prstGeom>
        </p:spPr>
      </p:pic>
      <p:sp>
        <p:nvSpPr>
          <p:cNvPr id="3" name="Slide Number Placeholder 2"/>
          <p:cNvSpPr>
            <a:spLocks noGrp="1"/>
          </p:cNvSpPr>
          <p:nvPr>
            <p:ph type="sldNum" sz="quarter" idx="12"/>
          </p:nvPr>
        </p:nvSpPr>
        <p:spPr/>
        <p:txBody>
          <a:bodyPr/>
          <a:lstStyle/>
          <a:p>
            <a:fld id="{0B166A71-14BF-4983-A275-472C5053473C}" type="slidenum">
              <a:rPr lang="en-US" smtClean="0"/>
              <a:t>24</a:t>
            </a:fld>
            <a:endParaRPr lang="en-US"/>
          </a:p>
        </p:txBody>
      </p:sp>
    </p:spTree>
    <p:extLst>
      <p:ext uri="{BB962C8B-B14F-4D97-AF65-F5344CB8AC3E}">
        <p14:creationId xmlns:p14="http://schemas.microsoft.com/office/powerpoint/2010/main" val="26257486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28668" b="23323"/>
          <a:stretch/>
        </p:blipFill>
        <p:spPr>
          <a:xfrm>
            <a:off x="1696731" y="312822"/>
            <a:ext cx="10058400" cy="2730674"/>
          </a:xfrm>
          <a:prstGeom prst="rect">
            <a:avLst/>
          </a:prstGeom>
        </p:spPr>
      </p:pic>
      <p:pic>
        <p:nvPicPr>
          <p:cNvPr id="14" name="Picture 13"/>
          <p:cNvPicPr>
            <a:picLocks noChangeAspect="1"/>
          </p:cNvPicPr>
          <p:nvPr/>
        </p:nvPicPr>
        <p:blipFill rotWithShape="1">
          <a:blip r:embed="rId3" cstate="print">
            <a:extLst>
              <a:ext uri="{28A0092B-C50C-407E-A947-70E740481C1C}">
                <a14:useLocalDpi xmlns:a14="http://schemas.microsoft.com/office/drawing/2010/main" val="0"/>
              </a:ext>
            </a:extLst>
          </a:blip>
          <a:srcRect l="1080" t="16584" b="38851"/>
          <a:stretch/>
        </p:blipFill>
        <p:spPr>
          <a:xfrm rot="10800000">
            <a:off x="1696731" y="3252436"/>
            <a:ext cx="9949837" cy="2534751"/>
          </a:xfrm>
          <a:prstGeom prst="rect">
            <a:avLst/>
          </a:prstGeom>
        </p:spPr>
      </p:pic>
      <p:sp>
        <p:nvSpPr>
          <p:cNvPr id="15" name="Content Placeholder 14"/>
          <p:cNvSpPr>
            <a:spLocks noGrp="1"/>
          </p:cNvSpPr>
          <p:nvPr>
            <p:ph idx="1"/>
          </p:nvPr>
        </p:nvSpPr>
        <p:spPr/>
        <p:txBody>
          <a:bodyPr/>
          <a:lstStyle/>
          <a:p>
            <a:endParaRPr lang="en-US" dirty="0"/>
          </a:p>
        </p:txBody>
      </p:sp>
      <p:sp>
        <p:nvSpPr>
          <p:cNvPr id="3" name="Slide Number Placeholder 2"/>
          <p:cNvSpPr>
            <a:spLocks noGrp="1"/>
          </p:cNvSpPr>
          <p:nvPr>
            <p:ph type="sldNum" sz="quarter" idx="12"/>
          </p:nvPr>
        </p:nvSpPr>
        <p:spPr/>
        <p:txBody>
          <a:bodyPr/>
          <a:lstStyle/>
          <a:p>
            <a:fld id="{0B166A71-14BF-4983-A275-472C5053473C}" type="slidenum">
              <a:rPr lang="en-US" smtClean="0"/>
              <a:t>25</a:t>
            </a:fld>
            <a:endParaRPr lang="en-US"/>
          </a:p>
        </p:txBody>
      </p:sp>
    </p:spTree>
    <p:extLst>
      <p:ext uri="{BB962C8B-B14F-4D97-AF65-F5344CB8AC3E}">
        <p14:creationId xmlns:p14="http://schemas.microsoft.com/office/powerpoint/2010/main" val="11460852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129547"/>
            <a:ext cx="8911687" cy="1280890"/>
          </a:xfrm>
        </p:spPr>
        <p:txBody>
          <a:bodyPr/>
          <a:lstStyle/>
          <a:p>
            <a:pPr algn="r" rtl="1"/>
            <a:r>
              <a:rPr lang="fa-IR" b="1" dirty="0" smtClean="0">
                <a:cs typeface="B Nazanin" panose="00000400000000000000" pitchFamily="2" charset="-78"/>
              </a:rPr>
              <a:t>استحکام پیچ ها</a:t>
            </a:r>
            <a:endParaRPr lang="en-US" b="1" dirty="0">
              <a:cs typeface="B Nazanin" panose="00000400000000000000" pitchFamily="2" charset="-78"/>
            </a:endParaRPr>
          </a:p>
        </p:txBody>
      </p:sp>
      <p:sp>
        <p:nvSpPr>
          <p:cNvPr id="3" name="Content Placeholder 2"/>
          <p:cNvSpPr>
            <a:spLocks noGrp="1"/>
          </p:cNvSpPr>
          <p:nvPr>
            <p:ph idx="1"/>
          </p:nvPr>
        </p:nvSpPr>
        <p:spPr>
          <a:xfrm>
            <a:off x="6156960" y="1136880"/>
            <a:ext cx="5347652" cy="5495568"/>
          </a:xfrm>
          <a:ln>
            <a:solidFill>
              <a:schemeClr val="bg2"/>
            </a:solidFill>
          </a:ln>
        </p:spPr>
        <p:txBody>
          <a:bodyPr>
            <a:normAutofit fontScale="85000" lnSpcReduction="10000"/>
          </a:bodyPr>
          <a:lstStyle/>
          <a:p>
            <a:pPr algn="just" rtl="1">
              <a:lnSpc>
                <a:spcPct val="150000"/>
              </a:lnSpc>
            </a:pPr>
            <a:r>
              <a:rPr lang="fa-IR" b="1" dirty="0">
                <a:solidFill>
                  <a:srgbClr val="FF0000"/>
                </a:solidFill>
              </a:rPr>
              <a:t>بار اطمینان یا گواه (</a:t>
            </a:r>
            <a:r>
              <a:rPr lang="en-US" b="1" dirty="0">
                <a:solidFill>
                  <a:srgbClr val="FF0000"/>
                </a:solidFill>
              </a:rPr>
              <a:t>Proof Load</a:t>
            </a:r>
            <a:r>
              <a:rPr lang="fa-IR" b="1" dirty="0">
                <a:solidFill>
                  <a:srgbClr val="FF0000"/>
                </a:solidFill>
              </a:rPr>
              <a:t>): </a:t>
            </a:r>
            <a:r>
              <a:rPr lang="fa-IR" dirty="0" smtClean="0"/>
              <a:t>بیشترین بار یا نیرویی است که یک پیچ می تواند بدون تغییر شکل دائمی تحمل کند.</a:t>
            </a:r>
          </a:p>
          <a:p>
            <a:pPr algn="just" rtl="1">
              <a:lnSpc>
                <a:spcPct val="150000"/>
              </a:lnSpc>
            </a:pPr>
            <a:r>
              <a:rPr lang="fa-IR" b="1" dirty="0">
                <a:solidFill>
                  <a:srgbClr val="FF0000"/>
                </a:solidFill>
              </a:rPr>
              <a:t>استحکام اطمینان (</a:t>
            </a:r>
            <a:r>
              <a:rPr lang="en-US" b="1" dirty="0">
                <a:solidFill>
                  <a:srgbClr val="FF0000"/>
                </a:solidFill>
              </a:rPr>
              <a:t>Proof Strength</a:t>
            </a:r>
            <a:r>
              <a:rPr lang="fa-IR" b="1" dirty="0">
                <a:solidFill>
                  <a:srgbClr val="FF0000"/>
                </a:solidFill>
              </a:rPr>
              <a:t>): </a:t>
            </a:r>
            <a:r>
              <a:rPr lang="fa-IR" dirty="0" smtClean="0"/>
              <a:t>نسبت بار اطمینان به به سطح تنش کششی آن است. در نتیجه استحکام اطمینان تقریبا متناظر با حد تناسب و برابر با </a:t>
            </a:r>
            <a:r>
              <a:rPr lang="en-US" dirty="0" smtClean="0"/>
              <a:t>0.0001 in</a:t>
            </a:r>
            <a:r>
              <a:rPr lang="fa-IR" dirty="0" smtClean="0"/>
              <a:t> تغییر شکل دائمی در پیچ است.</a:t>
            </a:r>
          </a:p>
          <a:p>
            <a:pPr algn="just" rtl="1">
              <a:lnSpc>
                <a:spcPct val="150000"/>
              </a:lnSpc>
            </a:pPr>
            <a:r>
              <a:rPr lang="fa-IR" dirty="0" smtClean="0"/>
              <a:t>مقدار </a:t>
            </a:r>
            <a:r>
              <a:rPr lang="en-US" dirty="0" err="1" smtClean="0"/>
              <a:t>Sp</a:t>
            </a:r>
            <a:r>
              <a:rPr lang="fa-IR" dirty="0" smtClean="0"/>
              <a:t> از جدول خواص پیچ بدست می آید. اگر مقدار در جدول نبود از رابطه </a:t>
            </a:r>
            <a:r>
              <a:rPr lang="en-US" dirty="0" err="1" smtClean="0">
                <a:latin typeface="Arial" panose="020B0604020202020204" pitchFamily="34" charset="0"/>
                <a:cs typeface="Arial" panose="020B0604020202020204" pitchFamily="34" charset="0"/>
              </a:rPr>
              <a:t>Sp</a:t>
            </a:r>
            <a:r>
              <a:rPr lang="en-US" dirty="0" smtClean="0">
                <a:latin typeface="Arial" panose="020B0604020202020204" pitchFamily="34" charset="0"/>
                <a:cs typeface="Arial" panose="020B0604020202020204" pitchFamily="34" charset="0"/>
              </a:rPr>
              <a:t>=0.85 </a:t>
            </a:r>
            <a:r>
              <a:rPr lang="en-US" dirty="0" err="1" smtClean="0">
                <a:latin typeface="Arial" panose="020B0604020202020204" pitchFamily="34" charset="0"/>
                <a:cs typeface="Arial" panose="020B0604020202020204" pitchFamily="34" charset="0"/>
              </a:rPr>
              <a:t>Sy</a:t>
            </a:r>
            <a:r>
              <a:rPr lang="fa-IR" dirty="0">
                <a:latin typeface="Arial" panose="020B0604020202020204" pitchFamily="34" charset="0"/>
                <a:cs typeface="Arial" panose="020B0604020202020204" pitchFamily="34" charset="0"/>
              </a:rPr>
              <a:t> </a:t>
            </a:r>
            <a:r>
              <a:rPr lang="fa-IR" dirty="0"/>
              <a:t>استفاده می کنیم.</a:t>
            </a:r>
          </a:p>
          <a:p>
            <a:pPr algn="just" rtl="1">
              <a:lnSpc>
                <a:spcPct val="150000"/>
              </a:lnSpc>
            </a:pPr>
            <a:r>
              <a:rPr lang="fa-IR" dirty="0" smtClean="0"/>
              <a:t>در بارگذاری محور تناوبی بر روی پیچها شکست خستگی معمولا در ماهیچه زیر کلاهک پیچ ، دنده های معیوب و یا در نخستین دنده درگیر در مهره رخ می دهد.</a:t>
            </a:r>
          </a:p>
          <a:p>
            <a:pPr algn="just" rtl="1">
              <a:lnSpc>
                <a:spcPct val="150000"/>
              </a:lnSpc>
            </a:pPr>
            <a:r>
              <a:rPr lang="fa-IR" dirty="0" smtClean="0"/>
              <a:t>اگر پیچ دارای یک شانه استاندارد در زیر کلاهک خود باشد مقدار ضریب تمرکز تنش خستگی آن در محدوده </a:t>
            </a:r>
            <a:r>
              <a:rPr lang="en-US" dirty="0" err="1" smtClean="0"/>
              <a:t>Kf</a:t>
            </a:r>
            <a:r>
              <a:rPr lang="en-US" dirty="0" smtClean="0"/>
              <a:t>=2.1-2.3</a:t>
            </a:r>
            <a:r>
              <a:rPr lang="fa-IR" dirty="0" smtClean="0"/>
              <a:t> خواهد بود</a:t>
            </a:r>
            <a:r>
              <a:rPr lang="en-US" dirty="0" smtClean="0"/>
              <a:t>.</a:t>
            </a:r>
            <a:endParaRPr lang="en-US" dirty="0"/>
          </a:p>
        </p:txBody>
      </p:sp>
      <p:sp>
        <p:nvSpPr>
          <p:cNvPr id="5" name="Slide Number Placeholder 4"/>
          <p:cNvSpPr>
            <a:spLocks noGrp="1"/>
          </p:cNvSpPr>
          <p:nvPr>
            <p:ph type="sldNum" sz="quarter" idx="12"/>
          </p:nvPr>
        </p:nvSpPr>
        <p:spPr/>
        <p:txBody>
          <a:bodyPr/>
          <a:lstStyle/>
          <a:p>
            <a:fld id="{0B166A71-14BF-4983-A275-472C5053473C}" type="slidenum">
              <a:rPr lang="en-US" smtClean="0"/>
              <a:t>26</a:t>
            </a:fld>
            <a:endParaRPr lang="en-US"/>
          </a:p>
        </p:txBody>
      </p:sp>
      <p:pic>
        <p:nvPicPr>
          <p:cNvPr id="4" name="Picture 3"/>
          <p:cNvPicPr>
            <a:picLocks noChangeAspect="1"/>
          </p:cNvPicPr>
          <p:nvPr/>
        </p:nvPicPr>
        <p:blipFill>
          <a:blip r:embed="rId2"/>
          <a:stretch>
            <a:fillRect/>
          </a:stretch>
        </p:blipFill>
        <p:spPr>
          <a:xfrm>
            <a:off x="805539" y="1410437"/>
            <a:ext cx="4710748" cy="38343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531812" y="5502297"/>
            <a:ext cx="5304811" cy="11545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smtClean="0"/>
              <a:t>در طراحی پیچها به علت حساسیتی که وجود دارد از </a:t>
            </a:r>
            <a:r>
              <a:rPr lang="en-US" dirty="0" err="1" smtClean="0"/>
              <a:t>Sp</a:t>
            </a:r>
            <a:r>
              <a:rPr lang="fa-IR" dirty="0" smtClean="0"/>
              <a:t> به جای </a:t>
            </a:r>
            <a:r>
              <a:rPr lang="en-US" dirty="0" err="1" smtClean="0"/>
              <a:t>Sy</a:t>
            </a:r>
            <a:r>
              <a:rPr lang="fa-IR" dirty="0" smtClean="0"/>
              <a:t> استفاده می شود که از لحاظ مقداری کمی کوچکتر از </a:t>
            </a:r>
            <a:r>
              <a:rPr lang="en-US" dirty="0" err="1" smtClean="0"/>
              <a:t>Sy</a:t>
            </a:r>
            <a:r>
              <a:rPr lang="fa-IR" dirty="0"/>
              <a:t> </a:t>
            </a:r>
            <a:r>
              <a:rPr lang="fa-IR" dirty="0" smtClean="0"/>
              <a:t>است.</a:t>
            </a:r>
            <a:endParaRPr lang="en-US" dirty="0"/>
          </a:p>
        </p:txBody>
      </p:sp>
    </p:spTree>
    <p:extLst>
      <p:ext uri="{BB962C8B-B14F-4D97-AF65-F5344CB8AC3E}">
        <p14:creationId xmlns:p14="http://schemas.microsoft.com/office/powerpoint/2010/main" val="8200571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9737124" y="1905000"/>
            <a:ext cx="1767488" cy="4174524"/>
          </a:xfrm>
        </p:spPr>
        <p:txBody>
          <a:bodyPr/>
          <a:lstStyle/>
          <a:p>
            <a:pPr marL="0" indent="0" algn="ctr" rtl="1">
              <a:buNone/>
            </a:pPr>
            <a:r>
              <a:rPr lang="fa-IR" dirty="0" smtClean="0"/>
              <a:t>بالاتر بودن گرید یا کلاس پیچ</a:t>
            </a:r>
          </a:p>
          <a:p>
            <a:pPr marL="0" indent="0" algn="ctr" rtl="1">
              <a:buNone/>
            </a:pPr>
            <a:endParaRPr lang="fa-IR" dirty="0" smtClean="0"/>
          </a:p>
          <a:p>
            <a:pPr marL="0" indent="0" algn="ctr" rtl="1">
              <a:buNone/>
            </a:pPr>
            <a:endParaRPr lang="fa-IR" dirty="0"/>
          </a:p>
          <a:p>
            <a:pPr marL="0" indent="0" algn="ctr" rtl="1">
              <a:buNone/>
            </a:pPr>
            <a:r>
              <a:rPr lang="fa-IR" dirty="0" smtClean="0"/>
              <a:t>بالاتر بودن استحکام پیچ</a:t>
            </a:r>
          </a:p>
          <a:p>
            <a:pPr marL="0" indent="0" algn="ctr" rtl="1">
              <a:buNone/>
            </a:pPr>
            <a:endParaRPr lang="fa-IR" dirty="0" smtClean="0"/>
          </a:p>
          <a:p>
            <a:pPr marL="0" indent="0" algn="ctr" rtl="1">
              <a:buNone/>
            </a:pPr>
            <a:endParaRPr lang="fa-IR" dirty="0"/>
          </a:p>
          <a:p>
            <a:pPr marL="0" indent="0" algn="ctr" rtl="1">
              <a:buNone/>
            </a:pPr>
            <a:r>
              <a:rPr lang="fa-IR" dirty="0" smtClean="0"/>
              <a:t>کاهش انعطاف پذیری پیچ</a:t>
            </a:r>
            <a:endParaRPr lang="en-US" dirty="0"/>
          </a:p>
        </p:txBody>
      </p:sp>
      <p:pic>
        <p:nvPicPr>
          <p:cNvPr id="4" name="Picture 3"/>
          <p:cNvPicPr>
            <a:picLocks noChangeAspect="1"/>
          </p:cNvPicPr>
          <p:nvPr/>
        </p:nvPicPr>
        <p:blipFill>
          <a:blip r:embed="rId2"/>
          <a:stretch>
            <a:fillRect/>
          </a:stretch>
        </p:blipFill>
        <p:spPr>
          <a:xfrm>
            <a:off x="2398777" y="663502"/>
            <a:ext cx="7038975" cy="5457825"/>
          </a:xfrm>
          <a:prstGeom prst="rect">
            <a:avLst/>
          </a:prstGeom>
        </p:spPr>
      </p:pic>
      <p:sp>
        <p:nvSpPr>
          <p:cNvPr id="7" name="Slide Number Placeholder 6"/>
          <p:cNvSpPr>
            <a:spLocks noGrp="1"/>
          </p:cNvSpPr>
          <p:nvPr>
            <p:ph type="sldNum" sz="quarter" idx="12"/>
          </p:nvPr>
        </p:nvSpPr>
        <p:spPr/>
        <p:txBody>
          <a:bodyPr/>
          <a:lstStyle/>
          <a:p>
            <a:fld id="{0B166A71-14BF-4983-A275-472C5053473C}" type="slidenum">
              <a:rPr lang="en-US" smtClean="0"/>
              <a:t>27</a:t>
            </a:fld>
            <a:endParaRPr lang="en-US"/>
          </a:p>
        </p:txBody>
      </p:sp>
      <p:sp>
        <p:nvSpPr>
          <p:cNvPr id="8" name="Notched Right Arrow 7"/>
          <p:cNvSpPr/>
          <p:nvPr/>
        </p:nvSpPr>
        <p:spPr>
          <a:xfrm rot="5400000">
            <a:off x="10256343" y="2752341"/>
            <a:ext cx="729048" cy="46955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Notched Right Arrow 8"/>
          <p:cNvSpPr/>
          <p:nvPr/>
        </p:nvSpPr>
        <p:spPr>
          <a:xfrm rot="5400000">
            <a:off x="10256342" y="4198985"/>
            <a:ext cx="729048" cy="46955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a:off x="830241" y="663502"/>
            <a:ext cx="8607511" cy="6010275"/>
            <a:chOff x="832970" y="258207"/>
            <a:chExt cx="8607511" cy="6010275"/>
          </a:xfrm>
        </p:grpSpPr>
        <p:pic>
          <p:nvPicPr>
            <p:cNvPr id="5" name="Picture 4"/>
            <p:cNvPicPr>
              <a:picLocks noChangeAspect="1"/>
            </p:cNvPicPr>
            <p:nvPr/>
          </p:nvPicPr>
          <p:blipFill>
            <a:blip r:embed="rId3"/>
            <a:stretch>
              <a:fillRect/>
            </a:stretch>
          </p:blipFill>
          <p:spPr>
            <a:xfrm>
              <a:off x="2363406" y="258207"/>
              <a:ext cx="7077075" cy="6010275"/>
            </a:xfrm>
            <a:prstGeom prst="rect">
              <a:avLst/>
            </a:prstGeom>
          </p:spPr>
        </p:pic>
        <p:sp>
          <p:nvSpPr>
            <p:cNvPr id="10" name="Left Brace 9"/>
            <p:cNvSpPr/>
            <p:nvPr/>
          </p:nvSpPr>
          <p:spPr>
            <a:xfrm>
              <a:off x="1999567" y="970344"/>
              <a:ext cx="419444" cy="478206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p:cNvSpPr/>
            <p:nvPr/>
          </p:nvSpPr>
          <p:spPr>
            <a:xfrm>
              <a:off x="832970" y="3105990"/>
              <a:ext cx="1166597" cy="49130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گرید پیچ</a:t>
              </a:r>
              <a:endParaRPr lang="en-US" dirty="0"/>
            </a:p>
          </p:txBody>
        </p:sp>
      </p:grpSp>
      <p:grpSp>
        <p:nvGrpSpPr>
          <p:cNvPr id="15" name="Group 14"/>
          <p:cNvGrpSpPr/>
          <p:nvPr/>
        </p:nvGrpSpPr>
        <p:grpSpPr>
          <a:xfrm>
            <a:off x="921695" y="920485"/>
            <a:ext cx="8383822" cy="5181600"/>
            <a:chOff x="704335" y="1219716"/>
            <a:chExt cx="8383822" cy="5181600"/>
          </a:xfrm>
        </p:grpSpPr>
        <p:pic>
          <p:nvPicPr>
            <p:cNvPr id="6" name="Picture 5"/>
            <p:cNvPicPr>
              <a:picLocks noChangeAspect="1"/>
            </p:cNvPicPr>
            <p:nvPr/>
          </p:nvPicPr>
          <p:blipFill>
            <a:blip r:embed="rId4"/>
            <a:stretch>
              <a:fillRect/>
            </a:stretch>
          </p:blipFill>
          <p:spPr>
            <a:xfrm>
              <a:off x="1982507" y="1219716"/>
              <a:ext cx="7105650" cy="5181600"/>
            </a:xfrm>
            <a:prstGeom prst="rect">
              <a:avLst/>
            </a:prstGeom>
          </p:spPr>
        </p:pic>
        <p:sp>
          <p:nvSpPr>
            <p:cNvPr id="13" name="Left Brace 12"/>
            <p:cNvSpPr/>
            <p:nvPr/>
          </p:nvSpPr>
          <p:spPr>
            <a:xfrm>
              <a:off x="1865870" y="2113005"/>
              <a:ext cx="333633" cy="384295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p:cNvSpPr/>
            <p:nvPr/>
          </p:nvSpPr>
          <p:spPr>
            <a:xfrm>
              <a:off x="704335" y="3810516"/>
              <a:ext cx="1167771" cy="50199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کلاس پیچ</a:t>
              </a:r>
              <a:endParaRPr lang="en-US" dirty="0"/>
            </a:p>
          </p:txBody>
        </p:sp>
      </p:grpSp>
    </p:spTree>
    <p:extLst>
      <p:ext uri="{BB962C8B-B14F-4D97-AF65-F5344CB8AC3E}">
        <p14:creationId xmlns:p14="http://schemas.microsoft.com/office/powerpoint/2010/main" val="485458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589212" y="2109216"/>
            <a:ext cx="8915400" cy="3802006"/>
          </a:xfrm>
        </p:spPr>
        <p:txBody>
          <a:bodyPr/>
          <a:lstStyle/>
          <a:p>
            <a:pPr algn="r" rtl="1"/>
            <a:r>
              <a:rPr lang="fa-IR" dirty="0" smtClean="0"/>
              <a:t>از روی کلاس پیچ می توان مقادیر استحکام تقریبی آن را بدست آورد.</a:t>
            </a:r>
            <a:endParaRPr lang="en-US" dirty="0"/>
          </a:p>
        </p:txBody>
      </p:sp>
      <p:sp>
        <p:nvSpPr>
          <p:cNvPr id="4" name="Slide Number Placeholder 3"/>
          <p:cNvSpPr>
            <a:spLocks noGrp="1"/>
          </p:cNvSpPr>
          <p:nvPr>
            <p:ph type="sldNum" sz="quarter" idx="12"/>
          </p:nvPr>
        </p:nvSpPr>
        <p:spPr/>
        <p:txBody>
          <a:bodyPr/>
          <a:lstStyle/>
          <a:p>
            <a:fld id="{0B166A71-14BF-4983-A275-472C5053473C}" type="slidenum">
              <a:rPr lang="en-US" smtClean="0"/>
              <a:t>28</a:t>
            </a:fld>
            <a:endParaRPr lang="en-US"/>
          </a:p>
        </p:txBody>
      </p:sp>
      <p:pic>
        <p:nvPicPr>
          <p:cNvPr id="5" name="Picture 4"/>
          <p:cNvPicPr>
            <a:picLocks noChangeAspect="1"/>
          </p:cNvPicPr>
          <p:nvPr/>
        </p:nvPicPr>
        <p:blipFill>
          <a:blip r:embed="rId2"/>
          <a:stretch>
            <a:fillRect/>
          </a:stretch>
        </p:blipFill>
        <p:spPr>
          <a:xfrm>
            <a:off x="1820608" y="2550988"/>
            <a:ext cx="7744152" cy="3479105"/>
          </a:xfrm>
          <a:prstGeom prst="rect">
            <a:avLst/>
          </a:prstGeom>
        </p:spPr>
      </p:pic>
    </p:spTree>
    <p:extLst>
      <p:ext uri="{BB962C8B-B14F-4D97-AF65-F5344CB8AC3E}">
        <p14:creationId xmlns:p14="http://schemas.microsoft.com/office/powerpoint/2010/main" val="42266891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کاربردها:</a:t>
            </a:r>
            <a:endParaRPr lang="en-US" b="1" dirty="0">
              <a:cs typeface="B Nazanin" panose="00000400000000000000" pitchFamily="2" charset="-78"/>
            </a:endParaRPr>
          </a:p>
        </p:txBody>
      </p:sp>
      <p:sp>
        <p:nvSpPr>
          <p:cNvPr id="3" name="Content Placeholder 2"/>
          <p:cNvSpPr>
            <a:spLocks noGrp="1"/>
          </p:cNvSpPr>
          <p:nvPr>
            <p:ph idx="1"/>
          </p:nvPr>
        </p:nvSpPr>
        <p:spPr>
          <a:xfrm>
            <a:off x="1594022" y="1458097"/>
            <a:ext cx="9910590" cy="4880919"/>
          </a:xfrm>
        </p:spPr>
        <p:txBody>
          <a:bodyPr>
            <a:normAutofit fontScale="92500" lnSpcReduction="20000"/>
          </a:bodyPr>
          <a:lstStyle/>
          <a:p>
            <a:pPr algn="r" rtl="1"/>
            <a:r>
              <a:rPr lang="fa-IR" b="1" dirty="0" smtClean="0">
                <a:solidFill>
                  <a:schemeClr val="accent2"/>
                </a:solidFill>
              </a:rPr>
              <a:t>ییچ </a:t>
            </a:r>
            <a:r>
              <a:rPr lang="fa-IR" b="1" dirty="0">
                <a:solidFill>
                  <a:schemeClr val="accent2"/>
                </a:solidFill>
              </a:rPr>
              <a:t>های ساختمانی</a:t>
            </a:r>
            <a:endParaRPr lang="fa-IR" dirty="0">
              <a:solidFill>
                <a:schemeClr val="accent2"/>
              </a:solidFill>
            </a:endParaRPr>
          </a:p>
          <a:p>
            <a:pPr algn="r" rtl="1"/>
            <a:r>
              <a:rPr lang="fa-IR" dirty="0" smtClean="0"/>
              <a:t>گرید </a:t>
            </a:r>
            <a:r>
              <a:rPr lang="fa-IR" dirty="0"/>
              <a:t>10/9 جهت پیچ ها و گرید 10 برای مهره، مورد استفاده در ساختارهای فولادی، ساخت پل، انواع داربست و چوب بست </a:t>
            </a:r>
            <a:r>
              <a:rPr lang="fa-IR" dirty="0" smtClean="0"/>
              <a:t>چهارچوب </a:t>
            </a:r>
            <a:r>
              <a:rPr lang="fa-IR" dirty="0"/>
              <a:t>های ساختمانی و بپج های مختلف مطابق استاندارد و گریدها :</a:t>
            </a:r>
          </a:p>
          <a:p>
            <a:pPr algn="r" rtl="1"/>
            <a:r>
              <a:rPr lang="en-US" dirty="0" smtClean="0"/>
              <a:t>ASTM </a:t>
            </a:r>
            <a:r>
              <a:rPr lang="en-US" dirty="0"/>
              <a:t>A325/A325M</a:t>
            </a:r>
          </a:p>
          <a:p>
            <a:pPr algn="r" rtl="1"/>
            <a:r>
              <a:rPr lang="en-US" dirty="0"/>
              <a:t>ASTM A490/A490M</a:t>
            </a:r>
          </a:p>
          <a:p>
            <a:pPr algn="r" rtl="1"/>
            <a:r>
              <a:rPr lang="fa-IR" b="1" dirty="0" smtClean="0">
                <a:solidFill>
                  <a:schemeClr val="accent2"/>
                </a:solidFill>
              </a:rPr>
              <a:t>پیچ </a:t>
            </a:r>
            <a:r>
              <a:rPr lang="fa-IR" b="1" dirty="0">
                <a:solidFill>
                  <a:schemeClr val="accent2"/>
                </a:solidFill>
              </a:rPr>
              <a:t>های صنایع خودروسازی</a:t>
            </a:r>
            <a:endParaRPr lang="fa-IR" dirty="0">
              <a:solidFill>
                <a:schemeClr val="accent2"/>
              </a:solidFill>
            </a:endParaRPr>
          </a:p>
          <a:p>
            <a:pPr algn="r" rtl="1"/>
            <a:r>
              <a:rPr lang="fa-IR" dirty="0"/>
              <a:t>پیچ و مهره و واشرهای مخصوص صنایع خودروسازی که شامل انواع پیچ های خودکار و خاص می باشد.</a:t>
            </a:r>
          </a:p>
          <a:p>
            <a:pPr algn="r" rtl="1"/>
            <a:r>
              <a:rPr lang="fa-IR" dirty="0"/>
              <a:t/>
            </a:r>
            <a:br>
              <a:rPr lang="fa-IR" dirty="0"/>
            </a:br>
            <a:r>
              <a:rPr lang="fa-IR" b="1" dirty="0" smtClean="0">
                <a:solidFill>
                  <a:schemeClr val="accent2"/>
                </a:solidFill>
              </a:rPr>
              <a:t>پیچ </a:t>
            </a:r>
            <a:r>
              <a:rPr lang="fa-IR" b="1" dirty="0">
                <a:solidFill>
                  <a:schemeClr val="accent2"/>
                </a:solidFill>
              </a:rPr>
              <a:t>های صنایع نفت، گاز، پتروشیمی، صنایع دریایی</a:t>
            </a:r>
            <a:endParaRPr lang="fa-IR" dirty="0">
              <a:solidFill>
                <a:schemeClr val="accent2"/>
              </a:solidFill>
            </a:endParaRPr>
          </a:p>
          <a:p>
            <a:pPr algn="r" rtl="1"/>
            <a:r>
              <a:rPr lang="en-US" dirty="0" smtClean="0"/>
              <a:t>ASTM </a:t>
            </a:r>
            <a:r>
              <a:rPr lang="en-US" dirty="0"/>
              <a:t>A193/A193M</a:t>
            </a:r>
          </a:p>
          <a:p>
            <a:pPr algn="r" rtl="1"/>
            <a:r>
              <a:rPr lang="en-US" dirty="0"/>
              <a:t>ASTM A320/A320M</a:t>
            </a:r>
          </a:p>
          <a:p>
            <a:pPr algn="r" rtl="1"/>
            <a:r>
              <a:rPr lang="en-US" dirty="0"/>
              <a:t>ASTM A307</a:t>
            </a:r>
          </a:p>
          <a:p>
            <a:pPr algn="r" rtl="1"/>
            <a:r>
              <a:rPr lang="en-US" dirty="0"/>
              <a:t>ASTM A194/A194M</a:t>
            </a:r>
          </a:p>
          <a:p>
            <a:pPr algn="r" rtl="1"/>
            <a:r>
              <a:rPr lang="en-US" dirty="0"/>
              <a:t>ASTM A563/A563M</a:t>
            </a:r>
          </a:p>
          <a:p>
            <a:pPr algn="r" rtl="1"/>
            <a:r>
              <a:rPr lang="en-US" dirty="0"/>
              <a:t>ASTM A105 Stainless Steel</a:t>
            </a:r>
          </a:p>
          <a:p>
            <a:pPr algn="r" rtl="1"/>
            <a:endParaRPr lang="en-US" dirty="0"/>
          </a:p>
        </p:txBody>
      </p:sp>
      <p:sp>
        <p:nvSpPr>
          <p:cNvPr id="4" name="Slide Number Placeholder 3"/>
          <p:cNvSpPr>
            <a:spLocks noGrp="1"/>
          </p:cNvSpPr>
          <p:nvPr>
            <p:ph type="sldNum" sz="quarter" idx="12"/>
          </p:nvPr>
        </p:nvSpPr>
        <p:spPr/>
        <p:txBody>
          <a:bodyPr/>
          <a:lstStyle/>
          <a:p>
            <a:fld id="{0B166A71-14BF-4983-A275-472C5053473C}" type="slidenum">
              <a:rPr lang="en-US" smtClean="0"/>
              <a:t>29</a:t>
            </a:fld>
            <a:endParaRPr lang="en-US"/>
          </a:p>
        </p:txBody>
      </p:sp>
    </p:spTree>
    <p:extLst>
      <p:ext uri="{BB962C8B-B14F-4D97-AF65-F5344CB8AC3E}">
        <p14:creationId xmlns:p14="http://schemas.microsoft.com/office/powerpoint/2010/main" val="6323068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263163"/>
            <a:ext cx="9428387" cy="1280890"/>
          </a:xfrm>
        </p:spPr>
        <p:txBody>
          <a:bodyPr/>
          <a:lstStyle/>
          <a:p>
            <a:pPr algn="r" rtl="1"/>
            <a:r>
              <a:rPr lang="fa-IR" b="1" dirty="0" smtClean="0">
                <a:cs typeface="B Nazanin" panose="00000400000000000000" pitchFamily="2" charset="-78"/>
              </a:rPr>
              <a:t>انواع پیچ بر حسب نوع سر پیچ</a:t>
            </a:r>
            <a:endParaRPr lang="en-US" b="1" dirty="0">
              <a:cs typeface="B Nazanin" panose="00000400000000000000" pitchFamily="2" charset="-78"/>
            </a:endParaRPr>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1687679" y="462922"/>
            <a:ext cx="5377679" cy="6395078"/>
          </a:xfrm>
          <a:prstGeom prst="rect">
            <a:avLst/>
          </a:prstGeom>
        </p:spPr>
      </p:pic>
      <p:sp>
        <p:nvSpPr>
          <p:cNvPr id="4" name="Slide Number Placeholder 3"/>
          <p:cNvSpPr>
            <a:spLocks noGrp="1"/>
          </p:cNvSpPr>
          <p:nvPr>
            <p:ph type="sldNum" sz="quarter" idx="12"/>
          </p:nvPr>
        </p:nvSpPr>
        <p:spPr/>
        <p:txBody>
          <a:bodyPr/>
          <a:lstStyle/>
          <a:p>
            <a:fld id="{0B166A71-14BF-4983-A275-472C5053473C}" type="slidenum">
              <a:rPr lang="en-US" smtClean="0"/>
              <a:t>3</a:t>
            </a:fld>
            <a:endParaRPr lang="en-US"/>
          </a:p>
        </p:txBody>
      </p:sp>
      <p:grpSp>
        <p:nvGrpSpPr>
          <p:cNvPr id="9" name="Group 8"/>
          <p:cNvGrpSpPr/>
          <p:nvPr/>
        </p:nvGrpSpPr>
        <p:grpSpPr>
          <a:xfrm>
            <a:off x="7065358" y="1091087"/>
            <a:ext cx="1930154" cy="2443219"/>
            <a:chOff x="8298934" y="1136758"/>
            <a:chExt cx="1972101" cy="2696349"/>
          </a:xfrm>
        </p:grpSpPr>
        <p:pic>
          <p:nvPicPr>
            <p:cNvPr id="6" name="Picture 5"/>
            <p:cNvPicPr>
              <a:picLocks noChangeAspect="1"/>
            </p:cNvPicPr>
            <p:nvPr/>
          </p:nvPicPr>
          <p:blipFill>
            <a:blip r:embed="rId3"/>
            <a:stretch>
              <a:fillRect/>
            </a:stretch>
          </p:blipFill>
          <p:spPr>
            <a:xfrm>
              <a:off x="8298934" y="1136758"/>
              <a:ext cx="1972101" cy="2343730"/>
            </a:xfrm>
            <a:prstGeom prst="rect">
              <a:avLst/>
            </a:prstGeom>
          </p:spPr>
        </p:pic>
        <p:sp>
          <p:nvSpPr>
            <p:cNvPr id="7" name="Rectangle 6"/>
            <p:cNvSpPr/>
            <p:nvPr/>
          </p:nvSpPr>
          <p:spPr>
            <a:xfrm>
              <a:off x="8602232" y="3480488"/>
              <a:ext cx="1365504" cy="3526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پیچ آلن</a:t>
              </a:r>
              <a:endParaRPr lang="en-US" b="1" dirty="0">
                <a:cs typeface="B Nazanin" panose="00000400000000000000" pitchFamily="2" charset="-78"/>
              </a:endParaRPr>
            </a:p>
          </p:txBody>
        </p:sp>
      </p:grpSp>
      <p:grpSp>
        <p:nvGrpSpPr>
          <p:cNvPr id="12" name="Group 11"/>
          <p:cNvGrpSpPr/>
          <p:nvPr/>
        </p:nvGrpSpPr>
        <p:grpSpPr>
          <a:xfrm>
            <a:off x="9487324" y="1094650"/>
            <a:ext cx="2181225" cy="2376916"/>
            <a:chOff x="8225782" y="3839106"/>
            <a:chExt cx="2181225" cy="2376916"/>
          </a:xfrm>
        </p:grpSpPr>
        <p:pic>
          <p:nvPicPr>
            <p:cNvPr id="10" name="Picture 9"/>
            <p:cNvPicPr>
              <a:picLocks noChangeAspect="1"/>
            </p:cNvPicPr>
            <p:nvPr/>
          </p:nvPicPr>
          <p:blipFill>
            <a:blip r:embed="rId4"/>
            <a:stretch>
              <a:fillRect/>
            </a:stretch>
          </p:blipFill>
          <p:spPr>
            <a:xfrm>
              <a:off x="8225782" y="3839106"/>
              <a:ext cx="2181225" cy="2057400"/>
            </a:xfrm>
            <a:prstGeom prst="rect">
              <a:avLst/>
            </a:prstGeom>
          </p:spPr>
        </p:pic>
        <p:sp>
          <p:nvSpPr>
            <p:cNvPr id="11" name="Rectangle 10"/>
            <p:cNvSpPr/>
            <p:nvPr/>
          </p:nvSpPr>
          <p:spPr>
            <a:xfrm>
              <a:off x="8616755" y="5896506"/>
              <a:ext cx="1336459" cy="319516"/>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پیچ چشمی</a:t>
              </a:r>
              <a:endParaRPr lang="en-US" b="1" dirty="0">
                <a:cs typeface="B Nazanin" panose="00000400000000000000" pitchFamily="2" charset="-78"/>
              </a:endParaRPr>
            </a:p>
          </p:txBody>
        </p:sp>
      </p:grpSp>
      <p:pic>
        <p:nvPicPr>
          <p:cNvPr id="13" name="Picture 12"/>
          <p:cNvPicPr>
            <a:picLocks noChangeAspect="1"/>
          </p:cNvPicPr>
          <p:nvPr/>
        </p:nvPicPr>
        <p:blipFill>
          <a:blip r:embed="rId5"/>
          <a:stretch>
            <a:fillRect/>
          </a:stretch>
        </p:blipFill>
        <p:spPr>
          <a:xfrm>
            <a:off x="8030434" y="3741597"/>
            <a:ext cx="2819400" cy="2933700"/>
          </a:xfrm>
          <a:prstGeom prst="rect">
            <a:avLst/>
          </a:prstGeom>
        </p:spPr>
      </p:pic>
    </p:spTree>
    <p:extLst>
      <p:ext uri="{BB962C8B-B14F-4D97-AF65-F5344CB8AC3E}">
        <p14:creationId xmlns:p14="http://schemas.microsoft.com/office/powerpoint/2010/main" val="4923135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اتصالات تحت بارهای کششی خارجی</a:t>
            </a:r>
            <a:endParaRPr lang="en-US" b="1" dirty="0">
              <a:cs typeface="B Nazanin" panose="00000400000000000000" pitchFamily="2" charset="-78"/>
            </a:endParaRPr>
          </a:p>
        </p:txBody>
      </p:sp>
      <p:sp>
        <p:nvSpPr>
          <p:cNvPr id="3" name="Content Placeholder 2"/>
          <p:cNvSpPr>
            <a:spLocks noGrp="1"/>
          </p:cNvSpPr>
          <p:nvPr>
            <p:ph idx="1"/>
          </p:nvPr>
        </p:nvSpPr>
        <p:spPr>
          <a:xfrm>
            <a:off x="2589212" y="1594022"/>
            <a:ext cx="8915400" cy="4317200"/>
          </a:xfrm>
        </p:spPr>
        <p:txBody>
          <a:bodyPr>
            <a:normAutofit/>
          </a:bodyPr>
          <a:lstStyle/>
          <a:p>
            <a:pPr algn="r" rtl="1"/>
            <a:r>
              <a:rPr lang="fa-IR" b="1" dirty="0" smtClean="0">
                <a:cs typeface="B Nazanin" panose="00000400000000000000" pitchFamily="2" charset="-78"/>
              </a:rPr>
              <a:t>وظیفه اصلی پیچها عموما تحمل بار کششی است. برای اینکه جدایش رخ ندهد پیچها با یک نیروی اولیه به نام پیش بار محکم می شوند</a:t>
            </a:r>
            <a:r>
              <a:rPr lang="fa-IR" b="1" dirty="0" smtClean="0">
                <a:cs typeface="B Nazanin" panose="00000400000000000000" pitchFamily="2" charset="-78"/>
              </a:rPr>
              <a:t>. این نیروی پیش بار کششی با پیچاندن مهره ایجاد می شود.</a:t>
            </a:r>
            <a:endParaRPr lang="fa-IR" b="1" dirty="0" smtClean="0">
              <a:cs typeface="B Nazanin" panose="00000400000000000000" pitchFamily="2" charset="-78"/>
            </a:endParaRPr>
          </a:p>
          <a:p>
            <a:pPr algn="r" rtl="1"/>
            <a:r>
              <a:rPr lang="en-US" b="1" dirty="0" smtClean="0">
                <a:cs typeface="B Nazanin" panose="00000400000000000000" pitchFamily="2" charset="-78"/>
              </a:rPr>
              <a:t>Fi</a:t>
            </a:r>
            <a:r>
              <a:rPr lang="fa-IR" b="1" dirty="0" smtClean="0">
                <a:cs typeface="B Nazanin" panose="00000400000000000000" pitchFamily="2" charset="-78"/>
              </a:rPr>
              <a:t>: پیش بار (</a:t>
            </a:r>
            <a:r>
              <a:rPr lang="en-US" b="1" dirty="0" smtClean="0">
                <a:cs typeface="B Nazanin" panose="00000400000000000000" pitchFamily="2" charset="-78"/>
              </a:rPr>
              <a:t>Preload</a:t>
            </a:r>
            <a:r>
              <a:rPr lang="fa-IR" b="1" dirty="0" smtClean="0">
                <a:cs typeface="B Nazanin" panose="00000400000000000000" pitchFamily="2" charset="-78"/>
              </a:rPr>
              <a:t>)</a:t>
            </a:r>
          </a:p>
          <a:p>
            <a:pPr algn="r" rtl="1"/>
            <a:r>
              <a:rPr lang="en-US" b="1" dirty="0" smtClean="0">
                <a:cs typeface="B Nazanin" panose="00000400000000000000" pitchFamily="2" charset="-78"/>
              </a:rPr>
              <a:t>P</a:t>
            </a:r>
            <a:r>
              <a:rPr lang="fa-IR" b="1" dirty="0" smtClean="0">
                <a:cs typeface="B Nazanin" panose="00000400000000000000" pitchFamily="2" charset="-78"/>
              </a:rPr>
              <a:t>: بار کششی خارجی وارد به هر پیچ</a:t>
            </a:r>
          </a:p>
          <a:p>
            <a:pPr algn="r" rtl="1"/>
            <a:r>
              <a:rPr lang="en-US" b="1" dirty="0" err="1" smtClean="0">
                <a:cs typeface="B Nazanin" panose="00000400000000000000" pitchFamily="2" charset="-78"/>
              </a:rPr>
              <a:t>Pb</a:t>
            </a:r>
            <a:r>
              <a:rPr lang="fa-IR" b="1" dirty="0" smtClean="0">
                <a:cs typeface="B Nazanin" panose="00000400000000000000" pitchFamily="2" charset="-78"/>
              </a:rPr>
              <a:t>: بخشی از بار </a:t>
            </a:r>
            <a:r>
              <a:rPr lang="en-US" b="1" dirty="0" smtClean="0">
                <a:cs typeface="B Nazanin" panose="00000400000000000000" pitchFamily="2" charset="-78"/>
              </a:rPr>
              <a:t>P</a:t>
            </a:r>
            <a:r>
              <a:rPr lang="fa-IR" b="1" dirty="0" smtClean="0">
                <a:cs typeface="B Nazanin" panose="00000400000000000000" pitchFamily="2" charset="-78"/>
              </a:rPr>
              <a:t> که توسط هر پیچ تحمل می شود.</a:t>
            </a:r>
          </a:p>
          <a:p>
            <a:pPr algn="r" rtl="1"/>
            <a:r>
              <a:rPr lang="en-US" b="1" dirty="0" smtClean="0">
                <a:cs typeface="B Nazanin" panose="00000400000000000000" pitchFamily="2" charset="-78"/>
              </a:rPr>
              <a:t>Pm</a:t>
            </a:r>
            <a:r>
              <a:rPr lang="fa-IR" b="1" dirty="0" smtClean="0">
                <a:cs typeface="B Nazanin" panose="00000400000000000000" pitchFamily="2" charset="-78"/>
              </a:rPr>
              <a:t>: </a:t>
            </a:r>
            <a:r>
              <a:rPr lang="fa-IR" b="1" dirty="0">
                <a:cs typeface="B Nazanin" panose="00000400000000000000" pitchFamily="2" charset="-78"/>
              </a:rPr>
              <a:t>بخشی از بار </a:t>
            </a:r>
            <a:r>
              <a:rPr lang="en-US" b="1" dirty="0">
                <a:cs typeface="B Nazanin" panose="00000400000000000000" pitchFamily="2" charset="-78"/>
              </a:rPr>
              <a:t>P</a:t>
            </a:r>
            <a:r>
              <a:rPr lang="fa-IR" b="1" dirty="0">
                <a:cs typeface="B Nazanin" panose="00000400000000000000" pitchFamily="2" charset="-78"/>
              </a:rPr>
              <a:t> که توسط </a:t>
            </a:r>
            <a:r>
              <a:rPr lang="fa-IR" b="1" dirty="0" smtClean="0">
                <a:cs typeface="B Nazanin" panose="00000400000000000000" pitchFamily="2" charset="-78"/>
              </a:rPr>
              <a:t>عضوها تحمل </a:t>
            </a:r>
            <a:r>
              <a:rPr lang="fa-IR" b="1" dirty="0">
                <a:cs typeface="B Nazanin" panose="00000400000000000000" pitchFamily="2" charset="-78"/>
              </a:rPr>
              <a:t>می شود.</a:t>
            </a:r>
            <a:endParaRPr lang="fa-IR" b="1" dirty="0" smtClean="0">
              <a:cs typeface="B Nazanin" panose="00000400000000000000" pitchFamily="2" charset="-78"/>
            </a:endParaRPr>
          </a:p>
          <a:p>
            <a:pPr algn="r" rtl="1"/>
            <a:r>
              <a:rPr lang="en-US" b="1" dirty="0" smtClean="0">
                <a:cs typeface="B Nazanin" panose="00000400000000000000" pitchFamily="2" charset="-78"/>
              </a:rPr>
              <a:t>Fb=</a:t>
            </a:r>
            <a:r>
              <a:rPr lang="en-US" b="1" dirty="0" err="1" smtClean="0">
                <a:cs typeface="B Nazanin" panose="00000400000000000000" pitchFamily="2" charset="-78"/>
              </a:rPr>
              <a:t>Pb+Fi</a:t>
            </a:r>
            <a:r>
              <a:rPr lang="fa-IR" b="1" dirty="0" smtClean="0">
                <a:cs typeface="B Nazanin" panose="00000400000000000000" pitchFamily="2" charset="-78"/>
              </a:rPr>
              <a:t>: برآیند بار وارد به هر پیچ</a:t>
            </a:r>
          </a:p>
          <a:p>
            <a:pPr algn="r" rtl="1"/>
            <a:r>
              <a:rPr lang="en-US" b="1" dirty="0" err="1" smtClean="0">
                <a:cs typeface="B Nazanin" panose="00000400000000000000" pitchFamily="2" charset="-78"/>
              </a:rPr>
              <a:t>Fm</a:t>
            </a:r>
            <a:r>
              <a:rPr lang="en-US" b="1" dirty="0" smtClean="0">
                <a:cs typeface="B Nazanin" panose="00000400000000000000" pitchFamily="2" charset="-78"/>
              </a:rPr>
              <a:t>=Pm-Fi</a:t>
            </a:r>
            <a:r>
              <a:rPr lang="fa-IR" b="1" dirty="0" smtClean="0">
                <a:cs typeface="B Nazanin" panose="00000400000000000000" pitchFamily="2" charset="-78"/>
              </a:rPr>
              <a:t>: برآیند بار وارد به عضوها</a:t>
            </a:r>
          </a:p>
          <a:p>
            <a:pPr algn="r" rtl="1"/>
            <a:r>
              <a:rPr lang="en-US" b="1" dirty="0" smtClean="0">
                <a:cs typeface="B Nazanin" panose="00000400000000000000" pitchFamily="2" charset="-78"/>
              </a:rPr>
              <a:t>C</a:t>
            </a:r>
            <a:r>
              <a:rPr lang="fa-IR" b="1" dirty="0" smtClean="0">
                <a:cs typeface="B Nazanin" panose="00000400000000000000" pitchFamily="2" charset="-78"/>
              </a:rPr>
              <a:t>: کسری از بار خارجی </a:t>
            </a:r>
            <a:r>
              <a:rPr lang="en-US" b="1" dirty="0" smtClean="0">
                <a:cs typeface="B Nazanin" panose="00000400000000000000" pitchFamily="2" charset="-78"/>
              </a:rPr>
              <a:t>P</a:t>
            </a:r>
            <a:r>
              <a:rPr lang="fa-IR" b="1" dirty="0" smtClean="0">
                <a:cs typeface="B Nazanin" panose="00000400000000000000" pitchFamily="2" charset="-78"/>
              </a:rPr>
              <a:t> که توسط هر پیچ تحمل می شود.</a:t>
            </a:r>
          </a:p>
          <a:p>
            <a:pPr algn="r" rtl="1"/>
            <a:r>
              <a:rPr lang="en-US" b="1" dirty="0" smtClean="0">
                <a:cs typeface="B Nazanin" panose="00000400000000000000" pitchFamily="2" charset="-78"/>
              </a:rPr>
              <a:t>1-C</a:t>
            </a:r>
            <a:r>
              <a:rPr lang="fa-IR" b="1" dirty="0" smtClean="0">
                <a:cs typeface="B Nazanin" panose="00000400000000000000" pitchFamily="2" charset="-78"/>
              </a:rPr>
              <a:t>: کسری از بار خارجی </a:t>
            </a:r>
            <a:r>
              <a:rPr lang="en-US" b="1" dirty="0" smtClean="0">
                <a:cs typeface="B Nazanin" panose="00000400000000000000" pitchFamily="2" charset="-78"/>
              </a:rPr>
              <a:t>P</a:t>
            </a:r>
            <a:r>
              <a:rPr lang="fa-IR" b="1" dirty="0" smtClean="0">
                <a:cs typeface="B Nazanin" panose="00000400000000000000" pitchFamily="2" charset="-78"/>
              </a:rPr>
              <a:t> که توسط عضوها تحمل می شود.</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702136" y="2328184"/>
            <a:ext cx="5248275" cy="4552950"/>
          </a:xfrm>
          <a:prstGeom prst="rect">
            <a:avLst/>
          </a:prstGeom>
        </p:spPr>
      </p:pic>
      <p:sp>
        <p:nvSpPr>
          <p:cNvPr id="5" name="Slide Number Placeholder 4"/>
          <p:cNvSpPr>
            <a:spLocks noGrp="1"/>
          </p:cNvSpPr>
          <p:nvPr>
            <p:ph type="sldNum" sz="quarter" idx="12"/>
          </p:nvPr>
        </p:nvSpPr>
        <p:spPr/>
        <p:txBody>
          <a:bodyPr/>
          <a:lstStyle/>
          <a:p>
            <a:fld id="{0B166A71-14BF-4983-A275-472C5053473C}" type="slidenum">
              <a:rPr lang="en-US" smtClean="0"/>
              <a:t>30</a:t>
            </a:fld>
            <a:endParaRPr lang="en-US"/>
          </a:p>
        </p:txBody>
      </p:sp>
    </p:spTree>
    <p:extLst>
      <p:ext uri="{BB962C8B-B14F-4D97-AF65-F5344CB8AC3E}">
        <p14:creationId xmlns:p14="http://schemas.microsoft.com/office/powerpoint/2010/main" val="9465115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72044" y="3632671"/>
            <a:ext cx="3751456" cy="2686108"/>
          </a:xfrm>
        </p:spPr>
        <p:txBody>
          <a:bodyPr/>
          <a:lstStyle/>
          <a:p>
            <a:pPr algn="r" rtl="1"/>
            <a:r>
              <a:rPr lang="fa-IR" dirty="0" smtClean="0"/>
              <a:t>معمولا بیشتر از </a:t>
            </a:r>
            <a:r>
              <a:rPr lang="en-US" dirty="0" smtClean="0"/>
              <a:t>80</a:t>
            </a:r>
            <a:r>
              <a:rPr lang="fa-IR" dirty="0" smtClean="0"/>
              <a:t> درصد بار خارجی را عضوها تحمل می کنند.</a:t>
            </a:r>
            <a:endParaRPr lang="en-US" dirty="0"/>
          </a:p>
        </p:txBody>
      </p:sp>
      <p:pic>
        <p:nvPicPr>
          <p:cNvPr id="4" name="Picture 3"/>
          <p:cNvPicPr>
            <a:picLocks noChangeAspect="1"/>
          </p:cNvPicPr>
          <p:nvPr/>
        </p:nvPicPr>
        <p:blipFill>
          <a:blip r:embed="rId2"/>
          <a:stretch>
            <a:fillRect/>
          </a:stretch>
        </p:blipFill>
        <p:spPr>
          <a:xfrm>
            <a:off x="5428261" y="1781549"/>
            <a:ext cx="1986991" cy="631665"/>
          </a:xfrm>
          <a:prstGeom prst="rect">
            <a:avLst/>
          </a:prstGeom>
        </p:spPr>
      </p:pic>
      <p:pic>
        <p:nvPicPr>
          <p:cNvPr id="5" name="Picture 4"/>
          <p:cNvPicPr>
            <a:picLocks noChangeAspect="1"/>
          </p:cNvPicPr>
          <p:nvPr/>
        </p:nvPicPr>
        <p:blipFill>
          <a:blip r:embed="rId3"/>
          <a:stretch>
            <a:fillRect/>
          </a:stretch>
        </p:blipFill>
        <p:spPr>
          <a:xfrm>
            <a:off x="2649409" y="1851797"/>
            <a:ext cx="1345947" cy="359910"/>
          </a:xfrm>
          <a:prstGeom prst="rect">
            <a:avLst/>
          </a:prstGeom>
        </p:spPr>
      </p:pic>
      <p:pic>
        <p:nvPicPr>
          <p:cNvPr id="6" name="Picture 5"/>
          <p:cNvPicPr>
            <a:picLocks noChangeAspect="1"/>
          </p:cNvPicPr>
          <p:nvPr/>
        </p:nvPicPr>
        <p:blipFill>
          <a:blip r:embed="rId4"/>
          <a:stretch>
            <a:fillRect/>
          </a:stretch>
        </p:blipFill>
        <p:spPr>
          <a:xfrm>
            <a:off x="7753155" y="1851797"/>
            <a:ext cx="2379996" cy="420857"/>
          </a:xfrm>
          <a:prstGeom prst="rect">
            <a:avLst/>
          </a:prstGeom>
        </p:spPr>
      </p:pic>
      <p:pic>
        <p:nvPicPr>
          <p:cNvPr id="7" name="Picture 6"/>
          <p:cNvPicPr>
            <a:picLocks noChangeAspect="1"/>
          </p:cNvPicPr>
          <p:nvPr/>
        </p:nvPicPr>
        <p:blipFill>
          <a:blip r:embed="rId5"/>
          <a:stretch>
            <a:fillRect/>
          </a:stretch>
        </p:blipFill>
        <p:spPr>
          <a:xfrm>
            <a:off x="2589212" y="2664292"/>
            <a:ext cx="1511386" cy="7927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6"/>
          <a:stretch>
            <a:fillRect/>
          </a:stretch>
        </p:blipFill>
        <p:spPr>
          <a:xfrm>
            <a:off x="2544302" y="3729187"/>
            <a:ext cx="3616863" cy="446796"/>
          </a:xfrm>
          <a:prstGeom prst="rect">
            <a:avLst/>
          </a:prstGeom>
        </p:spPr>
      </p:pic>
      <p:pic>
        <p:nvPicPr>
          <p:cNvPr id="9" name="Picture 8"/>
          <p:cNvPicPr>
            <a:picLocks noChangeAspect="1"/>
          </p:cNvPicPr>
          <p:nvPr/>
        </p:nvPicPr>
        <p:blipFill>
          <a:blip r:embed="rId7"/>
          <a:stretch>
            <a:fillRect/>
          </a:stretch>
        </p:blipFill>
        <p:spPr>
          <a:xfrm>
            <a:off x="2544302" y="4274587"/>
            <a:ext cx="3942995" cy="376234"/>
          </a:xfrm>
          <a:prstGeom prst="rect">
            <a:avLst/>
          </a:prstGeom>
        </p:spPr>
      </p:pic>
      <p:pic>
        <p:nvPicPr>
          <p:cNvPr id="10" name="Picture 9"/>
          <p:cNvPicPr>
            <a:picLocks noChangeAspect="1"/>
          </p:cNvPicPr>
          <p:nvPr/>
        </p:nvPicPr>
        <p:blipFill>
          <a:blip r:embed="rId8"/>
          <a:stretch>
            <a:fillRect/>
          </a:stretch>
        </p:blipFill>
        <p:spPr>
          <a:xfrm>
            <a:off x="3097045" y="4975725"/>
            <a:ext cx="1767952" cy="524154"/>
          </a:xfrm>
          <a:prstGeom prst="rect">
            <a:avLst/>
          </a:prstGeom>
        </p:spPr>
      </p:pic>
      <p:pic>
        <p:nvPicPr>
          <p:cNvPr id="11" name="Picture 10"/>
          <p:cNvPicPr>
            <a:picLocks noChangeAspect="1"/>
          </p:cNvPicPr>
          <p:nvPr/>
        </p:nvPicPr>
        <p:blipFill>
          <a:blip r:embed="rId9"/>
          <a:stretch>
            <a:fillRect/>
          </a:stretch>
        </p:blipFill>
        <p:spPr>
          <a:xfrm>
            <a:off x="4707924" y="4864735"/>
            <a:ext cx="5848350" cy="1714500"/>
          </a:xfrm>
          <a:prstGeom prst="rect">
            <a:avLst/>
          </a:prstGeom>
        </p:spPr>
      </p:pic>
      <p:sp>
        <p:nvSpPr>
          <p:cNvPr id="12" name="Slide Number Placeholder 11"/>
          <p:cNvSpPr>
            <a:spLocks noGrp="1"/>
          </p:cNvSpPr>
          <p:nvPr>
            <p:ph type="sldNum" sz="quarter" idx="12"/>
          </p:nvPr>
        </p:nvSpPr>
        <p:spPr/>
        <p:txBody>
          <a:bodyPr/>
          <a:lstStyle/>
          <a:p>
            <a:fld id="{0B166A71-14BF-4983-A275-472C5053473C}" type="slidenum">
              <a:rPr lang="en-US" smtClean="0"/>
              <a:t>31</a:t>
            </a:fld>
            <a:endParaRPr lang="en-US"/>
          </a:p>
        </p:txBody>
      </p:sp>
      <p:pic>
        <p:nvPicPr>
          <p:cNvPr id="13" name="Picture 12"/>
          <p:cNvPicPr>
            <a:picLocks noChangeAspect="1"/>
          </p:cNvPicPr>
          <p:nvPr/>
        </p:nvPicPr>
        <p:blipFill>
          <a:blip r:embed="rId10"/>
          <a:stretch>
            <a:fillRect/>
          </a:stretch>
        </p:blipFill>
        <p:spPr>
          <a:xfrm>
            <a:off x="2544302" y="617370"/>
            <a:ext cx="2676525" cy="742950"/>
          </a:xfrm>
          <a:prstGeom prst="rect">
            <a:avLst/>
          </a:prstGeom>
        </p:spPr>
      </p:pic>
      <p:pic>
        <p:nvPicPr>
          <p:cNvPr id="14" name="Picture 13"/>
          <p:cNvPicPr>
            <a:picLocks noChangeAspect="1"/>
          </p:cNvPicPr>
          <p:nvPr/>
        </p:nvPicPr>
        <p:blipFill>
          <a:blip r:embed="rId11"/>
          <a:stretch>
            <a:fillRect/>
          </a:stretch>
        </p:blipFill>
        <p:spPr>
          <a:xfrm>
            <a:off x="6600630" y="787782"/>
            <a:ext cx="1152525" cy="657225"/>
          </a:xfrm>
          <a:prstGeom prst="rect">
            <a:avLst/>
          </a:prstGeom>
        </p:spPr>
      </p:pic>
      <p:sp>
        <p:nvSpPr>
          <p:cNvPr id="19" name="Rectangle 18"/>
          <p:cNvSpPr/>
          <p:nvPr/>
        </p:nvSpPr>
        <p:spPr>
          <a:xfrm>
            <a:off x="4395231" y="2801613"/>
            <a:ext cx="1909655" cy="5635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ثابت سفتی اتصال</a:t>
            </a:r>
            <a:endParaRPr lang="en-US" dirty="0"/>
          </a:p>
        </p:txBody>
      </p:sp>
      <p:sp>
        <p:nvSpPr>
          <p:cNvPr id="15" name="Right Arrow 14"/>
          <p:cNvSpPr/>
          <p:nvPr/>
        </p:nvSpPr>
        <p:spPr>
          <a:xfrm>
            <a:off x="5547360" y="1048512"/>
            <a:ext cx="757526" cy="2194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9"/>
          <p:cNvSpPr>
            <a:spLocks noGrp="1"/>
          </p:cNvSpPr>
          <p:nvPr>
            <p:ph type="title"/>
          </p:nvPr>
        </p:nvSpPr>
        <p:spPr>
          <a:xfrm>
            <a:off x="4395231" y="1895147"/>
            <a:ext cx="772067" cy="2732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endParaRPr lang="en-US" dirty="0"/>
          </a:p>
        </p:txBody>
      </p:sp>
      <p:sp>
        <p:nvSpPr>
          <p:cNvPr id="17" name="Rectangle 16"/>
          <p:cNvSpPr/>
          <p:nvPr/>
        </p:nvSpPr>
        <p:spPr>
          <a:xfrm>
            <a:off x="2544302" y="2664292"/>
            <a:ext cx="1556296" cy="7927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87030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رابطه گشتاور وارد به پیچ با کشش بوجود آمده در آن</a:t>
            </a:r>
            <a:endParaRPr lang="en-US" b="1" dirty="0">
              <a:cs typeface="B Nazanin" panose="00000400000000000000" pitchFamily="2" charset="-78"/>
            </a:endParaRPr>
          </a:p>
        </p:txBody>
      </p:sp>
      <p:sp>
        <p:nvSpPr>
          <p:cNvPr id="3" name="Content Placeholder 2"/>
          <p:cNvSpPr>
            <a:spLocks noGrp="1"/>
          </p:cNvSpPr>
          <p:nvPr>
            <p:ph idx="1"/>
          </p:nvPr>
        </p:nvSpPr>
        <p:spPr>
          <a:xfrm>
            <a:off x="2556785" y="1426464"/>
            <a:ext cx="8915400" cy="4279392"/>
          </a:xfrm>
        </p:spPr>
        <p:txBody>
          <a:bodyPr>
            <a:normAutofit fontScale="92500" lnSpcReduction="10000"/>
          </a:bodyPr>
          <a:lstStyle/>
          <a:p>
            <a:pPr algn="r" rtl="1"/>
            <a:r>
              <a:rPr lang="fa-IR" dirty="0" smtClean="0"/>
              <a:t>رابطه گشتاور مورد نیاز برای پیش بار مطلوب:</a:t>
            </a:r>
          </a:p>
          <a:p>
            <a:pPr algn="r" rtl="1"/>
            <a:endParaRPr lang="fa-IR" dirty="0"/>
          </a:p>
          <a:p>
            <a:pPr algn="r" rtl="1"/>
            <a:r>
              <a:rPr lang="en-US" dirty="0" smtClean="0"/>
              <a:t>f</a:t>
            </a:r>
            <a:r>
              <a:rPr lang="fa-IR" dirty="0" smtClean="0"/>
              <a:t>: ضریب اصطکاک دندانه پیچ</a:t>
            </a:r>
          </a:p>
          <a:p>
            <a:pPr algn="r" rtl="1"/>
            <a:r>
              <a:rPr lang="en-US" dirty="0" smtClean="0"/>
              <a:t>fc</a:t>
            </a:r>
            <a:r>
              <a:rPr lang="fa-IR" dirty="0" smtClean="0"/>
              <a:t>: ضریب اصطکاک طوقه پیچ</a:t>
            </a:r>
          </a:p>
          <a:p>
            <a:pPr algn="r" rtl="1"/>
            <a:endParaRPr lang="fa-IR" dirty="0"/>
          </a:p>
          <a:p>
            <a:pPr algn="r" rtl="1"/>
            <a:r>
              <a:rPr lang="fa-IR" dirty="0" smtClean="0"/>
              <a:t>ضریب گشتاور پیچشی:</a:t>
            </a:r>
          </a:p>
          <a:p>
            <a:pPr algn="r" rtl="1"/>
            <a:endParaRPr lang="fa-IR" dirty="0"/>
          </a:p>
          <a:p>
            <a:pPr algn="r" rtl="1"/>
            <a:endParaRPr lang="fa-IR" dirty="0" smtClean="0"/>
          </a:p>
          <a:p>
            <a:pPr algn="r" rtl="1"/>
            <a:r>
              <a:rPr lang="fa-IR" dirty="0" smtClean="0"/>
              <a:t>هر دو ضریب اصطکاک به طور متوسط در حدود 0.15</a:t>
            </a:r>
            <a:r>
              <a:rPr lang="fa-IR" dirty="0"/>
              <a:t> </a:t>
            </a:r>
            <a:r>
              <a:rPr lang="fa-IR" dirty="0" smtClean="0"/>
              <a:t>هستند که در نتیجه بدون ارتباط به اندازه پیچهای بکار رفته مقدار </a:t>
            </a:r>
            <a:r>
              <a:rPr lang="en-US" dirty="0" smtClean="0"/>
              <a:t>K=0.2</a:t>
            </a:r>
            <a:r>
              <a:rPr lang="fa-IR" dirty="0" smtClean="0"/>
              <a:t> بدست می آید.</a:t>
            </a:r>
          </a:p>
          <a:p>
            <a:pPr algn="r" rtl="1"/>
            <a:r>
              <a:rPr lang="fa-IR" dirty="0" smtClean="0"/>
              <a:t>در صورت نامشخص بودن شرایط کاری پیچ مقدار </a:t>
            </a:r>
            <a:r>
              <a:rPr lang="en-US" dirty="0" smtClean="0"/>
              <a:t>K=0.2</a:t>
            </a:r>
            <a:r>
              <a:rPr lang="fa-IR" dirty="0" smtClean="0"/>
              <a:t> </a:t>
            </a:r>
          </a:p>
          <a:p>
            <a:pPr marL="0" indent="0" algn="r" rtl="1">
              <a:buNone/>
            </a:pPr>
            <a:r>
              <a:rPr lang="fa-IR" dirty="0" smtClean="0"/>
              <a:t>را بکار می گیریم.</a:t>
            </a:r>
            <a:endParaRPr lang="en-US" dirty="0"/>
          </a:p>
        </p:txBody>
      </p:sp>
      <p:pic>
        <p:nvPicPr>
          <p:cNvPr id="4" name="Picture 3"/>
          <p:cNvPicPr>
            <a:picLocks noChangeAspect="1"/>
          </p:cNvPicPr>
          <p:nvPr/>
        </p:nvPicPr>
        <p:blipFill>
          <a:blip r:embed="rId2"/>
          <a:stretch>
            <a:fillRect/>
          </a:stretch>
        </p:blipFill>
        <p:spPr>
          <a:xfrm>
            <a:off x="2811634" y="1857926"/>
            <a:ext cx="4518713" cy="757232"/>
          </a:xfrm>
          <a:prstGeom prst="rect">
            <a:avLst/>
          </a:prstGeom>
        </p:spPr>
      </p:pic>
      <p:pic>
        <p:nvPicPr>
          <p:cNvPr id="5" name="Picture 4"/>
          <p:cNvPicPr>
            <a:picLocks noChangeAspect="1"/>
          </p:cNvPicPr>
          <p:nvPr/>
        </p:nvPicPr>
        <p:blipFill>
          <a:blip r:embed="rId3"/>
          <a:stretch>
            <a:fillRect/>
          </a:stretch>
        </p:blipFill>
        <p:spPr>
          <a:xfrm>
            <a:off x="2811634" y="2963036"/>
            <a:ext cx="3712788" cy="632780"/>
          </a:xfrm>
          <a:prstGeom prst="rect">
            <a:avLst/>
          </a:prstGeom>
        </p:spPr>
      </p:pic>
      <p:pic>
        <p:nvPicPr>
          <p:cNvPr id="6" name="Picture 5"/>
          <p:cNvPicPr>
            <a:picLocks noChangeAspect="1"/>
          </p:cNvPicPr>
          <p:nvPr/>
        </p:nvPicPr>
        <p:blipFill>
          <a:blip r:embed="rId4"/>
          <a:stretch>
            <a:fillRect/>
          </a:stretch>
        </p:blipFill>
        <p:spPr>
          <a:xfrm>
            <a:off x="2811634" y="3813250"/>
            <a:ext cx="1061144" cy="387960"/>
          </a:xfrm>
          <a:prstGeom prst="rect">
            <a:avLst/>
          </a:prstGeom>
        </p:spPr>
      </p:pic>
      <p:pic>
        <p:nvPicPr>
          <p:cNvPr id="7" name="Picture 6"/>
          <p:cNvPicPr>
            <a:picLocks noChangeAspect="1"/>
          </p:cNvPicPr>
          <p:nvPr/>
        </p:nvPicPr>
        <p:blipFill>
          <a:blip r:embed="rId5"/>
          <a:stretch>
            <a:fillRect/>
          </a:stretch>
        </p:blipFill>
        <p:spPr>
          <a:xfrm>
            <a:off x="2524358" y="4598602"/>
            <a:ext cx="3090713" cy="2244915"/>
          </a:xfrm>
          <a:prstGeom prst="rect">
            <a:avLst/>
          </a:prstGeom>
        </p:spPr>
      </p:pic>
      <p:sp>
        <p:nvSpPr>
          <p:cNvPr id="8" name="Slide Number Placeholder 7"/>
          <p:cNvSpPr>
            <a:spLocks noGrp="1"/>
          </p:cNvSpPr>
          <p:nvPr>
            <p:ph type="sldNum" sz="quarter" idx="12"/>
          </p:nvPr>
        </p:nvSpPr>
        <p:spPr/>
        <p:txBody>
          <a:bodyPr/>
          <a:lstStyle/>
          <a:p>
            <a:fld id="{0B166A71-14BF-4983-A275-472C5053473C}" type="slidenum">
              <a:rPr lang="en-US" smtClean="0"/>
              <a:t>32</a:t>
            </a:fld>
            <a:endParaRPr lang="en-US"/>
          </a:p>
        </p:txBody>
      </p:sp>
      <p:pic>
        <p:nvPicPr>
          <p:cNvPr id="9" name="Picture 8"/>
          <p:cNvPicPr>
            <a:picLocks noChangeAspect="1"/>
          </p:cNvPicPr>
          <p:nvPr/>
        </p:nvPicPr>
        <p:blipFill>
          <a:blip r:embed="rId6"/>
          <a:stretch>
            <a:fillRect/>
          </a:stretch>
        </p:blipFill>
        <p:spPr>
          <a:xfrm>
            <a:off x="290180" y="1569198"/>
            <a:ext cx="2412100" cy="2567984"/>
          </a:xfrm>
          <a:prstGeom prst="rect">
            <a:avLst/>
          </a:prstGeom>
        </p:spPr>
      </p:pic>
      <p:cxnSp>
        <p:nvCxnSpPr>
          <p:cNvPr id="11" name="Curved Connector 10"/>
          <p:cNvCxnSpPr/>
          <p:nvPr/>
        </p:nvCxnSpPr>
        <p:spPr>
          <a:xfrm>
            <a:off x="5145024" y="1905000"/>
            <a:ext cx="3145539" cy="411480"/>
          </a:xfrm>
          <a:prstGeom prst="curvedConnector3">
            <a:avLst>
              <a:gd name="adj1" fmla="val 8333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Curved Connector 13"/>
          <p:cNvCxnSpPr/>
          <p:nvPr/>
        </p:nvCxnSpPr>
        <p:spPr>
          <a:xfrm>
            <a:off x="6803136" y="2231136"/>
            <a:ext cx="1487424" cy="499872"/>
          </a:xfrm>
          <a:prstGeom prst="curvedConnector3">
            <a:avLst>
              <a:gd name="adj1" fmla="val 1721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059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fld id="{0B166A71-14BF-4983-A275-472C5053473C}" type="slidenum">
              <a:rPr lang="en-US" smtClean="0"/>
              <a:t>33</a:t>
            </a:fld>
            <a:endParaRPr lang="en-US"/>
          </a:p>
        </p:txBody>
      </p:sp>
      <p:pic>
        <p:nvPicPr>
          <p:cNvPr id="5" name="Picture 4"/>
          <p:cNvPicPr>
            <a:picLocks noChangeAspect="1"/>
          </p:cNvPicPr>
          <p:nvPr/>
        </p:nvPicPr>
        <p:blipFill>
          <a:blip r:embed="rId2"/>
          <a:stretch>
            <a:fillRect/>
          </a:stretch>
        </p:blipFill>
        <p:spPr>
          <a:xfrm>
            <a:off x="4941179" y="27100"/>
            <a:ext cx="7198614" cy="3755799"/>
          </a:xfrm>
          <a:prstGeom prst="rect">
            <a:avLst/>
          </a:prstGeom>
        </p:spPr>
      </p:pic>
      <p:pic>
        <p:nvPicPr>
          <p:cNvPr id="6" name="Picture 5"/>
          <p:cNvPicPr>
            <a:picLocks noChangeAspect="1"/>
          </p:cNvPicPr>
          <p:nvPr/>
        </p:nvPicPr>
        <p:blipFill>
          <a:blip r:embed="rId3">
            <a:clrChange>
              <a:clrFrom>
                <a:srgbClr val="FFFFFF"/>
              </a:clrFrom>
              <a:clrTo>
                <a:srgbClr val="FFFFFF">
                  <a:alpha val="0"/>
                </a:srgbClr>
              </a:clrTo>
            </a:clrChange>
          </a:blip>
          <a:stretch>
            <a:fillRect/>
          </a:stretch>
        </p:blipFill>
        <p:spPr>
          <a:xfrm>
            <a:off x="229141" y="2749799"/>
            <a:ext cx="7427436" cy="3974089"/>
          </a:xfrm>
          <a:prstGeom prst="rect">
            <a:avLst/>
          </a:prstGeom>
        </p:spPr>
      </p:pic>
    </p:spTree>
    <p:extLst>
      <p:ext uri="{BB962C8B-B14F-4D97-AF65-F5344CB8AC3E}">
        <p14:creationId xmlns:p14="http://schemas.microsoft.com/office/powerpoint/2010/main" val="31596391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r" rtl="1"/>
            <a:r>
              <a:rPr lang="fa-IR" dirty="0" smtClean="0"/>
              <a:t>استفاده از مقادیر پیش بار زیر برای بارگذاری استاتیکی و خستگی پیشنهاد می شود.</a:t>
            </a:r>
          </a:p>
          <a:p>
            <a:pPr algn="r" rtl="1"/>
            <a:endParaRPr lang="fa-IR" dirty="0"/>
          </a:p>
          <a:p>
            <a:pPr algn="r" rtl="1"/>
            <a:endParaRPr lang="fa-IR" dirty="0" smtClean="0"/>
          </a:p>
          <a:p>
            <a:pPr algn="r" rtl="1"/>
            <a:endParaRPr lang="fa-IR" dirty="0"/>
          </a:p>
          <a:p>
            <a:pPr algn="r" rtl="1"/>
            <a:endParaRPr lang="fa-IR" dirty="0" smtClean="0"/>
          </a:p>
          <a:p>
            <a:pPr algn="r" rtl="1"/>
            <a:endParaRPr lang="fa-IR" dirty="0"/>
          </a:p>
          <a:p>
            <a:pPr algn="just" rtl="1"/>
            <a:r>
              <a:rPr lang="en-US" dirty="0" err="1" smtClean="0"/>
              <a:t>Sp</a:t>
            </a:r>
            <a:r>
              <a:rPr lang="fa-IR" dirty="0" smtClean="0"/>
              <a:t> از جداول بدست می آید. برای مواد دیگری که در این جدول نیامده اند استحکام اطمینان از رابط تقریبی </a:t>
            </a:r>
            <a:r>
              <a:rPr lang="en-US" dirty="0" err="1" smtClean="0"/>
              <a:t>Sp</a:t>
            </a:r>
            <a:r>
              <a:rPr lang="en-US" dirty="0" smtClean="0"/>
              <a:t>=0.85 </a:t>
            </a:r>
            <a:r>
              <a:rPr lang="en-US" dirty="0" err="1" smtClean="0"/>
              <a:t>Sy</a:t>
            </a:r>
            <a:r>
              <a:rPr lang="fa-IR" dirty="0" smtClean="0"/>
              <a:t> بدست می آید.</a:t>
            </a:r>
            <a:endParaRPr lang="en-US" dirty="0"/>
          </a:p>
        </p:txBody>
      </p:sp>
      <p:pic>
        <p:nvPicPr>
          <p:cNvPr id="4" name="Picture 3"/>
          <p:cNvPicPr>
            <a:picLocks noChangeAspect="1"/>
          </p:cNvPicPr>
          <p:nvPr/>
        </p:nvPicPr>
        <p:blipFill>
          <a:blip r:embed="rId2"/>
          <a:stretch>
            <a:fillRect/>
          </a:stretch>
        </p:blipFill>
        <p:spPr>
          <a:xfrm>
            <a:off x="2589212" y="2835434"/>
            <a:ext cx="1667707" cy="834357"/>
          </a:xfrm>
          <a:prstGeom prst="rect">
            <a:avLst/>
          </a:prstGeom>
        </p:spPr>
      </p:pic>
      <p:pic>
        <p:nvPicPr>
          <p:cNvPr id="5" name="Picture 4"/>
          <p:cNvPicPr>
            <a:picLocks noChangeAspect="1"/>
          </p:cNvPicPr>
          <p:nvPr/>
        </p:nvPicPr>
        <p:blipFill>
          <a:blip r:embed="rId3"/>
          <a:stretch>
            <a:fillRect/>
          </a:stretch>
        </p:blipFill>
        <p:spPr>
          <a:xfrm>
            <a:off x="2589212" y="3917472"/>
            <a:ext cx="1257337" cy="524207"/>
          </a:xfrm>
          <a:prstGeom prst="rect">
            <a:avLst/>
          </a:prstGeom>
        </p:spPr>
      </p:pic>
      <p:sp>
        <p:nvSpPr>
          <p:cNvPr id="6" name="Rectangle 5"/>
          <p:cNvSpPr/>
          <p:nvPr/>
        </p:nvSpPr>
        <p:spPr>
          <a:xfrm>
            <a:off x="4972973" y="2824547"/>
            <a:ext cx="5815584" cy="4023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smtClean="0">
                <a:solidFill>
                  <a:schemeClr val="tx1"/>
                </a:solidFill>
              </a:rPr>
              <a:t>برای اتصالات غیر دائم، استفاده مجدد از پیچ ها و مهره ها</a:t>
            </a:r>
            <a:endParaRPr lang="en-US" dirty="0">
              <a:solidFill>
                <a:schemeClr val="tx1"/>
              </a:solidFill>
            </a:endParaRPr>
          </a:p>
        </p:txBody>
      </p:sp>
      <p:sp>
        <p:nvSpPr>
          <p:cNvPr id="7" name="Rectangle 6"/>
          <p:cNvSpPr/>
          <p:nvPr/>
        </p:nvSpPr>
        <p:spPr>
          <a:xfrm>
            <a:off x="4744830" y="3267455"/>
            <a:ext cx="3188208" cy="4023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smtClean="0">
                <a:solidFill>
                  <a:schemeClr val="tx1"/>
                </a:solidFill>
              </a:rPr>
              <a:t>برای اتصالات دائم</a:t>
            </a:r>
            <a:endParaRPr lang="en-US" dirty="0">
              <a:solidFill>
                <a:schemeClr val="tx1"/>
              </a:solidFill>
            </a:endParaRPr>
          </a:p>
        </p:txBody>
      </p:sp>
      <p:sp>
        <p:nvSpPr>
          <p:cNvPr id="8" name="Slide Number Placeholder 7"/>
          <p:cNvSpPr>
            <a:spLocks noGrp="1"/>
          </p:cNvSpPr>
          <p:nvPr>
            <p:ph type="sldNum" sz="quarter" idx="12"/>
          </p:nvPr>
        </p:nvSpPr>
        <p:spPr/>
        <p:txBody>
          <a:bodyPr/>
          <a:lstStyle/>
          <a:p>
            <a:fld id="{0B166A71-14BF-4983-A275-472C5053473C}" type="slidenum">
              <a:rPr lang="en-US" smtClean="0"/>
              <a:t>34</a:t>
            </a:fld>
            <a:endParaRPr lang="en-US"/>
          </a:p>
        </p:txBody>
      </p:sp>
      <p:cxnSp>
        <p:nvCxnSpPr>
          <p:cNvPr id="10" name="Straight Arrow Connector 9"/>
          <p:cNvCxnSpPr/>
          <p:nvPr/>
        </p:nvCxnSpPr>
        <p:spPr>
          <a:xfrm flipH="1">
            <a:off x="4497859" y="3025715"/>
            <a:ext cx="7166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4497860" y="3468623"/>
            <a:ext cx="71669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6299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243687"/>
            <a:ext cx="8911687" cy="1280890"/>
          </a:xfrm>
        </p:spPr>
        <p:txBody>
          <a:bodyPr/>
          <a:lstStyle/>
          <a:p>
            <a:pPr algn="r" rtl="1"/>
            <a:r>
              <a:rPr lang="fa-IR" b="1" dirty="0" smtClean="0">
                <a:cs typeface="B Nazanin" panose="00000400000000000000" pitchFamily="2" charset="-78"/>
              </a:rPr>
              <a:t>بارگذاری استاتیکی</a:t>
            </a:r>
            <a:endParaRPr lang="en-US" b="1" dirty="0">
              <a:cs typeface="B Nazanin" panose="00000400000000000000" pitchFamily="2" charset="-78"/>
            </a:endParaRPr>
          </a:p>
        </p:txBody>
      </p:sp>
      <p:sp>
        <p:nvSpPr>
          <p:cNvPr id="3" name="Content Placeholder 2"/>
          <p:cNvSpPr>
            <a:spLocks noGrp="1"/>
          </p:cNvSpPr>
          <p:nvPr>
            <p:ph idx="1"/>
          </p:nvPr>
        </p:nvSpPr>
        <p:spPr>
          <a:xfrm>
            <a:off x="2589212" y="902209"/>
            <a:ext cx="8915400" cy="5009014"/>
          </a:xfrm>
        </p:spPr>
        <p:txBody>
          <a:bodyPr/>
          <a:lstStyle/>
          <a:p>
            <a:pPr algn="r" rtl="1"/>
            <a:r>
              <a:rPr lang="fa-IR" dirty="0" smtClean="0"/>
              <a:t>تنش کششی در پیچ:</a:t>
            </a:r>
            <a:endParaRPr lang="en-US" dirty="0" smtClean="0"/>
          </a:p>
          <a:p>
            <a:pPr algn="r" rtl="1"/>
            <a:endParaRPr lang="en-US" dirty="0"/>
          </a:p>
          <a:p>
            <a:pPr algn="r" rtl="1"/>
            <a:endParaRPr lang="en-US" dirty="0" smtClean="0"/>
          </a:p>
          <a:p>
            <a:pPr algn="r" rtl="1"/>
            <a:r>
              <a:rPr lang="fa-IR" dirty="0" smtClean="0"/>
              <a:t>ضریب اطمینان گواه:</a:t>
            </a:r>
          </a:p>
          <a:p>
            <a:pPr algn="r" rtl="1"/>
            <a:endParaRPr lang="fa-IR" dirty="0"/>
          </a:p>
          <a:p>
            <a:pPr algn="r" rtl="1"/>
            <a:endParaRPr lang="fa-IR" dirty="0" smtClean="0"/>
          </a:p>
          <a:p>
            <a:pPr algn="r" rtl="1"/>
            <a:r>
              <a:rPr lang="fa-IR" dirty="0" smtClean="0"/>
              <a:t>ضریب بار:</a:t>
            </a:r>
            <a:endParaRPr lang="en-US" dirty="0"/>
          </a:p>
        </p:txBody>
      </p:sp>
      <p:pic>
        <p:nvPicPr>
          <p:cNvPr id="5" name="Picture 4"/>
          <p:cNvPicPr>
            <a:picLocks noChangeAspect="1"/>
          </p:cNvPicPr>
          <p:nvPr/>
        </p:nvPicPr>
        <p:blipFill>
          <a:blip r:embed="rId2"/>
          <a:stretch>
            <a:fillRect/>
          </a:stretch>
        </p:blipFill>
        <p:spPr>
          <a:xfrm>
            <a:off x="3223170" y="1919936"/>
            <a:ext cx="2600325" cy="952500"/>
          </a:xfrm>
          <a:prstGeom prst="rect">
            <a:avLst/>
          </a:prstGeom>
        </p:spPr>
      </p:pic>
      <p:sp>
        <p:nvSpPr>
          <p:cNvPr id="6" name="Slide Number Placeholder 5"/>
          <p:cNvSpPr>
            <a:spLocks noGrp="1"/>
          </p:cNvSpPr>
          <p:nvPr>
            <p:ph type="sldNum" sz="quarter" idx="12"/>
          </p:nvPr>
        </p:nvSpPr>
        <p:spPr/>
        <p:txBody>
          <a:bodyPr/>
          <a:lstStyle/>
          <a:p>
            <a:fld id="{0B166A71-14BF-4983-A275-472C5053473C}" type="slidenum">
              <a:rPr lang="en-US" smtClean="0"/>
              <a:t>35</a:t>
            </a:fld>
            <a:endParaRPr lang="en-US"/>
          </a:p>
        </p:txBody>
      </p:sp>
      <p:pic>
        <p:nvPicPr>
          <p:cNvPr id="7" name="Picture 6"/>
          <p:cNvPicPr>
            <a:picLocks noChangeAspect="1"/>
          </p:cNvPicPr>
          <p:nvPr/>
        </p:nvPicPr>
        <p:blipFill>
          <a:blip r:embed="rId3"/>
          <a:stretch>
            <a:fillRect/>
          </a:stretch>
        </p:blipFill>
        <p:spPr>
          <a:xfrm>
            <a:off x="3240741" y="928039"/>
            <a:ext cx="2286000" cy="809625"/>
          </a:xfrm>
          <a:prstGeom prst="rect">
            <a:avLst/>
          </a:prstGeom>
        </p:spPr>
      </p:pic>
      <p:pic>
        <p:nvPicPr>
          <p:cNvPr id="8" name="Picture 7"/>
          <p:cNvPicPr>
            <a:picLocks noChangeAspect="1"/>
          </p:cNvPicPr>
          <p:nvPr/>
        </p:nvPicPr>
        <p:blipFill>
          <a:blip r:embed="rId4"/>
          <a:stretch>
            <a:fillRect/>
          </a:stretch>
        </p:blipFill>
        <p:spPr>
          <a:xfrm>
            <a:off x="3240741" y="3054708"/>
            <a:ext cx="4248150" cy="952500"/>
          </a:xfrm>
          <a:prstGeom prst="rect">
            <a:avLst/>
          </a:prstGeom>
        </p:spPr>
      </p:pic>
      <p:pic>
        <p:nvPicPr>
          <p:cNvPr id="4" name="Picture 3"/>
          <p:cNvPicPr>
            <a:picLocks noChangeAspect="1"/>
          </p:cNvPicPr>
          <p:nvPr/>
        </p:nvPicPr>
        <p:blipFill>
          <a:blip r:embed="rId5"/>
          <a:stretch>
            <a:fillRect/>
          </a:stretch>
        </p:blipFill>
        <p:spPr>
          <a:xfrm>
            <a:off x="956890" y="1465236"/>
            <a:ext cx="1990725" cy="4505325"/>
          </a:xfrm>
          <a:prstGeom prst="rect">
            <a:avLst/>
          </a:prstGeom>
        </p:spPr>
      </p:pic>
      <p:sp>
        <p:nvSpPr>
          <p:cNvPr id="10" name="Rectangle 9"/>
          <p:cNvSpPr/>
          <p:nvPr/>
        </p:nvSpPr>
        <p:spPr>
          <a:xfrm>
            <a:off x="3223170" y="4060011"/>
            <a:ext cx="8263871" cy="2308324"/>
          </a:xfrm>
          <a:prstGeom prst="rect">
            <a:avLst/>
          </a:prstGeom>
        </p:spPr>
        <p:txBody>
          <a:bodyPr wrap="square">
            <a:spAutoFit/>
          </a:bodyPr>
          <a:lstStyle/>
          <a:p>
            <a:pPr algn="r" rtl="1"/>
            <a:r>
              <a:rPr lang="fa-IR" b="1" dirty="0">
                <a:latin typeface="BZar,Bold"/>
              </a:rPr>
              <a:t>نكته </a:t>
            </a:r>
            <a:r>
              <a:rPr lang="fa-IR" b="1" dirty="0" smtClean="0">
                <a:latin typeface="BZar,Bold"/>
              </a:rPr>
              <a:t>مهم:</a:t>
            </a:r>
            <a:endParaRPr lang="fa-IR" b="1" dirty="0">
              <a:latin typeface="BZar,Bold"/>
            </a:endParaRPr>
          </a:p>
          <a:p>
            <a:pPr algn="r" rtl="1"/>
            <a:r>
              <a:rPr lang="fa-IR" dirty="0" smtClean="0">
                <a:latin typeface="BZar"/>
              </a:rPr>
              <a:t>اگر یک پیچ تحت کشش قرار گرفت برای محاسبه تنش ار فرمول بالا استفاده می کنیم. اما اگر تحت برش قرار گرفت به جای </a:t>
            </a:r>
            <a:r>
              <a:rPr lang="en-US" dirty="0" smtClean="0">
                <a:latin typeface="BZar"/>
              </a:rPr>
              <a:t>At</a:t>
            </a:r>
            <a:r>
              <a:rPr lang="fa-IR" dirty="0" smtClean="0">
                <a:latin typeface="BZar"/>
              </a:rPr>
              <a:t> از رابطه زیر استفاده می کنیم.</a:t>
            </a:r>
          </a:p>
          <a:p>
            <a:pPr algn="r" rtl="1"/>
            <a:endParaRPr lang="fa-IR" dirty="0">
              <a:latin typeface="BZar"/>
            </a:endParaRPr>
          </a:p>
          <a:p>
            <a:pPr algn="r" rtl="1"/>
            <a:r>
              <a:rPr lang="fa-IR" dirty="0" smtClean="0">
                <a:latin typeface="BZar"/>
              </a:rPr>
              <a:t>نیروی برش روی رزوه ها</a:t>
            </a:r>
          </a:p>
          <a:p>
            <a:pPr algn="r" rtl="1"/>
            <a:endParaRPr lang="fa-IR" dirty="0">
              <a:latin typeface="BZar"/>
            </a:endParaRPr>
          </a:p>
          <a:p>
            <a:pPr algn="r" rtl="1"/>
            <a:endParaRPr lang="fa-IR" dirty="0" smtClean="0">
              <a:latin typeface="BZar"/>
            </a:endParaRPr>
          </a:p>
          <a:p>
            <a:pPr algn="r" rtl="1"/>
            <a:r>
              <a:rPr lang="fa-IR" dirty="0" smtClean="0">
                <a:latin typeface="BZar"/>
              </a:rPr>
              <a:t>نیروی برش روی قسمت بدون رزوه</a:t>
            </a:r>
          </a:p>
        </p:txBody>
      </p:sp>
      <p:pic>
        <p:nvPicPr>
          <p:cNvPr id="12" name="Picture 11"/>
          <p:cNvPicPr>
            <a:picLocks noChangeAspect="1"/>
          </p:cNvPicPr>
          <p:nvPr/>
        </p:nvPicPr>
        <p:blipFill>
          <a:blip r:embed="rId6"/>
          <a:stretch>
            <a:fillRect/>
          </a:stretch>
        </p:blipFill>
        <p:spPr>
          <a:xfrm>
            <a:off x="2947615" y="5140995"/>
            <a:ext cx="4638675" cy="1428750"/>
          </a:xfrm>
          <a:prstGeom prst="rect">
            <a:avLst/>
          </a:prstGeom>
        </p:spPr>
      </p:pic>
      <p:sp>
        <p:nvSpPr>
          <p:cNvPr id="14" name="Right Arrow 13"/>
          <p:cNvSpPr/>
          <p:nvPr/>
        </p:nvSpPr>
        <p:spPr>
          <a:xfrm>
            <a:off x="7861845" y="5287325"/>
            <a:ext cx="694944"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7586290" y="6063535"/>
            <a:ext cx="463468"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17289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0B166A71-14BF-4983-A275-472C5053473C}" type="slidenum">
              <a:rPr lang="en-US" smtClean="0"/>
              <a:t>36</a:t>
            </a:fld>
            <a:endParaRPr lang="en-US"/>
          </a:p>
        </p:txBody>
      </p:sp>
      <p:pic>
        <p:nvPicPr>
          <p:cNvPr id="6" name="Picture 5"/>
          <p:cNvPicPr>
            <a:picLocks noChangeAspect="1"/>
          </p:cNvPicPr>
          <p:nvPr/>
        </p:nvPicPr>
        <p:blipFill>
          <a:blip r:embed="rId2"/>
          <a:stretch>
            <a:fillRect/>
          </a:stretch>
        </p:blipFill>
        <p:spPr>
          <a:xfrm>
            <a:off x="3850195" y="2928968"/>
            <a:ext cx="4793933" cy="3679778"/>
          </a:xfrm>
          <a:prstGeom prst="rect">
            <a:avLst/>
          </a:prstGeom>
        </p:spPr>
      </p:pic>
      <p:grpSp>
        <p:nvGrpSpPr>
          <p:cNvPr id="8" name="Group 7"/>
          <p:cNvGrpSpPr/>
          <p:nvPr/>
        </p:nvGrpSpPr>
        <p:grpSpPr>
          <a:xfrm>
            <a:off x="1778508" y="239158"/>
            <a:ext cx="9829800" cy="2981325"/>
            <a:chOff x="1778508" y="239158"/>
            <a:chExt cx="9829800" cy="2981325"/>
          </a:xfrm>
        </p:grpSpPr>
        <p:pic>
          <p:nvPicPr>
            <p:cNvPr id="5" name="Picture 4"/>
            <p:cNvPicPr>
              <a:picLocks noChangeAspect="1"/>
            </p:cNvPicPr>
            <p:nvPr/>
          </p:nvPicPr>
          <p:blipFill>
            <a:blip r:embed="rId3"/>
            <a:stretch>
              <a:fillRect/>
            </a:stretch>
          </p:blipFill>
          <p:spPr>
            <a:xfrm>
              <a:off x="1778508" y="239158"/>
              <a:ext cx="9829800" cy="2981325"/>
            </a:xfrm>
            <a:prstGeom prst="rect">
              <a:avLst/>
            </a:prstGeom>
          </p:spPr>
        </p:pic>
        <p:pic>
          <p:nvPicPr>
            <p:cNvPr id="7" name="Picture 6"/>
            <p:cNvPicPr>
              <a:picLocks noChangeAspect="1"/>
            </p:cNvPicPr>
            <p:nvPr/>
          </p:nvPicPr>
          <p:blipFill>
            <a:blip r:embed="rId4"/>
            <a:stretch>
              <a:fillRect/>
            </a:stretch>
          </p:blipFill>
          <p:spPr>
            <a:xfrm>
              <a:off x="8476869" y="1543702"/>
              <a:ext cx="1504950" cy="542925"/>
            </a:xfrm>
            <a:prstGeom prst="rect">
              <a:avLst/>
            </a:prstGeom>
          </p:spPr>
        </p:pic>
      </p:grpSp>
    </p:spTree>
    <p:extLst>
      <p:ext uri="{BB962C8B-B14F-4D97-AF65-F5344CB8AC3E}">
        <p14:creationId xmlns:p14="http://schemas.microsoft.com/office/powerpoint/2010/main" val="40506020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fld id="{0B166A71-14BF-4983-A275-472C5053473C}" type="slidenum">
              <a:rPr lang="en-US" smtClean="0"/>
              <a:t>37</a:t>
            </a:fld>
            <a:endParaRPr lang="en-US"/>
          </a:p>
        </p:txBody>
      </p:sp>
      <p:pic>
        <p:nvPicPr>
          <p:cNvPr id="5" name="Picture 4"/>
          <p:cNvPicPr>
            <a:picLocks noChangeAspect="1"/>
          </p:cNvPicPr>
          <p:nvPr/>
        </p:nvPicPr>
        <p:blipFill>
          <a:blip r:embed="rId2"/>
          <a:stretch>
            <a:fillRect/>
          </a:stretch>
        </p:blipFill>
        <p:spPr>
          <a:xfrm>
            <a:off x="1793290" y="4904828"/>
            <a:ext cx="4124325" cy="1619250"/>
          </a:xfrm>
          <a:prstGeom prst="rect">
            <a:avLst/>
          </a:prstGeom>
        </p:spPr>
      </p:pic>
      <p:pic>
        <p:nvPicPr>
          <p:cNvPr id="7" name="Picture 6"/>
          <p:cNvPicPr>
            <a:picLocks noChangeAspect="1"/>
          </p:cNvPicPr>
          <p:nvPr/>
        </p:nvPicPr>
        <p:blipFill>
          <a:blip r:embed="rId3"/>
          <a:stretch>
            <a:fillRect/>
          </a:stretch>
        </p:blipFill>
        <p:spPr>
          <a:xfrm>
            <a:off x="7669833" y="5639759"/>
            <a:ext cx="3276600" cy="542925"/>
          </a:xfrm>
          <a:prstGeom prst="rect">
            <a:avLst/>
          </a:prstGeom>
        </p:spPr>
      </p:pic>
      <p:pic>
        <p:nvPicPr>
          <p:cNvPr id="9" name="Picture 8"/>
          <p:cNvPicPr>
            <a:picLocks noChangeAspect="1"/>
          </p:cNvPicPr>
          <p:nvPr/>
        </p:nvPicPr>
        <p:blipFill>
          <a:blip r:embed="rId4"/>
          <a:stretch>
            <a:fillRect/>
          </a:stretch>
        </p:blipFill>
        <p:spPr>
          <a:xfrm>
            <a:off x="1793290" y="308657"/>
            <a:ext cx="6653594" cy="2853996"/>
          </a:xfrm>
          <a:prstGeom prst="rect">
            <a:avLst/>
          </a:prstGeom>
        </p:spPr>
      </p:pic>
      <p:pic>
        <p:nvPicPr>
          <p:cNvPr id="10" name="Picture 9"/>
          <p:cNvPicPr>
            <a:picLocks noChangeAspect="1"/>
          </p:cNvPicPr>
          <p:nvPr/>
        </p:nvPicPr>
        <p:blipFill>
          <a:blip r:embed="rId5"/>
          <a:stretch>
            <a:fillRect/>
          </a:stretch>
        </p:blipFill>
        <p:spPr>
          <a:xfrm>
            <a:off x="8228246" y="3781699"/>
            <a:ext cx="2159775" cy="847665"/>
          </a:xfrm>
          <a:prstGeom prst="rect">
            <a:avLst/>
          </a:prstGeom>
        </p:spPr>
      </p:pic>
      <p:sp>
        <p:nvSpPr>
          <p:cNvPr id="11" name="Down Arrow 10"/>
          <p:cNvSpPr/>
          <p:nvPr/>
        </p:nvSpPr>
        <p:spPr>
          <a:xfrm>
            <a:off x="9082581" y="4720305"/>
            <a:ext cx="451104" cy="6131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6"/>
          <a:stretch>
            <a:fillRect/>
          </a:stretch>
        </p:blipFill>
        <p:spPr>
          <a:xfrm>
            <a:off x="1793290" y="3390803"/>
            <a:ext cx="3143250" cy="1285875"/>
          </a:xfrm>
          <a:prstGeom prst="rect">
            <a:avLst/>
          </a:prstGeom>
        </p:spPr>
      </p:pic>
    </p:spTree>
    <p:extLst>
      <p:ext uri="{BB962C8B-B14F-4D97-AF65-F5344CB8AC3E}">
        <p14:creationId xmlns:p14="http://schemas.microsoft.com/office/powerpoint/2010/main" val="24113628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0B166A71-14BF-4983-A275-472C5053473C}" type="slidenum">
              <a:rPr lang="en-US" smtClean="0"/>
              <a:t>38</a:t>
            </a:fld>
            <a:endParaRPr lang="en-US"/>
          </a:p>
        </p:txBody>
      </p:sp>
      <p:pic>
        <p:nvPicPr>
          <p:cNvPr id="5" name="Picture 4"/>
          <p:cNvPicPr>
            <a:picLocks noChangeAspect="1"/>
          </p:cNvPicPr>
          <p:nvPr/>
        </p:nvPicPr>
        <p:blipFill>
          <a:blip r:embed="rId2"/>
          <a:stretch>
            <a:fillRect/>
          </a:stretch>
        </p:blipFill>
        <p:spPr>
          <a:xfrm>
            <a:off x="531812" y="1966912"/>
            <a:ext cx="7677150" cy="4429125"/>
          </a:xfrm>
          <a:prstGeom prst="rect">
            <a:avLst/>
          </a:prstGeom>
        </p:spPr>
      </p:pic>
      <p:pic>
        <p:nvPicPr>
          <p:cNvPr id="6" name="Picture 5"/>
          <p:cNvPicPr>
            <a:picLocks noChangeAspect="1"/>
          </p:cNvPicPr>
          <p:nvPr/>
        </p:nvPicPr>
        <p:blipFill>
          <a:blip r:embed="rId3"/>
          <a:stretch>
            <a:fillRect/>
          </a:stretch>
        </p:blipFill>
        <p:spPr>
          <a:xfrm>
            <a:off x="1800860" y="658007"/>
            <a:ext cx="9703752" cy="990777"/>
          </a:xfrm>
          <a:prstGeom prst="rect">
            <a:avLst/>
          </a:prstGeom>
        </p:spPr>
      </p:pic>
      <p:pic>
        <p:nvPicPr>
          <p:cNvPr id="7" name="Picture 6"/>
          <p:cNvPicPr>
            <a:picLocks noChangeAspect="1"/>
          </p:cNvPicPr>
          <p:nvPr/>
        </p:nvPicPr>
        <p:blipFill>
          <a:blip r:embed="rId4"/>
          <a:stretch>
            <a:fillRect/>
          </a:stretch>
        </p:blipFill>
        <p:spPr>
          <a:xfrm>
            <a:off x="8285162" y="2133600"/>
            <a:ext cx="3219450" cy="4095750"/>
          </a:xfrm>
          <a:prstGeom prst="rect">
            <a:avLst/>
          </a:prstGeom>
        </p:spPr>
      </p:pic>
    </p:spTree>
    <p:extLst>
      <p:ext uri="{BB962C8B-B14F-4D97-AF65-F5344CB8AC3E}">
        <p14:creationId xmlns:p14="http://schemas.microsoft.com/office/powerpoint/2010/main" val="5155971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851392" y="5443066"/>
            <a:ext cx="2755391" cy="963168"/>
          </a:xfrm>
          <a:ln>
            <a:solidFill>
              <a:schemeClr val="tx1"/>
            </a:solidFill>
          </a:ln>
        </p:spPr>
        <p:txBody>
          <a:bodyPr>
            <a:normAutofit/>
          </a:bodyPr>
          <a:lstStyle/>
          <a:p>
            <a:pPr marL="0" indent="0" algn="ctr" rtl="1">
              <a:buNone/>
            </a:pPr>
            <a:r>
              <a:rPr lang="fa-IR" sz="2400" b="1" dirty="0" smtClean="0">
                <a:cs typeface="B Nazanin" panose="00000400000000000000" pitchFamily="2" charset="-78"/>
              </a:rPr>
              <a:t>پس تعداد پیچها را برابر </a:t>
            </a:r>
            <a:r>
              <a:rPr lang="en-US" sz="2400" b="1" dirty="0" smtClean="0">
                <a:cs typeface="B Nazanin" panose="00000400000000000000" pitchFamily="2" charset="-78"/>
              </a:rPr>
              <a:t>N=3</a:t>
            </a:r>
            <a:r>
              <a:rPr lang="fa-IR" sz="2400" b="1" dirty="0" smtClean="0">
                <a:cs typeface="B Nazanin" panose="00000400000000000000" pitchFamily="2" charset="-78"/>
              </a:rPr>
              <a:t> می گیریم.</a:t>
            </a:r>
            <a:endParaRPr lang="en-US" sz="2400" b="1"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B166A71-14BF-4983-A275-472C5053473C}" type="slidenum">
              <a:rPr lang="en-US" smtClean="0"/>
              <a:t>39</a:t>
            </a:fld>
            <a:endParaRPr lang="en-US"/>
          </a:p>
        </p:txBody>
      </p:sp>
      <p:pic>
        <p:nvPicPr>
          <p:cNvPr id="6" name="Picture 5"/>
          <p:cNvPicPr>
            <a:picLocks noChangeAspect="1"/>
          </p:cNvPicPr>
          <p:nvPr/>
        </p:nvPicPr>
        <p:blipFill>
          <a:blip r:embed="rId2"/>
          <a:stretch>
            <a:fillRect/>
          </a:stretch>
        </p:blipFill>
        <p:spPr>
          <a:xfrm>
            <a:off x="1722437" y="342302"/>
            <a:ext cx="9610725" cy="2333625"/>
          </a:xfrm>
          <a:prstGeom prst="rect">
            <a:avLst/>
          </a:prstGeom>
        </p:spPr>
      </p:pic>
      <p:pic>
        <p:nvPicPr>
          <p:cNvPr id="7" name="Picture 6"/>
          <p:cNvPicPr>
            <a:picLocks noChangeAspect="1"/>
          </p:cNvPicPr>
          <p:nvPr/>
        </p:nvPicPr>
        <p:blipFill>
          <a:blip r:embed="rId3"/>
          <a:stretch>
            <a:fillRect/>
          </a:stretch>
        </p:blipFill>
        <p:spPr>
          <a:xfrm>
            <a:off x="1722437" y="3051597"/>
            <a:ext cx="4629150" cy="895350"/>
          </a:xfrm>
          <a:prstGeom prst="rect">
            <a:avLst/>
          </a:prstGeom>
        </p:spPr>
      </p:pic>
      <p:pic>
        <p:nvPicPr>
          <p:cNvPr id="8" name="Picture 7"/>
          <p:cNvPicPr>
            <a:picLocks noChangeAspect="1"/>
          </p:cNvPicPr>
          <p:nvPr/>
        </p:nvPicPr>
        <p:blipFill>
          <a:blip r:embed="rId4"/>
          <a:stretch>
            <a:fillRect/>
          </a:stretch>
        </p:blipFill>
        <p:spPr>
          <a:xfrm>
            <a:off x="1689735" y="4490566"/>
            <a:ext cx="4057650" cy="952500"/>
          </a:xfrm>
          <a:prstGeom prst="rect">
            <a:avLst/>
          </a:prstGeom>
        </p:spPr>
      </p:pic>
      <p:pic>
        <p:nvPicPr>
          <p:cNvPr id="9" name="Picture 8"/>
          <p:cNvPicPr>
            <a:picLocks noChangeAspect="1"/>
          </p:cNvPicPr>
          <p:nvPr/>
        </p:nvPicPr>
        <p:blipFill>
          <a:blip r:embed="rId5"/>
          <a:stretch>
            <a:fillRect/>
          </a:stretch>
        </p:blipFill>
        <p:spPr>
          <a:xfrm>
            <a:off x="6442710" y="4402064"/>
            <a:ext cx="4362450" cy="923925"/>
          </a:xfrm>
          <a:prstGeom prst="rect">
            <a:avLst/>
          </a:prstGeom>
        </p:spPr>
      </p:pic>
      <p:pic>
        <p:nvPicPr>
          <p:cNvPr id="10" name="Picture 9"/>
          <p:cNvPicPr>
            <a:picLocks noChangeAspect="1"/>
          </p:cNvPicPr>
          <p:nvPr/>
        </p:nvPicPr>
        <p:blipFill>
          <a:blip r:embed="rId6"/>
          <a:stretch>
            <a:fillRect/>
          </a:stretch>
        </p:blipFill>
        <p:spPr>
          <a:xfrm>
            <a:off x="1689735" y="5634954"/>
            <a:ext cx="6934200" cy="952500"/>
          </a:xfrm>
          <a:prstGeom prst="rect">
            <a:avLst/>
          </a:prstGeom>
        </p:spPr>
      </p:pic>
      <p:sp>
        <p:nvSpPr>
          <p:cNvPr id="11" name="Right Arrow 10"/>
          <p:cNvSpPr/>
          <p:nvPr/>
        </p:nvSpPr>
        <p:spPr>
          <a:xfrm>
            <a:off x="5747385" y="4864027"/>
            <a:ext cx="494919" cy="2130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5089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b="1" dirty="0" smtClean="0">
                <a:cs typeface="B Nazanin" panose="00000400000000000000" pitchFamily="2" charset="-78"/>
              </a:rPr>
              <a:t>محصولات پیچ دار به سه دسته کلی تقسیم بندی می شوند:</a:t>
            </a:r>
            <a:endParaRPr lang="en-US" sz="3200" b="1"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anose="00000400000000000000" pitchFamily="2" charset="-78"/>
              </a:rPr>
              <a:t>الف- پیچ محکم کننده یا پیچ اتصال (</a:t>
            </a:r>
            <a:r>
              <a:rPr lang="en-US" sz="2400" b="1" dirty="0">
                <a:cs typeface="B Nazanin" panose="00000400000000000000" pitchFamily="2" charset="-78"/>
              </a:rPr>
              <a:t>Fastener Screw</a:t>
            </a:r>
            <a:r>
              <a:rPr lang="fa-IR" sz="2400" b="1" dirty="0" smtClean="0">
                <a:cs typeface="B Nazanin" panose="00000400000000000000" pitchFamily="2" charset="-78"/>
              </a:rPr>
              <a:t>)</a:t>
            </a:r>
            <a:endParaRPr lang="en-US" sz="2400" b="1" dirty="0" smtClean="0">
              <a:cs typeface="B Nazanin" panose="00000400000000000000" pitchFamily="2" charset="-78"/>
            </a:endParaRPr>
          </a:p>
          <a:p>
            <a:pPr marL="0" indent="0" algn="r" rtl="1">
              <a:buNone/>
            </a:pPr>
            <a:r>
              <a:rPr lang="fa-IR" sz="2000" b="1" dirty="0" smtClean="0">
                <a:cs typeface="B Nazanin" panose="00000400000000000000" pitchFamily="2" charset="-78"/>
              </a:rPr>
              <a:t>این نوع پیچها برای اتصال دو یا چند قطعه به یکدیگر </a:t>
            </a:r>
          </a:p>
          <a:p>
            <a:pPr marL="0" indent="0" algn="r" rtl="1">
              <a:buNone/>
            </a:pPr>
            <a:r>
              <a:rPr lang="fa-IR" sz="2000" b="1" dirty="0" smtClean="0">
                <a:cs typeface="B Nazanin" panose="00000400000000000000" pitchFamily="2" charset="-78"/>
              </a:rPr>
              <a:t>به کار می روند.</a:t>
            </a:r>
            <a:endParaRPr lang="en-US" sz="2000"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2001502" y="2834647"/>
            <a:ext cx="4314825" cy="3305175"/>
          </a:xfrm>
          <a:prstGeom prst="rect">
            <a:avLst/>
          </a:prstGeom>
        </p:spPr>
      </p:pic>
      <p:sp>
        <p:nvSpPr>
          <p:cNvPr id="5" name="Slide Number Placeholder 4"/>
          <p:cNvSpPr>
            <a:spLocks noGrp="1"/>
          </p:cNvSpPr>
          <p:nvPr>
            <p:ph type="sldNum" sz="quarter" idx="12"/>
          </p:nvPr>
        </p:nvSpPr>
        <p:spPr/>
        <p:txBody>
          <a:bodyPr/>
          <a:lstStyle/>
          <a:p>
            <a:fld id="{0B166A71-14BF-4983-A275-472C5053473C}" type="slidenum">
              <a:rPr lang="en-US" smtClean="0"/>
              <a:t>4</a:t>
            </a:fld>
            <a:endParaRPr lang="en-US"/>
          </a:p>
        </p:txBody>
      </p:sp>
    </p:spTree>
    <p:extLst>
      <p:ext uri="{BB962C8B-B14F-4D97-AF65-F5344CB8AC3E}">
        <p14:creationId xmlns:p14="http://schemas.microsoft.com/office/powerpoint/2010/main" val="15103865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0B166A71-14BF-4983-A275-472C5053473C}" type="slidenum">
              <a:rPr lang="en-US" smtClean="0"/>
              <a:t>40</a:t>
            </a:fld>
            <a:endParaRPr lang="en-US"/>
          </a:p>
        </p:txBody>
      </p:sp>
      <p:pic>
        <p:nvPicPr>
          <p:cNvPr id="5" name="Picture 4"/>
          <p:cNvPicPr>
            <a:picLocks noChangeAspect="1"/>
          </p:cNvPicPr>
          <p:nvPr/>
        </p:nvPicPr>
        <p:blipFill>
          <a:blip r:embed="rId2"/>
          <a:stretch>
            <a:fillRect/>
          </a:stretch>
        </p:blipFill>
        <p:spPr>
          <a:xfrm>
            <a:off x="2037968" y="1227979"/>
            <a:ext cx="9313611" cy="4100130"/>
          </a:xfrm>
          <a:prstGeom prst="rect">
            <a:avLst/>
          </a:prstGeom>
        </p:spPr>
      </p:pic>
    </p:spTree>
    <p:extLst>
      <p:ext uri="{BB962C8B-B14F-4D97-AF65-F5344CB8AC3E}">
        <p14:creationId xmlns:p14="http://schemas.microsoft.com/office/powerpoint/2010/main" val="2903093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بارگذاری خستگی:</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86917" y="1747595"/>
            <a:ext cx="7210425" cy="1485900"/>
          </a:xfrm>
          <a:prstGeom prst="rect">
            <a:avLst/>
          </a:prstGeom>
        </p:spPr>
      </p:pic>
      <p:pic>
        <p:nvPicPr>
          <p:cNvPr id="5" name="Picture 4"/>
          <p:cNvPicPr>
            <a:picLocks noChangeAspect="1"/>
          </p:cNvPicPr>
          <p:nvPr/>
        </p:nvPicPr>
        <p:blipFill>
          <a:blip r:embed="rId3"/>
          <a:stretch>
            <a:fillRect/>
          </a:stretch>
        </p:blipFill>
        <p:spPr>
          <a:xfrm>
            <a:off x="531812" y="3560950"/>
            <a:ext cx="8267700" cy="3019425"/>
          </a:xfrm>
          <a:prstGeom prst="rect">
            <a:avLst/>
          </a:prstGeom>
        </p:spPr>
      </p:pic>
      <p:sp>
        <p:nvSpPr>
          <p:cNvPr id="6" name="Slide Number Placeholder 5"/>
          <p:cNvSpPr>
            <a:spLocks noGrp="1"/>
          </p:cNvSpPr>
          <p:nvPr>
            <p:ph type="sldNum" sz="quarter" idx="12"/>
          </p:nvPr>
        </p:nvSpPr>
        <p:spPr/>
        <p:txBody>
          <a:bodyPr/>
          <a:lstStyle/>
          <a:p>
            <a:fld id="{0B166A71-14BF-4983-A275-472C5053473C}" type="slidenum">
              <a:rPr lang="en-US" smtClean="0"/>
              <a:t>41</a:t>
            </a:fld>
            <a:endParaRPr lang="en-US"/>
          </a:p>
        </p:txBody>
      </p:sp>
      <p:grpSp>
        <p:nvGrpSpPr>
          <p:cNvPr id="14" name="Group 13"/>
          <p:cNvGrpSpPr/>
          <p:nvPr/>
        </p:nvGrpSpPr>
        <p:grpSpPr>
          <a:xfrm>
            <a:off x="7897342" y="1697736"/>
            <a:ext cx="3965474" cy="1611959"/>
            <a:chOff x="7897342" y="1697736"/>
            <a:chExt cx="3965474" cy="1611959"/>
          </a:xfrm>
        </p:grpSpPr>
        <p:sp>
          <p:nvSpPr>
            <p:cNvPr id="7" name="Oval 6"/>
            <p:cNvSpPr/>
            <p:nvPr/>
          </p:nvSpPr>
          <p:spPr>
            <a:xfrm>
              <a:off x="8680704" y="1697736"/>
              <a:ext cx="3182112" cy="161195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rPr>
                <a:t>ضرایب تمرکز تنش خستگی برای ماهیچه زیر کلاهک پیچ و ابتدای رزوه ها</a:t>
              </a:r>
            </a:p>
            <a:p>
              <a:pPr algn="ctr"/>
              <a:endParaRPr lang="en-US" dirty="0"/>
            </a:p>
          </p:txBody>
        </p:sp>
        <p:cxnSp>
          <p:nvCxnSpPr>
            <p:cNvPr id="11" name="Straight Arrow Connector 10"/>
            <p:cNvCxnSpPr>
              <a:stCxn id="7" idx="2"/>
              <a:endCxn id="4" idx="3"/>
            </p:cNvCxnSpPr>
            <p:nvPr/>
          </p:nvCxnSpPr>
          <p:spPr>
            <a:xfrm flipH="1" flipV="1">
              <a:off x="7897342" y="2490545"/>
              <a:ext cx="783362" cy="13171"/>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grpSp>
      <p:grpSp>
        <p:nvGrpSpPr>
          <p:cNvPr id="13" name="Group 12"/>
          <p:cNvGrpSpPr/>
          <p:nvPr/>
        </p:nvGrpSpPr>
        <p:grpSpPr>
          <a:xfrm>
            <a:off x="8680704" y="4535424"/>
            <a:ext cx="3075458" cy="1255776"/>
            <a:chOff x="8680704" y="4535424"/>
            <a:chExt cx="3075458" cy="1255776"/>
          </a:xfrm>
        </p:grpSpPr>
        <p:sp>
          <p:nvSpPr>
            <p:cNvPr id="8" name="Oval 7"/>
            <p:cNvSpPr/>
            <p:nvPr/>
          </p:nvSpPr>
          <p:spPr>
            <a:xfrm>
              <a:off x="9464066" y="4535424"/>
              <a:ext cx="2292096" cy="12557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rPr>
                <a:t>حد دوام تصحیح </a:t>
              </a:r>
              <a:r>
                <a:rPr lang="fa-IR" dirty="0" smtClean="0">
                  <a:solidFill>
                    <a:schemeClr val="tx1"/>
                  </a:solidFill>
                </a:rPr>
                <a:t>شده</a:t>
              </a:r>
              <a:r>
                <a:rPr lang="en-US" dirty="0" smtClean="0">
                  <a:solidFill>
                    <a:schemeClr val="tx1"/>
                  </a:solidFill>
                </a:rPr>
                <a:t> Se</a:t>
              </a:r>
              <a:endParaRPr lang="en-US" dirty="0">
                <a:solidFill>
                  <a:schemeClr val="tx1"/>
                </a:solidFill>
              </a:endParaRPr>
            </a:p>
            <a:p>
              <a:pPr algn="ctr"/>
              <a:endParaRPr lang="en-US" dirty="0"/>
            </a:p>
          </p:txBody>
        </p:sp>
        <p:cxnSp>
          <p:nvCxnSpPr>
            <p:cNvPr id="12" name="Straight Arrow Connector 11"/>
            <p:cNvCxnSpPr/>
            <p:nvPr/>
          </p:nvCxnSpPr>
          <p:spPr>
            <a:xfrm flipH="1" flipV="1">
              <a:off x="8680704" y="5163312"/>
              <a:ext cx="783362" cy="13171"/>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grpSp>
    </p:spTree>
    <p:extLst>
      <p:ext uri="{BB962C8B-B14F-4D97-AF65-F5344CB8AC3E}">
        <p14:creationId xmlns:p14="http://schemas.microsoft.com/office/powerpoint/2010/main" val="6030914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24112" y="4244427"/>
            <a:ext cx="8915400" cy="3340876"/>
          </a:xfrm>
        </p:spPr>
        <p:txBody>
          <a:bodyPr/>
          <a:lstStyle/>
          <a:p>
            <a:pPr algn="r" rtl="1"/>
            <a:r>
              <a:rPr lang="fa-IR" dirty="0" smtClean="0"/>
              <a:t>خط بار:</a:t>
            </a:r>
            <a:endParaRPr lang="en-US" dirty="0" smtClean="0"/>
          </a:p>
          <a:p>
            <a:pPr algn="r" rtl="1"/>
            <a:endParaRPr lang="en-US" dirty="0"/>
          </a:p>
          <a:p>
            <a:pPr algn="r" rtl="1"/>
            <a:r>
              <a:rPr lang="fa-IR" dirty="0" smtClean="0"/>
              <a:t>خط گودمن:</a:t>
            </a:r>
            <a:endParaRPr lang="en-US" dirty="0" smtClean="0"/>
          </a:p>
          <a:p>
            <a:pPr algn="r" rtl="1"/>
            <a:endParaRPr lang="fa-IR" dirty="0" smtClean="0"/>
          </a:p>
          <a:p>
            <a:pPr marL="0" indent="0" algn="r" rtl="1">
              <a:buNone/>
            </a:pPr>
            <a:r>
              <a:rPr lang="fa-IR" dirty="0"/>
              <a:t> </a:t>
            </a:r>
            <a:r>
              <a:rPr lang="fa-IR" dirty="0" smtClean="0"/>
              <a:t>                                                   از برابری معادلات فوق:</a:t>
            </a:r>
            <a:endParaRPr lang="en-US" dirty="0"/>
          </a:p>
        </p:txBody>
      </p:sp>
      <p:sp>
        <p:nvSpPr>
          <p:cNvPr id="4" name="Rectangle 2"/>
          <p:cNvSpPr>
            <a:spLocks noChangeArrowheads="1"/>
          </p:cNvSpPr>
          <p:nvPr/>
        </p:nvSpPr>
        <p:spPr bwMode="auto">
          <a:xfrm>
            <a:off x="2791967" y="1219199"/>
            <a:ext cx="2108473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864627335"/>
              </p:ext>
            </p:extLst>
          </p:nvPr>
        </p:nvGraphicFramePr>
        <p:xfrm>
          <a:off x="1898434" y="695707"/>
          <a:ext cx="2190750" cy="914400"/>
        </p:xfrm>
        <a:graphic>
          <a:graphicData uri="http://schemas.openxmlformats.org/presentationml/2006/ole">
            <mc:AlternateContent xmlns:mc="http://schemas.openxmlformats.org/markup-compatibility/2006">
              <mc:Choice xmlns:v="urn:schemas-microsoft-com:vml" Requires="v">
                <p:oleObj spid="_x0000_s1887" name="Equation" r:id="rId3" imgW="1092200" imgH="457200" progId="Equation.DSMT4">
                  <p:embed/>
                </p:oleObj>
              </mc:Choice>
              <mc:Fallback>
                <p:oleObj name="Equation" r:id="rId3" imgW="1092200" imgH="4572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8434" y="695707"/>
                        <a:ext cx="2190750" cy="914400"/>
                      </a:xfrm>
                      <a:prstGeom prst="rect">
                        <a:avLst/>
                      </a:prstGeom>
                      <a:noFill/>
                    </p:spPr>
                  </p:pic>
                </p:oleObj>
              </mc:Fallback>
            </mc:AlternateContent>
          </a:graphicData>
        </a:graphic>
      </p:graphicFrame>
      <p:sp>
        <p:nvSpPr>
          <p:cNvPr id="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3599944236"/>
              </p:ext>
            </p:extLst>
          </p:nvPr>
        </p:nvGraphicFramePr>
        <p:xfrm>
          <a:off x="1898434" y="2007627"/>
          <a:ext cx="5209224" cy="1699852"/>
        </p:xfrm>
        <a:graphic>
          <a:graphicData uri="http://schemas.openxmlformats.org/presentationml/2006/ole">
            <mc:AlternateContent xmlns:mc="http://schemas.openxmlformats.org/markup-compatibility/2006">
              <mc:Choice xmlns:v="urn:schemas-microsoft-com:vml" Requires="v">
                <p:oleObj spid="_x0000_s1888" name="Equation" r:id="rId5" imgW="2717800" imgH="889000" progId="Equation.DSMT4">
                  <p:embed/>
                </p:oleObj>
              </mc:Choice>
              <mc:Fallback>
                <p:oleObj name="Equation" r:id="rId5" imgW="2717800" imgH="8890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8434" y="2007627"/>
                        <a:ext cx="5209224" cy="1699852"/>
                      </a:xfrm>
                      <a:prstGeom prst="rect">
                        <a:avLst/>
                      </a:prstGeom>
                      <a:noFill/>
                    </p:spPr>
                  </p:pic>
                </p:oleObj>
              </mc:Fallback>
            </mc:AlternateContent>
          </a:graphicData>
        </a:graphic>
      </p:graphicFrame>
      <p:sp>
        <p:nvSpPr>
          <p:cNvPr id="8" name="Rectangle 10"/>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1835236656"/>
              </p:ext>
            </p:extLst>
          </p:nvPr>
        </p:nvGraphicFramePr>
        <p:xfrm>
          <a:off x="3775103" y="4064484"/>
          <a:ext cx="2602515" cy="807677"/>
        </p:xfrm>
        <a:graphic>
          <a:graphicData uri="http://schemas.openxmlformats.org/presentationml/2006/ole">
            <mc:AlternateContent xmlns:mc="http://schemas.openxmlformats.org/markup-compatibility/2006">
              <mc:Choice xmlns:v="urn:schemas-microsoft-com:vml" Requires="v">
                <p:oleObj spid="_x0000_s1889" name="Equation" r:id="rId7" imgW="1384300" imgH="431800" progId="Equation.DSMT4">
                  <p:embed/>
                </p:oleObj>
              </mc:Choice>
              <mc:Fallback>
                <p:oleObj name="Equation" r:id="rId7" imgW="1384300" imgH="43180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75103" y="4064484"/>
                        <a:ext cx="2602515" cy="807677"/>
                      </a:xfrm>
                      <a:prstGeom prst="rect">
                        <a:avLst/>
                      </a:prstGeom>
                      <a:noFill/>
                    </p:spPr>
                  </p:pic>
                </p:oleObj>
              </mc:Fallback>
            </mc:AlternateContent>
          </a:graphicData>
        </a:graphic>
      </p:graphicFrame>
      <p:sp>
        <p:nvSpPr>
          <p:cNvPr id="10" name="Rectangle 1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p:cNvGraphicFramePr>
            <a:graphicFrameLocks noChangeAspect="1"/>
          </p:cNvGraphicFramePr>
          <p:nvPr>
            <p:extLst>
              <p:ext uri="{D42A27DB-BD31-4B8C-83A1-F6EECF244321}">
                <p14:modId xmlns:p14="http://schemas.microsoft.com/office/powerpoint/2010/main" val="4262533424"/>
              </p:ext>
            </p:extLst>
          </p:nvPr>
        </p:nvGraphicFramePr>
        <p:xfrm>
          <a:off x="7431960" y="4861976"/>
          <a:ext cx="1827849" cy="790896"/>
        </p:xfrm>
        <a:graphic>
          <a:graphicData uri="http://schemas.openxmlformats.org/presentationml/2006/ole">
            <mc:AlternateContent xmlns:mc="http://schemas.openxmlformats.org/markup-compatibility/2006">
              <mc:Choice xmlns:v="urn:schemas-microsoft-com:vml" Requires="v">
                <p:oleObj spid="_x0000_s1890" name="Equation" r:id="rId9" imgW="990170" imgH="431613" progId="Equation.DSMT4">
                  <p:embed/>
                </p:oleObj>
              </mc:Choice>
              <mc:Fallback>
                <p:oleObj name="Equation" r:id="rId9" imgW="990170" imgH="431613" progId="Equation.DSMT4">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31960" y="4861976"/>
                        <a:ext cx="1827849" cy="790896"/>
                      </a:xfrm>
                      <a:prstGeom prst="rect">
                        <a:avLst/>
                      </a:prstGeom>
                      <a:noFill/>
                    </p:spPr>
                  </p:pic>
                </p:oleObj>
              </mc:Fallback>
            </mc:AlternateContent>
          </a:graphicData>
        </a:graphic>
      </p:graphicFrame>
      <p:sp>
        <p:nvSpPr>
          <p:cNvPr id="12" name="Rectangle 17"/>
          <p:cNvSpPr>
            <a:spLocks noChangeArrowheads="1"/>
          </p:cNvSpPr>
          <p:nvPr/>
        </p:nvSpPr>
        <p:spPr bwMode="auto">
          <a:xfrm flipV="1">
            <a:off x="2791967" y="6363557"/>
            <a:ext cx="17526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4" name="Picture 13"/>
          <p:cNvPicPr>
            <a:picLocks noChangeAspect="1"/>
          </p:cNvPicPr>
          <p:nvPr/>
        </p:nvPicPr>
        <p:blipFill>
          <a:blip r:embed="rId11"/>
          <a:stretch>
            <a:fillRect/>
          </a:stretch>
        </p:blipFill>
        <p:spPr>
          <a:xfrm>
            <a:off x="7728609" y="4265082"/>
            <a:ext cx="1531200" cy="383031"/>
          </a:xfrm>
          <a:prstGeom prst="rect">
            <a:avLst/>
          </a:prstGeom>
        </p:spPr>
      </p:pic>
      <p:sp>
        <p:nvSpPr>
          <p:cNvPr id="15" name="Slide Number Placeholder 14"/>
          <p:cNvSpPr>
            <a:spLocks noGrp="1"/>
          </p:cNvSpPr>
          <p:nvPr>
            <p:ph type="sldNum" sz="quarter" idx="12"/>
          </p:nvPr>
        </p:nvSpPr>
        <p:spPr/>
        <p:txBody>
          <a:bodyPr/>
          <a:lstStyle/>
          <a:p>
            <a:fld id="{0B166A71-14BF-4983-A275-472C5053473C}" type="slidenum">
              <a:rPr lang="en-US" smtClean="0"/>
              <a:t>42</a:t>
            </a:fld>
            <a:endParaRPr lang="en-US"/>
          </a:p>
        </p:txBody>
      </p:sp>
      <p:pic>
        <p:nvPicPr>
          <p:cNvPr id="2" name="Picture 1"/>
          <p:cNvPicPr>
            <a:picLocks noChangeAspect="1"/>
          </p:cNvPicPr>
          <p:nvPr/>
        </p:nvPicPr>
        <p:blipFill>
          <a:blip r:embed="rId12"/>
          <a:stretch>
            <a:fillRect/>
          </a:stretch>
        </p:blipFill>
        <p:spPr>
          <a:xfrm>
            <a:off x="7431960" y="299756"/>
            <a:ext cx="4562669" cy="3393649"/>
          </a:xfrm>
          <a:prstGeom prst="rect">
            <a:avLst/>
          </a:prstGeom>
          <a:ln>
            <a:solidFill>
              <a:schemeClr val="dk1">
                <a:shade val="90000"/>
              </a:schemeClr>
            </a:solidFill>
          </a:ln>
        </p:spPr>
      </p:pic>
      <p:grpSp>
        <p:nvGrpSpPr>
          <p:cNvPr id="17" name="Group 16"/>
          <p:cNvGrpSpPr/>
          <p:nvPr/>
        </p:nvGrpSpPr>
        <p:grpSpPr>
          <a:xfrm>
            <a:off x="2079845" y="5484596"/>
            <a:ext cx="2819400" cy="1110314"/>
            <a:chOff x="4915057" y="5558574"/>
            <a:chExt cx="2819400" cy="1110314"/>
          </a:xfrm>
        </p:grpSpPr>
        <p:graphicFrame>
          <p:nvGraphicFramePr>
            <p:cNvPr id="13" name="Object 12"/>
            <p:cNvGraphicFramePr>
              <a:graphicFrameLocks noChangeAspect="1"/>
            </p:cNvGraphicFramePr>
            <p:nvPr>
              <p:extLst>
                <p:ext uri="{D42A27DB-BD31-4B8C-83A1-F6EECF244321}">
                  <p14:modId xmlns:p14="http://schemas.microsoft.com/office/powerpoint/2010/main" val="2625932502"/>
                </p:ext>
              </p:extLst>
            </p:nvPr>
          </p:nvGraphicFramePr>
          <p:xfrm>
            <a:off x="4943848" y="5718328"/>
            <a:ext cx="2456704" cy="690948"/>
          </p:xfrm>
          <a:graphic>
            <a:graphicData uri="http://schemas.openxmlformats.org/presentationml/2006/ole">
              <mc:AlternateContent xmlns:mc="http://schemas.openxmlformats.org/markup-compatibility/2006">
                <mc:Choice xmlns:v="urn:schemas-microsoft-com:vml" Requires="v">
                  <p:oleObj spid="_x0000_s1891" name="Equation" r:id="rId13" imgW="1524000" imgH="431800" progId="Equation.DSMT4">
                    <p:embed/>
                  </p:oleObj>
                </mc:Choice>
                <mc:Fallback>
                  <p:oleObj name="Equation" r:id="rId13" imgW="1524000" imgH="431800" progId="Equation.DSMT4">
                    <p:embed/>
                    <p:pic>
                      <p:nvPicPr>
                        <p:cNvPr id="0" name="Object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43848" y="5718328"/>
                          <a:ext cx="2456704" cy="690948"/>
                        </a:xfrm>
                        <a:prstGeom prst="rect">
                          <a:avLst/>
                        </a:prstGeom>
                        <a:noFill/>
                      </p:spPr>
                    </p:pic>
                  </p:oleObj>
                </mc:Fallback>
              </mc:AlternateContent>
            </a:graphicData>
          </a:graphic>
        </p:graphicFrame>
        <p:sp>
          <p:nvSpPr>
            <p:cNvPr id="16" name="Oval 15"/>
            <p:cNvSpPr/>
            <p:nvPr/>
          </p:nvSpPr>
          <p:spPr>
            <a:xfrm>
              <a:off x="4915057" y="5558574"/>
              <a:ext cx="2819400" cy="111031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374316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589212" y="2443516"/>
            <a:ext cx="8915400" cy="3978920"/>
          </a:xfrm>
        </p:spPr>
        <p:txBody>
          <a:bodyPr>
            <a:normAutofit/>
          </a:bodyPr>
          <a:lstStyle/>
          <a:p>
            <a:pPr algn="r" rtl="1"/>
            <a:endParaRPr lang="fa-IR" b="1" dirty="0" smtClean="0"/>
          </a:p>
          <a:p>
            <a:pPr algn="r" rtl="1"/>
            <a:r>
              <a:rPr lang="fa-IR" b="1" dirty="0" smtClean="0"/>
              <a:t>در صورت نبودن پیش بار:</a:t>
            </a:r>
          </a:p>
          <a:p>
            <a:pPr algn="r" rtl="1"/>
            <a:endParaRPr lang="fa-IR" b="1" dirty="0"/>
          </a:p>
          <a:p>
            <a:pPr algn="r" rtl="1"/>
            <a:endParaRPr lang="fa-IR" b="1" dirty="0"/>
          </a:p>
          <a:p>
            <a:pPr algn="r" rtl="1"/>
            <a:r>
              <a:rPr lang="fa-IR" b="1" dirty="0" smtClean="0"/>
              <a:t>پیش بار برای افزایش مقاومت </a:t>
            </a:r>
            <a:br>
              <a:rPr lang="fa-IR" b="1" dirty="0" smtClean="0"/>
            </a:br>
            <a:r>
              <a:rPr lang="fa-IR" b="1" dirty="0" smtClean="0"/>
              <a:t>خستگی مفید است.</a:t>
            </a:r>
          </a:p>
          <a:p>
            <a:pPr algn="r" rtl="1"/>
            <a:endParaRPr lang="fa-IR" b="1" dirty="0"/>
          </a:p>
          <a:p>
            <a:pPr algn="r" rtl="1"/>
            <a:endParaRPr lang="fa-IR" b="1" dirty="0" smtClean="0"/>
          </a:p>
          <a:p>
            <a:pPr algn="r" rtl="1"/>
            <a:endParaRPr lang="fa-IR" b="1" dirty="0" smtClean="0"/>
          </a:p>
          <a:p>
            <a:pPr algn="r" rtl="1"/>
            <a:r>
              <a:rPr lang="fa-IR" b="1" dirty="0" smtClean="0"/>
              <a:t>ضریب اطمینان گواه</a:t>
            </a:r>
            <a:endParaRPr lang="en-US" b="1" dirty="0"/>
          </a:p>
        </p:txBody>
      </p:sp>
      <p:pic>
        <p:nvPicPr>
          <p:cNvPr id="4" name="Picture 3"/>
          <p:cNvPicPr>
            <a:picLocks noChangeAspect="1"/>
          </p:cNvPicPr>
          <p:nvPr/>
        </p:nvPicPr>
        <p:blipFill>
          <a:blip r:embed="rId2"/>
          <a:stretch>
            <a:fillRect/>
          </a:stretch>
        </p:blipFill>
        <p:spPr>
          <a:xfrm>
            <a:off x="2589212" y="624109"/>
            <a:ext cx="1129348" cy="791021"/>
          </a:xfrm>
          <a:prstGeom prst="rect">
            <a:avLst/>
          </a:prstGeom>
        </p:spPr>
      </p:pic>
      <p:pic>
        <p:nvPicPr>
          <p:cNvPr id="5" name="Picture 4"/>
          <p:cNvPicPr>
            <a:picLocks noChangeAspect="1"/>
          </p:cNvPicPr>
          <p:nvPr/>
        </p:nvPicPr>
        <p:blipFill>
          <a:blip r:embed="rId3"/>
          <a:stretch>
            <a:fillRect/>
          </a:stretch>
        </p:blipFill>
        <p:spPr>
          <a:xfrm>
            <a:off x="2589211" y="1652495"/>
            <a:ext cx="2454017" cy="761205"/>
          </a:xfrm>
          <a:prstGeom prst="rect">
            <a:avLst/>
          </a:prstGeom>
        </p:spPr>
      </p:pic>
      <p:pic>
        <p:nvPicPr>
          <p:cNvPr id="6" name="Picture 5"/>
          <p:cNvPicPr>
            <a:picLocks noChangeAspect="1"/>
          </p:cNvPicPr>
          <p:nvPr/>
        </p:nvPicPr>
        <p:blipFill>
          <a:blip r:embed="rId4"/>
          <a:stretch>
            <a:fillRect/>
          </a:stretch>
        </p:blipFill>
        <p:spPr>
          <a:xfrm>
            <a:off x="2589211" y="2811550"/>
            <a:ext cx="2066007" cy="718497"/>
          </a:xfrm>
          <a:prstGeom prst="rect">
            <a:avLst/>
          </a:prstGeom>
        </p:spPr>
      </p:pic>
      <p:pic>
        <p:nvPicPr>
          <p:cNvPr id="7" name="Picture 6"/>
          <p:cNvPicPr>
            <a:picLocks noChangeAspect="1"/>
          </p:cNvPicPr>
          <p:nvPr/>
        </p:nvPicPr>
        <p:blipFill>
          <a:blip r:embed="rId5"/>
          <a:stretch>
            <a:fillRect/>
          </a:stretch>
        </p:blipFill>
        <p:spPr>
          <a:xfrm>
            <a:off x="2589211" y="4327698"/>
            <a:ext cx="1510381" cy="392936"/>
          </a:xfrm>
          <a:prstGeom prst="rect">
            <a:avLst/>
          </a:prstGeom>
        </p:spPr>
      </p:pic>
      <p:sp>
        <p:nvSpPr>
          <p:cNvPr id="8" name="Right Arrow 7"/>
          <p:cNvSpPr/>
          <p:nvPr/>
        </p:nvSpPr>
        <p:spPr>
          <a:xfrm>
            <a:off x="4492458" y="4298614"/>
            <a:ext cx="1101539" cy="451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6"/>
          <a:stretch>
            <a:fillRect/>
          </a:stretch>
        </p:blipFill>
        <p:spPr>
          <a:xfrm>
            <a:off x="5863296" y="4263173"/>
            <a:ext cx="1924988" cy="457461"/>
          </a:xfrm>
          <a:prstGeom prst="rect">
            <a:avLst/>
          </a:prstGeom>
        </p:spPr>
      </p:pic>
      <p:sp>
        <p:nvSpPr>
          <p:cNvPr id="10" name="Slide Number Placeholder 9"/>
          <p:cNvSpPr>
            <a:spLocks noGrp="1"/>
          </p:cNvSpPr>
          <p:nvPr>
            <p:ph type="sldNum" sz="quarter" idx="12"/>
          </p:nvPr>
        </p:nvSpPr>
        <p:spPr/>
        <p:txBody>
          <a:bodyPr/>
          <a:lstStyle/>
          <a:p>
            <a:fld id="{0B166A71-14BF-4983-A275-472C5053473C}" type="slidenum">
              <a:rPr lang="en-US" smtClean="0"/>
              <a:t>43</a:t>
            </a:fld>
            <a:endParaRPr lang="en-US"/>
          </a:p>
        </p:txBody>
      </p:sp>
      <p:pic>
        <p:nvPicPr>
          <p:cNvPr id="11" name="Picture 10"/>
          <p:cNvPicPr>
            <a:picLocks noChangeAspect="1"/>
          </p:cNvPicPr>
          <p:nvPr/>
        </p:nvPicPr>
        <p:blipFill>
          <a:blip r:embed="rId7"/>
          <a:stretch>
            <a:fillRect/>
          </a:stretch>
        </p:blipFill>
        <p:spPr>
          <a:xfrm>
            <a:off x="2589210" y="5573843"/>
            <a:ext cx="1723297" cy="848593"/>
          </a:xfrm>
          <a:prstGeom prst="rect">
            <a:avLst/>
          </a:prstGeom>
        </p:spPr>
      </p:pic>
    </p:spTree>
    <p:extLst>
      <p:ext uri="{BB962C8B-B14F-4D97-AF65-F5344CB8AC3E}">
        <p14:creationId xmlns:p14="http://schemas.microsoft.com/office/powerpoint/2010/main" val="21556668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اتصالات تحت بارهای برشی خارج از مرکز</a:t>
            </a:r>
            <a:endParaRPr lang="en-US" b="1" dirty="0">
              <a:cs typeface="B Nazanin" panose="00000400000000000000" pitchFamily="2" charset="-78"/>
            </a:endParaRPr>
          </a:p>
        </p:txBody>
      </p:sp>
      <p:sp>
        <p:nvSpPr>
          <p:cNvPr id="3" name="Content Placeholder 2"/>
          <p:cNvSpPr>
            <a:spLocks noGrp="1"/>
          </p:cNvSpPr>
          <p:nvPr>
            <p:ph idx="1"/>
          </p:nvPr>
        </p:nvSpPr>
        <p:spPr>
          <a:xfrm>
            <a:off x="2292096" y="1621536"/>
            <a:ext cx="9212516" cy="4289686"/>
          </a:xfrm>
        </p:spPr>
        <p:txBody>
          <a:bodyPr/>
          <a:lstStyle/>
          <a:p>
            <a:pPr algn="r" rtl="1"/>
            <a:r>
              <a:rPr lang="fa-IR" dirty="0" smtClean="0"/>
              <a:t>در صورتی که بار وارد شده به اتصال بصورت متقارن نباشد توزیع نیروی برشی روی پیچ ها یکنواخت نمی باشد. در حالت بارگذاری خارج از مرکز بایستی مرکز سطح یا نقطه دوران را بدست آورد.</a:t>
            </a:r>
          </a:p>
          <a:p>
            <a:pPr algn="r" rtl="1"/>
            <a:endParaRPr lang="en-US" dirty="0"/>
          </a:p>
        </p:txBody>
      </p:sp>
      <p:pic>
        <p:nvPicPr>
          <p:cNvPr id="5" name="Picture 4"/>
          <p:cNvPicPr>
            <a:picLocks noChangeAspect="1"/>
          </p:cNvPicPr>
          <p:nvPr/>
        </p:nvPicPr>
        <p:blipFill>
          <a:blip r:embed="rId2"/>
          <a:stretch>
            <a:fillRect/>
          </a:stretch>
        </p:blipFill>
        <p:spPr>
          <a:xfrm>
            <a:off x="1311579" y="2670778"/>
            <a:ext cx="5937681" cy="1803686"/>
          </a:xfrm>
          <a:prstGeom prst="rect">
            <a:avLst/>
          </a:prstGeom>
        </p:spPr>
      </p:pic>
      <p:pic>
        <p:nvPicPr>
          <p:cNvPr id="6" name="Picture 5"/>
          <p:cNvPicPr>
            <a:picLocks noChangeAspect="1"/>
          </p:cNvPicPr>
          <p:nvPr/>
        </p:nvPicPr>
        <p:blipFill>
          <a:blip r:embed="rId3"/>
          <a:stretch>
            <a:fillRect/>
          </a:stretch>
        </p:blipFill>
        <p:spPr>
          <a:xfrm>
            <a:off x="7668768" y="2670778"/>
            <a:ext cx="3998975" cy="3899622"/>
          </a:xfrm>
          <a:prstGeom prst="rect">
            <a:avLst/>
          </a:prstGeom>
        </p:spPr>
      </p:pic>
      <p:sp>
        <p:nvSpPr>
          <p:cNvPr id="7" name="Slide Number Placeholder 6"/>
          <p:cNvSpPr>
            <a:spLocks noGrp="1"/>
          </p:cNvSpPr>
          <p:nvPr>
            <p:ph type="sldNum" sz="quarter" idx="12"/>
          </p:nvPr>
        </p:nvSpPr>
        <p:spPr/>
        <p:txBody>
          <a:bodyPr/>
          <a:lstStyle/>
          <a:p>
            <a:fld id="{0B166A71-14BF-4983-A275-472C5053473C}" type="slidenum">
              <a:rPr lang="en-US" smtClean="0"/>
              <a:t>44</a:t>
            </a:fld>
            <a:endParaRPr lang="en-US"/>
          </a:p>
        </p:txBody>
      </p:sp>
    </p:spTree>
    <p:extLst>
      <p:ext uri="{BB962C8B-B14F-4D97-AF65-F5344CB8AC3E}">
        <p14:creationId xmlns:p14="http://schemas.microsoft.com/office/powerpoint/2010/main" val="6364758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9282333" y="4789435"/>
            <a:ext cx="2616644" cy="972287"/>
          </a:xfrm>
        </p:spPr>
        <p:txBody>
          <a:bodyPr/>
          <a:lstStyle/>
          <a:p>
            <a:pPr algn="r" rtl="1"/>
            <a:r>
              <a:rPr lang="fa-IR" b="1" dirty="0" smtClean="0"/>
              <a:t>نیروی برشی ثانویه</a:t>
            </a:r>
            <a:endParaRPr lang="en-US" b="1" dirty="0"/>
          </a:p>
        </p:txBody>
      </p:sp>
      <p:pic>
        <p:nvPicPr>
          <p:cNvPr id="4" name="Picture 3"/>
          <p:cNvPicPr>
            <a:picLocks noChangeAspect="1"/>
          </p:cNvPicPr>
          <p:nvPr/>
        </p:nvPicPr>
        <p:blipFill>
          <a:blip r:embed="rId2"/>
          <a:stretch>
            <a:fillRect/>
          </a:stretch>
        </p:blipFill>
        <p:spPr>
          <a:xfrm>
            <a:off x="2589212" y="271843"/>
            <a:ext cx="7820025" cy="4314825"/>
          </a:xfrm>
          <a:prstGeom prst="rect">
            <a:avLst/>
          </a:prstGeom>
        </p:spPr>
      </p:pic>
      <p:pic>
        <p:nvPicPr>
          <p:cNvPr id="5" name="Picture 4"/>
          <p:cNvPicPr>
            <a:picLocks noChangeAspect="1"/>
          </p:cNvPicPr>
          <p:nvPr/>
        </p:nvPicPr>
        <p:blipFill>
          <a:blip r:embed="rId3"/>
          <a:stretch>
            <a:fillRect/>
          </a:stretch>
        </p:blipFill>
        <p:spPr>
          <a:xfrm>
            <a:off x="2589212" y="4844094"/>
            <a:ext cx="3814230" cy="471319"/>
          </a:xfrm>
          <a:prstGeom prst="rect">
            <a:avLst/>
          </a:prstGeom>
        </p:spPr>
      </p:pic>
      <p:pic>
        <p:nvPicPr>
          <p:cNvPr id="6" name="Picture 5"/>
          <p:cNvPicPr>
            <a:picLocks noChangeAspect="1"/>
          </p:cNvPicPr>
          <p:nvPr/>
        </p:nvPicPr>
        <p:blipFill>
          <a:blip r:embed="rId4"/>
          <a:stretch>
            <a:fillRect/>
          </a:stretch>
        </p:blipFill>
        <p:spPr>
          <a:xfrm>
            <a:off x="2589212" y="5678293"/>
            <a:ext cx="1782386" cy="770132"/>
          </a:xfrm>
          <a:prstGeom prst="rect">
            <a:avLst/>
          </a:prstGeom>
        </p:spPr>
      </p:pic>
      <p:pic>
        <p:nvPicPr>
          <p:cNvPr id="7" name="Picture 6"/>
          <p:cNvPicPr>
            <a:picLocks noChangeAspect="1"/>
          </p:cNvPicPr>
          <p:nvPr/>
        </p:nvPicPr>
        <p:blipFill>
          <a:blip r:embed="rId5"/>
          <a:stretch>
            <a:fillRect/>
          </a:stretch>
        </p:blipFill>
        <p:spPr>
          <a:xfrm>
            <a:off x="7874788" y="5275579"/>
            <a:ext cx="2815091" cy="864243"/>
          </a:xfrm>
          <a:prstGeom prst="rect">
            <a:avLst/>
          </a:prstGeom>
          <a:ln>
            <a:solidFill>
              <a:schemeClr val="accent1"/>
            </a:solidFill>
          </a:ln>
        </p:spPr>
      </p:pic>
      <p:sp>
        <p:nvSpPr>
          <p:cNvPr id="8" name="Slide Number Placeholder 7"/>
          <p:cNvSpPr>
            <a:spLocks noGrp="1"/>
          </p:cNvSpPr>
          <p:nvPr>
            <p:ph type="sldNum" sz="quarter" idx="12"/>
          </p:nvPr>
        </p:nvSpPr>
        <p:spPr/>
        <p:txBody>
          <a:bodyPr/>
          <a:lstStyle/>
          <a:p>
            <a:fld id="{0B166A71-14BF-4983-A275-472C5053473C}" type="slidenum">
              <a:rPr lang="en-US" smtClean="0"/>
              <a:t>45</a:t>
            </a:fld>
            <a:endParaRPr lang="en-US"/>
          </a:p>
        </p:txBody>
      </p:sp>
      <p:sp>
        <p:nvSpPr>
          <p:cNvPr id="9" name="Right Arrow 8"/>
          <p:cNvSpPr/>
          <p:nvPr/>
        </p:nvSpPr>
        <p:spPr>
          <a:xfrm>
            <a:off x="6017451" y="5575513"/>
            <a:ext cx="1121664" cy="3882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10771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مثال:</a:t>
            </a:r>
            <a:endParaRPr lang="en-US" b="1" dirty="0">
              <a:cs typeface="B Nazanin" panose="00000400000000000000" pitchFamily="2" charset="-78"/>
            </a:endParaRPr>
          </a:p>
        </p:txBody>
      </p:sp>
      <p:sp>
        <p:nvSpPr>
          <p:cNvPr id="3" name="Content Placeholder 2"/>
          <p:cNvSpPr>
            <a:spLocks noGrp="1"/>
          </p:cNvSpPr>
          <p:nvPr>
            <p:ph idx="1"/>
          </p:nvPr>
        </p:nvSpPr>
        <p:spPr>
          <a:xfrm>
            <a:off x="2589212" y="1816608"/>
            <a:ext cx="8915400" cy="4094614"/>
          </a:xfrm>
        </p:spPr>
        <p:txBody>
          <a:bodyPr/>
          <a:lstStyle/>
          <a:p>
            <a:pPr algn="r" rtl="1"/>
            <a:r>
              <a:rPr lang="fa-IR" dirty="0" smtClean="0"/>
              <a:t>در سازه نشان داده شده در شکل زیر مطلوبست:</a:t>
            </a:r>
          </a:p>
          <a:p>
            <a:pPr algn="r" rtl="1"/>
            <a:r>
              <a:rPr lang="fa-IR" dirty="0" smtClean="0"/>
              <a:t>الف) بار برآیند روی هر پیچ</a:t>
            </a:r>
          </a:p>
          <a:p>
            <a:pPr algn="r" rtl="1"/>
            <a:r>
              <a:rPr lang="fa-IR" dirty="0" smtClean="0"/>
              <a:t>ب) تنش برشی ماکزیمم در هر پیچ</a:t>
            </a:r>
          </a:p>
          <a:p>
            <a:pPr algn="r" rtl="1"/>
            <a:r>
              <a:rPr lang="fa-IR" dirty="0" smtClean="0"/>
              <a:t>ج) تنش لهیدگی ماکزیمم</a:t>
            </a:r>
          </a:p>
        </p:txBody>
      </p:sp>
      <p:pic>
        <p:nvPicPr>
          <p:cNvPr id="4" name="Picture 3"/>
          <p:cNvPicPr>
            <a:picLocks noChangeAspect="1"/>
          </p:cNvPicPr>
          <p:nvPr/>
        </p:nvPicPr>
        <p:blipFill>
          <a:blip r:embed="rId2"/>
          <a:stretch>
            <a:fillRect/>
          </a:stretch>
        </p:blipFill>
        <p:spPr>
          <a:xfrm>
            <a:off x="1617662" y="2533269"/>
            <a:ext cx="5429250" cy="4105275"/>
          </a:xfrm>
          <a:prstGeom prst="rect">
            <a:avLst/>
          </a:prstGeom>
        </p:spPr>
      </p:pic>
      <p:sp>
        <p:nvSpPr>
          <p:cNvPr id="5" name="Slide Number Placeholder 4"/>
          <p:cNvSpPr>
            <a:spLocks noGrp="1"/>
          </p:cNvSpPr>
          <p:nvPr>
            <p:ph type="sldNum" sz="quarter" idx="12"/>
          </p:nvPr>
        </p:nvSpPr>
        <p:spPr/>
        <p:txBody>
          <a:bodyPr/>
          <a:lstStyle/>
          <a:p>
            <a:fld id="{0B166A71-14BF-4983-A275-472C5053473C}" type="slidenum">
              <a:rPr lang="en-US" smtClean="0"/>
              <a:t>46</a:t>
            </a:fld>
            <a:endParaRPr lang="en-US"/>
          </a:p>
        </p:txBody>
      </p:sp>
    </p:spTree>
    <p:extLst>
      <p:ext uri="{BB962C8B-B14F-4D97-AF65-F5344CB8AC3E}">
        <p14:creationId xmlns:p14="http://schemas.microsoft.com/office/powerpoint/2010/main" val="22125121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589212" y="1578974"/>
            <a:ext cx="8915400" cy="4332248"/>
          </a:xfrm>
        </p:spPr>
        <p:txBody>
          <a:bodyPr/>
          <a:lstStyle/>
          <a:p>
            <a:pPr algn="r" rtl="1"/>
            <a:r>
              <a:rPr lang="fa-IR" dirty="0" smtClean="0"/>
              <a:t>بار برشی اولیه به هر پیچ:</a:t>
            </a:r>
          </a:p>
          <a:p>
            <a:pPr algn="r" rtl="1"/>
            <a:endParaRPr lang="fa-IR" dirty="0" smtClean="0"/>
          </a:p>
          <a:p>
            <a:pPr algn="r" rtl="1"/>
            <a:r>
              <a:rPr lang="fa-IR" dirty="0" smtClean="0"/>
              <a:t>نیروهای برشی ثانویه ناشی از گشتاور خمشی:</a:t>
            </a:r>
            <a:endParaRPr lang="en-US" dirty="0"/>
          </a:p>
        </p:txBody>
      </p:sp>
      <p:pic>
        <p:nvPicPr>
          <p:cNvPr id="4" name="Picture 3"/>
          <p:cNvPicPr>
            <a:picLocks noChangeAspect="1"/>
          </p:cNvPicPr>
          <p:nvPr/>
        </p:nvPicPr>
        <p:blipFill>
          <a:blip r:embed="rId2"/>
          <a:stretch>
            <a:fillRect/>
          </a:stretch>
        </p:blipFill>
        <p:spPr>
          <a:xfrm>
            <a:off x="2589211" y="495858"/>
            <a:ext cx="4884603" cy="394158"/>
          </a:xfrm>
          <a:prstGeom prst="rect">
            <a:avLst/>
          </a:prstGeom>
        </p:spPr>
      </p:pic>
      <p:pic>
        <p:nvPicPr>
          <p:cNvPr id="5" name="Picture 4"/>
          <p:cNvPicPr>
            <a:picLocks noChangeAspect="1"/>
          </p:cNvPicPr>
          <p:nvPr/>
        </p:nvPicPr>
        <p:blipFill>
          <a:blip r:embed="rId3"/>
          <a:stretch>
            <a:fillRect/>
          </a:stretch>
        </p:blipFill>
        <p:spPr>
          <a:xfrm>
            <a:off x="2589211" y="1014129"/>
            <a:ext cx="3256289" cy="419261"/>
          </a:xfrm>
          <a:prstGeom prst="rect">
            <a:avLst/>
          </a:prstGeom>
        </p:spPr>
      </p:pic>
      <p:pic>
        <p:nvPicPr>
          <p:cNvPr id="6" name="Picture 5"/>
          <p:cNvPicPr>
            <a:picLocks noChangeAspect="1"/>
          </p:cNvPicPr>
          <p:nvPr/>
        </p:nvPicPr>
        <p:blipFill>
          <a:blip r:embed="rId4"/>
          <a:stretch>
            <a:fillRect/>
          </a:stretch>
        </p:blipFill>
        <p:spPr>
          <a:xfrm>
            <a:off x="2589211" y="1621672"/>
            <a:ext cx="2185813" cy="647213"/>
          </a:xfrm>
          <a:prstGeom prst="rect">
            <a:avLst/>
          </a:prstGeom>
        </p:spPr>
      </p:pic>
      <p:pic>
        <p:nvPicPr>
          <p:cNvPr id="7" name="Picture 6"/>
          <p:cNvPicPr>
            <a:picLocks noChangeAspect="1"/>
          </p:cNvPicPr>
          <p:nvPr/>
        </p:nvPicPr>
        <p:blipFill>
          <a:blip r:embed="rId5"/>
          <a:stretch>
            <a:fillRect/>
          </a:stretch>
        </p:blipFill>
        <p:spPr>
          <a:xfrm>
            <a:off x="2589212" y="2311584"/>
            <a:ext cx="3669321" cy="652472"/>
          </a:xfrm>
          <a:prstGeom prst="rect">
            <a:avLst/>
          </a:prstGeom>
        </p:spPr>
      </p:pic>
      <p:pic>
        <p:nvPicPr>
          <p:cNvPr id="8" name="Picture 7"/>
          <p:cNvPicPr>
            <a:picLocks noChangeAspect="1"/>
          </p:cNvPicPr>
          <p:nvPr/>
        </p:nvPicPr>
        <p:blipFill>
          <a:blip r:embed="rId6"/>
          <a:stretch>
            <a:fillRect/>
          </a:stretch>
        </p:blipFill>
        <p:spPr>
          <a:xfrm>
            <a:off x="6001080" y="2777221"/>
            <a:ext cx="4313352" cy="4088865"/>
          </a:xfrm>
          <a:prstGeom prst="rect">
            <a:avLst/>
          </a:prstGeom>
        </p:spPr>
      </p:pic>
      <p:sp>
        <p:nvSpPr>
          <p:cNvPr id="9" name="Slide Number Placeholder 8"/>
          <p:cNvSpPr>
            <a:spLocks noGrp="1"/>
          </p:cNvSpPr>
          <p:nvPr>
            <p:ph type="sldNum" sz="quarter" idx="12"/>
          </p:nvPr>
        </p:nvSpPr>
        <p:spPr/>
        <p:txBody>
          <a:bodyPr/>
          <a:lstStyle/>
          <a:p>
            <a:fld id="{0B166A71-14BF-4983-A275-472C5053473C}" type="slidenum">
              <a:rPr lang="en-US" smtClean="0"/>
              <a:t>47</a:t>
            </a:fld>
            <a:endParaRPr lang="en-US"/>
          </a:p>
        </p:txBody>
      </p:sp>
    </p:spTree>
    <p:extLst>
      <p:ext uri="{BB962C8B-B14F-4D97-AF65-F5344CB8AC3E}">
        <p14:creationId xmlns:p14="http://schemas.microsoft.com/office/powerpoint/2010/main" val="423715167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589212" y="1584960"/>
            <a:ext cx="8915400" cy="4326262"/>
          </a:xfrm>
        </p:spPr>
        <p:txBody>
          <a:bodyPr/>
          <a:lstStyle/>
          <a:p>
            <a:pPr algn="just" rtl="1"/>
            <a:r>
              <a:rPr lang="fa-IR" dirty="0" smtClean="0"/>
              <a:t>طول پیچ برای </a:t>
            </a:r>
            <a:r>
              <a:rPr lang="en-US" dirty="0" smtClean="0"/>
              <a:t>M16</a:t>
            </a:r>
            <a:r>
              <a:rPr lang="fa-IR" dirty="0" smtClean="0"/>
              <a:t> برابر </a:t>
            </a:r>
            <a:r>
              <a:rPr lang="en-US" dirty="0" smtClean="0"/>
              <a:t>46 mm</a:t>
            </a:r>
            <a:r>
              <a:rPr lang="fa-IR" dirty="0" smtClean="0"/>
              <a:t> بدست می آید. طبق رابطه طول بخش رزوه شده برابر </a:t>
            </a:r>
            <a:r>
              <a:rPr lang="en-US" dirty="0" smtClean="0"/>
              <a:t>LT=38  mm</a:t>
            </a:r>
            <a:r>
              <a:rPr lang="fa-IR" dirty="0" smtClean="0"/>
              <a:t> و در نتیجه طول بخش بدون رزوه برابر </a:t>
            </a:r>
            <a:r>
              <a:rPr lang="en-US" dirty="0" smtClean="0"/>
              <a:t>46-38=8 mm</a:t>
            </a:r>
            <a:r>
              <a:rPr lang="fa-IR" dirty="0" smtClean="0"/>
              <a:t> خواهد بود که کمتر از ضخامت ورق (</a:t>
            </a:r>
            <a:r>
              <a:rPr lang="en-US" dirty="0" smtClean="0"/>
              <a:t>15 mm</a:t>
            </a:r>
            <a:r>
              <a:rPr lang="fa-IR" dirty="0" smtClean="0"/>
              <a:t>) است. در نتیجه نیروی برشی به بخش رزوه شده پیچ وارد می شود.</a:t>
            </a:r>
          </a:p>
          <a:p>
            <a:pPr algn="just" rtl="1"/>
            <a:endParaRPr lang="fa-IR" dirty="0"/>
          </a:p>
          <a:p>
            <a:pPr algn="just" rtl="1"/>
            <a:endParaRPr lang="fa-IR" dirty="0" smtClean="0"/>
          </a:p>
          <a:p>
            <a:pPr algn="just" rtl="1"/>
            <a:endParaRPr lang="fa-IR" dirty="0"/>
          </a:p>
          <a:p>
            <a:pPr algn="just" rtl="1"/>
            <a:r>
              <a:rPr lang="fa-IR" dirty="0" smtClean="0"/>
              <a:t>ضخامت ناودانی کمتر از ورق فولادی است در نتیجه بیشترین تنش لهیدگی در ناودانی بوجود می آید:</a:t>
            </a:r>
            <a:endParaRPr lang="en-US" dirty="0"/>
          </a:p>
        </p:txBody>
      </p:sp>
      <p:pic>
        <p:nvPicPr>
          <p:cNvPr id="4" name="Picture 3"/>
          <p:cNvPicPr>
            <a:picLocks noChangeAspect="1"/>
          </p:cNvPicPr>
          <p:nvPr/>
        </p:nvPicPr>
        <p:blipFill>
          <a:blip r:embed="rId2"/>
          <a:stretch>
            <a:fillRect/>
          </a:stretch>
        </p:blipFill>
        <p:spPr>
          <a:xfrm>
            <a:off x="2643731" y="547105"/>
            <a:ext cx="2356037" cy="982275"/>
          </a:xfrm>
          <a:prstGeom prst="rect">
            <a:avLst/>
          </a:prstGeom>
        </p:spPr>
      </p:pic>
      <p:pic>
        <p:nvPicPr>
          <p:cNvPr id="5" name="Picture 4"/>
          <p:cNvPicPr>
            <a:picLocks noChangeAspect="1"/>
          </p:cNvPicPr>
          <p:nvPr/>
        </p:nvPicPr>
        <p:blipFill>
          <a:blip r:embed="rId3"/>
          <a:stretch>
            <a:fillRect/>
          </a:stretch>
        </p:blipFill>
        <p:spPr>
          <a:xfrm>
            <a:off x="2589212" y="2749412"/>
            <a:ext cx="1490843" cy="310780"/>
          </a:xfrm>
          <a:prstGeom prst="rect">
            <a:avLst/>
          </a:prstGeom>
        </p:spPr>
      </p:pic>
      <p:pic>
        <p:nvPicPr>
          <p:cNvPr id="6" name="Picture 5"/>
          <p:cNvPicPr>
            <a:picLocks noChangeAspect="1"/>
          </p:cNvPicPr>
          <p:nvPr/>
        </p:nvPicPr>
        <p:blipFill>
          <a:blip r:embed="rId4"/>
          <a:stretch>
            <a:fillRect/>
          </a:stretch>
        </p:blipFill>
        <p:spPr>
          <a:xfrm>
            <a:off x="2503868" y="3338073"/>
            <a:ext cx="3562550" cy="736705"/>
          </a:xfrm>
          <a:prstGeom prst="rect">
            <a:avLst/>
          </a:prstGeom>
        </p:spPr>
      </p:pic>
      <p:pic>
        <p:nvPicPr>
          <p:cNvPr id="7" name="Picture 6"/>
          <p:cNvPicPr>
            <a:picLocks noChangeAspect="1"/>
          </p:cNvPicPr>
          <p:nvPr/>
        </p:nvPicPr>
        <p:blipFill>
          <a:blip r:embed="rId5"/>
          <a:stretch>
            <a:fillRect/>
          </a:stretch>
        </p:blipFill>
        <p:spPr>
          <a:xfrm>
            <a:off x="2643731" y="4987109"/>
            <a:ext cx="2119566" cy="326284"/>
          </a:xfrm>
          <a:prstGeom prst="rect">
            <a:avLst/>
          </a:prstGeom>
        </p:spPr>
      </p:pic>
      <p:pic>
        <p:nvPicPr>
          <p:cNvPr id="8" name="Picture 7"/>
          <p:cNvPicPr>
            <a:picLocks noChangeAspect="1"/>
          </p:cNvPicPr>
          <p:nvPr/>
        </p:nvPicPr>
        <p:blipFill>
          <a:blip r:embed="rId6"/>
          <a:stretch>
            <a:fillRect/>
          </a:stretch>
        </p:blipFill>
        <p:spPr>
          <a:xfrm>
            <a:off x="5739032" y="4808948"/>
            <a:ext cx="3804923" cy="645868"/>
          </a:xfrm>
          <a:prstGeom prst="rect">
            <a:avLst/>
          </a:prstGeom>
        </p:spPr>
      </p:pic>
      <p:sp>
        <p:nvSpPr>
          <p:cNvPr id="9" name="Slide Number Placeholder 8"/>
          <p:cNvSpPr>
            <a:spLocks noGrp="1"/>
          </p:cNvSpPr>
          <p:nvPr>
            <p:ph type="sldNum" sz="quarter" idx="12"/>
          </p:nvPr>
        </p:nvSpPr>
        <p:spPr/>
        <p:txBody>
          <a:bodyPr/>
          <a:lstStyle/>
          <a:p>
            <a:fld id="{0B166A71-14BF-4983-A275-472C5053473C}" type="slidenum">
              <a:rPr lang="en-US" smtClean="0"/>
              <a:t>48</a:t>
            </a:fld>
            <a:endParaRPr lang="en-US"/>
          </a:p>
        </p:txBody>
      </p:sp>
    </p:spTree>
    <p:extLst>
      <p:ext uri="{BB962C8B-B14F-4D97-AF65-F5344CB8AC3E}">
        <p14:creationId xmlns:p14="http://schemas.microsoft.com/office/powerpoint/2010/main" val="25517669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589212" y="2133600"/>
            <a:ext cx="6446504" cy="3777622"/>
          </a:xfrm>
        </p:spPr>
        <p:txBody>
          <a:bodyPr>
            <a:normAutofit/>
          </a:bodyPr>
          <a:lstStyle/>
          <a:p>
            <a:pPr marL="0" indent="0" algn="ctr">
              <a:buNone/>
            </a:pPr>
            <a:r>
              <a:rPr lang="fa-IR" sz="13800" dirty="0" smtClean="0">
                <a:cs typeface="B Nazanin" panose="00000400000000000000" pitchFamily="2" charset="-78"/>
              </a:rPr>
              <a:t>پایان</a:t>
            </a:r>
            <a:endParaRPr lang="en-US" sz="5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B166A71-14BF-4983-A275-472C5053473C}" type="slidenum">
              <a:rPr lang="en-US" smtClean="0"/>
              <a:t>49</a:t>
            </a:fld>
            <a:endParaRPr lang="en-US"/>
          </a:p>
        </p:txBody>
      </p:sp>
    </p:spTree>
    <p:extLst>
      <p:ext uri="{BB962C8B-B14F-4D97-AF65-F5344CB8AC3E}">
        <p14:creationId xmlns:p14="http://schemas.microsoft.com/office/powerpoint/2010/main" val="10815631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426720"/>
            <a:ext cx="8911687" cy="1478280"/>
          </a:xfrm>
        </p:spPr>
        <p:txBody>
          <a:bodyPr>
            <a:normAutofit fontScale="90000"/>
          </a:bodyPr>
          <a:lstStyle/>
          <a:p>
            <a:pPr algn="r" rtl="1"/>
            <a:r>
              <a:rPr lang="fa-IR" sz="2700" b="1" dirty="0" smtClean="0">
                <a:cs typeface="B Nazanin" panose="00000400000000000000" pitchFamily="2" charset="-78"/>
              </a:rPr>
              <a:t>ب- پیچ انتقال قدرت یا حرکت (</a:t>
            </a:r>
            <a:r>
              <a:rPr lang="en-US" sz="2700" b="1" dirty="0" smtClean="0">
                <a:cs typeface="B Nazanin" panose="00000400000000000000" pitchFamily="2" charset="-78"/>
              </a:rPr>
              <a:t>Power Screw</a:t>
            </a:r>
            <a:r>
              <a:rPr lang="fa-IR" sz="2700" b="1" dirty="0" smtClean="0">
                <a:cs typeface="B Nazanin" panose="00000400000000000000" pitchFamily="2" charset="-78"/>
              </a:rPr>
              <a:t>)</a:t>
            </a:r>
            <a:r>
              <a:rPr lang="fa-IR" sz="2400" b="1" dirty="0" smtClean="0">
                <a:cs typeface="B Nazanin" panose="00000400000000000000" pitchFamily="2" charset="-78"/>
              </a:rPr>
              <a:t/>
            </a:r>
            <a:br>
              <a:rPr lang="fa-IR" sz="2400" b="1" dirty="0" smtClean="0">
                <a:cs typeface="B Nazanin" panose="00000400000000000000" pitchFamily="2" charset="-78"/>
              </a:rPr>
            </a:br>
            <a:r>
              <a:rPr lang="fa-IR" sz="2400" b="1" dirty="0" smtClean="0">
                <a:cs typeface="B Nazanin" panose="00000400000000000000" pitchFamily="2" charset="-78"/>
              </a:rPr>
              <a:t/>
            </a:r>
            <a:br>
              <a:rPr lang="fa-IR" sz="2400" b="1" dirty="0" smtClean="0">
                <a:cs typeface="B Nazanin" panose="00000400000000000000" pitchFamily="2" charset="-78"/>
              </a:rPr>
            </a:br>
            <a:r>
              <a:rPr lang="fa-IR" sz="2400" dirty="0" smtClean="0">
                <a:cs typeface="B Nazanin" panose="00000400000000000000" pitchFamily="2" charset="-78"/>
              </a:rPr>
              <a:t>حرکت زاویه ای را به منظور انتقال توان و یا ایجاد نیروهای بزرگ (مانند پرس، جک و ...) به حرکت خطی تبدیل می کنند.</a:t>
            </a:r>
            <a:endParaRPr lang="en-US" sz="2400" dirty="0">
              <a:cs typeface="B Nazanin" panose="00000400000000000000" pitchFamily="2" charset="-78"/>
            </a:endParaRPr>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638440" y="1544009"/>
            <a:ext cx="3333750" cy="5305425"/>
          </a:xfrm>
          <a:prstGeom prst="rect">
            <a:avLst/>
          </a:prstGeom>
        </p:spPr>
      </p:pic>
      <p:pic>
        <p:nvPicPr>
          <p:cNvPr id="5" name="Picture 4"/>
          <p:cNvPicPr>
            <a:picLocks noChangeAspect="1"/>
          </p:cNvPicPr>
          <p:nvPr/>
        </p:nvPicPr>
        <p:blipFill>
          <a:blip r:embed="rId3"/>
          <a:stretch>
            <a:fillRect/>
          </a:stretch>
        </p:blipFill>
        <p:spPr>
          <a:xfrm>
            <a:off x="6512904" y="2253622"/>
            <a:ext cx="4657725" cy="3886200"/>
          </a:xfrm>
          <a:prstGeom prst="rect">
            <a:avLst/>
          </a:prstGeom>
        </p:spPr>
      </p:pic>
      <p:sp>
        <p:nvSpPr>
          <p:cNvPr id="6" name="Slide Number Placeholder 5"/>
          <p:cNvSpPr>
            <a:spLocks noGrp="1"/>
          </p:cNvSpPr>
          <p:nvPr>
            <p:ph type="sldNum" sz="quarter" idx="12"/>
          </p:nvPr>
        </p:nvSpPr>
        <p:spPr/>
        <p:txBody>
          <a:bodyPr/>
          <a:lstStyle/>
          <a:p>
            <a:fld id="{0B166A71-14BF-4983-A275-472C5053473C}" type="slidenum">
              <a:rPr lang="en-US" smtClean="0"/>
              <a:t>5</a:t>
            </a:fld>
            <a:endParaRPr lang="en-US"/>
          </a:p>
        </p:txBody>
      </p:sp>
    </p:spTree>
    <p:extLst>
      <p:ext uri="{BB962C8B-B14F-4D97-AF65-F5344CB8AC3E}">
        <p14:creationId xmlns:p14="http://schemas.microsoft.com/office/powerpoint/2010/main" val="28787649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400" b="1" dirty="0" smtClean="0">
                <a:cs typeface="B Nazanin" panose="00000400000000000000" pitchFamily="2" charset="-78"/>
              </a:rPr>
              <a:t>ج- پیچ تنظیم یا اندازه گیری</a:t>
            </a:r>
            <a:endParaRPr lang="en-US" sz="2400" b="1" dirty="0">
              <a:cs typeface="B Nazanin" panose="00000400000000000000" pitchFamily="2" charset="-78"/>
            </a:endParaRPr>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3553326" y="2406566"/>
            <a:ext cx="5638800" cy="2790825"/>
          </a:xfrm>
          <a:prstGeom prst="rect">
            <a:avLst/>
          </a:prstGeom>
        </p:spPr>
      </p:pic>
      <p:sp>
        <p:nvSpPr>
          <p:cNvPr id="5" name="Slide Number Placeholder 4"/>
          <p:cNvSpPr>
            <a:spLocks noGrp="1"/>
          </p:cNvSpPr>
          <p:nvPr>
            <p:ph type="sldNum" sz="quarter" idx="12"/>
          </p:nvPr>
        </p:nvSpPr>
        <p:spPr/>
        <p:txBody>
          <a:bodyPr/>
          <a:lstStyle/>
          <a:p>
            <a:fld id="{0B166A71-14BF-4983-A275-472C5053473C}" type="slidenum">
              <a:rPr lang="en-US" smtClean="0"/>
              <a:t>6</a:t>
            </a:fld>
            <a:endParaRPr lang="en-US"/>
          </a:p>
        </p:txBody>
      </p:sp>
    </p:spTree>
    <p:extLst>
      <p:ext uri="{BB962C8B-B14F-4D97-AF65-F5344CB8AC3E}">
        <p14:creationId xmlns:p14="http://schemas.microsoft.com/office/powerpoint/2010/main" val="9326573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b="1" dirty="0" smtClean="0">
                <a:cs typeface="B Nazanin" panose="00000400000000000000" pitchFamily="2" charset="-78"/>
              </a:rPr>
              <a:t>تفاوت</a:t>
            </a:r>
            <a:r>
              <a:rPr lang="en-US" sz="3200" b="1" dirty="0" smtClean="0">
                <a:cs typeface="B Nazanin" panose="00000400000000000000" pitchFamily="2" charset="-78"/>
              </a:rPr>
              <a:t> Screw </a:t>
            </a:r>
            <a:r>
              <a:rPr lang="fa-IR" sz="3200" b="1" dirty="0" smtClean="0">
                <a:cs typeface="B Nazanin" panose="00000400000000000000" pitchFamily="2" charset="-78"/>
              </a:rPr>
              <a:t>و</a:t>
            </a:r>
            <a:r>
              <a:rPr lang="en-US" sz="3200" b="1" dirty="0" smtClean="0">
                <a:cs typeface="B Nazanin" panose="00000400000000000000" pitchFamily="2" charset="-78"/>
              </a:rPr>
              <a:t>  Bolt </a:t>
            </a:r>
            <a:endParaRPr lang="en-US" sz="3200" b="1" dirty="0">
              <a:cs typeface="B Nazanin" panose="00000400000000000000" pitchFamily="2" charset="-78"/>
            </a:endParaRPr>
          </a:p>
        </p:txBody>
      </p:sp>
      <p:sp>
        <p:nvSpPr>
          <p:cNvPr id="3" name="Content Placeholder 2"/>
          <p:cNvSpPr>
            <a:spLocks noGrp="1"/>
          </p:cNvSpPr>
          <p:nvPr>
            <p:ph idx="1"/>
          </p:nvPr>
        </p:nvSpPr>
        <p:spPr>
          <a:xfrm>
            <a:off x="1962912" y="1267968"/>
            <a:ext cx="9541700" cy="4643254"/>
          </a:xfrm>
        </p:spPr>
        <p:txBody>
          <a:bodyPr>
            <a:normAutofit/>
          </a:bodyPr>
          <a:lstStyle/>
          <a:p>
            <a:pPr algn="just" rtl="1"/>
            <a:r>
              <a:rPr lang="fa-IR" sz="2400" dirty="0" smtClean="0">
                <a:cs typeface="B Nazanin" panose="00000400000000000000" pitchFamily="2" charset="-78"/>
              </a:rPr>
              <a:t>تفاوت اصلی پیچ </a:t>
            </a:r>
            <a:r>
              <a:rPr lang="en-US" sz="2400" dirty="0" smtClean="0">
                <a:cs typeface="B Nazanin" panose="00000400000000000000" pitchFamily="2" charset="-78"/>
              </a:rPr>
              <a:t>Screw</a:t>
            </a:r>
            <a:r>
              <a:rPr lang="fa-IR" sz="2400" dirty="0" smtClean="0">
                <a:cs typeface="B Nazanin" panose="00000400000000000000" pitchFamily="2" charset="-78"/>
              </a:rPr>
              <a:t> و </a:t>
            </a:r>
            <a:r>
              <a:rPr lang="en-US" sz="2400" dirty="0" smtClean="0">
                <a:cs typeface="B Nazanin" panose="00000400000000000000" pitchFamily="2" charset="-78"/>
              </a:rPr>
              <a:t>Bolt</a:t>
            </a:r>
            <a:r>
              <a:rPr lang="fa-IR" sz="2400" dirty="0" smtClean="0">
                <a:cs typeface="B Nazanin" panose="00000400000000000000" pitchFamily="2" charset="-78"/>
              </a:rPr>
              <a:t> به شکل سر آن و نحوه اتصال بستگی داشته و به جنس پیچ بستگی ندارد. پیچ </a:t>
            </a:r>
            <a:r>
              <a:rPr lang="en-US" sz="2400" dirty="0">
                <a:cs typeface="B Nazanin" panose="00000400000000000000" pitchFamily="2" charset="-78"/>
              </a:rPr>
              <a:t>Screw </a:t>
            </a:r>
            <a:r>
              <a:rPr lang="fa-IR" sz="2400" dirty="0" smtClean="0">
                <a:cs typeface="B Nazanin" panose="00000400000000000000" pitchFamily="2" charset="-78"/>
              </a:rPr>
              <a:t> به نوعی از پیچ گفته می شود که نوک تیز بوده و برای اتصال آن خود پیچ را می چرخانند که معمولا در سایزهای کوچکتری ساخته می شود. اما پیچهای </a:t>
            </a:r>
            <a:r>
              <a:rPr lang="en-US" sz="2400" dirty="0" smtClean="0">
                <a:cs typeface="B Nazanin" panose="00000400000000000000" pitchFamily="2" charset="-78"/>
              </a:rPr>
              <a:t>Bolt</a:t>
            </a:r>
            <a:r>
              <a:rPr lang="fa-IR" sz="2400" dirty="0" smtClean="0">
                <a:cs typeface="B Nazanin" panose="00000400000000000000" pitchFamily="2" charset="-78"/>
              </a:rPr>
              <a:t> معمولا سر تخت بوده و برای اتصال آن از مهره استفاده می شود و از نظر سایز بزرگتر می باشند.</a:t>
            </a:r>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B166A71-14BF-4983-A275-472C5053473C}" type="slidenum">
              <a:rPr lang="en-US" smtClean="0"/>
              <a:t>7</a:t>
            </a:fld>
            <a:endParaRPr lang="en-US"/>
          </a:p>
        </p:txBody>
      </p:sp>
      <p:grpSp>
        <p:nvGrpSpPr>
          <p:cNvPr id="7" name="Group 6"/>
          <p:cNvGrpSpPr/>
          <p:nvPr/>
        </p:nvGrpSpPr>
        <p:grpSpPr>
          <a:xfrm>
            <a:off x="4150614" y="2920559"/>
            <a:ext cx="4108704" cy="3795328"/>
            <a:chOff x="4150614" y="2920559"/>
            <a:chExt cx="4108704" cy="3795328"/>
          </a:xfrm>
        </p:grpSpPr>
        <p:pic>
          <p:nvPicPr>
            <p:cNvPr id="5" name="Picture 4"/>
            <p:cNvPicPr>
              <a:picLocks noChangeAspect="1"/>
            </p:cNvPicPr>
            <p:nvPr/>
          </p:nvPicPr>
          <p:blipFill>
            <a:blip r:embed="rId2"/>
            <a:stretch>
              <a:fillRect/>
            </a:stretch>
          </p:blipFill>
          <p:spPr>
            <a:xfrm>
              <a:off x="4150614" y="3458337"/>
              <a:ext cx="3695700" cy="3257550"/>
            </a:xfrm>
            <a:prstGeom prst="rect">
              <a:avLst/>
            </a:prstGeom>
          </p:spPr>
        </p:pic>
        <p:sp>
          <p:nvSpPr>
            <p:cNvPr id="6" name="Rectangle 5"/>
            <p:cNvSpPr/>
            <p:nvPr/>
          </p:nvSpPr>
          <p:spPr>
            <a:xfrm>
              <a:off x="4150614" y="2920559"/>
              <a:ext cx="4108704" cy="6583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0000"/>
                  </a:solidFill>
                </a:rPr>
                <a:t>Bolt                      Screw </a:t>
              </a:r>
              <a:endParaRPr lang="en-US" sz="2400" b="1" dirty="0">
                <a:solidFill>
                  <a:srgbClr val="FF0000"/>
                </a:solidFill>
              </a:endParaRPr>
            </a:p>
          </p:txBody>
        </p:sp>
      </p:grpSp>
    </p:spTree>
    <p:extLst>
      <p:ext uri="{BB962C8B-B14F-4D97-AF65-F5344CB8AC3E}">
        <p14:creationId xmlns:p14="http://schemas.microsoft.com/office/powerpoint/2010/main" val="20984329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8959" y="624110"/>
            <a:ext cx="9615654" cy="1280890"/>
          </a:xfrm>
        </p:spPr>
        <p:txBody>
          <a:bodyPr>
            <a:normAutofit fontScale="90000"/>
          </a:bodyPr>
          <a:lstStyle/>
          <a:p>
            <a:pPr algn="r" rtl="1"/>
            <a:r>
              <a:rPr lang="fa-IR" b="1" dirty="0" smtClean="0">
                <a:cs typeface="B Nazanin" panose="00000400000000000000" pitchFamily="2" charset="-78"/>
              </a:rPr>
              <a:t/>
            </a:r>
            <a:br>
              <a:rPr lang="fa-IR" b="1" dirty="0" smtClean="0">
                <a:cs typeface="B Nazanin" panose="00000400000000000000" pitchFamily="2" charset="-78"/>
              </a:rPr>
            </a:br>
            <a:r>
              <a:rPr lang="fa-IR" b="1" dirty="0" smtClean="0">
                <a:cs typeface="B Nazanin" panose="00000400000000000000" pitchFamily="2" charset="-78"/>
              </a:rPr>
              <a:t/>
            </a:r>
            <a:br>
              <a:rPr lang="fa-IR" b="1" dirty="0" smtClean="0">
                <a:cs typeface="B Nazanin" panose="00000400000000000000" pitchFamily="2" charset="-78"/>
              </a:rPr>
            </a:br>
            <a:r>
              <a:rPr lang="fa-IR" b="1" dirty="0">
                <a:cs typeface="B Nazanin" panose="00000400000000000000" pitchFamily="2" charset="-78"/>
              </a:rPr>
              <a:t/>
            </a:r>
            <a:br>
              <a:rPr lang="fa-IR" b="1" dirty="0">
                <a:cs typeface="B Nazanin" panose="00000400000000000000" pitchFamily="2" charset="-78"/>
              </a:rPr>
            </a:br>
            <a:r>
              <a:rPr lang="fa-IR" b="1" dirty="0" smtClean="0">
                <a:cs typeface="B Nazanin" panose="00000400000000000000" pitchFamily="2" charset="-78"/>
              </a:rPr>
              <a:t>.</a:t>
            </a:r>
            <a:endParaRPr lang="en-US" dirty="0">
              <a:cs typeface="B Nazanin" panose="00000400000000000000" pitchFamily="2" charset="-78"/>
            </a:endParaRPr>
          </a:p>
        </p:txBody>
      </p:sp>
      <p:sp>
        <p:nvSpPr>
          <p:cNvPr id="3" name="Content Placeholder 2"/>
          <p:cNvSpPr>
            <a:spLocks noGrp="1"/>
          </p:cNvSpPr>
          <p:nvPr>
            <p:ph idx="1"/>
          </p:nvPr>
        </p:nvSpPr>
        <p:spPr>
          <a:xfrm>
            <a:off x="1395665" y="414528"/>
            <a:ext cx="10241296" cy="4432666"/>
          </a:xfrm>
        </p:spPr>
        <p:txBody>
          <a:bodyPr/>
          <a:lstStyle/>
          <a:p>
            <a:pPr algn="just" rtl="1"/>
            <a:r>
              <a:rPr lang="fa-IR" sz="2400" b="1" dirty="0" smtClean="0">
                <a:cs typeface="B Nazanin" panose="00000400000000000000" pitchFamily="2" charset="-78"/>
              </a:rPr>
              <a:t>جنس پیچ ها</a:t>
            </a:r>
          </a:p>
          <a:p>
            <a:pPr algn="just" rtl="1"/>
            <a:r>
              <a:rPr lang="fa-IR" b="1" dirty="0" smtClean="0">
                <a:cs typeface="B Nazanin" panose="00000400000000000000" pitchFamily="2" charset="-78"/>
              </a:rPr>
              <a:t>پر </a:t>
            </a:r>
            <a:r>
              <a:rPr lang="fa-IR" b="1" dirty="0">
                <a:cs typeface="B Nazanin" panose="00000400000000000000" pitchFamily="2" charset="-78"/>
              </a:rPr>
              <a:t>مصرف ترین مواد در تولید این نوع اتصالات فولاد میباشد و نوع آن فولادهای کم کربن و کربن متوسط میباشد. ولی استفاده کردن از فولادهای با کربن بالا، فولاد زنگ نزن(استنلس استیل )(صنایع دریایی -صنایع غذایی -مکانهای مرطوب )، </a:t>
            </a:r>
            <a:r>
              <a:rPr lang="fa-IR" b="1" dirty="0" smtClean="0">
                <a:cs typeface="B Nazanin" panose="00000400000000000000" pitchFamily="2" charset="-78"/>
              </a:rPr>
              <a:t>آلومینیوم (ظروف </a:t>
            </a:r>
            <a:r>
              <a:rPr lang="fa-IR" b="1" dirty="0">
                <a:cs typeface="B Nazanin" panose="00000400000000000000" pitchFamily="2" charset="-78"/>
              </a:rPr>
              <a:t>تفلون)، مس، برنج نیز معمول </a:t>
            </a:r>
            <a:r>
              <a:rPr lang="fa-IR" b="1" dirty="0" smtClean="0">
                <a:cs typeface="B Nazanin" panose="00000400000000000000" pitchFamily="2" charset="-78"/>
              </a:rPr>
              <a:t>میباشد.</a:t>
            </a:r>
          </a:p>
          <a:p>
            <a:pPr algn="r" rtl="1"/>
            <a:r>
              <a:rPr lang="fa-IR" sz="2800" b="1" dirty="0">
                <a:cs typeface="B Nazanin" panose="00000400000000000000" pitchFamily="2" charset="-78"/>
              </a:rPr>
              <a:t>فرآيند توليد پيچ</a:t>
            </a:r>
          </a:p>
          <a:p>
            <a:pPr algn="r" rtl="1"/>
            <a:r>
              <a:rPr lang="fa-IR" b="1" dirty="0">
                <a:cs typeface="B Nazanin" panose="00000400000000000000" pitchFamily="2" charset="-78"/>
              </a:rPr>
              <a:t>فرآيند توليد پيچ در واقع يك عمليات پرس كاري است كه طي آن مفتول كه ماده اوليه توليد پيچ است طي چند ضربه شكل نهايي را به خود مي‌گيرد. اين عمليات پرس كاري مي‌تواند سرد يا گرم انجام شود كه معمولاً براي توليداتي تا قطر 24ميلي از پرس كاري سرد و براي بالاتر از آن پرس كاري گرم استفاده مي‌شود.</a:t>
            </a:r>
          </a:p>
          <a:p>
            <a:pPr algn="just" rtl="1"/>
            <a:endParaRPr lang="en-US" dirty="0"/>
          </a:p>
        </p:txBody>
      </p:sp>
      <p:pic>
        <p:nvPicPr>
          <p:cNvPr id="4" name="Picture 3"/>
          <p:cNvPicPr>
            <a:picLocks noChangeAspect="1"/>
          </p:cNvPicPr>
          <p:nvPr/>
        </p:nvPicPr>
        <p:blipFill>
          <a:blip r:embed="rId2">
            <a:clrChange>
              <a:clrFrom>
                <a:srgbClr val="FCEABA"/>
              </a:clrFrom>
              <a:clrTo>
                <a:srgbClr val="FCEABA">
                  <a:alpha val="0"/>
                </a:srgbClr>
              </a:clrTo>
            </a:clrChange>
            <a:extLst>
              <a:ext uri="{28A0092B-C50C-407E-A947-70E740481C1C}">
                <a14:useLocalDpi xmlns:a14="http://schemas.microsoft.com/office/drawing/2010/main" val="0"/>
              </a:ext>
            </a:extLst>
          </a:blip>
          <a:stretch>
            <a:fillRect/>
          </a:stretch>
        </p:blipFill>
        <p:spPr>
          <a:xfrm>
            <a:off x="1707480" y="2978262"/>
            <a:ext cx="4248151" cy="3737863"/>
          </a:xfrm>
          <a:prstGeom prst="rect">
            <a:avLst/>
          </a:prstGeom>
        </p:spPr>
      </p:pic>
      <p:sp>
        <p:nvSpPr>
          <p:cNvPr id="5" name="Slide Number Placeholder 4"/>
          <p:cNvSpPr>
            <a:spLocks noGrp="1"/>
          </p:cNvSpPr>
          <p:nvPr>
            <p:ph type="sldNum" sz="quarter" idx="12"/>
          </p:nvPr>
        </p:nvSpPr>
        <p:spPr/>
        <p:txBody>
          <a:bodyPr/>
          <a:lstStyle/>
          <a:p>
            <a:fld id="{0B166A71-14BF-4983-A275-472C5053473C}" type="slidenum">
              <a:rPr lang="en-US" smtClean="0"/>
              <a:t>8</a:t>
            </a:fld>
            <a:endParaRPr lang="en-US"/>
          </a:p>
        </p:txBody>
      </p:sp>
    </p:spTree>
    <p:extLst>
      <p:ext uri="{BB962C8B-B14F-4D97-AF65-F5344CB8AC3E}">
        <p14:creationId xmlns:p14="http://schemas.microsoft.com/office/powerpoint/2010/main" val="38172081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800" b="1" dirty="0" smtClean="0">
                <a:cs typeface="B Nazanin" panose="00000400000000000000" pitchFamily="2" charset="-78"/>
              </a:rPr>
              <a:t>شکل رزوه</a:t>
            </a:r>
            <a:endParaRPr lang="en-US" sz="2800" b="1" dirty="0">
              <a:cs typeface="B Nazanin" panose="00000400000000000000" pitchFamily="2" charset="-78"/>
            </a:endParaRPr>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741487" y="209654"/>
            <a:ext cx="5915025" cy="4810125"/>
          </a:xfrm>
          <a:prstGeom prst="rect">
            <a:avLst/>
          </a:prstGeom>
        </p:spPr>
      </p:pic>
      <p:pic>
        <p:nvPicPr>
          <p:cNvPr id="5" name="Picture 4"/>
          <p:cNvPicPr>
            <a:picLocks noChangeAspect="1"/>
          </p:cNvPicPr>
          <p:nvPr/>
        </p:nvPicPr>
        <p:blipFill>
          <a:blip r:embed="rId3"/>
          <a:stretch>
            <a:fillRect/>
          </a:stretch>
        </p:blipFill>
        <p:spPr>
          <a:xfrm>
            <a:off x="5648325" y="4419600"/>
            <a:ext cx="6543675" cy="2438400"/>
          </a:xfrm>
          <a:prstGeom prst="rect">
            <a:avLst/>
          </a:prstGeom>
        </p:spPr>
      </p:pic>
      <p:pic>
        <p:nvPicPr>
          <p:cNvPr id="6" name="Picture 5"/>
          <p:cNvPicPr>
            <a:picLocks noChangeAspect="1"/>
          </p:cNvPicPr>
          <p:nvPr/>
        </p:nvPicPr>
        <p:blipFill>
          <a:blip r:embed="rId4"/>
          <a:stretch>
            <a:fillRect/>
          </a:stretch>
        </p:blipFill>
        <p:spPr>
          <a:xfrm>
            <a:off x="446171" y="5019779"/>
            <a:ext cx="5067300" cy="2047875"/>
          </a:xfrm>
          <a:prstGeom prst="rect">
            <a:avLst/>
          </a:prstGeom>
        </p:spPr>
      </p:pic>
      <p:sp>
        <p:nvSpPr>
          <p:cNvPr id="7" name="Slide Number Placeholder 6"/>
          <p:cNvSpPr>
            <a:spLocks noGrp="1"/>
          </p:cNvSpPr>
          <p:nvPr>
            <p:ph type="sldNum" sz="quarter" idx="12"/>
          </p:nvPr>
        </p:nvSpPr>
        <p:spPr/>
        <p:txBody>
          <a:bodyPr/>
          <a:lstStyle/>
          <a:p>
            <a:fld id="{0B166A71-14BF-4983-A275-472C5053473C}" type="slidenum">
              <a:rPr lang="en-US" smtClean="0"/>
              <a:t>9</a:t>
            </a:fld>
            <a:endParaRPr lang="en-US"/>
          </a:p>
        </p:txBody>
      </p:sp>
    </p:spTree>
    <p:extLst>
      <p:ext uri="{BB962C8B-B14F-4D97-AF65-F5344CB8AC3E}">
        <p14:creationId xmlns:p14="http://schemas.microsoft.com/office/powerpoint/2010/main" val="2406630140"/>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15591</TotalTime>
  <Words>1676</Words>
  <Application>Microsoft Office PowerPoint</Application>
  <PresentationFormat>Widescreen</PresentationFormat>
  <Paragraphs>236</Paragraphs>
  <Slides>49</Slides>
  <Notes>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61" baseType="lpstr">
      <vt:lpstr>Andalus</vt:lpstr>
      <vt:lpstr>Arial</vt:lpstr>
      <vt:lpstr>B Nazanin</vt:lpstr>
      <vt:lpstr>BZar</vt:lpstr>
      <vt:lpstr>BZar,Bold</vt:lpstr>
      <vt:lpstr>Calibri</vt:lpstr>
      <vt:lpstr>Cambria Math</vt:lpstr>
      <vt:lpstr>Century Gothic</vt:lpstr>
      <vt:lpstr>Tahoma</vt:lpstr>
      <vt:lpstr>Wingdings 3</vt:lpstr>
      <vt:lpstr>Wisp</vt:lpstr>
      <vt:lpstr>Equation</vt:lpstr>
      <vt:lpstr>بنام خدا   فصل هشتم: پیچ و مهره ها</vt:lpstr>
      <vt:lpstr>انواع اتصالات</vt:lpstr>
      <vt:lpstr>انواع پیچ بر حسب نوع سر پیچ</vt:lpstr>
      <vt:lpstr>محصولات پیچ دار به سه دسته کلی تقسیم بندی می شوند:</vt:lpstr>
      <vt:lpstr>ب- پیچ انتقال قدرت یا حرکت (Power Screw)  حرکت زاویه ای را به منظور انتقال توان و یا ایجاد نیروهای بزرگ (مانند پرس، جک و ...) به حرکت خطی تبدیل می کنند.</vt:lpstr>
      <vt:lpstr>ج- پیچ تنظیم یا اندازه گیری</vt:lpstr>
      <vt:lpstr>تفاوت Screw و  Bolt </vt:lpstr>
      <vt:lpstr>   .</vt:lpstr>
      <vt:lpstr>شکل رزوه</vt:lpstr>
      <vt:lpstr>PowerPoint Presentation</vt:lpstr>
      <vt:lpstr>سیستم متریک (رزوه درشت):</vt:lpstr>
      <vt:lpstr>سیستم اینچی:</vt:lpstr>
      <vt:lpstr>پیچهای انتقال قدرت: پیچ انتقال قدرت وسیله ایست که در ماشینها برای تغییر حرکت زاویه ای به حرکت خطی و یا انتقال توان بکار می رود.</vt:lpstr>
      <vt:lpstr>PowerPoint Presentation</vt:lpstr>
      <vt:lpstr>مثال:</vt:lpstr>
      <vt:lpstr>PowerPoint Presentation</vt:lpstr>
      <vt:lpstr>پیچهای اتصال</vt:lpstr>
      <vt:lpstr>سفتی پیچ</vt:lpstr>
      <vt:lpstr>سفتی اعضا</vt:lpstr>
      <vt:lpstr>PowerPoint Presentation</vt:lpstr>
      <vt:lpstr>PowerPoint Presentation</vt:lpstr>
      <vt:lpstr>PowerPoint Presentation</vt:lpstr>
      <vt:lpstr>مثال</vt:lpstr>
      <vt:lpstr>PowerPoint Presentation</vt:lpstr>
      <vt:lpstr>PowerPoint Presentation</vt:lpstr>
      <vt:lpstr>استحکام پیچ ها</vt:lpstr>
      <vt:lpstr>PowerPoint Presentation</vt:lpstr>
      <vt:lpstr>PowerPoint Presentation</vt:lpstr>
      <vt:lpstr>کاربردها:</vt:lpstr>
      <vt:lpstr>اتصالات تحت بارهای کششی خارجی</vt:lpstr>
      <vt:lpstr>PowerPoint Presentation</vt:lpstr>
      <vt:lpstr>رابطه گشتاور وارد به پیچ با کشش بوجود آمده در آن</vt:lpstr>
      <vt:lpstr>PowerPoint Presentation</vt:lpstr>
      <vt:lpstr>PowerPoint Presentation</vt:lpstr>
      <vt:lpstr>بارگذاری استاتیکی</vt:lpstr>
      <vt:lpstr>PowerPoint Presentation</vt:lpstr>
      <vt:lpstr>PowerPoint Presentation</vt:lpstr>
      <vt:lpstr>PowerPoint Presentation</vt:lpstr>
      <vt:lpstr>PowerPoint Presentation</vt:lpstr>
      <vt:lpstr>PowerPoint Presentation</vt:lpstr>
      <vt:lpstr>بارگذاری خستگی:</vt:lpstr>
      <vt:lpstr>PowerPoint Presentation</vt:lpstr>
      <vt:lpstr>PowerPoint Presentation</vt:lpstr>
      <vt:lpstr>اتصالات تحت بارهای برشی خارج از مرکز</vt:lpstr>
      <vt:lpstr>PowerPoint Presentation</vt:lpstr>
      <vt:lpstr>مثال:</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MSalari</dc:creator>
  <cp:lastModifiedBy>MSalari</cp:lastModifiedBy>
  <cp:revision>215</cp:revision>
  <dcterms:created xsi:type="dcterms:W3CDTF">2014-07-26T18:54:31Z</dcterms:created>
  <dcterms:modified xsi:type="dcterms:W3CDTF">2014-11-24T06:31:10Z</dcterms:modified>
</cp:coreProperties>
</file>