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90" r:id="rId32"/>
    <p:sldId id="286" r:id="rId33"/>
    <p:sldId id="287" r:id="rId34"/>
    <p:sldId id="288" r:id="rId35"/>
    <p:sldId id="291"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3651" autoAdjust="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8307A231-2210-4CB4-AF1A-EB29F4140D4C}" type="datetimeFigureOut">
              <a:rPr lang="en-US" smtClean="0"/>
              <a:pPr/>
              <a:t>9/7/2013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4FB077-F16F-4F9B-BBD9-6F1558B2F75B}"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07A231-2210-4CB4-AF1A-EB29F4140D4C}" type="datetimeFigureOut">
              <a:rPr lang="en-US" smtClean="0"/>
              <a:pPr/>
              <a:t>9/7/2013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4FB077-F16F-4F9B-BBD9-6F1558B2F75B}" type="slidenum">
              <a:rPr lang="en-US" smtClean="0"/>
              <a:pPr/>
              <a:t>‹#›</a:t>
            </a:fld>
            <a:endParaRPr lang="en-US"/>
          </a:p>
        </p:txBody>
      </p:sp>
    </p:spTree>
  </p:cSld>
  <p:clrMapOvr>
    <a:masterClrMapping/>
  </p:clrMapOvr>
  <p:transition>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07A231-2210-4CB4-AF1A-EB29F4140D4C}" type="datetimeFigureOut">
              <a:rPr lang="en-US" smtClean="0"/>
              <a:pPr/>
              <a:t>9/7/2013</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5F4FB077-F16F-4F9B-BBD9-6F1558B2F75B}" type="slidenum">
              <a:rPr lang="en-US" smtClean="0"/>
              <a:pPr/>
              <a:t>‹#›</a:t>
            </a:fld>
            <a:endParaRPr lang="en-US"/>
          </a:p>
        </p:txBody>
      </p:sp>
    </p:spTree>
  </p:cSld>
  <p:clrMapOvr>
    <a:masterClrMapping/>
  </p:clrMapOvr>
  <p:transition>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307A231-2210-4CB4-AF1A-EB29F4140D4C}" type="datetimeFigureOut">
              <a:rPr lang="en-US" smtClean="0"/>
              <a:pPr/>
              <a:t>9/7/2013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4FB077-F16F-4F9B-BBD9-6F1558B2F75B}" type="slidenum">
              <a:rPr lang="en-US" smtClean="0"/>
              <a:pPr/>
              <a:t>‹#›</a:t>
            </a:fld>
            <a:endParaRPr lang="en-US"/>
          </a:p>
        </p:txBody>
      </p:sp>
    </p:spTree>
  </p:cSld>
  <p:clrMapOvr>
    <a:masterClrMapping/>
  </p:clrMapOvr>
  <p:transition>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307A231-2210-4CB4-AF1A-EB29F4140D4C}" type="datetimeFigureOut">
              <a:rPr lang="en-US" smtClean="0"/>
              <a:pPr/>
              <a:t>9/7/2013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4FB077-F16F-4F9B-BBD9-6F1558B2F75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307A231-2210-4CB4-AF1A-EB29F4140D4C}" type="datetimeFigureOut">
              <a:rPr lang="en-US" smtClean="0"/>
              <a:pPr/>
              <a:t>9/7/2013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4FB077-F16F-4F9B-BBD9-6F1558B2F75B}" type="slidenum">
              <a:rPr lang="en-US" smtClean="0"/>
              <a:pPr/>
              <a:t>‹#›</a:t>
            </a:fld>
            <a:endParaRPr lang="en-US"/>
          </a:p>
        </p:txBody>
      </p:sp>
    </p:spTree>
  </p:cSld>
  <p:clrMapOvr>
    <a:masterClrMapping/>
  </p:clrMapOvr>
  <p:transition>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307A231-2210-4CB4-AF1A-EB29F4140D4C}" type="datetimeFigureOut">
              <a:rPr lang="en-US" smtClean="0"/>
              <a:pPr/>
              <a:t>9/7/2013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4FB077-F16F-4F9B-BBD9-6F1558B2F75B}" type="slidenum">
              <a:rPr lang="en-US" smtClean="0"/>
              <a:pPr/>
              <a:t>‹#›</a:t>
            </a:fld>
            <a:endParaRPr lang="en-US"/>
          </a:p>
        </p:txBody>
      </p:sp>
    </p:spTree>
  </p:cSld>
  <p:clrMapOvr>
    <a:masterClrMapping/>
  </p:clrMapOvr>
  <p:transition>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307A231-2210-4CB4-AF1A-EB29F4140D4C}" type="datetimeFigureOut">
              <a:rPr lang="en-US" smtClean="0"/>
              <a:pPr/>
              <a:t>9/7/2013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4FB077-F16F-4F9B-BBD9-6F1558B2F75B}" type="slidenum">
              <a:rPr lang="en-US" smtClean="0"/>
              <a:pPr/>
              <a:t>‹#›</a:t>
            </a:fld>
            <a:endParaRPr lang="en-US"/>
          </a:p>
        </p:txBody>
      </p:sp>
    </p:spTree>
  </p:cSld>
  <p:clrMapOvr>
    <a:masterClrMapping/>
  </p:clrMapOvr>
  <p:transition>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07A231-2210-4CB4-AF1A-EB29F4140D4C}" type="datetimeFigureOut">
              <a:rPr lang="en-US" smtClean="0"/>
              <a:pPr/>
              <a:t>9/7/2013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4FB077-F16F-4F9B-BBD9-6F1558B2F75B}" type="slidenum">
              <a:rPr lang="en-US" smtClean="0"/>
              <a:pPr/>
              <a:t>‹#›</a:t>
            </a:fld>
            <a:endParaRPr lang="en-US"/>
          </a:p>
        </p:txBody>
      </p:sp>
    </p:spTree>
  </p:cSld>
  <p:clrMapOvr>
    <a:masterClrMapping/>
  </p:clrMapOvr>
  <p:transition>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307A231-2210-4CB4-AF1A-EB29F4140D4C}" type="datetimeFigureOut">
              <a:rPr lang="en-US" smtClean="0"/>
              <a:pPr/>
              <a:t>9/7/2013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4FB077-F16F-4F9B-BBD9-6F1558B2F75B}"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transition>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8307A231-2210-4CB4-AF1A-EB29F4140D4C}" type="datetimeFigureOut">
              <a:rPr lang="en-US" smtClean="0"/>
              <a:pPr/>
              <a:t>9/7/2013</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5F4FB077-F16F-4F9B-BBD9-6F1558B2F75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307A231-2210-4CB4-AF1A-EB29F4140D4C}" type="datetimeFigureOut">
              <a:rPr lang="en-US" smtClean="0"/>
              <a:pPr/>
              <a:t>9/7/2013</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5F4FB077-F16F-4F9B-BBD9-6F1558B2F75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p:transition>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fa-IR" dirty="0" smtClean="0">
                <a:cs typeface="B Zar" pitchFamily="2" charset="-78"/>
              </a:rPr>
              <a:t>بررسی انتقال حرارت تیرهای کمپوزیتی </a:t>
            </a:r>
            <a:r>
              <a:rPr lang="en-US" dirty="0" smtClean="0">
                <a:cs typeface="B Zar" pitchFamily="2" charset="-78"/>
              </a:rPr>
              <a:t/>
            </a:r>
            <a:br>
              <a:rPr lang="en-US" dirty="0" smtClean="0">
                <a:cs typeface="B Zar" pitchFamily="2" charset="-78"/>
              </a:rPr>
            </a:br>
            <a:r>
              <a:rPr lang="fa-IR" dirty="0" smtClean="0">
                <a:cs typeface="B Zar" pitchFamily="2" charset="-78"/>
              </a:rPr>
              <a:t>به کمک نرم افزارهای حجم محدود</a:t>
            </a:r>
            <a:endParaRPr lang="en-US" dirty="0">
              <a:cs typeface="B Zar" pitchFamily="2" charset="-78"/>
            </a:endParaRPr>
          </a:p>
        </p:txBody>
      </p:sp>
    </p:spTree>
  </p:cSld>
  <p:clrMapOvr>
    <a:masterClrMapping/>
  </p:clrMapOvr>
  <p:transition>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0" name="Table 9"/>
          <p:cNvGraphicFramePr>
            <a:graphicFrameLocks noGrp="1"/>
          </p:cNvGraphicFramePr>
          <p:nvPr/>
        </p:nvGraphicFramePr>
        <p:xfrm>
          <a:off x="1983423" y="3303270"/>
          <a:ext cx="5177155" cy="251460"/>
        </p:xfrm>
        <a:graphic>
          <a:graphicData uri="http://schemas.openxmlformats.org/drawingml/2006/table">
            <a:tbl>
              <a:tblPr rtl="1"/>
              <a:tblGrid>
                <a:gridCol w="697865"/>
                <a:gridCol w="4479290"/>
              </a:tblGrid>
              <a:tr h="0">
                <a:tc>
                  <a:txBody>
                    <a:bodyPr/>
                    <a:lstStyle/>
                    <a:p>
                      <a:pPr algn="just" rtl="1">
                        <a:lnSpc>
                          <a:spcPct val="150000"/>
                        </a:lnSpc>
                      </a:pPr>
                      <a:endParaRPr lang="en-US" sz="1100">
                        <a:latin typeface="Calibri"/>
                      </a:endParaRPr>
                    </a:p>
                  </a:txBody>
                  <a:tcPr marL="68580" marR="68580" marT="0" marB="0" anchor="ctr">
                    <a:lnL>
                      <a:noFill/>
                    </a:lnL>
                    <a:lnR>
                      <a:noFill/>
                    </a:lnR>
                    <a:lnT>
                      <a:noFill/>
                    </a:lnT>
                    <a:lnB>
                      <a:noFill/>
                    </a:lnB>
                  </a:tcPr>
                </a:tc>
                <a:tc>
                  <a:txBody>
                    <a:bodyPr/>
                    <a:lstStyle/>
                    <a:p>
                      <a:pPr marL="0" marR="0" algn="just" rtl="1">
                        <a:lnSpc>
                          <a:spcPct val="150000"/>
                        </a:lnSpc>
                        <a:spcBef>
                          <a:spcPts val="0"/>
                        </a:spcBef>
                        <a:spcAft>
                          <a:spcPts val="0"/>
                        </a:spcAft>
                      </a:pPr>
                      <a:endParaRPr lang="ar-SA" sz="1100" dirty="0">
                        <a:latin typeface="Calibri"/>
                        <a:ea typeface="Times New Roman"/>
                        <a:cs typeface="Times New Roman"/>
                      </a:endParaRPr>
                    </a:p>
                  </a:txBody>
                  <a:tcPr marL="68580" marR="68580" marT="0" marB="0" anchor="ctr">
                    <a:lnL>
                      <a:noFill/>
                    </a:lnL>
                    <a:lnR>
                      <a:noFill/>
                    </a:lnR>
                    <a:lnT>
                      <a:noFill/>
                    </a:lnT>
                    <a:lnB>
                      <a:noFill/>
                    </a:lnB>
                  </a:tcPr>
                </a:tc>
              </a:tr>
            </a:tbl>
          </a:graphicData>
        </a:graphic>
      </p:graphicFrame>
      <p:pic>
        <p:nvPicPr>
          <p:cNvPr id="12" name="Picture 11"/>
          <p:cNvPicPr/>
          <p:nvPr/>
        </p:nvPicPr>
        <p:blipFill>
          <a:blip r:embed="rId2"/>
          <a:srcRect/>
          <a:stretch>
            <a:fillRect/>
          </a:stretch>
        </p:blipFill>
        <p:spPr bwMode="auto">
          <a:xfrm>
            <a:off x="214282" y="1571612"/>
            <a:ext cx="4320540" cy="5040000"/>
          </a:xfrm>
          <a:prstGeom prst="rect">
            <a:avLst/>
          </a:prstGeom>
          <a:noFill/>
          <a:ln w="9525">
            <a:noFill/>
            <a:miter lim="800000"/>
            <a:headEnd/>
            <a:tailEnd/>
          </a:ln>
        </p:spPr>
      </p:pic>
      <p:sp>
        <p:nvSpPr>
          <p:cNvPr id="14" name="TextBox 13"/>
          <p:cNvSpPr txBox="1"/>
          <p:nvPr/>
        </p:nvSpPr>
        <p:spPr>
          <a:xfrm>
            <a:off x="5214942" y="2285992"/>
            <a:ext cx="3500462" cy="646331"/>
          </a:xfrm>
          <a:prstGeom prst="rect">
            <a:avLst/>
          </a:prstGeom>
          <a:noFill/>
        </p:spPr>
        <p:txBody>
          <a:bodyPr wrap="square" rtlCol="0">
            <a:spAutoFit/>
          </a:bodyPr>
          <a:lstStyle/>
          <a:p>
            <a:pPr algn="ctr" rtl="1"/>
            <a:r>
              <a:rPr lang="fa-IR" sz="3600" b="1" dirty="0" smtClean="0">
                <a:cs typeface="B Zar" pitchFamily="2" charset="-78"/>
              </a:rPr>
              <a:t>تعیین نوع حلگر</a:t>
            </a:r>
            <a:endParaRPr lang="en-US" sz="3600" b="1" dirty="0">
              <a:cs typeface="B Zar" pitchFamily="2" charset="-78"/>
            </a:endParaRPr>
          </a:p>
        </p:txBody>
      </p:sp>
    </p:spTree>
  </p:cSld>
  <p:clrMapOvr>
    <a:masterClrMapping/>
  </p:clrMapOvr>
  <p:transition>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0" name="Table 9"/>
          <p:cNvGraphicFramePr>
            <a:graphicFrameLocks noGrp="1"/>
          </p:cNvGraphicFramePr>
          <p:nvPr/>
        </p:nvGraphicFramePr>
        <p:xfrm>
          <a:off x="1983423" y="3303270"/>
          <a:ext cx="5177155" cy="251460"/>
        </p:xfrm>
        <a:graphic>
          <a:graphicData uri="http://schemas.openxmlformats.org/drawingml/2006/table">
            <a:tbl>
              <a:tblPr rtl="1"/>
              <a:tblGrid>
                <a:gridCol w="697865"/>
                <a:gridCol w="4479290"/>
              </a:tblGrid>
              <a:tr h="0">
                <a:tc>
                  <a:txBody>
                    <a:bodyPr/>
                    <a:lstStyle/>
                    <a:p>
                      <a:pPr algn="just" rtl="1">
                        <a:lnSpc>
                          <a:spcPct val="150000"/>
                        </a:lnSpc>
                      </a:pPr>
                      <a:endParaRPr lang="en-US" sz="1100">
                        <a:latin typeface="Calibri"/>
                      </a:endParaRPr>
                    </a:p>
                  </a:txBody>
                  <a:tcPr marL="68580" marR="68580" marT="0" marB="0" anchor="ctr">
                    <a:lnL>
                      <a:noFill/>
                    </a:lnL>
                    <a:lnR>
                      <a:noFill/>
                    </a:lnR>
                    <a:lnT>
                      <a:noFill/>
                    </a:lnT>
                    <a:lnB>
                      <a:noFill/>
                    </a:lnB>
                  </a:tcPr>
                </a:tc>
                <a:tc>
                  <a:txBody>
                    <a:bodyPr/>
                    <a:lstStyle/>
                    <a:p>
                      <a:pPr marL="0" marR="0" algn="just" rtl="1">
                        <a:lnSpc>
                          <a:spcPct val="150000"/>
                        </a:lnSpc>
                        <a:spcBef>
                          <a:spcPts val="0"/>
                        </a:spcBef>
                        <a:spcAft>
                          <a:spcPts val="0"/>
                        </a:spcAft>
                      </a:pPr>
                      <a:endParaRPr lang="ar-SA" sz="1100" dirty="0">
                        <a:latin typeface="Calibri"/>
                        <a:ea typeface="Times New Roman"/>
                        <a:cs typeface="Times New Roman"/>
                      </a:endParaRPr>
                    </a:p>
                  </a:txBody>
                  <a:tcPr marL="68580" marR="68580" marT="0" marB="0" anchor="ctr">
                    <a:lnL>
                      <a:noFill/>
                    </a:lnL>
                    <a:lnR>
                      <a:noFill/>
                    </a:lnR>
                    <a:lnT>
                      <a:noFill/>
                    </a:lnT>
                    <a:lnB>
                      <a:noFill/>
                    </a:lnB>
                  </a:tcPr>
                </a:tc>
              </a:tr>
            </a:tbl>
          </a:graphicData>
        </a:graphic>
      </p:graphicFrame>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3000364" y="5429264"/>
            <a:ext cx="3429024" cy="830997"/>
          </a:xfrm>
          <a:prstGeom prst="rect">
            <a:avLst/>
          </a:prstGeom>
          <a:noFill/>
        </p:spPr>
        <p:txBody>
          <a:bodyPr wrap="square" rtlCol="0">
            <a:spAutoFit/>
          </a:bodyPr>
          <a:lstStyle/>
          <a:p>
            <a:pPr algn="ctr"/>
            <a:r>
              <a:rPr lang="fa-IR" sz="2400" b="1" dirty="0" smtClean="0">
                <a:cs typeface="B Zar" pitchFamily="2" charset="-78"/>
              </a:rPr>
              <a:t>پنجره ورود مقادیر اولیه حل</a:t>
            </a:r>
            <a:endParaRPr lang="en-US" sz="2400" b="1" dirty="0" smtClean="0">
              <a:cs typeface="B Zar" pitchFamily="2" charset="-78"/>
            </a:endParaRPr>
          </a:p>
          <a:p>
            <a:pPr algn="ctr"/>
            <a:endParaRPr lang="en-US" sz="2400" b="1" dirty="0">
              <a:cs typeface="B Zar" pitchFamily="2" charset="-78"/>
            </a:endParaRPr>
          </a:p>
        </p:txBody>
      </p:sp>
      <p:pic>
        <p:nvPicPr>
          <p:cNvPr id="16" name="Picture 15"/>
          <p:cNvPicPr/>
          <p:nvPr/>
        </p:nvPicPr>
        <p:blipFill>
          <a:blip r:embed="rId2"/>
          <a:srcRect/>
          <a:stretch>
            <a:fillRect/>
          </a:stretch>
        </p:blipFill>
        <p:spPr bwMode="auto">
          <a:xfrm>
            <a:off x="2214546" y="1857364"/>
            <a:ext cx="5286412" cy="3500462"/>
          </a:xfrm>
          <a:prstGeom prst="rect">
            <a:avLst/>
          </a:prstGeom>
          <a:noFill/>
          <a:ln w="9525">
            <a:noFill/>
            <a:miter lim="800000"/>
            <a:headEnd/>
            <a:tailEnd/>
          </a:ln>
        </p:spPr>
      </p:pic>
    </p:spTree>
  </p:cSld>
  <p:clrMapOvr>
    <a:masterClrMapping/>
  </p:clrMapOvr>
  <p:transition>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0" name="Table 9"/>
          <p:cNvGraphicFramePr>
            <a:graphicFrameLocks noGrp="1"/>
          </p:cNvGraphicFramePr>
          <p:nvPr/>
        </p:nvGraphicFramePr>
        <p:xfrm>
          <a:off x="1983423" y="3303270"/>
          <a:ext cx="5177155" cy="251460"/>
        </p:xfrm>
        <a:graphic>
          <a:graphicData uri="http://schemas.openxmlformats.org/drawingml/2006/table">
            <a:tbl>
              <a:tblPr rtl="1"/>
              <a:tblGrid>
                <a:gridCol w="697865"/>
                <a:gridCol w="4479290"/>
              </a:tblGrid>
              <a:tr h="0">
                <a:tc>
                  <a:txBody>
                    <a:bodyPr/>
                    <a:lstStyle/>
                    <a:p>
                      <a:pPr algn="just" rtl="1">
                        <a:lnSpc>
                          <a:spcPct val="150000"/>
                        </a:lnSpc>
                      </a:pPr>
                      <a:endParaRPr lang="en-US" sz="1100">
                        <a:latin typeface="Calibri"/>
                      </a:endParaRPr>
                    </a:p>
                  </a:txBody>
                  <a:tcPr marL="68580" marR="68580" marT="0" marB="0" anchor="ctr">
                    <a:lnL>
                      <a:noFill/>
                    </a:lnL>
                    <a:lnR>
                      <a:noFill/>
                    </a:lnR>
                    <a:lnT>
                      <a:noFill/>
                    </a:lnT>
                    <a:lnB>
                      <a:noFill/>
                    </a:lnB>
                  </a:tcPr>
                </a:tc>
                <a:tc>
                  <a:txBody>
                    <a:bodyPr/>
                    <a:lstStyle/>
                    <a:p>
                      <a:pPr marL="0" marR="0" algn="just" rtl="1">
                        <a:lnSpc>
                          <a:spcPct val="150000"/>
                        </a:lnSpc>
                        <a:spcBef>
                          <a:spcPts val="0"/>
                        </a:spcBef>
                        <a:spcAft>
                          <a:spcPts val="0"/>
                        </a:spcAft>
                      </a:pPr>
                      <a:endParaRPr lang="ar-SA" sz="1100" dirty="0">
                        <a:latin typeface="Calibri"/>
                        <a:ea typeface="Times New Roman"/>
                        <a:cs typeface="Times New Roman"/>
                      </a:endParaRPr>
                    </a:p>
                  </a:txBody>
                  <a:tcPr marL="68580" marR="68580" marT="0" marB="0" anchor="ctr">
                    <a:lnL>
                      <a:noFill/>
                    </a:lnL>
                    <a:lnR>
                      <a:noFill/>
                    </a:lnR>
                    <a:lnT>
                      <a:noFill/>
                    </a:lnT>
                    <a:lnB>
                      <a:noFill/>
                    </a:lnB>
                  </a:tcPr>
                </a:tc>
              </a:tr>
            </a:tbl>
          </a:graphicData>
        </a:graphic>
      </p:graphicFrame>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857488" y="6027003"/>
            <a:ext cx="3429024" cy="461665"/>
          </a:xfrm>
          <a:prstGeom prst="rect">
            <a:avLst/>
          </a:prstGeom>
          <a:noFill/>
        </p:spPr>
        <p:txBody>
          <a:bodyPr wrap="square" rtlCol="0">
            <a:spAutoFit/>
          </a:bodyPr>
          <a:lstStyle/>
          <a:p>
            <a:pPr rtl="1"/>
            <a:r>
              <a:rPr lang="fa-IR" sz="2400" b="1" dirty="0" smtClean="0">
                <a:cs typeface="B Zar" pitchFamily="2" charset="-78"/>
              </a:rPr>
              <a:t>پنجره انتخاب مقادیر همگرایی</a:t>
            </a:r>
            <a:endParaRPr lang="en-US" sz="2400" b="1" dirty="0">
              <a:cs typeface="B Zar" pitchFamily="2" charset="-78"/>
            </a:endParaRPr>
          </a:p>
        </p:txBody>
      </p:sp>
      <p:pic>
        <p:nvPicPr>
          <p:cNvPr id="12" name="Picture 11"/>
          <p:cNvPicPr/>
          <p:nvPr/>
        </p:nvPicPr>
        <p:blipFill>
          <a:blip r:embed="rId2"/>
          <a:srcRect/>
          <a:stretch>
            <a:fillRect/>
          </a:stretch>
        </p:blipFill>
        <p:spPr bwMode="auto">
          <a:xfrm>
            <a:off x="2285984" y="1643050"/>
            <a:ext cx="4320000" cy="4324350"/>
          </a:xfrm>
          <a:prstGeom prst="rect">
            <a:avLst/>
          </a:prstGeom>
          <a:noFill/>
          <a:ln w="9525">
            <a:noFill/>
            <a:miter lim="800000"/>
            <a:headEnd/>
            <a:tailEnd/>
          </a:ln>
        </p:spPr>
      </p:pic>
    </p:spTree>
  </p:cSld>
  <p:clrMapOvr>
    <a:masterClrMapping/>
  </p:clrMapOvr>
  <p:transition>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0" name="Table 9"/>
          <p:cNvGraphicFramePr>
            <a:graphicFrameLocks noGrp="1"/>
          </p:cNvGraphicFramePr>
          <p:nvPr/>
        </p:nvGraphicFramePr>
        <p:xfrm>
          <a:off x="1983423" y="3303270"/>
          <a:ext cx="5177155" cy="251460"/>
        </p:xfrm>
        <a:graphic>
          <a:graphicData uri="http://schemas.openxmlformats.org/drawingml/2006/table">
            <a:tbl>
              <a:tblPr rtl="1"/>
              <a:tblGrid>
                <a:gridCol w="697865"/>
                <a:gridCol w="4479290"/>
              </a:tblGrid>
              <a:tr h="0">
                <a:tc>
                  <a:txBody>
                    <a:bodyPr/>
                    <a:lstStyle/>
                    <a:p>
                      <a:pPr algn="just" rtl="1">
                        <a:lnSpc>
                          <a:spcPct val="150000"/>
                        </a:lnSpc>
                      </a:pPr>
                      <a:endParaRPr lang="en-US" sz="1100">
                        <a:latin typeface="Calibri"/>
                      </a:endParaRPr>
                    </a:p>
                  </a:txBody>
                  <a:tcPr marL="68580" marR="68580" marT="0" marB="0" anchor="ctr">
                    <a:lnL>
                      <a:noFill/>
                    </a:lnL>
                    <a:lnR>
                      <a:noFill/>
                    </a:lnR>
                    <a:lnT>
                      <a:noFill/>
                    </a:lnT>
                    <a:lnB>
                      <a:noFill/>
                    </a:lnB>
                  </a:tcPr>
                </a:tc>
                <a:tc>
                  <a:txBody>
                    <a:bodyPr/>
                    <a:lstStyle/>
                    <a:p>
                      <a:pPr marL="0" marR="0" algn="just" rtl="1">
                        <a:lnSpc>
                          <a:spcPct val="150000"/>
                        </a:lnSpc>
                        <a:spcBef>
                          <a:spcPts val="0"/>
                        </a:spcBef>
                        <a:spcAft>
                          <a:spcPts val="0"/>
                        </a:spcAft>
                      </a:pPr>
                      <a:endParaRPr lang="ar-SA" sz="1100" dirty="0">
                        <a:latin typeface="Calibri"/>
                        <a:ea typeface="Times New Roman"/>
                        <a:cs typeface="Times New Roman"/>
                      </a:endParaRPr>
                    </a:p>
                  </a:txBody>
                  <a:tcPr marL="68580" marR="68580" marT="0" marB="0" anchor="ctr">
                    <a:lnL>
                      <a:noFill/>
                    </a:lnL>
                    <a:lnR>
                      <a:noFill/>
                    </a:lnR>
                    <a:lnT>
                      <a:noFill/>
                    </a:lnT>
                    <a:lnB>
                      <a:noFill/>
                    </a:lnB>
                  </a:tcPr>
                </a:tc>
              </a:tr>
            </a:tbl>
          </a:graphicData>
        </a:graphic>
      </p:graphicFrame>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357422" y="6027003"/>
            <a:ext cx="3929090" cy="461665"/>
          </a:xfrm>
          <a:prstGeom prst="rect">
            <a:avLst/>
          </a:prstGeom>
          <a:noFill/>
        </p:spPr>
        <p:txBody>
          <a:bodyPr wrap="square" rtlCol="0">
            <a:spAutoFit/>
          </a:bodyPr>
          <a:lstStyle/>
          <a:p>
            <a:pPr rtl="1"/>
            <a:r>
              <a:rPr lang="fa-IR" sz="2400" b="1" dirty="0" smtClean="0">
                <a:cs typeface="B Zar" pitchFamily="2" charset="-78"/>
              </a:rPr>
              <a:t>پنجره ایجاد صفحه روی هندسه</a:t>
            </a:r>
            <a:endParaRPr lang="en-US" sz="2400" b="1" dirty="0">
              <a:cs typeface="B Zar" pitchFamily="2" charset="-78"/>
            </a:endParaRPr>
          </a:p>
        </p:txBody>
      </p:sp>
      <p:pic>
        <p:nvPicPr>
          <p:cNvPr id="13" name="Picture 12"/>
          <p:cNvPicPr/>
          <p:nvPr/>
        </p:nvPicPr>
        <p:blipFill>
          <a:blip r:embed="rId2"/>
          <a:srcRect/>
          <a:stretch>
            <a:fillRect/>
          </a:stretch>
        </p:blipFill>
        <p:spPr bwMode="auto">
          <a:xfrm>
            <a:off x="2214546" y="1500174"/>
            <a:ext cx="4572032" cy="4429156"/>
          </a:xfrm>
          <a:prstGeom prst="rect">
            <a:avLst/>
          </a:prstGeom>
          <a:noFill/>
          <a:ln w="9525">
            <a:noFill/>
            <a:miter lim="800000"/>
            <a:headEnd/>
            <a:tailEnd/>
          </a:ln>
        </p:spPr>
      </p:pic>
    </p:spTree>
  </p:cSld>
  <p:clrMapOvr>
    <a:masterClrMapping/>
  </p:clrMapOvr>
  <p:transition>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357422" y="6027003"/>
            <a:ext cx="3929090" cy="461665"/>
          </a:xfrm>
          <a:prstGeom prst="rect">
            <a:avLst/>
          </a:prstGeom>
          <a:noFill/>
        </p:spPr>
        <p:txBody>
          <a:bodyPr wrap="square" rtlCol="0">
            <a:spAutoFit/>
          </a:bodyPr>
          <a:lstStyle/>
          <a:p>
            <a:pPr rtl="1"/>
            <a:r>
              <a:rPr lang="fa-IR" sz="2400" b="1" dirty="0" smtClean="0">
                <a:cs typeface="B Zar" pitchFamily="2" charset="-78"/>
              </a:rPr>
              <a:t>صفحه وسط در مقطع طولی تیر</a:t>
            </a:r>
            <a:endParaRPr lang="en-US" sz="2400" b="1" dirty="0">
              <a:cs typeface="B Zar" pitchFamily="2" charset="-78"/>
            </a:endParaRPr>
          </a:p>
        </p:txBody>
      </p:sp>
      <p:pic>
        <p:nvPicPr>
          <p:cNvPr id="12" name="Picture 11" descr="g.jpg"/>
          <p:cNvPicPr/>
          <p:nvPr/>
        </p:nvPicPr>
        <p:blipFill>
          <a:blip r:embed="rId2"/>
          <a:stretch>
            <a:fillRect/>
          </a:stretch>
        </p:blipFill>
        <p:spPr>
          <a:xfrm>
            <a:off x="2571736" y="2500306"/>
            <a:ext cx="4086016" cy="2510530"/>
          </a:xfrm>
          <a:prstGeom prst="rect">
            <a:avLst/>
          </a:prstGeom>
        </p:spPr>
      </p:pic>
    </p:spTree>
  </p:cSld>
  <p:clrMapOvr>
    <a:masterClrMapping/>
  </p:clrMapOvr>
  <p:transition>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 name="Picture 10" descr="sss.bmp"/>
          <p:cNvPicPr>
            <a:picLocks noChangeAspect="1"/>
          </p:cNvPicPr>
          <p:nvPr/>
        </p:nvPicPr>
        <p:blipFill>
          <a:blip r:embed="rId2"/>
          <a:stretch>
            <a:fillRect/>
          </a:stretch>
        </p:blipFill>
        <p:spPr>
          <a:xfrm>
            <a:off x="0" y="1714488"/>
            <a:ext cx="8858312" cy="4884998"/>
          </a:xfrm>
          <a:prstGeom prst="rect">
            <a:avLst/>
          </a:prstGeom>
        </p:spPr>
      </p:pic>
    </p:spTree>
  </p:cSld>
  <p:clrMapOvr>
    <a:masterClrMapping/>
  </p:clrMapOvr>
  <p:transition>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 name="TextBox 13"/>
          <p:cNvSpPr txBox="1"/>
          <p:nvPr/>
        </p:nvSpPr>
        <p:spPr>
          <a:xfrm>
            <a:off x="1571604" y="1928802"/>
            <a:ext cx="7215238" cy="1292662"/>
          </a:xfrm>
          <a:prstGeom prst="rect">
            <a:avLst/>
          </a:prstGeom>
          <a:noFill/>
        </p:spPr>
        <p:txBody>
          <a:bodyPr wrap="square" rtlCol="0">
            <a:spAutoFit/>
          </a:bodyPr>
          <a:lstStyle/>
          <a:p>
            <a:pPr algn="r" rtl="1"/>
            <a:r>
              <a:rPr lang="fa-IR" sz="2600" b="1" dirty="0" smtClean="0">
                <a:cs typeface="B Zar" pitchFamily="2" charset="-78"/>
              </a:rPr>
              <a:t>توجه: بعنوان مثال منظور از دیواره 1، محیط اطراف آن دیواره و سطح داخل آن می باشد که در شکل زیر آمده است: </a:t>
            </a:r>
            <a:endParaRPr lang="en-US" sz="2600" b="1" dirty="0">
              <a:cs typeface="B Zar" pitchFamily="2" charset="-78"/>
            </a:endParaRPr>
          </a:p>
        </p:txBody>
      </p:sp>
      <p:sp>
        <p:nvSpPr>
          <p:cNvPr id="24581" name="Rectangle 5"/>
          <p:cNvSpPr>
            <a:spLocks noChangeArrowheads="1"/>
          </p:cNvSpPr>
          <p:nvPr/>
        </p:nvSpPr>
        <p:spPr bwMode="auto">
          <a:xfrm>
            <a:off x="1643042" y="4143380"/>
            <a:ext cx="1500198" cy="1214446"/>
          </a:xfrm>
          <a:prstGeom prst="rect">
            <a:avLst/>
          </a:prstGeom>
          <a:solidFill>
            <a:srgbClr val="FFFF00"/>
          </a:solidFill>
          <a:ln w="9525">
            <a:solidFill>
              <a:srgbClr val="FFFF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cxnSp>
        <p:nvCxnSpPr>
          <p:cNvPr id="24582" name="AutoShape 6"/>
          <p:cNvCxnSpPr>
            <a:cxnSpLocks noChangeShapeType="1"/>
          </p:cNvCxnSpPr>
          <p:nvPr/>
        </p:nvCxnSpPr>
        <p:spPr bwMode="auto">
          <a:xfrm rot="5400000" flipH="1" flipV="1">
            <a:off x="2031187" y="3817146"/>
            <a:ext cx="642942" cy="9527"/>
          </a:xfrm>
          <a:prstGeom prst="straightConnector1">
            <a:avLst/>
          </a:prstGeom>
          <a:noFill/>
          <a:ln w="9525">
            <a:solidFill>
              <a:srgbClr val="000000"/>
            </a:solidFill>
            <a:round/>
            <a:headEnd/>
            <a:tailEnd type="triangle" w="med" len="med"/>
          </a:ln>
        </p:spPr>
      </p:cxnSp>
      <p:sp>
        <p:nvSpPr>
          <p:cNvPr id="20" name="TextBox 19"/>
          <p:cNvSpPr txBox="1"/>
          <p:nvPr/>
        </p:nvSpPr>
        <p:spPr>
          <a:xfrm>
            <a:off x="2214546" y="3143248"/>
            <a:ext cx="500066" cy="369332"/>
          </a:xfrm>
          <a:prstGeom prst="rect">
            <a:avLst/>
          </a:prstGeom>
          <a:noFill/>
        </p:spPr>
        <p:txBody>
          <a:bodyPr wrap="square" rtlCol="0">
            <a:spAutoFit/>
          </a:bodyPr>
          <a:lstStyle/>
          <a:p>
            <a:r>
              <a:rPr lang="en-US" dirty="0" smtClean="0"/>
              <a:t>1</a:t>
            </a:r>
            <a:endParaRPr lang="en-US" dirty="0"/>
          </a:p>
        </p:txBody>
      </p:sp>
    </p:spTree>
  </p:cSld>
  <p:clrMapOvr>
    <a:masterClrMapping/>
  </p:clrMapOvr>
  <p:transition>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 name="TextBox 13"/>
          <p:cNvSpPr txBox="1"/>
          <p:nvPr/>
        </p:nvSpPr>
        <p:spPr>
          <a:xfrm>
            <a:off x="428596" y="1714488"/>
            <a:ext cx="8286808" cy="3970318"/>
          </a:xfrm>
          <a:prstGeom prst="rect">
            <a:avLst/>
          </a:prstGeom>
          <a:noFill/>
        </p:spPr>
        <p:txBody>
          <a:bodyPr wrap="square" rtlCol="0">
            <a:spAutoFit/>
          </a:bodyPr>
          <a:lstStyle/>
          <a:p>
            <a:pPr algn="just" rtl="1"/>
            <a:r>
              <a:rPr lang="fa-IR" sz="2800" b="1" dirty="0" smtClean="0">
                <a:cs typeface="B Nazanin" pitchFamily="2" charset="-78"/>
              </a:rPr>
              <a:t>1-کانتور تغییرات دما بر روی تیر دو لایه آلومینیوم و مس بدون ضریب انتقال گرمای جابجایی:</a:t>
            </a:r>
            <a:endParaRPr lang="en-US" sz="2800" dirty="0" smtClean="0">
              <a:cs typeface="B Nazanin" pitchFamily="2" charset="-78"/>
            </a:endParaRPr>
          </a:p>
          <a:p>
            <a:pPr algn="just" rtl="1"/>
            <a:r>
              <a:rPr lang="fa-IR" sz="2800" dirty="0" smtClean="0">
                <a:cs typeface="B Nazanin" pitchFamily="2" charset="-78"/>
              </a:rPr>
              <a:t>در این مسآله فرض بر این است که دمای دیوارهای بالا 1000 کلوین، دمای دیواره ورودی و خروجی 500 کلوین و دیوارهای </a:t>
            </a:r>
            <a:r>
              <a:rPr lang="fa-IR" sz="2800" dirty="0" smtClean="0">
                <a:cs typeface="B Nazanin" pitchFamily="2" charset="-78"/>
              </a:rPr>
              <a:t>پایین </a:t>
            </a:r>
            <a:r>
              <a:rPr lang="fa-IR" sz="2800" dirty="0" smtClean="0">
                <a:cs typeface="B Nazanin" pitchFamily="2" charset="-78"/>
              </a:rPr>
              <a:t>عایق می باشند. همانطور که در شکل دیده می شود نحوه پخش گرما تقارن قابل توجهی دارد و این نشان می دهد که </a:t>
            </a:r>
            <a:r>
              <a:rPr lang="fa-IR" sz="2800" dirty="0" smtClean="0">
                <a:cs typeface="B Nazanin" pitchFamily="2" charset="-78"/>
              </a:rPr>
              <a:t>ضریب </a:t>
            </a:r>
            <a:r>
              <a:rPr lang="fa-IR" sz="2800" dirty="0" smtClean="0">
                <a:cs typeface="B Nazanin" pitchFamily="2" charset="-78"/>
              </a:rPr>
              <a:t>پخش گرمای آلومینیم و مس نزدیک بهم می باشد و باعث تقارن پخش گرما شده است.</a:t>
            </a:r>
            <a:endParaRPr lang="en-US" sz="2800" dirty="0" smtClean="0">
              <a:cs typeface="B Nazanin" pitchFamily="2" charset="-78"/>
            </a:endParaRPr>
          </a:p>
          <a:p>
            <a:pPr algn="just" rtl="1"/>
            <a:r>
              <a:rPr lang="fa-IR" sz="2800" dirty="0" smtClean="0">
                <a:cs typeface="B Nazanin" pitchFamily="2" charset="-78"/>
              </a:rPr>
              <a:t>نکته قابل توجه در شکل این است که خطوط شار در صفحات دمادار بر صفحات عایق عمود می باشند.</a:t>
            </a:r>
            <a:endParaRPr lang="en-US" sz="2800" dirty="0">
              <a:cs typeface="B Nazanin" pitchFamily="2" charset="-78"/>
            </a:endParaRPr>
          </a:p>
        </p:txBody>
      </p:sp>
    </p:spTree>
  </p:cSld>
  <p:clrMapOvr>
    <a:masterClrMapping/>
  </p:clrMapOvr>
  <p:transition>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 name="Picture 9" descr="a c.jpg"/>
          <p:cNvPicPr/>
          <p:nvPr/>
        </p:nvPicPr>
        <p:blipFill>
          <a:blip r:embed="rId2"/>
          <a:srcRect/>
          <a:stretch>
            <a:fillRect/>
          </a:stretch>
        </p:blipFill>
        <p:spPr bwMode="auto">
          <a:xfrm>
            <a:off x="1071538" y="2071678"/>
            <a:ext cx="6786610" cy="3857652"/>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ransition>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 name="TextBox 13"/>
          <p:cNvSpPr txBox="1"/>
          <p:nvPr/>
        </p:nvSpPr>
        <p:spPr>
          <a:xfrm>
            <a:off x="428596" y="1714488"/>
            <a:ext cx="8286808" cy="3970318"/>
          </a:xfrm>
          <a:prstGeom prst="rect">
            <a:avLst/>
          </a:prstGeom>
          <a:noFill/>
        </p:spPr>
        <p:txBody>
          <a:bodyPr wrap="square" rtlCol="0">
            <a:spAutoFit/>
          </a:bodyPr>
          <a:lstStyle/>
          <a:p>
            <a:pPr algn="just" rtl="1"/>
            <a:r>
              <a:rPr lang="fa-IR" sz="2800" b="1" dirty="0" smtClean="0">
                <a:cs typeface="B Nazanin" pitchFamily="2" charset="-78"/>
              </a:rPr>
              <a:t>2- کانتور تغییرات دما بر روی تیر دو لایه آلومینیوم و مس با ضریب انتقال گرمای جابجایی:</a:t>
            </a:r>
            <a:endParaRPr lang="en-US" sz="2800" dirty="0" smtClean="0">
              <a:cs typeface="B Nazanin" pitchFamily="2" charset="-78"/>
            </a:endParaRPr>
          </a:p>
          <a:p>
            <a:pPr algn="just" rtl="1"/>
            <a:r>
              <a:rPr lang="fa-IR" sz="2800" dirty="0" smtClean="0">
                <a:cs typeface="B Nazanin" pitchFamily="2" charset="-78"/>
              </a:rPr>
              <a:t>در این مسآله فرض بر این است که دیوارهای بالا دارای ضریب انتقال حرارت جابجایی 20 وبر بر متر مربع در کلوین و دمای </a:t>
            </a:r>
            <a:r>
              <a:rPr lang="fa-IR" sz="2800" dirty="0" smtClean="0">
                <a:cs typeface="B Nazanin" pitchFamily="2" charset="-78"/>
              </a:rPr>
              <a:t>300 </a:t>
            </a:r>
            <a:r>
              <a:rPr lang="fa-IR" sz="2800" dirty="0" smtClean="0">
                <a:cs typeface="B Nazanin" pitchFamily="2" charset="-78"/>
              </a:rPr>
              <a:t>کلوین، دمای دیواره ورودی و خروجی 500 کلوین و دیوارهای پایین عایق می باشند. طبق کانتور بدست آمده نتیجه </a:t>
            </a:r>
            <a:r>
              <a:rPr lang="fa-IR" sz="2800" dirty="0" smtClean="0">
                <a:cs typeface="B Nazanin" pitchFamily="2" charset="-78"/>
              </a:rPr>
              <a:t>میگیریم </a:t>
            </a:r>
            <a:r>
              <a:rPr lang="fa-IR" sz="2800" dirty="0" smtClean="0">
                <a:cs typeface="B Nazanin" pitchFamily="2" charset="-78"/>
              </a:rPr>
              <a:t>مس نسبت به آلومینیم رسانای خوبی برای انتقال حرارت می باشد و ناحیه مس نسبت به آلومینیم دارای </a:t>
            </a:r>
            <a:r>
              <a:rPr lang="fa-IR" sz="2800" dirty="0" smtClean="0">
                <a:cs typeface="B Nazanin" pitchFamily="2" charset="-78"/>
              </a:rPr>
              <a:t>دمای</a:t>
            </a:r>
            <a:r>
              <a:rPr lang="en-US" sz="2800" dirty="0" smtClean="0">
                <a:cs typeface="B Nazanin" pitchFamily="2" charset="-78"/>
              </a:rPr>
              <a:t> </a:t>
            </a:r>
            <a:r>
              <a:rPr lang="fa-IR" sz="2800" dirty="0" smtClean="0">
                <a:cs typeface="B Nazanin" pitchFamily="2" charset="-78"/>
              </a:rPr>
              <a:t> </a:t>
            </a:r>
            <a:r>
              <a:rPr lang="fa-IR" sz="2800" dirty="0" smtClean="0">
                <a:cs typeface="B Nazanin" pitchFamily="2" charset="-78"/>
              </a:rPr>
              <a:t>بیشتری می باشد و داشتن ضریب انتقال گرمای جابجایی، باعث عدم تقارن در نحوه پخش گرما می باشد.</a:t>
            </a:r>
            <a:endParaRPr lang="en-US" sz="2800" dirty="0">
              <a:cs typeface="B Nazanin" pitchFamily="2" charset="-78"/>
            </a:endParaRPr>
          </a:p>
        </p:txBody>
      </p:sp>
    </p:spTree>
  </p:cSld>
  <p:clrMapOvr>
    <a:masterClrMapping/>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Zar" pitchFamily="2" charset="-78"/>
              </a:rPr>
              <a:t>چكيده</a:t>
            </a:r>
            <a:endParaRPr lang="en-US" dirty="0">
              <a:cs typeface="B Zar" pitchFamily="2" charset="-78"/>
            </a:endParaRPr>
          </a:p>
        </p:txBody>
      </p:sp>
      <p:sp>
        <p:nvSpPr>
          <p:cNvPr id="4" name="TextBox 3"/>
          <p:cNvSpPr txBox="1"/>
          <p:nvPr/>
        </p:nvSpPr>
        <p:spPr>
          <a:xfrm>
            <a:off x="285720" y="2000240"/>
            <a:ext cx="8429684" cy="4093428"/>
          </a:xfrm>
          <a:prstGeom prst="rect">
            <a:avLst/>
          </a:prstGeom>
          <a:noFill/>
        </p:spPr>
        <p:txBody>
          <a:bodyPr wrap="square" rtlCol="0">
            <a:spAutoFit/>
          </a:bodyPr>
          <a:lstStyle/>
          <a:p>
            <a:pPr algn="just" rtl="1"/>
            <a:r>
              <a:rPr lang="fa-IR" sz="2600" dirty="0" smtClean="0">
                <a:cs typeface="B Nazanin" pitchFamily="2" charset="-78"/>
              </a:rPr>
              <a:t>از </a:t>
            </a:r>
            <a:r>
              <a:rPr lang="fa-IR" sz="2600" dirty="0">
                <a:cs typeface="B Nazanin" pitchFamily="2" charset="-78"/>
              </a:rPr>
              <a:t>دیرباز موضوع انتقال حرارت به نحو مطلوب، یکی از بحث­های مطرح در صنایع، نیروگاه­ها و سایر جنبه های زندگی </a:t>
            </a:r>
            <a:r>
              <a:rPr lang="fa-IR" sz="2600" dirty="0" smtClean="0">
                <a:cs typeface="B Nazanin" pitchFamily="2" charset="-78"/>
              </a:rPr>
              <a:t>بوده </a:t>
            </a:r>
            <a:r>
              <a:rPr lang="fa-IR" sz="2600" dirty="0">
                <a:cs typeface="B Nazanin" pitchFamily="2" charset="-78"/>
              </a:rPr>
              <a:t>است. در این پایان­نامه به بررسی تیر سه لایه به طول سه متر و ابعاد سطح مقطع یک متر در یک متر و تیر دو لایه به </a:t>
            </a:r>
            <a:r>
              <a:rPr lang="fa-IR" sz="2600" dirty="0" smtClean="0">
                <a:cs typeface="B Nazanin" pitchFamily="2" charset="-78"/>
              </a:rPr>
              <a:t>طول </a:t>
            </a:r>
            <a:r>
              <a:rPr lang="fa-IR" sz="2600" dirty="0">
                <a:cs typeface="B Nazanin" pitchFamily="2" charset="-78"/>
              </a:rPr>
              <a:t>دو متر و ابعاد سطح مقطع یک متر در یک متر می پردازیم. سه فلز  آلومینیم، تیتانیم و مس با دماهای مشخص، به </a:t>
            </a:r>
            <a:r>
              <a:rPr lang="fa-IR" sz="2600" dirty="0" smtClean="0">
                <a:cs typeface="B Nazanin" pitchFamily="2" charset="-78"/>
              </a:rPr>
              <a:t>شکلی </a:t>
            </a:r>
            <a:r>
              <a:rPr lang="fa-IR" sz="2600" dirty="0">
                <a:cs typeface="B Nazanin" pitchFamily="2" charset="-78"/>
              </a:rPr>
              <a:t>که در تیر تولید گرما  و از دیوارها شار حرارتی نداشته باشیم وجود دارد. دیواره ابتدایی و انتهایی و دیوارهای اطراف تیر </a:t>
            </a:r>
            <a:r>
              <a:rPr lang="fa-IR" sz="2600" dirty="0" smtClean="0">
                <a:cs typeface="B Nazanin" pitchFamily="2" charset="-78"/>
              </a:rPr>
              <a:t>دارای </a:t>
            </a:r>
            <a:r>
              <a:rPr lang="fa-IR" sz="2600" dirty="0">
                <a:cs typeface="B Nazanin" pitchFamily="2" charset="-78"/>
              </a:rPr>
              <a:t>دما و ضریب انتقال حرارت جابجایی مختلفی می باشند. در این پایان­نامه میزان انتقال حرارت رسانایی بر روی صفحه </a:t>
            </a:r>
            <a:r>
              <a:rPr lang="fa-IR" sz="2600" dirty="0" smtClean="0">
                <a:cs typeface="B Nazanin" pitchFamily="2" charset="-78"/>
              </a:rPr>
              <a:t>وسط </a:t>
            </a:r>
            <a:r>
              <a:rPr lang="fa-IR" sz="2600" dirty="0">
                <a:cs typeface="B Nazanin" pitchFamily="2" charset="-78"/>
              </a:rPr>
              <a:t>تیر سه لایه و کل تیر دو لایه با سه فلز آلومینیم، تیتانیم و مس محاسبه و مقایسه گردیده­اند. این تحلیل به صورت </a:t>
            </a:r>
            <a:r>
              <a:rPr lang="fa-IR" sz="2600" dirty="0" smtClean="0">
                <a:cs typeface="B Nazanin" pitchFamily="2" charset="-78"/>
              </a:rPr>
              <a:t>آزمایشات </a:t>
            </a:r>
            <a:r>
              <a:rPr lang="fa-IR" sz="2600" dirty="0">
                <a:cs typeface="B Nazanin" pitchFamily="2" charset="-78"/>
              </a:rPr>
              <a:t>بعددار، توسط نرم­افزار </a:t>
            </a:r>
            <a:r>
              <a:rPr lang="en-US" sz="2600" dirty="0">
                <a:cs typeface="B Nazanin" pitchFamily="2" charset="-78"/>
              </a:rPr>
              <a:t>Fluent</a:t>
            </a:r>
            <a:r>
              <a:rPr lang="fa-IR" sz="2600" dirty="0">
                <a:cs typeface="B Nazanin" pitchFamily="2" charset="-78"/>
              </a:rPr>
              <a:t> صورت گرفته است.</a:t>
            </a:r>
            <a:endParaRPr lang="en-US" sz="2600" dirty="0">
              <a:cs typeface="B Nazanin" pitchFamily="2" charset="-78"/>
            </a:endParaRPr>
          </a:p>
        </p:txBody>
      </p:sp>
    </p:spTree>
  </p:cSld>
  <p:clrMapOvr>
    <a:masterClrMapping/>
  </p:clrMapOvr>
  <p:transition>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 name="Picture 9" descr="a c.jpg"/>
          <p:cNvPicPr/>
          <p:nvPr/>
        </p:nvPicPr>
        <p:blipFill>
          <a:blip r:embed="rId2"/>
          <a:srcRect/>
          <a:stretch>
            <a:fillRect/>
          </a:stretch>
        </p:blipFill>
        <p:spPr bwMode="auto">
          <a:xfrm>
            <a:off x="928662" y="2071678"/>
            <a:ext cx="7143800" cy="400052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 name="TextBox 13"/>
          <p:cNvSpPr txBox="1"/>
          <p:nvPr/>
        </p:nvSpPr>
        <p:spPr>
          <a:xfrm>
            <a:off x="428596" y="1714488"/>
            <a:ext cx="8286808" cy="3108543"/>
          </a:xfrm>
          <a:prstGeom prst="rect">
            <a:avLst/>
          </a:prstGeom>
          <a:noFill/>
        </p:spPr>
        <p:txBody>
          <a:bodyPr wrap="square" rtlCol="0">
            <a:spAutoFit/>
          </a:bodyPr>
          <a:lstStyle/>
          <a:p>
            <a:pPr algn="just" rtl="1"/>
            <a:r>
              <a:rPr lang="fa-IR" sz="2800" b="1" dirty="0" smtClean="0">
                <a:cs typeface="B Nazanin" pitchFamily="2" charset="-78"/>
              </a:rPr>
              <a:t>3-کانتور تغییرات دما بر روی صفحه وسط تیر بترتیب سه جنس تیتانیم، آلومینیوم و مس: </a:t>
            </a:r>
            <a:endParaRPr lang="en-US" sz="2800" dirty="0" smtClean="0">
              <a:cs typeface="B Nazanin" pitchFamily="2" charset="-78"/>
            </a:endParaRPr>
          </a:p>
          <a:p>
            <a:pPr algn="just" rtl="1"/>
            <a:r>
              <a:rPr lang="fa-IR" sz="2800" dirty="0" smtClean="0">
                <a:cs typeface="B Nazanin" pitchFamily="2" charset="-78"/>
              </a:rPr>
              <a:t>در این مسآله فرض بر این می باشد که دمای دیوارهای سمت راست و چپ تیر 1000 کلوین، دیوارهای بالا و پایین تیر عایق </a:t>
            </a:r>
            <a:r>
              <a:rPr lang="fa-IR" sz="2800" dirty="0" smtClean="0">
                <a:cs typeface="B Nazanin" pitchFamily="2" charset="-78"/>
              </a:rPr>
              <a:t>و </a:t>
            </a:r>
            <a:r>
              <a:rPr lang="fa-IR" sz="2800" dirty="0" smtClean="0">
                <a:cs typeface="B Nazanin" pitchFamily="2" charset="-78"/>
              </a:rPr>
              <a:t>دمای دیواره ورودی و خروجی تیر 500 کلوین می باشد. از مشاهده کانتور بدست آمده به این نتیجه می رسیم که </a:t>
            </a:r>
            <a:r>
              <a:rPr lang="fa-IR" sz="2800" dirty="0" smtClean="0">
                <a:cs typeface="B Nazanin" pitchFamily="2" charset="-78"/>
              </a:rPr>
              <a:t>ضریب </a:t>
            </a:r>
            <a:r>
              <a:rPr lang="fa-IR" sz="2800" dirty="0" smtClean="0">
                <a:cs typeface="B Nazanin" pitchFamily="2" charset="-78"/>
              </a:rPr>
              <a:t>پخش گرمای فلز مس نسبت به تیتانیم بیشتر می باشد و گرمای بیشتری به داخل سطح وارد کرده است.</a:t>
            </a:r>
            <a:endParaRPr lang="en-US" sz="2800" dirty="0">
              <a:cs typeface="B Nazanin" pitchFamily="2" charset="-78"/>
            </a:endParaRPr>
          </a:p>
        </p:txBody>
      </p:sp>
    </p:spTree>
  </p:cSld>
  <p:clrMapOvr>
    <a:masterClrMapping/>
  </p:clrMapOvr>
  <p:transition>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1" name="Picture 10" descr="t a c.jpg"/>
          <p:cNvPicPr/>
          <p:nvPr/>
        </p:nvPicPr>
        <p:blipFill>
          <a:blip r:embed="rId2"/>
          <a:srcRect/>
          <a:stretch>
            <a:fillRect/>
          </a:stretch>
        </p:blipFill>
        <p:spPr bwMode="auto">
          <a:xfrm>
            <a:off x="857224" y="1928802"/>
            <a:ext cx="7234270" cy="421484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 name="TextBox 13"/>
          <p:cNvSpPr txBox="1"/>
          <p:nvPr/>
        </p:nvSpPr>
        <p:spPr>
          <a:xfrm>
            <a:off x="428596" y="1571612"/>
            <a:ext cx="8286808" cy="2246769"/>
          </a:xfrm>
          <a:prstGeom prst="rect">
            <a:avLst/>
          </a:prstGeom>
          <a:noFill/>
        </p:spPr>
        <p:txBody>
          <a:bodyPr wrap="square" rtlCol="0">
            <a:spAutoFit/>
          </a:bodyPr>
          <a:lstStyle/>
          <a:p>
            <a:pPr algn="just" rtl="1"/>
            <a:r>
              <a:rPr lang="fa-IR" sz="2800" b="1" dirty="0" smtClean="0">
                <a:cs typeface="B Nazanin" pitchFamily="2" charset="-78"/>
              </a:rPr>
              <a:t>4-کانتور تغییرات دما بر روی صفحه وسط تیر بترتیبسه جنس آلومینیوم، تیتانیم و مس:</a:t>
            </a:r>
            <a:endParaRPr lang="en-US" sz="2800" dirty="0" smtClean="0">
              <a:cs typeface="B Nazanin" pitchFamily="2" charset="-78"/>
            </a:endParaRPr>
          </a:p>
          <a:p>
            <a:pPr algn="just" rtl="1"/>
            <a:r>
              <a:rPr lang="fa-IR" sz="2800" dirty="0" smtClean="0">
                <a:cs typeface="B Nazanin" pitchFamily="2" charset="-78"/>
              </a:rPr>
              <a:t> شرایط مرزی این مسآله مانند مسآله قبل می باشد با تفاوت قرار گرفتن ترتیب فلزات. این کانتور بدلیل تقارن در انتقال </a:t>
            </a:r>
            <a:r>
              <a:rPr lang="fa-IR" sz="2800" dirty="0" smtClean="0">
                <a:cs typeface="B Nazanin" pitchFamily="2" charset="-78"/>
              </a:rPr>
              <a:t>گرما </a:t>
            </a:r>
            <a:r>
              <a:rPr lang="fa-IR" sz="2800" dirty="0" smtClean="0">
                <a:cs typeface="B Nazanin" pitchFamily="2" charset="-78"/>
              </a:rPr>
              <a:t>نشان دهنده نزدیک بودن ضریب پخش گرمای آلومینیم و مس نسبت به یکدیگر میباشد.</a:t>
            </a:r>
            <a:endParaRPr lang="en-US" sz="2800" dirty="0">
              <a:cs typeface="B Nazanin" pitchFamily="2" charset="-78"/>
            </a:endParaRPr>
          </a:p>
        </p:txBody>
      </p:sp>
      <p:pic>
        <p:nvPicPr>
          <p:cNvPr id="10" name="Picture 9" descr="a t c.jpg"/>
          <p:cNvPicPr/>
          <p:nvPr/>
        </p:nvPicPr>
        <p:blipFill>
          <a:blip r:embed="rId2"/>
          <a:srcRect/>
          <a:stretch>
            <a:fillRect/>
          </a:stretch>
        </p:blipFill>
        <p:spPr bwMode="auto">
          <a:xfrm>
            <a:off x="1071538" y="3929066"/>
            <a:ext cx="6715172" cy="27146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 name="TextBox 13"/>
          <p:cNvSpPr txBox="1"/>
          <p:nvPr/>
        </p:nvSpPr>
        <p:spPr>
          <a:xfrm>
            <a:off x="428596" y="1714488"/>
            <a:ext cx="8286808" cy="3539430"/>
          </a:xfrm>
          <a:prstGeom prst="rect">
            <a:avLst/>
          </a:prstGeom>
          <a:noFill/>
        </p:spPr>
        <p:txBody>
          <a:bodyPr wrap="square" rtlCol="0">
            <a:spAutoFit/>
          </a:bodyPr>
          <a:lstStyle/>
          <a:p>
            <a:pPr algn="just" rtl="1"/>
            <a:r>
              <a:rPr lang="fa-IR" sz="2800" b="1" dirty="0" smtClean="0">
                <a:cs typeface="B Nazanin" pitchFamily="2" charset="-78"/>
              </a:rPr>
              <a:t>5- کانتور تغییرات دما بر روی صفحه وسط تیر بترتیب سه جنس تیتانیم، آلومینیوم و مس: </a:t>
            </a:r>
            <a:endParaRPr lang="en-US" sz="2800" dirty="0" smtClean="0">
              <a:cs typeface="B Nazanin" pitchFamily="2" charset="-78"/>
            </a:endParaRPr>
          </a:p>
          <a:p>
            <a:pPr algn="just" rtl="1"/>
            <a:r>
              <a:rPr lang="fa-IR" sz="2800" dirty="0" smtClean="0">
                <a:cs typeface="B Nazanin" pitchFamily="2" charset="-78"/>
              </a:rPr>
              <a:t>در این مسآله فرض بر این می باشد که دمای دیوارهای سمت راست و چپ تیر 1000 کلوین، دیوارهای بالا و پایین تیر </a:t>
            </a:r>
            <a:r>
              <a:rPr lang="fa-IR" sz="2800" dirty="0" smtClean="0">
                <a:cs typeface="B Nazanin" pitchFamily="2" charset="-78"/>
              </a:rPr>
              <a:t>عایق</a:t>
            </a:r>
            <a:r>
              <a:rPr lang="fa-IR" sz="2800" dirty="0" smtClean="0">
                <a:cs typeface="B Nazanin" pitchFamily="2" charset="-78"/>
              </a:rPr>
              <a:t>، دمای دیواره ورودی 500  کلوین، دیواره خروجی دارای ضریب انتقال حرارت جابجایی 20 وبر بر مترمربع در کلوین و </a:t>
            </a:r>
            <a:r>
              <a:rPr lang="fa-IR" sz="2800" dirty="0" smtClean="0">
                <a:cs typeface="B Nazanin" pitchFamily="2" charset="-78"/>
              </a:rPr>
              <a:t>دمای </a:t>
            </a:r>
            <a:r>
              <a:rPr lang="fa-IR" sz="2800" dirty="0" smtClean="0">
                <a:cs typeface="B Nazanin" pitchFamily="2" charset="-78"/>
              </a:rPr>
              <a:t>600 کلوین می باشد. طبق کانتور بدست آمده بازه تغییرات دمایی در دو لایه آخر تیر ثابت می باشد و تغییرات دمایی </a:t>
            </a:r>
            <a:r>
              <a:rPr lang="fa-IR" sz="2800" dirty="0" smtClean="0">
                <a:cs typeface="B Nazanin" pitchFamily="2" charset="-78"/>
              </a:rPr>
              <a:t>کمی </a:t>
            </a:r>
            <a:r>
              <a:rPr lang="fa-IR" sz="2800" dirty="0" smtClean="0">
                <a:cs typeface="B Nazanin" pitchFamily="2" charset="-78"/>
              </a:rPr>
              <a:t>در دیواره خروجی وجود دارد.</a:t>
            </a:r>
            <a:endParaRPr lang="en-US" sz="2800" dirty="0">
              <a:cs typeface="B Nazanin" pitchFamily="2" charset="-78"/>
            </a:endParaRPr>
          </a:p>
        </p:txBody>
      </p:sp>
    </p:spTree>
  </p:cSld>
  <p:clrMapOvr>
    <a:masterClrMapping/>
  </p:clrMapOvr>
  <p:transition>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 name="Picture 9" descr="nam 31.jpg"/>
          <p:cNvPicPr/>
          <p:nvPr/>
        </p:nvPicPr>
        <p:blipFill>
          <a:blip r:embed="rId2"/>
          <a:stretch>
            <a:fillRect/>
          </a:stretch>
        </p:blipFill>
        <p:spPr>
          <a:xfrm>
            <a:off x="1142976" y="1857364"/>
            <a:ext cx="6663401" cy="4458357"/>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 name="TextBox 13"/>
          <p:cNvSpPr txBox="1"/>
          <p:nvPr/>
        </p:nvSpPr>
        <p:spPr>
          <a:xfrm>
            <a:off x="428596" y="1714488"/>
            <a:ext cx="8286808" cy="3970318"/>
          </a:xfrm>
          <a:prstGeom prst="rect">
            <a:avLst/>
          </a:prstGeom>
          <a:noFill/>
        </p:spPr>
        <p:txBody>
          <a:bodyPr wrap="square" rtlCol="0">
            <a:spAutoFit/>
          </a:bodyPr>
          <a:lstStyle/>
          <a:p>
            <a:pPr algn="just" rtl="1"/>
            <a:r>
              <a:rPr lang="fa-IR" sz="2800" b="1" dirty="0" smtClean="0">
                <a:cs typeface="B Nazanin" pitchFamily="2" charset="-78"/>
              </a:rPr>
              <a:t>6- کانتور تغییرات دما بر روی صفحه وسط تیر بترتیب سه جنس تیتانیم، آلومینیوم و مس:</a:t>
            </a:r>
            <a:endParaRPr lang="en-US" sz="2800" dirty="0" smtClean="0">
              <a:cs typeface="B Nazanin" pitchFamily="2" charset="-78"/>
            </a:endParaRPr>
          </a:p>
          <a:p>
            <a:pPr algn="just" rtl="1"/>
            <a:r>
              <a:rPr lang="fa-IR" sz="2800" dirty="0" smtClean="0">
                <a:cs typeface="B Nazanin" pitchFamily="2" charset="-78"/>
              </a:rPr>
              <a:t>در این مسآله فرض بر این می باشد که دمای دیوارهای سمت راست و چپ تیر 1000 کلوین، دیوارهای بالا و پایین تیر </a:t>
            </a:r>
            <a:r>
              <a:rPr lang="fa-IR" sz="2800" dirty="0" smtClean="0">
                <a:cs typeface="B Nazanin" pitchFamily="2" charset="-78"/>
              </a:rPr>
              <a:t>عایق</a:t>
            </a:r>
            <a:r>
              <a:rPr lang="fa-IR" sz="2800" dirty="0" smtClean="0">
                <a:cs typeface="B Nazanin" pitchFamily="2" charset="-78"/>
              </a:rPr>
              <a:t>، دمای دیواره ورودی 500  کلوین، دیواره خروجی  دارای ضریب انتقال حرارت جابجایی 20 وبر بر مترمربع در کلوین و </a:t>
            </a:r>
            <a:r>
              <a:rPr lang="fa-IR" sz="2800" dirty="0" smtClean="0">
                <a:cs typeface="B Nazanin" pitchFamily="2" charset="-78"/>
              </a:rPr>
              <a:t>دمای </a:t>
            </a:r>
            <a:r>
              <a:rPr lang="fa-IR" sz="2800" dirty="0" smtClean="0">
                <a:cs typeface="B Nazanin" pitchFamily="2" charset="-78"/>
              </a:rPr>
              <a:t>900 کلوین می باشد. از مقایسه کنتور بدست آمده با کنتور مسآله قبل این نتیجه حاصل می شود که با افزایش </a:t>
            </a:r>
            <a:r>
              <a:rPr lang="fa-IR" sz="2800" dirty="0" smtClean="0">
                <a:cs typeface="B Nazanin" pitchFamily="2" charset="-78"/>
              </a:rPr>
              <a:t>دمای </a:t>
            </a:r>
            <a:r>
              <a:rPr lang="fa-IR" sz="2800" dirty="0" smtClean="0">
                <a:cs typeface="B Nazanin" pitchFamily="2" charset="-78"/>
              </a:rPr>
              <a:t>خروجی در برابر ثابت ثابت نگه داشتن ضریب انتقال حرارت جابجایی، ضریب انتقال حرارت جابجایی نقش مهمی در رسانایی ایفا می کند.</a:t>
            </a:r>
            <a:endParaRPr lang="en-US" sz="2800" dirty="0">
              <a:cs typeface="B Nazanin" pitchFamily="2" charset="-78"/>
            </a:endParaRPr>
          </a:p>
        </p:txBody>
      </p:sp>
    </p:spTree>
  </p:cSld>
  <p:clrMapOvr>
    <a:masterClrMapping/>
  </p:clrMapOvr>
  <p:transition>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2" name="Picture 11" descr="nam 31.jpg"/>
          <p:cNvPicPr/>
          <p:nvPr/>
        </p:nvPicPr>
        <p:blipFill>
          <a:blip r:embed="rId2"/>
          <a:srcRect/>
          <a:stretch>
            <a:fillRect/>
          </a:stretch>
        </p:blipFill>
        <p:spPr bwMode="auto">
          <a:xfrm>
            <a:off x="928662" y="2214554"/>
            <a:ext cx="6900893" cy="360046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1" name="TextBox 10"/>
          <p:cNvSpPr txBox="1"/>
          <p:nvPr/>
        </p:nvSpPr>
        <p:spPr>
          <a:xfrm>
            <a:off x="428596" y="1714488"/>
            <a:ext cx="8286808" cy="3970318"/>
          </a:xfrm>
          <a:prstGeom prst="rect">
            <a:avLst/>
          </a:prstGeom>
          <a:noFill/>
        </p:spPr>
        <p:txBody>
          <a:bodyPr wrap="square" rtlCol="0">
            <a:spAutoFit/>
          </a:bodyPr>
          <a:lstStyle/>
          <a:p>
            <a:pPr algn="just" rtl="1"/>
            <a:r>
              <a:rPr lang="fa-IR" sz="2800" b="1" dirty="0" smtClean="0">
                <a:cs typeface="B Nazanin" pitchFamily="2" charset="-78"/>
              </a:rPr>
              <a:t>7- کانتور تغییرات دما بر روی صفحه وسط تیر بترتیب سه جنس تیتانیم، آلومینیوم و مس: </a:t>
            </a:r>
            <a:endParaRPr lang="en-US" sz="2800" dirty="0" smtClean="0">
              <a:cs typeface="B Nazanin" pitchFamily="2" charset="-78"/>
            </a:endParaRPr>
          </a:p>
          <a:p>
            <a:pPr algn="just" rtl="1"/>
            <a:r>
              <a:rPr lang="fa-IR" sz="2800" dirty="0" smtClean="0">
                <a:cs typeface="B Nazanin" pitchFamily="2" charset="-78"/>
              </a:rPr>
              <a:t>در این مسآله فرض بر این می باشد که دمای دیوارهای سمت راست و چپ تیر 1000 کلوین، دیوارهای بالا و پایین تیر عایق، </a:t>
            </a:r>
            <a:r>
              <a:rPr lang="fa-IR" sz="2800" dirty="0" smtClean="0">
                <a:cs typeface="B Nazanin" pitchFamily="2" charset="-78"/>
              </a:rPr>
              <a:t>دمای </a:t>
            </a:r>
            <a:r>
              <a:rPr lang="fa-IR" sz="2800" dirty="0" smtClean="0">
                <a:cs typeface="B Nazanin" pitchFamily="2" charset="-78"/>
              </a:rPr>
              <a:t>دیواره ورودی 500  کلوین، دیواره خروجی  دارای ضریب انتقال حرارت جابجایی 20 وبر بر مترمربع در کلوین و دمای </a:t>
            </a:r>
            <a:r>
              <a:rPr lang="fa-IR" sz="2800" dirty="0" smtClean="0">
                <a:cs typeface="B Nazanin" pitchFamily="2" charset="-78"/>
              </a:rPr>
              <a:t>300 </a:t>
            </a:r>
            <a:r>
              <a:rPr lang="fa-IR" sz="2800" dirty="0" smtClean="0">
                <a:cs typeface="B Nazanin" pitchFamily="2" charset="-78"/>
              </a:rPr>
              <a:t>کلوین می باشد. طبق کانتور بدست آمده مشاهده می شود که دما در لایه ابتدایی تیر دارای تغییرات بیشتری می </a:t>
            </a:r>
            <a:r>
              <a:rPr lang="fa-IR" sz="2800" dirty="0" smtClean="0">
                <a:cs typeface="B Nazanin" pitchFamily="2" charset="-78"/>
              </a:rPr>
              <a:t>باشد.در </a:t>
            </a:r>
            <a:r>
              <a:rPr lang="fa-IR" sz="2800" dirty="0" smtClean="0">
                <a:cs typeface="B Nazanin" pitchFamily="2" charset="-78"/>
              </a:rPr>
              <a:t>لایه دوم تیر تغییرات دما ثابت می باشد و در لایه آخر تیر فقط تغییرات دما در دیواره خروجی می باشد. </a:t>
            </a:r>
            <a:endParaRPr lang="en-US" sz="2800" dirty="0">
              <a:cs typeface="B Nazanin" pitchFamily="2" charset="-78"/>
            </a:endParaRPr>
          </a:p>
        </p:txBody>
      </p:sp>
    </p:spTree>
  </p:cSld>
  <p:clrMapOvr>
    <a:masterClrMapping/>
  </p:clrMapOvr>
  <p:transition>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 name="Picture 9" descr="nam 31.jpg"/>
          <p:cNvPicPr/>
          <p:nvPr/>
        </p:nvPicPr>
        <p:blipFill>
          <a:blip r:embed="rId2"/>
          <a:srcRect/>
          <a:stretch>
            <a:fillRect/>
          </a:stretch>
        </p:blipFill>
        <p:spPr bwMode="auto">
          <a:xfrm>
            <a:off x="785786" y="2000240"/>
            <a:ext cx="7585507" cy="395765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Zar" pitchFamily="2" charset="-78"/>
              </a:rPr>
              <a:t>چكيده</a:t>
            </a:r>
            <a:endParaRPr lang="en-US" dirty="0"/>
          </a:p>
        </p:txBody>
      </p:sp>
      <p:sp>
        <p:nvSpPr>
          <p:cNvPr id="5" name="TextBox 4"/>
          <p:cNvSpPr txBox="1"/>
          <p:nvPr/>
        </p:nvSpPr>
        <p:spPr>
          <a:xfrm>
            <a:off x="500034" y="1571612"/>
            <a:ext cx="8215370" cy="5693866"/>
          </a:xfrm>
          <a:prstGeom prst="rect">
            <a:avLst/>
          </a:prstGeom>
          <a:noFill/>
        </p:spPr>
        <p:txBody>
          <a:bodyPr wrap="square" rtlCol="0">
            <a:spAutoFit/>
          </a:bodyPr>
          <a:lstStyle/>
          <a:p>
            <a:pPr algn="just" rtl="1"/>
            <a:r>
              <a:rPr lang="fa-IR" sz="2600" dirty="0">
                <a:cs typeface="B Nazanin" pitchFamily="2" charset="-78"/>
              </a:rPr>
              <a:t>در گذشته آزمایشاتی برای رسیدن به این منظور، به صورت­های </a:t>
            </a:r>
            <a:r>
              <a:rPr lang="fa-IR" sz="2600" dirty="0" smtClean="0">
                <a:cs typeface="B Nazanin" pitchFamily="2" charset="-78"/>
              </a:rPr>
              <a:t>متفاوتی </a:t>
            </a:r>
            <a:r>
              <a:rPr lang="fa-IR" sz="2600" dirty="0">
                <a:cs typeface="B Nazanin" pitchFamily="2" charset="-78"/>
              </a:rPr>
              <a:t>از قبیل بعددار و بی­بعد انجام شده است که تاثیر نوع جامد را بر کمیت­های پایه مختلف تاثیرگذار بر انتقال حرارت، از </a:t>
            </a:r>
            <a:r>
              <a:rPr lang="fa-IR" sz="2600" dirty="0" smtClean="0">
                <a:cs typeface="B Nazanin" pitchFamily="2" charset="-78"/>
              </a:rPr>
              <a:t>قبیل </a:t>
            </a:r>
            <a:r>
              <a:rPr lang="fa-IR" sz="2600" dirty="0">
                <a:cs typeface="B Nazanin" pitchFamily="2" charset="-78"/>
              </a:rPr>
              <a:t>چگالی، ضریب گرمای ویژه و غیره تعیین می­کنند. در این پروژه تصمیم بر این است که برای تعیین اثر فلزات مختلف و </a:t>
            </a:r>
            <a:r>
              <a:rPr lang="fa-IR" sz="2600" dirty="0" smtClean="0">
                <a:cs typeface="B Nazanin" pitchFamily="2" charset="-78"/>
              </a:rPr>
              <a:t>مقایسه </a:t>
            </a:r>
            <a:r>
              <a:rPr lang="fa-IR" sz="2600" dirty="0">
                <a:cs typeface="B Nazanin" pitchFamily="2" charset="-78"/>
              </a:rPr>
              <a:t>آن­ها، آزمایشات بعدداری به صورت مجازی و توسط نرم­افزارهای کامپیوتری محاسبات عددی انجام شده و نتایج </a:t>
            </a:r>
            <a:r>
              <a:rPr lang="fa-IR" sz="2600" dirty="0" smtClean="0">
                <a:cs typeface="B Nazanin" pitchFamily="2" charset="-78"/>
              </a:rPr>
              <a:t>حاصل </a:t>
            </a:r>
            <a:r>
              <a:rPr lang="fa-IR" sz="2600" dirty="0">
                <a:cs typeface="B Nazanin" pitchFamily="2" charset="-78"/>
              </a:rPr>
              <a:t>از آن تحلیل شود. در مرجع [4]، انتقال حرارت اجباری بالای یک صفحه پهن مورد بررسی قرار گرفته است. در مرجع </a:t>
            </a:r>
            <a:r>
              <a:rPr lang="fa-IR" sz="2600" dirty="0" smtClean="0">
                <a:cs typeface="B Nazanin" pitchFamily="2" charset="-78"/>
              </a:rPr>
              <a:t>[</a:t>
            </a:r>
            <a:r>
              <a:rPr lang="fa-IR" sz="2600" dirty="0">
                <a:cs typeface="B Nazanin" pitchFamily="2" charset="-78"/>
              </a:rPr>
              <a:t>1]، به اندازه گیری دما و جریان در یک فیلم جریان خنک ساز پراخته است. مرجع [14]، به اصل جریان گرما در عایق </a:t>
            </a:r>
            <a:r>
              <a:rPr lang="fa-IR" sz="2600" dirty="0" smtClean="0">
                <a:cs typeface="B Nazanin" pitchFamily="2" charset="-78"/>
              </a:rPr>
              <a:t>گرمایی </a:t>
            </a:r>
            <a:r>
              <a:rPr lang="fa-IR" sz="2600" dirty="0">
                <a:cs typeface="B Nazanin" pitchFamily="2" charset="-78"/>
              </a:rPr>
              <a:t>پرداخته است. در مرجع [15]، به بررسی انتقال گرما بوسیله ی انتقال گاز و تشعشع در فیبرهای عایق پرداخته است. </a:t>
            </a:r>
            <a:endParaRPr lang="en-US" sz="2600" dirty="0">
              <a:cs typeface="B Nazanin" pitchFamily="2" charset="-78"/>
            </a:endParaRPr>
          </a:p>
          <a:p>
            <a:pPr algn="just" rtl="1"/>
            <a:r>
              <a:rPr lang="fa-IR" sz="2600" dirty="0">
                <a:cs typeface="B Nazanin" pitchFamily="2" charset="-78"/>
              </a:rPr>
              <a:t>در مرجع [17]، سرعت انتقال گرما ناپایا در یک سیلندر جریان عرضی مورد بررسی قرار گرفته است. </a:t>
            </a:r>
            <a:endParaRPr lang="en-US" sz="2600" dirty="0">
              <a:cs typeface="B Nazanin" pitchFamily="2" charset="-78"/>
            </a:endParaRPr>
          </a:p>
          <a:p>
            <a:pPr algn="just"/>
            <a:endParaRPr lang="en-US" sz="2600" dirty="0">
              <a:cs typeface="B Nazanin" pitchFamily="2" charset="-78"/>
            </a:endParaRPr>
          </a:p>
        </p:txBody>
      </p:sp>
    </p:spTree>
  </p:cSld>
  <p:clrMapOvr>
    <a:masterClrMapping/>
  </p:clrMapOvr>
  <p:transition>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1" name="TextBox 10"/>
          <p:cNvSpPr txBox="1"/>
          <p:nvPr/>
        </p:nvSpPr>
        <p:spPr>
          <a:xfrm>
            <a:off x="428596" y="1785926"/>
            <a:ext cx="8286808" cy="4562788"/>
          </a:xfrm>
          <a:prstGeom prst="rect">
            <a:avLst/>
          </a:prstGeom>
          <a:noFill/>
        </p:spPr>
        <p:txBody>
          <a:bodyPr wrap="square" rtlCol="0">
            <a:spAutoFit/>
          </a:bodyPr>
          <a:lstStyle/>
          <a:p>
            <a:pPr algn="just" rtl="1">
              <a:lnSpc>
                <a:spcPct val="150000"/>
              </a:lnSpc>
            </a:pPr>
            <a:r>
              <a:rPr lang="fa-IR" sz="2800" b="1" dirty="0" smtClean="0">
                <a:cs typeface="B Nazanin" pitchFamily="2" charset="-78"/>
              </a:rPr>
              <a:t>8- کانتور تغییرات دما بر روی صفحه وسط تیر بترتیب سه جنس تیتانیم، آلومینیوم ومس: </a:t>
            </a:r>
            <a:endParaRPr lang="en-US" sz="2800" dirty="0" smtClean="0">
              <a:cs typeface="B Nazanin" pitchFamily="2" charset="-78"/>
            </a:endParaRPr>
          </a:p>
          <a:p>
            <a:pPr algn="just" rtl="1">
              <a:lnSpc>
                <a:spcPct val="150000"/>
              </a:lnSpc>
            </a:pPr>
            <a:r>
              <a:rPr lang="fa-IR" sz="2800" dirty="0" smtClean="0">
                <a:cs typeface="B Nazanin" pitchFamily="2" charset="-78"/>
              </a:rPr>
              <a:t>شرایط این مسآله مانند مسآلهقبل می باشد با این تفاوت که صفحه خروجیدارای ضریب انتقال حرارت جابجایی 60 وبر </a:t>
            </a:r>
            <a:r>
              <a:rPr lang="fa-IR" sz="2800" dirty="0" smtClean="0">
                <a:cs typeface="B Nazanin" pitchFamily="2" charset="-78"/>
              </a:rPr>
              <a:t>مترمربع </a:t>
            </a:r>
            <a:r>
              <a:rPr lang="fa-IR" sz="2800" dirty="0" smtClean="0">
                <a:cs typeface="B Nazanin" pitchFamily="2" charset="-78"/>
              </a:rPr>
              <a:t>در کلوین و دمای 300 کلوین می باشد.نتایج بدست آمده شبیه مسآله قبل می_ باشد ولی با این تفاوت که </a:t>
            </a:r>
            <a:r>
              <a:rPr lang="fa-IR" sz="2800" dirty="0" smtClean="0">
                <a:cs typeface="B Nazanin" pitchFamily="2" charset="-78"/>
              </a:rPr>
              <a:t>تغییرات</a:t>
            </a:r>
            <a:r>
              <a:rPr lang="en-US" sz="2800" dirty="0" smtClean="0">
                <a:cs typeface="B Nazanin" pitchFamily="2" charset="-78"/>
              </a:rPr>
              <a:t> </a:t>
            </a:r>
            <a:r>
              <a:rPr lang="fa-IR" sz="2800" dirty="0" smtClean="0">
                <a:cs typeface="B Nazanin" pitchFamily="2" charset="-78"/>
              </a:rPr>
              <a:t>دما </a:t>
            </a:r>
            <a:r>
              <a:rPr lang="fa-IR" sz="2800" dirty="0" smtClean="0">
                <a:cs typeface="B Nazanin" pitchFamily="2" charset="-78"/>
              </a:rPr>
              <a:t>در دیواره آخر بیشتر می باشد و نفوذ بیشتری از گرما به درون سطح داریم.</a:t>
            </a:r>
            <a:endParaRPr lang="en-US" sz="2800" dirty="0">
              <a:cs typeface="B Nazanin" pitchFamily="2" charset="-78"/>
            </a:endParaRPr>
          </a:p>
        </p:txBody>
      </p:sp>
    </p:spTree>
  </p:cSld>
  <p:clrMapOvr>
    <a:masterClrMapping/>
  </p:clrMapOvr>
  <p:transition>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 name="Picture 9" descr="nam 31.jpg"/>
          <p:cNvPicPr/>
          <p:nvPr/>
        </p:nvPicPr>
        <p:blipFill>
          <a:blip r:embed="rId2"/>
          <a:srcRect/>
          <a:stretch>
            <a:fillRect/>
          </a:stretch>
        </p:blipFill>
        <p:spPr bwMode="auto">
          <a:xfrm>
            <a:off x="1071538" y="2000240"/>
            <a:ext cx="7091362" cy="4386284"/>
          </a:xfrm>
          <a:prstGeom prst="rect">
            <a:avLst/>
          </a:prstGeom>
          <a:noFill/>
          <a:ln w="9525">
            <a:noFill/>
            <a:miter lim="800000"/>
            <a:headEnd/>
            <a:tailEnd/>
          </a:ln>
        </p:spPr>
      </p:pic>
    </p:spTree>
  </p:cSld>
  <p:clrMapOvr>
    <a:masterClrMapping/>
  </p:clrMapOvr>
  <p:transition>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1" name="TextBox 10"/>
          <p:cNvSpPr txBox="1"/>
          <p:nvPr/>
        </p:nvSpPr>
        <p:spPr>
          <a:xfrm>
            <a:off x="428596" y="1714488"/>
            <a:ext cx="8286808" cy="4616648"/>
          </a:xfrm>
          <a:prstGeom prst="rect">
            <a:avLst/>
          </a:prstGeom>
          <a:noFill/>
        </p:spPr>
        <p:txBody>
          <a:bodyPr wrap="square" rtlCol="0">
            <a:spAutoFit/>
          </a:bodyPr>
          <a:lstStyle/>
          <a:p>
            <a:pPr algn="just" rtl="1">
              <a:lnSpc>
                <a:spcPct val="150000"/>
              </a:lnSpc>
            </a:pPr>
            <a:r>
              <a:rPr lang="fa-IR" sz="2800" b="1" dirty="0" smtClean="0">
                <a:cs typeface="B Nazanin" pitchFamily="2" charset="-78"/>
              </a:rPr>
              <a:t>9- کانتور تغییرات دما بر روی صفحه وسط تیر بترتیب سه جنس تیتانیم، آلومینیوم و مس:   </a:t>
            </a:r>
            <a:endParaRPr lang="en-US" sz="2800" dirty="0" smtClean="0">
              <a:cs typeface="B Nazanin" pitchFamily="2" charset="-78"/>
            </a:endParaRPr>
          </a:p>
          <a:p>
            <a:pPr algn="just" rtl="1">
              <a:lnSpc>
                <a:spcPct val="150000"/>
              </a:lnSpc>
            </a:pPr>
            <a:r>
              <a:rPr lang="fa-IR" sz="2800" dirty="0" smtClean="0">
                <a:cs typeface="B Nazanin" pitchFamily="2" charset="-78"/>
              </a:rPr>
              <a:t>شرایط این مسآله مانند دو </a:t>
            </a:r>
            <a:r>
              <a:rPr lang="fa-IR" sz="2800" dirty="0" smtClean="0">
                <a:cs typeface="B Nazanin" pitchFamily="2" charset="-78"/>
              </a:rPr>
              <a:t>مسآله</a:t>
            </a:r>
            <a:r>
              <a:rPr lang="en-US" sz="2800" dirty="0" smtClean="0">
                <a:cs typeface="B Nazanin" pitchFamily="2" charset="-78"/>
              </a:rPr>
              <a:t> </a:t>
            </a:r>
            <a:r>
              <a:rPr lang="fa-IR" sz="2800" dirty="0" smtClean="0">
                <a:cs typeface="B Nazanin" pitchFamily="2" charset="-78"/>
              </a:rPr>
              <a:t>قبل </a:t>
            </a:r>
            <a:r>
              <a:rPr lang="fa-IR" sz="2800" dirty="0" smtClean="0">
                <a:cs typeface="B Nazanin" pitchFamily="2" charset="-78"/>
              </a:rPr>
              <a:t>می باشد با این تفاوت کهصفحه خروجیدارای ضریب انتقال حرارت جابجایی 100 </a:t>
            </a:r>
            <a:r>
              <a:rPr lang="fa-IR" sz="2800" dirty="0" smtClean="0">
                <a:cs typeface="B Nazanin" pitchFamily="2" charset="-78"/>
              </a:rPr>
              <a:t>وبر مترمربع </a:t>
            </a:r>
            <a:r>
              <a:rPr lang="fa-IR" sz="2800" dirty="0" smtClean="0">
                <a:cs typeface="B Nazanin" pitchFamily="2" charset="-78"/>
              </a:rPr>
              <a:t>در کلوین و دمای 300 کلوین می باشد. از مقایسه کنتور بدست آمده با دو کنتور قبلی به این نتیجه می رسیم که </a:t>
            </a:r>
            <a:r>
              <a:rPr lang="fa-IR" sz="2800" dirty="0" smtClean="0">
                <a:cs typeface="B Nazanin" pitchFamily="2" charset="-78"/>
              </a:rPr>
              <a:t>هرچه </a:t>
            </a:r>
            <a:r>
              <a:rPr lang="fa-IR" sz="2800" dirty="0" smtClean="0">
                <a:cs typeface="B Nazanin" pitchFamily="2" charset="-78"/>
              </a:rPr>
              <a:t>ضریب جابجایی را بیشتر کنیم و دما را ثابت نگه داریم گرمای بیشتری از دیواره خروجی بدرون سطح نفوذ می کند.</a:t>
            </a:r>
            <a:endParaRPr lang="en-US" sz="2800" dirty="0">
              <a:cs typeface="B Nazanin" pitchFamily="2" charset="-78"/>
            </a:endParaRPr>
          </a:p>
        </p:txBody>
      </p:sp>
    </p:spTree>
  </p:cSld>
  <p:clrMapOvr>
    <a:masterClrMapping/>
  </p:clrMapOvr>
  <p:transition>
    <p:wip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مراحل انجام یک اجرا در نرم­افزار </a:t>
            </a:r>
            <a:r>
              <a:rPr lang="en-US" sz="3600" dirty="0" smtClean="0">
                <a:cs typeface="B Zar" pitchFamily="2" charset="-78"/>
              </a:rPr>
              <a:t>Fluent</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 name="Picture 9" descr="nam 31.jpg"/>
          <p:cNvPicPr/>
          <p:nvPr/>
        </p:nvPicPr>
        <p:blipFill>
          <a:blip r:embed="rId2"/>
          <a:srcRect/>
          <a:stretch>
            <a:fillRect/>
          </a:stretch>
        </p:blipFill>
        <p:spPr bwMode="auto">
          <a:xfrm>
            <a:off x="857224" y="2071678"/>
            <a:ext cx="7311662" cy="3814780"/>
          </a:xfrm>
          <a:prstGeom prst="rect">
            <a:avLst/>
          </a:prstGeom>
          <a:noFill/>
          <a:ln w="9525">
            <a:noFill/>
            <a:miter lim="800000"/>
            <a:headEnd/>
            <a:tailEnd/>
          </a:ln>
        </p:spPr>
      </p:pic>
    </p:spTree>
  </p:cSld>
  <p:clrMapOvr>
    <a:masterClrMapping/>
  </p:clrMapOvr>
  <p:transition>
    <p:wip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نتیجه­گیری</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1" name="TextBox 10"/>
          <p:cNvSpPr txBox="1"/>
          <p:nvPr/>
        </p:nvSpPr>
        <p:spPr>
          <a:xfrm>
            <a:off x="428596" y="1714488"/>
            <a:ext cx="8286808" cy="4401205"/>
          </a:xfrm>
          <a:prstGeom prst="rect">
            <a:avLst/>
          </a:prstGeom>
          <a:noFill/>
        </p:spPr>
        <p:txBody>
          <a:bodyPr wrap="square" rtlCol="0">
            <a:spAutoFit/>
          </a:bodyPr>
          <a:lstStyle/>
          <a:p>
            <a:pPr algn="just" rtl="1"/>
            <a:r>
              <a:rPr lang="fa-IR" sz="2800" dirty="0" smtClean="0">
                <a:cs typeface="B Nazanin" pitchFamily="2" charset="-78"/>
              </a:rPr>
              <a:t>براساس نتایج به دست آمده از محاسبات، معلوم شد وقتی ضریب پخش گرمای دو فلز نزدیک به یکدیگر باشد نحوه انتقال </a:t>
            </a:r>
            <a:r>
              <a:rPr lang="fa-IR" sz="2800" dirty="0" smtClean="0">
                <a:cs typeface="B Nazanin" pitchFamily="2" charset="-78"/>
              </a:rPr>
              <a:t>گرما </a:t>
            </a:r>
            <a:r>
              <a:rPr lang="fa-IR" sz="2800" dirty="0" smtClean="0">
                <a:cs typeface="B Nazanin" pitchFamily="2" charset="-78"/>
              </a:rPr>
              <a:t>در آن ها بصورت یکسانی می باشد، مثلآ دو فلز آلومینیم و مس گرما را  به یک صورت هدایت می کنند اما این انتقال </a:t>
            </a:r>
            <a:r>
              <a:rPr lang="fa-IR" sz="2800" dirty="0" smtClean="0">
                <a:cs typeface="B Nazanin" pitchFamily="2" charset="-78"/>
              </a:rPr>
              <a:t>برای </a:t>
            </a:r>
            <a:r>
              <a:rPr lang="fa-IR" sz="2800" dirty="0" smtClean="0">
                <a:cs typeface="B Nazanin" pitchFamily="2" charset="-78"/>
              </a:rPr>
              <a:t>حالتی می باشد که ضریب انتقال حرارت جابجایی در رسانایی نقشی نداشته باشد و اگر صفحه ای دارای ضریب انتقال </a:t>
            </a:r>
            <a:endParaRPr lang="en-US" sz="2800" dirty="0" smtClean="0">
              <a:cs typeface="B Nazanin" pitchFamily="2" charset="-78"/>
            </a:endParaRPr>
          </a:p>
          <a:p>
            <a:pPr algn="just" rtl="1"/>
            <a:r>
              <a:rPr lang="fa-IR" sz="2800" dirty="0" smtClean="0">
                <a:cs typeface="B Nazanin" pitchFamily="2" charset="-78"/>
              </a:rPr>
              <a:t>حرارت جابجایی باشد دیگر تقارن انتقال حرارت برای دو فلزی که ضریب پخش گرمای یکسانی دارند در کار نمی باشد. مواد </a:t>
            </a:r>
            <a:r>
              <a:rPr lang="fa-IR" sz="2800" dirty="0" smtClean="0">
                <a:cs typeface="B Nazanin" pitchFamily="2" charset="-78"/>
              </a:rPr>
              <a:t>با </a:t>
            </a:r>
            <a:r>
              <a:rPr lang="fa-IR" sz="2800" dirty="0" smtClean="0">
                <a:cs typeface="B Nazanin" pitchFamily="2" charset="-78"/>
              </a:rPr>
              <a:t>بزرگ به سرعت به تغییرات شرایط گرمایی محیط خود پاسخ می دهند مثل مس، در حالی که پاسخ مواد با کوچک نسبت </a:t>
            </a:r>
            <a:r>
              <a:rPr lang="fa-IR" sz="2800" dirty="0" smtClean="0">
                <a:cs typeface="B Nazanin" pitchFamily="2" charset="-78"/>
              </a:rPr>
              <a:t>به </a:t>
            </a:r>
            <a:r>
              <a:rPr lang="fa-IR" sz="2800" dirty="0" smtClean="0">
                <a:cs typeface="B Nazanin" pitchFamily="2" charset="-78"/>
              </a:rPr>
              <a:t>این تغییرات کند و زمان لازم برای رسیدن آنها به حالت تعادل طولانی تر است.</a:t>
            </a:r>
            <a:endParaRPr lang="en-US" sz="2800" dirty="0">
              <a:cs typeface="B Nazanin" pitchFamily="2" charset="-78"/>
            </a:endParaRPr>
          </a:p>
        </p:txBody>
      </p:sp>
    </p:spTree>
  </p:cSld>
  <p:clrMapOvr>
    <a:masterClrMapping/>
  </p:clrMapOvr>
  <p:transition>
    <p:wip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55448"/>
            <a:ext cx="8543956" cy="1252728"/>
          </a:xfrm>
        </p:spPr>
        <p:txBody>
          <a:bodyPr>
            <a:normAutofit/>
          </a:bodyPr>
          <a:lstStyle/>
          <a:p>
            <a:pPr algn="r" rtl="1"/>
            <a:r>
              <a:rPr lang="fa-IR" sz="3600" dirty="0" smtClean="0">
                <a:cs typeface="B Zar" pitchFamily="2" charset="-78"/>
              </a:rPr>
              <a:t>نتیجه­گیری</a:t>
            </a:r>
            <a:endParaRPr lang="en-US" sz="3600" dirty="0">
              <a:cs typeface="B Zar"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3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1" name="TextBox 10"/>
          <p:cNvSpPr txBox="1"/>
          <p:nvPr/>
        </p:nvSpPr>
        <p:spPr>
          <a:xfrm>
            <a:off x="428596" y="1714488"/>
            <a:ext cx="8286808" cy="2677656"/>
          </a:xfrm>
          <a:prstGeom prst="rect">
            <a:avLst/>
          </a:prstGeom>
          <a:noFill/>
        </p:spPr>
        <p:txBody>
          <a:bodyPr wrap="square" rtlCol="0">
            <a:spAutoFit/>
          </a:bodyPr>
          <a:lstStyle/>
          <a:p>
            <a:pPr algn="just" rtl="1"/>
            <a:r>
              <a:rPr lang="fa-IR" sz="2800" dirty="0" smtClean="0">
                <a:cs typeface="B Nazanin" pitchFamily="2" charset="-78"/>
              </a:rPr>
              <a:t>از مقایسه کانتورهای بدست آمده این نتیجه نیز حاصل می شود که ضریب انتقال حرارت جابجایی نیز نقش بسزایی در انتقال </a:t>
            </a:r>
            <a:r>
              <a:rPr lang="fa-IR" sz="2800" dirty="0" smtClean="0">
                <a:cs typeface="B Nazanin" pitchFamily="2" charset="-78"/>
              </a:rPr>
              <a:t>حرارت </a:t>
            </a:r>
            <a:r>
              <a:rPr lang="fa-IR" sz="2800" dirty="0" smtClean="0">
                <a:cs typeface="B Nazanin" pitchFamily="2" charset="-78"/>
              </a:rPr>
              <a:t>ایفا می کند بصورتی که با افزایش ضریب انتقال حرارت جابجایی در صورتی که دما را ثابت نگه داریم افزایش انتقال </a:t>
            </a:r>
            <a:r>
              <a:rPr lang="fa-IR" sz="2800" dirty="0" smtClean="0">
                <a:cs typeface="B Nazanin" pitchFamily="2" charset="-78"/>
              </a:rPr>
              <a:t>دما </a:t>
            </a:r>
            <a:r>
              <a:rPr lang="fa-IR" sz="2800" dirty="0" smtClean="0">
                <a:cs typeface="B Nazanin" pitchFamily="2" charset="-78"/>
              </a:rPr>
              <a:t>بدرون سطح را شاهد هستیم.</a:t>
            </a:r>
            <a:endParaRPr lang="en-US" sz="2800" dirty="0" smtClean="0">
              <a:cs typeface="B Nazanin" pitchFamily="2" charset="-78"/>
            </a:endParaRPr>
          </a:p>
          <a:p>
            <a:pPr algn="just" rtl="1"/>
            <a:r>
              <a:rPr lang="fa-IR" sz="2800" dirty="0" smtClean="0">
                <a:cs typeface="B Nazanin" pitchFamily="2" charset="-78"/>
              </a:rPr>
              <a:t>در قسمتی از تیرهای دو بعدی به این نتیجه رسیدیم، خطوط شار که از صفحات دما دار ساطع می شوند بر صفحاتی که </a:t>
            </a:r>
            <a:r>
              <a:rPr lang="fa-IR" sz="2800" dirty="0" smtClean="0">
                <a:cs typeface="B Nazanin" pitchFamily="2" charset="-78"/>
              </a:rPr>
              <a:t>عایقند </a:t>
            </a:r>
            <a:r>
              <a:rPr lang="fa-IR" sz="2800" dirty="0" smtClean="0">
                <a:cs typeface="B Nazanin" pitchFamily="2" charset="-78"/>
              </a:rPr>
              <a:t>عمود می باشند.</a:t>
            </a:r>
            <a:endParaRPr lang="en-US" sz="2800" dirty="0">
              <a:cs typeface="B Nazanin" pitchFamily="2" charset="-78"/>
            </a:endParaRPr>
          </a:p>
        </p:txBody>
      </p:sp>
    </p:spTree>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cs typeface="B Zar" pitchFamily="2" charset="-78"/>
              </a:rPr>
              <a:t>چكيده</a:t>
            </a:r>
            <a:endParaRPr lang="en-US" dirty="0"/>
          </a:p>
        </p:txBody>
      </p:sp>
      <p:sp>
        <p:nvSpPr>
          <p:cNvPr id="5" name="TextBox 4"/>
          <p:cNvSpPr txBox="1"/>
          <p:nvPr/>
        </p:nvSpPr>
        <p:spPr>
          <a:xfrm>
            <a:off x="500034" y="1571612"/>
            <a:ext cx="8215370" cy="3539430"/>
          </a:xfrm>
          <a:prstGeom prst="rect">
            <a:avLst/>
          </a:prstGeom>
          <a:noFill/>
        </p:spPr>
        <p:txBody>
          <a:bodyPr wrap="square" rtlCol="0">
            <a:spAutoFit/>
          </a:bodyPr>
          <a:lstStyle/>
          <a:p>
            <a:pPr algn="just" rtl="1"/>
            <a:r>
              <a:rPr lang="fa-IR" sz="2800" dirty="0">
                <a:cs typeface="B Nazanin" pitchFamily="2" charset="-78"/>
              </a:rPr>
              <a:t>در این پروژه از سه فلز آلومینیم، تیتانیم و مس در شرایط مختلف مرزی استفاد کرده ایم و دماها و ضریب انتقال گرمای </a:t>
            </a:r>
            <a:r>
              <a:rPr lang="fa-IR" sz="2800" dirty="0" smtClean="0">
                <a:cs typeface="B Nazanin" pitchFamily="2" charset="-78"/>
              </a:rPr>
              <a:t>جابجایی </a:t>
            </a:r>
            <a:r>
              <a:rPr lang="fa-IR" sz="2800" dirty="0">
                <a:cs typeface="B Nazanin" pitchFamily="2" charset="-78"/>
              </a:rPr>
              <a:t>گوناگونی برای این سه فلز در نظر گرفته شده که با توجه به شرایط مختلف به تحلیل آن ها در دو بعد و سه بعد می </a:t>
            </a:r>
            <a:r>
              <a:rPr lang="fa-IR" sz="2800" dirty="0" smtClean="0">
                <a:cs typeface="B Nazanin" pitchFamily="2" charset="-78"/>
              </a:rPr>
              <a:t>پردازیم</a:t>
            </a:r>
            <a:r>
              <a:rPr lang="fa-IR" sz="2800" dirty="0">
                <a:cs typeface="B Nazanin" pitchFamily="2" charset="-78"/>
              </a:rPr>
              <a:t>.</a:t>
            </a:r>
            <a:endParaRPr lang="en-US" sz="2800" dirty="0">
              <a:cs typeface="B Nazanin" pitchFamily="2" charset="-78"/>
            </a:endParaRPr>
          </a:p>
          <a:p>
            <a:pPr algn="just" rtl="1"/>
            <a:r>
              <a:rPr lang="fa-IR" sz="2800" dirty="0">
                <a:cs typeface="B Nazanin" pitchFamily="2" charset="-78"/>
              </a:rPr>
              <a:t>یک فاکتور مهم که در رسانایی اجسام جامد نقش بسزایی ایفا می کند نسبت ضریب رسانایی گرما به ظرفیت  گرمایی است </a:t>
            </a:r>
            <a:endParaRPr lang="en-US" sz="2800" dirty="0">
              <a:cs typeface="B Nazanin" pitchFamily="2" charset="-78"/>
            </a:endParaRPr>
          </a:p>
          <a:p>
            <a:pPr algn="just" rtl="1"/>
            <a:r>
              <a:rPr lang="fa-IR" sz="2800" dirty="0">
                <a:cs typeface="B Nazanin" pitchFamily="2" charset="-78"/>
              </a:rPr>
              <a:t>که ضریب پخش گرما، ، نام دارد و بر حسب  بیان میشود</a:t>
            </a:r>
            <a:r>
              <a:rPr lang="fa-IR" sz="2800" dirty="0" smtClean="0">
                <a:cs typeface="B Nazanin" pitchFamily="2" charset="-78"/>
              </a:rPr>
              <a:t>:</a:t>
            </a:r>
            <a:endParaRPr lang="en-US" sz="2800" dirty="0" smtClean="0">
              <a:cs typeface="B Nazanin" pitchFamily="2" charset="-78"/>
            </a:endParaRPr>
          </a:p>
          <a:p>
            <a:pPr algn="just" rtl="1"/>
            <a:endParaRPr lang="en-US" sz="2800" dirty="0">
              <a:cs typeface="B Nazanin"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428992" y="5000636"/>
            <a:ext cx="1357322" cy="1152444"/>
          </a:xfrm>
          <a:prstGeom prst="rect">
            <a:avLst/>
          </a:prstGeom>
          <a:noFill/>
        </p:spPr>
      </p:pic>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1571612"/>
            <a:ext cx="8215370" cy="954107"/>
          </a:xfrm>
          <a:prstGeom prst="rect">
            <a:avLst/>
          </a:prstGeom>
          <a:noFill/>
        </p:spPr>
        <p:txBody>
          <a:bodyPr wrap="square" rtlCol="0">
            <a:spAutoFit/>
          </a:bodyPr>
          <a:lstStyle/>
          <a:p>
            <a:pPr algn="r" rtl="1"/>
            <a:r>
              <a:rPr lang="fa-IR" sz="2800" b="1" dirty="0" smtClean="0">
                <a:cs typeface="B Nazanin" pitchFamily="2" charset="-78"/>
              </a:rPr>
              <a:t>هر فلز ضریب پخش گرمایی متفاوتی دارد که در زیر ضریب پخش برای سه فلز آلومینیوم، تیتانیم و مس آورده شده است:</a:t>
            </a:r>
            <a:endParaRPr lang="en-US" sz="2800" b="1" dirty="0">
              <a:cs typeface="B Nazanin"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4" name="Picture 10"/>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85786" y="3071810"/>
            <a:ext cx="2428892" cy="513804"/>
          </a:xfrm>
          <a:prstGeom prst="rect">
            <a:avLst/>
          </a:prstGeom>
          <a:noFill/>
        </p:spPr>
      </p:pic>
      <p:pic>
        <p:nvPicPr>
          <p:cNvPr id="1033" name="Picture 9"/>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785786" y="3714752"/>
            <a:ext cx="2786082" cy="532989"/>
          </a:xfrm>
          <a:prstGeom prst="rect">
            <a:avLst/>
          </a:prstGeom>
          <a:noFill/>
        </p:spPr>
      </p:pic>
      <p:pic>
        <p:nvPicPr>
          <p:cNvPr id="1032" name="Picture 8"/>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857224" y="4429132"/>
            <a:ext cx="2571768" cy="601903"/>
          </a:xfrm>
          <a:prstGeom prst="rect">
            <a:avLst/>
          </a:prstGeom>
          <a:noFill/>
        </p:spPr>
      </p:pic>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 name="Title 20"/>
          <p:cNvSpPr>
            <a:spLocks noGrp="1"/>
          </p:cNvSpPr>
          <p:nvPr>
            <p:ph type="title"/>
          </p:nvPr>
        </p:nvSpPr>
        <p:spPr/>
        <p:txBody>
          <a:bodyPr/>
          <a:lstStyle/>
          <a:p>
            <a:endParaRPr lang="en-US"/>
          </a:p>
        </p:txBody>
      </p:sp>
    </p:spTree>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1571612"/>
            <a:ext cx="8215370" cy="3108543"/>
          </a:xfrm>
          <a:prstGeom prst="rect">
            <a:avLst/>
          </a:prstGeom>
          <a:noFill/>
        </p:spPr>
        <p:txBody>
          <a:bodyPr wrap="square" rtlCol="0">
            <a:spAutoFit/>
          </a:bodyPr>
          <a:lstStyle/>
          <a:p>
            <a:pPr algn="just" rtl="1"/>
            <a:r>
              <a:rPr lang="fa-IR" sz="2800" dirty="0" smtClean="0">
                <a:cs typeface="B Nazanin" pitchFamily="2" charset="-78"/>
              </a:rPr>
              <a:t>قابل تذکر است که برای مرز خروجی نیازی به اعمال دمای مشخص نمی­باشد. با اعمال دما در مرز ورودی و انتقال حرارت در سطح دیواره دما در انتهای کانال محاسبه خواهد شد.</a:t>
            </a:r>
            <a:endParaRPr lang="en-US" sz="2800" dirty="0" smtClean="0">
              <a:cs typeface="B Nazanin" pitchFamily="2" charset="-78"/>
            </a:endParaRPr>
          </a:p>
          <a:p>
            <a:pPr algn="just" rtl="1"/>
            <a:r>
              <a:rPr lang="fa-IR" sz="2800" dirty="0" smtClean="0">
                <a:cs typeface="B Nazanin" pitchFamily="2" charset="-78"/>
              </a:rPr>
              <a:t>همانطور که در شکل زیر دیده می شود تیر از سه جنس مختلف که هر یک از جنس ها با رنگی مجزا، نشان داده شده اند. باید توجه داشت که در جنس ابتدایی، ثانوی و انتهایی تیر، هریک از سه فلز آلومینیوم، تیتانیم و مس را بطور دلخواه قرار داد.</a:t>
            </a:r>
            <a:endParaRPr lang="en-US" sz="2800" dirty="0">
              <a:cs typeface="B Nazanin"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2" name="Picture 11" descr="sss.bmp"/>
          <p:cNvPicPr>
            <a:picLocks noChangeAspect="1"/>
          </p:cNvPicPr>
          <p:nvPr/>
        </p:nvPicPr>
        <p:blipFill>
          <a:blip r:embed="rId2"/>
          <a:stretch>
            <a:fillRect/>
          </a:stretch>
        </p:blipFill>
        <p:spPr>
          <a:xfrm>
            <a:off x="1" y="4569924"/>
            <a:ext cx="6072198" cy="2288075"/>
          </a:xfrm>
          <a:prstGeom prst="rect">
            <a:avLst/>
          </a:prstGeom>
        </p:spPr>
      </p:pic>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0034" y="1571612"/>
            <a:ext cx="8215370" cy="1200329"/>
          </a:xfrm>
          <a:prstGeom prst="rect">
            <a:avLst/>
          </a:prstGeom>
          <a:noFill/>
        </p:spPr>
        <p:txBody>
          <a:bodyPr wrap="square" rtlCol="0">
            <a:spAutoFit/>
          </a:bodyPr>
          <a:lstStyle/>
          <a:p>
            <a:pPr lvl="0" algn="just" rtl="1">
              <a:buFont typeface="Wingdings" pitchFamily="2" charset="2"/>
              <a:buChar char="v"/>
            </a:pPr>
            <a:r>
              <a:rPr lang="fa-IR" sz="3600" b="1" dirty="0" smtClean="0">
                <a:cs typeface="B Nazanin" pitchFamily="2" charset="-78"/>
              </a:rPr>
              <a:t>معادله انرژی</a:t>
            </a:r>
            <a:endParaRPr lang="en-US" sz="3600" b="1" dirty="0" smtClean="0">
              <a:cs typeface="B Nazanin" pitchFamily="2" charset="-78"/>
            </a:endParaRPr>
          </a:p>
          <a:p>
            <a:pPr algn="just" rtl="1"/>
            <a:endParaRPr lang="en-US" sz="3600" b="1" dirty="0">
              <a:cs typeface="B Nazanin"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0" name="Table 9"/>
          <p:cNvGraphicFramePr>
            <a:graphicFrameLocks noGrp="1"/>
          </p:cNvGraphicFramePr>
          <p:nvPr/>
        </p:nvGraphicFramePr>
        <p:xfrm>
          <a:off x="1983423" y="3303270"/>
          <a:ext cx="5177155" cy="251460"/>
        </p:xfrm>
        <a:graphic>
          <a:graphicData uri="http://schemas.openxmlformats.org/drawingml/2006/table">
            <a:tbl>
              <a:tblPr rtl="1"/>
              <a:tblGrid>
                <a:gridCol w="697865"/>
                <a:gridCol w="4479290"/>
              </a:tblGrid>
              <a:tr h="0">
                <a:tc>
                  <a:txBody>
                    <a:bodyPr/>
                    <a:lstStyle/>
                    <a:p>
                      <a:pPr algn="just" rtl="1">
                        <a:lnSpc>
                          <a:spcPct val="150000"/>
                        </a:lnSpc>
                      </a:pPr>
                      <a:endParaRPr lang="en-US" sz="1100">
                        <a:latin typeface="Calibri"/>
                      </a:endParaRPr>
                    </a:p>
                  </a:txBody>
                  <a:tcPr marL="68580" marR="68580" marT="0" marB="0" anchor="ctr">
                    <a:lnL>
                      <a:noFill/>
                    </a:lnL>
                    <a:lnR>
                      <a:noFill/>
                    </a:lnR>
                    <a:lnT>
                      <a:noFill/>
                    </a:lnT>
                    <a:lnB>
                      <a:noFill/>
                    </a:lnB>
                  </a:tcPr>
                </a:tc>
                <a:tc>
                  <a:txBody>
                    <a:bodyPr/>
                    <a:lstStyle/>
                    <a:p>
                      <a:pPr marL="0" marR="0" algn="just" rtl="1">
                        <a:lnSpc>
                          <a:spcPct val="150000"/>
                        </a:lnSpc>
                        <a:spcBef>
                          <a:spcPts val="0"/>
                        </a:spcBef>
                        <a:spcAft>
                          <a:spcPts val="0"/>
                        </a:spcAft>
                      </a:pPr>
                      <a:endParaRPr lang="ar-SA" sz="1100" dirty="0">
                        <a:latin typeface="Calibri"/>
                        <a:ea typeface="Times New Roman"/>
                        <a:cs typeface="Times New Roman"/>
                      </a:endParaRPr>
                    </a:p>
                  </a:txBody>
                  <a:tcPr marL="68580" marR="68580" marT="0" marB="0" anchor="ctr">
                    <a:lnL>
                      <a:noFill/>
                    </a:lnL>
                    <a:lnR>
                      <a:noFill/>
                    </a:lnR>
                    <a:lnT>
                      <a:noFill/>
                    </a:lnT>
                    <a:lnB>
                      <a:noFill/>
                    </a:lnB>
                  </a:tcPr>
                </a:tc>
              </a:tr>
            </a:tbl>
          </a:graphicData>
        </a:graphic>
      </p:graphicFrame>
      <p:pic>
        <p:nvPicPr>
          <p:cNvPr id="1843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42910" y="3500438"/>
            <a:ext cx="6858049" cy="809096"/>
          </a:xfrm>
          <a:prstGeom prst="rect">
            <a:avLst/>
          </a:prstGeom>
          <a:noFill/>
        </p:spPr>
      </p:pic>
      <p:sp>
        <p:nvSpPr>
          <p:cNvPr id="13" name="TextBox 12"/>
          <p:cNvSpPr txBox="1"/>
          <p:nvPr/>
        </p:nvSpPr>
        <p:spPr>
          <a:xfrm>
            <a:off x="642910" y="5000636"/>
            <a:ext cx="8215370" cy="646331"/>
          </a:xfrm>
          <a:prstGeom prst="rect">
            <a:avLst/>
          </a:prstGeom>
          <a:noFill/>
        </p:spPr>
        <p:txBody>
          <a:bodyPr wrap="square" rtlCol="0">
            <a:spAutoFit/>
          </a:bodyPr>
          <a:lstStyle/>
          <a:p>
            <a:pPr algn="just" rtl="1"/>
            <a:r>
              <a:rPr lang="en-US" sz="3600" dirty="0" smtClean="0">
                <a:cs typeface="B Nazanin" pitchFamily="2" charset="-78"/>
              </a:rPr>
              <a:t>C</a:t>
            </a:r>
            <a:r>
              <a:rPr lang="en-US" sz="3600" baseline="-25000" dirty="0" smtClean="0">
                <a:cs typeface="B Nazanin" pitchFamily="2" charset="-78"/>
              </a:rPr>
              <a:t>p</a:t>
            </a:r>
            <a:r>
              <a:rPr lang="fa-IR" sz="3600" dirty="0" smtClean="0">
                <a:cs typeface="B Nazanin" pitchFamily="2" charset="-78"/>
              </a:rPr>
              <a:t> را گرمای ویژه و </a:t>
            </a:r>
            <a:r>
              <a:rPr lang="en-US" sz="3600" dirty="0" smtClean="0">
                <a:cs typeface="B Nazanin" pitchFamily="2" charset="-78"/>
              </a:rPr>
              <a:t>K</a:t>
            </a:r>
            <a:r>
              <a:rPr lang="fa-IR" sz="3600" dirty="0" smtClean="0">
                <a:cs typeface="B Nazanin" pitchFamily="2" charset="-78"/>
              </a:rPr>
              <a:t> را رسانندگی گرمایی می­گویند. </a:t>
            </a:r>
            <a:endParaRPr lang="en-US" sz="3600" dirty="0">
              <a:cs typeface="B Nazanin" pitchFamily="2" charset="-78"/>
            </a:endParaRPr>
          </a:p>
        </p:txBody>
      </p:sp>
    </p:spTree>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sz="4800" dirty="0" smtClean="0">
                <a:cs typeface="B Nazanin" pitchFamily="2" charset="-78"/>
              </a:rPr>
              <a:t>هندسه شکل و مش­بندی</a:t>
            </a:r>
            <a:endParaRPr lang="en-US" sz="4800" dirty="0">
              <a:cs typeface="B Nazanin"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0" name="Table 9"/>
          <p:cNvGraphicFramePr>
            <a:graphicFrameLocks noGrp="1"/>
          </p:cNvGraphicFramePr>
          <p:nvPr/>
        </p:nvGraphicFramePr>
        <p:xfrm>
          <a:off x="1983423" y="3303270"/>
          <a:ext cx="5177155" cy="251460"/>
        </p:xfrm>
        <a:graphic>
          <a:graphicData uri="http://schemas.openxmlformats.org/drawingml/2006/table">
            <a:tbl>
              <a:tblPr rtl="1"/>
              <a:tblGrid>
                <a:gridCol w="697865"/>
                <a:gridCol w="4479290"/>
              </a:tblGrid>
              <a:tr h="0">
                <a:tc>
                  <a:txBody>
                    <a:bodyPr/>
                    <a:lstStyle/>
                    <a:p>
                      <a:pPr algn="just" rtl="1">
                        <a:lnSpc>
                          <a:spcPct val="150000"/>
                        </a:lnSpc>
                      </a:pPr>
                      <a:endParaRPr lang="en-US" sz="1100">
                        <a:latin typeface="Calibri"/>
                      </a:endParaRPr>
                    </a:p>
                  </a:txBody>
                  <a:tcPr marL="68580" marR="68580" marT="0" marB="0" anchor="ctr">
                    <a:lnL>
                      <a:noFill/>
                    </a:lnL>
                    <a:lnR>
                      <a:noFill/>
                    </a:lnR>
                    <a:lnT>
                      <a:noFill/>
                    </a:lnT>
                    <a:lnB>
                      <a:noFill/>
                    </a:lnB>
                  </a:tcPr>
                </a:tc>
                <a:tc>
                  <a:txBody>
                    <a:bodyPr/>
                    <a:lstStyle/>
                    <a:p>
                      <a:pPr marL="0" marR="0" algn="just" rtl="1">
                        <a:lnSpc>
                          <a:spcPct val="150000"/>
                        </a:lnSpc>
                        <a:spcBef>
                          <a:spcPts val="0"/>
                        </a:spcBef>
                        <a:spcAft>
                          <a:spcPts val="0"/>
                        </a:spcAft>
                      </a:pPr>
                      <a:endParaRPr lang="ar-SA" sz="1100" dirty="0">
                        <a:latin typeface="Calibri"/>
                        <a:ea typeface="Times New Roman"/>
                        <a:cs typeface="Times New Roman"/>
                      </a:endParaRPr>
                    </a:p>
                  </a:txBody>
                  <a:tcPr marL="68580" marR="68580" marT="0" marB="0" anchor="ctr">
                    <a:lnL>
                      <a:noFill/>
                    </a:lnL>
                    <a:lnR>
                      <a:noFill/>
                    </a:lnR>
                    <a:lnT>
                      <a:noFill/>
                    </a:lnT>
                    <a:lnB>
                      <a:noFill/>
                    </a:lnB>
                  </a:tcPr>
                </a:tc>
              </a:tr>
            </a:tbl>
          </a:graphicData>
        </a:graphic>
      </p:graphicFrame>
      <p:pic>
        <p:nvPicPr>
          <p:cNvPr id="12" name="Picture 11" descr="a.JPG"/>
          <p:cNvPicPr/>
          <p:nvPr/>
        </p:nvPicPr>
        <p:blipFill>
          <a:blip r:embed="rId2"/>
          <a:stretch>
            <a:fillRect/>
          </a:stretch>
        </p:blipFill>
        <p:spPr>
          <a:xfrm>
            <a:off x="857224" y="1571612"/>
            <a:ext cx="6848502" cy="4572032"/>
          </a:xfrm>
          <a:prstGeom prst="rect">
            <a:avLst/>
          </a:prstGeom>
        </p:spPr>
      </p:pic>
      <p:sp>
        <p:nvSpPr>
          <p:cNvPr id="14" name="TextBox 13"/>
          <p:cNvSpPr txBox="1"/>
          <p:nvPr/>
        </p:nvSpPr>
        <p:spPr>
          <a:xfrm>
            <a:off x="2428860" y="6211669"/>
            <a:ext cx="3643338" cy="646331"/>
          </a:xfrm>
          <a:prstGeom prst="rect">
            <a:avLst/>
          </a:prstGeom>
          <a:noFill/>
        </p:spPr>
        <p:txBody>
          <a:bodyPr wrap="square" rtlCol="0">
            <a:spAutoFit/>
          </a:bodyPr>
          <a:lstStyle/>
          <a:p>
            <a:pPr algn="ctr"/>
            <a:r>
              <a:rPr lang="fa-IR" b="1" dirty="0" smtClean="0">
                <a:cs typeface="B Nazanin" pitchFamily="2" charset="-78"/>
              </a:rPr>
              <a:t>محیط نرم افزار گمبیت.</a:t>
            </a:r>
            <a:endParaRPr lang="en-US" b="1" dirty="0" smtClean="0">
              <a:cs typeface="B Nazanin" pitchFamily="2" charset="-78"/>
            </a:endParaRPr>
          </a:p>
          <a:p>
            <a:pPr algn="ctr"/>
            <a:endParaRPr lang="en-US" b="1" dirty="0">
              <a:cs typeface="B Nazanin" pitchFamily="2" charset="-78"/>
            </a:endParaRPr>
          </a:p>
        </p:txBody>
      </p:sp>
    </p:spTree>
  </p:cSld>
  <p:clrMapOvr>
    <a:masterClrMapping/>
  </p:clrMapOvr>
  <p:transition>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sz="4800" dirty="0" smtClean="0">
                <a:cs typeface="B Nazanin" pitchFamily="2" charset="-78"/>
              </a:rPr>
              <a:t>هندسه شکل و مش­بندی</a:t>
            </a:r>
            <a:endParaRPr lang="en-US" sz="4800" dirty="0">
              <a:cs typeface="B Nazanin" pitchFamily="2" charset="-78"/>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6" name="Rectangle 12"/>
          <p:cNvSpPr>
            <a:spLocks noChangeArrowheads="1"/>
          </p:cNvSpPr>
          <p:nvPr/>
        </p:nvSpPr>
        <p:spPr bwMode="auto">
          <a:xfrm>
            <a:off x="0" y="6667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0" y="10858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15900"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0" name="Table 9"/>
          <p:cNvGraphicFramePr>
            <a:graphicFrameLocks noGrp="1"/>
          </p:cNvGraphicFramePr>
          <p:nvPr/>
        </p:nvGraphicFramePr>
        <p:xfrm>
          <a:off x="1983423" y="3303270"/>
          <a:ext cx="5177155" cy="251460"/>
        </p:xfrm>
        <a:graphic>
          <a:graphicData uri="http://schemas.openxmlformats.org/drawingml/2006/table">
            <a:tbl>
              <a:tblPr rtl="1"/>
              <a:tblGrid>
                <a:gridCol w="697865"/>
                <a:gridCol w="4479290"/>
              </a:tblGrid>
              <a:tr h="0">
                <a:tc>
                  <a:txBody>
                    <a:bodyPr/>
                    <a:lstStyle/>
                    <a:p>
                      <a:pPr algn="just" rtl="1">
                        <a:lnSpc>
                          <a:spcPct val="150000"/>
                        </a:lnSpc>
                      </a:pPr>
                      <a:endParaRPr lang="en-US" sz="1100">
                        <a:latin typeface="Calibri"/>
                      </a:endParaRPr>
                    </a:p>
                  </a:txBody>
                  <a:tcPr marL="68580" marR="68580" marT="0" marB="0" anchor="ctr">
                    <a:lnL>
                      <a:noFill/>
                    </a:lnL>
                    <a:lnR>
                      <a:noFill/>
                    </a:lnR>
                    <a:lnT>
                      <a:noFill/>
                    </a:lnT>
                    <a:lnB>
                      <a:noFill/>
                    </a:lnB>
                  </a:tcPr>
                </a:tc>
                <a:tc>
                  <a:txBody>
                    <a:bodyPr/>
                    <a:lstStyle/>
                    <a:p>
                      <a:pPr marL="0" marR="0" algn="just" rtl="1">
                        <a:lnSpc>
                          <a:spcPct val="150000"/>
                        </a:lnSpc>
                        <a:spcBef>
                          <a:spcPts val="0"/>
                        </a:spcBef>
                        <a:spcAft>
                          <a:spcPts val="0"/>
                        </a:spcAft>
                      </a:pPr>
                      <a:endParaRPr lang="ar-SA" sz="1100" dirty="0">
                        <a:latin typeface="Calibri"/>
                        <a:ea typeface="Times New Roman"/>
                        <a:cs typeface="Times New Roman"/>
                      </a:endParaRPr>
                    </a:p>
                  </a:txBody>
                  <a:tcPr marL="68580" marR="68580" marT="0" marB="0" anchor="ctr">
                    <a:lnL>
                      <a:noFill/>
                    </a:lnL>
                    <a:lnR>
                      <a:noFill/>
                    </a:lnR>
                    <a:lnT>
                      <a:noFill/>
                    </a:lnT>
                    <a:lnB>
                      <a:noFill/>
                    </a:lnB>
                  </a:tcPr>
                </a:tc>
              </a:tr>
            </a:tbl>
          </a:graphicData>
        </a:graphic>
      </p:graphicFrame>
      <p:pic>
        <p:nvPicPr>
          <p:cNvPr id="11" name="Picture 10"/>
          <p:cNvPicPr/>
          <p:nvPr/>
        </p:nvPicPr>
        <p:blipFill>
          <a:blip r:embed="rId2"/>
          <a:srcRect/>
          <a:stretch>
            <a:fillRect/>
          </a:stretch>
        </p:blipFill>
        <p:spPr bwMode="auto">
          <a:xfrm>
            <a:off x="1928794" y="1643050"/>
            <a:ext cx="5017520" cy="3390914"/>
          </a:xfrm>
          <a:prstGeom prst="rect">
            <a:avLst/>
          </a:prstGeom>
          <a:noFill/>
          <a:ln w="9525">
            <a:noFill/>
            <a:miter lim="800000"/>
            <a:headEnd/>
            <a:tailEnd/>
          </a:ln>
        </p:spPr>
      </p:pic>
      <p:sp>
        <p:nvSpPr>
          <p:cNvPr id="13" name="TextBox 12"/>
          <p:cNvSpPr txBox="1"/>
          <p:nvPr/>
        </p:nvSpPr>
        <p:spPr>
          <a:xfrm>
            <a:off x="1142976" y="5715016"/>
            <a:ext cx="6286544" cy="707886"/>
          </a:xfrm>
          <a:prstGeom prst="rect">
            <a:avLst/>
          </a:prstGeom>
          <a:noFill/>
        </p:spPr>
        <p:txBody>
          <a:bodyPr wrap="square" rtlCol="0">
            <a:spAutoFit/>
          </a:bodyPr>
          <a:lstStyle/>
          <a:p>
            <a:pPr algn="ctr"/>
            <a:r>
              <a:rPr lang="fa-IR" sz="2000" b="1" dirty="0" smtClean="0">
                <a:cs typeface="B Nazanin" pitchFamily="2" charset="-78"/>
              </a:rPr>
              <a:t>مش­بندی ایجاد شده توسط نرم­افزار </a:t>
            </a:r>
            <a:r>
              <a:rPr lang="en-US" sz="2000" b="1" dirty="0" smtClean="0">
                <a:cs typeface="B Nazanin" pitchFamily="2" charset="-78"/>
              </a:rPr>
              <a:t>Gambit</a:t>
            </a:r>
            <a:r>
              <a:rPr lang="fa-IR" sz="2000" b="1" dirty="0" smtClean="0">
                <a:cs typeface="B Nazanin" pitchFamily="2" charset="-78"/>
              </a:rPr>
              <a:t> از نمای سه بعدی</a:t>
            </a:r>
            <a:endParaRPr lang="en-US" sz="2000" b="1" dirty="0" smtClean="0">
              <a:cs typeface="B Nazanin" pitchFamily="2" charset="-78"/>
            </a:endParaRPr>
          </a:p>
          <a:p>
            <a:pPr algn="ctr"/>
            <a:endParaRPr lang="en-US" sz="2000" b="1" dirty="0">
              <a:cs typeface="B Nazanin" pitchFamily="2" charset="-78"/>
            </a:endParaRPr>
          </a:p>
        </p:txBody>
      </p:sp>
    </p:spTree>
  </p:cSld>
  <p:clrMapOvr>
    <a:masterClrMapping/>
  </p:clrMapOvr>
  <p:transition>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45</TotalTime>
  <Words>1701</Words>
  <Application>Microsoft Office PowerPoint</Application>
  <PresentationFormat>On-screen Show (4:3)</PresentationFormat>
  <Paragraphs>75</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Module</vt:lpstr>
      <vt:lpstr>بررسی انتقال حرارت تیرهای کمپوزیتی  به کمک نرم افزارهای حجم محدود</vt:lpstr>
      <vt:lpstr>چكيده</vt:lpstr>
      <vt:lpstr>چكيده</vt:lpstr>
      <vt:lpstr>چكيده</vt:lpstr>
      <vt:lpstr>Slide 5</vt:lpstr>
      <vt:lpstr>Slide 6</vt:lpstr>
      <vt:lpstr>Slide 7</vt:lpstr>
      <vt:lpstr>هندسه شکل و مش­بندی</vt:lpstr>
      <vt:lpstr>هندسه شکل و مش­بندی</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مراحل انجام یک اجرا در نرم­افزار Fluent</vt:lpstr>
      <vt:lpstr>نتیجه­گیری</vt:lpstr>
      <vt:lpstr>نتیجه­گیری</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بررسی انتقال حرارت تیرهای کمپوزیتی  به کمک نرم افزارهای حجم محدود</dc:title>
  <dc:creator>apple</dc:creator>
  <cp:lastModifiedBy>apple</cp:lastModifiedBy>
  <cp:revision>15</cp:revision>
  <dcterms:created xsi:type="dcterms:W3CDTF">2013-09-07T05:35:06Z</dcterms:created>
  <dcterms:modified xsi:type="dcterms:W3CDTF">2013-09-07T12:58:39Z</dcterms:modified>
</cp:coreProperties>
</file>