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5/2/2016</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5/2/2016</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5/2/2016</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5/2/2016</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5/2/2016</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rtl="1"/>
            <a:r>
              <a:rPr lang="ar-SA" dirty="0">
                <a:cs typeface="B Titr" panose="00000700000000000000" pitchFamily="2" charset="-78"/>
              </a:rPr>
              <a:t>بررسي مسئله ارزيابي عملکرد حمل و نقل عمومي و کاربرد روش تحليل پوششي داده ها در اين ارزيابي</a:t>
            </a:r>
            <a:endParaRPr lang="en-US" dirty="0">
              <a:cs typeface="B Titr" panose="00000700000000000000" pitchFamily="2" charset="-78"/>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149711007"/>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200" b="1" dirty="0">
                <a:cs typeface="B Titr" panose="00000700000000000000" pitchFamily="2" charset="-78"/>
              </a:rPr>
              <a:t>ديدگاه ها و معيارهاي مختلف در ارزيابي عملکرد حمل و نقل عمومي </a:t>
            </a:r>
            <a:endParaRPr lang="en-US" sz="3200" dirty="0">
              <a:cs typeface="B Titr" panose="00000700000000000000" pitchFamily="2" charset="-78"/>
            </a:endParaRPr>
          </a:p>
        </p:txBody>
      </p:sp>
      <p:sp>
        <p:nvSpPr>
          <p:cNvPr id="4" name="TextBox 3"/>
          <p:cNvSpPr txBox="1"/>
          <p:nvPr/>
        </p:nvSpPr>
        <p:spPr>
          <a:xfrm>
            <a:off x="469900" y="2171700"/>
            <a:ext cx="11140908" cy="4832092"/>
          </a:xfrm>
          <a:prstGeom prst="rect">
            <a:avLst/>
          </a:prstGeom>
          <a:noFill/>
        </p:spPr>
        <p:txBody>
          <a:bodyPr wrap="square" rtlCol="0">
            <a:spAutoFit/>
          </a:bodyPr>
          <a:lstStyle/>
          <a:p>
            <a:pPr algn="just" rtl="1"/>
            <a:r>
              <a:rPr lang="ar-SA" sz="2800" dirty="0">
                <a:cs typeface="B Nazanin" panose="00000400000000000000" pitchFamily="2" charset="-78"/>
              </a:rPr>
              <a:t>در بيان عملکرد حمل و نقل عمومي ديدگاه هاي متفاوت و بعضا متناقضي وجود دارد. اين ديدگاه ها را در حالت کلي ميتوان به سه دسته ديدگاه اداره کننده سيستم، ديدگاه کاربر و ديدگاه جامعه (محيط ) تقسيم بندي نمود. عملکرد يا کارآيي و اثربخشي سيستم حمل و نقل عمومي از ديدگاه اداره کنندگان با آنچه از ديدگاه کاربران و جامعه قابل بيان است، متفاوت ميباشد[٦]. اداره کنندگان معمولا هدف استفاده کارا از منابع در دسترس جهت توليد سرويس حمل و نقل عمومي مورد نياز را دنبال ميکنند. </a:t>
            </a:r>
            <a:endParaRPr lang="en-US" sz="2800" dirty="0">
              <a:cs typeface="B Nazanin" panose="00000400000000000000" pitchFamily="2" charset="-78"/>
            </a:endParaRPr>
          </a:p>
          <a:p>
            <a:pPr algn="just" rtl="1"/>
            <a:r>
              <a:rPr lang="ar-SA" sz="2800" dirty="0">
                <a:cs typeface="B Nazanin" panose="00000400000000000000" pitchFamily="2" charset="-78"/>
              </a:rPr>
              <a:t>با توجه به حداقل سرويس مورد نيازي که مشخص است، اداره کننده به دنبال روشي است که به کمک آن بتوان با حداقل استفاده از منابع در دسترس سرويس مطلوبي توليد نمود. بطور خلاصه ميتوان گفت هدف اداره کنندگان حداکثر کردن سود ميباشد.از طرف ديگر کاربران به دنبال سرويسي هستند که سرعت، راحتي، امنيت و قيمت مناسبي داشته باشد و محيط و جامعه هدف حداقل کردن اثرات منفي و استفاده از منابع را پي ميگيرد[٢]. جدول ٢ اهداف سه ديدگاه مذکور و برخي از شاخص هاي بيانگر اين اهداف را نشان ميدهد. </a:t>
            </a:r>
            <a:endParaRPr lang="en-US" sz="2800" dirty="0">
              <a:cs typeface="B Nazanin" panose="00000400000000000000" pitchFamily="2" charset="-78"/>
            </a:endParaRPr>
          </a:p>
        </p:txBody>
      </p:sp>
    </p:spTree>
    <p:extLst>
      <p:ext uri="{BB962C8B-B14F-4D97-AF65-F5344CB8AC3E}">
        <p14:creationId xmlns:p14="http://schemas.microsoft.com/office/powerpoint/2010/main" val="2521010590"/>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200" b="1" dirty="0">
                <a:cs typeface="B Titr" panose="00000700000000000000" pitchFamily="2" charset="-78"/>
              </a:rPr>
              <a:t>ديدگاه ها و معيارهاي مختلف در ارزيابي عملکرد حمل و نقل عمومي </a:t>
            </a:r>
            <a:endParaRPr lang="en-US" sz="3200" dirty="0">
              <a:cs typeface="B Titr" panose="00000700000000000000" pitchFamily="2" charset="-78"/>
            </a:endParaRPr>
          </a:p>
        </p:txBody>
      </p:sp>
      <p:sp>
        <p:nvSpPr>
          <p:cNvPr id="3" name="Rectangle 2"/>
          <p:cNvSpPr>
            <a:spLocks noChangeArrowheads="1"/>
          </p:cNvSpPr>
          <p:nvPr/>
        </p:nvSpPr>
        <p:spPr bwMode="auto">
          <a:xfrm>
            <a:off x="2490391" y="1928168"/>
            <a:ext cx="677942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SA" altLang="en-US" sz="24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B Lotus" panose="00000400000000000000" pitchFamily="2" charset="-78"/>
              </a:rPr>
              <a:t>جدول ٢: اهداف و شاخص هاي عملکرد از ديدگاه هاي مختلف [٥]</a:t>
            </a:r>
            <a:endParaRPr kumimoji="0" lang="ar-SA" altLang="en-US" sz="32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pic>
        <p:nvPicPr>
          <p:cNvPr id="2049"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2389833"/>
            <a:ext cx="9058397" cy="41633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0276670"/>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200" b="1" dirty="0">
                <a:cs typeface="B Titr" panose="00000700000000000000" pitchFamily="2" charset="-78"/>
              </a:rPr>
              <a:t>ديدگاه ها و معيارهاي مختلف در ارزيابي عملکرد حمل و نقل عمومي </a:t>
            </a:r>
            <a:endParaRPr lang="en-US" sz="3200" dirty="0">
              <a:cs typeface="B Titr" panose="00000700000000000000" pitchFamily="2" charset="-78"/>
            </a:endParaRPr>
          </a:p>
        </p:txBody>
      </p:sp>
      <p:sp>
        <p:nvSpPr>
          <p:cNvPr id="4" name="TextBox 3"/>
          <p:cNvSpPr txBox="1"/>
          <p:nvPr/>
        </p:nvSpPr>
        <p:spPr>
          <a:xfrm>
            <a:off x="469900" y="2171700"/>
            <a:ext cx="11140908" cy="3270126"/>
          </a:xfrm>
          <a:prstGeom prst="rect">
            <a:avLst/>
          </a:prstGeom>
          <a:noFill/>
        </p:spPr>
        <p:txBody>
          <a:bodyPr wrap="square" rtlCol="0">
            <a:spAutoFit/>
          </a:bodyPr>
          <a:lstStyle/>
          <a:p>
            <a:pPr algn="just" rtl="1">
              <a:lnSpc>
                <a:spcPct val="150000"/>
              </a:lnSpc>
            </a:pPr>
            <a:r>
              <a:rPr lang="ar-SA" sz="2800" dirty="0">
                <a:cs typeface="B Nazanin" panose="00000400000000000000" pitchFamily="2" charset="-78"/>
              </a:rPr>
              <a:t>با توجه به مطالب ذکر شده واضح است که مسئله ارزيابي عملکرد حمل و نقل عمومي مسئله اي چندبعدي بوده و عوامل متعددي در آن تأثيرگذار است. اين طبيعت مسئله ايجاب ميکند روش انتخاب شده براي ارزيابي، ابعاد و عوامل بيشتري را تحت پوشش قرار داده و با ماهيت عملکرد حمل و نقل عمومي سازگار باشد. روش مناسب نتايج واقعي ارائه نموده و اطلاعات مفيدي براي مديران و تصميم گيران فراهم مينمايد. </a:t>
            </a:r>
            <a:endParaRPr lang="en-US" sz="2800" dirty="0">
              <a:cs typeface="B Nazanin" panose="00000400000000000000" pitchFamily="2" charset="-78"/>
            </a:endParaRPr>
          </a:p>
        </p:txBody>
      </p:sp>
    </p:spTree>
    <p:extLst>
      <p:ext uri="{BB962C8B-B14F-4D97-AF65-F5344CB8AC3E}">
        <p14:creationId xmlns:p14="http://schemas.microsoft.com/office/powerpoint/2010/main" val="368851045"/>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000" b="1" dirty="0">
                <a:cs typeface="B Titr" panose="00000700000000000000" pitchFamily="2" charset="-78"/>
              </a:rPr>
              <a:t>کاربرد روش تحليل پوششي داده ها در ارزيابي عملکرد حمل و نقل عمومي </a:t>
            </a:r>
            <a:endParaRPr lang="en-US" sz="3000" dirty="0">
              <a:cs typeface="B Titr" panose="00000700000000000000" pitchFamily="2" charset="-78"/>
            </a:endParaRPr>
          </a:p>
        </p:txBody>
      </p:sp>
      <p:sp>
        <p:nvSpPr>
          <p:cNvPr id="4" name="TextBox 3"/>
          <p:cNvSpPr txBox="1"/>
          <p:nvPr/>
        </p:nvSpPr>
        <p:spPr>
          <a:xfrm>
            <a:off x="469900" y="2171700"/>
            <a:ext cx="11140908" cy="3539430"/>
          </a:xfrm>
          <a:prstGeom prst="rect">
            <a:avLst/>
          </a:prstGeom>
          <a:noFill/>
        </p:spPr>
        <p:txBody>
          <a:bodyPr wrap="square" rtlCol="0">
            <a:spAutoFit/>
          </a:bodyPr>
          <a:lstStyle/>
          <a:p>
            <a:pPr algn="just" rtl="1"/>
            <a:r>
              <a:rPr lang="ar-SA" sz="2800" dirty="0" smtClean="0">
                <a:cs typeface="B Nazanin" panose="00000400000000000000" pitchFamily="2" charset="-78"/>
              </a:rPr>
              <a:t>روش </a:t>
            </a:r>
            <a:r>
              <a:rPr lang="ar-SA" sz="2800" dirty="0">
                <a:cs typeface="B Nazanin" panose="00000400000000000000" pitchFamily="2" charset="-78"/>
              </a:rPr>
              <a:t>هاي زيادي براي ارزيابي عملکرد حمل و نقل عمومي وجود دارد که سـاده تـرين آنهـا بررسـي شاخص هاي عملکرد در يک سيستم و مقايسه آن با شاخص هاي سيستم هاي مشـابه مـي باشـد.در ايـن روش شاخص ها بطور جداگانه قياس ميشوند و چارچوب واحدي که کيفيت عملکـرد سيسـتم را بطـور کلي مشخص کند وجود ندارد. روش ديگر که به متودولوژي ارزيابي عملکرد ايـروين (</a:t>
            </a:r>
            <a:r>
              <a:rPr lang="en-US" sz="2800" dirty="0">
                <a:cs typeface="B Nazanin" panose="00000400000000000000" pitchFamily="2" charset="-78"/>
              </a:rPr>
              <a:t>Irvine</a:t>
            </a:r>
            <a:r>
              <a:rPr lang="ar-SA" sz="2800" dirty="0">
                <a:cs typeface="B Nazanin" panose="00000400000000000000" pitchFamily="2" charset="-78"/>
              </a:rPr>
              <a:t>) معـروف است، به کمک ترکيب تحليل عاملي براي کم کردن تعـداد شـاخص هـا و سـاخت جفـت گـرههـايي از واحدهاي مورد ارزيابي انجام ميگيرد[٣]. براي ارزيابي عملکرد حمل و نقل عمومي ميتـوان از نسـبت هزينه به سود به عنوان معيار عملکرد استفاده نمود. در اين صورت بايد بتـوان تمـام شـاخص هـا را بـه صورت پولي محاسبه کرد. </a:t>
            </a:r>
            <a:endParaRPr lang="en-US" sz="2800" dirty="0">
              <a:cs typeface="B Nazanin" panose="00000400000000000000" pitchFamily="2" charset="-78"/>
            </a:endParaRPr>
          </a:p>
        </p:txBody>
      </p:sp>
    </p:spTree>
    <p:extLst>
      <p:ext uri="{BB962C8B-B14F-4D97-AF65-F5344CB8AC3E}">
        <p14:creationId xmlns:p14="http://schemas.microsoft.com/office/powerpoint/2010/main" val="1448415825"/>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000" b="1" dirty="0">
                <a:cs typeface="B Titr" panose="00000700000000000000" pitchFamily="2" charset="-78"/>
              </a:rPr>
              <a:t>کاربرد روش تحليل پوششي داده ها در ارزيابي عملکرد حمل و نقل عمومي </a:t>
            </a:r>
            <a:endParaRPr lang="en-US" sz="3000" dirty="0">
              <a:cs typeface="B Titr" panose="00000700000000000000" pitchFamily="2" charset="-78"/>
            </a:endParaRPr>
          </a:p>
        </p:txBody>
      </p:sp>
      <p:sp>
        <p:nvSpPr>
          <p:cNvPr id="4" name="TextBox 3"/>
          <p:cNvSpPr txBox="1"/>
          <p:nvPr/>
        </p:nvSpPr>
        <p:spPr>
          <a:xfrm>
            <a:off x="469900" y="2171700"/>
            <a:ext cx="11140908" cy="4540730"/>
          </a:xfrm>
          <a:prstGeom prst="rect">
            <a:avLst/>
          </a:prstGeom>
          <a:noFill/>
        </p:spPr>
        <p:txBody>
          <a:bodyPr wrap="square" rtlCol="0">
            <a:spAutoFit/>
          </a:bodyPr>
          <a:lstStyle/>
          <a:p>
            <a:pPr algn="just" rtl="1">
              <a:lnSpc>
                <a:spcPct val="150000"/>
              </a:lnSpc>
            </a:pPr>
            <a:r>
              <a:rPr lang="ar-SA" sz="2800" dirty="0">
                <a:cs typeface="B Nazanin" panose="00000400000000000000" pitchFamily="2" charset="-78"/>
              </a:rPr>
              <a:t>به کمک روش کمترين مربعات هـم مـي تـوان عملکـرد چنـد سيسـتم را بـا يکديگر مقايسه نمود[٦]. روش ديگـر ارزيـابي عملکـرد حمـل و نقـل عمـومي اسـتفاده از تـابع توليـد غيرقطعي مرزي ميباشد که تنها وقتي معتبر است که توزيع متغيرهـاي ورودي و ناکـارآيي هـاي فنـي شناخته شده باشد[١]. روش تحليل پوششي داده هابه علت سازگاري با ماهيت مسئله ارزيـابي حمـل و نقل عمومي، فراهم نمودن امکان رتبه بندي کامل واحدها و قابليت انعطاف و گسترش يافتن با توجه به شرايط، در سال هاي اخير مورد توجه محققان و برنامه ريزان حمل و نقل عمومي قرار گرفته است. </a:t>
            </a:r>
            <a:endParaRPr lang="en-US" sz="2800" dirty="0">
              <a:cs typeface="B Nazanin" panose="00000400000000000000" pitchFamily="2" charset="-78"/>
            </a:endParaRPr>
          </a:p>
          <a:p>
            <a:pPr algn="just" rtl="1">
              <a:lnSpc>
                <a:spcPct val="150000"/>
              </a:lnSpc>
            </a:pPr>
            <a:r>
              <a:rPr lang="en-US" sz="2800" dirty="0">
                <a:cs typeface="B Nazanin" panose="00000400000000000000" pitchFamily="2" charset="-78"/>
              </a:rPr>
              <a:t> </a:t>
            </a:r>
          </a:p>
        </p:txBody>
      </p:sp>
    </p:spTree>
    <p:extLst>
      <p:ext uri="{BB962C8B-B14F-4D97-AF65-F5344CB8AC3E}">
        <p14:creationId xmlns:p14="http://schemas.microsoft.com/office/powerpoint/2010/main" val="3810637352"/>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200" b="1" dirty="0">
                <a:cs typeface="B Titr" panose="00000700000000000000" pitchFamily="2" charset="-78"/>
              </a:rPr>
              <a:t>شناخت روش تحليلي پوششي داده ها </a:t>
            </a:r>
            <a:endParaRPr lang="en-US" sz="3200" dirty="0">
              <a:cs typeface="B Titr" panose="00000700000000000000" pitchFamily="2" charset="-78"/>
            </a:endParaRPr>
          </a:p>
        </p:txBody>
      </p:sp>
      <p:sp>
        <p:nvSpPr>
          <p:cNvPr id="4" name="TextBox 3"/>
          <p:cNvSpPr txBox="1"/>
          <p:nvPr/>
        </p:nvSpPr>
        <p:spPr>
          <a:xfrm>
            <a:off x="469900" y="2171700"/>
            <a:ext cx="11140908" cy="1815882"/>
          </a:xfrm>
          <a:prstGeom prst="rect">
            <a:avLst/>
          </a:prstGeom>
          <a:noFill/>
        </p:spPr>
        <p:txBody>
          <a:bodyPr wrap="square" rtlCol="0">
            <a:spAutoFit/>
          </a:bodyPr>
          <a:lstStyle/>
          <a:p>
            <a:pPr algn="just" rtl="1"/>
            <a:r>
              <a:rPr lang="ar-SA" sz="2800" dirty="0" smtClean="0">
                <a:cs typeface="B Nazanin" panose="00000400000000000000" pitchFamily="2" charset="-78"/>
              </a:rPr>
              <a:t>روش </a:t>
            </a:r>
            <a:r>
              <a:rPr lang="ar-SA" sz="2800" dirty="0">
                <a:cs typeface="B Nazanin" panose="00000400000000000000" pitchFamily="2" charset="-78"/>
              </a:rPr>
              <a:t>تحليلي پوششي داده ها روشي است مبتني بر برنامه ريزي خطي که براي ارزيابي کارايي نسبي مجموعه اي از واحدها که به آنها واحدهاي تصميم گيري (</a:t>
            </a:r>
            <a:r>
              <a:rPr lang="en-US" sz="2800" dirty="0">
                <a:cs typeface="B Nazanin" panose="00000400000000000000" pitchFamily="2" charset="-78"/>
              </a:rPr>
              <a:t>DMU</a:t>
            </a:r>
            <a:r>
              <a:rPr lang="ar-SA" sz="2800" dirty="0">
                <a:cs typeface="B Nazanin" panose="00000400000000000000" pitchFamily="2" charset="-78"/>
              </a:rPr>
              <a:t>) اطلاق ميشود بکار ميرود. فرض </a:t>
            </a:r>
            <a:endParaRPr lang="en-US" sz="2800" dirty="0">
              <a:cs typeface="B Nazanin" panose="00000400000000000000" pitchFamily="2" charset="-78"/>
            </a:endParaRPr>
          </a:p>
          <a:p>
            <a:pPr algn="just" rtl="1"/>
            <a:r>
              <a:rPr lang="ar-SA" sz="2800" dirty="0">
                <a:cs typeface="B Nazanin" panose="00000400000000000000" pitchFamily="2" charset="-78"/>
              </a:rPr>
              <a:t>اصلي در اين روش اين است که هر واحد تصميم گيري داراي تعدادي ورودي (منابع داده اي) براي توليد خروجي ها است. </a:t>
            </a:r>
            <a:r>
              <a:rPr lang="ar-SA" sz="2800" dirty="0" smtClean="0">
                <a:cs typeface="B Nazanin" panose="00000400000000000000" pitchFamily="2" charset="-78"/>
              </a:rPr>
              <a:t>شکل١يک </a:t>
            </a:r>
            <a:r>
              <a:rPr lang="ar-SA" sz="2800" dirty="0">
                <a:cs typeface="B Nazanin" panose="00000400000000000000" pitchFamily="2" charset="-78"/>
              </a:rPr>
              <a:t>واحد تصميم گيري و ورودي ها و خروجي هايش</a:t>
            </a:r>
            <a:r>
              <a:rPr lang="ar-SA" sz="1600" dirty="0">
                <a:cs typeface="B Nazanin" panose="00000400000000000000" pitchFamily="2" charset="-78"/>
              </a:rPr>
              <a:t> </a:t>
            </a:r>
            <a:r>
              <a:rPr lang="ar-SA" sz="2800" dirty="0">
                <a:cs typeface="B Nazanin" panose="00000400000000000000" pitchFamily="2" charset="-78"/>
              </a:rPr>
              <a:t>را نشان ميدهد[٧]. </a:t>
            </a:r>
            <a:endParaRPr lang="en-US" sz="2800" dirty="0">
              <a:cs typeface="B Nazanin" panose="00000400000000000000" pitchFamily="2" charset="-78"/>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9900" y="4284663"/>
            <a:ext cx="7171138" cy="200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7992178" y="5053350"/>
            <a:ext cx="3887603" cy="646331"/>
          </a:xfrm>
          <a:prstGeom prst="rect">
            <a:avLst/>
          </a:prstGeom>
        </p:spPr>
        <p:txBody>
          <a:bodyPr wrap="none">
            <a:spAutoFit/>
          </a:bodyPr>
          <a:lstStyle/>
          <a:p>
            <a:pPr algn="ctr" rtl="1"/>
            <a:r>
              <a:rPr lang="ar-SA" b="1" dirty="0">
                <a:latin typeface="Times New Roman" panose="02020603050405020304" pitchFamily="18" charset="0"/>
                <a:ea typeface="Calibri" panose="020F0502020204030204" pitchFamily="34" charset="0"/>
                <a:cs typeface="B Lotus" panose="00000400000000000000" pitchFamily="2" charset="-78"/>
              </a:rPr>
              <a:t>شکل ١: </a:t>
            </a:r>
            <a:endParaRPr lang="en-US" b="1" dirty="0" smtClean="0">
              <a:latin typeface="Times New Roman" panose="02020603050405020304" pitchFamily="18" charset="0"/>
              <a:ea typeface="Calibri" panose="020F0502020204030204" pitchFamily="34" charset="0"/>
              <a:cs typeface="B Lotus" panose="00000400000000000000" pitchFamily="2" charset="-78"/>
            </a:endParaRPr>
          </a:p>
          <a:p>
            <a:pPr algn="ctr" rtl="1"/>
            <a:r>
              <a:rPr lang="ar-SA" b="1" dirty="0" smtClean="0">
                <a:latin typeface="Times New Roman" panose="02020603050405020304" pitchFamily="18" charset="0"/>
                <a:ea typeface="Calibri" panose="020F0502020204030204" pitchFamily="34" charset="0"/>
                <a:cs typeface="B Lotus" panose="00000400000000000000" pitchFamily="2" charset="-78"/>
              </a:rPr>
              <a:t>يک </a:t>
            </a:r>
            <a:r>
              <a:rPr lang="ar-SA" b="1" dirty="0">
                <a:latin typeface="Times New Roman" panose="02020603050405020304" pitchFamily="18" charset="0"/>
                <a:ea typeface="Calibri" panose="020F0502020204030204" pitchFamily="34" charset="0"/>
                <a:cs typeface="B Lotus" panose="00000400000000000000" pitchFamily="2" charset="-78"/>
              </a:rPr>
              <a:t>واحد تصميم گيري با </a:t>
            </a:r>
            <a:r>
              <a:rPr lang="en-US" b="1" dirty="0">
                <a:latin typeface="Times New Roman" panose="02020603050405020304" pitchFamily="18" charset="0"/>
                <a:ea typeface="Calibri" panose="020F0502020204030204" pitchFamily="34" charset="0"/>
                <a:cs typeface="B Lotus" panose="00000400000000000000" pitchFamily="2" charset="-78"/>
              </a:rPr>
              <a:t>n</a:t>
            </a:r>
            <a:r>
              <a:rPr lang="ar-SA" b="1" dirty="0">
                <a:latin typeface="Times New Roman" panose="02020603050405020304" pitchFamily="18" charset="0"/>
                <a:ea typeface="Calibri" panose="020F0502020204030204" pitchFamily="34" charset="0"/>
                <a:cs typeface="B Lotus" panose="00000400000000000000" pitchFamily="2" charset="-78"/>
              </a:rPr>
              <a:t> ورودي و </a:t>
            </a:r>
            <a:r>
              <a:rPr lang="en-US" b="1" dirty="0">
                <a:latin typeface="Times New Roman" panose="02020603050405020304" pitchFamily="18" charset="0"/>
                <a:ea typeface="Calibri" panose="020F0502020204030204" pitchFamily="34" charset="0"/>
                <a:cs typeface="B Lotus" panose="00000400000000000000" pitchFamily="2" charset="-78"/>
              </a:rPr>
              <a:t>m</a:t>
            </a:r>
            <a:r>
              <a:rPr lang="ar-SA" b="1" dirty="0">
                <a:latin typeface="Times New Roman" panose="02020603050405020304" pitchFamily="18" charset="0"/>
                <a:ea typeface="Calibri" panose="020F0502020204030204" pitchFamily="34" charset="0"/>
                <a:cs typeface="B Lotus" panose="00000400000000000000" pitchFamily="2" charset="-78"/>
              </a:rPr>
              <a:t> خروجي</a:t>
            </a:r>
            <a:endParaRPr lang="en-US" b="1" dirty="0"/>
          </a:p>
        </p:txBody>
      </p:sp>
    </p:spTree>
    <p:extLst>
      <p:ext uri="{BB962C8B-B14F-4D97-AF65-F5344CB8AC3E}">
        <p14:creationId xmlns:p14="http://schemas.microsoft.com/office/powerpoint/2010/main" val="3832977520"/>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200" b="1" dirty="0">
                <a:cs typeface="B Titr" panose="00000700000000000000" pitchFamily="2" charset="-78"/>
              </a:rPr>
              <a:t>ماهيت الگوي مورد استفاده </a:t>
            </a:r>
            <a:endParaRPr lang="en-US" sz="3200" dirty="0">
              <a:cs typeface="B Titr" panose="00000700000000000000" pitchFamily="2" charset="-78"/>
            </a:endParaRPr>
          </a:p>
        </p:txBody>
      </p:sp>
      <p:sp>
        <p:nvSpPr>
          <p:cNvPr id="4" name="TextBox 3"/>
          <p:cNvSpPr txBox="1"/>
          <p:nvPr/>
        </p:nvSpPr>
        <p:spPr>
          <a:xfrm>
            <a:off x="469900" y="2171700"/>
            <a:ext cx="11140908" cy="3539430"/>
          </a:xfrm>
          <a:prstGeom prst="rect">
            <a:avLst/>
          </a:prstGeom>
          <a:noFill/>
        </p:spPr>
        <p:txBody>
          <a:bodyPr wrap="square" rtlCol="0">
            <a:spAutoFit/>
          </a:bodyPr>
          <a:lstStyle/>
          <a:p>
            <a:pPr algn="just" rtl="1"/>
            <a:r>
              <a:rPr lang="ar-SA" sz="2800" dirty="0" smtClean="0">
                <a:cs typeface="B Nazanin" panose="00000400000000000000" pitchFamily="2" charset="-78"/>
              </a:rPr>
              <a:t>الف</a:t>
            </a:r>
            <a:r>
              <a:rPr lang="ar-SA" sz="2800" dirty="0">
                <a:cs typeface="B Nazanin" panose="00000400000000000000" pitchFamily="2" charset="-78"/>
              </a:rPr>
              <a:t>) الگوي ورودي: در صورتي که در فرآيند ارزيابي با ثابت نگه داشتن سطح خروجي ها سعي در حداقل سازي ورودي ها داشته باشيم، ماهيت الگوي مورد استفاده ورودي است. </a:t>
            </a:r>
            <a:endParaRPr lang="en-US" sz="2800" dirty="0">
              <a:cs typeface="B Nazanin" panose="00000400000000000000" pitchFamily="2" charset="-78"/>
            </a:endParaRPr>
          </a:p>
          <a:p>
            <a:pPr algn="just" rtl="1"/>
            <a:r>
              <a:rPr lang="ar-SA" sz="2800" dirty="0">
                <a:cs typeface="B Nazanin" panose="00000400000000000000" pitchFamily="2" charset="-78"/>
              </a:rPr>
              <a:t>ب) الگوي خروجي: در صورتي که در فرآيند ارزيابي با ثابت نگه داشتن سطح ورودي ها سعي در افزايش سطح خروجي داشته باشيم، ماهيت الگوي مورد استفاده خروجي است. </a:t>
            </a:r>
            <a:endParaRPr lang="en-US" sz="2800" dirty="0">
              <a:cs typeface="B Nazanin" panose="00000400000000000000" pitchFamily="2" charset="-78"/>
            </a:endParaRPr>
          </a:p>
          <a:p>
            <a:pPr algn="just" rtl="1"/>
            <a:r>
              <a:rPr lang="ar-SA" sz="2800" dirty="0">
                <a:cs typeface="B Nazanin" panose="00000400000000000000" pitchFamily="2" charset="-78"/>
              </a:rPr>
              <a:t>در روش تحليلي پوششي داده ها با ديدگاه ورودي، به دنبال بدست آوردن ناکارايي فني به عنوان نسبتي ميباشيم که بايستي در ورودي ها کاهش داده شود تا خروجي بدون تغيير بماند و واحد در مرز کارايي قرار گيرد. در ديدگاه خروجي، به دنبال نسبتي هستيم که بايد خروجي ها افزايش يابند، بدون آنکه تغيير در ورودي ها به وجود آيد تا واحد مورد نظر به مرز کارايي برسد. </a:t>
            </a:r>
            <a:endParaRPr lang="en-US" sz="2800" dirty="0">
              <a:cs typeface="B Nazanin" panose="00000400000000000000" pitchFamily="2" charset="-78"/>
            </a:endParaRPr>
          </a:p>
        </p:txBody>
      </p:sp>
    </p:spTree>
    <p:extLst>
      <p:ext uri="{BB962C8B-B14F-4D97-AF65-F5344CB8AC3E}">
        <p14:creationId xmlns:p14="http://schemas.microsoft.com/office/powerpoint/2010/main" val="2895227244"/>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200" b="1" dirty="0">
                <a:cs typeface="B Titr" panose="00000700000000000000" pitchFamily="2" charset="-78"/>
              </a:rPr>
              <a:t>بازده به مقياس الگوي مورد استفاده </a:t>
            </a:r>
            <a:endParaRPr lang="en-US" sz="3200" b="1" dirty="0">
              <a:cs typeface="B Titr" panose="00000700000000000000" pitchFamily="2" charset="-78"/>
            </a:endParaRPr>
          </a:p>
        </p:txBody>
      </p:sp>
      <p:sp>
        <p:nvSpPr>
          <p:cNvPr id="4" name="TextBox 3"/>
          <p:cNvSpPr txBox="1"/>
          <p:nvPr/>
        </p:nvSpPr>
        <p:spPr>
          <a:xfrm>
            <a:off x="469900" y="2260600"/>
            <a:ext cx="11140908" cy="3970318"/>
          </a:xfrm>
          <a:prstGeom prst="rect">
            <a:avLst/>
          </a:prstGeom>
          <a:noFill/>
        </p:spPr>
        <p:txBody>
          <a:bodyPr wrap="square" rtlCol="0">
            <a:spAutoFit/>
          </a:bodyPr>
          <a:lstStyle/>
          <a:p>
            <a:pPr algn="just" rtl="1"/>
            <a:r>
              <a:rPr lang="ar-SA" sz="2800" dirty="0" smtClean="0">
                <a:cs typeface="B Nazanin" panose="00000400000000000000" pitchFamily="2" charset="-78"/>
              </a:rPr>
              <a:t>بازده </a:t>
            </a:r>
            <a:r>
              <a:rPr lang="ar-SA" sz="2800" dirty="0">
                <a:cs typeface="B Nazanin" panose="00000400000000000000" pitchFamily="2" charset="-78"/>
              </a:rPr>
              <a:t>به مقياس بيانگر پيوند بين تغييرات ورودي ها و خروجي هاي يک سيستم ميباشد. يکي از توانايي هاي روش تحليلي پوششي داده ها کاربرد الگوهاي مختلف، متناظر با بازده به مقياس هاي متفاوت و همچنين اندازه گيري بازده به مقياس واحدها است. </a:t>
            </a:r>
            <a:endParaRPr lang="en-US" sz="2800" dirty="0">
              <a:cs typeface="B Nazanin" panose="00000400000000000000" pitchFamily="2" charset="-78"/>
            </a:endParaRPr>
          </a:p>
          <a:p>
            <a:pPr algn="just" rtl="1"/>
            <a:r>
              <a:rPr lang="ar-SA" sz="2800" dirty="0">
                <a:cs typeface="B Nazanin" panose="00000400000000000000" pitchFamily="2" charset="-78"/>
              </a:rPr>
              <a:t>الف ) بازده به مقياس ثابت (</a:t>
            </a:r>
            <a:r>
              <a:rPr lang="en-US" sz="2800" dirty="0">
                <a:cs typeface="B Nazanin" panose="00000400000000000000" pitchFamily="2" charset="-78"/>
              </a:rPr>
              <a:t>CRS</a:t>
            </a:r>
            <a:r>
              <a:rPr lang="ar-SA" sz="2800" dirty="0">
                <a:cs typeface="B Nazanin" panose="00000400000000000000" pitchFamily="2" charset="-78"/>
              </a:rPr>
              <a:t>): بازده به مقياس ثابت بدان معنا است که افزايش در مقدار ورودي منجر به افزايش خروجي به همان نسبت ميشود. </a:t>
            </a:r>
            <a:endParaRPr lang="en-US" sz="2800" dirty="0">
              <a:cs typeface="B Nazanin" panose="00000400000000000000" pitchFamily="2" charset="-78"/>
            </a:endParaRPr>
          </a:p>
          <a:p>
            <a:pPr algn="just" rtl="1"/>
            <a:r>
              <a:rPr lang="ar-SA" sz="2800" dirty="0">
                <a:cs typeface="B Nazanin" panose="00000400000000000000" pitchFamily="2" charset="-78"/>
              </a:rPr>
              <a:t>ب) بازده به مقياس متغير (</a:t>
            </a:r>
            <a:r>
              <a:rPr lang="en-US" sz="2800" dirty="0">
                <a:cs typeface="B Nazanin" panose="00000400000000000000" pitchFamily="2" charset="-78"/>
              </a:rPr>
              <a:t>VRS</a:t>
            </a:r>
            <a:r>
              <a:rPr lang="ar-SA" sz="2800" dirty="0">
                <a:cs typeface="B Nazanin" panose="00000400000000000000" pitchFamily="2" charset="-78"/>
              </a:rPr>
              <a:t>): در بازده به مقياس متغير افزايش خروجي بيشتر يا کمتر از نسبت افزايش در ورودي ميباشد[٨]. </a:t>
            </a:r>
            <a:endParaRPr lang="en-US" sz="2800" dirty="0">
              <a:cs typeface="B Nazanin" panose="00000400000000000000" pitchFamily="2" charset="-78"/>
            </a:endParaRPr>
          </a:p>
          <a:p>
            <a:pPr algn="just" rtl="1"/>
            <a:r>
              <a:rPr lang="ar-SA" sz="2800" dirty="0">
                <a:cs typeface="B Nazanin" panose="00000400000000000000" pitchFamily="2" charset="-78"/>
              </a:rPr>
              <a:t>در ارزيابي عملکرد حمل و نقل عمومي معمولا بايد از الگوي خروجي و بازده به مقياس متغير استفاده نمود.</a:t>
            </a:r>
            <a:endParaRPr lang="en-US" sz="2800" dirty="0">
              <a:cs typeface="B Nazanin" panose="00000400000000000000" pitchFamily="2" charset="-78"/>
            </a:endParaRPr>
          </a:p>
        </p:txBody>
      </p:sp>
    </p:spTree>
    <p:extLst>
      <p:ext uri="{BB962C8B-B14F-4D97-AF65-F5344CB8AC3E}">
        <p14:creationId xmlns:p14="http://schemas.microsoft.com/office/powerpoint/2010/main" val="2045109481"/>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200" b="1" dirty="0">
                <a:cs typeface="B Titr" panose="00000700000000000000" pitchFamily="2" charset="-78"/>
              </a:rPr>
              <a:t>مزاياي روش تحليل پوششي داده ها </a:t>
            </a:r>
            <a:endParaRPr lang="en-US" sz="3200" dirty="0">
              <a:cs typeface="B Titr" panose="00000700000000000000" pitchFamily="2" charset="-78"/>
            </a:endParaRPr>
          </a:p>
        </p:txBody>
      </p:sp>
      <p:sp>
        <p:nvSpPr>
          <p:cNvPr id="4" name="TextBox 3"/>
          <p:cNvSpPr txBox="1"/>
          <p:nvPr/>
        </p:nvSpPr>
        <p:spPr>
          <a:xfrm>
            <a:off x="469900" y="2044700"/>
            <a:ext cx="11140908" cy="3970318"/>
          </a:xfrm>
          <a:prstGeom prst="rect">
            <a:avLst/>
          </a:prstGeom>
          <a:noFill/>
        </p:spPr>
        <p:txBody>
          <a:bodyPr wrap="square" rtlCol="0">
            <a:spAutoFit/>
          </a:bodyPr>
          <a:lstStyle/>
          <a:p>
            <a:pPr algn="just" rtl="1"/>
            <a:r>
              <a:rPr lang="ar-SA" sz="2800" dirty="0" smtClean="0">
                <a:cs typeface="B Nazanin" panose="00000400000000000000" pitchFamily="2" charset="-78"/>
              </a:rPr>
              <a:t>الف</a:t>
            </a:r>
            <a:r>
              <a:rPr lang="ar-SA" sz="2800" dirty="0">
                <a:cs typeface="B Nazanin" panose="00000400000000000000" pitchFamily="2" charset="-78"/>
              </a:rPr>
              <a:t>) در اين روش، واحد اندازه گيري حساس نيست و نهاده ها ميتوانند داراي واحدهاي مختلفي باشند. </a:t>
            </a:r>
            <a:endParaRPr lang="en-US" sz="2800" dirty="0">
              <a:cs typeface="B Nazanin" panose="00000400000000000000" pitchFamily="2" charset="-78"/>
            </a:endParaRPr>
          </a:p>
          <a:p>
            <a:pPr algn="just" rtl="1"/>
            <a:r>
              <a:rPr lang="ar-SA" sz="2800" dirty="0">
                <a:cs typeface="B Nazanin" panose="00000400000000000000" pitchFamily="2" charset="-78"/>
              </a:rPr>
              <a:t>ب) روش تحليل پوششي داده ها يک روش مديريتي است که کارايي واحدها را به طور نسبي اندازه گيري ميکند و راهکارهاي مديريتي ارائه ميدهد. </a:t>
            </a:r>
            <a:endParaRPr lang="en-US" sz="2800" dirty="0">
              <a:cs typeface="B Nazanin" panose="00000400000000000000" pitchFamily="2" charset="-78"/>
            </a:endParaRPr>
          </a:p>
          <a:p>
            <a:pPr algn="just" rtl="1"/>
            <a:r>
              <a:rPr lang="ar-SA" sz="2800" dirty="0">
                <a:cs typeface="B Nazanin" panose="00000400000000000000" pitchFamily="2" charset="-78"/>
              </a:rPr>
              <a:t>ج) در حالتي که واحد مربوطه داراي چند نهاده در فرآيند ايجاد ستاده باشد، روش برنامه ريزي خطي به راحتي ميتواند ترکيب بهينه ستاده و نهاده را براي يک واحد کارا تعيين کند. </a:t>
            </a:r>
            <a:endParaRPr lang="en-US" sz="2800" dirty="0">
              <a:cs typeface="B Nazanin" panose="00000400000000000000" pitchFamily="2" charset="-78"/>
            </a:endParaRPr>
          </a:p>
          <a:p>
            <a:pPr algn="just" rtl="1"/>
            <a:r>
              <a:rPr lang="ar-SA" sz="2800" dirty="0">
                <a:cs typeface="B Nazanin" panose="00000400000000000000" pitchFamily="2" charset="-78"/>
              </a:rPr>
              <a:t> د) اين روش بيش ساير روش ها قابليت تعميم پذيري و گسترش داشته و به کارگيري آن در يک واحد براي يک موضوع، ميتواند زمينه را براي کارهاي بعدي فراهم کند. </a:t>
            </a:r>
            <a:endParaRPr lang="en-US" sz="2800" dirty="0">
              <a:cs typeface="B Nazanin" panose="00000400000000000000" pitchFamily="2" charset="-78"/>
            </a:endParaRPr>
          </a:p>
          <a:p>
            <a:pPr algn="just" rtl="1"/>
            <a:r>
              <a:rPr lang="ar-SA" sz="2800" dirty="0">
                <a:cs typeface="B Nazanin" panose="00000400000000000000" pitchFamily="2" charset="-78"/>
              </a:rPr>
              <a:t>ه) تحليل پوششي داده ها قابليت بسيار بالايي در رتبه بندي کامل واحدهاي تصميم گيرنده مورد مطالعه را فراهم مي آورد[٨]. </a:t>
            </a:r>
            <a:endParaRPr lang="en-US" sz="2800" dirty="0">
              <a:cs typeface="B Nazanin" panose="00000400000000000000" pitchFamily="2" charset="-78"/>
            </a:endParaRPr>
          </a:p>
        </p:txBody>
      </p:sp>
    </p:spTree>
    <p:extLst>
      <p:ext uri="{BB962C8B-B14F-4D97-AF65-F5344CB8AC3E}">
        <p14:creationId xmlns:p14="http://schemas.microsoft.com/office/powerpoint/2010/main" val="3102109718"/>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200" b="1" dirty="0">
                <a:cs typeface="B Titr" panose="00000700000000000000" pitchFamily="2" charset="-78"/>
              </a:rPr>
              <a:t>ارزيابي عملکرد حمل و نقل عمومي با استفاده از روش تحليل پوششي داده ها </a:t>
            </a:r>
            <a:endParaRPr lang="en-US" sz="3200" dirty="0">
              <a:cs typeface="B Titr" panose="00000700000000000000" pitchFamily="2" charset="-78"/>
            </a:endParaRPr>
          </a:p>
        </p:txBody>
      </p:sp>
      <p:sp>
        <p:nvSpPr>
          <p:cNvPr id="4" name="TextBox 3"/>
          <p:cNvSpPr txBox="1"/>
          <p:nvPr/>
        </p:nvSpPr>
        <p:spPr>
          <a:xfrm>
            <a:off x="469900" y="2197100"/>
            <a:ext cx="11140908" cy="3970318"/>
          </a:xfrm>
          <a:prstGeom prst="rect">
            <a:avLst/>
          </a:prstGeom>
          <a:noFill/>
        </p:spPr>
        <p:txBody>
          <a:bodyPr wrap="square" rtlCol="0">
            <a:spAutoFit/>
          </a:bodyPr>
          <a:lstStyle/>
          <a:p>
            <a:pPr algn="just" rtl="1"/>
            <a:r>
              <a:rPr lang="ar-SA" sz="2800" dirty="0" smtClean="0">
                <a:cs typeface="B Nazanin" panose="00000400000000000000" pitchFamily="2" charset="-78"/>
              </a:rPr>
              <a:t>اگرچه عمر استفاده از روش تحليل پوششي داده ها در ارزيابي عملکرد حمل و نقل عمومي کمتر از ٢٠ سال است، مطالعات متعددي در اين زمينه صورت گرفته است .(١٩٩٢) </a:t>
            </a:r>
            <a:r>
              <a:rPr lang="en-US" sz="2800" dirty="0" smtClean="0">
                <a:cs typeface="B Nazanin" panose="00000400000000000000" pitchFamily="2" charset="-78"/>
              </a:rPr>
              <a:t>Chu</a:t>
            </a:r>
            <a:r>
              <a:rPr lang="ar-SA" sz="2800" dirty="0" smtClean="0">
                <a:cs typeface="B Nazanin" panose="00000400000000000000" pitchFamily="2" charset="-78"/>
              </a:rPr>
              <a:t> و همکاران شاخص واحدي براي اندازه گيري کارآيي و نيز اثربخشي سرويس هاي شرکت هاي حمل و نقل عمومي توسعه دادند. اين نويسندگان اعلام کردند که معيارهاي کارآيي، که براساس توليد سرويس ميباشند، بايد جدا از معيارهاي اثربخشي که بر پايه مصرف سرويس هستند در نظر گرفته شوند. (١٩٩٤) </a:t>
            </a:r>
            <a:r>
              <a:rPr lang="en-US" sz="2800" dirty="0" err="1" smtClean="0">
                <a:cs typeface="B Nazanin" panose="00000400000000000000" pitchFamily="2" charset="-78"/>
              </a:rPr>
              <a:t>Obeng</a:t>
            </a:r>
            <a:r>
              <a:rPr lang="ar-SA" sz="2800" dirty="0" smtClean="0">
                <a:cs typeface="B Nazanin" panose="00000400000000000000" pitchFamily="2" charset="-78"/>
              </a:rPr>
              <a:t> به اثر سوبسيدها بر کارآيي سيستم هاي حمل و نقل عمومي امريکا اشاره کرد. (١٩٩٦) </a:t>
            </a:r>
            <a:r>
              <a:rPr lang="en-US" sz="2800" dirty="0" smtClean="0">
                <a:cs typeface="B Nazanin" panose="00000400000000000000" pitchFamily="2" charset="-78"/>
              </a:rPr>
              <a:t>Nolan</a:t>
            </a:r>
            <a:r>
              <a:rPr lang="ar-SA" sz="2800" dirty="0" smtClean="0">
                <a:cs typeface="B Nazanin" panose="00000400000000000000" pitchFamily="2" charset="-78"/>
              </a:rPr>
              <a:t> مطالعه تحليل پوششي داده ها را بر روي ١٥ شرکت اتوبوس راني با اندازه متوسط انجام داد. او همچنين سعي کرد که ارتباط مابين نتايج حاصل از ارزيابي تحليل پوششي داده ها را با خصوصيات شرکت هاي اتوبوس راني توسط يک مدل رگرسيون تعيين کند. </a:t>
            </a:r>
            <a:endParaRPr lang="en-US" sz="2800" dirty="0">
              <a:cs typeface="B Nazanin" panose="00000400000000000000" pitchFamily="2" charset="-78"/>
            </a:endParaRPr>
          </a:p>
        </p:txBody>
      </p:sp>
    </p:spTree>
    <p:extLst>
      <p:ext uri="{BB962C8B-B14F-4D97-AF65-F5344CB8AC3E}">
        <p14:creationId xmlns:p14="http://schemas.microsoft.com/office/powerpoint/2010/main" val="4233272525"/>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lstStyle/>
          <a:p>
            <a:pPr algn="r"/>
            <a:r>
              <a:rPr lang="ar-SA" b="1" dirty="0">
                <a:cs typeface="B Titr" panose="00000700000000000000" pitchFamily="2" charset="-78"/>
              </a:rPr>
              <a:t>چکيده </a:t>
            </a:r>
            <a:endParaRPr lang="en-US" dirty="0">
              <a:cs typeface="B Titr" panose="00000700000000000000" pitchFamily="2" charset="-78"/>
            </a:endParaRPr>
          </a:p>
        </p:txBody>
      </p:sp>
      <p:sp>
        <p:nvSpPr>
          <p:cNvPr id="4" name="TextBox 3"/>
          <p:cNvSpPr txBox="1"/>
          <p:nvPr/>
        </p:nvSpPr>
        <p:spPr>
          <a:xfrm>
            <a:off x="469900" y="1879600"/>
            <a:ext cx="11140908" cy="5423280"/>
          </a:xfrm>
          <a:prstGeom prst="rect">
            <a:avLst/>
          </a:prstGeom>
          <a:noFill/>
        </p:spPr>
        <p:txBody>
          <a:bodyPr wrap="square" rtlCol="0">
            <a:spAutoFit/>
          </a:bodyPr>
          <a:lstStyle/>
          <a:p>
            <a:pPr algn="just" rtl="1">
              <a:lnSpc>
                <a:spcPct val="150000"/>
              </a:lnSpc>
            </a:pPr>
            <a:r>
              <a:rPr lang="ar-SA" sz="2600" dirty="0">
                <a:cs typeface="B Nazanin" panose="00000400000000000000" pitchFamily="2" charset="-78"/>
              </a:rPr>
              <a:t>در سالهاي اخير صنعت حمل و نقل عمومي پيشرفت و توسعه مناسبي داشته و در عين حال هزينه هاي عملياتي کلان و فزايندهاي را به خود اختصاص داده است. اين مسئله موجب تأکيد بيشتر بر مديريت علمي و اصولي سيستم هاي حمل و نقل عمومي و بهرهگيري بهينه از تجهيزات موجود گرديده و اهميت ارزيابي دقيق اين سيستم ها را هر چه بيشتر آشکار ميسازد. از ميان روش هاي ارزيابي عملکرد حمل و نقل عمومي، روش تحليل پوششي داده ها(</a:t>
            </a:r>
            <a:r>
              <a:rPr lang="en-US" sz="2600" dirty="0">
                <a:cs typeface="B Nazanin" panose="00000400000000000000" pitchFamily="2" charset="-78"/>
              </a:rPr>
              <a:t>DEA</a:t>
            </a:r>
            <a:r>
              <a:rPr lang="ar-SA" sz="2600" dirty="0">
                <a:cs typeface="B Nazanin" panose="00000400000000000000" pitchFamily="2" charset="-78"/>
              </a:rPr>
              <a:t>) به علت قابليت انعطاف و توسعه وسازگاري با ماهيت مسئله ارزيابي عملکرد حمل و نقل عمومي بيشتر مورد توجه محققان قرار گرفته است. مقاله حاضر علاوه بر بررسي اهداف، ابعاد و جوانب مختلف مسئله ارزيابي عملکرد حمل و نقل عمومي، به تشريح روش تحليلي پوششي دادهها و خلاصه اي از آخرين مطالعات صورت گرفته در اين زمينه به کمک روش مذکور پرداخته است. </a:t>
            </a:r>
            <a:endParaRPr lang="en-US" sz="2600" dirty="0">
              <a:cs typeface="B Nazanin" panose="00000400000000000000" pitchFamily="2" charset="-78"/>
            </a:endParaRPr>
          </a:p>
          <a:p>
            <a:pPr algn="just">
              <a:lnSpc>
                <a:spcPct val="150000"/>
              </a:lnSpc>
            </a:pPr>
            <a:endParaRPr lang="en-US" sz="2600" dirty="0">
              <a:cs typeface="B Nazanin" panose="00000400000000000000" pitchFamily="2" charset="-78"/>
            </a:endParaRPr>
          </a:p>
        </p:txBody>
      </p:sp>
    </p:spTree>
    <p:extLst>
      <p:ext uri="{BB962C8B-B14F-4D97-AF65-F5344CB8AC3E}">
        <p14:creationId xmlns:p14="http://schemas.microsoft.com/office/powerpoint/2010/main" val="783833358"/>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200" b="1" dirty="0">
                <a:cs typeface="B Titr" panose="00000700000000000000" pitchFamily="2" charset="-78"/>
              </a:rPr>
              <a:t>ارزيابي عملکرد حمل و نقل عمومي با استفاده از روش تحليل پوششي داده ها </a:t>
            </a:r>
            <a:endParaRPr lang="en-US" sz="3200" dirty="0">
              <a:cs typeface="B Titr" panose="00000700000000000000" pitchFamily="2" charset="-78"/>
            </a:endParaRPr>
          </a:p>
        </p:txBody>
      </p:sp>
      <p:sp>
        <p:nvSpPr>
          <p:cNvPr id="4" name="TextBox 3"/>
          <p:cNvSpPr txBox="1"/>
          <p:nvPr/>
        </p:nvSpPr>
        <p:spPr>
          <a:xfrm>
            <a:off x="469900" y="2197100"/>
            <a:ext cx="11140908" cy="3108543"/>
          </a:xfrm>
          <a:prstGeom prst="rect">
            <a:avLst/>
          </a:prstGeom>
          <a:noFill/>
        </p:spPr>
        <p:txBody>
          <a:bodyPr wrap="square" rtlCol="0">
            <a:spAutoFit/>
          </a:bodyPr>
          <a:lstStyle/>
          <a:p>
            <a:pPr algn="just" rtl="1"/>
            <a:r>
              <a:rPr lang="en-US" sz="2800" dirty="0">
                <a:cs typeface="B Nazanin" panose="00000400000000000000" pitchFamily="2" charset="-78"/>
              </a:rPr>
              <a:t>Viton</a:t>
            </a:r>
            <a:r>
              <a:rPr lang="ar-SA" sz="2800" dirty="0">
                <a:cs typeface="B Nazanin" panose="00000400000000000000" pitchFamily="2" charset="-78"/>
              </a:rPr>
              <a:t> کارآيي فني اتوبوس هاي امريکا را با استفاده از تحليل پوششي داده ها مورد بررسي قرار داد و براساس نتايج به دست آمده چالش هاي موجود در اين صنعت را بيان کرد. (٢٠٠١) </a:t>
            </a:r>
            <a:r>
              <a:rPr lang="en-US" sz="2800" dirty="0" err="1">
                <a:cs typeface="B Nazanin" panose="00000400000000000000" pitchFamily="2" charset="-78"/>
              </a:rPr>
              <a:t>Boile</a:t>
            </a:r>
            <a:r>
              <a:rPr lang="ar-SA" sz="2800" dirty="0">
                <a:cs typeface="B Nazanin" panose="00000400000000000000" pitchFamily="2" charset="-78"/>
              </a:rPr>
              <a:t> ٢٣ سيستم حمل و نقل عمومي شهري را مورد ارزيابي قرار داد. و ناکارآيي هاي مرتبط به ورودي ها و خروجي هاي مدل تحليل پوششي داده ها و همچنين ناکارآيي هاي مرتبط با فاکتورهاي خارجي را مشخص نمود.(٢٠٠٢) </a:t>
            </a:r>
            <a:r>
              <a:rPr lang="en-US" sz="2800" dirty="0">
                <a:cs typeface="B Nazanin" panose="00000400000000000000" pitchFamily="2" charset="-78"/>
              </a:rPr>
              <a:t>De </a:t>
            </a:r>
            <a:r>
              <a:rPr lang="en-US" sz="2800" dirty="0" err="1">
                <a:cs typeface="B Nazanin" panose="00000400000000000000" pitchFamily="2" charset="-78"/>
              </a:rPr>
              <a:t>borger</a:t>
            </a:r>
            <a:r>
              <a:rPr lang="ar-SA" sz="2800" dirty="0">
                <a:cs typeface="B Nazanin" panose="00000400000000000000" pitchFamily="2" charset="-78"/>
              </a:rPr>
              <a:t> مرور و تحليل گسترده اي از مطالعات صورت گرفته در زمينه توليد و مرزهاي هزينه براي اداره کنندگان ارائه نمود. اين مطالعه خلاصه اي از مسائل مهم و بحراني در اين زمينه و نحوه انتخاب معيارهاي ورودي و خروجي و بازه به مقياس فراهم کرده است. </a:t>
            </a:r>
            <a:endParaRPr lang="en-US" sz="2800" dirty="0">
              <a:cs typeface="B Nazanin" panose="00000400000000000000" pitchFamily="2" charset="-78"/>
            </a:endParaRPr>
          </a:p>
        </p:txBody>
      </p:sp>
    </p:spTree>
    <p:extLst>
      <p:ext uri="{BB962C8B-B14F-4D97-AF65-F5344CB8AC3E}">
        <p14:creationId xmlns:p14="http://schemas.microsoft.com/office/powerpoint/2010/main" val="2180288087"/>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200" b="1" dirty="0">
                <a:cs typeface="B Titr" panose="00000700000000000000" pitchFamily="2" charset="-78"/>
              </a:rPr>
              <a:t>ارزيابي عملکرد حمل و نقل عمومي با استفاده از روش تحليل پوششي داده ها </a:t>
            </a:r>
            <a:endParaRPr lang="en-US" sz="3200" dirty="0">
              <a:cs typeface="B Titr" panose="00000700000000000000" pitchFamily="2" charset="-78"/>
            </a:endParaRPr>
          </a:p>
        </p:txBody>
      </p:sp>
      <p:sp>
        <p:nvSpPr>
          <p:cNvPr id="4" name="TextBox 3"/>
          <p:cNvSpPr txBox="1"/>
          <p:nvPr/>
        </p:nvSpPr>
        <p:spPr>
          <a:xfrm>
            <a:off x="469900" y="2197100"/>
            <a:ext cx="11140908" cy="3539430"/>
          </a:xfrm>
          <a:prstGeom prst="rect">
            <a:avLst/>
          </a:prstGeom>
          <a:noFill/>
        </p:spPr>
        <p:txBody>
          <a:bodyPr wrap="square" rtlCol="0">
            <a:spAutoFit/>
          </a:bodyPr>
          <a:lstStyle/>
          <a:p>
            <a:pPr algn="just" rtl="1"/>
            <a:r>
              <a:rPr lang="ar-SA" sz="2800" dirty="0">
                <a:cs typeface="B Nazanin" panose="00000400000000000000" pitchFamily="2" charset="-78"/>
              </a:rPr>
              <a:t>(٢٠٠٤) </a:t>
            </a:r>
            <a:r>
              <a:rPr lang="en-US" sz="2800" dirty="0" err="1">
                <a:cs typeface="B Nazanin" panose="00000400000000000000" pitchFamily="2" charset="-78"/>
              </a:rPr>
              <a:t>Karlaftis</a:t>
            </a:r>
            <a:r>
              <a:rPr lang="ar-SA" sz="2800" dirty="0">
                <a:cs typeface="B Nazanin" panose="00000400000000000000" pitchFamily="2" charset="-78"/>
              </a:rPr>
              <a:t> اطلاعات يک دوره ٥ ساله از ٢٥٦ سيستم حمل و نقل عمومي را تحليل نمود. نتايج گوياي رابطه مستقيم ميان کارآيي و اثربخشي بود. اما مقياس بهينه عملکرد بسته به چگونگي تعريف خروجي هاي مدل تحليل پوشش داده ها در ميان سيستم هاي بررسي شده بسيار متفاوت بود[٧]. در مطالعه (٢٠٠٨) </a:t>
            </a:r>
            <a:r>
              <a:rPr lang="en-US" sz="2800" dirty="0">
                <a:cs typeface="B Nazanin" panose="00000400000000000000" pitchFamily="2" charset="-78"/>
              </a:rPr>
              <a:t>Yu</a:t>
            </a:r>
            <a:r>
              <a:rPr lang="ar-SA" sz="2800" dirty="0">
                <a:cs typeface="B Nazanin" panose="00000400000000000000" pitchFamily="2" charset="-78"/>
              </a:rPr>
              <a:t> سيستم هاي اتوبوس و مترو با اعمال کردن ورودي ها و خروجي هاي هر مد بطور جداگانه و در نظر گرفتن يک وردي و يک خروجي مشترک مورد ارزيابي قرار گرفتند. متغيرهاي متشرک طوري به مدها تخصيص يافتند که نمره کارآيي کلي مجموعه حداکثر شود. همچنين يک تحليل کلي با استفاده از کل متغيرهاي ورودي و خروجي براي ارزيابي کل مجموعه و يک تحليل با استفاده از متغيرهاي مخصوص به هر مد براي ارزيابي مد مربوطه صورت گرفت [٢]. </a:t>
            </a:r>
            <a:endParaRPr lang="en-US" sz="2800" dirty="0">
              <a:cs typeface="B Nazanin" panose="00000400000000000000" pitchFamily="2" charset="-78"/>
            </a:endParaRPr>
          </a:p>
        </p:txBody>
      </p:sp>
    </p:spTree>
    <p:extLst>
      <p:ext uri="{BB962C8B-B14F-4D97-AF65-F5344CB8AC3E}">
        <p14:creationId xmlns:p14="http://schemas.microsoft.com/office/powerpoint/2010/main" val="1438809817"/>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200" b="1" dirty="0">
                <a:cs typeface="B Titr" panose="00000700000000000000" pitchFamily="2" charset="-78"/>
              </a:rPr>
              <a:t>ارزيابي عملکرد حمل و نقل عمومي با استفاده از روش تحليل پوششي داده ها </a:t>
            </a:r>
            <a:endParaRPr lang="en-US" sz="3200" dirty="0">
              <a:cs typeface="B Titr" panose="00000700000000000000" pitchFamily="2" charset="-78"/>
            </a:endParaRPr>
          </a:p>
        </p:txBody>
      </p:sp>
      <p:sp>
        <p:nvSpPr>
          <p:cNvPr id="4" name="TextBox 3"/>
          <p:cNvSpPr txBox="1"/>
          <p:nvPr/>
        </p:nvSpPr>
        <p:spPr>
          <a:xfrm>
            <a:off x="469900" y="2222500"/>
            <a:ext cx="11140908" cy="4401205"/>
          </a:xfrm>
          <a:prstGeom prst="rect">
            <a:avLst/>
          </a:prstGeom>
          <a:noFill/>
        </p:spPr>
        <p:txBody>
          <a:bodyPr wrap="square" rtlCol="0">
            <a:spAutoFit/>
          </a:bodyPr>
          <a:lstStyle/>
          <a:p>
            <a:pPr algn="just" rtl="1"/>
            <a:r>
              <a:rPr lang="en-US" sz="2800" dirty="0" err="1">
                <a:cs typeface="B Nazanin" panose="00000400000000000000" pitchFamily="2" charset="-78"/>
              </a:rPr>
              <a:t>Sheth</a:t>
            </a:r>
            <a:r>
              <a:rPr lang="ar-SA" sz="2800" dirty="0">
                <a:cs typeface="B Nazanin" panose="00000400000000000000" pitchFamily="2" charset="-78"/>
              </a:rPr>
              <a:t> و همکارانش توانستند به کمک مدل تحليل پوششي داده ها، مدل شبکه و برنامه ريزي هدف با در نظر گرفتن همزمان ديدگاه هاي کاربر، اداره کننده و متغيرهاي محيطي، روشي براي ارزيابي سرويس هاي مسيرهاي مختلف اتوبوس ارائه کنند. اين محققان با تعريف چند متغير محيطي و سپس ساخت يک شاخص عملکرد محيطي کلي، چارچوبي تشکيل دادند که در آن ارزيابي عملکرد براساس حداکثر شدن کارآيي سرويس هاي ارائه شده و حداقل شدن انحرافات از اهداف اجتماعي و محيطي صورت ميگيرد. در اين روش سرويس ارائه شده در يک مسير اتوبوس به عنوان واحد تصميم گيرنده (</a:t>
            </a:r>
            <a:r>
              <a:rPr lang="en-US" sz="2800" dirty="0">
                <a:cs typeface="B Nazanin" panose="00000400000000000000" pitchFamily="2" charset="-78"/>
              </a:rPr>
              <a:t>DMU</a:t>
            </a:r>
            <a:r>
              <a:rPr lang="ar-SA" sz="2800" dirty="0">
                <a:cs typeface="B Nazanin" panose="00000400000000000000" pitchFamily="2" charset="-78"/>
              </a:rPr>
              <a:t>) در نظر گرفته شده است. بدين معني که مدل تحليل پوششي داده ها در روش مذکور به ازاي هر مسير يک بار تکرار ميشود تا انحراف کارآيي مسيرها به دست آيد. جهت نمايش ديدگاه کاربر، اداره کننده و لحاظ نمودن فاکتورهاي محيطي و اجتماعي از شبکه اي از گره هاي به هم مرتبط مطابق شکل ٢ استفاده ميشود. </a:t>
            </a:r>
            <a:endParaRPr lang="en-US" sz="2800" dirty="0">
              <a:cs typeface="B Nazanin" panose="00000400000000000000" pitchFamily="2" charset="-78"/>
            </a:endParaRPr>
          </a:p>
        </p:txBody>
      </p:sp>
    </p:spTree>
    <p:extLst>
      <p:ext uri="{BB962C8B-B14F-4D97-AF65-F5344CB8AC3E}">
        <p14:creationId xmlns:p14="http://schemas.microsoft.com/office/powerpoint/2010/main" val="2591587300"/>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200" b="1" dirty="0">
                <a:cs typeface="B Titr" panose="00000700000000000000" pitchFamily="2" charset="-78"/>
              </a:rPr>
              <a:t>ارزيابي عملکرد حمل و نقل عمومي با استفاده از روش تحليل پوششي داده ها </a:t>
            </a:r>
            <a:endParaRPr lang="en-US" sz="3200" dirty="0">
              <a:cs typeface="B Titr" panose="00000700000000000000" pitchFamily="2" charset="-78"/>
            </a:endParaRPr>
          </a:p>
        </p:txBody>
      </p:sp>
      <p:pic>
        <p:nvPicPr>
          <p:cNvPr id="3" name="Picture 2"/>
          <p:cNvPicPr>
            <a:picLocks noChangeAspect="1"/>
          </p:cNvPicPr>
          <p:nvPr/>
        </p:nvPicPr>
        <p:blipFill>
          <a:blip r:embed="rId2"/>
          <a:stretch>
            <a:fillRect/>
          </a:stretch>
        </p:blipFill>
        <p:spPr>
          <a:xfrm>
            <a:off x="2676275" y="2073750"/>
            <a:ext cx="6023225" cy="4784250"/>
          </a:xfrm>
          <a:prstGeom prst="rect">
            <a:avLst/>
          </a:prstGeom>
        </p:spPr>
      </p:pic>
    </p:spTree>
    <p:extLst>
      <p:ext uri="{BB962C8B-B14F-4D97-AF65-F5344CB8AC3E}">
        <p14:creationId xmlns:p14="http://schemas.microsoft.com/office/powerpoint/2010/main" val="2586118988"/>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200" b="1" dirty="0">
                <a:cs typeface="B Titr" panose="00000700000000000000" pitchFamily="2" charset="-78"/>
              </a:rPr>
              <a:t>ارزيابي عملکرد حمل و نقل عمومي با استفاده از روش تحليل پوششي داده ها </a:t>
            </a:r>
            <a:endParaRPr lang="en-US" sz="3200" dirty="0">
              <a:cs typeface="B Titr" panose="00000700000000000000" pitchFamily="2" charset="-78"/>
            </a:endParaRPr>
          </a:p>
        </p:txBody>
      </p:sp>
      <p:sp>
        <p:nvSpPr>
          <p:cNvPr id="4" name="TextBox 3"/>
          <p:cNvSpPr txBox="1"/>
          <p:nvPr/>
        </p:nvSpPr>
        <p:spPr>
          <a:xfrm>
            <a:off x="581192" y="2019300"/>
            <a:ext cx="11029616" cy="4832092"/>
          </a:xfrm>
          <a:prstGeom prst="rect">
            <a:avLst/>
          </a:prstGeom>
          <a:noFill/>
        </p:spPr>
        <p:txBody>
          <a:bodyPr wrap="square" rtlCol="0">
            <a:spAutoFit/>
          </a:bodyPr>
          <a:lstStyle/>
          <a:p>
            <a:pPr algn="just" rtl="1"/>
            <a:r>
              <a:rPr lang="ar-SA" sz="2800" dirty="0">
                <a:cs typeface="B Nazanin" panose="00000400000000000000" pitchFamily="2" charset="-78"/>
              </a:rPr>
              <a:t>مدل به کار گرفته شده در اين روش شامل دو فاز است در فاز اول با استفاده از يکي از روش هاي وزن دهي چند معياره يک فاکتور محيطي ترکيبي از فاکتورهاي محيطي تعريف شده به دست ميآيد.با اين يافته ميتوان کمان رابط گره هاي ٠و ٢ و کمان رابط گره هاي ١ و ٣ را حذف نمود. در فاز دوم به کمک فرمولاسيون برنامه ريزي هدف سه تابع براي حداکثر کردن کارآيي خروجي نهايي گره کاربر، حداقل کردن مجموعه انحرافات خروجي هاي وزن دهي و نرمال شدن از مرز تعيين شده آنها براي هر يک از مسيرهاي اتوبوس و حداقل کردن مجموعه انحرافات خروجي هاي وزن دهي و نرمال شده از مرز تعيين شده براي کل شبکه تعريف ميشود. محدوديت هاي خروجي ها و ورودي هاي گره هاي کاربر و اداره کننده و محدوديت هاي اهداف محلي و کلي، برنامه ريزي هدف را تکميل ميکنند. با حل اين برنامه ريزي هدف نمرات کارآيي و انحرافات خروجي از مرز تعيين شده و بطور کلي عملکرد سرويس ها مشخص ميشود. </a:t>
            </a:r>
            <a:endParaRPr lang="en-US" sz="2800" dirty="0">
              <a:cs typeface="B Nazanin" panose="00000400000000000000" pitchFamily="2" charset="-78"/>
            </a:endParaRPr>
          </a:p>
          <a:p>
            <a:pPr algn="just" rtl="1"/>
            <a:endParaRPr lang="en-US" sz="2800" dirty="0">
              <a:cs typeface="B Nazanin" panose="00000400000000000000" pitchFamily="2" charset="-78"/>
            </a:endParaRPr>
          </a:p>
        </p:txBody>
      </p:sp>
    </p:spTree>
    <p:extLst>
      <p:ext uri="{BB962C8B-B14F-4D97-AF65-F5344CB8AC3E}">
        <p14:creationId xmlns:p14="http://schemas.microsoft.com/office/powerpoint/2010/main" val="3982514279"/>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200" b="1" dirty="0">
                <a:cs typeface="B Titr" panose="00000700000000000000" pitchFamily="2" charset="-78"/>
              </a:rPr>
              <a:t>ارزيابي عملکرد حمل و نقل عمومي با استفاده از روش تحليل پوششي داده ها </a:t>
            </a:r>
            <a:endParaRPr lang="en-US" sz="3200" dirty="0">
              <a:cs typeface="B Titr" panose="00000700000000000000" pitchFamily="2" charset="-78"/>
            </a:endParaRPr>
          </a:p>
        </p:txBody>
      </p:sp>
      <p:sp>
        <p:nvSpPr>
          <p:cNvPr id="4" name="TextBox 3"/>
          <p:cNvSpPr txBox="1"/>
          <p:nvPr/>
        </p:nvSpPr>
        <p:spPr>
          <a:xfrm>
            <a:off x="581192" y="2019300"/>
            <a:ext cx="11029616" cy="2246769"/>
          </a:xfrm>
          <a:prstGeom prst="rect">
            <a:avLst/>
          </a:prstGeom>
          <a:noFill/>
        </p:spPr>
        <p:txBody>
          <a:bodyPr wrap="square" rtlCol="0">
            <a:spAutoFit/>
          </a:bodyPr>
          <a:lstStyle/>
          <a:p>
            <a:pPr algn="just" rtl="1"/>
            <a:r>
              <a:rPr lang="en-US" sz="2800" dirty="0">
                <a:cs typeface="B Nazanin" panose="00000400000000000000" pitchFamily="2" charset="-78"/>
              </a:rPr>
              <a:t>Barnum</a:t>
            </a:r>
            <a:r>
              <a:rPr lang="ar-SA" sz="2800" dirty="0">
                <a:cs typeface="B Nazanin" panose="00000400000000000000" pitchFamily="2" charset="-78"/>
              </a:rPr>
              <a:t> و همکارانش روشي براساس مدل تحليل پوششي داده ها براي تخمين کارآيي کلي حمل و نقل عمومي در يک منطقه شهري، کارآيي فني هر يک از انوع حمل و نقل عمومي و تأثير هر يک از انواع بر کارآيي کل و همچنين کارآيي تخصيص منابع بين انواع حمل و نقل به همراه الگوريتمي براي بهبود تخصيص منابع ارائه نمودند. روش اين محققان که در آن هزينه عملياتي ورودي و صندلي- ساعت خروجي در نظر گرفته شده است شامل ٦ مرحله زير است: </a:t>
            </a:r>
            <a:endParaRPr lang="en-US" sz="2800" dirty="0">
              <a:cs typeface="B Nazanin" panose="00000400000000000000" pitchFamily="2" charset="-78"/>
            </a:endParaRPr>
          </a:p>
        </p:txBody>
      </p:sp>
      <p:sp>
        <p:nvSpPr>
          <p:cNvPr id="3" name="TextBox 2"/>
          <p:cNvSpPr txBox="1"/>
          <p:nvPr/>
        </p:nvSpPr>
        <p:spPr>
          <a:xfrm>
            <a:off x="523708" y="4381500"/>
            <a:ext cx="11087100" cy="2677656"/>
          </a:xfrm>
          <a:prstGeom prst="rect">
            <a:avLst/>
          </a:prstGeom>
          <a:noFill/>
        </p:spPr>
        <p:txBody>
          <a:bodyPr wrap="square" rtlCol="0">
            <a:spAutoFit/>
          </a:bodyPr>
          <a:lstStyle/>
          <a:p>
            <a:pPr algn="r" rtl="1"/>
            <a:r>
              <a:rPr lang="ar-SA" sz="2400" b="1" dirty="0">
                <a:cs typeface="B Nazanin" panose="00000400000000000000" pitchFamily="2" charset="-78"/>
              </a:rPr>
              <a:t>١- تخمين رابطه ميان ورودي و خروجي و انتخاب نوع مدل تحليل پوششي داده ها براساس آن </a:t>
            </a:r>
            <a:endParaRPr lang="en-US" sz="2400" b="1" dirty="0">
              <a:cs typeface="B Nazanin" panose="00000400000000000000" pitchFamily="2" charset="-78"/>
            </a:endParaRPr>
          </a:p>
          <a:p>
            <a:pPr algn="r" rtl="1"/>
            <a:r>
              <a:rPr lang="ar-SA" sz="2400" b="1" dirty="0">
                <a:cs typeface="B Nazanin" panose="00000400000000000000" pitchFamily="2" charset="-78"/>
              </a:rPr>
              <a:t>٢- تخمين کارآيي هر يک از زير مجموعه هاي سازمان يا شرکت مورد بررسي </a:t>
            </a:r>
            <a:endParaRPr lang="en-US" sz="2400" b="1" dirty="0">
              <a:cs typeface="B Nazanin" panose="00000400000000000000" pitchFamily="2" charset="-78"/>
            </a:endParaRPr>
          </a:p>
          <a:p>
            <a:pPr algn="r" rtl="1"/>
            <a:r>
              <a:rPr lang="ar-SA" sz="2400" b="1" dirty="0">
                <a:cs typeface="B Nazanin" panose="00000400000000000000" pitchFamily="2" charset="-78"/>
              </a:rPr>
              <a:t>٣- تخمين کارآيي سازمان مورد بررسي </a:t>
            </a:r>
            <a:endParaRPr lang="en-US" sz="2400" b="1" dirty="0">
              <a:cs typeface="B Nazanin" panose="00000400000000000000" pitchFamily="2" charset="-78"/>
            </a:endParaRPr>
          </a:p>
          <a:p>
            <a:pPr algn="r" rtl="1"/>
            <a:r>
              <a:rPr lang="ar-SA" sz="2400" b="1" dirty="0">
                <a:cs typeface="B Nazanin" panose="00000400000000000000" pitchFamily="2" charset="-78"/>
              </a:rPr>
              <a:t>٤- تخمين تأثير تغييرات در کارآيي هر يک از انواع سرويس ها بر کارآيي سازمان مولدش </a:t>
            </a:r>
            <a:endParaRPr lang="en-US" sz="2400" b="1" dirty="0">
              <a:cs typeface="B Nazanin" panose="00000400000000000000" pitchFamily="2" charset="-78"/>
            </a:endParaRPr>
          </a:p>
          <a:p>
            <a:pPr algn="r" rtl="1"/>
            <a:r>
              <a:rPr lang="ar-SA" sz="2400" b="1" dirty="0">
                <a:cs typeface="B Nazanin" panose="00000400000000000000" pitchFamily="2" charset="-78"/>
              </a:rPr>
              <a:t>٥- تخمين کارآيي تخصيص منابع در سازمان مورد بررسي </a:t>
            </a:r>
            <a:endParaRPr lang="en-US" sz="2400" b="1" dirty="0">
              <a:cs typeface="B Nazanin" panose="00000400000000000000" pitchFamily="2" charset="-78"/>
            </a:endParaRPr>
          </a:p>
          <a:p>
            <a:pPr algn="r" rtl="1"/>
            <a:r>
              <a:rPr lang="ar-SA" sz="2400" b="1" dirty="0">
                <a:cs typeface="B Nazanin" panose="00000400000000000000" pitchFamily="2" charset="-78"/>
              </a:rPr>
              <a:t>٦- تخمين باز تخصيص منابع بطوري که در حين حفظ خروجي، هزينه هاي سازمان کم شود </a:t>
            </a:r>
            <a:endParaRPr lang="en-US" sz="2400" b="1" dirty="0">
              <a:cs typeface="B Nazanin" panose="00000400000000000000" pitchFamily="2" charset="-78"/>
            </a:endParaRPr>
          </a:p>
          <a:p>
            <a:pPr algn="r"/>
            <a:endParaRPr lang="en-US" sz="2400" b="1" dirty="0">
              <a:cs typeface="B Nazanin" panose="00000400000000000000" pitchFamily="2" charset="-78"/>
            </a:endParaRPr>
          </a:p>
        </p:txBody>
      </p:sp>
    </p:spTree>
    <p:extLst>
      <p:ext uri="{BB962C8B-B14F-4D97-AF65-F5344CB8AC3E}">
        <p14:creationId xmlns:p14="http://schemas.microsoft.com/office/powerpoint/2010/main" val="497440455"/>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200" b="1" dirty="0">
                <a:cs typeface="B Titr" panose="00000700000000000000" pitchFamily="2" charset="-78"/>
              </a:rPr>
              <a:t>ارزيابي عملکرد حمل و نقل عمومي با استفاده از روش تحليل پوششي داده ها </a:t>
            </a:r>
            <a:endParaRPr lang="en-US" sz="3200" dirty="0">
              <a:cs typeface="B Titr" panose="00000700000000000000" pitchFamily="2" charset="-78"/>
            </a:endParaRPr>
          </a:p>
        </p:txBody>
      </p:sp>
      <p:sp>
        <p:nvSpPr>
          <p:cNvPr id="4" name="TextBox 3"/>
          <p:cNvSpPr txBox="1"/>
          <p:nvPr/>
        </p:nvSpPr>
        <p:spPr>
          <a:xfrm>
            <a:off x="581192" y="2019300"/>
            <a:ext cx="11029616" cy="4493538"/>
          </a:xfrm>
          <a:prstGeom prst="rect">
            <a:avLst/>
          </a:prstGeom>
          <a:noFill/>
        </p:spPr>
        <p:txBody>
          <a:bodyPr wrap="square" rtlCol="0">
            <a:spAutoFit/>
          </a:bodyPr>
          <a:lstStyle/>
          <a:p>
            <a:pPr algn="just" rtl="1"/>
            <a:r>
              <a:rPr lang="ar-SA" sz="2600" dirty="0">
                <a:cs typeface="B Nazanin" panose="00000400000000000000" pitchFamily="2" charset="-78"/>
              </a:rPr>
              <a:t>مرحله ١ يک بار انجام شده و براي تمامي سازمان ها به کار ميرود اما مراحل ٢ تا ٦ براي هر سازماني بايد انجام شود. مراحل ٢ تا ٥ به کمک روش تحليل پوششي داده ها و مرحله ٦ با برنامه ريزي رياضي انجام ميشود. نتايج مرحله ٢ امکان مقايسه زير مجموعه هاي هم نوع در سازمان هاي مختلف را فراهم ميآورد. در مرحله ٣ تمامي ورودي هاي و خروجي هاي سازمان متعهد شده و نمره کارآيي کل سازمان به دست ميآيد. در مرحله ٤ مؤثرترين زيرمجموعه هاي سازمان مشخص ميگردد، يافته اي که در تصميم گيري براي باز تخصيص منابع مورد استفاده قرار ميگيرد. در مرحله ٥ با حذف ورودي هاي تمامي زيرمجموعه هاي ناکارا، کارآيي سازمان پس از باز تخصيص منابع تخمين زده ميشود. برنامه ريزي رياضي مرحله ٦ بسته به نوع رابطه ورودي ها و خروجي ها ميتواند خطي يا غيرخطي باشد. اين مرحله مشخص ميکند منابع سازمان چگونه بين زيرمجموعه ها تخصيص يابند تا خروجي ها حفظ شده و در عين حال هزينه هاي کلي سازمان کم شود. اين مطالعه در ضمن فراهم نمودن امکان مقايسه سيستم هاي مشابه در سازمان هاي مختلف و تخمين کارآيي فني، کارآيي و نحوه تخصيص منابع در بين سيستم هاي مختلف در درون يک سازمان را نيز مشخص ميکند. </a:t>
            </a:r>
            <a:endParaRPr lang="en-US" sz="2600" dirty="0">
              <a:cs typeface="B Nazanin" panose="00000400000000000000" pitchFamily="2" charset="-78"/>
            </a:endParaRPr>
          </a:p>
        </p:txBody>
      </p:sp>
    </p:spTree>
    <p:extLst>
      <p:ext uri="{BB962C8B-B14F-4D97-AF65-F5344CB8AC3E}">
        <p14:creationId xmlns:p14="http://schemas.microsoft.com/office/powerpoint/2010/main" val="3779892378"/>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200" b="1" dirty="0">
                <a:cs typeface="B Titr" panose="00000700000000000000" pitchFamily="2" charset="-78"/>
              </a:rPr>
              <a:t>ارزيابي عملکرد حمل و نقل عمومي با استفاده از روش تحليل پوششي داده ها </a:t>
            </a:r>
            <a:endParaRPr lang="en-US" sz="3200" dirty="0">
              <a:cs typeface="B Titr" panose="00000700000000000000" pitchFamily="2" charset="-78"/>
            </a:endParaRPr>
          </a:p>
        </p:txBody>
      </p:sp>
      <p:sp>
        <p:nvSpPr>
          <p:cNvPr id="4" name="TextBox 3"/>
          <p:cNvSpPr txBox="1"/>
          <p:nvPr/>
        </p:nvSpPr>
        <p:spPr>
          <a:xfrm>
            <a:off x="581192" y="2019300"/>
            <a:ext cx="11029616" cy="3270126"/>
          </a:xfrm>
          <a:prstGeom prst="rect">
            <a:avLst/>
          </a:prstGeom>
          <a:noFill/>
        </p:spPr>
        <p:txBody>
          <a:bodyPr wrap="square" rtlCol="0">
            <a:spAutoFit/>
          </a:bodyPr>
          <a:lstStyle/>
          <a:p>
            <a:pPr algn="just" rtl="1">
              <a:lnSpc>
                <a:spcPct val="150000"/>
              </a:lnSpc>
            </a:pPr>
            <a:r>
              <a:rPr lang="ar-SA" sz="2800" dirty="0">
                <a:cs typeface="B Nazanin" panose="00000400000000000000" pitchFamily="2" charset="-78"/>
              </a:rPr>
              <a:t>همان طور که ملاحظه ميشود مطالعات صورت گرفته جنبه هاي مختلفي از عملکرد حمل و نقل عمومي را مورد ارزيابي قرار داده اند. برخي از آنها تنها يک مد يا سيستم را ارزيابي نموده و برخي ديگر امکان ارزيابي همزمان عملکرد چند سيستم را فراهم کرده اند. بعضي از تحقيقات تنها يک ديدگاه يا يک معيار را جهت ارزيابي در نظر گرفته و در بعضي ديگر ديدگاه هاي مختلف لحاظ شده اند. </a:t>
            </a:r>
            <a:endParaRPr lang="en-US" sz="2800" dirty="0">
              <a:cs typeface="B Nazanin" panose="00000400000000000000" pitchFamily="2" charset="-78"/>
            </a:endParaRPr>
          </a:p>
        </p:txBody>
      </p:sp>
    </p:spTree>
    <p:extLst>
      <p:ext uri="{BB962C8B-B14F-4D97-AF65-F5344CB8AC3E}">
        <p14:creationId xmlns:p14="http://schemas.microsoft.com/office/powerpoint/2010/main" val="2242497427"/>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200" b="1" dirty="0" smtClean="0">
                <a:cs typeface="B Titr" panose="00000700000000000000" pitchFamily="2" charset="-78"/>
              </a:rPr>
              <a:t>نتيجه </a:t>
            </a:r>
            <a:r>
              <a:rPr lang="ar-SA" sz="3200" b="1" dirty="0">
                <a:cs typeface="B Titr" panose="00000700000000000000" pitchFamily="2" charset="-78"/>
              </a:rPr>
              <a:t>گيري </a:t>
            </a:r>
            <a:endParaRPr lang="en-US" sz="3200" dirty="0">
              <a:cs typeface="B Titr" panose="00000700000000000000" pitchFamily="2" charset="-78"/>
            </a:endParaRPr>
          </a:p>
        </p:txBody>
      </p:sp>
      <p:sp>
        <p:nvSpPr>
          <p:cNvPr id="4" name="TextBox 3"/>
          <p:cNvSpPr txBox="1"/>
          <p:nvPr/>
        </p:nvSpPr>
        <p:spPr>
          <a:xfrm>
            <a:off x="431800" y="2019300"/>
            <a:ext cx="11179008" cy="4401205"/>
          </a:xfrm>
          <a:prstGeom prst="rect">
            <a:avLst/>
          </a:prstGeom>
          <a:noFill/>
        </p:spPr>
        <p:txBody>
          <a:bodyPr wrap="square" rtlCol="0">
            <a:spAutoFit/>
          </a:bodyPr>
          <a:lstStyle/>
          <a:p>
            <a:pPr algn="just" rtl="1"/>
            <a:r>
              <a:rPr lang="ar-SA" sz="2800" dirty="0">
                <a:cs typeface="B Nazanin" panose="00000400000000000000" pitchFamily="2" charset="-78"/>
              </a:rPr>
              <a:t>اهميت حفظ منابع و رقابت ميان سازمان هاي خصوصي در حوزه حمل و نقل عمومي در سال هاي اخير موجب اهميت يافتن مسئله ارزيابي علمي و اصولي عملکرد حمل و نقل عمومي شده است. </a:t>
            </a:r>
            <a:endParaRPr lang="en-US" sz="2800" dirty="0">
              <a:cs typeface="B Nazanin" panose="00000400000000000000" pitchFamily="2" charset="-78"/>
            </a:endParaRPr>
          </a:p>
          <a:p>
            <a:pPr algn="just" rtl="1"/>
            <a:r>
              <a:rPr lang="ar-SA" sz="2800" dirty="0">
                <a:cs typeface="B Nazanin" panose="00000400000000000000" pitchFamily="2" charset="-78"/>
              </a:rPr>
              <a:t>طبيعت چند بعدي حمل ونقل عمومي و ديدگاه ها و جوانب مختلفي که در بيان عملکرد آن وجود دارد مسئله ارزيابي عملکرد حمل و نقل عمومي را به مسئله پيچيده اي که عوامل متعددي در آن دخيلد، تبديل کرده است. روشي براي اين ارزيابي مناسب است که قادر باشد ابعاد مختلف مسئله را تحت پوشش قرار دهد. روش تحليل پوششي داده ها به علت قابليت انعطاف و گسترش يافتن با توجه به شرايط و هماهنگي با ماهيت مسئله ارزيابي عملکرد حمل و نقل عمومي در سال هاي اخير در مطالعات متعددي بکار گرفته شده است. اگرچه مطالعات انجام شده در اين زمينه موجب پيشرفت هايي در روش مذکور شده اند، امکان حل مسائلي از ارزيابي حمل و نقل عمومي به روش تحليل پوششي داده ها که بتواند مدها، ديدگاه ها و جوانب مختلف را به طور همزمان لحاظ نمايد همچنان مورد سوال است. </a:t>
            </a:r>
            <a:endParaRPr lang="en-US" sz="2800" dirty="0">
              <a:cs typeface="B Nazanin" panose="00000400000000000000" pitchFamily="2" charset="-78"/>
            </a:endParaRPr>
          </a:p>
        </p:txBody>
      </p:sp>
    </p:spTree>
    <p:extLst>
      <p:ext uri="{BB962C8B-B14F-4D97-AF65-F5344CB8AC3E}">
        <p14:creationId xmlns:p14="http://schemas.microsoft.com/office/powerpoint/2010/main" val="3452350469"/>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4692" y="676756"/>
            <a:ext cx="11029616" cy="720244"/>
          </a:xfrm>
        </p:spPr>
        <p:txBody>
          <a:bodyPr>
            <a:normAutofit/>
          </a:bodyPr>
          <a:lstStyle/>
          <a:p>
            <a:pPr algn="r" rtl="1"/>
            <a:r>
              <a:rPr lang="fa-IR" sz="3200" b="1" dirty="0" smtClean="0">
                <a:cs typeface="B Titr" panose="00000700000000000000" pitchFamily="2" charset="-78"/>
              </a:rPr>
              <a:t>مراجع</a:t>
            </a:r>
            <a:endParaRPr lang="en-US" sz="3200" dirty="0">
              <a:cs typeface="B Titr" panose="00000700000000000000" pitchFamily="2" charset="-78"/>
            </a:endParaRPr>
          </a:p>
        </p:txBody>
      </p:sp>
      <p:sp>
        <p:nvSpPr>
          <p:cNvPr id="3" name="TextBox 2"/>
          <p:cNvSpPr txBox="1"/>
          <p:nvPr/>
        </p:nvSpPr>
        <p:spPr>
          <a:xfrm>
            <a:off x="114300" y="2108200"/>
            <a:ext cx="11560008" cy="4862870"/>
          </a:xfrm>
          <a:prstGeom prst="rect">
            <a:avLst/>
          </a:prstGeom>
          <a:noFill/>
        </p:spPr>
        <p:txBody>
          <a:bodyPr wrap="square" rtlCol="0">
            <a:spAutoFit/>
          </a:bodyPr>
          <a:lstStyle/>
          <a:p>
            <a:pPr marL="457200" lvl="0" indent="-457200">
              <a:buFont typeface="+mj-lt"/>
              <a:buAutoNum type="arabicPeriod"/>
            </a:pPr>
            <a:r>
              <a:rPr lang="en-US" sz="2400" dirty="0">
                <a:latin typeface="Times New Roman" panose="02020603050405020304" pitchFamily="18" charset="0"/>
                <a:cs typeface="Times New Roman" panose="02020603050405020304" pitchFamily="18" charset="0"/>
              </a:rPr>
              <a:t>Matthew  </a:t>
            </a:r>
            <a:r>
              <a:rPr lang="en-US" sz="2400" dirty="0" err="1">
                <a:latin typeface="Times New Roman" panose="02020603050405020304" pitchFamily="18" charset="0"/>
                <a:cs typeface="Times New Roman" panose="02020603050405020304" pitchFamily="18" charset="0"/>
              </a:rPr>
              <a:t>G.KarlaftisDimitrios</a:t>
            </a:r>
            <a:r>
              <a:rPr lang="en-US" sz="2400" dirty="0">
                <a:latin typeface="Times New Roman" panose="02020603050405020304" pitchFamily="18" charset="0"/>
                <a:cs typeface="Times New Roman" panose="02020603050405020304" pitchFamily="18" charset="0"/>
              </a:rPr>
              <a:t>  Tsamboulas,2011,Efficiency  measurement  in public </a:t>
            </a:r>
            <a:r>
              <a:rPr lang="en-US" sz="2400" dirty="0" err="1">
                <a:latin typeface="Times New Roman" panose="02020603050405020304" pitchFamily="18" charset="0"/>
                <a:cs typeface="Times New Roman" panose="02020603050405020304" pitchFamily="18" charset="0"/>
              </a:rPr>
              <a:t>transport:Are</a:t>
            </a:r>
            <a:r>
              <a:rPr lang="en-US" sz="2400" dirty="0">
                <a:latin typeface="Times New Roman" panose="02020603050405020304" pitchFamily="18" charset="0"/>
                <a:cs typeface="Times New Roman" panose="02020603050405020304" pitchFamily="18" charset="0"/>
              </a:rPr>
              <a:t> findings specification </a:t>
            </a:r>
            <a:r>
              <a:rPr lang="en-US" sz="2400" dirty="0" err="1">
                <a:latin typeface="Times New Roman" panose="02020603050405020304" pitchFamily="18" charset="0"/>
                <a:cs typeface="Times New Roman" panose="02020603050405020304" pitchFamily="18" charset="0"/>
              </a:rPr>
              <a:t>sensitive?,Transportation</a:t>
            </a:r>
            <a:r>
              <a:rPr lang="en-US" sz="2400" dirty="0">
                <a:latin typeface="Times New Roman" panose="02020603050405020304" pitchFamily="18" charset="0"/>
                <a:cs typeface="Times New Roman" panose="02020603050405020304" pitchFamily="18" charset="0"/>
              </a:rPr>
              <a:t> Research </a:t>
            </a:r>
            <a:r>
              <a:rPr lang="en-US" sz="2400" dirty="0" smtClean="0">
                <a:latin typeface="Times New Roman" panose="02020603050405020304" pitchFamily="18" charset="0"/>
                <a:cs typeface="Times New Roman" panose="02020603050405020304" pitchFamily="18" charset="0"/>
              </a:rPr>
              <a:t>Part </a:t>
            </a:r>
            <a:r>
              <a:rPr lang="en-US" sz="2400" dirty="0">
                <a:latin typeface="Times New Roman" panose="02020603050405020304" pitchFamily="18" charset="0"/>
                <a:cs typeface="Times New Roman" panose="02020603050405020304" pitchFamily="18" charset="0"/>
              </a:rPr>
              <a:t>A,392-402 </a:t>
            </a:r>
          </a:p>
          <a:p>
            <a:pPr marL="457200" lvl="0" indent="-457200">
              <a:buFont typeface="+mj-lt"/>
              <a:buAutoNum type="arabicPeriod"/>
            </a:pPr>
            <a:r>
              <a:rPr lang="en-US" sz="2400" dirty="0">
                <a:latin typeface="Times New Roman" panose="02020603050405020304" pitchFamily="18" charset="0"/>
                <a:cs typeface="Times New Roman" panose="02020603050405020304" pitchFamily="18" charset="0"/>
              </a:rPr>
              <a:t>Ming-</a:t>
            </a:r>
            <a:r>
              <a:rPr lang="en-US" sz="2400" dirty="0" err="1">
                <a:latin typeface="Times New Roman" panose="02020603050405020304" pitchFamily="18" charset="0"/>
                <a:cs typeface="Times New Roman" panose="02020603050405020304" pitchFamily="18" charset="0"/>
              </a:rPr>
              <a:t>Miin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Yu,Chih</a:t>
            </a:r>
            <a:r>
              <a:rPr lang="en-US" sz="2400" dirty="0">
                <a:latin typeface="Times New Roman" panose="02020603050405020304" pitchFamily="18" charset="0"/>
                <a:cs typeface="Times New Roman" panose="02020603050405020304" pitchFamily="18" charset="0"/>
              </a:rPr>
              <a:t>-Ku Fan,2009,Mearuring the performance of multimode bus  </a:t>
            </a:r>
            <a:r>
              <a:rPr lang="en-US" sz="2400" dirty="0" err="1">
                <a:latin typeface="Times New Roman" panose="02020603050405020304" pitchFamily="18" charset="0"/>
                <a:cs typeface="Times New Roman" panose="02020603050405020304" pitchFamily="18" charset="0"/>
              </a:rPr>
              <a:t>transit:A</a:t>
            </a:r>
            <a:r>
              <a:rPr lang="en-US" sz="2400" dirty="0">
                <a:latin typeface="Times New Roman" panose="02020603050405020304" pitchFamily="18" charset="0"/>
                <a:cs typeface="Times New Roman" panose="02020603050405020304" pitchFamily="18" charset="0"/>
              </a:rPr>
              <a:t> mixed structure network DEA </a:t>
            </a:r>
            <a:r>
              <a:rPr lang="en-US" sz="2400" dirty="0" err="1">
                <a:latin typeface="Times New Roman" panose="02020603050405020304" pitchFamily="18" charset="0"/>
                <a:cs typeface="Times New Roman" panose="02020603050405020304" pitchFamily="18" charset="0"/>
              </a:rPr>
              <a:t>model,Transportation</a:t>
            </a:r>
            <a:r>
              <a:rPr lang="en-US" sz="2400" dirty="0">
                <a:latin typeface="Times New Roman" panose="02020603050405020304" pitchFamily="18" charset="0"/>
                <a:cs typeface="Times New Roman" panose="02020603050405020304" pitchFamily="18" charset="0"/>
              </a:rPr>
              <a:t> Research Part  E,501-515 </a:t>
            </a:r>
          </a:p>
          <a:p>
            <a:pPr marL="457200" lvl="0" indent="-457200">
              <a:buFont typeface="+mj-lt"/>
              <a:buAutoNum type="arabicPeriod"/>
            </a:pPr>
            <a:r>
              <a:rPr lang="en-US" sz="2400" dirty="0">
                <a:latin typeface="Times New Roman" panose="02020603050405020304" pitchFamily="18" charset="0"/>
                <a:cs typeface="Times New Roman" panose="02020603050405020304" pitchFamily="18" charset="0"/>
              </a:rPr>
              <a:t>Matthew G.Karlaftis,2004,A DEA approach for evaluating the efficiency and  Effectiveness of urban transit </a:t>
            </a:r>
            <a:r>
              <a:rPr lang="en-US" sz="2400" dirty="0" err="1">
                <a:latin typeface="Times New Roman" panose="02020603050405020304" pitchFamily="18" charset="0"/>
                <a:cs typeface="Times New Roman" panose="02020603050405020304" pitchFamily="18" charset="0"/>
              </a:rPr>
              <a:t>systems,European</a:t>
            </a:r>
            <a:r>
              <a:rPr lang="en-US" sz="2400" dirty="0">
                <a:latin typeface="Times New Roman" panose="02020603050405020304" pitchFamily="18" charset="0"/>
                <a:cs typeface="Times New Roman" panose="02020603050405020304" pitchFamily="18" charset="0"/>
              </a:rPr>
              <a:t> Journal of Operational  Research,354-346 </a:t>
            </a:r>
          </a:p>
          <a:p>
            <a:pPr marL="457200" lvl="0" indent="-457200" algn="r" rtl="1">
              <a:buFont typeface="+mj-lt"/>
              <a:buAutoNum type="arabicPeriod"/>
            </a:pPr>
            <a:r>
              <a:rPr lang="ar-SA" sz="2400" dirty="0">
                <a:latin typeface="Times New Roman" panose="02020603050405020304" pitchFamily="18" charset="0"/>
                <a:cs typeface="Times New Roman" panose="02020603050405020304" pitchFamily="18" charset="0"/>
              </a:rPr>
              <a:t>برنامه ريزي مهندسي حمل و نقل و تحليل جابجايي مواد،١٣٨٧،سيد محمد سيد حسيني،١٨٥ </a:t>
            </a:r>
            <a:endParaRPr lang="en-US" sz="2400" dirty="0">
              <a:latin typeface="Times New Roman" panose="02020603050405020304" pitchFamily="18" charset="0"/>
              <a:cs typeface="Times New Roman" panose="02020603050405020304" pitchFamily="18" charset="0"/>
            </a:endParaRPr>
          </a:p>
          <a:p>
            <a:pPr marL="457200" lvl="0" indent="-457200">
              <a:buFont typeface="+mj-lt"/>
              <a:buAutoNum type="arabicPeriod"/>
            </a:pPr>
            <a:r>
              <a:rPr lang="en-US" sz="2400" dirty="0" err="1">
                <a:latin typeface="Times New Roman" panose="02020603050405020304" pitchFamily="18" charset="0"/>
                <a:cs typeface="Times New Roman" panose="02020603050405020304" pitchFamily="18" charset="0"/>
              </a:rPr>
              <a:t>z.wheihu,Lu</a:t>
            </a:r>
            <a:r>
              <a:rPr lang="en-US" sz="2400" dirty="0">
                <a:latin typeface="Times New Roman" panose="02020603050405020304" pitchFamily="18" charset="0"/>
                <a:cs typeface="Times New Roman" panose="02020603050405020304" pitchFamily="18" charset="0"/>
              </a:rPr>
              <a:t> Huapu,2005,Study on Method for Evaluating Bus Rapid  TransitScheme,390-403 </a:t>
            </a:r>
          </a:p>
          <a:p>
            <a:pPr marL="457200" lvl="0" indent="-457200">
              <a:buFont typeface="+mj-lt"/>
              <a:buAutoNum type="arabicPeriod"/>
            </a:pPr>
            <a:r>
              <a:rPr lang="en-US" sz="2300" dirty="0" err="1">
                <a:latin typeface="Times New Roman" panose="02020603050405020304" pitchFamily="18" charset="0"/>
                <a:cs typeface="Times New Roman" panose="02020603050405020304" pitchFamily="18" charset="0"/>
              </a:rPr>
              <a:t>Chintan</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Sheth,Konstantinos</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Triantis,Dusan</a:t>
            </a:r>
            <a:r>
              <a:rPr lang="en-US" sz="2300" dirty="0">
                <a:latin typeface="Times New Roman" panose="02020603050405020304" pitchFamily="18" charset="0"/>
                <a:cs typeface="Times New Roman" panose="02020603050405020304" pitchFamily="18" charset="0"/>
              </a:rPr>
              <a:t> Tendorovic,2007,Performance  evaluation of bus </a:t>
            </a:r>
            <a:r>
              <a:rPr lang="en-US" sz="2300" dirty="0" err="1">
                <a:latin typeface="Times New Roman" panose="02020603050405020304" pitchFamily="18" charset="0"/>
                <a:cs typeface="Times New Roman" panose="02020603050405020304" pitchFamily="18" charset="0"/>
              </a:rPr>
              <a:t>routes:A</a:t>
            </a:r>
            <a:r>
              <a:rPr lang="en-US" sz="2300" dirty="0">
                <a:latin typeface="Times New Roman" panose="02020603050405020304" pitchFamily="18" charset="0"/>
                <a:cs typeface="Times New Roman" panose="02020603050405020304" pitchFamily="18" charset="0"/>
              </a:rPr>
              <a:t> provider and passenger </a:t>
            </a:r>
            <a:r>
              <a:rPr lang="en-US" sz="2300" dirty="0" err="1">
                <a:latin typeface="Times New Roman" panose="02020603050405020304" pitchFamily="18" charset="0"/>
                <a:cs typeface="Times New Roman" panose="02020603050405020304" pitchFamily="18" charset="0"/>
              </a:rPr>
              <a:t>perspective,Transportation</a:t>
            </a:r>
            <a:r>
              <a:rPr lang="en-US" sz="2300" dirty="0">
                <a:latin typeface="Times New Roman" panose="02020603050405020304" pitchFamily="18" charset="0"/>
                <a:cs typeface="Times New Roman" panose="02020603050405020304" pitchFamily="18" charset="0"/>
              </a:rPr>
              <a:t>  Research Part E,453-378 </a:t>
            </a:r>
          </a:p>
          <a:p>
            <a:pPr marL="457200" indent="-457200">
              <a:buFont typeface="+mj-lt"/>
              <a:buAutoNum type="arabicPeriod"/>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7990860"/>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200" b="1" dirty="0" smtClean="0">
                <a:cs typeface="B Titr" panose="00000700000000000000" pitchFamily="2" charset="-78"/>
              </a:rPr>
              <a:t>مقدمه </a:t>
            </a:r>
            <a:endParaRPr lang="en-US" sz="3200" dirty="0">
              <a:cs typeface="B Titr" panose="00000700000000000000" pitchFamily="2" charset="-78"/>
            </a:endParaRPr>
          </a:p>
        </p:txBody>
      </p:sp>
      <p:sp>
        <p:nvSpPr>
          <p:cNvPr id="4" name="TextBox 3"/>
          <p:cNvSpPr txBox="1"/>
          <p:nvPr/>
        </p:nvSpPr>
        <p:spPr>
          <a:xfrm>
            <a:off x="469900" y="1879600"/>
            <a:ext cx="11140908" cy="4562788"/>
          </a:xfrm>
          <a:prstGeom prst="rect">
            <a:avLst/>
          </a:prstGeom>
          <a:noFill/>
        </p:spPr>
        <p:txBody>
          <a:bodyPr wrap="square" rtlCol="0">
            <a:spAutoFit/>
          </a:bodyPr>
          <a:lstStyle/>
          <a:p>
            <a:pPr algn="just" rtl="1">
              <a:lnSpc>
                <a:spcPct val="150000"/>
              </a:lnSpc>
            </a:pPr>
            <a:r>
              <a:rPr lang="ar-SA" sz="2800" dirty="0" smtClean="0">
                <a:cs typeface="B Nazanin" panose="00000400000000000000" pitchFamily="2" charset="-78"/>
              </a:rPr>
              <a:t>در </a:t>
            </a:r>
            <a:r>
              <a:rPr lang="ar-SA" sz="2800" dirty="0">
                <a:cs typeface="B Nazanin" panose="00000400000000000000" pitchFamily="2" charset="-78"/>
              </a:rPr>
              <a:t>دهه هاي اخير گسترش حمل و نقل عمومي شهري به عنوان يکي از شاخص هاي مهم توسعه پايدار و راهکار مناسبي براي حفظ منابع و محيط زيست و کاهش معضلات ترافيکي شهرها مورد توجه و در دستور کار دولت ها و تصميم گيران قرار گرفته است. سيستم حمل و نقل عمومي خود را در قالب سرويسي که توسط اداره کنندگان ارائه شده و توسط کاربران مصرف ميگردد، نشان ميدهد. اين ماهيت، اهميت سياستگذاري و مديريت را در سطوح کلان و سازماني در بخش حمل و نقل عمومي آشکار مينمايد. از آنجا که ارائه راهکار تنها با شناخت دقيق مسئله مسير است، رفع نواقص موجود، بهبود عملکرد و برنامه ريزي حمل و نقل عمومي تنها با شناخت و ارزيابي دقيق ممکن خواهد بود. </a:t>
            </a:r>
            <a:endParaRPr lang="en-US" sz="2800" dirty="0">
              <a:cs typeface="B Nazanin" panose="00000400000000000000" pitchFamily="2" charset="-78"/>
            </a:endParaRPr>
          </a:p>
        </p:txBody>
      </p:sp>
    </p:spTree>
    <p:extLst>
      <p:ext uri="{BB962C8B-B14F-4D97-AF65-F5344CB8AC3E}">
        <p14:creationId xmlns:p14="http://schemas.microsoft.com/office/powerpoint/2010/main" val="3158007911"/>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200" b="1" dirty="0" smtClean="0">
                <a:cs typeface="B Titr" panose="00000700000000000000" pitchFamily="2" charset="-78"/>
              </a:rPr>
              <a:t>مقدمه </a:t>
            </a:r>
            <a:endParaRPr lang="en-US" sz="3200" dirty="0">
              <a:cs typeface="B Titr" panose="00000700000000000000" pitchFamily="2" charset="-78"/>
            </a:endParaRPr>
          </a:p>
        </p:txBody>
      </p:sp>
      <p:sp>
        <p:nvSpPr>
          <p:cNvPr id="4" name="TextBox 3"/>
          <p:cNvSpPr txBox="1"/>
          <p:nvPr/>
        </p:nvSpPr>
        <p:spPr>
          <a:xfrm>
            <a:off x="469900" y="1879600"/>
            <a:ext cx="11140908" cy="4401205"/>
          </a:xfrm>
          <a:prstGeom prst="rect">
            <a:avLst/>
          </a:prstGeom>
          <a:noFill/>
        </p:spPr>
        <p:txBody>
          <a:bodyPr wrap="square" rtlCol="0">
            <a:spAutoFit/>
          </a:bodyPr>
          <a:lstStyle/>
          <a:p>
            <a:pPr algn="just" rtl="1"/>
            <a:r>
              <a:rPr lang="ar-SA" sz="2800" dirty="0">
                <a:cs typeface="B Mitra" panose="00000400000000000000" pitchFamily="2" charset="-78"/>
              </a:rPr>
              <a:t>گسترش خصوصي سازي و رقابت ميان شرکت هاي خصوصي اداره کننده سيستم هاي حمل و نقل عمومي در کسب منافع بيشتر نيز بر اهميت ارزيابي عملکرد اين سيستم ها ميافزايد.سيستم حمل و نقل عمومي اهداف متعددي را دنباي نموده و عملکرد آن ابعاد و فاکتورهاي مختلفي را شامل ميشود که بعضا بهم مرتبط بوده و اثرات متقابل بر يکديگر دارند. اين ماهيت چندگانه موجب پيچيدگي مسئله ارزيابي عملکرد اين سيستم شده و اين مطلب را آشکار ميسازد که روش يا چارچوب ارزيابي عملکردي مناسب و راهگشا خواهد بود که با طبيعت چندبعدي عملکرد حمل و نقل عمومي سازگار بوده و بتواند ابعاد و فاکتورهاي متعدد اين سيستم را تحت پوشش قرار دهد. </a:t>
            </a:r>
            <a:endParaRPr lang="en-US" sz="2800" dirty="0">
              <a:cs typeface="B Mitra" panose="00000400000000000000" pitchFamily="2" charset="-78"/>
            </a:endParaRPr>
          </a:p>
          <a:p>
            <a:pPr algn="just" rtl="1"/>
            <a:r>
              <a:rPr lang="ar-SA" sz="2800" dirty="0">
                <a:cs typeface="B Mitra" panose="00000400000000000000" pitchFamily="2" charset="-78"/>
              </a:rPr>
              <a:t>با توجه به مطالب ذکر شده شناخت ابعاد، ديدگاه ها و عوامل مختلف در بيان عملکرد حمل و نقل عمومي اولين و مهم ترين گام در ارزيابي عملکرد بوده امکان انتخاب و تصميم گيري صحيح در مورد روش و چگونگي اين ارزيابي را فراهم مينمايد. </a:t>
            </a:r>
            <a:endParaRPr lang="en-US" sz="2800" dirty="0">
              <a:cs typeface="B Mitra" panose="00000400000000000000" pitchFamily="2" charset="-78"/>
            </a:endParaRPr>
          </a:p>
        </p:txBody>
      </p:sp>
    </p:spTree>
    <p:extLst>
      <p:ext uri="{BB962C8B-B14F-4D97-AF65-F5344CB8AC3E}">
        <p14:creationId xmlns:p14="http://schemas.microsoft.com/office/powerpoint/2010/main" val="2070580322"/>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200" b="1" dirty="0">
                <a:cs typeface="B Titr" panose="00000700000000000000" pitchFamily="2" charset="-78"/>
              </a:rPr>
              <a:t>بررسي مسئله ارزيابي عملکرد حمل و نقل عمومي </a:t>
            </a:r>
            <a:endParaRPr lang="en-US" sz="3200" dirty="0">
              <a:cs typeface="B Titr" panose="00000700000000000000" pitchFamily="2" charset="-78"/>
            </a:endParaRPr>
          </a:p>
        </p:txBody>
      </p:sp>
      <p:sp>
        <p:nvSpPr>
          <p:cNvPr id="4" name="TextBox 3"/>
          <p:cNvSpPr txBox="1"/>
          <p:nvPr/>
        </p:nvSpPr>
        <p:spPr>
          <a:xfrm>
            <a:off x="469900" y="1879600"/>
            <a:ext cx="11140908" cy="4401205"/>
          </a:xfrm>
          <a:prstGeom prst="rect">
            <a:avLst/>
          </a:prstGeom>
          <a:noFill/>
        </p:spPr>
        <p:txBody>
          <a:bodyPr wrap="square" rtlCol="0">
            <a:spAutoFit/>
          </a:bodyPr>
          <a:lstStyle/>
          <a:p>
            <a:pPr algn="just" rtl="1"/>
            <a:r>
              <a:rPr lang="ar-SA" sz="2800" dirty="0">
                <a:cs typeface="B Nazanin" panose="00000400000000000000" pitchFamily="2" charset="-78"/>
              </a:rPr>
              <a:t>در مباحث ارزيابي عملکرد تعيين محدوده و مشخصات سيستم مورد ارزيابي، در اينجا حمل و نقل عمومي، بسيار مهم خواهد بود. بدين معني که گاه تمايل داريم تنها عملکرد يک مد حمل و نقلي، مثلا اتوبوس را در سرويس دهي به يک ناحيه مورد ارزيابي قرار دهيم. همچنين ممکن است ارزيابي عملکرد مجموعه اي از انواع حمل و نقل عمومي سرويس دهنده به يک شهر مورد نظر باشد. به علاوه همانطور که پيش تر گفته شد، مسئله ارزيابي عملکرد حمل و نقل يک مسئله چندبعدي بوده و عوامل مختلفي در آن دخيل هستند. عملکرد خود جوانب متعددي داشته در بيان آن ديدگاه هاي متفاوت و بعضا متناقض و نيز معيارهاي گسترده اي مورد استفاده قرار ميگيرد. انتخاب ديدگاه ها، معيارها و جوانب مختلف عملکرد ميتواند منجر به دستيابي به نتايج متفاوتي در ارزيابي عملکرد حمل و نقل عمومي گردد[١]. در اين بخش جوانب عملکرد و معيارها و ديدگاه هاي مختلف بيانگر آن مورد بررسي قرار گرفته است.</a:t>
            </a:r>
            <a:endParaRPr lang="en-US" sz="2800" dirty="0">
              <a:cs typeface="B Nazanin" panose="00000400000000000000" pitchFamily="2" charset="-78"/>
            </a:endParaRPr>
          </a:p>
        </p:txBody>
      </p:sp>
    </p:spTree>
    <p:extLst>
      <p:ext uri="{BB962C8B-B14F-4D97-AF65-F5344CB8AC3E}">
        <p14:creationId xmlns:p14="http://schemas.microsoft.com/office/powerpoint/2010/main" val="2115639620"/>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just" rtl="1"/>
            <a:r>
              <a:rPr lang="ar-SA" sz="3200" b="1" dirty="0">
                <a:cs typeface="B Titr" panose="00000700000000000000" pitchFamily="2" charset="-78"/>
              </a:rPr>
              <a:t>جوانب مختلف عملکرد حمل و نقل عمومي </a:t>
            </a:r>
            <a:endParaRPr lang="en-US" sz="3200" dirty="0">
              <a:cs typeface="B Titr" panose="00000700000000000000" pitchFamily="2" charset="-78"/>
            </a:endParaRPr>
          </a:p>
        </p:txBody>
      </p:sp>
      <p:sp>
        <p:nvSpPr>
          <p:cNvPr id="4" name="TextBox 3"/>
          <p:cNvSpPr txBox="1"/>
          <p:nvPr/>
        </p:nvSpPr>
        <p:spPr>
          <a:xfrm>
            <a:off x="469900" y="2108200"/>
            <a:ext cx="11140908" cy="3970318"/>
          </a:xfrm>
          <a:prstGeom prst="rect">
            <a:avLst/>
          </a:prstGeom>
          <a:noFill/>
        </p:spPr>
        <p:txBody>
          <a:bodyPr wrap="square" rtlCol="0">
            <a:spAutoFit/>
          </a:bodyPr>
          <a:lstStyle/>
          <a:p>
            <a:pPr algn="just" rtl="1">
              <a:lnSpc>
                <a:spcPct val="150000"/>
              </a:lnSpc>
            </a:pPr>
            <a:r>
              <a:rPr lang="ar-SA" sz="2800" dirty="0" smtClean="0">
                <a:cs typeface="B Nazanin" panose="00000400000000000000" pitchFamily="2" charset="-78"/>
              </a:rPr>
              <a:t>در </a:t>
            </a:r>
            <a:r>
              <a:rPr lang="ar-SA" sz="2800" dirty="0">
                <a:cs typeface="B Nazanin" panose="00000400000000000000" pitchFamily="2" charset="-78"/>
              </a:rPr>
              <a:t>اکثر مطالعات ارزيابي عملکرد حمل و نقل عمومي عملکرد به دو جنبه کارآيي (</a:t>
            </a:r>
            <a:r>
              <a:rPr lang="en-US" sz="2800" dirty="0">
                <a:cs typeface="B Nazanin" panose="00000400000000000000" pitchFamily="2" charset="-78"/>
              </a:rPr>
              <a:t>efficiency</a:t>
            </a:r>
            <a:r>
              <a:rPr lang="ar-SA" sz="2800" dirty="0">
                <a:cs typeface="B Nazanin" panose="00000400000000000000" pitchFamily="2" charset="-78"/>
              </a:rPr>
              <a:t>) و اثربخشي يا مؤثر بودن (</a:t>
            </a:r>
            <a:r>
              <a:rPr lang="en-US" sz="2800" dirty="0">
                <a:cs typeface="B Nazanin" panose="00000400000000000000" pitchFamily="2" charset="-78"/>
              </a:rPr>
              <a:t>effectiveness</a:t>
            </a:r>
            <a:r>
              <a:rPr lang="ar-SA" sz="2800" dirty="0">
                <a:cs typeface="B Nazanin" panose="00000400000000000000" pitchFamily="2" charset="-78"/>
              </a:rPr>
              <a:t>) اشاره ميکند </a:t>
            </a:r>
            <a:r>
              <a:rPr lang="en-US" sz="2800" dirty="0" smtClean="0">
                <a:cs typeface="B Nazanin" panose="00000400000000000000" pitchFamily="2" charset="-78"/>
              </a:rPr>
              <a:t>.</a:t>
            </a:r>
            <a:r>
              <a:rPr lang="ar-SA" sz="2800" dirty="0" smtClean="0">
                <a:cs typeface="B Nazanin" panose="00000400000000000000" pitchFamily="2" charset="-78"/>
              </a:rPr>
              <a:t>کارآيي </a:t>
            </a:r>
            <a:r>
              <a:rPr lang="ar-SA" sz="2800" dirty="0">
                <a:cs typeface="B Nazanin" panose="00000400000000000000" pitchFamily="2" charset="-78"/>
              </a:rPr>
              <a:t>به معني انجام صحيح کارها، در ارتباط توام با مخارج خدمات ارائه شده و ارتباط خدمات خروجي با منافع ورودي ميباشد. اثربخشي به معني انجام کارهاي صحيح، با کيفيت خدماتي که ارائه ميگردد مرتبط است و ملاحظاتي از قبيل تعداد سرويس هاي ارائه شده و راحتي مسافران را در نظر ميگيرد. کارآيي و مؤثر بودن دو جنبه مختلف از عملکرد را بيان ميکنند و ممکن است سيستمي کارا بوده اما اثربخش نباشد و برعکس </a:t>
            </a:r>
            <a:r>
              <a:rPr lang="en-US" sz="2800" dirty="0" smtClean="0">
                <a:cs typeface="B Nazanin" panose="00000400000000000000" pitchFamily="2" charset="-78"/>
              </a:rPr>
              <a:t>.</a:t>
            </a:r>
            <a:endParaRPr lang="en-US" sz="2800" dirty="0">
              <a:cs typeface="B Nazanin" panose="00000400000000000000" pitchFamily="2" charset="-78"/>
            </a:endParaRPr>
          </a:p>
        </p:txBody>
      </p:sp>
    </p:spTree>
    <p:extLst>
      <p:ext uri="{BB962C8B-B14F-4D97-AF65-F5344CB8AC3E}">
        <p14:creationId xmlns:p14="http://schemas.microsoft.com/office/powerpoint/2010/main" val="269723201"/>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just" rtl="1"/>
            <a:r>
              <a:rPr lang="ar-SA" sz="3200" b="1" dirty="0">
                <a:cs typeface="B Titr" panose="00000700000000000000" pitchFamily="2" charset="-78"/>
              </a:rPr>
              <a:t>جوانب مختلف عملکرد حمل و نقل عمومي </a:t>
            </a:r>
            <a:endParaRPr lang="en-US" sz="3200" dirty="0">
              <a:cs typeface="B Titr" panose="00000700000000000000" pitchFamily="2" charset="-78"/>
            </a:endParaRPr>
          </a:p>
        </p:txBody>
      </p:sp>
      <p:sp>
        <p:nvSpPr>
          <p:cNvPr id="4" name="TextBox 3"/>
          <p:cNvSpPr txBox="1"/>
          <p:nvPr/>
        </p:nvSpPr>
        <p:spPr>
          <a:xfrm>
            <a:off x="469900" y="2108200"/>
            <a:ext cx="11140908" cy="4562788"/>
          </a:xfrm>
          <a:prstGeom prst="rect">
            <a:avLst/>
          </a:prstGeom>
          <a:noFill/>
        </p:spPr>
        <p:txBody>
          <a:bodyPr wrap="square" rtlCol="0">
            <a:spAutoFit/>
          </a:bodyPr>
          <a:lstStyle/>
          <a:p>
            <a:pPr algn="just" rtl="1">
              <a:lnSpc>
                <a:spcPct val="150000"/>
              </a:lnSpc>
            </a:pPr>
            <a:r>
              <a:rPr lang="ar-SA" sz="2800" dirty="0">
                <a:cs typeface="B Nazanin" panose="00000400000000000000" pitchFamily="2" charset="-78"/>
              </a:rPr>
              <a:t>اگرچه هستند محققاني که کارآيي و اثربخشي را جهت بيان عملکرد حمل و نقل عمومي کافي نمي دانند و جوانبي همچون تخصيص منابع را نيز دخيل ميشمارند، اکثر مطالعات بررسي کارآيي و اثربخشي را در ارزيابي عملکرد حمل و نقل عمومي مهم تر دانسته و به ويژه بر روي کارآيي اقتصادي و اثربخشي سرويس ها تأکيد دارند[١]. </a:t>
            </a:r>
            <a:endParaRPr lang="en-US" sz="2800" dirty="0">
              <a:cs typeface="B Nazanin" panose="00000400000000000000" pitchFamily="2" charset="-78"/>
            </a:endParaRPr>
          </a:p>
          <a:p>
            <a:pPr algn="just" rtl="1">
              <a:lnSpc>
                <a:spcPct val="150000"/>
              </a:lnSpc>
            </a:pPr>
            <a:r>
              <a:rPr lang="ar-SA" sz="2800" dirty="0">
                <a:cs typeface="B Nazanin" panose="00000400000000000000" pitchFamily="2" charset="-78"/>
              </a:rPr>
              <a:t>جهت ارزيابي کارآيي يا اثربخشي حمل و نقل عمومي با استفاده از مدل هاي ارزيابي عملکرد، نياز مند شاخص هايي هستيم که به خوبي بيانگر اين جوانب باشند.شاخص هاي متعددي در اين زمينه معرفي شده و مورد استفاده قرار ميگيرند. جدول ١ برخي از اين شاخص ها را نشان ميدهد. </a:t>
            </a:r>
            <a:endParaRPr lang="en-US" sz="2800" dirty="0">
              <a:cs typeface="B Nazanin" panose="00000400000000000000" pitchFamily="2" charset="-78"/>
            </a:endParaRPr>
          </a:p>
        </p:txBody>
      </p:sp>
    </p:spTree>
    <p:extLst>
      <p:ext uri="{BB962C8B-B14F-4D97-AF65-F5344CB8AC3E}">
        <p14:creationId xmlns:p14="http://schemas.microsoft.com/office/powerpoint/2010/main" val="533709722"/>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just" rtl="1"/>
            <a:r>
              <a:rPr lang="ar-SA" sz="3200" b="1" dirty="0">
                <a:cs typeface="B Titr" panose="00000700000000000000" pitchFamily="2" charset="-78"/>
              </a:rPr>
              <a:t>جوانب مختلف عملکرد حمل و نقل عمومي </a:t>
            </a:r>
            <a:endParaRPr lang="en-US" sz="3200" dirty="0">
              <a:cs typeface="B Titr" panose="00000700000000000000" pitchFamily="2" charset="-78"/>
            </a:endParaRPr>
          </a:p>
        </p:txBody>
      </p:sp>
      <p:sp>
        <p:nvSpPr>
          <p:cNvPr id="3" name="Rectangle 2"/>
          <p:cNvSpPr/>
          <p:nvPr/>
        </p:nvSpPr>
        <p:spPr>
          <a:xfrm>
            <a:off x="3486762" y="1917785"/>
            <a:ext cx="5421677" cy="600164"/>
          </a:xfrm>
          <a:prstGeom prst="rect">
            <a:avLst/>
          </a:prstGeom>
        </p:spPr>
        <p:txBody>
          <a:bodyPr wrap="none">
            <a:spAutoFit/>
          </a:bodyPr>
          <a:lstStyle/>
          <a:p>
            <a:pPr algn="ctr" rtl="1">
              <a:lnSpc>
                <a:spcPct val="150000"/>
              </a:lnSpc>
              <a:spcAft>
                <a:spcPts val="0"/>
              </a:spcAft>
            </a:pPr>
            <a:r>
              <a:rPr lang="ar-SA" sz="2400" b="1" dirty="0">
                <a:latin typeface="Times New Roman" panose="02020603050405020304" pitchFamily="18" charset="0"/>
                <a:ea typeface="Calibri" panose="020F0502020204030204" pitchFamily="34" charset="0"/>
                <a:cs typeface="B Lotus" panose="00000400000000000000" pitchFamily="2" charset="-78"/>
              </a:rPr>
              <a:t>جدول ١: شاخص هاي معرف کارائي و موثر بودن [٤]</a:t>
            </a:r>
            <a:endParaRPr lang="en-US" b="1"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1026"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7463" y="2709862"/>
            <a:ext cx="6992937" cy="3855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33567553"/>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20244"/>
          </a:xfrm>
        </p:spPr>
        <p:txBody>
          <a:bodyPr>
            <a:normAutofit/>
          </a:bodyPr>
          <a:lstStyle/>
          <a:p>
            <a:pPr algn="r" rtl="1"/>
            <a:r>
              <a:rPr lang="ar-SA" sz="3200" b="1" dirty="0">
                <a:cs typeface="B Titr" panose="00000700000000000000" pitchFamily="2" charset="-78"/>
              </a:rPr>
              <a:t>ديدگاه ها و معيارهاي مختلف در ارزيابي عملکرد حمل و نقل عمومي </a:t>
            </a:r>
            <a:endParaRPr lang="en-US" sz="3200" dirty="0">
              <a:cs typeface="B Titr" panose="00000700000000000000" pitchFamily="2" charset="-78"/>
            </a:endParaRPr>
          </a:p>
        </p:txBody>
      </p:sp>
      <p:sp>
        <p:nvSpPr>
          <p:cNvPr id="4" name="TextBox 3"/>
          <p:cNvSpPr txBox="1"/>
          <p:nvPr/>
        </p:nvSpPr>
        <p:spPr>
          <a:xfrm>
            <a:off x="469900" y="2171700"/>
            <a:ext cx="11140908" cy="3539430"/>
          </a:xfrm>
          <a:prstGeom prst="rect">
            <a:avLst/>
          </a:prstGeom>
          <a:noFill/>
        </p:spPr>
        <p:txBody>
          <a:bodyPr wrap="square" rtlCol="0">
            <a:spAutoFit/>
          </a:bodyPr>
          <a:lstStyle/>
          <a:p>
            <a:pPr algn="just" rtl="1"/>
            <a:r>
              <a:rPr lang="ar-SA" sz="2800" dirty="0" smtClean="0">
                <a:cs typeface="B Nazanin" panose="00000400000000000000" pitchFamily="2" charset="-78"/>
              </a:rPr>
              <a:t>حمل </a:t>
            </a:r>
            <a:r>
              <a:rPr lang="ar-SA" sz="2800" dirty="0">
                <a:cs typeface="B Nazanin" panose="00000400000000000000" pitchFamily="2" charset="-78"/>
              </a:rPr>
              <a:t>و نقل عمومي به عنوان يک سيستم سرويس دهنده در پي رسيدن به يک يا چند هدف از چند منبع ورودي استفاده ميکند تا خروجي يا خروجي هايي ايجاد نمايد. بنابراين در بيان عملکرد حمل و نقل عمومي شناخت و انتخاب صحيح اهداف و شاخص هاي مربوطه بسيار مهم بوده و تأثير زيادي در نتايج خواهد داشت. شاخصي مناسب است که به آساني قابل محاسبه بوده و منعکس کننده اصول و اطلاعات بيشتري باشد. اين شاخص ها بايد با اهداف سيستم و سرويس متناسب بوده و تعدادشان زياد نباشد. زياد بودن شاخص ها جمع آوري اطلاعات و ارزيابي را دشوار نموده و امکان خطا را افزايش ميدهد.از ميان شاخص هاي مؤثر بر عملکرد، بايد به کمک روش هايي نظير تحليل عاملي يا تحليل خوشه اي شاخص هايي که ضريب همبستگي زيادي دارند را حذف نمود[٥]. </a:t>
            </a:r>
            <a:endParaRPr lang="en-US" sz="2800" dirty="0">
              <a:cs typeface="B Nazanin" panose="00000400000000000000" pitchFamily="2" charset="-78"/>
            </a:endParaRPr>
          </a:p>
        </p:txBody>
      </p:sp>
    </p:spTree>
    <p:extLst>
      <p:ext uri="{BB962C8B-B14F-4D97-AF65-F5344CB8AC3E}">
        <p14:creationId xmlns:p14="http://schemas.microsoft.com/office/powerpoint/2010/main" val="656738244"/>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19</TotalTime>
  <Words>3775</Words>
  <Application>Microsoft Office PowerPoint</Application>
  <PresentationFormat>Widescreen</PresentationFormat>
  <Paragraphs>84</Paragraphs>
  <Slides>29</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29</vt:i4>
      </vt:variant>
    </vt:vector>
  </HeadingPairs>
  <TitlesOfParts>
    <vt:vector size="39" baseType="lpstr">
      <vt:lpstr>Arial</vt:lpstr>
      <vt:lpstr>B Lotus</vt:lpstr>
      <vt:lpstr>B Mitra</vt:lpstr>
      <vt:lpstr>B Nazanin</vt:lpstr>
      <vt:lpstr>B Titr</vt:lpstr>
      <vt:lpstr>Calibri</vt:lpstr>
      <vt:lpstr>Gill Sans MT</vt:lpstr>
      <vt:lpstr>Times New Roman</vt:lpstr>
      <vt:lpstr>Wingdings 2</vt:lpstr>
      <vt:lpstr>Dividend</vt:lpstr>
      <vt:lpstr>بررسي مسئله ارزيابي عملکرد حمل و نقل عمومي و کاربرد روش تحليل پوششي داده ها در اين ارزيابي</vt:lpstr>
      <vt:lpstr>چکيده </vt:lpstr>
      <vt:lpstr>مقدمه </vt:lpstr>
      <vt:lpstr>مقدمه </vt:lpstr>
      <vt:lpstr>بررسي مسئله ارزيابي عملکرد حمل و نقل عمومي </vt:lpstr>
      <vt:lpstr>جوانب مختلف عملکرد حمل و نقل عمومي </vt:lpstr>
      <vt:lpstr>جوانب مختلف عملکرد حمل و نقل عمومي </vt:lpstr>
      <vt:lpstr>جوانب مختلف عملکرد حمل و نقل عمومي </vt:lpstr>
      <vt:lpstr>ديدگاه ها و معيارهاي مختلف در ارزيابي عملکرد حمل و نقل عمومي </vt:lpstr>
      <vt:lpstr>ديدگاه ها و معيارهاي مختلف در ارزيابي عملکرد حمل و نقل عمومي </vt:lpstr>
      <vt:lpstr>ديدگاه ها و معيارهاي مختلف در ارزيابي عملکرد حمل و نقل عمومي </vt:lpstr>
      <vt:lpstr>ديدگاه ها و معيارهاي مختلف در ارزيابي عملکرد حمل و نقل عمومي </vt:lpstr>
      <vt:lpstr>کاربرد روش تحليل پوششي داده ها در ارزيابي عملکرد حمل و نقل عمومي </vt:lpstr>
      <vt:lpstr>کاربرد روش تحليل پوششي داده ها در ارزيابي عملکرد حمل و نقل عمومي </vt:lpstr>
      <vt:lpstr>شناخت روش تحليلي پوششي داده ها </vt:lpstr>
      <vt:lpstr>ماهيت الگوي مورد استفاده </vt:lpstr>
      <vt:lpstr>بازده به مقياس الگوي مورد استفاده </vt:lpstr>
      <vt:lpstr>مزاياي روش تحليل پوششي داده ها </vt:lpstr>
      <vt:lpstr>ارزيابي عملکرد حمل و نقل عمومي با استفاده از روش تحليل پوششي داده ها </vt:lpstr>
      <vt:lpstr>ارزيابي عملکرد حمل و نقل عمومي با استفاده از روش تحليل پوششي داده ها </vt:lpstr>
      <vt:lpstr>ارزيابي عملکرد حمل و نقل عمومي با استفاده از روش تحليل پوششي داده ها </vt:lpstr>
      <vt:lpstr>ارزيابي عملکرد حمل و نقل عمومي با استفاده از روش تحليل پوششي داده ها </vt:lpstr>
      <vt:lpstr>ارزيابي عملکرد حمل و نقل عمومي با استفاده از روش تحليل پوششي داده ها </vt:lpstr>
      <vt:lpstr>ارزيابي عملکرد حمل و نقل عمومي با استفاده از روش تحليل پوششي داده ها </vt:lpstr>
      <vt:lpstr>ارزيابي عملکرد حمل و نقل عمومي با استفاده از روش تحليل پوششي داده ها </vt:lpstr>
      <vt:lpstr>ارزيابي عملکرد حمل و نقل عمومي با استفاده از روش تحليل پوششي داده ها </vt:lpstr>
      <vt:lpstr>ارزيابي عملکرد حمل و نقل عمومي با استفاده از روش تحليل پوششي داده ها </vt:lpstr>
      <vt:lpstr>نتيجه گيري </vt:lpstr>
      <vt:lpstr>مراجع</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بررسي مسئله ارزيابي عملکرد حمل و نقل عمومي و کاربرد روش تحليل پوششي داده ها در اين ارزيابي</dc:title>
  <dc:creator>apple</dc:creator>
  <cp:lastModifiedBy>apple</cp:lastModifiedBy>
  <cp:revision>4</cp:revision>
  <dcterms:created xsi:type="dcterms:W3CDTF">2016-05-02T05:09:00Z</dcterms:created>
  <dcterms:modified xsi:type="dcterms:W3CDTF">2016-05-02T05:28:20Z</dcterms:modified>
</cp:coreProperties>
</file>