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0" r:id="rId76"/>
    <p:sldId id="331" r:id="rId77"/>
    <p:sldId id="332" r:id="rId78"/>
    <p:sldId id="333" r:id="rId79"/>
    <p:sldId id="334" r:id="rId80"/>
    <p:sldId id="335" r:id="rId81"/>
    <p:sldId id="336" r:id="rId82"/>
    <p:sldId id="337" r:id="rId83"/>
    <p:sldId id="338" r:id="rId84"/>
    <p:sldId id="339" r:id="rId85"/>
    <p:sldId id="340" r:id="rId8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tableStyles" Target="tableStyles.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C4D9CE3-34A6-48D2-B9D0-F75E1B2793BA}" type="datetimeFigureOut">
              <a:rPr lang="en-US" smtClean="0"/>
              <a:t>11/29/2017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4CA7B-2867-4740-BED2-5B56A258760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4D9CE3-34A6-48D2-B9D0-F75E1B2793BA}" type="datetimeFigureOut">
              <a:rPr lang="en-US" smtClean="0"/>
              <a:t>11/29/2017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4CA7B-2867-4740-BED2-5B56A258760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4D9CE3-34A6-48D2-B9D0-F75E1B2793BA}" type="datetimeFigureOut">
              <a:rPr lang="en-US" smtClean="0"/>
              <a:t>11/29/2017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4CA7B-2867-4740-BED2-5B56A258760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4D9CE3-34A6-48D2-B9D0-F75E1B2793BA}" type="datetimeFigureOut">
              <a:rPr lang="en-US" smtClean="0"/>
              <a:t>11/29/2017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4CA7B-2867-4740-BED2-5B56A258760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C4D9CE3-34A6-48D2-B9D0-F75E1B2793BA}" type="datetimeFigureOut">
              <a:rPr lang="en-US" smtClean="0"/>
              <a:t>11/29/2017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4CA7B-2867-4740-BED2-5B56A258760D}"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C4D9CE3-34A6-48D2-B9D0-F75E1B2793BA}" type="datetimeFigureOut">
              <a:rPr lang="en-US" smtClean="0"/>
              <a:t>11/29/2017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4CA7B-2867-4740-BED2-5B56A258760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C4D9CE3-34A6-48D2-B9D0-F75E1B2793BA}" type="datetimeFigureOut">
              <a:rPr lang="en-US" smtClean="0"/>
              <a:t>11/29/2017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04CA7B-2867-4740-BED2-5B56A258760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C4D9CE3-34A6-48D2-B9D0-F75E1B2793BA}" type="datetimeFigureOut">
              <a:rPr lang="en-US" smtClean="0"/>
              <a:t>11/29/2017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04CA7B-2867-4740-BED2-5B56A258760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4D9CE3-34A6-48D2-B9D0-F75E1B2793BA}" type="datetimeFigureOut">
              <a:rPr lang="en-US" smtClean="0"/>
              <a:t>11/29/2017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04CA7B-2867-4740-BED2-5B56A258760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4D9CE3-34A6-48D2-B9D0-F75E1B2793BA}" type="datetimeFigureOut">
              <a:rPr lang="en-US" smtClean="0"/>
              <a:t>11/29/2017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4CA7B-2867-4740-BED2-5B56A258760D}"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7C4D9CE3-34A6-48D2-B9D0-F75E1B2793BA}" type="datetimeFigureOut">
              <a:rPr lang="en-US" smtClean="0"/>
              <a:t>11/29/2017</a:t>
            </a:fld>
            <a:endParaRPr lang="en-US"/>
          </a:p>
        </p:txBody>
      </p:sp>
      <p:sp>
        <p:nvSpPr>
          <p:cNvPr id="9" name="Slide Number Placeholder 8"/>
          <p:cNvSpPr>
            <a:spLocks noGrp="1"/>
          </p:cNvSpPr>
          <p:nvPr>
            <p:ph type="sldNum" sz="quarter" idx="11"/>
          </p:nvPr>
        </p:nvSpPr>
        <p:spPr/>
        <p:txBody>
          <a:bodyPr/>
          <a:lstStyle/>
          <a:p>
            <a:fld id="{1304CA7B-2867-4740-BED2-5B56A258760D}"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1304CA7B-2867-4740-BED2-5B56A258760D}"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7C4D9CE3-34A6-48D2-B9D0-F75E1B2793BA}" type="datetimeFigureOut">
              <a:rPr lang="en-US" smtClean="0"/>
              <a:t>11/29/2017</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7504" y="188640"/>
            <a:ext cx="7772400" cy="1829761"/>
          </a:xfrm>
        </p:spPr>
        <p:txBody>
          <a:bodyPr>
            <a:noAutofit/>
          </a:bodyPr>
          <a:lstStyle/>
          <a:p>
            <a:pPr algn="r" rtl="1">
              <a:lnSpc>
                <a:spcPct val="150000"/>
              </a:lnSpc>
              <a:spcAft>
                <a:spcPts val="1000"/>
              </a:spcAft>
            </a:pPr>
            <a:r>
              <a:rPr lang="fa-IR" sz="2800" b="1" dirty="0">
                <a:solidFill>
                  <a:schemeClr val="tx1"/>
                </a:solidFill>
                <a:effectLst/>
                <a:latin typeface="Calibri"/>
                <a:ea typeface="Calibri"/>
                <a:cs typeface="B Lotus" pitchFamily="2" charset="-78"/>
              </a:rPr>
              <a:t>انگاره های طراحی سازمان و ساختار سازمانی </a:t>
            </a:r>
            <a:r>
              <a:rPr lang="en-US" sz="2800" b="1" dirty="0">
                <a:solidFill>
                  <a:schemeClr val="tx1"/>
                </a:solidFill>
                <a:effectLst/>
                <a:latin typeface="Calibri"/>
                <a:ea typeface="Calibri"/>
                <a:cs typeface="B Lotus" pitchFamily="2" charset="-78"/>
              </a:rPr>
              <a:t/>
            </a:r>
            <a:br>
              <a:rPr lang="en-US" sz="2800" b="1" dirty="0">
                <a:solidFill>
                  <a:schemeClr val="tx1"/>
                </a:solidFill>
                <a:effectLst/>
                <a:latin typeface="Calibri"/>
                <a:ea typeface="Calibri"/>
                <a:cs typeface="B Lotus" pitchFamily="2" charset="-78"/>
              </a:rPr>
            </a:br>
            <a:r>
              <a:rPr lang="fa-IR" sz="2800" b="1" dirty="0">
                <a:solidFill>
                  <a:schemeClr val="tx1"/>
                </a:solidFill>
                <a:effectLst/>
                <a:latin typeface="Calibri"/>
                <a:ea typeface="Calibri"/>
                <a:cs typeface="B Lotus" pitchFamily="2" charset="-78"/>
              </a:rPr>
              <a:t>استعاره ها و بصیرت ها</a:t>
            </a:r>
            <a:r>
              <a:rPr lang="en-US" sz="2800" dirty="0">
                <a:solidFill>
                  <a:schemeClr val="tx1"/>
                </a:solidFill>
                <a:effectLst/>
                <a:latin typeface="Calibri"/>
                <a:ea typeface="Calibri"/>
                <a:cs typeface="B Lotus" pitchFamily="2" charset="-78"/>
              </a:rPr>
              <a:t/>
            </a:r>
            <a:br>
              <a:rPr lang="en-US" sz="2800" dirty="0">
                <a:solidFill>
                  <a:schemeClr val="tx1"/>
                </a:solidFill>
                <a:effectLst/>
                <a:latin typeface="Calibri"/>
                <a:ea typeface="Calibri"/>
                <a:cs typeface="B Lotus" pitchFamily="2" charset="-78"/>
              </a:rPr>
            </a:br>
            <a:endParaRPr lang="en-US" sz="2800" dirty="0">
              <a:solidFill>
                <a:schemeClr val="tx1"/>
              </a:solidFill>
              <a:cs typeface="B Lotus" pitchFamily="2" charset="-78"/>
            </a:endParaRPr>
          </a:p>
        </p:txBody>
      </p:sp>
      <p:sp>
        <p:nvSpPr>
          <p:cNvPr id="3" name="Subtitle 2"/>
          <p:cNvSpPr>
            <a:spLocks noGrp="1"/>
          </p:cNvSpPr>
          <p:nvPr>
            <p:ph type="subTitle" idx="1"/>
          </p:nvPr>
        </p:nvSpPr>
        <p:spPr>
          <a:xfrm>
            <a:off x="395536" y="1844824"/>
            <a:ext cx="7772400" cy="4536504"/>
          </a:xfrm>
        </p:spPr>
        <p:txBody>
          <a:bodyPr>
            <a:normAutofit fontScale="85000" lnSpcReduction="10000"/>
          </a:bodyPr>
          <a:lstStyle/>
          <a:p>
            <a:pPr algn="just" rtl="1">
              <a:lnSpc>
                <a:spcPct val="150000"/>
              </a:lnSpc>
              <a:spcAft>
                <a:spcPts val="1000"/>
              </a:spcAft>
            </a:pPr>
            <a:r>
              <a:rPr lang="fa-IR" sz="2800" dirty="0">
                <a:solidFill>
                  <a:schemeClr val="tx1"/>
                </a:solidFill>
                <a:latin typeface="Calibri"/>
                <a:ea typeface="Calibri"/>
                <a:cs typeface="B Nazanin"/>
              </a:rPr>
              <a:t>طرح های سازمانی، عینیت یافته الگوهایی ذهنی اند که می توان آنها را در قالب استعاره های سازمان، سازماندهی کرد. بر این اساس ، آن که انگاره ماشینی در پس ذهن دارد، سازمانی ماشین گونه طراحی می کند و آن که انگاره زیستی را پذیرفته است، ساختار سازمانی را چون ارگانیز می به هم پیوسته، طراحی می نماید.</a:t>
            </a:r>
            <a:endParaRPr lang="en-US" sz="1800" dirty="0">
              <a:solidFill>
                <a:schemeClr val="tx1"/>
              </a:solidFill>
              <a:latin typeface="Calibri"/>
              <a:ea typeface="Calibri"/>
              <a:cs typeface="Arial"/>
            </a:endParaRPr>
          </a:p>
          <a:p>
            <a:pPr algn="just" rtl="1">
              <a:lnSpc>
                <a:spcPct val="150000"/>
              </a:lnSpc>
              <a:spcAft>
                <a:spcPts val="1000"/>
              </a:spcAft>
            </a:pPr>
            <a:r>
              <a:rPr lang="fa-IR" sz="2800" dirty="0">
                <a:solidFill>
                  <a:schemeClr val="tx1"/>
                </a:solidFill>
                <a:latin typeface="Calibri"/>
                <a:ea typeface="Calibri"/>
                <a:cs typeface="B Nazanin"/>
              </a:rPr>
              <a:t>بنابراین، برای درک شکل گیری قالب های زیربنایی طراحی ساختار، آشنایی با استعاره هایی که بنیان های تفکر افراد را جهت می داده اند، بسیار ضروری است.</a:t>
            </a:r>
            <a:endParaRPr lang="en-US" sz="1800" dirty="0">
              <a:solidFill>
                <a:schemeClr val="tx1"/>
              </a:solidFill>
              <a:latin typeface="Calibri"/>
              <a:ea typeface="Calibri"/>
              <a:cs typeface="Arial"/>
            </a:endParaRPr>
          </a:p>
          <a:p>
            <a:endParaRPr lang="en-US" dirty="0">
              <a:solidFill>
                <a:schemeClr val="tx1"/>
              </a:solidFill>
            </a:endParaRPr>
          </a:p>
        </p:txBody>
      </p:sp>
    </p:spTree>
    <p:extLst>
      <p:ext uri="{BB962C8B-B14F-4D97-AF65-F5344CB8AC3E}">
        <p14:creationId xmlns:p14="http://schemas.microsoft.com/office/powerpoint/2010/main" val="15067647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7620000" cy="6140152"/>
          </a:xfrm>
        </p:spPr>
        <p:txBody>
          <a:bodyPr>
            <a:noAutofit/>
          </a:bodyPr>
          <a:lstStyle/>
          <a:p>
            <a:pPr algn="just" rtl="1">
              <a:lnSpc>
                <a:spcPct val="150000"/>
              </a:lnSpc>
              <a:spcAft>
                <a:spcPts val="1000"/>
              </a:spcAft>
            </a:pPr>
            <a:r>
              <a:rPr lang="fa-IR" sz="2000" dirty="0">
                <a:solidFill>
                  <a:schemeClr val="tx2">
                    <a:lumMod val="50000"/>
                  </a:schemeClr>
                </a:solidFill>
                <a:ea typeface="Calibri"/>
                <a:cs typeface="B Lotus" pitchFamily="2" charset="-78"/>
              </a:rPr>
              <a:t>مهم ترین مزایای انگاره سازمان زنده، عبارت اند از:</a:t>
            </a:r>
            <a:endParaRPr lang="en-US" sz="2000" dirty="0">
              <a:solidFill>
                <a:schemeClr val="tx2">
                  <a:lumMod val="50000"/>
                </a:schemeClr>
              </a:solidFill>
              <a:ea typeface="Calibri"/>
              <a:cs typeface="B Lotus" pitchFamily="2" charset="-78"/>
            </a:endParaRPr>
          </a:p>
          <a:p>
            <a:pPr algn="just" rtl="1">
              <a:lnSpc>
                <a:spcPct val="150000"/>
              </a:lnSpc>
              <a:spcAft>
                <a:spcPts val="1000"/>
              </a:spcAft>
            </a:pPr>
            <a:r>
              <a:rPr lang="fa-IR" sz="2000" dirty="0">
                <a:solidFill>
                  <a:schemeClr val="tx2">
                    <a:lumMod val="50000"/>
                  </a:schemeClr>
                </a:solidFill>
                <a:ea typeface="Calibri"/>
                <a:cs typeface="B Lotus" pitchFamily="2" charset="-78"/>
              </a:rPr>
              <a:t>الف) تأکید بر درک روابط متقابل سازمان و محیط پیرامونی؛</a:t>
            </a:r>
            <a:endParaRPr lang="en-US" sz="2000" dirty="0">
              <a:solidFill>
                <a:schemeClr val="tx2">
                  <a:lumMod val="50000"/>
                </a:schemeClr>
              </a:solidFill>
              <a:ea typeface="Calibri"/>
              <a:cs typeface="B Lotus" pitchFamily="2" charset="-78"/>
            </a:endParaRPr>
          </a:p>
          <a:p>
            <a:pPr algn="just" rtl="1">
              <a:lnSpc>
                <a:spcPct val="150000"/>
              </a:lnSpc>
              <a:spcAft>
                <a:spcPts val="1000"/>
              </a:spcAft>
            </a:pPr>
            <a:r>
              <a:rPr lang="fa-IR" sz="2000" dirty="0">
                <a:solidFill>
                  <a:schemeClr val="tx2">
                    <a:lumMod val="50000"/>
                  </a:schemeClr>
                </a:solidFill>
                <a:ea typeface="Calibri"/>
                <a:cs typeface="B Lotus" pitchFamily="2" charset="-78"/>
              </a:rPr>
              <a:t>ب) بهبود مدیریت سازمان از طریق توجه نظام یافته به نیازهای حیاتی و تأمین آنها؛</a:t>
            </a:r>
            <a:endParaRPr lang="en-US" sz="2000" dirty="0">
              <a:solidFill>
                <a:schemeClr val="tx2">
                  <a:lumMod val="50000"/>
                </a:schemeClr>
              </a:solidFill>
              <a:ea typeface="Calibri"/>
              <a:cs typeface="B Lotus" pitchFamily="2" charset="-78"/>
            </a:endParaRPr>
          </a:p>
          <a:p>
            <a:pPr algn="just" rtl="1">
              <a:lnSpc>
                <a:spcPct val="150000"/>
              </a:lnSpc>
              <a:spcAft>
                <a:spcPts val="1000"/>
              </a:spcAft>
            </a:pPr>
            <a:r>
              <a:rPr lang="fa-IR" sz="2000" dirty="0">
                <a:solidFill>
                  <a:schemeClr val="tx2">
                    <a:lumMod val="50000"/>
                  </a:schemeClr>
                </a:solidFill>
                <a:ea typeface="Calibri"/>
                <a:cs typeface="B Lotus" pitchFamily="2" charset="-78"/>
              </a:rPr>
              <a:t>ج) شناسایی گونه های متفاوت سازمان و توجه به این نکته که برای سازماندهی، طیف وسیعی از گزینه ها وجود دارد؛</a:t>
            </a:r>
            <a:endParaRPr lang="en-US" sz="2000" dirty="0">
              <a:solidFill>
                <a:schemeClr val="tx2">
                  <a:lumMod val="50000"/>
                </a:schemeClr>
              </a:solidFill>
              <a:ea typeface="Calibri"/>
              <a:cs typeface="B Lotus" pitchFamily="2" charset="-78"/>
            </a:endParaRPr>
          </a:p>
          <a:p>
            <a:pPr algn="just" rtl="1">
              <a:lnSpc>
                <a:spcPct val="150000"/>
              </a:lnSpc>
              <a:spcAft>
                <a:spcPts val="1000"/>
              </a:spcAft>
            </a:pPr>
            <a:r>
              <a:rPr lang="fa-IR" sz="2000" dirty="0">
                <a:solidFill>
                  <a:schemeClr val="tx2">
                    <a:lumMod val="50000"/>
                  </a:schemeClr>
                </a:solidFill>
                <a:ea typeface="Calibri"/>
                <a:cs typeface="B Lotus" pitchFamily="2" charset="-78"/>
              </a:rPr>
              <a:t>د) تأکید بر فرا گرد نوآوری؛</a:t>
            </a:r>
            <a:endParaRPr lang="en-US" sz="2000" dirty="0">
              <a:solidFill>
                <a:schemeClr val="tx2">
                  <a:lumMod val="50000"/>
                </a:schemeClr>
              </a:solidFill>
              <a:ea typeface="Calibri"/>
              <a:cs typeface="B Lotus" pitchFamily="2" charset="-78"/>
            </a:endParaRPr>
          </a:p>
          <a:p>
            <a:pPr algn="just" rtl="1">
              <a:lnSpc>
                <a:spcPct val="150000"/>
              </a:lnSpc>
              <a:spcAft>
                <a:spcPts val="1000"/>
              </a:spcAft>
            </a:pPr>
            <a:r>
              <a:rPr lang="fa-IR" sz="2000" dirty="0">
                <a:solidFill>
                  <a:schemeClr val="tx2">
                    <a:lumMod val="50000"/>
                  </a:schemeClr>
                </a:solidFill>
                <a:ea typeface="Calibri"/>
                <a:cs typeface="B Lotus" pitchFamily="2" charset="-78"/>
              </a:rPr>
              <a:t>ه) کمک به قلمرو نظری و عملی مفاهیم توسعه سازمانی و راهبرد سازمانی از طریق تأکید بر تناسب محیط و سازمانی؛</a:t>
            </a:r>
            <a:endParaRPr lang="en-US" sz="2000" dirty="0">
              <a:solidFill>
                <a:schemeClr val="tx2">
                  <a:lumMod val="50000"/>
                </a:schemeClr>
              </a:solidFill>
              <a:ea typeface="Calibri"/>
              <a:cs typeface="B Lotus" pitchFamily="2" charset="-78"/>
            </a:endParaRPr>
          </a:p>
          <a:p>
            <a:pPr algn="just" rtl="1">
              <a:lnSpc>
                <a:spcPct val="150000"/>
              </a:lnSpc>
              <a:spcAft>
                <a:spcPts val="1000"/>
              </a:spcAft>
            </a:pPr>
            <a:r>
              <a:rPr lang="fa-IR" sz="2000" dirty="0">
                <a:solidFill>
                  <a:schemeClr val="tx2">
                    <a:lumMod val="50000"/>
                  </a:schemeClr>
                </a:solidFill>
                <a:ea typeface="Calibri"/>
                <a:cs typeface="B Lotus" pitchFamily="2" charset="-78"/>
              </a:rPr>
              <a:t>و) بهره برداری از یافته های زیست شناسی برای مطالعات سازمانی ؛</a:t>
            </a:r>
            <a:endParaRPr lang="en-US" sz="2000" dirty="0">
              <a:solidFill>
                <a:schemeClr val="tx2">
                  <a:lumMod val="50000"/>
                </a:schemeClr>
              </a:solidFill>
              <a:ea typeface="Calibri"/>
              <a:cs typeface="B Lotus" pitchFamily="2" charset="-78"/>
            </a:endParaRPr>
          </a:p>
          <a:p>
            <a:pPr algn="just" rtl="1">
              <a:lnSpc>
                <a:spcPct val="150000"/>
              </a:lnSpc>
              <a:spcAft>
                <a:spcPts val="1000"/>
              </a:spcAft>
            </a:pPr>
            <a:r>
              <a:rPr lang="fa-IR" sz="2000" dirty="0">
                <a:solidFill>
                  <a:schemeClr val="tx2">
                    <a:lumMod val="50000"/>
                  </a:schemeClr>
                </a:solidFill>
                <a:ea typeface="Calibri"/>
                <a:cs typeface="B Lotus" pitchFamily="2" charset="-78"/>
              </a:rPr>
              <a:t>ز) تمرکز بر بوم شناسی و روابط بین سازمانی (  ر. ک </a:t>
            </a:r>
            <a:r>
              <a:rPr lang="en-US" sz="2000" dirty="0">
                <a:solidFill>
                  <a:schemeClr val="tx2">
                    <a:lumMod val="50000"/>
                  </a:schemeClr>
                </a:solidFill>
                <a:ea typeface="Calibri"/>
                <a:cs typeface="B Lotus" pitchFamily="2" charset="-78"/>
              </a:rPr>
              <a:t>Morgan,2006,65-66.</a:t>
            </a:r>
            <a:r>
              <a:rPr lang="fa-IR" sz="2000" dirty="0">
                <a:solidFill>
                  <a:schemeClr val="tx2">
                    <a:lumMod val="50000"/>
                  </a:schemeClr>
                </a:solidFill>
                <a:ea typeface="Calibri"/>
                <a:cs typeface="B Lotus" pitchFamily="2" charset="-78"/>
              </a:rPr>
              <a:t> ) .</a:t>
            </a:r>
            <a:endParaRPr lang="en-US" sz="2000" dirty="0">
              <a:solidFill>
                <a:schemeClr val="tx2">
                  <a:lumMod val="50000"/>
                </a:schemeClr>
              </a:solidFill>
              <a:ea typeface="Calibri"/>
              <a:cs typeface="B Lotus" pitchFamily="2" charset="-78"/>
            </a:endParaRPr>
          </a:p>
          <a:p>
            <a:pPr rtl="1">
              <a:lnSpc>
                <a:spcPct val="150000"/>
              </a:lnSpc>
            </a:pPr>
            <a:r>
              <a:rPr lang="en-US" sz="2000" baseline="30000" dirty="0" smtClean="0">
                <a:solidFill>
                  <a:schemeClr val="tx2">
                    <a:lumMod val="50000"/>
                  </a:schemeClr>
                </a:solidFill>
                <a:ea typeface="Calibri"/>
                <a:cs typeface="B Lotus" pitchFamily="2" charset="-78"/>
              </a:rPr>
              <a:t>2.</a:t>
            </a:r>
            <a:endParaRPr lang="en-US" sz="2000" dirty="0">
              <a:solidFill>
                <a:schemeClr val="tx2">
                  <a:lumMod val="50000"/>
                </a:schemeClr>
              </a:solidFill>
              <a:cs typeface="B Lotus" pitchFamily="2" charset="-78"/>
            </a:endParaRPr>
          </a:p>
        </p:txBody>
      </p:sp>
    </p:spTree>
    <p:extLst>
      <p:ext uri="{BB962C8B-B14F-4D97-AF65-F5344CB8AC3E}">
        <p14:creationId xmlns:p14="http://schemas.microsoft.com/office/powerpoint/2010/main" val="19809873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620688"/>
            <a:ext cx="7620000" cy="1143000"/>
          </a:xfrm>
        </p:spPr>
        <p:txBody>
          <a:bodyPr/>
          <a:lstStyle/>
          <a:p>
            <a:pPr marL="342900" lvl="0" indent="-228600" algn="r" rtl="1">
              <a:lnSpc>
                <a:spcPct val="150000"/>
              </a:lnSpc>
              <a:spcBef>
                <a:spcPct val="20000"/>
              </a:spcBef>
              <a:spcAft>
                <a:spcPts val="1000"/>
              </a:spcAft>
            </a:pPr>
            <a:r>
              <a:rPr lang="fa-IR" sz="2800" b="1" spc="0" dirty="0">
                <a:solidFill>
                  <a:schemeClr val="tx2">
                    <a:lumMod val="50000"/>
                  </a:schemeClr>
                </a:solidFill>
                <a:latin typeface="Calibri"/>
                <a:ea typeface="Calibri"/>
                <a:cs typeface="B Nazanin"/>
              </a:rPr>
              <a:t>مهم ترین معایب و محدودیت های انگاره موجود زنده نیز عبارت اند از:</a:t>
            </a:r>
            <a:r>
              <a:rPr lang="en-US" sz="2800" b="1" spc="0" dirty="0">
                <a:solidFill>
                  <a:schemeClr val="tx2">
                    <a:lumMod val="50000"/>
                  </a:schemeClr>
                </a:solidFill>
                <a:latin typeface="Calibri"/>
                <a:ea typeface="Calibri"/>
                <a:cs typeface="Arial"/>
              </a:rPr>
              <a:t/>
            </a:r>
            <a:br>
              <a:rPr lang="en-US" sz="2800" b="1" spc="0" dirty="0">
                <a:solidFill>
                  <a:schemeClr val="tx2">
                    <a:lumMod val="50000"/>
                  </a:schemeClr>
                </a:solidFill>
                <a:latin typeface="Calibri"/>
                <a:ea typeface="Calibri"/>
                <a:cs typeface="Arial"/>
              </a:rPr>
            </a:br>
            <a:endParaRPr lang="en-US" sz="2800" b="1" dirty="0">
              <a:solidFill>
                <a:schemeClr val="tx2">
                  <a:lumMod val="50000"/>
                </a:schemeClr>
              </a:solidFill>
            </a:endParaRPr>
          </a:p>
        </p:txBody>
      </p:sp>
      <p:sp>
        <p:nvSpPr>
          <p:cNvPr id="3" name="Content Placeholder 2"/>
          <p:cNvSpPr>
            <a:spLocks noGrp="1"/>
          </p:cNvSpPr>
          <p:nvPr>
            <p:ph idx="1"/>
          </p:nvPr>
        </p:nvSpPr>
        <p:spPr/>
        <p:txBody>
          <a:bodyPr>
            <a:normAutofit/>
          </a:bodyPr>
          <a:lstStyle/>
          <a:p>
            <a:pPr algn="just" rtl="1">
              <a:lnSpc>
                <a:spcPct val="150000"/>
              </a:lnSpc>
              <a:spcAft>
                <a:spcPts val="1000"/>
              </a:spcAft>
            </a:pPr>
            <a:r>
              <a:rPr lang="fa-IR" sz="2400" dirty="0" smtClean="0">
                <a:ea typeface="Calibri"/>
                <a:cs typeface="B Nazanin"/>
              </a:rPr>
              <a:t>الف</a:t>
            </a:r>
            <a:r>
              <a:rPr lang="fa-IR" sz="2400" dirty="0">
                <a:ea typeface="Calibri"/>
                <a:cs typeface="B Nazanin"/>
              </a:rPr>
              <a:t>) این استعاره موجوب می شود که سازمان و محیط پیرامونی آن، با نگاهی به دور از واقعیت مورد توجه قرار گیرند. در این تفکر، سازمان و اعضای آن، وابسته به نیروهای محیط خارجی فرض می شوند؛ در حالی که سازمان به مثابه یک سیستم اجتماعی، برخلاف موجودات زنده، ناچار به تطابق با محیط پیرامونی نیست، و در دیدی منفعلانه، توسط محیط انتخاب نمی شود، بلکه دارای حق انتخاب است و به واسطه قدرت و اختیار خود، می تواند بر محیط اثر بگذارد و با همکاری و رقابت با سایر سازمان ها، محیط و آینده را شکل دهد؛</a:t>
            </a:r>
            <a:endParaRPr lang="en-US" sz="1600" dirty="0">
              <a:ea typeface="Calibri"/>
              <a:cs typeface="Arial"/>
            </a:endParaRPr>
          </a:p>
          <a:p>
            <a:pPr algn="r" rtl="1"/>
            <a:endParaRPr lang="en-US" dirty="0"/>
          </a:p>
        </p:txBody>
      </p:sp>
    </p:spTree>
    <p:extLst>
      <p:ext uri="{BB962C8B-B14F-4D97-AF65-F5344CB8AC3E}">
        <p14:creationId xmlns:p14="http://schemas.microsoft.com/office/powerpoint/2010/main" val="10303203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7620000" cy="6400800"/>
          </a:xfrm>
        </p:spPr>
        <p:txBody>
          <a:bodyPr>
            <a:normAutofit lnSpcReduction="10000"/>
          </a:bodyPr>
          <a:lstStyle/>
          <a:p>
            <a:pPr algn="just" rtl="1">
              <a:lnSpc>
                <a:spcPct val="150000"/>
              </a:lnSpc>
              <a:spcAft>
                <a:spcPts val="1000"/>
              </a:spcAft>
            </a:pPr>
            <a:r>
              <a:rPr lang="fa-IR" sz="2400" dirty="0">
                <a:ea typeface="Calibri"/>
                <a:cs typeface="B Nazanin"/>
              </a:rPr>
              <a:t>ب) دومین محدودیت استعاره زیستی، در فرض واحد عملکردی نهفته است.</a:t>
            </a:r>
            <a:endParaRPr lang="en-US" sz="1600" dirty="0">
              <a:ea typeface="Calibri"/>
              <a:cs typeface="Arial"/>
            </a:endParaRPr>
          </a:p>
          <a:p>
            <a:pPr algn="just" rtl="1">
              <a:lnSpc>
                <a:spcPct val="150000"/>
              </a:lnSpc>
              <a:spcAft>
                <a:spcPts val="1000"/>
              </a:spcAft>
            </a:pPr>
            <a:r>
              <a:rPr lang="fa-IR" sz="2400" dirty="0">
                <a:ea typeface="Calibri"/>
                <a:cs typeface="B Nazanin"/>
              </a:rPr>
              <a:t>در سازمان ها، واحدهای گوناگون در اثر هماهنگی های انجام گرفته، به صورت یکپارچه عمل می کنند، اما هر بخش از سازمان قابلیت ها توانمندی های ویژه و جداگانه ای دارد؛ به گونه ای که به واسطه این ویژگی های متمایز، در مواردی میان بخش های گوناگون سازمان تعارض ایجاد می شود؛ در حالی که بروز تعارض در عملکرد عناصر بدون موجود زنده، آن را نابود می سازد، این تعارض در سازمان ها، گاهی رشد دهنده و ارزش آفرین اند.</a:t>
            </a:r>
            <a:endParaRPr lang="en-US" sz="1600" dirty="0">
              <a:ea typeface="Calibri"/>
              <a:cs typeface="Arial"/>
            </a:endParaRPr>
          </a:p>
          <a:p>
            <a:pPr algn="just" rtl="1">
              <a:lnSpc>
                <a:spcPct val="150000"/>
              </a:lnSpc>
              <a:spcAft>
                <a:spcPts val="1000"/>
              </a:spcAft>
            </a:pPr>
            <a:r>
              <a:rPr lang="fa-IR" sz="2400" dirty="0">
                <a:ea typeface="Calibri"/>
                <a:cs typeface="B Nazanin"/>
              </a:rPr>
              <a:t>ج) محدودیت دیگر، خطر تبدیل شدن استعاره به ایدئولوژی است. البته اکثر علوم اجتماعی این مشکل را دارند که به مثابه رهنمودهای هنجاری در نظر گرفته شوند؛ این محدودیت برای همه استعاره ها قابل تعمیم است. بدیدن ترتیب، استعاره ها بر بایدها تأکید می کنند.</a:t>
            </a:r>
            <a:endParaRPr lang="en-US" sz="1600" dirty="0">
              <a:ea typeface="Calibri"/>
              <a:cs typeface="Arial"/>
            </a:endParaRPr>
          </a:p>
          <a:p>
            <a:pPr algn="r" rtl="1"/>
            <a:endParaRPr lang="en-US" dirty="0"/>
          </a:p>
        </p:txBody>
      </p:sp>
    </p:spTree>
    <p:extLst>
      <p:ext uri="{BB962C8B-B14F-4D97-AF65-F5344CB8AC3E}">
        <p14:creationId xmlns:p14="http://schemas.microsoft.com/office/powerpoint/2010/main" val="30655436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7620000" cy="6140152"/>
          </a:xfrm>
        </p:spPr>
        <p:txBody>
          <a:bodyPr>
            <a:normAutofit fontScale="92500" lnSpcReduction="20000"/>
          </a:bodyPr>
          <a:lstStyle/>
          <a:p>
            <a:pPr algn="just" rtl="1">
              <a:lnSpc>
                <a:spcPct val="150000"/>
              </a:lnSpc>
              <a:spcAft>
                <a:spcPts val="1000"/>
              </a:spcAft>
            </a:pPr>
            <a:r>
              <a:rPr lang="fa-IR" sz="2400" dirty="0">
                <a:ea typeface="Calibri"/>
                <a:cs typeface="B Nazanin"/>
              </a:rPr>
              <a:t>در استعاره موجود زنده نیز این تفکر ممکن است به مثابه یک « الزام» مطرح شود که « سازمان باید همانند یک موجود زنده باشد».</a:t>
            </a:r>
            <a:endParaRPr lang="en-US" sz="1600" dirty="0">
              <a:ea typeface="Calibri"/>
              <a:cs typeface="Arial"/>
            </a:endParaRPr>
          </a:p>
          <a:p>
            <a:pPr algn="just" rtl="1">
              <a:lnSpc>
                <a:spcPct val="150000"/>
              </a:lnSpc>
              <a:spcAft>
                <a:spcPts val="1000"/>
              </a:spcAft>
            </a:pPr>
            <a:r>
              <a:rPr lang="fa-IR" sz="2400" dirty="0">
                <a:ea typeface="Calibri"/>
                <a:cs typeface="B Nazanin"/>
              </a:rPr>
              <a:t>نظریه ای که ضمن تأکید بر کلیه اصول عقلانی و منطقی منبعث از نظریه مدیریت علمی، بر بعد انسانی سازمان ها نیز تأکید دارد.</a:t>
            </a:r>
            <a:endParaRPr lang="en-US" sz="1600" dirty="0">
              <a:ea typeface="Calibri"/>
              <a:cs typeface="Arial"/>
            </a:endParaRPr>
          </a:p>
          <a:p>
            <a:pPr algn="just" rtl="1">
              <a:lnSpc>
                <a:spcPct val="150000"/>
              </a:lnSpc>
              <a:spcAft>
                <a:spcPts val="1000"/>
              </a:spcAft>
            </a:pPr>
            <a:r>
              <a:rPr lang="fa-IR" sz="2400" dirty="0">
                <a:ea typeface="Calibri"/>
                <a:cs typeface="B Nazanin"/>
              </a:rPr>
              <a:t>طرح سازمانی منبعث از انگاره موجود زنده</a:t>
            </a:r>
            <a:endParaRPr lang="en-US" sz="1600" dirty="0">
              <a:ea typeface="Calibri"/>
              <a:cs typeface="Arial"/>
            </a:endParaRPr>
          </a:p>
          <a:p>
            <a:pPr algn="just" rtl="1">
              <a:lnSpc>
                <a:spcPct val="150000"/>
              </a:lnSpc>
              <a:spcAft>
                <a:spcPts val="1000"/>
              </a:spcAft>
            </a:pPr>
            <a:r>
              <a:rPr lang="fa-IR" sz="2400" dirty="0">
                <a:ea typeface="Calibri"/>
                <a:cs typeface="B Nazanin"/>
              </a:rPr>
              <a:t>اگر انگاره سازمان به مثابه موجود زنده، الگوی ذهنی پذیرفته شدة طراحان سازمان باشد، احتمالاً سازمانی رشد یابنده، انطباق پذیر و پویا را طراحی خواهد کرد.</a:t>
            </a:r>
            <a:endParaRPr lang="en-US" sz="1600" dirty="0">
              <a:ea typeface="Calibri"/>
              <a:cs typeface="Arial"/>
            </a:endParaRPr>
          </a:p>
          <a:p>
            <a:pPr algn="just" rtl="1">
              <a:lnSpc>
                <a:spcPct val="150000"/>
              </a:lnSpc>
              <a:spcAft>
                <a:spcPts val="1000"/>
              </a:spcAft>
            </a:pPr>
            <a:r>
              <a:rPr lang="fa-IR" sz="2400" dirty="0">
                <a:ea typeface="Calibri"/>
                <a:cs typeface="B Nazanin"/>
              </a:rPr>
              <a:t>الگوهای سازمانی منبعث از انگاره موجود زنده و نظریه های نئوکلاسیک، الگوهایی نسبتاً ایستا بوده، ظرفیت کافی برای توسعه محیط و ارتقای موجودیت در محیط را ندارنتد؛ زیرا پذیرنده این استعاره، به انطباق با محیط دل بسته است، نه اصلاح و ارتقای محیط.</a:t>
            </a:r>
            <a:endParaRPr lang="en-US" sz="1600" dirty="0">
              <a:ea typeface="Calibri"/>
              <a:cs typeface="Arial"/>
            </a:endParaRPr>
          </a:p>
          <a:p>
            <a:pPr algn="r" rtl="1"/>
            <a:endParaRPr lang="en-US" dirty="0"/>
          </a:p>
        </p:txBody>
      </p:sp>
    </p:spTree>
    <p:extLst>
      <p:ext uri="{BB962C8B-B14F-4D97-AF65-F5344CB8AC3E}">
        <p14:creationId xmlns:p14="http://schemas.microsoft.com/office/powerpoint/2010/main" val="16805585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7620000" cy="6140152"/>
          </a:xfrm>
        </p:spPr>
        <p:txBody>
          <a:bodyPr>
            <a:normAutofit/>
          </a:bodyPr>
          <a:lstStyle/>
          <a:p>
            <a:pPr algn="just" rtl="1">
              <a:lnSpc>
                <a:spcPct val="150000"/>
              </a:lnSpc>
              <a:spcAft>
                <a:spcPts val="1000"/>
              </a:spcAft>
            </a:pPr>
            <a:r>
              <a:rPr lang="fa-IR" sz="2400" dirty="0">
                <a:ea typeface="Calibri"/>
                <a:cs typeface="B Nazanin"/>
              </a:rPr>
              <a:t>از جمله این الگوهای ایستا، می توان به الگوهای ساده سازماندهی بر مبنای منطقه جغرافیایی و مشتری اشاره کرد؛ الگوهایی که وضعیت محیط را از حیث تنوع مشتری و گونه گونی شرایط مناطق جغرافیایی در نظر می گیرند، ولی نمی توانند محیط را تغییر دهند.</a:t>
            </a:r>
            <a:endParaRPr lang="en-US" sz="1600" dirty="0">
              <a:ea typeface="Calibri"/>
              <a:cs typeface="Arial"/>
            </a:endParaRPr>
          </a:p>
          <a:p>
            <a:pPr algn="just" rtl="1">
              <a:lnSpc>
                <a:spcPct val="150000"/>
              </a:lnSpc>
              <a:spcAft>
                <a:spcPts val="1000"/>
              </a:spcAft>
            </a:pPr>
            <a:r>
              <a:rPr lang="fa-IR" sz="2400" dirty="0">
                <a:ea typeface="Calibri"/>
                <a:cs typeface="B Nazanin"/>
              </a:rPr>
              <a:t>سازمان به مثابه مغز- یادگیری و خودسازمانی</a:t>
            </a:r>
            <a:endParaRPr lang="en-US" sz="1600" dirty="0">
              <a:ea typeface="Calibri"/>
              <a:cs typeface="Arial"/>
            </a:endParaRPr>
          </a:p>
          <a:p>
            <a:pPr algn="just" rtl="1">
              <a:lnSpc>
                <a:spcPct val="150000"/>
              </a:lnSpc>
              <a:spcAft>
                <a:spcPts val="1000"/>
              </a:spcAft>
            </a:pPr>
            <a:r>
              <a:rPr lang="fa-IR" sz="2400" dirty="0">
                <a:ea typeface="Calibri"/>
                <a:cs typeface="B Nazanin"/>
              </a:rPr>
              <a:t>سازمان را می توان همچون مغز مدنظر قرار داد ( </a:t>
            </a:r>
            <a:r>
              <a:rPr lang="en-US" sz="2400" dirty="0">
                <a:ea typeface="Calibri"/>
                <a:cs typeface="B Nazanin"/>
              </a:rPr>
              <a:t>Morgan,2006,71</a:t>
            </a:r>
            <a:r>
              <a:rPr lang="fa-IR" sz="2400" dirty="0">
                <a:ea typeface="Calibri"/>
                <a:cs typeface="B Nazanin"/>
              </a:rPr>
              <a:t>)؛ مغزی که اطلاعات را از طریق سیستم های عصبی گوناگون دریافت می کند، مقایسه می کند، اعتبار سنجی می کند، تصمیم می گیرد و تلاش می کند تا خود و محیط را توسعه دهد؛ بنابراین، برحسب اطلاعات خود، طرح سازمانی را به گونه ای دگرگون می کند که ضرورت دارد.</a:t>
            </a:r>
            <a:endParaRPr lang="en-US" sz="1600" dirty="0">
              <a:ea typeface="Calibri"/>
              <a:cs typeface="Arial"/>
            </a:endParaRPr>
          </a:p>
          <a:p>
            <a:pPr algn="r" rtl="1"/>
            <a:endParaRPr lang="en-US" dirty="0"/>
          </a:p>
        </p:txBody>
      </p:sp>
    </p:spTree>
    <p:extLst>
      <p:ext uri="{BB962C8B-B14F-4D97-AF65-F5344CB8AC3E}">
        <p14:creationId xmlns:p14="http://schemas.microsoft.com/office/powerpoint/2010/main" val="39365678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pPr algn="just" rtl="1">
              <a:lnSpc>
                <a:spcPct val="150000"/>
              </a:lnSpc>
              <a:spcAft>
                <a:spcPts val="1000"/>
              </a:spcAft>
            </a:pPr>
            <a:r>
              <a:rPr lang="fa-IR" sz="2400" dirty="0">
                <a:ea typeface="Calibri"/>
                <a:cs typeface="B Nazanin"/>
              </a:rPr>
              <a:t>سازمان مغز گونه، سازمانی زنده و پویا و انعطاف پذیر است که از مدارهای اطلاعاتی متعدد تشکیل شده است؛ مدارهایی که نوعی ظرفیت یادگیرندگی و خود تنظیبمی را برای آن فراهم می سازند.</a:t>
            </a:r>
            <a:endParaRPr lang="en-US" sz="1600" dirty="0">
              <a:ea typeface="Calibri"/>
              <a:cs typeface="Arial"/>
            </a:endParaRPr>
          </a:p>
          <a:p>
            <a:pPr algn="just" rtl="1">
              <a:lnSpc>
                <a:spcPct val="150000"/>
              </a:lnSpc>
              <a:spcAft>
                <a:spcPts val="1000"/>
              </a:spcAft>
            </a:pPr>
            <a:r>
              <a:rPr lang="fa-IR" sz="2400" dirty="0">
                <a:ea typeface="Calibri"/>
                <a:cs typeface="B Nazanin"/>
              </a:rPr>
              <a:t>مهم ترین مفروضات این استعاره عبارت اند از:</a:t>
            </a:r>
            <a:endParaRPr lang="en-US" sz="1600" dirty="0">
              <a:ea typeface="Calibri"/>
              <a:cs typeface="Arial"/>
            </a:endParaRPr>
          </a:p>
          <a:p>
            <a:pPr algn="just" rtl="1">
              <a:lnSpc>
                <a:spcPct val="150000"/>
              </a:lnSpc>
              <a:spcAft>
                <a:spcPts val="1000"/>
              </a:spcAft>
            </a:pPr>
            <a:r>
              <a:rPr lang="fa-IR" sz="2400" dirty="0">
                <a:ea typeface="Calibri"/>
                <a:cs typeface="B Nazanin"/>
              </a:rPr>
              <a:t>الف) سازمان متشکل از مجموعه ای از مدارهای عصبی برای جمع آوری و فراوری اطلاعات است؛</a:t>
            </a:r>
            <a:endParaRPr lang="en-US" sz="1600" dirty="0">
              <a:ea typeface="Calibri"/>
              <a:cs typeface="Arial"/>
            </a:endParaRPr>
          </a:p>
          <a:p>
            <a:pPr algn="just" rtl="1">
              <a:lnSpc>
                <a:spcPct val="150000"/>
              </a:lnSpc>
              <a:spcAft>
                <a:spcPts val="1000"/>
              </a:spcAft>
            </a:pPr>
            <a:r>
              <a:rPr lang="fa-IR" sz="2400" dirty="0">
                <a:ea typeface="Calibri"/>
                <a:cs typeface="B Nazanin"/>
              </a:rPr>
              <a:t>ب) اطلاعات و آموخته های سازمان در همه اجزای آن منعکس و حفظ می شوند؛</a:t>
            </a:r>
            <a:endParaRPr lang="en-US" sz="1600" dirty="0">
              <a:ea typeface="Calibri"/>
              <a:cs typeface="Arial"/>
            </a:endParaRPr>
          </a:p>
          <a:p>
            <a:pPr algn="r" rtl="1"/>
            <a:endParaRPr lang="en-US" dirty="0"/>
          </a:p>
        </p:txBody>
      </p:sp>
    </p:spTree>
    <p:extLst>
      <p:ext uri="{BB962C8B-B14F-4D97-AF65-F5344CB8AC3E}">
        <p14:creationId xmlns:p14="http://schemas.microsoft.com/office/powerpoint/2010/main" val="41417305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188640"/>
            <a:ext cx="7620000" cy="4800600"/>
          </a:xfrm>
        </p:spPr>
        <p:txBody>
          <a:bodyPr/>
          <a:lstStyle/>
          <a:p>
            <a:pPr algn="just" rtl="1">
              <a:lnSpc>
                <a:spcPct val="150000"/>
              </a:lnSpc>
              <a:spcAft>
                <a:spcPts val="0"/>
              </a:spcAft>
            </a:pPr>
            <a:r>
              <a:rPr lang="fa-IR" sz="2400" dirty="0">
                <a:latin typeface="Times New Roman"/>
                <a:ea typeface="Calibri"/>
                <a:cs typeface="B Nazanin"/>
              </a:rPr>
              <a:t>ج</a:t>
            </a:r>
            <a:r>
              <a:rPr lang="fa-IR" sz="2400" dirty="0">
                <a:solidFill>
                  <a:schemeClr val="tx2">
                    <a:lumMod val="50000"/>
                  </a:schemeClr>
                </a:solidFill>
                <a:latin typeface="Times New Roman"/>
                <a:ea typeface="Calibri"/>
                <a:cs typeface="B Lotus" pitchFamily="2" charset="-78"/>
              </a:rPr>
              <a:t>) سازمان با افزایش حلقه های بازخور، قدرت تحلیل گری و تصمیم گیری خود را بهبود می‌بخشد؛</a:t>
            </a:r>
            <a:endParaRPr lang="en-US" sz="2400" dirty="0">
              <a:solidFill>
                <a:schemeClr val="tx2">
                  <a:lumMod val="50000"/>
                </a:schemeClr>
              </a:solidFill>
              <a:latin typeface="Times New Roman"/>
              <a:ea typeface="Calibri"/>
              <a:cs typeface="B Lotus" pitchFamily="2" charset="-78"/>
            </a:endParaRPr>
          </a:p>
          <a:p>
            <a:pPr algn="r" rtl="1">
              <a:lnSpc>
                <a:spcPct val="150000"/>
              </a:lnSpc>
            </a:pPr>
            <a:r>
              <a:rPr lang="fa-IR" sz="2400" dirty="0">
                <a:solidFill>
                  <a:schemeClr val="tx2">
                    <a:lumMod val="50000"/>
                  </a:schemeClr>
                </a:solidFill>
                <a:latin typeface="Times New Roman"/>
                <a:ea typeface="Calibri"/>
                <a:cs typeface="B Lotus" pitchFamily="2" charset="-78"/>
              </a:rPr>
              <a:t>د) مدیر در نقش تنظیم کننده روابط مرکزی این سیستم پیچیده ظاهر می شود و شبکه ارتباطات این سیستم و نحوه ارتباط اجزای آن را هدایت می کند و به جمع آوری و فرآوری بهتر اطلاعات، برای اخذ تصمیم های بهتر کمک </a:t>
            </a:r>
            <a:r>
              <a:rPr lang="fa-IR" sz="2400" dirty="0">
                <a:latin typeface="Times New Roman"/>
                <a:ea typeface="Calibri"/>
                <a:cs typeface="B Nazanin"/>
              </a:rPr>
              <a:t>می کند (ر.ک. 84 ـ 72، 2006، </a:t>
            </a:r>
            <a:r>
              <a:rPr lang="en-US" sz="2400" dirty="0">
                <a:latin typeface="Times New Roman"/>
                <a:ea typeface="Calibri"/>
                <a:cs typeface="B Nazanin"/>
              </a:rPr>
              <a:t>Morgan</a:t>
            </a:r>
            <a:r>
              <a:rPr lang="fa-IR" sz="2400" dirty="0">
                <a:latin typeface="Times New Roman"/>
                <a:ea typeface="Calibri"/>
                <a:cs typeface="B Nazanin"/>
              </a:rPr>
              <a:t>).</a:t>
            </a:r>
            <a:endParaRPr lang="en-US" dirty="0"/>
          </a:p>
        </p:txBody>
      </p:sp>
    </p:spTree>
    <p:extLst>
      <p:ext uri="{BB962C8B-B14F-4D97-AF65-F5344CB8AC3E}">
        <p14:creationId xmlns:p14="http://schemas.microsoft.com/office/powerpoint/2010/main" val="11493041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lnSpc>
                <a:spcPct val="150000"/>
              </a:lnSpc>
              <a:spcAft>
                <a:spcPts val="0"/>
              </a:spcAft>
            </a:pPr>
            <a:r>
              <a:rPr lang="fa-IR" sz="3200" b="1" dirty="0">
                <a:solidFill>
                  <a:schemeClr val="tx2">
                    <a:lumMod val="50000"/>
                  </a:schemeClr>
                </a:solidFill>
                <a:latin typeface="Times New Roman"/>
                <a:ea typeface="Calibri"/>
                <a:cs typeface="B Nazanin"/>
              </a:rPr>
              <a:t>مهمترین مزایای انگاره سازمان مغز گونه عبارتند از:</a:t>
            </a:r>
            <a:r>
              <a:rPr lang="en-US" sz="3200" b="1" dirty="0">
                <a:solidFill>
                  <a:schemeClr val="tx2">
                    <a:lumMod val="50000"/>
                  </a:schemeClr>
                </a:solidFill>
                <a:latin typeface="Times New Roman"/>
                <a:ea typeface="Calibri"/>
                <a:cs typeface="B Nazanin"/>
              </a:rPr>
              <a:t/>
            </a:r>
            <a:br>
              <a:rPr lang="en-US" sz="3200" b="1" dirty="0">
                <a:solidFill>
                  <a:schemeClr val="tx2">
                    <a:lumMod val="50000"/>
                  </a:schemeClr>
                </a:solidFill>
                <a:latin typeface="Times New Roman"/>
                <a:ea typeface="Calibri"/>
                <a:cs typeface="B Nazanin"/>
              </a:rPr>
            </a:br>
            <a:endParaRPr lang="en-US" sz="3200" b="1" dirty="0">
              <a:solidFill>
                <a:schemeClr val="tx2">
                  <a:lumMod val="50000"/>
                </a:schemeClr>
              </a:solidFill>
            </a:endParaRPr>
          </a:p>
        </p:txBody>
      </p:sp>
      <p:sp>
        <p:nvSpPr>
          <p:cNvPr id="3" name="Content Placeholder 2"/>
          <p:cNvSpPr>
            <a:spLocks noGrp="1"/>
          </p:cNvSpPr>
          <p:nvPr>
            <p:ph idx="1"/>
          </p:nvPr>
        </p:nvSpPr>
        <p:spPr/>
        <p:txBody>
          <a:bodyPr/>
          <a:lstStyle/>
          <a:p>
            <a:pPr algn="just" rtl="1">
              <a:lnSpc>
                <a:spcPct val="150000"/>
              </a:lnSpc>
              <a:spcAft>
                <a:spcPts val="0"/>
              </a:spcAft>
            </a:pPr>
            <a:r>
              <a:rPr lang="fa-IR" sz="2400" dirty="0">
                <a:solidFill>
                  <a:schemeClr val="tx2">
                    <a:lumMod val="50000"/>
                  </a:schemeClr>
                </a:solidFill>
                <a:latin typeface="Times New Roman"/>
                <a:ea typeface="Calibri"/>
                <a:cs typeface="B Nazanin"/>
              </a:rPr>
              <a:t>الف) درک بهتر مفهوم یادگیری در سازمان و خود سازماندهی؛</a:t>
            </a:r>
            <a:endParaRPr lang="en-US" sz="2400" dirty="0">
              <a:solidFill>
                <a:schemeClr val="tx2">
                  <a:lumMod val="50000"/>
                </a:schemeClr>
              </a:solidFill>
              <a:latin typeface="Times New Roman"/>
              <a:ea typeface="Calibri"/>
              <a:cs typeface="B Nazanin"/>
            </a:endParaRPr>
          </a:p>
          <a:p>
            <a:pPr algn="just" rtl="1">
              <a:lnSpc>
                <a:spcPct val="150000"/>
              </a:lnSpc>
              <a:spcAft>
                <a:spcPts val="0"/>
              </a:spcAft>
            </a:pPr>
            <a:r>
              <a:rPr lang="fa-IR" sz="2400" dirty="0">
                <a:solidFill>
                  <a:schemeClr val="tx2">
                    <a:lumMod val="50000"/>
                  </a:schemeClr>
                </a:solidFill>
                <a:latin typeface="Times New Roman"/>
                <a:ea typeface="Calibri"/>
                <a:cs typeface="B Nazanin"/>
              </a:rPr>
              <a:t>ب) شناسایی الزامات سازمان یادگیرنده، به صورت یکپارچه، و آشنایی با چگونگی حمایت متقایل عناصر سازمانی از یکدیگر؛</a:t>
            </a:r>
            <a:endParaRPr lang="en-US" sz="2400" dirty="0">
              <a:solidFill>
                <a:schemeClr val="tx2">
                  <a:lumMod val="50000"/>
                </a:schemeClr>
              </a:solidFill>
              <a:latin typeface="Times New Roman"/>
              <a:ea typeface="Calibri"/>
              <a:cs typeface="B Nazanin"/>
            </a:endParaRPr>
          </a:p>
          <a:p>
            <a:pPr algn="just" rtl="1">
              <a:lnSpc>
                <a:spcPct val="150000"/>
              </a:lnSpc>
              <a:spcAft>
                <a:spcPts val="0"/>
              </a:spcAft>
            </a:pPr>
            <a:r>
              <a:rPr lang="fa-IR" sz="2400" dirty="0">
                <a:solidFill>
                  <a:schemeClr val="tx2">
                    <a:lumMod val="50000"/>
                  </a:schemeClr>
                </a:solidFill>
                <a:latin typeface="Times New Roman"/>
                <a:ea typeface="Calibri"/>
                <a:cs typeface="B Nazanin"/>
              </a:rPr>
              <a:t>ج) بهره برداری از یافته های مدیریت سیستم های اطلاعاتی مدیریت، سیستم های پشتیبان تصمیم، فناوری اطلاعات و فناوری ارتباطات و اطلاعات برای توسعه مطالعات سازمانی.</a:t>
            </a:r>
            <a:endParaRPr lang="en-US" sz="2400" dirty="0">
              <a:solidFill>
                <a:schemeClr val="tx2">
                  <a:lumMod val="50000"/>
                </a:schemeClr>
              </a:solidFill>
              <a:latin typeface="Times New Roman"/>
              <a:ea typeface="Calibri"/>
              <a:cs typeface="B Nazanin"/>
            </a:endParaRPr>
          </a:p>
          <a:p>
            <a:pPr algn="r" rtl="1"/>
            <a:endParaRPr lang="en-US" dirty="0"/>
          </a:p>
        </p:txBody>
      </p:sp>
    </p:spTree>
    <p:extLst>
      <p:ext uri="{BB962C8B-B14F-4D97-AF65-F5344CB8AC3E}">
        <p14:creationId xmlns:p14="http://schemas.microsoft.com/office/powerpoint/2010/main" val="14879514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lnSpc>
                <a:spcPct val="150000"/>
              </a:lnSpc>
              <a:spcAft>
                <a:spcPts val="0"/>
              </a:spcAft>
            </a:pPr>
            <a:r>
              <a:rPr lang="fa-IR" sz="2800" b="1" dirty="0">
                <a:solidFill>
                  <a:schemeClr val="tx2">
                    <a:lumMod val="50000"/>
                  </a:schemeClr>
                </a:solidFill>
                <a:latin typeface="Times New Roman"/>
                <a:ea typeface="Calibri"/>
                <a:cs typeface="B Lotus" pitchFamily="2" charset="-78"/>
              </a:rPr>
              <a:t>مهمترین معایب و محدودیت های انگاره مغز عبارتند از:</a:t>
            </a:r>
            <a:r>
              <a:rPr lang="en-US" sz="2800" b="1" dirty="0">
                <a:solidFill>
                  <a:schemeClr val="tx2">
                    <a:lumMod val="50000"/>
                  </a:schemeClr>
                </a:solidFill>
                <a:latin typeface="Times New Roman"/>
                <a:ea typeface="Calibri"/>
                <a:cs typeface="B Lotus" pitchFamily="2" charset="-78"/>
              </a:rPr>
              <a:t/>
            </a:r>
            <a:br>
              <a:rPr lang="en-US" sz="2800" b="1" dirty="0">
                <a:solidFill>
                  <a:schemeClr val="tx2">
                    <a:lumMod val="50000"/>
                  </a:schemeClr>
                </a:solidFill>
                <a:latin typeface="Times New Roman"/>
                <a:ea typeface="Calibri"/>
                <a:cs typeface="B Lotus" pitchFamily="2" charset="-78"/>
              </a:rPr>
            </a:br>
            <a:endParaRPr lang="en-US" sz="2800" b="1" dirty="0">
              <a:solidFill>
                <a:schemeClr val="tx2">
                  <a:lumMod val="50000"/>
                </a:schemeClr>
              </a:solidFill>
              <a:cs typeface="B Lotus" pitchFamily="2" charset="-78"/>
            </a:endParaRPr>
          </a:p>
        </p:txBody>
      </p:sp>
      <p:sp>
        <p:nvSpPr>
          <p:cNvPr id="3" name="Content Placeholder 2"/>
          <p:cNvSpPr>
            <a:spLocks noGrp="1"/>
          </p:cNvSpPr>
          <p:nvPr>
            <p:ph idx="1"/>
          </p:nvPr>
        </p:nvSpPr>
        <p:spPr>
          <a:xfrm>
            <a:off x="0" y="1196752"/>
            <a:ext cx="8388424" cy="5544616"/>
          </a:xfrm>
        </p:spPr>
        <p:txBody>
          <a:bodyPr>
            <a:normAutofit/>
          </a:bodyPr>
          <a:lstStyle/>
          <a:p>
            <a:pPr algn="just" rtl="1">
              <a:lnSpc>
                <a:spcPct val="150000"/>
              </a:lnSpc>
              <a:spcAft>
                <a:spcPts val="0"/>
              </a:spcAft>
            </a:pPr>
            <a:r>
              <a:rPr lang="fa-IR" sz="2400" dirty="0">
                <a:latin typeface="Times New Roman"/>
                <a:ea typeface="Calibri"/>
                <a:cs typeface="B Nazanin"/>
              </a:rPr>
              <a:t> </a:t>
            </a:r>
            <a:r>
              <a:rPr lang="fa-IR" sz="2400" dirty="0" smtClean="0">
                <a:latin typeface="Times New Roman"/>
                <a:ea typeface="Calibri"/>
                <a:cs typeface="B Nazanin"/>
              </a:rPr>
              <a:t>الف</a:t>
            </a:r>
            <a:r>
              <a:rPr lang="fa-IR" sz="2400" dirty="0">
                <a:latin typeface="Times New Roman"/>
                <a:ea typeface="Calibri"/>
                <a:cs typeface="B Nazanin"/>
              </a:rPr>
              <a:t>) مشکل خود ارجاعی و نگاهی مغز گونه؛ با این تأکید که هیچ تصویر منطقی و واضحی از نحوه عملکرد مغز (که توسط همگان تصدیق شود) وجود ندارد.</a:t>
            </a:r>
            <a:endParaRPr lang="en-US" sz="2400" dirty="0">
              <a:latin typeface="Times New Roman"/>
              <a:ea typeface="Calibri"/>
              <a:cs typeface="B Nazanin"/>
            </a:endParaRPr>
          </a:p>
          <a:p>
            <a:pPr algn="just" rtl="1">
              <a:lnSpc>
                <a:spcPct val="150000"/>
              </a:lnSpc>
              <a:spcAft>
                <a:spcPts val="0"/>
              </a:spcAft>
            </a:pPr>
            <a:r>
              <a:rPr lang="fa-IR" sz="2400" dirty="0">
                <a:latin typeface="Times New Roman"/>
                <a:ea typeface="Calibri"/>
                <a:cs typeface="B Nazanin"/>
              </a:rPr>
              <a:t>ب) به کارگیری مفهوم مغز به مثابه راهی برای ایجاد ظرفیت یادگیری و خودسازماندهی، موجب چشم پوشی از تعارض قابل ملاحظه ای می شود که ممکن است میان یادگیری و خودسازماندهی از یک سو، و واقعیت های قدرت و کنترل از سوی دیگر رخ دهد.</a:t>
            </a:r>
            <a:endParaRPr lang="en-US" sz="2400" dirty="0">
              <a:latin typeface="Times New Roman"/>
              <a:ea typeface="Calibri"/>
              <a:cs typeface="B Nazanin"/>
            </a:endParaRPr>
          </a:p>
          <a:p>
            <a:pPr algn="just" rtl="1">
              <a:lnSpc>
                <a:spcPct val="150000"/>
              </a:lnSpc>
              <a:spcAft>
                <a:spcPts val="0"/>
              </a:spcAft>
            </a:pPr>
            <a:r>
              <a:rPr lang="fa-IR" sz="2400" dirty="0">
                <a:latin typeface="Times New Roman"/>
                <a:ea typeface="Calibri"/>
                <a:cs typeface="B Nazanin"/>
              </a:rPr>
              <a:t>ج) سو گیری هنجاری شدید منبعث از استعاره مغز؛ ممکن است در آینده، سازمان های یادگیرنده کل انرژی و توان خود را صرف غلبه بر دیگر سازمان ها کنند و بدین ترتیب، موجب نوعی آشفتگی و هرج مرج شوند.</a:t>
            </a:r>
            <a:endParaRPr lang="en-US" sz="2400" dirty="0">
              <a:latin typeface="Times New Roman"/>
              <a:ea typeface="Calibri"/>
              <a:cs typeface="B Nazanin"/>
            </a:endParaRPr>
          </a:p>
          <a:p>
            <a:pPr algn="r" rtl="1"/>
            <a:endParaRPr lang="en-US" dirty="0"/>
          </a:p>
        </p:txBody>
      </p:sp>
    </p:spTree>
    <p:extLst>
      <p:ext uri="{BB962C8B-B14F-4D97-AF65-F5344CB8AC3E}">
        <p14:creationId xmlns:p14="http://schemas.microsoft.com/office/powerpoint/2010/main" val="25403255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lnSpc>
                <a:spcPct val="150000"/>
              </a:lnSpc>
              <a:spcAft>
                <a:spcPts val="0"/>
              </a:spcAft>
            </a:pPr>
            <a:r>
              <a:rPr lang="fa-IR" sz="3200" b="1" dirty="0">
                <a:solidFill>
                  <a:schemeClr val="tx2">
                    <a:lumMod val="50000"/>
                  </a:schemeClr>
                </a:solidFill>
                <a:latin typeface="Times New Roman"/>
                <a:ea typeface="Calibri"/>
                <a:cs typeface="B Lotus" pitchFamily="2" charset="-78"/>
              </a:rPr>
              <a:t>مهمترین پشتوانه های نظری استعاره مغز</a:t>
            </a:r>
            <a:r>
              <a:rPr lang="en-US" sz="3200" b="1" dirty="0">
                <a:solidFill>
                  <a:schemeClr val="tx2">
                    <a:lumMod val="50000"/>
                  </a:schemeClr>
                </a:solidFill>
                <a:latin typeface="Times New Roman"/>
                <a:ea typeface="Calibri"/>
                <a:cs typeface="B Lotus" pitchFamily="2" charset="-78"/>
              </a:rPr>
              <a:t/>
            </a:r>
            <a:br>
              <a:rPr lang="en-US" sz="3200" b="1" dirty="0">
                <a:solidFill>
                  <a:schemeClr val="tx2">
                    <a:lumMod val="50000"/>
                  </a:schemeClr>
                </a:solidFill>
                <a:latin typeface="Times New Roman"/>
                <a:ea typeface="Calibri"/>
                <a:cs typeface="B Lotus" pitchFamily="2" charset="-78"/>
              </a:rPr>
            </a:br>
            <a:endParaRPr lang="en-US" sz="3200" b="1" dirty="0">
              <a:solidFill>
                <a:schemeClr val="tx2">
                  <a:lumMod val="50000"/>
                </a:schemeClr>
              </a:solidFill>
              <a:cs typeface="B Lotus" pitchFamily="2" charset="-78"/>
            </a:endParaRPr>
          </a:p>
        </p:txBody>
      </p:sp>
      <p:sp>
        <p:nvSpPr>
          <p:cNvPr id="3" name="Content Placeholder 2"/>
          <p:cNvSpPr>
            <a:spLocks noGrp="1"/>
          </p:cNvSpPr>
          <p:nvPr>
            <p:ph idx="1"/>
          </p:nvPr>
        </p:nvSpPr>
        <p:spPr>
          <a:xfrm>
            <a:off x="0" y="980728"/>
            <a:ext cx="8388424" cy="5877272"/>
          </a:xfrm>
        </p:spPr>
        <p:txBody>
          <a:bodyPr>
            <a:normAutofit fontScale="92500"/>
          </a:bodyPr>
          <a:lstStyle/>
          <a:p>
            <a:pPr algn="just" rtl="1">
              <a:lnSpc>
                <a:spcPct val="150000"/>
              </a:lnSpc>
              <a:spcAft>
                <a:spcPts val="0"/>
              </a:spcAft>
            </a:pPr>
            <a:r>
              <a:rPr lang="fa-IR" sz="2400" dirty="0">
                <a:latin typeface="Times New Roman"/>
                <a:ea typeface="Calibri"/>
                <a:cs typeface="B Nazanin"/>
              </a:rPr>
              <a:t>مهمترین پشتوانه های نظری این استعاره سازمانی را می توان در نظریه های تصمیم گیری و مفاهیم توسعه یافته سیستم های اطلاعاتی مدیریت، سیستم های حمایت از تصمیم، سیستم های حمایت از خط مشی و سازمان های یادگیرنده رصد کرد.</a:t>
            </a:r>
            <a:endParaRPr lang="en-US" sz="2400" dirty="0">
              <a:latin typeface="Times New Roman"/>
              <a:ea typeface="Calibri"/>
              <a:cs typeface="B Nazanin"/>
            </a:endParaRPr>
          </a:p>
          <a:p>
            <a:pPr algn="r" rtl="1">
              <a:lnSpc>
                <a:spcPct val="150000"/>
              </a:lnSpc>
            </a:pPr>
            <a:r>
              <a:rPr lang="fa-IR" sz="2400" dirty="0">
                <a:latin typeface="Times New Roman"/>
                <a:ea typeface="Calibri"/>
                <a:cs typeface="B Nazanin"/>
              </a:rPr>
              <a:t>مفهوم دیگری که استعاره مغز را تداعی می کند، سیستم پشتیبانی از خط مشی است. خط مشی گذاری فراگردی مسئله محور، مستمر، و پویاست که گذار موفقیت آمیز از مراحل چندگانه آن مستلزم دسترسی به اطلاعات صحیح و دقیق است. این فراگرد، در گذر زمان دچار تحولاتی جدی شده است؛ تحولاتی که ناشی از تغییرات روز افزون محیط بوده، به تدریج حرکت به سمت سیستم های هوشمند، دانش بنیان و انعطاف پذیر را ضروری ساخته اند و خط مشی گذاران را ناگزیر از اتخاذ رویکردی آینده پژوهانه نموده اند. این روند فزاینده، موجب بروز نارسایی هایی جدی در سیستم های خط مشی گذاری موجود شده و استفاده از سیستم های پشتیبانی تصمیم در مدل های خط مشی گذاری را ضروری ساخته است.</a:t>
            </a:r>
            <a:endParaRPr lang="en-US" dirty="0"/>
          </a:p>
        </p:txBody>
      </p:sp>
    </p:spTree>
    <p:extLst>
      <p:ext uri="{BB962C8B-B14F-4D97-AF65-F5344CB8AC3E}">
        <p14:creationId xmlns:p14="http://schemas.microsoft.com/office/powerpoint/2010/main" val="34329994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lnSpc>
                <a:spcPct val="150000"/>
              </a:lnSpc>
              <a:spcAft>
                <a:spcPts val="1000"/>
              </a:spcAft>
            </a:pPr>
            <a:r>
              <a:rPr lang="fa-IR" sz="4800" dirty="0">
                <a:solidFill>
                  <a:schemeClr val="tx1"/>
                </a:solidFill>
                <a:latin typeface="Calibri"/>
                <a:ea typeface="Calibri"/>
                <a:cs typeface="B Nazanin"/>
              </a:rPr>
              <a:t>استعاره های سازمان</a:t>
            </a:r>
            <a:r>
              <a:rPr lang="en-US" sz="3600" dirty="0">
                <a:solidFill>
                  <a:schemeClr val="tx1"/>
                </a:solidFill>
                <a:latin typeface="Calibri"/>
                <a:ea typeface="Calibri"/>
                <a:cs typeface="Arial"/>
              </a:rPr>
              <a:t/>
            </a:r>
            <a:br>
              <a:rPr lang="en-US" sz="3600" dirty="0">
                <a:solidFill>
                  <a:schemeClr val="tx1"/>
                </a:solidFill>
                <a:latin typeface="Calibri"/>
                <a:ea typeface="Calibri"/>
                <a:cs typeface="Arial"/>
              </a:rPr>
            </a:br>
            <a:endParaRPr lang="en-US" dirty="0">
              <a:solidFill>
                <a:schemeClr val="tx1"/>
              </a:solidFill>
            </a:endParaRPr>
          </a:p>
        </p:txBody>
      </p:sp>
      <p:sp>
        <p:nvSpPr>
          <p:cNvPr id="3" name="Content Placeholder 2"/>
          <p:cNvSpPr>
            <a:spLocks noGrp="1"/>
          </p:cNvSpPr>
          <p:nvPr>
            <p:ph idx="1"/>
          </p:nvPr>
        </p:nvSpPr>
        <p:spPr/>
        <p:txBody>
          <a:bodyPr/>
          <a:lstStyle/>
          <a:p>
            <a:pPr algn="just" rtl="1">
              <a:lnSpc>
                <a:spcPct val="150000"/>
              </a:lnSpc>
              <a:spcAft>
                <a:spcPts val="1000"/>
              </a:spcAft>
            </a:pPr>
            <a:r>
              <a:rPr lang="fa-IR" sz="2400" dirty="0">
                <a:ea typeface="Calibri"/>
                <a:cs typeface="B Nazanin"/>
              </a:rPr>
              <a:t>رویکرد استعاره ای به فهم سازمان، ماهیت استعاره و نقش آن در درک سازمان و مدیریت را مدنظر قرار می دهد( </a:t>
            </a:r>
            <a:r>
              <a:rPr lang="en-US" sz="2400" dirty="0">
                <a:ea typeface="Calibri"/>
                <a:cs typeface="B Nazanin"/>
              </a:rPr>
              <a:t>Morgan,2006,1</a:t>
            </a:r>
            <a:r>
              <a:rPr lang="fa-IR" sz="2400" dirty="0">
                <a:ea typeface="Calibri"/>
                <a:cs typeface="B Nazanin"/>
              </a:rPr>
              <a:t>)؛ در این امتداد، بسیار تأمل برانگیز است که کار کردها و کژکار کردهای استعاره ها در فهم سازمان کدام اند! دشواری شناخت سازمان و تفاوت بیش از حد برداشت ها و طرز تلقی ها دربارة آن ، متفکران را بر آن داشته است که زیربنای این تحلیل ها و برداشت ها را جست و جو نمایند.</a:t>
            </a:r>
            <a:endParaRPr lang="en-US" sz="1600" dirty="0">
              <a:ea typeface="Calibri"/>
              <a:cs typeface="Arial"/>
            </a:endParaRPr>
          </a:p>
          <a:p>
            <a:endParaRPr lang="en-US" dirty="0"/>
          </a:p>
        </p:txBody>
      </p:sp>
    </p:spTree>
    <p:extLst>
      <p:ext uri="{BB962C8B-B14F-4D97-AF65-F5344CB8AC3E}">
        <p14:creationId xmlns:p14="http://schemas.microsoft.com/office/powerpoint/2010/main" val="19235183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lnSpc>
                <a:spcPct val="150000"/>
              </a:lnSpc>
              <a:spcAft>
                <a:spcPts val="0"/>
              </a:spcAft>
            </a:pPr>
            <a:r>
              <a:rPr lang="fa-IR" sz="3200" dirty="0">
                <a:solidFill>
                  <a:schemeClr val="tx2">
                    <a:lumMod val="50000"/>
                  </a:schemeClr>
                </a:solidFill>
                <a:latin typeface="Times New Roman"/>
                <a:ea typeface="Calibri"/>
                <a:cs typeface="B Titr"/>
              </a:rPr>
              <a:t>طرح سازمانی منبعث از انگاره مغز</a:t>
            </a:r>
            <a:r>
              <a:rPr lang="en-US" sz="3200" dirty="0">
                <a:solidFill>
                  <a:schemeClr val="tx2">
                    <a:lumMod val="50000"/>
                  </a:schemeClr>
                </a:solidFill>
                <a:latin typeface="Times New Roman"/>
                <a:ea typeface="Calibri"/>
                <a:cs typeface="B Nazanin"/>
              </a:rPr>
              <a:t/>
            </a:r>
            <a:br>
              <a:rPr lang="en-US" sz="3200" dirty="0">
                <a:solidFill>
                  <a:schemeClr val="tx2">
                    <a:lumMod val="50000"/>
                  </a:schemeClr>
                </a:solidFill>
                <a:latin typeface="Times New Roman"/>
                <a:ea typeface="Calibri"/>
                <a:cs typeface="B Nazanin"/>
              </a:rPr>
            </a:br>
            <a:endParaRPr lang="en-US" sz="3200" dirty="0">
              <a:solidFill>
                <a:schemeClr val="tx2">
                  <a:lumMod val="50000"/>
                </a:schemeClr>
              </a:solidFill>
            </a:endParaRPr>
          </a:p>
        </p:txBody>
      </p:sp>
      <p:sp>
        <p:nvSpPr>
          <p:cNvPr id="3" name="Content Placeholder 2"/>
          <p:cNvSpPr>
            <a:spLocks noGrp="1"/>
          </p:cNvSpPr>
          <p:nvPr>
            <p:ph idx="1"/>
          </p:nvPr>
        </p:nvSpPr>
        <p:spPr>
          <a:xfrm>
            <a:off x="467544" y="1340768"/>
            <a:ext cx="7620000" cy="5400600"/>
          </a:xfrm>
        </p:spPr>
        <p:txBody>
          <a:bodyPr>
            <a:normAutofit lnSpcReduction="10000"/>
          </a:bodyPr>
          <a:lstStyle/>
          <a:p>
            <a:pPr algn="just" rtl="1">
              <a:lnSpc>
                <a:spcPct val="150000"/>
              </a:lnSpc>
              <a:spcAft>
                <a:spcPts val="0"/>
              </a:spcAft>
            </a:pPr>
            <a:r>
              <a:rPr lang="fa-IR" sz="2400" dirty="0">
                <a:latin typeface="Times New Roman"/>
                <a:ea typeface="Calibri"/>
                <a:cs typeface="B Nazanin"/>
              </a:rPr>
              <a:t>اگر انگاره سازمان به مثابه مغز، الگوی ذهنی پذیرفته شده طراحان سازمان باشد، احتمالاً سازمانی پیچیده و انعطاف پذیر و یادگیرنده طراحی خواهند کرد. این نگاه به طور عمده فراگردهای یادگیری را در سازمان رصد می کند، ولی به حد کافی دیدگاه های ارزشی و سنت های رایج در سازمان را در نظر نمی گیرد و اهمیت ارزش ها و باورها و انتقادات را ملاحظه نمی کند و وجوه غیرعقلانی حیات اجتماعی را نادیده می گیرد.</a:t>
            </a:r>
            <a:endParaRPr lang="en-US" sz="2400" dirty="0">
              <a:latin typeface="Times New Roman"/>
              <a:ea typeface="Calibri"/>
              <a:cs typeface="B Nazanin"/>
            </a:endParaRPr>
          </a:p>
          <a:p>
            <a:pPr algn="just" rtl="1">
              <a:lnSpc>
                <a:spcPct val="150000"/>
              </a:lnSpc>
              <a:spcAft>
                <a:spcPts val="0"/>
              </a:spcAft>
            </a:pPr>
            <a:r>
              <a:rPr lang="fa-IR" sz="2400" dirty="0">
                <a:latin typeface="Times New Roman"/>
                <a:ea typeface="Calibri"/>
                <a:cs typeface="B Nazanin"/>
              </a:rPr>
              <a:t>الگوهای سازمانی منبعث از انگاره مغز و نظریه سازمان های یادگیرنده، الگوهایی پیچیده اند که بیشتر بر مدارهای کسب و فرآوری و توزیع اطلاعات متمرکزند و امکان یادگیری را فراهم می‌آورند؛ الگوهایی که ناگزیر به افزایش پیچیدگی متمایل می شوند.</a:t>
            </a:r>
            <a:endParaRPr lang="en-US" sz="2400" dirty="0">
              <a:latin typeface="Times New Roman"/>
              <a:ea typeface="Calibri"/>
              <a:cs typeface="B Nazanin"/>
            </a:endParaRPr>
          </a:p>
          <a:p>
            <a:pPr algn="r" rtl="1"/>
            <a:endParaRPr lang="en-US" dirty="0"/>
          </a:p>
        </p:txBody>
      </p:sp>
    </p:spTree>
    <p:extLst>
      <p:ext uri="{BB962C8B-B14F-4D97-AF65-F5344CB8AC3E}">
        <p14:creationId xmlns:p14="http://schemas.microsoft.com/office/powerpoint/2010/main" val="9092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lnSpc>
                <a:spcPct val="150000"/>
              </a:lnSpc>
              <a:spcAft>
                <a:spcPts val="0"/>
              </a:spcAft>
            </a:pPr>
            <a:r>
              <a:rPr lang="fa-IR" sz="2800" dirty="0">
                <a:solidFill>
                  <a:schemeClr val="tx2">
                    <a:lumMod val="50000"/>
                  </a:schemeClr>
                </a:solidFill>
                <a:latin typeface="Times New Roman"/>
                <a:ea typeface="Calibri"/>
                <a:cs typeface="B Titr" pitchFamily="2" charset="-78"/>
              </a:rPr>
              <a:t>سازمان به مثابه فرهنگ_ آفرینش واقعیت اجتماعی</a:t>
            </a:r>
            <a:r>
              <a:rPr lang="en-US" sz="2800" dirty="0">
                <a:solidFill>
                  <a:schemeClr val="tx2">
                    <a:lumMod val="50000"/>
                  </a:schemeClr>
                </a:solidFill>
                <a:latin typeface="Times New Roman"/>
                <a:ea typeface="Calibri"/>
                <a:cs typeface="B Titr" pitchFamily="2" charset="-78"/>
              </a:rPr>
              <a:t/>
            </a:r>
            <a:br>
              <a:rPr lang="en-US" sz="2800" dirty="0">
                <a:solidFill>
                  <a:schemeClr val="tx2">
                    <a:lumMod val="50000"/>
                  </a:schemeClr>
                </a:solidFill>
                <a:latin typeface="Times New Roman"/>
                <a:ea typeface="Calibri"/>
                <a:cs typeface="B Titr" pitchFamily="2" charset="-78"/>
              </a:rPr>
            </a:br>
            <a:r>
              <a:rPr lang="en-US" sz="2800" dirty="0">
                <a:solidFill>
                  <a:schemeClr val="tx2">
                    <a:lumMod val="50000"/>
                  </a:schemeClr>
                </a:solidFill>
                <a:latin typeface="Times New Roman"/>
                <a:ea typeface="Calibri"/>
                <a:cs typeface="B Titr" pitchFamily="2" charset="-78"/>
              </a:rPr>
              <a:t/>
            </a:r>
            <a:br>
              <a:rPr lang="en-US" sz="2800" dirty="0">
                <a:solidFill>
                  <a:schemeClr val="tx2">
                    <a:lumMod val="50000"/>
                  </a:schemeClr>
                </a:solidFill>
                <a:latin typeface="Times New Roman"/>
                <a:ea typeface="Calibri"/>
                <a:cs typeface="B Titr" pitchFamily="2" charset="-78"/>
              </a:rPr>
            </a:br>
            <a:endParaRPr lang="en-US" sz="2800" dirty="0">
              <a:solidFill>
                <a:schemeClr val="tx2">
                  <a:lumMod val="50000"/>
                </a:schemeClr>
              </a:solidFill>
              <a:cs typeface="B Titr" pitchFamily="2" charset="-78"/>
            </a:endParaRPr>
          </a:p>
        </p:txBody>
      </p:sp>
      <p:sp>
        <p:nvSpPr>
          <p:cNvPr id="3" name="Content Placeholder 2"/>
          <p:cNvSpPr>
            <a:spLocks noGrp="1"/>
          </p:cNvSpPr>
          <p:nvPr>
            <p:ph idx="1"/>
          </p:nvPr>
        </p:nvSpPr>
        <p:spPr>
          <a:xfrm>
            <a:off x="179512" y="764704"/>
            <a:ext cx="8208912" cy="5976664"/>
          </a:xfrm>
        </p:spPr>
        <p:txBody>
          <a:bodyPr>
            <a:normAutofit/>
          </a:bodyPr>
          <a:lstStyle/>
          <a:p>
            <a:pPr algn="just" rtl="1">
              <a:lnSpc>
                <a:spcPct val="150000"/>
              </a:lnSpc>
              <a:spcAft>
                <a:spcPts val="0"/>
              </a:spcAft>
            </a:pPr>
            <a:r>
              <a:rPr lang="fa-IR" sz="2400" dirty="0">
                <a:latin typeface="Times New Roman"/>
                <a:ea typeface="Calibri"/>
                <a:cs typeface="B Nazanin"/>
              </a:rPr>
              <a:t>سازمان را می توان همچون فرهنگ مد نظر قرارداد؛ فرهنگی که از مفروضات، باورها، ارزش ها، مصنوعاتف تولیدات، آداب و رسوم و نمادهای مورد پذیر آحاد جامعه شکل می گیرد.</a:t>
            </a:r>
            <a:endParaRPr lang="en-US" sz="2400" dirty="0">
              <a:latin typeface="Times New Roman"/>
              <a:ea typeface="Calibri"/>
              <a:cs typeface="B Nazanin"/>
            </a:endParaRPr>
          </a:p>
          <a:p>
            <a:pPr algn="just" rtl="1">
              <a:lnSpc>
                <a:spcPct val="150000"/>
              </a:lnSpc>
              <a:spcAft>
                <a:spcPts val="0"/>
              </a:spcAft>
            </a:pPr>
            <a:r>
              <a:rPr lang="fa-IR" sz="2400" dirty="0">
                <a:latin typeface="Times New Roman"/>
                <a:ea typeface="Calibri"/>
                <a:cs typeface="B Nazanin"/>
              </a:rPr>
              <a:t>باید توجه داشت که در اینجا منظور این نیست که سازمان فرهنگ دارد؛ بلکه تدکید بر آن است که سازمان خود فرهنگ است.</a:t>
            </a:r>
            <a:endParaRPr lang="en-US" sz="2400" dirty="0">
              <a:latin typeface="Times New Roman"/>
              <a:ea typeface="Calibri"/>
              <a:cs typeface="B Nazanin"/>
            </a:endParaRPr>
          </a:p>
          <a:p>
            <a:pPr algn="just" rtl="1">
              <a:lnSpc>
                <a:spcPct val="150000"/>
              </a:lnSpc>
              <a:spcAft>
                <a:spcPts val="0"/>
              </a:spcAft>
            </a:pPr>
            <a:r>
              <a:rPr lang="fa-IR" sz="2400" dirty="0">
                <a:latin typeface="Times New Roman"/>
                <a:ea typeface="Calibri"/>
                <a:cs typeface="B Nazanin"/>
              </a:rPr>
              <a:t>سازمان فرهنگ گونه، برساختۀ عناصر خود است؛ یعنی برساخته مفروضات و باورها، هنجارها و ارزش ها، مصنوعات و ساخته ها، و علائم و نمادهایی است که در چرخه های تجلی، تحقق، نمادسازی و تغییر با هم تعامل دارند؛ در واقع، این تعاملات و مراودات به طور مستمر، سازمان را می سازند و شکل می دهند.</a:t>
            </a:r>
            <a:endParaRPr lang="en-US" sz="2400" dirty="0">
              <a:effectLst/>
              <a:latin typeface="Times New Roman"/>
              <a:ea typeface="Calibri"/>
              <a:cs typeface="B Nazanin"/>
            </a:endParaRPr>
          </a:p>
        </p:txBody>
      </p:sp>
    </p:spTree>
    <p:extLst>
      <p:ext uri="{BB962C8B-B14F-4D97-AF65-F5344CB8AC3E}">
        <p14:creationId xmlns:p14="http://schemas.microsoft.com/office/powerpoint/2010/main" val="29211451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lnSpc>
                <a:spcPct val="150000"/>
              </a:lnSpc>
              <a:spcAft>
                <a:spcPts val="0"/>
              </a:spcAft>
            </a:pPr>
            <a:r>
              <a:rPr lang="fa-IR" sz="4800" dirty="0">
                <a:solidFill>
                  <a:schemeClr val="tx2">
                    <a:lumMod val="50000"/>
                  </a:schemeClr>
                </a:solidFill>
                <a:latin typeface="Times New Roman"/>
                <a:ea typeface="Calibri"/>
                <a:cs typeface="B Nazanin"/>
              </a:rPr>
              <a:t>نمودار سازمان به مثابه فرهنگ</a:t>
            </a:r>
            <a:r>
              <a:rPr lang="en-US" sz="5400" dirty="0">
                <a:solidFill>
                  <a:schemeClr val="tx2">
                    <a:lumMod val="50000"/>
                  </a:schemeClr>
                </a:solidFill>
                <a:latin typeface="Times New Roman"/>
                <a:ea typeface="Calibri"/>
                <a:cs typeface="B Nazanin"/>
              </a:rPr>
              <a:t/>
            </a:r>
            <a:br>
              <a:rPr lang="en-US" sz="5400" dirty="0">
                <a:solidFill>
                  <a:schemeClr val="tx2">
                    <a:lumMod val="50000"/>
                  </a:schemeClr>
                </a:solidFill>
                <a:latin typeface="Times New Roman"/>
                <a:ea typeface="Calibri"/>
                <a:cs typeface="B Nazanin"/>
              </a:rPr>
            </a:br>
            <a:endParaRPr lang="en-US" dirty="0">
              <a:solidFill>
                <a:schemeClr val="tx2">
                  <a:lumMod val="50000"/>
                </a:schemeClr>
              </a:solidFill>
            </a:endParaRPr>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405295" y="1943357"/>
            <a:ext cx="5723810" cy="41142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309191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lnSpc>
                <a:spcPct val="150000"/>
              </a:lnSpc>
              <a:spcAft>
                <a:spcPts val="0"/>
              </a:spcAft>
            </a:pPr>
            <a:r>
              <a:rPr lang="fa-IR" sz="2800" dirty="0">
                <a:solidFill>
                  <a:schemeClr val="tx2">
                    <a:lumMod val="50000"/>
                  </a:schemeClr>
                </a:solidFill>
                <a:latin typeface="Times New Roman"/>
                <a:ea typeface="Calibri"/>
                <a:cs typeface="B Nazanin"/>
              </a:rPr>
              <a:t>بنابراین، مهمترین مفروضات این استعاره عبارتند از:</a:t>
            </a:r>
            <a:r>
              <a:rPr lang="en-US" sz="2800" dirty="0">
                <a:solidFill>
                  <a:schemeClr val="tx2">
                    <a:lumMod val="50000"/>
                  </a:schemeClr>
                </a:solidFill>
                <a:latin typeface="Times New Roman"/>
                <a:ea typeface="Calibri"/>
                <a:cs typeface="B Nazanin"/>
              </a:rPr>
              <a:t/>
            </a:r>
            <a:br>
              <a:rPr lang="en-US" sz="2800" dirty="0">
                <a:solidFill>
                  <a:schemeClr val="tx2">
                    <a:lumMod val="50000"/>
                  </a:schemeClr>
                </a:solidFill>
                <a:latin typeface="Times New Roman"/>
                <a:ea typeface="Calibri"/>
                <a:cs typeface="B Nazanin"/>
              </a:rPr>
            </a:br>
            <a:endParaRPr lang="en-US" sz="2800" dirty="0">
              <a:solidFill>
                <a:schemeClr val="tx2">
                  <a:lumMod val="50000"/>
                </a:schemeClr>
              </a:solidFill>
            </a:endParaRPr>
          </a:p>
        </p:txBody>
      </p:sp>
      <p:sp>
        <p:nvSpPr>
          <p:cNvPr id="3" name="Content Placeholder 2"/>
          <p:cNvSpPr>
            <a:spLocks noGrp="1"/>
          </p:cNvSpPr>
          <p:nvPr>
            <p:ph idx="1"/>
          </p:nvPr>
        </p:nvSpPr>
        <p:spPr>
          <a:xfrm>
            <a:off x="0" y="908720"/>
            <a:ext cx="8460432" cy="5760640"/>
          </a:xfrm>
        </p:spPr>
        <p:txBody>
          <a:bodyPr>
            <a:normAutofit fontScale="92500"/>
          </a:bodyPr>
          <a:lstStyle/>
          <a:p>
            <a:pPr algn="r" rtl="1">
              <a:lnSpc>
                <a:spcPct val="200000"/>
              </a:lnSpc>
              <a:spcAft>
                <a:spcPts val="0"/>
              </a:spcAft>
            </a:pPr>
            <a:r>
              <a:rPr lang="fa-IR" sz="2400" dirty="0">
                <a:latin typeface="Times New Roman"/>
                <a:ea typeface="Calibri"/>
                <a:cs typeface="B Nazanin"/>
              </a:rPr>
              <a:t>الف) سازمان فرهنگ است و حاصل تعامل باورها و مفروضات، ارزش ها و هنجارها، و مصنوعات و ساخته های خود است؛</a:t>
            </a:r>
            <a:endParaRPr lang="en-US" sz="2400" dirty="0">
              <a:latin typeface="Times New Roman"/>
              <a:ea typeface="Calibri"/>
              <a:cs typeface="B Nazanin"/>
            </a:endParaRPr>
          </a:p>
          <a:p>
            <a:pPr algn="r" rtl="1">
              <a:lnSpc>
                <a:spcPct val="200000"/>
              </a:lnSpc>
              <a:spcAft>
                <a:spcPts val="0"/>
              </a:spcAft>
            </a:pPr>
            <a:r>
              <a:rPr lang="fa-IR" sz="2400" dirty="0">
                <a:latin typeface="Times New Roman"/>
                <a:ea typeface="Calibri"/>
                <a:cs typeface="B Nazanin"/>
              </a:rPr>
              <a:t>ب) سازمان فرهنگ گونه، خود فرهنگی دارد که به وسیله ی کارکنان، مشتریان، تأمین کنندگان، و سایر ذی نفعان ایجاد می شود و به مرور زمان شکل می گیرد؛</a:t>
            </a:r>
            <a:endParaRPr lang="en-US" sz="2400" dirty="0">
              <a:latin typeface="Times New Roman"/>
              <a:ea typeface="Calibri"/>
              <a:cs typeface="B Nazanin"/>
            </a:endParaRPr>
          </a:p>
          <a:p>
            <a:pPr algn="r" rtl="1">
              <a:lnSpc>
                <a:spcPct val="200000"/>
              </a:lnSpc>
              <a:spcAft>
                <a:spcPts val="0"/>
              </a:spcAft>
            </a:pPr>
            <a:r>
              <a:rPr lang="fa-IR" sz="2400" dirty="0">
                <a:latin typeface="Times New Roman"/>
                <a:ea typeface="Calibri"/>
                <a:cs typeface="B Nazanin"/>
              </a:rPr>
              <a:t>ج) سازمان از طریق فراگردها و چرخه های تجلی، تحقق، نمادسازی و تفسیر شکل می گیرد و به وجود می آید؛</a:t>
            </a:r>
            <a:endParaRPr lang="en-US" sz="2400" dirty="0">
              <a:latin typeface="Times New Roman"/>
              <a:ea typeface="Calibri"/>
              <a:cs typeface="B Nazanin"/>
            </a:endParaRPr>
          </a:p>
          <a:p>
            <a:pPr algn="r">
              <a:lnSpc>
                <a:spcPct val="200000"/>
              </a:lnSpc>
            </a:pPr>
            <a:r>
              <a:rPr lang="fa-IR" sz="2400" dirty="0">
                <a:latin typeface="Times New Roman"/>
                <a:ea typeface="Calibri"/>
                <a:cs typeface="B Nazanin"/>
              </a:rPr>
              <a:t>د) مدیر مسئول حفظ و ارتقای عوامل تحکیم بخش این فرهنگ یا سازمان است و خود به یکی از نمادهای سازمان تبدیل می شود و ایفای نقش وی، جنبه نمادین می یابد.</a:t>
            </a:r>
            <a:endParaRPr lang="en-US" dirty="0"/>
          </a:p>
        </p:txBody>
      </p:sp>
    </p:spTree>
    <p:extLst>
      <p:ext uri="{BB962C8B-B14F-4D97-AF65-F5344CB8AC3E}">
        <p14:creationId xmlns:p14="http://schemas.microsoft.com/office/powerpoint/2010/main" val="22880755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lnSpc>
                <a:spcPct val="150000"/>
              </a:lnSpc>
              <a:spcAft>
                <a:spcPts val="0"/>
              </a:spcAft>
            </a:pPr>
            <a:r>
              <a:rPr lang="fa-IR" sz="2800" b="1" dirty="0">
                <a:solidFill>
                  <a:schemeClr val="tx2">
                    <a:lumMod val="50000"/>
                  </a:schemeClr>
                </a:solidFill>
                <a:latin typeface="Times New Roman"/>
                <a:ea typeface="Calibri"/>
                <a:cs typeface="B Nazanin"/>
              </a:rPr>
              <a:t>مهمترین مزایای انگاره سازمان فرهنگ گونه عبارتند از:</a:t>
            </a:r>
            <a:r>
              <a:rPr lang="en-US" sz="2800" b="1" dirty="0">
                <a:solidFill>
                  <a:schemeClr val="tx2">
                    <a:lumMod val="50000"/>
                  </a:schemeClr>
                </a:solidFill>
                <a:latin typeface="Times New Roman"/>
                <a:ea typeface="Calibri"/>
                <a:cs typeface="B Nazanin"/>
              </a:rPr>
              <a:t/>
            </a:r>
            <a:br>
              <a:rPr lang="en-US" sz="2800" b="1" dirty="0">
                <a:solidFill>
                  <a:schemeClr val="tx2">
                    <a:lumMod val="50000"/>
                  </a:schemeClr>
                </a:solidFill>
                <a:latin typeface="Times New Roman"/>
                <a:ea typeface="Calibri"/>
                <a:cs typeface="B Nazanin"/>
              </a:rPr>
            </a:br>
            <a:endParaRPr lang="en-US" sz="2800" b="1" dirty="0">
              <a:solidFill>
                <a:schemeClr val="tx2">
                  <a:lumMod val="50000"/>
                </a:schemeClr>
              </a:solidFill>
            </a:endParaRPr>
          </a:p>
        </p:txBody>
      </p:sp>
      <p:sp>
        <p:nvSpPr>
          <p:cNvPr id="3" name="Content Placeholder 2"/>
          <p:cNvSpPr>
            <a:spLocks noGrp="1"/>
          </p:cNvSpPr>
          <p:nvPr>
            <p:ph idx="1"/>
          </p:nvPr>
        </p:nvSpPr>
        <p:spPr>
          <a:xfrm>
            <a:off x="251520" y="1052736"/>
            <a:ext cx="8064896" cy="5688632"/>
          </a:xfrm>
        </p:spPr>
        <p:txBody>
          <a:bodyPr>
            <a:normAutofit fontScale="92500"/>
          </a:bodyPr>
          <a:lstStyle/>
          <a:p>
            <a:pPr algn="just" rtl="1">
              <a:lnSpc>
                <a:spcPct val="150000"/>
              </a:lnSpc>
              <a:spcAft>
                <a:spcPts val="0"/>
              </a:spcAft>
            </a:pPr>
            <a:r>
              <a:rPr lang="fa-IR" sz="2400" dirty="0">
                <a:latin typeface="Times New Roman"/>
                <a:ea typeface="Calibri"/>
                <a:cs typeface="B Nazanin"/>
              </a:rPr>
              <a:t>الف) توجه افراد را به اهمیت نمادین جنبه های گوناگون زندگی سازمانی معطوف می کند؛</a:t>
            </a:r>
            <a:endParaRPr lang="en-US" sz="2400" dirty="0">
              <a:latin typeface="Times New Roman"/>
              <a:ea typeface="Calibri"/>
              <a:cs typeface="B Nazanin"/>
            </a:endParaRPr>
          </a:p>
          <a:p>
            <a:pPr algn="just" rtl="1">
              <a:lnSpc>
                <a:spcPct val="150000"/>
              </a:lnSpc>
              <a:spcAft>
                <a:spcPts val="0"/>
              </a:spcAft>
            </a:pPr>
            <a:r>
              <a:rPr lang="fa-IR" sz="2400" dirty="0">
                <a:latin typeface="Times New Roman"/>
                <a:ea typeface="Calibri"/>
                <a:cs typeface="B Nazanin"/>
              </a:rPr>
              <a:t>ب) نشان می دهد که سازمان ها بر سیستم هایی از معانی مشترک استوارند که در عمل طرح های تفسیری برخاسته از این معانی را بازآفرینی می کنند.</a:t>
            </a:r>
            <a:endParaRPr lang="en-US" sz="2400" dirty="0">
              <a:latin typeface="Times New Roman"/>
              <a:ea typeface="Calibri"/>
              <a:cs typeface="B Nazanin"/>
            </a:endParaRPr>
          </a:p>
          <a:p>
            <a:pPr algn="just" rtl="1">
              <a:lnSpc>
                <a:spcPct val="150000"/>
              </a:lnSpc>
              <a:spcAft>
                <a:spcPts val="0"/>
              </a:spcAft>
            </a:pPr>
            <a:r>
              <a:rPr lang="fa-IR" sz="2400" dirty="0">
                <a:latin typeface="Times New Roman"/>
                <a:ea typeface="Calibri"/>
                <a:cs typeface="B Nazanin"/>
              </a:rPr>
              <a:t>ج) به مدیران و رهبران نشان می دهد که موفقیت در گرو خلق معانی مشترک است؛</a:t>
            </a:r>
            <a:endParaRPr lang="en-US" sz="2400" dirty="0">
              <a:latin typeface="Times New Roman"/>
              <a:ea typeface="Calibri"/>
              <a:cs typeface="B Nazanin"/>
            </a:endParaRPr>
          </a:p>
          <a:p>
            <a:pPr algn="just" rtl="1">
              <a:lnSpc>
                <a:spcPct val="150000"/>
              </a:lnSpc>
              <a:spcAft>
                <a:spcPts val="0"/>
              </a:spcAft>
            </a:pPr>
            <a:r>
              <a:rPr lang="fa-IR" sz="2400" dirty="0">
                <a:latin typeface="Times New Roman"/>
                <a:ea typeface="Calibri"/>
                <a:cs typeface="B Nazanin"/>
              </a:rPr>
              <a:t>د) ما را تشویق می کند که روابط بین سازمان و محیط را به مثابه سازمان هایی اجتماعی شناسایی کنیم.</a:t>
            </a:r>
            <a:endParaRPr lang="en-US" sz="2400" dirty="0">
              <a:latin typeface="Times New Roman"/>
              <a:ea typeface="Calibri"/>
              <a:cs typeface="B Nazanin"/>
            </a:endParaRPr>
          </a:p>
          <a:p>
            <a:pPr algn="just" rtl="1">
              <a:lnSpc>
                <a:spcPct val="150000"/>
              </a:lnSpc>
              <a:spcAft>
                <a:spcPts val="0"/>
              </a:spcAft>
            </a:pPr>
            <a:r>
              <a:rPr lang="fa-IR" sz="2400" dirty="0">
                <a:latin typeface="Times New Roman"/>
                <a:ea typeface="Calibri"/>
                <a:cs typeface="B Nazanin"/>
              </a:rPr>
              <a:t>ﻫ) به درک مفهوم عمیق تر تغییر سازمانی کمک می کند. به طور سنتی، فراگرد تغییر به تغییر در فناوری، ساختار، توانمندی و انگیزه کارکنان محدود می شد.</a:t>
            </a:r>
            <a:endParaRPr lang="en-US" sz="2400" dirty="0">
              <a:latin typeface="Times New Roman"/>
              <a:ea typeface="Calibri"/>
              <a:cs typeface="B Nazanin"/>
            </a:endParaRPr>
          </a:p>
          <a:p>
            <a:pPr algn="just" rtl="1">
              <a:lnSpc>
                <a:spcPct val="150000"/>
              </a:lnSpc>
              <a:spcAft>
                <a:spcPts val="0"/>
              </a:spcAft>
            </a:pPr>
            <a:r>
              <a:rPr lang="fa-IR" sz="2400" dirty="0">
                <a:latin typeface="Times New Roman"/>
                <a:ea typeface="Calibri"/>
                <a:cs typeface="B Nazanin"/>
              </a:rPr>
              <a:t>و) مدیریت راهبردی را به مقابه یک فراگرد وضع واقعیت، مد نظر قرار می دهد.</a:t>
            </a:r>
            <a:endParaRPr lang="en-US" sz="2400" dirty="0">
              <a:latin typeface="Times New Roman"/>
              <a:ea typeface="Calibri"/>
              <a:cs typeface="B Nazanin"/>
            </a:endParaRPr>
          </a:p>
          <a:p>
            <a:pPr algn="r" rtl="1"/>
            <a:endParaRPr lang="en-US" dirty="0"/>
          </a:p>
        </p:txBody>
      </p:sp>
    </p:spTree>
    <p:extLst>
      <p:ext uri="{BB962C8B-B14F-4D97-AF65-F5344CB8AC3E}">
        <p14:creationId xmlns:p14="http://schemas.microsoft.com/office/powerpoint/2010/main" val="16231770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lnSpc>
                <a:spcPct val="150000"/>
              </a:lnSpc>
              <a:spcAft>
                <a:spcPts val="0"/>
              </a:spcAft>
            </a:pPr>
            <a:r>
              <a:rPr lang="fa-IR" sz="2800" b="1" dirty="0">
                <a:solidFill>
                  <a:schemeClr val="tx2">
                    <a:lumMod val="50000"/>
                  </a:schemeClr>
                </a:solidFill>
                <a:latin typeface="Times New Roman"/>
                <a:ea typeface="Calibri"/>
                <a:cs typeface="B Nazanin"/>
              </a:rPr>
              <a:t>مهمترین معایب و محدودیت های انگاره سازمان فرهنگ گونه عبارت اند از:</a:t>
            </a:r>
            <a:r>
              <a:rPr lang="en-US" sz="2800" b="1" dirty="0">
                <a:solidFill>
                  <a:schemeClr val="tx2">
                    <a:lumMod val="50000"/>
                  </a:schemeClr>
                </a:solidFill>
                <a:latin typeface="Times New Roman"/>
                <a:ea typeface="Calibri"/>
                <a:cs typeface="B Nazanin"/>
              </a:rPr>
              <a:t/>
            </a:r>
            <a:br>
              <a:rPr lang="en-US" sz="2800" b="1" dirty="0">
                <a:solidFill>
                  <a:schemeClr val="tx2">
                    <a:lumMod val="50000"/>
                  </a:schemeClr>
                </a:solidFill>
                <a:latin typeface="Times New Roman"/>
                <a:ea typeface="Calibri"/>
                <a:cs typeface="B Nazanin"/>
              </a:rPr>
            </a:br>
            <a:endParaRPr lang="en-US" sz="2800" b="1" dirty="0">
              <a:solidFill>
                <a:schemeClr val="tx2">
                  <a:lumMod val="50000"/>
                </a:schemeClr>
              </a:solidFill>
            </a:endParaRPr>
          </a:p>
        </p:txBody>
      </p:sp>
      <p:sp>
        <p:nvSpPr>
          <p:cNvPr id="3" name="Content Placeholder 2"/>
          <p:cNvSpPr>
            <a:spLocks noGrp="1"/>
          </p:cNvSpPr>
          <p:nvPr>
            <p:ph idx="1"/>
          </p:nvPr>
        </p:nvSpPr>
        <p:spPr>
          <a:xfrm>
            <a:off x="457200" y="1268760"/>
            <a:ext cx="7620000" cy="5132040"/>
          </a:xfrm>
        </p:spPr>
        <p:txBody>
          <a:bodyPr>
            <a:normAutofit/>
          </a:bodyPr>
          <a:lstStyle/>
          <a:p>
            <a:pPr algn="just" rtl="1">
              <a:lnSpc>
                <a:spcPct val="150000"/>
              </a:lnSpc>
              <a:spcAft>
                <a:spcPts val="0"/>
              </a:spcAft>
            </a:pPr>
            <a:r>
              <a:rPr lang="fa-IR" sz="2400" dirty="0">
                <a:latin typeface="Times New Roman"/>
                <a:ea typeface="Calibri"/>
                <a:cs typeface="B Nazanin"/>
              </a:rPr>
              <a:t>الف) این استعاره با ترغیب این ایده که فرهنگ های خوب و بد وجود دارند و فرهنگ سازمانی قوی برای موفقیت یا اصلاح فرهنگ موجود ضروری است، موجب خواهد شد تا کارکنان سخت‌تر کار کنند و رضایت بیشتری را احساس کنند؛ بدین ترتیب، مدیران یا مشاوران مدیریت را برمی‌انگیزد تا با ارائه نقشی جدید به مثابه عامل تغییر، به القای ارزش های خود بپردازند. این تمایل، به صورت بالقوه خطرناک است و هنر مدیریت را در فراگرد کنترل ایدئولوژیکی (یا آنچه از آن به مثابه مهندسی ارزش یاد می شود)، توسعه می دهند؛ حال آنکه اینگونه تدابیر، ممکن است به رنجش، مقاومت و عدم اطمینان یا حتی واکنش مخرب کارکنان، منجر شوند.</a:t>
            </a:r>
            <a:endParaRPr lang="en-US" sz="2400" dirty="0">
              <a:latin typeface="Times New Roman"/>
              <a:ea typeface="Calibri"/>
              <a:cs typeface="B Nazanin"/>
            </a:endParaRPr>
          </a:p>
          <a:p>
            <a:pPr algn="r" rtl="1"/>
            <a:endParaRPr lang="en-US" dirty="0"/>
          </a:p>
        </p:txBody>
      </p:sp>
    </p:spTree>
    <p:extLst>
      <p:ext uri="{BB962C8B-B14F-4D97-AF65-F5344CB8AC3E}">
        <p14:creationId xmlns:p14="http://schemas.microsoft.com/office/powerpoint/2010/main" val="14469538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7620000" cy="6408712"/>
          </a:xfrm>
        </p:spPr>
        <p:txBody>
          <a:bodyPr>
            <a:normAutofit/>
          </a:bodyPr>
          <a:lstStyle/>
          <a:p>
            <a:pPr algn="just" rtl="1">
              <a:lnSpc>
                <a:spcPct val="150000"/>
              </a:lnSpc>
              <a:spcAft>
                <a:spcPts val="0"/>
              </a:spcAft>
            </a:pPr>
            <a:r>
              <a:rPr lang="fa-IR" sz="2400" dirty="0">
                <a:latin typeface="Times New Roman"/>
                <a:ea typeface="Calibri"/>
                <a:cs typeface="B Nazanin"/>
              </a:rPr>
              <a:t>ب) درک ما از فرهنگ، بیشتر تفکیک شده و ظاهری است تا واقعی و عمیق. بسیاری از نظریه پردازان مدیریت، فرهنگ را به مثابه پدیده ای مشخص و حتی شناخته شده، در نظر می گیرند و آن را به مجموعه ای از متغیرهای گسسته نظیر ارزش ها، باورها، هنجارها، داستان ها و آیین های مذهبی تقلیل می دهند؛ یعنی نمی توان خرده فرهنگ ها را به کلی از فرهنگ اصلی جدا نمود و آنها را مستقل از یکدیگر تحلیل کرد؛ ضمن اینکه نمی توان فرهنگ را به صورت مشخص و عینی و آفاقی، مد نظر قرار داد و در آزمایشگاه بررسی کرد.</a:t>
            </a:r>
            <a:endParaRPr lang="en-US" sz="2400" dirty="0">
              <a:latin typeface="Times New Roman"/>
              <a:ea typeface="Calibri"/>
              <a:cs typeface="B Nazanin"/>
            </a:endParaRPr>
          </a:p>
          <a:p>
            <a:pPr algn="just" rtl="1">
              <a:lnSpc>
                <a:spcPct val="150000"/>
              </a:lnSpc>
              <a:spcAft>
                <a:spcPts val="0"/>
              </a:spcAft>
            </a:pPr>
            <a:r>
              <a:rPr lang="fa-IR" sz="2400" dirty="0">
                <a:latin typeface="Times New Roman"/>
                <a:ea typeface="Calibri"/>
                <a:cs typeface="B Nazanin"/>
              </a:rPr>
              <a:t>ج) فرهنگ معمولاً تحت تأثیر ابعاد عمیق سیاسی است؛ ابعادی که فهم معنای کامل استعاره فرهنگ را ناممکن می سازند و آن را با مفهوم متمایل گرایش ها، ایدئولوزی ها و جریان های قدرت ادراک می نماید.</a:t>
            </a:r>
            <a:endParaRPr lang="en-US" sz="2400" dirty="0">
              <a:latin typeface="Times New Roman"/>
              <a:ea typeface="Calibri"/>
              <a:cs typeface="B Nazanin"/>
            </a:endParaRPr>
          </a:p>
          <a:p>
            <a:endParaRPr lang="en-US" dirty="0"/>
          </a:p>
        </p:txBody>
      </p:sp>
    </p:spTree>
    <p:extLst>
      <p:ext uri="{BB962C8B-B14F-4D97-AF65-F5344CB8AC3E}">
        <p14:creationId xmlns:p14="http://schemas.microsoft.com/office/powerpoint/2010/main" val="17695428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lnSpc>
                <a:spcPct val="150000"/>
              </a:lnSpc>
              <a:spcAft>
                <a:spcPts val="0"/>
              </a:spcAft>
            </a:pPr>
            <a:r>
              <a:rPr lang="fa-IR" sz="2400" b="1" dirty="0">
                <a:solidFill>
                  <a:schemeClr val="tx2">
                    <a:lumMod val="50000"/>
                  </a:schemeClr>
                </a:solidFill>
                <a:latin typeface="Times New Roman"/>
                <a:ea typeface="Calibri"/>
                <a:cs typeface="B Nazanin+ Black"/>
              </a:rPr>
              <a:t>مهمترین پشتوانه های نظری استعاره فرهنگ</a:t>
            </a:r>
            <a:r>
              <a:rPr lang="en-US" sz="2400" b="1" dirty="0">
                <a:solidFill>
                  <a:schemeClr val="tx2">
                    <a:lumMod val="50000"/>
                  </a:schemeClr>
                </a:solidFill>
                <a:latin typeface="Times New Roman"/>
                <a:ea typeface="Calibri"/>
                <a:cs typeface="B Nazanin"/>
              </a:rPr>
              <a:t/>
            </a:r>
            <a:br>
              <a:rPr lang="en-US" sz="2400" b="1" dirty="0">
                <a:solidFill>
                  <a:schemeClr val="tx2">
                    <a:lumMod val="50000"/>
                  </a:schemeClr>
                </a:solidFill>
                <a:latin typeface="Times New Roman"/>
                <a:ea typeface="Calibri"/>
                <a:cs typeface="B Nazanin"/>
              </a:rPr>
            </a:br>
            <a:endParaRPr lang="en-US" sz="2400" b="1" dirty="0">
              <a:solidFill>
                <a:schemeClr val="tx2">
                  <a:lumMod val="50000"/>
                </a:schemeClr>
              </a:solidFill>
            </a:endParaRPr>
          </a:p>
        </p:txBody>
      </p:sp>
      <p:sp>
        <p:nvSpPr>
          <p:cNvPr id="3" name="Content Placeholder 2"/>
          <p:cNvSpPr>
            <a:spLocks noGrp="1"/>
          </p:cNvSpPr>
          <p:nvPr>
            <p:ph idx="1"/>
          </p:nvPr>
        </p:nvSpPr>
        <p:spPr>
          <a:xfrm>
            <a:off x="251520" y="1052736"/>
            <a:ext cx="7825680" cy="5472608"/>
          </a:xfrm>
        </p:spPr>
        <p:txBody>
          <a:bodyPr>
            <a:normAutofit fontScale="92500" lnSpcReduction="10000"/>
          </a:bodyPr>
          <a:lstStyle/>
          <a:p>
            <a:pPr algn="just" rtl="1">
              <a:lnSpc>
                <a:spcPct val="150000"/>
              </a:lnSpc>
              <a:spcAft>
                <a:spcPts val="0"/>
              </a:spcAft>
            </a:pPr>
            <a:r>
              <a:rPr lang="fa-IR" sz="2400" dirty="0">
                <a:latin typeface="Times New Roman"/>
                <a:ea typeface="Calibri"/>
                <a:cs typeface="B Nazanin"/>
              </a:rPr>
              <a:t>مهمترین پشتوانه های نظری این استعاره سازمان را می توان در نظریه های هافستد، ادگار شاین و نظریه های تفسیری نمادین رصد کرد. این ابعاد عبارت اند از:</a:t>
            </a:r>
            <a:endParaRPr lang="en-US" sz="2400" dirty="0">
              <a:latin typeface="Times New Roman"/>
              <a:ea typeface="Calibri"/>
              <a:cs typeface="B Nazanin"/>
            </a:endParaRPr>
          </a:p>
          <a:p>
            <a:pPr algn="just" rtl="1">
              <a:lnSpc>
                <a:spcPct val="150000"/>
              </a:lnSpc>
              <a:spcAft>
                <a:spcPts val="0"/>
              </a:spcAft>
            </a:pPr>
            <a:r>
              <a:rPr lang="fa-IR" sz="2400" dirty="0">
                <a:latin typeface="Times New Roman"/>
                <a:ea typeface="Calibri"/>
                <a:cs typeface="B Nazanin"/>
              </a:rPr>
              <a:t>الف) فاصله قدرت (آمادگی پذیرش نوعی توزیع نامتعادل قدرت و ثروت)؛</a:t>
            </a:r>
            <a:endParaRPr lang="en-US" sz="2400" dirty="0">
              <a:latin typeface="Times New Roman"/>
              <a:ea typeface="Calibri"/>
              <a:cs typeface="B Nazanin"/>
            </a:endParaRPr>
          </a:p>
          <a:p>
            <a:pPr algn="just" rtl="1">
              <a:lnSpc>
                <a:spcPct val="150000"/>
              </a:lnSpc>
              <a:spcAft>
                <a:spcPts val="0"/>
              </a:spcAft>
            </a:pPr>
            <a:r>
              <a:rPr lang="fa-IR" sz="2400" dirty="0">
                <a:latin typeface="Times New Roman"/>
                <a:ea typeface="Calibri"/>
                <a:cs typeface="B Nazanin"/>
              </a:rPr>
              <a:t>ب) اجتناب از عدم اطمینان؛</a:t>
            </a:r>
            <a:endParaRPr lang="en-US" sz="2400" dirty="0">
              <a:latin typeface="Times New Roman"/>
              <a:ea typeface="Calibri"/>
              <a:cs typeface="B Nazanin"/>
            </a:endParaRPr>
          </a:p>
          <a:p>
            <a:pPr algn="just" rtl="1">
              <a:lnSpc>
                <a:spcPct val="150000"/>
              </a:lnSpc>
              <a:spcAft>
                <a:spcPts val="0"/>
              </a:spcAft>
            </a:pPr>
            <a:r>
              <a:rPr lang="fa-IR" sz="2400" dirty="0">
                <a:latin typeface="Times New Roman"/>
                <a:ea typeface="Calibri"/>
                <a:cs typeface="B Nazanin"/>
              </a:rPr>
              <a:t>ج) فردگرایی (تمایل به فعالیت مستقل از دیگر اعضای جامعه) در برابر جمع گرایی (تمایل به انجام فعالیت های گروهی)؛</a:t>
            </a:r>
            <a:endParaRPr lang="en-US" sz="2400" dirty="0">
              <a:latin typeface="Times New Roman"/>
              <a:ea typeface="Calibri"/>
              <a:cs typeface="B Nazanin"/>
            </a:endParaRPr>
          </a:p>
          <a:p>
            <a:pPr algn="just" rtl="1">
              <a:lnSpc>
                <a:spcPct val="150000"/>
              </a:lnSpc>
              <a:spcAft>
                <a:spcPts val="0"/>
              </a:spcAft>
            </a:pPr>
            <a:r>
              <a:rPr lang="fa-IR" sz="2400" dirty="0">
                <a:latin typeface="Times New Roman"/>
                <a:ea typeface="Calibri"/>
                <a:cs typeface="B Nazanin"/>
              </a:rPr>
              <a:t>د) مرد گرایی در برابر زن گرایی (تمایل به جدایی بارز نقش ها بر اساس نوع جنسیت)؛</a:t>
            </a:r>
            <a:endParaRPr lang="en-US" sz="2400" dirty="0">
              <a:latin typeface="Times New Roman"/>
              <a:ea typeface="Calibri"/>
              <a:cs typeface="B Nazanin"/>
            </a:endParaRPr>
          </a:p>
          <a:p>
            <a:pPr algn="just" rtl="1">
              <a:lnSpc>
                <a:spcPct val="150000"/>
              </a:lnSpc>
              <a:spcAft>
                <a:spcPts val="0"/>
              </a:spcAft>
            </a:pPr>
            <a:r>
              <a:rPr lang="fa-IR" sz="2400" dirty="0">
                <a:latin typeface="Times New Roman"/>
                <a:ea typeface="Calibri"/>
                <a:cs typeface="B Nazanin"/>
              </a:rPr>
              <a:t>ﻫ) تمایلات بلند مدت در برابر کوتاه مدت (تمایل به رعایت سنت ها و ارزش های سنتی)؛</a:t>
            </a:r>
            <a:endParaRPr lang="en-US" sz="2400" dirty="0">
              <a:latin typeface="Times New Roman"/>
              <a:ea typeface="Calibri"/>
              <a:cs typeface="B Nazanin"/>
            </a:endParaRPr>
          </a:p>
          <a:p>
            <a:pPr algn="just" rtl="1">
              <a:lnSpc>
                <a:spcPct val="150000"/>
              </a:lnSpc>
              <a:spcAft>
                <a:spcPts val="0"/>
              </a:spcAft>
            </a:pPr>
            <a:r>
              <a:rPr lang="fa-IR" sz="2400" dirty="0">
                <a:latin typeface="Times New Roman"/>
                <a:ea typeface="Calibri"/>
                <a:cs typeface="B Nazanin"/>
              </a:rPr>
              <a:t>و) اسراف و زیاده روی در برابر خود مهاری؛</a:t>
            </a:r>
            <a:endParaRPr lang="en-US" sz="2400" dirty="0">
              <a:latin typeface="Times New Roman"/>
              <a:ea typeface="Calibri"/>
              <a:cs typeface="B Nazanin"/>
            </a:endParaRPr>
          </a:p>
          <a:p>
            <a:pPr algn="r" rtl="1"/>
            <a:endParaRPr lang="en-US" dirty="0"/>
          </a:p>
        </p:txBody>
      </p:sp>
    </p:spTree>
    <p:extLst>
      <p:ext uri="{BB962C8B-B14F-4D97-AF65-F5344CB8AC3E}">
        <p14:creationId xmlns:p14="http://schemas.microsoft.com/office/powerpoint/2010/main" val="32121748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8640"/>
            <a:ext cx="7620000" cy="6480720"/>
          </a:xfrm>
        </p:spPr>
        <p:txBody>
          <a:bodyPr>
            <a:normAutofit/>
          </a:bodyPr>
          <a:lstStyle/>
          <a:p>
            <a:pPr algn="just" rtl="1">
              <a:lnSpc>
                <a:spcPct val="150000"/>
              </a:lnSpc>
              <a:spcAft>
                <a:spcPts val="0"/>
              </a:spcAft>
            </a:pPr>
            <a:r>
              <a:rPr lang="fa-IR" sz="2400" dirty="0">
                <a:latin typeface="Times New Roman"/>
                <a:ea typeface="Calibri"/>
                <a:cs typeface="B Nazanin"/>
              </a:rPr>
              <a:t>بررسی ابعاد تفاوت های فرهنگی مدل هافستد در کشورهای گوناگون، اطلاعات مفیدی را درباره باورها و مفروضات محوری هر کشور ارائه می دهد.</a:t>
            </a:r>
            <a:endParaRPr lang="en-US" sz="2400" dirty="0">
              <a:latin typeface="Times New Roman"/>
              <a:ea typeface="Calibri"/>
              <a:cs typeface="B Nazanin"/>
            </a:endParaRPr>
          </a:p>
          <a:p>
            <a:pPr algn="just" rtl="1">
              <a:lnSpc>
                <a:spcPct val="150000"/>
              </a:lnSpc>
              <a:spcAft>
                <a:spcPts val="0"/>
              </a:spcAft>
            </a:pPr>
            <a:r>
              <a:rPr lang="fa-IR" sz="2400" dirty="0">
                <a:latin typeface="Times New Roman"/>
                <a:ea typeface="Calibri"/>
                <a:cs typeface="B Nazanin"/>
              </a:rPr>
              <a:t>چهار فراگرد تعامل ترکیبی اجزای فرهنگ عبارتند از:</a:t>
            </a:r>
            <a:endParaRPr lang="en-US" sz="2400" dirty="0">
              <a:latin typeface="Times New Roman"/>
              <a:ea typeface="Calibri"/>
              <a:cs typeface="B Nazanin"/>
            </a:endParaRPr>
          </a:p>
          <a:p>
            <a:pPr algn="just" rtl="1">
              <a:lnSpc>
                <a:spcPct val="150000"/>
              </a:lnSpc>
              <a:spcAft>
                <a:spcPts val="0"/>
              </a:spcAft>
            </a:pPr>
            <a:r>
              <a:rPr lang="fa-IR" sz="2400" dirty="0">
                <a:latin typeface="Times New Roman"/>
                <a:ea typeface="Calibri"/>
                <a:cs typeface="B Nazanin"/>
              </a:rPr>
              <a:t>الف) تجلی: مفروضات و باورهای اعضای هر فرهنگ، طی فراگرد تجلی، در ارزش ها و هنجارهای آنها پدیدار شده، نمود می یابند.</a:t>
            </a:r>
            <a:endParaRPr lang="en-US" sz="2400" dirty="0">
              <a:latin typeface="Times New Roman"/>
              <a:ea typeface="Calibri"/>
              <a:cs typeface="B Nazanin"/>
            </a:endParaRPr>
          </a:p>
          <a:p>
            <a:pPr algn="just" rtl="1">
              <a:lnSpc>
                <a:spcPct val="150000"/>
              </a:lnSpc>
              <a:spcAft>
                <a:spcPts val="0"/>
              </a:spcAft>
            </a:pPr>
            <a:r>
              <a:rPr lang="fa-IR" sz="2400" dirty="0">
                <a:latin typeface="Times New Roman"/>
                <a:ea typeface="Calibri"/>
                <a:cs typeface="B Nazanin"/>
              </a:rPr>
              <a:t>ب) تحقق: طی فراگرد تحقق، ارزش ها و هنجارهای فرهنگی، به صورت مصنوعات فیزیکی، رفتاری و گفتاری نمایان می شوند؛ مصنوعاتی که در قالب های نظیر سازه ها، آداب و رسوم و نوشته ها و گفته ها ظاهر می شوند</a:t>
            </a:r>
            <a:r>
              <a:rPr lang="fa-IR" sz="2400" dirty="0" smtClean="0">
                <a:latin typeface="Times New Roman"/>
                <a:ea typeface="Calibri"/>
                <a:cs typeface="B Nazanin"/>
              </a:rPr>
              <a:t>.</a:t>
            </a:r>
            <a:endParaRPr lang="en-US" dirty="0"/>
          </a:p>
        </p:txBody>
      </p:sp>
    </p:spTree>
    <p:extLst>
      <p:ext uri="{BB962C8B-B14F-4D97-AF65-F5344CB8AC3E}">
        <p14:creationId xmlns:p14="http://schemas.microsoft.com/office/powerpoint/2010/main" val="71683027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7620000" cy="6140152"/>
          </a:xfrm>
        </p:spPr>
        <p:txBody>
          <a:bodyPr>
            <a:normAutofit/>
          </a:bodyPr>
          <a:lstStyle/>
          <a:p>
            <a:pPr algn="just" rtl="1">
              <a:lnSpc>
                <a:spcPct val="150000"/>
              </a:lnSpc>
              <a:spcAft>
                <a:spcPts val="0"/>
              </a:spcAft>
            </a:pPr>
            <a:r>
              <a:rPr lang="fa-IR" sz="2400" dirty="0">
                <a:latin typeface="Times New Roman"/>
                <a:ea typeface="Calibri"/>
                <a:cs typeface="B Nazanin"/>
              </a:rPr>
              <a:t>ج) نمادسازی: طی فراگرد نادسازی، مصنوعاتی که محمل معانی خاصی اند، به نماد تبدیل می‌شوند؛ مشروط بر آنکه اذهان عامه، این تبادر معانی را ادراک کرده و مورد استفاده قرار دهند.</a:t>
            </a:r>
            <a:endParaRPr lang="en-US" sz="2400" dirty="0">
              <a:latin typeface="Times New Roman"/>
              <a:ea typeface="Calibri"/>
              <a:cs typeface="B Nazanin"/>
            </a:endParaRPr>
          </a:p>
          <a:p>
            <a:pPr algn="just" rtl="1">
              <a:lnSpc>
                <a:spcPct val="150000"/>
              </a:lnSpc>
              <a:spcAft>
                <a:spcPts val="0"/>
              </a:spcAft>
            </a:pPr>
            <a:r>
              <a:rPr lang="fa-IR" sz="2400" dirty="0">
                <a:latin typeface="Times New Roman"/>
                <a:ea typeface="Calibri"/>
                <a:cs typeface="B Nazanin"/>
              </a:rPr>
              <a:t>د) تفسیر: تحول در مفروضات، در بنیانی ترین لایه فرهنگ (هسته فرهنگ)، طی فراگرد تفسیر رخ می دهد.</a:t>
            </a:r>
            <a:endParaRPr lang="en-US" sz="2400" dirty="0">
              <a:latin typeface="Times New Roman"/>
              <a:ea typeface="Calibri"/>
              <a:cs typeface="B Nazanin"/>
            </a:endParaRPr>
          </a:p>
          <a:p>
            <a:pPr algn="just" rtl="1">
              <a:lnSpc>
                <a:spcPct val="150000"/>
              </a:lnSpc>
              <a:spcAft>
                <a:spcPts val="0"/>
              </a:spcAft>
            </a:pPr>
            <a:r>
              <a:rPr lang="fa-IR" sz="2400" dirty="0">
                <a:latin typeface="Times New Roman"/>
                <a:ea typeface="Calibri"/>
                <a:cs typeface="B Nazanin"/>
              </a:rPr>
              <a:t>این نظریه ها با تأکید بر پویایی های فرهنگ و لایه های متعدد شکل دهنده آن طراحان سازمان را با اهمیت این پدیده در سازمان آشنا می سازند و این نکته را مد نظر قرار می دهند که فرهنگ برساخته مراودات و باورها و ارزش های انسانی است و گویا خود نیز پدیده ای فرهنگی است. این همه، تداعی کننده استعاره سازمان به مثابه فرهنگ اند.</a:t>
            </a:r>
            <a:endParaRPr lang="en-US" sz="2400" dirty="0">
              <a:latin typeface="Times New Roman"/>
              <a:ea typeface="Calibri"/>
              <a:cs typeface="B Nazanin"/>
            </a:endParaRPr>
          </a:p>
          <a:p>
            <a:pPr algn="r" rtl="1"/>
            <a:endParaRPr lang="en-US" dirty="0"/>
          </a:p>
        </p:txBody>
      </p:sp>
    </p:spTree>
    <p:extLst>
      <p:ext uri="{BB962C8B-B14F-4D97-AF65-F5344CB8AC3E}">
        <p14:creationId xmlns:p14="http://schemas.microsoft.com/office/powerpoint/2010/main" val="30038174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lnSpc>
                <a:spcPct val="150000"/>
              </a:lnSpc>
              <a:spcAft>
                <a:spcPts val="1000"/>
              </a:spcAft>
            </a:pPr>
            <a:r>
              <a:rPr lang="fa-IR" sz="2400" dirty="0">
                <a:solidFill>
                  <a:schemeClr val="tx1"/>
                </a:solidFill>
                <a:latin typeface="Calibri"/>
                <a:ea typeface="Calibri"/>
                <a:cs typeface="B Titr" pitchFamily="2" charset="-78"/>
              </a:rPr>
              <a:t>سازمان به مثابه ماشین : مکانیزه سازی فرمان می راند!</a:t>
            </a:r>
            <a:r>
              <a:rPr lang="en-US" sz="2400" dirty="0">
                <a:solidFill>
                  <a:schemeClr val="tx1"/>
                </a:solidFill>
                <a:latin typeface="Calibri"/>
                <a:ea typeface="Calibri"/>
                <a:cs typeface="B Titr" pitchFamily="2" charset="-78"/>
              </a:rPr>
              <a:t/>
            </a:r>
            <a:br>
              <a:rPr lang="en-US" sz="2400" dirty="0">
                <a:solidFill>
                  <a:schemeClr val="tx1"/>
                </a:solidFill>
                <a:latin typeface="Calibri"/>
                <a:ea typeface="Calibri"/>
                <a:cs typeface="B Titr" pitchFamily="2" charset="-78"/>
              </a:rPr>
            </a:br>
            <a:r>
              <a:rPr lang="en-US" sz="2400" dirty="0">
                <a:solidFill>
                  <a:schemeClr val="tx1"/>
                </a:solidFill>
                <a:latin typeface="Calibri"/>
                <a:ea typeface="Calibri"/>
                <a:cs typeface="B Titr" pitchFamily="2" charset="-78"/>
              </a:rPr>
              <a:t/>
            </a:r>
            <a:br>
              <a:rPr lang="en-US" sz="2400" dirty="0">
                <a:solidFill>
                  <a:schemeClr val="tx1"/>
                </a:solidFill>
                <a:latin typeface="Calibri"/>
                <a:ea typeface="Calibri"/>
                <a:cs typeface="B Titr" pitchFamily="2" charset="-78"/>
              </a:rPr>
            </a:br>
            <a:endParaRPr lang="en-US" sz="2400" dirty="0">
              <a:solidFill>
                <a:schemeClr val="tx1"/>
              </a:solidFill>
              <a:cs typeface="B Titr" pitchFamily="2" charset="-78"/>
            </a:endParaRPr>
          </a:p>
        </p:txBody>
      </p:sp>
      <p:sp>
        <p:nvSpPr>
          <p:cNvPr id="3" name="Content Placeholder 2"/>
          <p:cNvSpPr>
            <a:spLocks noGrp="1"/>
          </p:cNvSpPr>
          <p:nvPr>
            <p:ph idx="1"/>
          </p:nvPr>
        </p:nvSpPr>
        <p:spPr>
          <a:xfrm>
            <a:off x="467544" y="1196752"/>
            <a:ext cx="7620000" cy="4800600"/>
          </a:xfrm>
        </p:spPr>
        <p:txBody>
          <a:bodyPr/>
          <a:lstStyle/>
          <a:p>
            <a:pPr algn="just" rtl="1">
              <a:lnSpc>
                <a:spcPct val="150000"/>
              </a:lnSpc>
              <a:spcAft>
                <a:spcPts val="1000"/>
              </a:spcAft>
            </a:pPr>
            <a:r>
              <a:rPr lang="fa-IR" sz="2400" dirty="0">
                <a:ea typeface="Calibri"/>
                <a:cs typeface="B Nazanin"/>
              </a:rPr>
              <a:t>سازمان ماشینی، سازمانی منظم و دارای رفتارهای تعریف شده و قابل پیش بینی است؛ سازمانی که بر اساس سلسله مراتب عنودی و افقی معین و تعریف شده، کار می کند و هر یک از اجزاء و عناصر آن، در حکم یکی از پیچ ها، مهره ها یا چرخ دنده های آن ماشین عظیم الجثه فعالیت می کند.</a:t>
            </a:r>
            <a:endParaRPr lang="en-US" sz="1600" dirty="0">
              <a:ea typeface="Calibri"/>
              <a:cs typeface="Arial"/>
            </a:endParaRPr>
          </a:p>
          <a:p>
            <a:pPr algn="just" rtl="1">
              <a:lnSpc>
                <a:spcPct val="150000"/>
              </a:lnSpc>
              <a:spcAft>
                <a:spcPts val="1000"/>
              </a:spcAft>
            </a:pPr>
            <a:r>
              <a:rPr lang="fa-IR" sz="2400" dirty="0">
                <a:ea typeface="Calibri"/>
                <a:cs typeface="B Nazanin"/>
              </a:rPr>
              <a:t>مهم ترین مفروضات این استعاره عبارت اند از :</a:t>
            </a:r>
            <a:endParaRPr lang="en-US" sz="1600" dirty="0">
              <a:ea typeface="Calibri"/>
              <a:cs typeface="Arial"/>
            </a:endParaRPr>
          </a:p>
          <a:p>
            <a:pPr algn="just" rtl="1">
              <a:lnSpc>
                <a:spcPct val="150000"/>
              </a:lnSpc>
              <a:spcAft>
                <a:spcPts val="1000"/>
              </a:spcAft>
            </a:pPr>
            <a:r>
              <a:rPr lang="fa-IR" sz="2400" dirty="0">
                <a:ea typeface="Calibri"/>
                <a:cs typeface="B Nazanin"/>
              </a:rPr>
              <a:t>الف) سازمان متشکل از اجزایی معین و شناخته شده است؛</a:t>
            </a:r>
            <a:endParaRPr lang="en-US" sz="1600" dirty="0">
              <a:ea typeface="Calibri"/>
              <a:cs typeface="Arial"/>
            </a:endParaRPr>
          </a:p>
          <a:p>
            <a:pPr algn="just" rtl="1">
              <a:lnSpc>
                <a:spcPct val="150000"/>
              </a:lnSpc>
              <a:spcAft>
                <a:spcPts val="1000"/>
              </a:spcAft>
            </a:pPr>
            <a:r>
              <a:rPr lang="fa-IR" sz="2400" dirty="0">
                <a:ea typeface="Calibri"/>
                <a:cs typeface="B Nazanin"/>
              </a:rPr>
              <a:t>ب) همه اجزای سازمان براساس نظمی از پیش تعریف شده فعالیت می کنند؛</a:t>
            </a:r>
            <a:endParaRPr lang="en-US" sz="1600" dirty="0">
              <a:ea typeface="Calibri"/>
              <a:cs typeface="Arial"/>
            </a:endParaRPr>
          </a:p>
          <a:p>
            <a:pPr algn="r"/>
            <a:endParaRPr lang="en-US" dirty="0"/>
          </a:p>
        </p:txBody>
      </p:sp>
    </p:spTree>
    <p:extLst>
      <p:ext uri="{BB962C8B-B14F-4D97-AF65-F5344CB8AC3E}">
        <p14:creationId xmlns:p14="http://schemas.microsoft.com/office/powerpoint/2010/main" val="338007644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lnSpc>
                <a:spcPct val="150000"/>
              </a:lnSpc>
              <a:spcAft>
                <a:spcPts val="0"/>
              </a:spcAft>
            </a:pPr>
            <a:r>
              <a:rPr lang="fa-IR" sz="3200" b="1" dirty="0">
                <a:solidFill>
                  <a:schemeClr val="tx2">
                    <a:lumMod val="50000"/>
                  </a:schemeClr>
                </a:solidFill>
                <a:latin typeface="Times New Roman"/>
                <a:ea typeface="Calibri"/>
                <a:cs typeface="B Lotus" pitchFamily="2" charset="-78"/>
              </a:rPr>
              <a:t>طرح سازمان منبعث از انگاره فرهنگ</a:t>
            </a:r>
            <a:r>
              <a:rPr lang="en-US" sz="3200" b="1" dirty="0">
                <a:solidFill>
                  <a:schemeClr val="tx2">
                    <a:lumMod val="50000"/>
                  </a:schemeClr>
                </a:solidFill>
                <a:latin typeface="Times New Roman"/>
                <a:ea typeface="Calibri"/>
                <a:cs typeface="B Lotus" pitchFamily="2" charset="-78"/>
              </a:rPr>
              <a:t/>
            </a:r>
            <a:br>
              <a:rPr lang="en-US" sz="3200" b="1" dirty="0">
                <a:solidFill>
                  <a:schemeClr val="tx2">
                    <a:lumMod val="50000"/>
                  </a:schemeClr>
                </a:solidFill>
                <a:latin typeface="Times New Roman"/>
                <a:ea typeface="Calibri"/>
                <a:cs typeface="B Lotus" pitchFamily="2" charset="-78"/>
              </a:rPr>
            </a:br>
            <a:endParaRPr lang="en-US" sz="3200" b="1" dirty="0">
              <a:solidFill>
                <a:schemeClr val="tx2">
                  <a:lumMod val="50000"/>
                </a:schemeClr>
              </a:solidFill>
              <a:cs typeface="B Lotus" pitchFamily="2" charset="-78"/>
            </a:endParaRPr>
          </a:p>
        </p:txBody>
      </p:sp>
      <p:sp>
        <p:nvSpPr>
          <p:cNvPr id="3" name="Content Placeholder 2"/>
          <p:cNvSpPr>
            <a:spLocks noGrp="1"/>
          </p:cNvSpPr>
          <p:nvPr>
            <p:ph idx="1"/>
          </p:nvPr>
        </p:nvSpPr>
        <p:spPr>
          <a:xfrm>
            <a:off x="457200" y="980728"/>
            <a:ext cx="7620000" cy="5420072"/>
          </a:xfrm>
        </p:spPr>
        <p:txBody>
          <a:bodyPr/>
          <a:lstStyle/>
          <a:p>
            <a:pPr algn="just" rtl="1">
              <a:lnSpc>
                <a:spcPct val="150000"/>
              </a:lnSpc>
              <a:spcAft>
                <a:spcPts val="0"/>
              </a:spcAft>
            </a:pPr>
            <a:r>
              <a:rPr lang="fa-IR" sz="2400" dirty="0">
                <a:latin typeface="Times New Roman"/>
                <a:ea typeface="Calibri"/>
                <a:cs typeface="B Nazanin"/>
              </a:rPr>
              <a:t>اگر انگاره سازمان به مثابه فرهنگ، الگوی ذهنی پذیرفه شده طراحان سازمان باشد، سازمان به صورت انتزاعی و ذهنی مد نظر قرار می گیرد و در این حالت، نمی توان سازمان را با استفاده از قالب های شناخته شده و عینی، شناسایی و معرفی کرد.</a:t>
            </a:r>
            <a:endParaRPr lang="en-US" sz="2400" dirty="0">
              <a:latin typeface="Times New Roman"/>
              <a:ea typeface="Calibri"/>
              <a:cs typeface="B Nazanin"/>
            </a:endParaRPr>
          </a:p>
          <a:p>
            <a:pPr algn="just" rtl="1">
              <a:lnSpc>
                <a:spcPct val="150000"/>
              </a:lnSpc>
              <a:spcAft>
                <a:spcPts val="0"/>
              </a:spcAft>
            </a:pPr>
            <a:r>
              <a:rPr lang="fa-IR" sz="2400" dirty="0">
                <a:latin typeface="Times New Roman"/>
                <a:ea typeface="Calibri"/>
                <a:cs typeface="B Nazanin"/>
              </a:rPr>
              <a:t>الگوهای سازمانی منبعث از انگاره فرهنگ و نظریه های نمادین و تفسیری، الگوهای معینی نیستند که بتوان به طور مشخص آنها را توصیف کرد؛ بلکه این الگوها وجهی ذهنی داشته، فراخور ویژگی ها و مشخصه های سازمانی شکل می گیرند.</a:t>
            </a:r>
            <a:endParaRPr lang="en-US" sz="2400" dirty="0">
              <a:latin typeface="Times New Roman"/>
              <a:ea typeface="Calibri"/>
              <a:cs typeface="B Nazanin"/>
            </a:endParaRPr>
          </a:p>
          <a:p>
            <a:pPr algn="r" rtl="1"/>
            <a:endParaRPr lang="en-US" dirty="0"/>
          </a:p>
        </p:txBody>
      </p:sp>
    </p:spTree>
    <p:extLst>
      <p:ext uri="{BB962C8B-B14F-4D97-AF65-F5344CB8AC3E}">
        <p14:creationId xmlns:p14="http://schemas.microsoft.com/office/powerpoint/2010/main" val="222972801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lnSpc>
                <a:spcPct val="150000"/>
              </a:lnSpc>
              <a:spcAft>
                <a:spcPts val="0"/>
              </a:spcAft>
            </a:pPr>
            <a:r>
              <a:rPr lang="fa-IR" sz="2400" b="1" dirty="0">
                <a:solidFill>
                  <a:schemeClr val="tx2">
                    <a:lumMod val="50000"/>
                  </a:schemeClr>
                </a:solidFill>
                <a:latin typeface="Times New Roman"/>
                <a:ea typeface="Calibri"/>
                <a:cs typeface="B Nazanin"/>
              </a:rPr>
              <a:t/>
            </a:r>
            <a:br>
              <a:rPr lang="fa-IR" sz="2400" b="1" dirty="0">
                <a:solidFill>
                  <a:schemeClr val="tx2">
                    <a:lumMod val="50000"/>
                  </a:schemeClr>
                </a:solidFill>
                <a:latin typeface="Times New Roman"/>
                <a:ea typeface="Calibri"/>
                <a:cs typeface="B Nazanin"/>
              </a:rPr>
            </a:br>
            <a:r>
              <a:rPr lang="fa-IR" sz="2400" b="1" dirty="0">
                <a:solidFill>
                  <a:schemeClr val="tx2">
                    <a:lumMod val="50000"/>
                  </a:schemeClr>
                </a:solidFill>
                <a:latin typeface="Times New Roman"/>
                <a:ea typeface="Calibri"/>
                <a:cs typeface="B Nazanin+ Black"/>
              </a:rPr>
              <a:t>سازمان به مثابه سیستم سیاسی _ منافع، تضاد و قدرت</a:t>
            </a:r>
            <a:r>
              <a:rPr lang="en-US" sz="2400" b="1" dirty="0">
                <a:solidFill>
                  <a:schemeClr val="tx2">
                    <a:lumMod val="50000"/>
                  </a:schemeClr>
                </a:solidFill>
                <a:latin typeface="Times New Roman"/>
                <a:ea typeface="Calibri"/>
                <a:cs typeface="B Nazanin"/>
              </a:rPr>
              <a:t/>
            </a:r>
            <a:br>
              <a:rPr lang="en-US" sz="2400" b="1" dirty="0">
                <a:solidFill>
                  <a:schemeClr val="tx2">
                    <a:lumMod val="50000"/>
                  </a:schemeClr>
                </a:solidFill>
                <a:latin typeface="Times New Roman"/>
                <a:ea typeface="Calibri"/>
                <a:cs typeface="B Nazanin"/>
              </a:rPr>
            </a:br>
            <a:endParaRPr lang="en-US" sz="2400" b="1" dirty="0">
              <a:solidFill>
                <a:schemeClr val="tx2">
                  <a:lumMod val="50000"/>
                </a:schemeClr>
              </a:solidFill>
            </a:endParaRPr>
          </a:p>
        </p:txBody>
      </p:sp>
      <p:sp>
        <p:nvSpPr>
          <p:cNvPr id="3" name="Content Placeholder 2"/>
          <p:cNvSpPr>
            <a:spLocks noGrp="1"/>
          </p:cNvSpPr>
          <p:nvPr>
            <p:ph idx="1"/>
          </p:nvPr>
        </p:nvSpPr>
        <p:spPr/>
        <p:txBody>
          <a:bodyPr/>
          <a:lstStyle/>
          <a:p>
            <a:pPr algn="just" rtl="1">
              <a:lnSpc>
                <a:spcPct val="150000"/>
              </a:lnSpc>
              <a:spcAft>
                <a:spcPts val="0"/>
              </a:spcAft>
            </a:pPr>
            <a:r>
              <a:rPr lang="fa-IR" sz="2400" dirty="0">
                <a:latin typeface="Times New Roman"/>
                <a:ea typeface="Calibri"/>
                <a:cs typeface="B Nazanin"/>
              </a:rPr>
              <a:t>سازمان را می توان همچون یک سیستم سیاسی در نظر آورد (149، 2006، </a:t>
            </a:r>
            <a:r>
              <a:rPr lang="en-US" sz="2400" dirty="0">
                <a:latin typeface="Times New Roman"/>
                <a:ea typeface="Calibri"/>
                <a:cs typeface="B Nazanin"/>
              </a:rPr>
              <a:t>Morgan</a:t>
            </a:r>
            <a:r>
              <a:rPr lang="fa-IR" sz="2400" dirty="0">
                <a:latin typeface="Times New Roman"/>
                <a:ea typeface="Calibri"/>
                <a:cs typeface="B Nazanin"/>
              </a:rPr>
              <a:t>)؛ سیستمی که درگیر رقابت برای کسب منابع و منافع قدرت و حل تضادهاست؛ تضادها و تعارض‌هایی که میان ذی نفعان گوناگون سازمان پدید می آیند.</a:t>
            </a:r>
            <a:endParaRPr lang="en-US" sz="2400" dirty="0">
              <a:latin typeface="Times New Roman"/>
              <a:ea typeface="Calibri"/>
              <a:cs typeface="B Nazanin"/>
            </a:endParaRPr>
          </a:p>
          <a:p>
            <a:pPr algn="just" rtl="1">
              <a:lnSpc>
                <a:spcPct val="150000"/>
              </a:lnSpc>
              <a:spcAft>
                <a:spcPts val="0"/>
              </a:spcAft>
            </a:pPr>
            <a:r>
              <a:rPr lang="fa-IR" sz="2400" dirty="0">
                <a:latin typeface="Times New Roman"/>
                <a:ea typeface="Calibri"/>
                <a:cs typeface="B Nazanin"/>
              </a:rPr>
              <a:t>هر سیستم سیاسی، همواره درگیر مناقشه برای افزایش منابع قدرت خود یا کاهش منابع و قدرت دیگری است. همچنین همواره درگیر تعارض ها و تضادهایی است که بین انواع افراد و گروه های فعال در آن حادث می شوند.</a:t>
            </a:r>
            <a:endParaRPr lang="en-US" sz="2400" dirty="0">
              <a:latin typeface="Times New Roman"/>
              <a:ea typeface="Calibri"/>
              <a:cs typeface="B Nazanin"/>
            </a:endParaRPr>
          </a:p>
          <a:p>
            <a:pPr algn="r" rtl="1"/>
            <a:endParaRPr lang="en-US" dirty="0"/>
          </a:p>
        </p:txBody>
      </p:sp>
    </p:spTree>
    <p:extLst>
      <p:ext uri="{BB962C8B-B14F-4D97-AF65-F5344CB8AC3E}">
        <p14:creationId xmlns:p14="http://schemas.microsoft.com/office/powerpoint/2010/main" val="392401265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rtl="1">
              <a:lnSpc>
                <a:spcPct val="150000"/>
              </a:lnSpc>
              <a:spcAft>
                <a:spcPts val="0"/>
              </a:spcAft>
            </a:pPr>
            <a:r>
              <a:rPr lang="fa-IR" sz="2400" dirty="0">
                <a:solidFill>
                  <a:schemeClr val="tx2">
                    <a:lumMod val="50000"/>
                  </a:schemeClr>
                </a:solidFill>
                <a:latin typeface="Times New Roman"/>
                <a:ea typeface="Calibri"/>
                <a:cs typeface="B Titr" pitchFamily="2" charset="-78"/>
              </a:rPr>
              <a:t>بنابراین مهمترین مفروضات این استعاره عبارت اند از:</a:t>
            </a:r>
            <a:endParaRPr lang="en-US" sz="2400" dirty="0">
              <a:solidFill>
                <a:schemeClr val="tx2">
                  <a:lumMod val="50000"/>
                </a:schemeClr>
              </a:solidFill>
              <a:latin typeface="Times New Roman"/>
              <a:ea typeface="Calibri"/>
              <a:cs typeface="B Titr" pitchFamily="2" charset="-78"/>
            </a:endParaRPr>
          </a:p>
        </p:txBody>
      </p:sp>
      <p:sp>
        <p:nvSpPr>
          <p:cNvPr id="3" name="Content Placeholder 2"/>
          <p:cNvSpPr>
            <a:spLocks noGrp="1"/>
          </p:cNvSpPr>
          <p:nvPr>
            <p:ph idx="1"/>
          </p:nvPr>
        </p:nvSpPr>
        <p:spPr>
          <a:xfrm>
            <a:off x="107504" y="1268760"/>
            <a:ext cx="7969696" cy="5328592"/>
          </a:xfrm>
        </p:spPr>
        <p:txBody>
          <a:bodyPr>
            <a:normAutofit fontScale="92500"/>
          </a:bodyPr>
          <a:lstStyle/>
          <a:p>
            <a:pPr algn="just" rtl="1">
              <a:lnSpc>
                <a:spcPct val="150000"/>
              </a:lnSpc>
              <a:spcAft>
                <a:spcPts val="0"/>
              </a:spcAft>
            </a:pPr>
            <a:r>
              <a:rPr lang="fa-IR" sz="2400" dirty="0">
                <a:latin typeface="Times New Roman"/>
                <a:ea typeface="Calibri"/>
                <a:cs typeface="B Nazanin"/>
              </a:rPr>
              <a:t>الف) سازمان همچون سیستمی سیاسی، محل بروز تضادها و تعارض ها برای کسب قدرت و جذب منابع است.</a:t>
            </a:r>
            <a:endParaRPr lang="en-US" sz="2400" dirty="0">
              <a:latin typeface="Times New Roman"/>
              <a:ea typeface="Calibri"/>
              <a:cs typeface="B Nazanin"/>
            </a:endParaRPr>
          </a:p>
          <a:p>
            <a:pPr algn="just" rtl="1">
              <a:lnSpc>
                <a:spcPct val="150000"/>
              </a:lnSpc>
              <a:spcAft>
                <a:spcPts val="0"/>
              </a:spcAft>
            </a:pPr>
            <a:r>
              <a:rPr lang="fa-IR" sz="2400" dirty="0">
                <a:latin typeface="Times New Roman"/>
                <a:ea typeface="Calibri"/>
                <a:cs typeface="B Nazanin"/>
              </a:rPr>
              <a:t>ب) هر سازمان، ذی نفعان متعدد و متنوعی دارد که شیوه و شدت رقابت آنها، وضعیت هر لحظه سازمان را ایجاد می کند. یعنی سازمان محصول تقابل قدرت این ذی نفعان است؛</a:t>
            </a:r>
            <a:endParaRPr lang="en-US" sz="2400" dirty="0">
              <a:latin typeface="Times New Roman"/>
              <a:ea typeface="Calibri"/>
              <a:cs typeface="B Nazanin"/>
            </a:endParaRPr>
          </a:p>
          <a:p>
            <a:pPr algn="just" rtl="1">
              <a:lnSpc>
                <a:spcPct val="150000"/>
              </a:lnSpc>
              <a:spcAft>
                <a:spcPts val="0"/>
              </a:spcAft>
            </a:pPr>
            <a:r>
              <a:rPr lang="fa-IR" sz="2400" dirty="0">
                <a:latin typeface="Times New Roman"/>
                <a:ea typeface="Calibri"/>
                <a:cs typeface="B Nazanin"/>
              </a:rPr>
              <a:t>ج) ظرفیت های قدرت و منابع در سراسر سازمان وجود دارند و هر نوع تغییر یا تحول سازمانی، به گونه ای با ماهیت قدرت و هویت ذی نفعان در سازمان مرتبط می شود؛</a:t>
            </a:r>
            <a:endParaRPr lang="en-US" sz="2400" dirty="0">
              <a:latin typeface="Times New Roman"/>
              <a:ea typeface="Calibri"/>
              <a:cs typeface="B Nazanin"/>
            </a:endParaRPr>
          </a:p>
          <a:p>
            <a:pPr algn="just" rtl="1">
              <a:lnSpc>
                <a:spcPct val="150000"/>
              </a:lnSpc>
              <a:spcAft>
                <a:spcPts val="0"/>
              </a:spcAft>
            </a:pPr>
            <a:r>
              <a:rPr lang="fa-IR" sz="2400" dirty="0">
                <a:latin typeface="Times New Roman"/>
                <a:ea typeface="Calibri"/>
                <a:cs typeface="B Nazanin"/>
              </a:rPr>
              <a:t>د) مدیر باید همچون یک سیاستمدار، روند توسعه و توزیع قدرت و نفوذ واحدها و گروه های متفاوت را به گونه ای متعادل و متوازن سازد که حاصل این مراودات سیاسی، به منافع سازمان و تحقق اهداف آن معطوف گردد.</a:t>
            </a:r>
            <a:endParaRPr lang="en-US" sz="2400" dirty="0">
              <a:latin typeface="Times New Roman"/>
              <a:ea typeface="Calibri"/>
              <a:cs typeface="B Nazanin"/>
            </a:endParaRPr>
          </a:p>
          <a:p>
            <a:pPr algn="r" rtl="1"/>
            <a:endParaRPr lang="en-US" dirty="0"/>
          </a:p>
        </p:txBody>
      </p:sp>
    </p:spTree>
    <p:extLst>
      <p:ext uri="{BB962C8B-B14F-4D97-AF65-F5344CB8AC3E}">
        <p14:creationId xmlns:p14="http://schemas.microsoft.com/office/powerpoint/2010/main" val="174491644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lnSpc>
                <a:spcPct val="150000"/>
              </a:lnSpc>
              <a:spcAft>
                <a:spcPts val="0"/>
              </a:spcAft>
            </a:pPr>
            <a:r>
              <a:rPr lang="fa-IR" sz="2800" b="1" dirty="0">
                <a:solidFill>
                  <a:schemeClr val="tx2">
                    <a:lumMod val="50000"/>
                  </a:schemeClr>
                </a:solidFill>
                <a:latin typeface="Times New Roman"/>
                <a:ea typeface="Calibri"/>
                <a:cs typeface="B Nazanin"/>
              </a:rPr>
              <a:t/>
            </a:r>
            <a:br>
              <a:rPr lang="fa-IR" sz="2800" b="1" dirty="0">
                <a:solidFill>
                  <a:schemeClr val="tx2">
                    <a:lumMod val="50000"/>
                  </a:schemeClr>
                </a:solidFill>
                <a:latin typeface="Times New Roman"/>
                <a:ea typeface="Calibri"/>
                <a:cs typeface="B Nazanin"/>
              </a:rPr>
            </a:br>
            <a:r>
              <a:rPr lang="fa-IR" sz="2800" b="1" dirty="0">
                <a:solidFill>
                  <a:schemeClr val="tx2">
                    <a:lumMod val="50000"/>
                  </a:schemeClr>
                </a:solidFill>
                <a:latin typeface="Times New Roman"/>
                <a:ea typeface="Calibri"/>
                <a:cs typeface="B Nazanin"/>
              </a:rPr>
              <a:t>مهمترین مزایای انگاره سازمان سیاسی، عبارت اند از:</a:t>
            </a:r>
            <a:r>
              <a:rPr lang="en-US" sz="2800" b="1" dirty="0">
                <a:solidFill>
                  <a:schemeClr val="tx2">
                    <a:lumMod val="50000"/>
                  </a:schemeClr>
                </a:solidFill>
                <a:latin typeface="Times New Roman"/>
                <a:ea typeface="Calibri"/>
                <a:cs typeface="B Nazanin"/>
              </a:rPr>
              <a:t/>
            </a:r>
            <a:br>
              <a:rPr lang="en-US" sz="2800" b="1" dirty="0">
                <a:solidFill>
                  <a:schemeClr val="tx2">
                    <a:lumMod val="50000"/>
                  </a:schemeClr>
                </a:solidFill>
                <a:latin typeface="Times New Roman"/>
                <a:ea typeface="Calibri"/>
                <a:cs typeface="B Nazanin"/>
              </a:rPr>
            </a:br>
            <a:endParaRPr lang="en-US" sz="2800" b="1" dirty="0">
              <a:solidFill>
                <a:schemeClr val="tx2">
                  <a:lumMod val="50000"/>
                </a:schemeClr>
              </a:solidFill>
            </a:endParaRPr>
          </a:p>
        </p:txBody>
      </p:sp>
      <p:sp>
        <p:nvSpPr>
          <p:cNvPr id="3" name="Content Placeholder 2"/>
          <p:cNvSpPr>
            <a:spLocks noGrp="1"/>
          </p:cNvSpPr>
          <p:nvPr>
            <p:ph idx="1"/>
          </p:nvPr>
        </p:nvSpPr>
        <p:spPr>
          <a:xfrm>
            <a:off x="179512" y="1484784"/>
            <a:ext cx="8136904" cy="5373216"/>
          </a:xfrm>
        </p:spPr>
        <p:txBody>
          <a:bodyPr>
            <a:normAutofit fontScale="92500" lnSpcReduction="10000"/>
          </a:bodyPr>
          <a:lstStyle/>
          <a:p>
            <a:pPr algn="just" rtl="1">
              <a:lnSpc>
                <a:spcPct val="150000"/>
              </a:lnSpc>
              <a:spcAft>
                <a:spcPts val="0"/>
              </a:spcAft>
            </a:pPr>
            <a:r>
              <a:rPr lang="fa-IR" sz="2400" dirty="0">
                <a:latin typeface="Times New Roman"/>
                <a:ea typeface="Calibri"/>
                <a:cs typeface="B Nazanin"/>
              </a:rPr>
              <a:t>الف) این استعاره ما را ترغیب می کند تا دریابیم که کلیه فعالیت های سازمانی مبتنی بر بهره و فایده بوده، همه این فعالیت ها در چهارچوب این انگاره ذهنی ارزیابی می شوند؛</a:t>
            </a:r>
            <a:endParaRPr lang="en-US" sz="2400" dirty="0">
              <a:latin typeface="Times New Roman"/>
              <a:ea typeface="Calibri"/>
              <a:cs typeface="B Nazanin"/>
            </a:endParaRPr>
          </a:p>
          <a:p>
            <a:pPr algn="just" rtl="1">
              <a:lnSpc>
                <a:spcPct val="150000"/>
              </a:lnSpc>
              <a:spcAft>
                <a:spcPts val="0"/>
              </a:spcAft>
            </a:pPr>
            <a:r>
              <a:rPr lang="fa-IR" sz="2400" dirty="0">
                <a:latin typeface="Times New Roman"/>
                <a:ea typeface="Calibri"/>
                <a:cs typeface="B Nazanin"/>
              </a:rPr>
              <a:t>ب) استعاره سیستم سیاسی نقش قدرت را در مرکز صحنه سازمان قرار می دهد؛</a:t>
            </a:r>
            <a:endParaRPr lang="en-US" sz="2400" dirty="0">
              <a:latin typeface="Times New Roman"/>
              <a:ea typeface="Calibri"/>
              <a:cs typeface="B Nazanin"/>
            </a:endParaRPr>
          </a:p>
          <a:p>
            <a:pPr algn="just" rtl="1">
              <a:lnSpc>
                <a:spcPct val="150000"/>
              </a:lnSpc>
              <a:spcAft>
                <a:spcPts val="0"/>
              </a:spcAft>
            </a:pPr>
            <a:r>
              <a:rPr lang="fa-IR" sz="2400" dirty="0">
                <a:latin typeface="Times New Roman"/>
                <a:ea typeface="Calibri"/>
                <a:cs typeface="B Nazanin"/>
              </a:rPr>
              <a:t>ج) بر اساس استعاره سیستم سیاسی، مدیریت تعارض، فعالیت اصلی سازمان است؛</a:t>
            </a:r>
            <a:endParaRPr lang="en-US" sz="2400" dirty="0">
              <a:latin typeface="Times New Roman"/>
              <a:ea typeface="Calibri"/>
              <a:cs typeface="B Nazanin"/>
            </a:endParaRPr>
          </a:p>
          <a:p>
            <a:pPr algn="just" rtl="1">
              <a:lnSpc>
                <a:spcPct val="150000"/>
              </a:lnSpc>
              <a:spcAft>
                <a:spcPts val="0"/>
              </a:spcAft>
            </a:pPr>
            <a:r>
              <a:rPr lang="fa-IR" sz="2400" dirty="0">
                <a:latin typeface="Times New Roman"/>
                <a:ea typeface="Calibri"/>
                <a:cs typeface="B Nazanin"/>
              </a:rPr>
              <a:t>د) این استعاره، افسانه عقلانیت سازمانی را کم ارزش و خنثی می نماید؛</a:t>
            </a:r>
            <a:endParaRPr lang="en-US" sz="2400" dirty="0">
              <a:latin typeface="Times New Roman"/>
              <a:ea typeface="Calibri"/>
              <a:cs typeface="B Nazanin"/>
            </a:endParaRPr>
          </a:p>
          <a:p>
            <a:pPr algn="just" rtl="1">
              <a:lnSpc>
                <a:spcPct val="150000"/>
              </a:lnSpc>
              <a:spcAft>
                <a:spcPts val="0"/>
              </a:spcAft>
            </a:pPr>
            <a:r>
              <a:rPr lang="fa-IR" sz="2400" dirty="0">
                <a:latin typeface="Times New Roman"/>
                <a:ea typeface="Calibri"/>
                <a:cs typeface="B Nazanin"/>
              </a:rPr>
              <a:t>ﻫ) این استعاره اهمیت انسجام سازمانی و دشواری نیل به آن را برجسته ساخته، مفاهیم سازمانی تضادهای گروهی و خانوادگی را تحت الشعاع خود قرار می دهد؛</a:t>
            </a:r>
            <a:endParaRPr lang="en-US" sz="2400" dirty="0">
              <a:latin typeface="Times New Roman"/>
              <a:ea typeface="Calibri"/>
              <a:cs typeface="B Nazanin"/>
            </a:endParaRPr>
          </a:p>
          <a:p>
            <a:pPr algn="just" rtl="1">
              <a:lnSpc>
                <a:spcPct val="150000"/>
              </a:lnSpc>
              <a:spcAft>
                <a:spcPts val="0"/>
              </a:spcAft>
            </a:pPr>
            <a:r>
              <a:rPr lang="fa-IR" sz="2400" dirty="0">
                <a:latin typeface="Times New Roman"/>
                <a:ea typeface="Calibri"/>
                <a:cs typeface="B Nazanin"/>
              </a:rPr>
              <a:t>و) بر اساس این استعاره، سیاست یکی از ویژگی های طبیعی سازمان قلمداد می شود؛</a:t>
            </a:r>
            <a:endParaRPr lang="en-US" sz="2400" dirty="0">
              <a:latin typeface="Times New Roman"/>
              <a:ea typeface="Calibri"/>
              <a:cs typeface="B Nazanin"/>
            </a:endParaRPr>
          </a:p>
          <a:p>
            <a:pPr algn="just" rtl="1">
              <a:lnSpc>
                <a:spcPct val="150000"/>
              </a:lnSpc>
              <a:spcAft>
                <a:spcPts val="0"/>
              </a:spcAft>
            </a:pPr>
            <a:r>
              <a:rPr lang="fa-IR" sz="2400" dirty="0">
                <a:latin typeface="Times New Roman"/>
                <a:ea typeface="Calibri"/>
                <a:cs typeface="B Nazanin"/>
              </a:rPr>
              <a:t>ز) استعاره سیستم سیاسی، پرسش های بنیادینی را درباره قدرت و کنترل جامعه، مد نظر قرار می دهد؛</a:t>
            </a:r>
            <a:endParaRPr lang="en-US" sz="2400" dirty="0">
              <a:latin typeface="Times New Roman"/>
              <a:ea typeface="Calibri"/>
              <a:cs typeface="B Nazanin"/>
            </a:endParaRPr>
          </a:p>
          <a:p>
            <a:pPr algn="r" rtl="1"/>
            <a:endParaRPr lang="en-US" dirty="0"/>
          </a:p>
        </p:txBody>
      </p:sp>
    </p:spTree>
    <p:extLst>
      <p:ext uri="{BB962C8B-B14F-4D97-AF65-F5344CB8AC3E}">
        <p14:creationId xmlns:p14="http://schemas.microsoft.com/office/powerpoint/2010/main" val="181795340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0"/>
            <a:ext cx="8064896" cy="6400800"/>
          </a:xfrm>
        </p:spPr>
        <p:txBody>
          <a:bodyPr>
            <a:normAutofit lnSpcReduction="10000"/>
          </a:bodyPr>
          <a:lstStyle/>
          <a:p>
            <a:pPr algn="just" rtl="1">
              <a:lnSpc>
                <a:spcPct val="150000"/>
              </a:lnSpc>
              <a:spcAft>
                <a:spcPts val="0"/>
              </a:spcAft>
            </a:pPr>
            <a:r>
              <a:rPr lang="fa-IR" sz="2400" dirty="0">
                <a:latin typeface="Times New Roman"/>
                <a:ea typeface="Calibri"/>
                <a:cs typeface="B Nazanin"/>
              </a:rPr>
              <a:t>ح) این استعاره ما را ترغیب می کند تا کارکردهای اجتماعی و سیاسی سازمان ها، و نقش هایی که آنها در جامعه ایفا می کنند، شناسایی کنیم.</a:t>
            </a:r>
            <a:endParaRPr lang="en-US" sz="2400" dirty="0">
              <a:latin typeface="Times New Roman"/>
              <a:ea typeface="Calibri"/>
              <a:cs typeface="B Nazanin"/>
            </a:endParaRPr>
          </a:p>
          <a:p>
            <a:pPr algn="just" rtl="1">
              <a:lnSpc>
                <a:spcPct val="150000"/>
              </a:lnSpc>
              <a:spcAft>
                <a:spcPts val="0"/>
              </a:spcAft>
            </a:pPr>
            <a:r>
              <a:rPr lang="fa-IR" sz="2400" dirty="0">
                <a:latin typeface="Times New Roman"/>
                <a:ea typeface="Calibri"/>
                <a:cs typeface="B Nazanin"/>
              </a:rPr>
              <a:t>مهمترین معایب و محدودیت های انگاره سیستم سیاسی عبارت اند از:</a:t>
            </a:r>
            <a:endParaRPr lang="en-US" sz="2400" dirty="0">
              <a:latin typeface="Times New Roman"/>
              <a:ea typeface="Calibri"/>
              <a:cs typeface="B Nazanin"/>
            </a:endParaRPr>
          </a:p>
          <a:p>
            <a:pPr algn="just" rtl="1">
              <a:lnSpc>
                <a:spcPct val="150000"/>
              </a:lnSpc>
              <a:spcAft>
                <a:spcPts val="0"/>
              </a:spcAft>
            </a:pPr>
            <a:r>
              <a:rPr lang="fa-IR" sz="2400" dirty="0">
                <a:latin typeface="Times New Roman"/>
                <a:ea typeface="Calibri"/>
                <a:cs typeface="B Nazanin"/>
              </a:rPr>
              <a:t>الف) هنگامی که سازمان را با عطف توجه به استعاره سازمان سیاسی تحلیل می کنیم، این امکان وجود دارد که همواره علائمی از فعالیت های سیاسی را مد نظر قرار دهیم و سایر ابعاد سازمان را نادیده بگیریم، و بدین ترتیب بر جنبه سیاسی سازمان بیفزاییم؛</a:t>
            </a:r>
            <a:endParaRPr lang="en-US" sz="2400" dirty="0">
              <a:latin typeface="Times New Roman"/>
              <a:ea typeface="Calibri"/>
              <a:cs typeface="B Nazanin"/>
            </a:endParaRPr>
          </a:p>
          <a:p>
            <a:pPr algn="just" rtl="1">
              <a:lnSpc>
                <a:spcPct val="150000"/>
              </a:lnSpc>
              <a:spcAft>
                <a:spcPts val="0"/>
              </a:spcAft>
            </a:pPr>
            <a:r>
              <a:rPr lang="fa-IR" sz="2400" dirty="0">
                <a:latin typeface="Times New Roman"/>
                <a:ea typeface="Calibri"/>
                <a:cs typeface="B Nazanin"/>
              </a:rPr>
              <a:t>ب) سیاست می تواند سیاست بیشتری را تولید کند، پرورش دهد و به ایجاد فضای سازمانی آلوده به سیاست یا سیاست زده منجر شود؛</a:t>
            </a:r>
            <a:endParaRPr lang="en-US" sz="2400" dirty="0">
              <a:latin typeface="Times New Roman"/>
              <a:ea typeface="Calibri"/>
              <a:cs typeface="B Nazanin"/>
            </a:endParaRPr>
          </a:p>
          <a:p>
            <a:pPr algn="just" rtl="1">
              <a:lnSpc>
                <a:spcPct val="150000"/>
              </a:lnSpc>
              <a:spcAft>
                <a:spcPts val="0"/>
              </a:spcAft>
            </a:pPr>
            <a:r>
              <a:rPr lang="fa-IR" sz="2400" dirty="0">
                <a:latin typeface="Times New Roman"/>
                <a:ea typeface="Calibri"/>
                <a:cs typeface="B Nazanin"/>
              </a:rPr>
              <a:t>ج) استعاره سازمان سیاسی، ناخوشایند به نظر می رسد؛ زیرا ریشه های نابرابری در قدرت و نفوذ را برملا می سازد؛</a:t>
            </a:r>
            <a:endParaRPr lang="en-US" sz="2400" dirty="0">
              <a:latin typeface="Times New Roman"/>
              <a:ea typeface="Calibri"/>
              <a:cs typeface="B Nazanin"/>
            </a:endParaRPr>
          </a:p>
          <a:p>
            <a:pPr algn="r" rtl="1"/>
            <a:endParaRPr lang="en-US" dirty="0"/>
          </a:p>
        </p:txBody>
      </p:sp>
    </p:spTree>
    <p:extLst>
      <p:ext uri="{BB962C8B-B14F-4D97-AF65-F5344CB8AC3E}">
        <p14:creationId xmlns:p14="http://schemas.microsoft.com/office/powerpoint/2010/main" val="69013732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6632"/>
            <a:ext cx="7620000" cy="6284168"/>
          </a:xfrm>
        </p:spPr>
        <p:txBody>
          <a:bodyPr>
            <a:normAutofit/>
          </a:bodyPr>
          <a:lstStyle/>
          <a:p>
            <a:pPr algn="just" rtl="1">
              <a:lnSpc>
                <a:spcPct val="150000"/>
              </a:lnSpc>
              <a:spcAft>
                <a:spcPts val="0"/>
              </a:spcAft>
            </a:pPr>
            <a:r>
              <a:rPr lang="fa-IR" sz="2400" dirty="0">
                <a:latin typeface="Times New Roman"/>
                <a:ea typeface="Calibri"/>
                <a:cs typeface="B Nazanin"/>
              </a:rPr>
              <a:t>د) این استعاره ممکن است به گزافه گویی درباره اهمیت قدرت مدیران، ذی نفعان و اعضای سیستم بینجامد؛ ولی نقش پویایی های سیستم را که تعیین کننده اصلی مسائل و اتفاقات سیاسی سازمان اند، نادیده بگیرد.</a:t>
            </a:r>
            <a:endParaRPr lang="en-US" sz="2400" dirty="0">
              <a:latin typeface="Times New Roman"/>
              <a:ea typeface="Calibri"/>
              <a:cs typeface="B Nazanin"/>
            </a:endParaRPr>
          </a:p>
          <a:p>
            <a:pPr algn="just" rtl="1">
              <a:lnSpc>
                <a:spcPct val="150000"/>
              </a:lnSpc>
              <a:spcAft>
                <a:spcPts val="0"/>
              </a:spcAft>
            </a:pPr>
            <a:r>
              <a:rPr lang="fa-IR" sz="2400" dirty="0">
                <a:latin typeface="Times New Roman"/>
                <a:ea typeface="Calibri"/>
                <a:cs typeface="B Nazanin"/>
              </a:rPr>
              <a:t>تحلیل اقتصادی مارکس از بازار رقابتی، سرمایه داران را در یک وضعیت جدا شده و منفک از نظم اجتماعی مد نظر قرار می دهد، حالتی که در آن، به دلیل اقدامات رقبا، سیستم با بحران و آشفتگی مواجه می شود. مارکس بر این باور بود که از دیدگاه طبقاتی، قدرت عبارت است از اعمال قوه قهریه یک طبقه، برای سرکوب طبقه دیگر که با سه ویژگی شناخته می شود:</a:t>
            </a:r>
            <a:endParaRPr lang="en-US" sz="2400" dirty="0">
              <a:latin typeface="Times New Roman"/>
              <a:ea typeface="Calibri"/>
              <a:cs typeface="B Nazanin"/>
            </a:endParaRPr>
          </a:p>
          <a:p>
            <a:pPr lvl="0" indent="-342900" algn="just" rtl="1">
              <a:lnSpc>
                <a:spcPct val="150000"/>
              </a:lnSpc>
              <a:buFont typeface="+mj-lt"/>
              <a:buAutoNum type="arabicPeriod"/>
            </a:pPr>
            <a:r>
              <a:rPr lang="fa-IR" sz="2400" dirty="0">
                <a:latin typeface="Times New Roman"/>
                <a:ea typeface="Calibri"/>
                <a:cs typeface="B Nazanin"/>
              </a:rPr>
              <a:t>قدرت خصیصه طبقاتی دارد و پیوسته در رابطه میان یک طبقه با طبقه دیگر تحقق می‌پذیرد.</a:t>
            </a:r>
            <a:endParaRPr lang="en-US" sz="2400" dirty="0">
              <a:latin typeface="Times New Roman"/>
              <a:ea typeface="Calibri"/>
              <a:cs typeface="B Nazanin"/>
            </a:endParaRPr>
          </a:p>
          <a:p>
            <a:pPr algn="r" rtl="1"/>
            <a:endParaRPr lang="en-US" dirty="0"/>
          </a:p>
        </p:txBody>
      </p:sp>
    </p:spTree>
    <p:extLst>
      <p:ext uri="{BB962C8B-B14F-4D97-AF65-F5344CB8AC3E}">
        <p14:creationId xmlns:p14="http://schemas.microsoft.com/office/powerpoint/2010/main" val="207386236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7620000" cy="6140152"/>
          </a:xfrm>
        </p:spPr>
        <p:txBody>
          <a:bodyPr>
            <a:normAutofit/>
          </a:bodyPr>
          <a:lstStyle/>
          <a:p>
            <a:pPr lvl="0" indent="-342900" algn="just" rtl="1">
              <a:lnSpc>
                <a:spcPct val="150000"/>
              </a:lnSpc>
              <a:buFont typeface="+mj-lt"/>
              <a:buAutoNum type="arabicPeriod"/>
            </a:pPr>
            <a:r>
              <a:rPr lang="fa-IR" sz="2400" dirty="0">
                <a:latin typeface="Times New Roman"/>
                <a:ea typeface="Calibri"/>
                <a:cs typeface="B Nazanin"/>
              </a:rPr>
              <a:t>قدرت هیچ گاه سالم و مشروع نیست و ظهور و تجلی آن در یک جامعه، از عوارض ناسالم بودن آن جامعه است و ریشه در طبقاتی بودن آن دارد؛ یعنی اگر جامعه سالم و بی طبقه باشد، پدیده ای به نام قدرت در آن ظاهر نمی شود. در واقع، از دیدگاه مارکس تمایل به کسب قدرت، از تمایل به ظلم و ستم و سرکوب طبقات اجتماعی ناشی می شود.</a:t>
            </a:r>
            <a:endParaRPr lang="en-US" sz="2400" dirty="0">
              <a:latin typeface="Times New Roman"/>
              <a:ea typeface="Calibri"/>
              <a:cs typeface="B Nazanin"/>
            </a:endParaRPr>
          </a:p>
          <a:p>
            <a:pPr lvl="0" indent="-342900" algn="just" rtl="1">
              <a:lnSpc>
                <a:spcPct val="150000"/>
              </a:lnSpc>
              <a:buFont typeface="+mj-lt"/>
              <a:buAutoNum type="arabicPeriod"/>
            </a:pPr>
            <a:r>
              <a:rPr lang="fa-IR" sz="2400" dirty="0">
                <a:latin typeface="Times New Roman"/>
                <a:ea typeface="Calibri"/>
                <a:cs typeface="B Nazanin"/>
              </a:rPr>
              <a:t>قدرت بیانگر رابطه طبقه حاکم و محکوم است. هر چند برخی از طرفداران مارکس، قدرت اجتماعی را گسترده تر از قدرت طبقاتی می دانند؛ اما آنها نیز قدرت سیاسی را قدرت طبقاتی و تحمیل کننده اراده یک طبقه بر طبقه دیگر معرفی می کنند.</a:t>
            </a:r>
            <a:endParaRPr lang="en-US" sz="2400" dirty="0">
              <a:latin typeface="Times New Roman"/>
              <a:ea typeface="Calibri"/>
              <a:cs typeface="B Nazanin"/>
            </a:endParaRPr>
          </a:p>
          <a:p>
            <a:pPr algn="r" rtl="1"/>
            <a:endParaRPr lang="en-US" dirty="0"/>
          </a:p>
        </p:txBody>
      </p:sp>
    </p:spTree>
    <p:extLst>
      <p:ext uri="{BB962C8B-B14F-4D97-AF65-F5344CB8AC3E}">
        <p14:creationId xmlns:p14="http://schemas.microsoft.com/office/powerpoint/2010/main" val="402699775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lnSpc>
                <a:spcPct val="150000"/>
              </a:lnSpc>
              <a:spcAft>
                <a:spcPts val="0"/>
              </a:spcAft>
            </a:pPr>
            <a:r>
              <a:rPr lang="fa-IR" sz="2400" b="1" dirty="0">
                <a:solidFill>
                  <a:schemeClr val="tx2">
                    <a:lumMod val="50000"/>
                  </a:schemeClr>
                </a:solidFill>
                <a:latin typeface="Times New Roman"/>
                <a:ea typeface="Calibri"/>
                <a:cs typeface="B Nazanin+ Black"/>
              </a:rPr>
              <a:t>طرح سازمانی منبعث از انگاره سیستم سیاسی </a:t>
            </a:r>
            <a:r>
              <a:rPr lang="en-US" sz="2400" b="1" dirty="0">
                <a:solidFill>
                  <a:schemeClr val="tx2">
                    <a:lumMod val="50000"/>
                  </a:schemeClr>
                </a:solidFill>
                <a:latin typeface="Times New Roman"/>
                <a:ea typeface="Calibri"/>
                <a:cs typeface="B Nazanin"/>
              </a:rPr>
              <a:t/>
            </a:r>
            <a:br>
              <a:rPr lang="en-US" sz="2400" b="1" dirty="0">
                <a:solidFill>
                  <a:schemeClr val="tx2">
                    <a:lumMod val="50000"/>
                  </a:schemeClr>
                </a:solidFill>
                <a:latin typeface="Times New Roman"/>
                <a:ea typeface="Calibri"/>
                <a:cs typeface="B Nazanin"/>
              </a:rPr>
            </a:br>
            <a:endParaRPr lang="en-US" sz="2400" b="1" dirty="0">
              <a:solidFill>
                <a:schemeClr val="tx2">
                  <a:lumMod val="50000"/>
                </a:schemeClr>
              </a:solidFill>
            </a:endParaRPr>
          </a:p>
        </p:txBody>
      </p:sp>
      <p:sp>
        <p:nvSpPr>
          <p:cNvPr id="3" name="Content Placeholder 2"/>
          <p:cNvSpPr>
            <a:spLocks noGrp="1"/>
          </p:cNvSpPr>
          <p:nvPr>
            <p:ph idx="1"/>
          </p:nvPr>
        </p:nvSpPr>
        <p:spPr>
          <a:xfrm>
            <a:off x="457200" y="1124744"/>
            <a:ext cx="7620000" cy="5276056"/>
          </a:xfrm>
        </p:spPr>
        <p:txBody>
          <a:bodyPr/>
          <a:lstStyle/>
          <a:p>
            <a:pPr algn="just" rtl="1">
              <a:lnSpc>
                <a:spcPct val="200000"/>
              </a:lnSpc>
            </a:pPr>
            <a:r>
              <a:rPr lang="fa-IR" sz="2400" dirty="0">
                <a:latin typeface="Times New Roman"/>
                <a:ea typeface="Calibri"/>
                <a:cs typeface="B Nazanin"/>
              </a:rPr>
              <a:t>الگوهای سازمانی منبعث از انگاره سیستم سیاسی و نظریه تضاد، الگوهایی پیچیده خواهند بود که بیشتر بر فراگردهای توسعه و مهار قدرت متمرکزند. این الگوها ممکن است در ساختارهای غیررسمی و رسمی انواع سازمان های وظیفه ای ظهور و بروز یابند؛ اما به طور کلی می توان گفت که الگوهای سازمانی برخواسته از انگاره سیستم سیاسی، احتمالاً با طرح سازمان سیاسی در رویکرد مینتزبرگ انظباق دارند؛ آنچه مهم است، میزان تفکیک قوا و نحوه تقسیم وظایف و ساخت ارتباطات در الگوهای سازمانی مورد استفاده است.</a:t>
            </a:r>
            <a:endParaRPr lang="en-US" dirty="0"/>
          </a:p>
        </p:txBody>
      </p:sp>
    </p:spTree>
    <p:extLst>
      <p:ext uri="{BB962C8B-B14F-4D97-AF65-F5344CB8AC3E}">
        <p14:creationId xmlns:p14="http://schemas.microsoft.com/office/powerpoint/2010/main" val="347994232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1052736"/>
            <a:ext cx="7620000" cy="1143000"/>
          </a:xfrm>
        </p:spPr>
        <p:txBody>
          <a:bodyPr/>
          <a:lstStyle/>
          <a:p>
            <a:pPr algn="r" rtl="1">
              <a:lnSpc>
                <a:spcPct val="150000"/>
              </a:lnSpc>
              <a:spcAft>
                <a:spcPts val="0"/>
              </a:spcAft>
            </a:pPr>
            <a:r>
              <a:rPr lang="fa-IR" sz="2000" dirty="0">
                <a:solidFill>
                  <a:srgbClr val="675E47">
                    <a:lumMod val="50000"/>
                  </a:srgbClr>
                </a:solidFill>
                <a:latin typeface="Times New Roman"/>
                <a:ea typeface="Calibri"/>
                <a:cs typeface="B Titr" pitchFamily="2" charset="-78"/>
              </a:rPr>
              <a:t>سازمان به مثابه زندان روح_ اکتشاف غار افلاطونی</a:t>
            </a:r>
            <a:r>
              <a:rPr lang="en-US" sz="4800" dirty="0">
                <a:solidFill>
                  <a:srgbClr val="675E47">
                    <a:lumMod val="50000"/>
                  </a:srgbClr>
                </a:solidFill>
                <a:latin typeface="Times New Roman"/>
                <a:ea typeface="Calibri"/>
                <a:cs typeface="B Titr" pitchFamily="2" charset="-78"/>
              </a:rPr>
              <a:t/>
            </a:r>
            <a:br>
              <a:rPr lang="en-US" sz="4800" dirty="0">
                <a:solidFill>
                  <a:srgbClr val="675E47">
                    <a:lumMod val="50000"/>
                  </a:srgbClr>
                </a:solidFill>
                <a:latin typeface="Times New Roman"/>
                <a:ea typeface="Calibri"/>
                <a:cs typeface="B Titr" pitchFamily="2" charset="-78"/>
              </a:rPr>
            </a:br>
            <a:r>
              <a:rPr lang="en-US" sz="2800" dirty="0">
                <a:solidFill>
                  <a:srgbClr val="675E47">
                    <a:lumMod val="50000"/>
                  </a:srgbClr>
                </a:solidFill>
                <a:latin typeface="Times New Roman"/>
                <a:ea typeface="Calibri"/>
                <a:cs typeface="B Titr" pitchFamily="2" charset="-78"/>
              </a:rPr>
              <a:t/>
            </a:r>
            <a:br>
              <a:rPr lang="en-US" sz="2800" dirty="0">
                <a:solidFill>
                  <a:srgbClr val="675E47">
                    <a:lumMod val="50000"/>
                  </a:srgbClr>
                </a:solidFill>
                <a:latin typeface="Times New Roman"/>
                <a:ea typeface="Calibri"/>
                <a:cs typeface="B Titr" pitchFamily="2" charset="-78"/>
              </a:rPr>
            </a:br>
            <a:r>
              <a:rPr lang="en-US" sz="2800" dirty="0">
                <a:solidFill>
                  <a:srgbClr val="675E47">
                    <a:lumMod val="50000"/>
                  </a:srgbClr>
                </a:solidFill>
                <a:latin typeface="Times New Roman"/>
                <a:ea typeface="Calibri"/>
                <a:cs typeface="B Titr" pitchFamily="2" charset="-78"/>
              </a:rPr>
              <a:t/>
            </a:r>
            <a:br>
              <a:rPr lang="en-US" sz="2800" dirty="0">
                <a:solidFill>
                  <a:srgbClr val="675E47">
                    <a:lumMod val="50000"/>
                  </a:srgbClr>
                </a:solidFill>
                <a:latin typeface="Times New Roman"/>
                <a:ea typeface="Calibri"/>
                <a:cs typeface="B Titr" pitchFamily="2" charset="-78"/>
              </a:rPr>
            </a:br>
            <a:endParaRPr lang="en-US" dirty="0">
              <a:solidFill>
                <a:schemeClr val="tx2">
                  <a:lumMod val="50000"/>
                </a:schemeClr>
              </a:solidFill>
              <a:cs typeface="B Titr" pitchFamily="2" charset="-78"/>
            </a:endParaRPr>
          </a:p>
        </p:txBody>
      </p:sp>
      <p:sp>
        <p:nvSpPr>
          <p:cNvPr id="3" name="Content Placeholder 2"/>
          <p:cNvSpPr>
            <a:spLocks noGrp="1"/>
          </p:cNvSpPr>
          <p:nvPr>
            <p:ph idx="1"/>
          </p:nvPr>
        </p:nvSpPr>
        <p:spPr>
          <a:xfrm>
            <a:off x="457200" y="908720"/>
            <a:ext cx="7620000" cy="5492080"/>
          </a:xfrm>
        </p:spPr>
        <p:txBody>
          <a:bodyPr/>
          <a:lstStyle/>
          <a:p>
            <a:pPr algn="just" rtl="1">
              <a:lnSpc>
                <a:spcPct val="150000"/>
              </a:lnSpc>
              <a:spcAft>
                <a:spcPts val="0"/>
              </a:spcAft>
            </a:pPr>
            <a:r>
              <a:rPr lang="fa-IR" sz="2400" dirty="0">
                <a:latin typeface="Times New Roman"/>
                <a:ea typeface="Calibri"/>
                <a:cs typeface="B Nazanin"/>
              </a:rPr>
              <a:t>در این چشم انداز، سازمان بازنمای همه چیزهایی است که در ضمیرهای خودآگاه و ناخودآگاه اعضای شکل دهنده آن پنهان شده اند. بر اساس این رویکرد، تصورات و تفکرات زیبای طراحان سازمان در سازه های سازمانی زیبا، تصورات اضطراب آلود آنها در سازه های سازمانی متزلزل، و تمایلات خشن و سرکش آنها در ساختارهای سرکوبگر و سلطه جو متجلی می گردد.</a:t>
            </a:r>
            <a:endParaRPr lang="en-US" sz="2400" dirty="0">
              <a:latin typeface="Times New Roman"/>
              <a:ea typeface="Calibri"/>
              <a:cs typeface="B Nazanin"/>
            </a:endParaRPr>
          </a:p>
          <a:p>
            <a:pPr algn="just" rtl="1">
              <a:lnSpc>
                <a:spcPct val="150000"/>
              </a:lnSpc>
              <a:spcAft>
                <a:spcPts val="0"/>
              </a:spcAft>
            </a:pPr>
            <a:r>
              <a:rPr lang="fa-IR" sz="2400" dirty="0">
                <a:latin typeface="Times New Roman"/>
                <a:ea typeface="Calibri"/>
                <a:cs typeface="B Nazanin"/>
              </a:rPr>
              <a:t>مهمترین مفروضات استعاره روح عبارت اند از:</a:t>
            </a:r>
            <a:endParaRPr lang="en-US" sz="2400" dirty="0">
              <a:latin typeface="Times New Roman"/>
              <a:ea typeface="Calibri"/>
              <a:cs typeface="B Nazanin"/>
            </a:endParaRPr>
          </a:p>
          <a:p>
            <a:pPr algn="just" rtl="1">
              <a:lnSpc>
                <a:spcPct val="150000"/>
              </a:lnSpc>
              <a:spcAft>
                <a:spcPts val="0"/>
              </a:spcAft>
            </a:pPr>
            <a:r>
              <a:rPr lang="fa-IR" sz="2400" dirty="0">
                <a:latin typeface="Times New Roman"/>
                <a:ea typeface="Calibri"/>
                <a:cs typeface="B Nazanin"/>
              </a:rPr>
              <a:t>الف) سازمان بازنمای همه تمایلات، نیازها، غرایز و خاسته های آگاه و ناخودآگاه اعضای شکل دهنده آن است؛</a:t>
            </a:r>
            <a:endParaRPr lang="en-US" sz="2400" dirty="0">
              <a:latin typeface="Times New Roman"/>
              <a:ea typeface="Calibri"/>
              <a:cs typeface="B Nazanin"/>
            </a:endParaRPr>
          </a:p>
          <a:p>
            <a:pPr algn="just" rtl="1">
              <a:lnSpc>
                <a:spcPct val="150000"/>
              </a:lnSpc>
              <a:spcAft>
                <a:spcPts val="0"/>
              </a:spcAft>
            </a:pPr>
            <a:r>
              <a:rPr lang="fa-IR" sz="2400" dirty="0">
                <a:latin typeface="Times New Roman"/>
                <a:ea typeface="Calibri"/>
                <a:cs typeface="B Nazanin"/>
              </a:rPr>
              <a:t>ب) هر سازه سازمانی، پیشینه ای در تمایلات روان شناختی اعضای آن دارد؛</a:t>
            </a:r>
            <a:endParaRPr lang="en-US" sz="2400" dirty="0">
              <a:latin typeface="Times New Roman"/>
              <a:ea typeface="Calibri"/>
              <a:cs typeface="B Nazanin"/>
            </a:endParaRPr>
          </a:p>
          <a:p>
            <a:pPr algn="r" rtl="1"/>
            <a:endParaRPr lang="en-US" dirty="0"/>
          </a:p>
        </p:txBody>
      </p:sp>
    </p:spTree>
    <p:extLst>
      <p:ext uri="{BB962C8B-B14F-4D97-AF65-F5344CB8AC3E}">
        <p14:creationId xmlns:p14="http://schemas.microsoft.com/office/powerpoint/2010/main" val="313931243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rtl="1">
              <a:lnSpc>
                <a:spcPct val="150000"/>
              </a:lnSpc>
              <a:spcAft>
                <a:spcPts val="0"/>
              </a:spcAft>
            </a:pPr>
            <a:r>
              <a:rPr lang="fa-IR" sz="2400" dirty="0">
                <a:latin typeface="Times New Roman"/>
                <a:ea typeface="Calibri"/>
                <a:cs typeface="B Nazanin"/>
              </a:rPr>
              <a:t>ج) لایه های پنهان ساز تمایلات اعضاء، ممکن است در چرخه ها و حجاب های تو در تو و پیچیده، ناپیدا گردند.</a:t>
            </a:r>
            <a:endParaRPr lang="en-US" sz="2400" dirty="0">
              <a:latin typeface="Times New Roman"/>
              <a:ea typeface="Calibri"/>
              <a:cs typeface="B Nazanin"/>
            </a:endParaRPr>
          </a:p>
          <a:p>
            <a:pPr algn="just" rtl="1">
              <a:lnSpc>
                <a:spcPct val="150000"/>
              </a:lnSpc>
              <a:spcAft>
                <a:spcPts val="0"/>
              </a:spcAft>
            </a:pPr>
            <a:r>
              <a:rPr lang="fa-IR" sz="2400" dirty="0">
                <a:latin typeface="Times New Roman"/>
                <a:ea typeface="Calibri"/>
                <a:cs typeface="B Nazanin"/>
              </a:rPr>
              <a:t>د) سازمان نماینده همه تمایلات سرکوب شده و نیازهای فعال اعضایی است که در مراوده با یکدیگر، آگاهانه یا ناآگاهانه، وضع امروز سازمان را سبب می شوند و مدیر عضوی تعیین کننده در ایفای نقش نمایندگی این سازمان است.</a:t>
            </a:r>
            <a:endParaRPr lang="en-US" sz="2400" dirty="0">
              <a:latin typeface="Times New Roman"/>
              <a:ea typeface="Calibri"/>
              <a:cs typeface="B Nazanin"/>
            </a:endParaRPr>
          </a:p>
          <a:p>
            <a:pPr algn="r" rtl="1"/>
            <a:endParaRPr lang="en-US" dirty="0"/>
          </a:p>
        </p:txBody>
      </p:sp>
    </p:spTree>
    <p:extLst>
      <p:ext uri="{BB962C8B-B14F-4D97-AF65-F5344CB8AC3E}">
        <p14:creationId xmlns:p14="http://schemas.microsoft.com/office/powerpoint/2010/main" val="2932075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6632"/>
            <a:ext cx="7620000" cy="6284168"/>
          </a:xfrm>
        </p:spPr>
        <p:txBody>
          <a:bodyPr>
            <a:normAutofit lnSpcReduction="10000"/>
          </a:bodyPr>
          <a:lstStyle/>
          <a:p>
            <a:pPr algn="just" rtl="1">
              <a:lnSpc>
                <a:spcPct val="150000"/>
              </a:lnSpc>
              <a:spcAft>
                <a:spcPts val="1000"/>
              </a:spcAft>
            </a:pPr>
            <a:r>
              <a:rPr lang="fa-IR" sz="2400" dirty="0">
                <a:solidFill>
                  <a:schemeClr val="tx2">
                    <a:lumMod val="50000"/>
                  </a:schemeClr>
                </a:solidFill>
                <a:ea typeface="Calibri"/>
                <a:cs typeface="B Nazanin"/>
              </a:rPr>
              <a:t>ج) سازمان نباید از نظم تعریف شده خارج شود؛</a:t>
            </a:r>
            <a:endParaRPr lang="en-US" sz="1600" dirty="0">
              <a:solidFill>
                <a:schemeClr val="tx2">
                  <a:lumMod val="50000"/>
                </a:schemeClr>
              </a:solidFill>
              <a:ea typeface="Calibri"/>
              <a:cs typeface="Arial"/>
            </a:endParaRPr>
          </a:p>
          <a:p>
            <a:pPr algn="just" rtl="1">
              <a:lnSpc>
                <a:spcPct val="150000"/>
              </a:lnSpc>
              <a:spcAft>
                <a:spcPts val="1000"/>
              </a:spcAft>
            </a:pPr>
            <a:r>
              <a:rPr lang="fa-IR" sz="2400" dirty="0">
                <a:solidFill>
                  <a:schemeClr val="tx2">
                    <a:lumMod val="50000"/>
                  </a:schemeClr>
                </a:solidFill>
                <a:ea typeface="Calibri"/>
                <a:cs typeface="B Nazanin"/>
              </a:rPr>
              <a:t>د) مدیر همچون راننده یا مکانیکی است که باید با طرز کار این ماشین آشنا باشد و آن را تعمیر کند یا راه بیندازد.</a:t>
            </a:r>
            <a:endParaRPr lang="en-US" sz="1600" dirty="0">
              <a:solidFill>
                <a:schemeClr val="tx2">
                  <a:lumMod val="50000"/>
                </a:schemeClr>
              </a:solidFill>
              <a:ea typeface="Calibri"/>
              <a:cs typeface="Arial"/>
            </a:endParaRPr>
          </a:p>
          <a:p>
            <a:pPr algn="just" rtl="1">
              <a:lnSpc>
                <a:spcPct val="150000"/>
              </a:lnSpc>
              <a:spcAft>
                <a:spcPts val="1000"/>
              </a:spcAft>
            </a:pPr>
            <a:r>
              <a:rPr lang="fa-IR" sz="2400" dirty="0">
                <a:solidFill>
                  <a:schemeClr val="tx2">
                    <a:lumMod val="50000"/>
                  </a:schemeClr>
                </a:solidFill>
                <a:ea typeface="Calibri"/>
                <a:cs typeface="B Nazanin"/>
              </a:rPr>
              <a:t>مهم ترین مزایای انگاره سازمان به مثابه ماشین عبارت اند از:</a:t>
            </a:r>
            <a:endParaRPr lang="en-US" sz="1600" dirty="0">
              <a:solidFill>
                <a:schemeClr val="tx2">
                  <a:lumMod val="50000"/>
                </a:schemeClr>
              </a:solidFill>
              <a:ea typeface="Calibri"/>
              <a:cs typeface="Arial"/>
            </a:endParaRPr>
          </a:p>
          <a:p>
            <a:pPr algn="just" rtl="1">
              <a:lnSpc>
                <a:spcPct val="150000"/>
              </a:lnSpc>
              <a:spcAft>
                <a:spcPts val="1000"/>
              </a:spcAft>
            </a:pPr>
            <a:r>
              <a:rPr lang="fa-IR" sz="2400" dirty="0">
                <a:solidFill>
                  <a:schemeClr val="tx2">
                    <a:lumMod val="50000"/>
                  </a:schemeClr>
                </a:solidFill>
                <a:ea typeface="Calibri"/>
                <a:cs typeface="B Nazanin"/>
              </a:rPr>
              <a:t>الف) این استعاره در حالت های ذیل دلالت خوبی بر واقعیت عملکرد سازمانی دارد:</a:t>
            </a:r>
            <a:endParaRPr lang="en-US" sz="1600" dirty="0">
              <a:solidFill>
                <a:schemeClr val="tx2">
                  <a:lumMod val="50000"/>
                </a:schemeClr>
              </a:solidFill>
              <a:ea typeface="Calibri"/>
              <a:cs typeface="Arial"/>
            </a:endParaRPr>
          </a:p>
          <a:p>
            <a:pPr lvl="0" indent="-342900" algn="just" rtl="1">
              <a:lnSpc>
                <a:spcPct val="150000"/>
              </a:lnSpc>
              <a:buFont typeface="+mj-lt"/>
              <a:buAutoNum type="arabicPeriod"/>
            </a:pPr>
            <a:r>
              <a:rPr lang="fa-IR" sz="2400" dirty="0">
                <a:solidFill>
                  <a:schemeClr val="tx2">
                    <a:lumMod val="50000"/>
                  </a:schemeClr>
                </a:solidFill>
                <a:ea typeface="Calibri"/>
                <a:cs typeface="B Nazanin"/>
              </a:rPr>
              <a:t>هنگامی که وظایف ساده اند؛</a:t>
            </a:r>
            <a:endParaRPr lang="en-US" sz="1600" dirty="0">
              <a:solidFill>
                <a:schemeClr val="tx2">
                  <a:lumMod val="50000"/>
                </a:schemeClr>
              </a:solidFill>
              <a:ea typeface="Calibri"/>
              <a:cs typeface="Arial"/>
            </a:endParaRPr>
          </a:p>
          <a:p>
            <a:pPr lvl="0" indent="-342900" algn="just" rtl="1">
              <a:lnSpc>
                <a:spcPct val="150000"/>
              </a:lnSpc>
              <a:spcAft>
                <a:spcPts val="1000"/>
              </a:spcAft>
              <a:buFont typeface="+mj-lt"/>
              <a:buAutoNum type="arabicPeriod"/>
            </a:pPr>
            <a:r>
              <a:rPr lang="fa-IR" sz="2400" dirty="0">
                <a:solidFill>
                  <a:schemeClr val="tx2">
                    <a:lumMod val="50000"/>
                  </a:schemeClr>
                </a:solidFill>
                <a:ea typeface="Calibri"/>
                <a:cs typeface="B Nazanin"/>
              </a:rPr>
              <a:t>زمانی که محیط به اندازه کافی ثابت باشد و این اطمینان را حاصل کند که محصول و خدمات سازمان، کاملاً مناسب اند و نیاز به تغییر ندارند؛</a:t>
            </a:r>
            <a:endParaRPr lang="en-US" sz="1600" dirty="0">
              <a:solidFill>
                <a:schemeClr val="tx2">
                  <a:lumMod val="50000"/>
                </a:schemeClr>
              </a:solidFill>
              <a:ea typeface="Calibri"/>
              <a:cs typeface="Arial"/>
            </a:endParaRPr>
          </a:p>
          <a:p>
            <a:r>
              <a:rPr lang="fa-IR" sz="2400" dirty="0">
                <a:solidFill>
                  <a:schemeClr val="tx2">
                    <a:lumMod val="50000"/>
                  </a:schemeClr>
                </a:solidFill>
                <a:ea typeface="Calibri"/>
                <a:cs typeface="B Nazanin"/>
              </a:rPr>
              <a:t>زمانی که سازمان تمایل دارد که یک محصول مشابه را دوباره تولید کند؛</a:t>
            </a:r>
            <a:endParaRPr lang="en-US" dirty="0">
              <a:solidFill>
                <a:schemeClr val="tx2">
                  <a:lumMod val="50000"/>
                </a:schemeClr>
              </a:solidFill>
            </a:endParaRPr>
          </a:p>
        </p:txBody>
      </p:sp>
    </p:spTree>
    <p:extLst>
      <p:ext uri="{BB962C8B-B14F-4D97-AF65-F5344CB8AC3E}">
        <p14:creationId xmlns:p14="http://schemas.microsoft.com/office/powerpoint/2010/main" val="221027049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lnSpc>
                <a:spcPct val="150000"/>
              </a:lnSpc>
              <a:spcAft>
                <a:spcPts val="0"/>
              </a:spcAft>
            </a:pPr>
            <a:r>
              <a:rPr lang="fa-IR" sz="2400" b="1" dirty="0">
                <a:solidFill>
                  <a:schemeClr val="tx2">
                    <a:lumMod val="50000"/>
                  </a:schemeClr>
                </a:solidFill>
                <a:latin typeface="Times New Roman"/>
                <a:ea typeface="Calibri"/>
                <a:cs typeface="B Nazanin"/>
              </a:rPr>
              <a:t>مهمترین مزایای انگاره زندان روح عبات اند از:</a:t>
            </a:r>
            <a:r>
              <a:rPr lang="en-US" sz="2400" b="1" dirty="0">
                <a:solidFill>
                  <a:schemeClr val="tx2">
                    <a:lumMod val="50000"/>
                  </a:schemeClr>
                </a:solidFill>
                <a:latin typeface="Times New Roman"/>
                <a:ea typeface="Calibri"/>
                <a:cs typeface="B Nazanin"/>
              </a:rPr>
              <a:t/>
            </a:r>
            <a:br>
              <a:rPr lang="en-US" sz="2400" b="1" dirty="0">
                <a:solidFill>
                  <a:schemeClr val="tx2">
                    <a:lumMod val="50000"/>
                  </a:schemeClr>
                </a:solidFill>
                <a:latin typeface="Times New Roman"/>
                <a:ea typeface="Calibri"/>
                <a:cs typeface="B Nazanin"/>
              </a:rPr>
            </a:br>
            <a:endParaRPr lang="en-US" sz="2400" b="1" dirty="0">
              <a:solidFill>
                <a:schemeClr val="tx2">
                  <a:lumMod val="50000"/>
                </a:schemeClr>
              </a:solidFill>
            </a:endParaRPr>
          </a:p>
        </p:txBody>
      </p:sp>
      <p:sp>
        <p:nvSpPr>
          <p:cNvPr id="3" name="Content Placeholder 2"/>
          <p:cNvSpPr>
            <a:spLocks noGrp="1"/>
          </p:cNvSpPr>
          <p:nvPr>
            <p:ph idx="1"/>
          </p:nvPr>
        </p:nvSpPr>
        <p:spPr>
          <a:xfrm>
            <a:off x="179512" y="908720"/>
            <a:ext cx="8064896" cy="5832648"/>
          </a:xfrm>
        </p:spPr>
        <p:txBody>
          <a:bodyPr>
            <a:normAutofit fontScale="92500" lnSpcReduction="20000"/>
          </a:bodyPr>
          <a:lstStyle/>
          <a:p>
            <a:pPr algn="just" rtl="1">
              <a:lnSpc>
                <a:spcPct val="150000"/>
              </a:lnSpc>
              <a:spcAft>
                <a:spcPts val="0"/>
              </a:spcAft>
            </a:pPr>
            <a:r>
              <a:rPr lang="fa-IR" sz="2400" dirty="0">
                <a:latin typeface="Times New Roman"/>
                <a:ea typeface="Calibri"/>
                <a:cs typeface="B Nazanin"/>
              </a:rPr>
              <a:t>الف) این استعاره، اساسی را برای نقد «ماهیت و اهمیت سازمان» به مثابه یک پدیده شاخص انسانی فراهم می آورد؛</a:t>
            </a:r>
            <a:endParaRPr lang="en-US" sz="2400" dirty="0">
              <a:latin typeface="Times New Roman"/>
              <a:ea typeface="Calibri"/>
              <a:cs typeface="B Nazanin"/>
            </a:endParaRPr>
          </a:p>
          <a:p>
            <a:pPr algn="just" rtl="1">
              <a:lnSpc>
                <a:spcPct val="150000"/>
              </a:lnSpc>
              <a:spcAft>
                <a:spcPts val="0"/>
              </a:spcAft>
            </a:pPr>
            <a:r>
              <a:rPr lang="fa-IR" sz="2400" dirty="0">
                <a:latin typeface="Times New Roman"/>
                <a:ea typeface="Calibri"/>
                <a:cs typeface="B Nazanin"/>
              </a:rPr>
              <a:t>ب) استعاره زندان روح، توجه ما را به سوی این واقعیت جلب می کند که انسان ها می توانند جامعه ای را شکل دهند که بسیاری از اعضای آن، مشکل زا و محدود کننده اند، از این رو، می‌توان تلاش کرد تا راه هایی را برای فرار از این دام های خود ساخته جست و جو کرد؛</a:t>
            </a:r>
            <a:endParaRPr lang="en-US" sz="2400" dirty="0">
              <a:latin typeface="Times New Roman"/>
              <a:ea typeface="Calibri"/>
              <a:cs typeface="B Nazanin"/>
            </a:endParaRPr>
          </a:p>
          <a:p>
            <a:pPr algn="just" rtl="1">
              <a:lnSpc>
                <a:spcPct val="150000"/>
              </a:lnSpc>
              <a:spcAft>
                <a:spcPts val="0"/>
              </a:spcAft>
            </a:pPr>
            <a:r>
              <a:rPr lang="fa-IR" sz="2400" dirty="0">
                <a:latin typeface="Times New Roman"/>
                <a:ea typeface="Calibri"/>
                <a:cs typeface="B Nazanin"/>
              </a:rPr>
              <a:t>ج) این استعاره، زمینه تحلیلی انتقادی را از سازمان و جامعه فراهم می آورد و این امکان را ایجاد می سازد که انسان ها دلالت ها و تبعات کنش های خود را به صورت آگاهانه تری دریابند؛</a:t>
            </a:r>
            <a:endParaRPr lang="en-US" sz="2400" dirty="0">
              <a:latin typeface="Times New Roman"/>
              <a:ea typeface="Calibri"/>
              <a:cs typeface="B Nazanin"/>
            </a:endParaRPr>
          </a:p>
          <a:p>
            <a:pPr algn="just" rtl="1">
              <a:lnSpc>
                <a:spcPct val="150000"/>
              </a:lnSpc>
              <a:spcAft>
                <a:spcPts val="0"/>
              </a:spcAft>
            </a:pPr>
            <a:r>
              <a:rPr lang="fa-IR" sz="2400" dirty="0">
                <a:latin typeface="Times New Roman"/>
                <a:ea typeface="Calibri"/>
                <a:cs typeface="B Nazanin"/>
              </a:rPr>
              <a:t>د) این استعاره نشانگر آن است که ما در شناخت واقعیت های سازمانی، بیش از عقلایی عمل می کنیم.</a:t>
            </a:r>
            <a:endParaRPr lang="en-US" sz="2400" dirty="0">
              <a:latin typeface="Times New Roman"/>
              <a:ea typeface="Calibri"/>
              <a:cs typeface="B Nazanin"/>
            </a:endParaRPr>
          </a:p>
          <a:p>
            <a:pPr algn="just" rtl="1">
              <a:lnSpc>
                <a:spcPct val="150000"/>
              </a:lnSpc>
              <a:spcAft>
                <a:spcPts val="0"/>
              </a:spcAft>
            </a:pPr>
            <a:r>
              <a:rPr lang="fa-IR" sz="2400" dirty="0">
                <a:latin typeface="Times New Roman"/>
                <a:ea typeface="Calibri"/>
                <a:cs typeface="B Nazanin"/>
              </a:rPr>
              <a:t>ﻫ) استعاره زندان روح، توجه خاصی را به سوی بنیادهای عمل اخلاقی در </a:t>
            </a:r>
            <a:endParaRPr lang="en-US" sz="2400" dirty="0">
              <a:latin typeface="Times New Roman"/>
              <a:ea typeface="Calibri"/>
              <a:cs typeface="B Nazanin"/>
            </a:endParaRPr>
          </a:p>
          <a:p>
            <a:pPr algn="r" rtl="1"/>
            <a:endParaRPr lang="en-US" dirty="0"/>
          </a:p>
        </p:txBody>
      </p:sp>
    </p:spTree>
    <p:extLst>
      <p:ext uri="{BB962C8B-B14F-4D97-AF65-F5344CB8AC3E}">
        <p14:creationId xmlns:p14="http://schemas.microsoft.com/office/powerpoint/2010/main" val="19568691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7859216" cy="6741368"/>
          </a:xfrm>
        </p:spPr>
        <p:txBody>
          <a:bodyPr>
            <a:normAutofit fontScale="92500"/>
          </a:bodyPr>
          <a:lstStyle/>
          <a:p>
            <a:pPr algn="just" rtl="1">
              <a:lnSpc>
                <a:spcPct val="150000"/>
              </a:lnSpc>
              <a:spcAft>
                <a:spcPts val="0"/>
              </a:spcAft>
            </a:pPr>
            <a:r>
              <a:rPr lang="fa-IR" sz="2400" dirty="0">
                <a:solidFill>
                  <a:srgbClr val="000000"/>
                </a:solidFill>
                <a:latin typeface="Times New Roman"/>
                <a:ea typeface="Calibri"/>
                <a:cs typeface="B Nazanin"/>
              </a:rPr>
              <a:t>سازمان­ها جلب می­نماید.</a:t>
            </a:r>
            <a:endParaRPr lang="en-US" sz="2400" dirty="0">
              <a:latin typeface="Times New Roman"/>
              <a:ea typeface="Calibri"/>
              <a:cs typeface="B Nazanin"/>
            </a:endParaRPr>
          </a:p>
          <a:p>
            <a:pPr indent="252095" algn="just" rtl="1">
              <a:lnSpc>
                <a:spcPct val="150000"/>
              </a:lnSpc>
              <a:spcAft>
                <a:spcPts val="0"/>
              </a:spcAft>
            </a:pPr>
            <a:r>
              <a:rPr lang="fa-IR" sz="2400" dirty="0">
                <a:solidFill>
                  <a:srgbClr val="000000"/>
                </a:solidFill>
                <a:latin typeface="Times New Roman"/>
                <a:ea typeface="Calibri"/>
                <a:cs typeface="B Nazanin"/>
              </a:rPr>
              <a:t>6) این استعاره ریشه بسیاری از موانع و مشکلات موجود در مسیر نوآوری و تحول سازمانی را آشکار می­سازد و ذهن تحلیلگر را از سطح سازمان به عمق تمایلات ناخودآگاه انسان­ها فرو می­برد.</a:t>
            </a:r>
            <a:endParaRPr lang="en-US" sz="2400" dirty="0">
              <a:latin typeface="Times New Roman"/>
              <a:ea typeface="Calibri"/>
              <a:cs typeface="B Nazanin"/>
            </a:endParaRPr>
          </a:p>
          <a:p>
            <a:pPr indent="252095" algn="just" rtl="1">
              <a:lnSpc>
                <a:spcPct val="150000"/>
              </a:lnSpc>
              <a:spcAft>
                <a:spcPts val="0"/>
              </a:spcAft>
            </a:pPr>
            <a:r>
              <a:rPr lang="fa-IR" sz="2400" dirty="0">
                <a:solidFill>
                  <a:srgbClr val="000000"/>
                </a:solidFill>
                <a:latin typeface="Times New Roman"/>
                <a:ea typeface="Calibri"/>
                <a:cs typeface="B Nazanin"/>
              </a:rPr>
              <a:t>مهم­ترین معایب و محدودیت­های انگاره زندان روح نیز عبارت­اند از:</a:t>
            </a:r>
            <a:endParaRPr lang="en-US" sz="2400" dirty="0">
              <a:latin typeface="Times New Roman"/>
              <a:ea typeface="Calibri"/>
              <a:cs typeface="B Nazanin"/>
            </a:endParaRPr>
          </a:p>
          <a:p>
            <a:pPr indent="252095" algn="just" rtl="1">
              <a:lnSpc>
                <a:spcPct val="150000"/>
              </a:lnSpc>
              <a:spcAft>
                <a:spcPts val="0"/>
              </a:spcAft>
            </a:pPr>
            <a:r>
              <a:rPr lang="fa-IR" sz="2400" dirty="0">
                <a:solidFill>
                  <a:srgbClr val="000000"/>
                </a:solidFill>
                <a:latin typeface="Times New Roman"/>
                <a:ea typeface="Calibri"/>
                <a:cs typeface="B Nazanin"/>
              </a:rPr>
              <a:t>1) ارزیابی دقیق­تر اعتبار استعاره زندان روح، مستلزم مطالعه دیدگاه­ها و ایدئولوژی­های صریح­تر و روشن­تری است که نحوه شکل­گیری و کنترل حیات سازمانی را تبیین می­کنند؛ در حالی که چنین ایدئولوژی­هایی شناخته شده نیستند.</a:t>
            </a:r>
            <a:endParaRPr lang="en-US" sz="2400" dirty="0">
              <a:latin typeface="Times New Roman"/>
              <a:ea typeface="Calibri"/>
              <a:cs typeface="B Nazanin"/>
            </a:endParaRPr>
          </a:p>
          <a:p>
            <a:pPr indent="252095" algn="just" rtl="1">
              <a:lnSpc>
                <a:spcPct val="150000"/>
              </a:lnSpc>
              <a:spcAft>
                <a:spcPts val="0"/>
              </a:spcAft>
            </a:pPr>
            <a:r>
              <a:rPr lang="fa-IR" sz="2400" dirty="0">
                <a:solidFill>
                  <a:srgbClr val="000000"/>
                </a:solidFill>
                <a:latin typeface="Times New Roman"/>
                <a:ea typeface="Calibri"/>
                <a:cs typeface="B Nazanin"/>
              </a:rPr>
              <a:t>2) استعاره زندان روح، بر نقش فراگردهای شناختی در ایجاد، نگهداری و تغییر سازمان­ها و جامعه تأکید ویژه­ای دارد. از نظر بسیاری از افراد، مناسب­تر آن است که سازمان­ها را زندان بنامیم، به جای آنکه آنها را به مثابه زندان روح در نظر آوریم.</a:t>
            </a:r>
            <a:endParaRPr lang="en-US" sz="2400" dirty="0">
              <a:latin typeface="Times New Roman"/>
              <a:ea typeface="Calibri"/>
              <a:cs typeface="B Nazanin"/>
            </a:endParaRPr>
          </a:p>
          <a:p>
            <a:pPr algn="r" rtl="1"/>
            <a:endParaRPr lang="en-US" dirty="0"/>
          </a:p>
        </p:txBody>
      </p:sp>
    </p:spTree>
    <p:extLst>
      <p:ext uri="{BB962C8B-B14F-4D97-AF65-F5344CB8AC3E}">
        <p14:creationId xmlns:p14="http://schemas.microsoft.com/office/powerpoint/2010/main" val="416038907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7620000" cy="5924128"/>
          </a:xfrm>
        </p:spPr>
        <p:txBody>
          <a:bodyPr>
            <a:normAutofit/>
          </a:bodyPr>
          <a:lstStyle/>
          <a:p>
            <a:pPr indent="252095" algn="just" rtl="1">
              <a:lnSpc>
                <a:spcPct val="150000"/>
              </a:lnSpc>
              <a:spcAft>
                <a:spcPts val="0"/>
              </a:spcAft>
            </a:pPr>
            <a:r>
              <a:rPr lang="fa-IR" sz="2400" dirty="0">
                <a:solidFill>
                  <a:srgbClr val="000000"/>
                </a:solidFill>
                <a:latin typeface="Times New Roman"/>
                <a:ea typeface="Calibri"/>
                <a:cs typeface="B Nazanin"/>
              </a:rPr>
              <a:t>3) این استعاره افراد را به سوی نوعی تفکر و نقدی خیالی سوق می­دهد، و هرچند می­تواند الهام­بخش اصلاح بنیادین امور بوده، نشانگر امکان درک بهتر و عمیق­تر از پویایی­های ذهنی باشد، قدرت واقعی گروه­های ذی­نفوذ را که حافظ وضع موجودند، نادیده می­گیرد.</a:t>
            </a:r>
            <a:endParaRPr lang="en-US" sz="2400" dirty="0">
              <a:latin typeface="Times New Roman"/>
              <a:ea typeface="Calibri"/>
              <a:cs typeface="B Nazanin"/>
            </a:endParaRPr>
          </a:p>
          <a:p>
            <a:pPr indent="252095" algn="just" rtl="1">
              <a:lnSpc>
                <a:spcPct val="150000"/>
              </a:lnSpc>
              <a:spcAft>
                <a:spcPts val="0"/>
              </a:spcAft>
            </a:pPr>
            <a:r>
              <a:rPr lang="fa-IR" sz="2400" dirty="0">
                <a:solidFill>
                  <a:srgbClr val="000000"/>
                </a:solidFill>
                <a:latin typeface="Times New Roman"/>
                <a:ea typeface="Calibri"/>
                <a:cs typeface="B Nazanin"/>
              </a:rPr>
              <a:t>4) استعاره زندان روح، از برخی واقعیت­های روان­شناختی حاکم بر ذهن انسان­ها، پرده برمی­دارد؛ ولی این واقعیت را نیز روشن می­سازد که چنین ظرفیتی برای سلطه بر انسان­ها وجود دارد؛ بنابراین زمینه ترغیب به تلاش برای اداره اذهان دیگران را فراهم آورده، تداعی­کننده مزرعه حیوانات جورج اورول است.</a:t>
            </a:r>
            <a:endParaRPr lang="en-US" sz="2400" dirty="0">
              <a:latin typeface="Times New Roman"/>
              <a:ea typeface="Calibri"/>
              <a:cs typeface="B Nazanin"/>
            </a:endParaRPr>
          </a:p>
          <a:p>
            <a:pPr algn="r" rtl="1"/>
            <a:endParaRPr lang="en-US" dirty="0"/>
          </a:p>
        </p:txBody>
      </p:sp>
    </p:spTree>
    <p:extLst>
      <p:ext uri="{BB962C8B-B14F-4D97-AF65-F5344CB8AC3E}">
        <p14:creationId xmlns:p14="http://schemas.microsoft.com/office/powerpoint/2010/main" val="218686099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lnSpc>
                <a:spcPct val="150000"/>
              </a:lnSpc>
              <a:spcAft>
                <a:spcPts val="0"/>
              </a:spcAft>
            </a:pPr>
            <a:r>
              <a:rPr lang="fa-IR" sz="2800" b="1" dirty="0">
                <a:solidFill>
                  <a:srgbClr val="000000"/>
                </a:solidFill>
                <a:latin typeface="Times New Roman"/>
                <a:ea typeface="Calibri"/>
                <a:cs typeface="B Lotus" pitchFamily="2" charset="-78"/>
              </a:rPr>
              <a:t>مهم­ترین پشتوانه­های نظری استعاره زندان روح</a:t>
            </a:r>
            <a:r>
              <a:rPr lang="en-US" sz="2800" dirty="0">
                <a:latin typeface="Times New Roman"/>
                <a:ea typeface="Calibri"/>
                <a:cs typeface="B Lotus" pitchFamily="2" charset="-78"/>
              </a:rPr>
              <a:t/>
            </a:r>
            <a:br>
              <a:rPr lang="en-US" sz="2800" dirty="0">
                <a:latin typeface="Times New Roman"/>
                <a:ea typeface="Calibri"/>
                <a:cs typeface="B Lotus" pitchFamily="2" charset="-78"/>
              </a:rPr>
            </a:br>
            <a:endParaRPr lang="en-US" sz="2800" dirty="0">
              <a:cs typeface="B Lotus" pitchFamily="2" charset="-78"/>
            </a:endParaRPr>
          </a:p>
        </p:txBody>
      </p:sp>
      <p:sp>
        <p:nvSpPr>
          <p:cNvPr id="3" name="Content Placeholder 2"/>
          <p:cNvSpPr>
            <a:spLocks noGrp="1"/>
          </p:cNvSpPr>
          <p:nvPr>
            <p:ph idx="1"/>
          </p:nvPr>
        </p:nvSpPr>
        <p:spPr>
          <a:xfrm>
            <a:off x="0" y="1196752"/>
            <a:ext cx="8244408" cy="5661248"/>
          </a:xfrm>
        </p:spPr>
        <p:txBody>
          <a:bodyPr>
            <a:normAutofit/>
          </a:bodyPr>
          <a:lstStyle/>
          <a:p>
            <a:pPr indent="252095" algn="just" rtl="1">
              <a:lnSpc>
                <a:spcPct val="160000"/>
              </a:lnSpc>
              <a:spcAft>
                <a:spcPts val="0"/>
              </a:spcAft>
            </a:pPr>
            <a:r>
              <a:rPr lang="fa-IR" sz="2400" dirty="0">
                <a:solidFill>
                  <a:srgbClr val="000000"/>
                </a:solidFill>
                <a:latin typeface="Times New Roman"/>
                <a:ea typeface="Calibri"/>
                <a:cs typeface="B Nazanin"/>
              </a:rPr>
              <a:t>مهم­ترین پشتوانه­های نظری این استعاره سازمانی را می­توان در مُثُل افلاطونی و نظریه­های روان­کاوی فروید و یونگ رصد کرد. برای مثال، فروید بر آن بود که عقده­ها در ضمیر ناخودآگاه، زمانی شکل می­گیرند که انسان امیال درونی و افکار شخصی خود را سرکوب کند؛ بنابراین انسان­ها باید برای ایجاد هماهنگی و توازن با یکدیگر، تحرکات و هیجانات درونی خود را متعادل و مهار کنند.</a:t>
            </a:r>
            <a:endParaRPr lang="en-US" sz="2400" dirty="0">
              <a:latin typeface="Times New Roman"/>
              <a:ea typeface="Calibri"/>
              <a:cs typeface="B Nazanin"/>
            </a:endParaRPr>
          </a:p>
          <a:p>
            <a:pPr algn="r" rtl="1">
              <a:lnSpc>
                <a:spcPct val="160000"/>
              </a:lnSpc>
            </a:pPr>
            <a:r>
              <a:rPr lang="fa-IR" sz="2400" dirty="0">
                <a:solidFill>
                  <a:srgbClr val="000000"/>
                </a:solidFill>
                <a:latin typeface="Times New Roman"/>
                <a:ea typeface="Calibri"/>
                <a:cs typeface="B Nazanin"/>
              </a:rPr>
              <a:t>فروید بر آن بود که دل­مشغولی­های جسم، به مثابه محمل روح و روان، در ناخودآگاه جای گرفته است؛ یونگ فارغ از این محدودیت­ها، روان را به مثابه بخشی از یک واقعیت فراگیر و متعالی مدنظر قرار می­داد و بر این نکته تأکید داشت که روح و روان، بخشی از ناخودآگاه جمعی بوده، از محدودیت­های زمان و مکان آزادند.</a:t>
            </a:r>
            <a:endParaRPr lang="en-US" dirty="0"/>
          </a:p>
        </p:txBody>
      </p:sp>
    </p:spTree>
    <p:extLst>
      <p:ext uri="{BB962C8B-B14F-4D97-AF65-F5344CB8AC3E}">
        <p14:creationId xmlns:p14="http://schemas.microsoft.com/office/powerpoint/2010/main" val="219204748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lnSpc>
                <a:spcPct val="150000"/>
              </a:lnSpc>
              <a:spcAft>
                <a:spcPts val="0"/>
              </a:spcAft>
            </a:pPr>
            <a:r>
              <a:rPr lang="fa-IR" sz="2400" b="1" dirty="0">
                <a:solidFill>
                  <a:srgbClr val="000000"/>
                </a:solidFill>
                <a:latin typeface="Times New Roman"/>
                <a:ea typeface="Calibri"/>
                <a:cs typeface="B Titr" pitchFamily="2" charset="-78"/>
              </a:rPr>
              <a:t>طرح سازمانی منبعث از انگاره زندان روح</a:t>
            </a:r>
            <a:r>
              <a:rPr lang="en-US" sz="2400" dirty="0">
                <a:latin typeface="Times New Roman"/>
                <a:ea typeface="Calibri"/>
                <a:cs typeface="B Titr" pitchFamily="2" charset="-78"/>
              </a:rPr>
              <a:t/>
            </a:r>
            <a:br>
              <a:rPr lang="en-US" sz="2400" dirty="0">
                <a:latin typeface="Times New Roman"/>
                <a:ea typeface="Calibri"/>
                <a:cs typeface="B Titr" pitchFamily="2" charset="-78"/>
              </a:rPr>
            </a:br>
            <a:endParaRPr lang="en-US" sz="2400" dirty="0">
              <a:cs typeface="B Titr" pitchFamily="2" charset="-78"/>
            </a:endParaRPr>
          </a:p>
        </p:txBody>
      </p:sp>
      <p:sp>
        <p:nvSpPr>
          <p:cNvPr id="3" name="Content Placeholder 2"/>
          <p:cNvSpPr>
            <a:spLocks noGrp="1"/>
          </p:cNvSpPr>
          <p:nvPr>
            <p:ph idx="1"/>
          </p:nvPr>
        </p:nvSpPr>
        <p:spPr>
          <a:xfrm>
            <a:off x="251520" y="1268760"/>
            <a:ext cx="7825680" cy="5400600"/>
          </a:xfrm>
        </p:spPr>
        <p:txBody>
          <a:bodyPr>
            <a:normAutofit/>
          </a:bodyPr>
          <a:lstStyle/>
          <a:p>
            <a:pPr indent="252095" algn="just" rtl="1">
              <a:lnSpc>
                <a:spcPct val="150000"/>
              </a:lnSpc>
              <a:spcAft>
                <a:spcPts val="0"/>
              </a:spcAft>
            </a:pPr>
            <a:r>
              <a:rPr lang="fa-IR" sz="2400" dirty="0">
                <a:solidFill>
                  <a:srgbClr val="000000"/>
                </a:solidFill>
                <a:latin typeface="Times New Roman"/>
                <a:ea typeface="Calibri"/>
                <a:cs typeface="B Nazanin"/>
              </a:rPr>
              <a:t> </a:t>
            </a:r>
            <a:r>
              <a:rPr lang="fa-IR" sz="2400" dirty="0" smtClean="0">
                <a:solidFill>
                  <a:srgbClr val="000000"/>
                </a:solidFill>
                <a:latin typeface="Times New Roman"/>
                <a:ea typeface="Calibri"/>
                <a:cs typeface="B Nazanin"/>
              </a:rPr>
              <a:t>اگر </a:t>
            </a:r>
            <a:r>
              <a:rPr lang="fa-IR" sz="2400" dirty="0">
                <a:solidFill>
                  <a:srgbClr val="000000"/>
                </a:solidFill>
                <a:latin typeface="Times New Roman"/>
                <a:ea typeface="Calibri"/>
                <a:cs typeface="B Nazanin"/>
              </a:rPr>
              <a:t>انگاره سازمان به مثابه زندان روح، الگوی ذهنی پذیرفته شده طراحان سازمان باشد، هر سازمان به مثابه بازنمود و نمایی ظاهری از تمایلات پنهانی و نهفته اعضای آن، مدنظر قرار می­گیرد. بدین ترتیب، هر واقعیت آشکار سازمانی، بازتاب تمایلی نهان تلقی می­شود.</a:t>
            </a:r>
            <a:endParaRPr lang="en-US" sz="2400" dirty="0">
              <a:latin typeface="Times New Roman"/>
              <a:ea typeface="Calibri"/>
              <a:cs typeface="B Nazanin"/>
            </a:endParaRPr>
          </a:p>
          <a:p>
            <a:pPr indent="252095" algn="just" rtl="1">
              <a:lnSpc>
                <a:spcPct val="150000"/>
              </a:lnSpc>
              <a:spcAft>
                <a:spcPts val="0"/>
              </a:spcAft>
            </a:pPr>
            <a:r>
              <a:rPr lang="fa-IR" sz="2400" dirty="0">
                <a:solidFill>
                  <a:srgbClr val="000000"/>
                </a:solidFill>
                <a:latin typeface="Times New Roman"/>
                <a:ea typeface="Calibri"/>
                <a:cs typeface="B Nazanin"/>
              </a:rPr>
              <a:t>چنین نگاهی، از واقعیت­های پنهان و نهفته در پس تحولات سازمانی پرده برمی­دارد ولی نمی­تواند تحولات مستمر پیش­بینی شده و پیش­بینی نشده سازمان را توجیه کند؛ تحولاتی که آن را از شکلی به شکل دیگر و از حالتی به حالت دیگر سوق می­دهند.</a:t>
            </a:r>
            <a:endParaRPr lang="en-US" sz="2400" dirty="0">
              <a:latin typeface="Times New Roman"/>
              <a:ea typeface="Calibri"/>
              <a:cs typeface="B Nazanin"/>
            </a:endParaRPr>
          </a:p>
          <a:p>
            <a:pPr algn="r" rtl="1"/>
            <a:endParaRPr lang="en-US" dirty="0"/>
          </a:p>
        </p:txBody>
      </p:sp>
    </p:spTree>
    <p:extLst>
      <p:ext uri="{BB962C8B-B14F-4D97-AF65-F5344CB8AC3E}">
        <p14:creationId xmlns:p14="http://schemas.microsoft.com/office/powerpoint/2010/main" val="316397998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lnSpc>
                <a:spcPct val="150000"/>
              </a:lnSpc>
              <a:spcAft>
                <a:spcPts val="0"/>
              </a:spcAft>
            </a:pPr>
            <a:r>
              <a:rPr lang="fa-IR" sz="2400" b="1" dirty="0">
                <a:solidFill>
                  <a:srgbClr val="000000"/>
                </a:solidFill>
                <a:latin typeface="Times New Roman"/>
                <a:ea typeface="Calibri"/>
                <a:cs typeface="B Nazanin"/>
              </a:rPr>
              <a:t>سازمان به مثابه جریان سیال و تغییر شکل دهنده - منطق­های آشکار تغییر</a:t>
            </a:r>
            <a:r>
              <a:rPr lang="en-US" sz="2400" dirty="0">
                <a:latin typeface="Times New Roman"/>
                <a:ea typeface="Calibri"/>
                <a:cs typeface="B Nazanin"/>
              </a:rPr>
              <a:t/>
            </a:r>
            <a:br>
              <a:rPr lang="en-US" sz="2400" dirty="0">
                <a:latin typeface="Times New Roman"/>
                <a:ea typeface="Calibri"/>
                <a:cs typeface="B Nazanin"/>
              </a:rPr>
            </a:br>
            <a:endParaRPr lang="en-US" sz="2400" dirty="0"/>
          </a:p>
        </p:txBody>
      </p:sp>
      <p:sp>
        <p:nvSpPr>
          <p:cNvPr id="3" name="Content Placeholder 2"/>
          <p:cNvSpPr>
            <a:spLocks noGrp="1"/>
          </p:cNvSpPr>
          <p:nvPr>
            <p:ph idx="1"/>
          </p:nvPr>
        </p:nvSpPr>
        <p:spPr>
          <a:xfrm>
            <a:off x="457200" y="1196752"/>
            <a:ext cx="7620000" cy="5204048"/>
          </a:xfrm>
        </p:spPr>
        <p:txBody>
          <a:bodyPr/>
          <a:lstStyle/>
          <a:p>
            <a:pPr indent="252095" algn="just" rtl="1">
              <a:lnSpc>
                <a:spcPct val="150000"/>
              </a:lnSpc>
              <a:spcAft>
                <a:spcPts val="0"/>
              </a:spcAft>
            </a:pPr>
            <a:r>
              <a:rPr lang="fa-IR" sz="2400" dirty="0">
                <a:solidFill>
                  <a:srgbClr val="000000"/>
                </a:solidFill>
                <a:latin typeface="Times New Roman"/>
                <a:ea typeface="Calibri"/>
                <a:cs typeface="B Nazanin"/>
              </a:rPr>
              <a:t>سازمان را می­توان به مثابه جریانی سیال در نظر گفت؛ جریانی که پیوسته تغییر شکل می­یابد و عناصر مرتبط با خود را تغییر می­دهد؛ به طوری که در این سیر مستمر تغییر و تحول، هیچ چیز ثابت نمی­ماند.</a:t>
            </a:r>
            <a:endParaRPr lang="en-US" sz="2400" dirty="0">
              <a:latin typeface="Times New Roman"/>
              <a:ea typeface="Calibri"/>
              <a:cs typeface="B Nazanin"/>
            </a:endParaRPr>
          </a:p>
          <a:p>
            <a:pPr indent="252095" algn="just" rtl="1">
              <a:lnSpc>
                <a:spcPct val="150000"/>
              </a:lnSpc>
              <a:spcAft>
                <a:spcPts val="0"/>
              </a:spcAft>
            </a:pPr>
            <a:r>
              <a:rPr lang="fa-IR" sz="2400" dirty="0">
                <a:solidFill>
                  <a:srgbClr val="000000"/>
                </a:solidFill>
                <a:latin typeface="Times New Roman"/>
                <a:ea typeface="Calibri"/>
                <a:cs typeface="B Nazanin"/>
              </a:rPr>
              <a:t>در این چشم­انداز، سازمان نباید مستمراً مهیای مواجهه با شرایط جدید و تجربه باشد؛ ضمن اینکه ممکن است بسیاری از تحولات تجربه شده نیز تکرار شوند. بنابراین، هرگز نمی­توان دوره</a:t>
            </a:r>
            <a:r>
              <a:rPr lang="fa-IR" sz="2400" dirty="0">
                <a:solidFill>
                  <a:srgbClr val="000000"/>
                </a:solidFill>
                <a:latin typeface="Times New Roman"/>
                <a:ea typeface="Calibri"/>
                <a:cs typeface="Times New Roman"/>
              </a:rPr>
              <a:t>‎</a:t>
            </a:r>
            <a:r>
              <a:rPr lang="fa-IR" sz="2400" dirty="0">
                <a:solidFill>
                  <a:srgbClr val="000000"/>
                </a:solidFill>
                <a:latin typeface="Times New Roman"/>
                <a:ea typeface="Calibri"/>
                <a:cs typeface="B Nazanin"/>
              </a:rPr>
              <a:t>های طولانی ثبات را تجربه کرد. پس ساختارهای سازمانی باید همواره مهیای تغییر شکل و انطباق با ضرورت­های پیش رو باشند.</a:t>
            </a:r>
            <a:endParaRPr lang="en-US" sz="2400" dirty="0">
              <a:latin typeface="Times New Roman"/>
              <a:ea typeface="Calibri"/>
              <a:cs typeface="B Nazanin"/>
            </a:endParaRPr>
          </a:p>
          <a:p>
            <a:pPr algn="r" rtl="1"/>
            <a:endParaRPr lang="en-US" dirty="0"/>
          </a:p>
        </p:txBody>
      </p:sp>
    </p:spTree>
    <p:extLst>
      <p:ext uri="{BB962C8B-B14F-4D97-AF65-F5344CB8AC3E}">
        <p14:creationId xmlns:p14="http://schemas.microsoft.com/office/powerpoint/2010/main" val="299877728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indent="252095" algn="r" rtl="1">
              <a:lnSpc>
                <a:spcPct val="150000"/>
              </a:lnSpc>
              <a:spcAft>
                <a:spcPts val="0"/>
              </a:spcAft>
            </a:pPr>
            <a:r>
              <a:rPr lang="fa-IR" sz="2400" dirty="0">
                <a:solidFill>
                  <a:srgbClr val="000000"/>
                </a:solidFill>
                <a:latin typeface="Times New Roman"/>
                <a:ea typeface="Calibri"/>
                <a:cs typeface="B Nazanin"/>
              </a:rPr>
              <a:t>مهم­ترین مفروضات استعاره جریان سیال و تغییر عبارت‌اند از:</a:t>
            </a:r>
            <a:r>
              <a:rPr lang="en-US" sz="2400" dirty="0">
                <a:latin typeface="Times New Roman"/>
                <a:ea typeface="Calibri"/>
                <a:cs typeface="B Nazanin"/>
              </a:rPr>
              <a:t/>
            </a:r>
            <a:br>
              <a:rPr lang="en-US" sz="2400" dirty="0">
                <a:latin typeface="Times New Roman"/>
                <a:ea typeface="Calibri"/>
                <a:cs typeface="B Nazanin"/>
              </a:rPr>
            </a:br>
            <a:endParaRPr lang="en-US" sz="2400" dirty="0"/>
          </a:p>
        </p:txBody>
      </p:sp>
      <p:sp>
        <p:nvSpPr>
          <p:cNvPr id="3" name="Content Placeholder 2"/>
          <p:cNvSpPr>
            <a:spLocks noGrp="1"/>
          </p:cNvSpPr>
          <p:nvPr>
            <p:ph idx="1"/>
          </p:nvPr>
        </p:nvSpPr>
        <p:spPr/>
        <p:txBody>
          <a:bodyPr/>
          <a:lstStyle/>
          <a:p>
            <a:pPr indent="252095" algn="just" rtl="1">
              <a:lnSpc>
                <a:spcPct val="150000"/>
              </a:lnSpc>
              <a:spcAft>
                <a:spcPts val="0"/>
              </a:spcAft>
            </a:pPr>
            <a:r>
              <a:rPr lang="fa-IR" sz="2400" dirty="0">
                <a:solidFill>
                  <a:srgbClr val="000000"/>
                </a:solidFill>
                <a:latin typeface="Times New Roman"/>
                <a:ea typeface="Calibri"/>
                <a:cs typeface="B Nazanin"/>
              </a:rPr>
              <a:t>1) سازمان برآیند تحولات پی­درپی جریان­های متعامل است که به طور مستمر آن را می</a:t>
            </a:r>
            <a:r>
              <a:rPr lang="fa-IR" sz="2400" dirty="0">
                <a:solidFill>
                  <a:srgbClr val="000000"/>
                </a:solidFill>
                <a:latin typeface="Times New Roman"/>
                <a:ea typeface="Calibri"/>
                <a:cs typeface="Times New Roman"/>
              </a:rPr>
              <a:t>‎</a:t>
            </a:r>
            <a:r>
              <a:rPr lang="fa-IR" sz="2400" dirty="0">
                <a:solidFill>
                  <a:srgbClr val="000000"/>
                </a:solidFill>
                <a:latin typeface="Times New Roman"/>
                <a:ea typeface="Calibri"/>
                <a:cs typeface="B Nazanin"/>
              </a:rPr>
              <a:t>سازند؛</a:t>
            </a:r>
            <a:endParaRPr lang="en-US" sz="2400" dirty="0">
              <a:latin typeface="Times New Roman"/>
              <a:ea typeface="Calibri"/>
              <a:cs typeface="B Nazanin"/>
            </a:endParaRPr>
          </a:p>
          <a:p>
            <a:pPr indent="252095" algn="just" rtl="1">
              <a:lnSpc>
                <a:spcPct val="150000"/>
              </a:lnSpc>
              <a:spcAft>
                <a:spcPts val="0"/>
              </a:spcAft>
            </a:pPr>
            <a:r>
              <a:rPr lang="fa-IR" sz="2400" dirty="0">
                <a:solidFill>
                  <a:srgbClr val="000000"/>
                </a:solidFill>
                <a:latin typeface="Times New Roman"/>
                <a:ea typeface="Calibri"/>
                <a:cs typeface="B Nazanin"/>
              </a:rPr>
              <a:t>2) شناسایی روند این جریان­های مستمر تغییر و تحول، لازمه فهم تحولات سازمانی است؛</a:t>
            </a:r>
            <a:endParaRPr lang="en-US" sz="2400" dirty="0">
              <a:latin typeface="Times New Roman"/>
              <a:ea typeface="Calibri"/>
              <a:cs typeface="B Nazanin"/>
            </a:endParaRPr>
          </a:p>
          <a:p>
            <a:pPr indent="252095" algn="just" rtl="1">
              <a:lnSpc>
                <a:spcPct val="150000"/>
              </a:lnSpc>
              <a:spcAft>
                <a:spcPts val="0"/>
              </a:spcAft>
            </a:pPr>
            <a:r>
              <a:rPr lang="fa-IR" sz="2400" dirty="0">
                <a:solidFill>
                  <a:srgbClr val="000000"/>
                </a:solidFill>
                <a:latin typeface="Times New Roman"/>
                <a:ea typeface="Calibri"/>
                <a:cs typeface="B Nazanin"/>
              </a:rPr>
              <a:t>3) روندهای تغییر و تحول را می­توان به دو گونۀ پیش­بینی­پذیر و شگفتی­ساز تفکیک کرد؛</a:t>
            </a:r>
            <a:endParaRPr lang="en-US" sz="2400" dirty="0">
              <a:latin typeface="Times New Roman"/>
              <a:ea typeface="Calibri"/>
              <a:cs typeface="B Nazanin"/>
            </a:endParaRPr>
          </a:p>
          <a:p>
            <a:pPr indent="252095" algn="just" rtl="1">
              <a:lnSpc>
                <a:spcPct val="150000"/>
              </a:lnSpc>
              <a:spcAft>
                <a:spcPts val="0"/>
              </a:spcAft>
            </a:pPr>
            <a:r>
              <a:rPr lang="fa-IR" sz="2400" dirty="0">
                <a:solidFill>
                  <a:srgbClr val="000000"/>
                </a:solidFill>
                <a:latin typeface="Times New Roman"/>
                <a:ea typeface="Calibri"/>
                <a:cs typeface="B Nazanin"/>
              </a:rPr>
              <a:t>4) مدیر، جزئی از جریان­های تغییر و تحول پی­درپی و تودرتوی سازمانی است که گاهی عامل تغییر، گاهی ناظر تغییر و گاهی موضوع تغییر است.</a:t>
            </a:r>
            <a:endParaRPr lang="en-US" sz="2400" dirty="0">
              <a:latin typeface="Times New Roman"/>
              <a:ea typeface="Calibri"/>
              <a:cs typeface="B Nazanin"/>
            </a:endParaRPr>
          </a:p>
          <a:p>
            <a:pPr algn="r" rtl="1"/>
            <a:endParaRPr lang="en-US" dirty="0"/>
          </a:p>
        </p:txBody>
      </p:sp>
    </p:spTree>
    <p:extLst>
      <p:ext uri="{BB962C8B-B14F-4D97-AF65-F5344CB8AC3E}">
        <p14:creationId xmlns:p14="http://schemas.microsoft.com/office/powerpoint/2010/main" val="328558677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indent="252095" algn="r" rtl="1">
              <a:lnSpc>
                <a:spcPct val="150000"/>
              </a:lnSpc>
              <a:spcAft>
                <a:spcPts val="0"/>
              </a:spcAft>
            </a:pPr>
            <a:r>
              <a:rPr lang="fa-IR" sz="2400" b="1" dirty="0">
                <a:solidFill>
                  <a:srgbClr val="000000"/>
                </a:solidFill>
                <a:latin typeface="Times New Roman"/>
                <a:ea typeface="Calibri"/>
                <a:cs typeface="B Nazanin"/>
              </a:rPr>
              <a:t>مهم­ترین مزایای انگاره جریان سیال و تغییر شکل دهنده عبارت‌اند از:</a:t>
            </a:r>
            <a:r>
              <a:rPr lang="en-US" sz="2400" b="1" dirty="0">
                <a:latin typeface="Times New Roman"/>
                <a:ea typeface="Calibri"/>
                <a:cs typeface="B Nazanin"/>
              </a:rPr>
              <a:t/>
            </a:r>
            <a:br>
              <a:rPr lang="en-US" sz="2400" b="1" dirty="0">
                <a:latin typeface="Times New Roman"/>
                <a:ea typeface="Calibri"/>
                <a:cs typeface="B Nazanin"/>
              </a:rPr>
            </a:br>
            <a:endParaRPr lang="en-US" sz="2400" b="1" dirty="0"/>
          </a:p>
        </p:txBody>
      </p:sp>
      <p:sp>
        <p:nvSpPr>
          <p:cNvPr id="3" name="Content Placeholder 2"/>
          <p:cNvSpPr>
            <a:spLocks noGrp="1"/>
          </p:cNvSpPr>
          <p:nvPr>
            <p:ph idx="1"/>
          </p:nvPr>
        </p:nvSpPr>
        <p:spPr>
          <a:xfrm>
            <a:off x="457200" y="1052736"/>
            <a:ext cx="7620000" cy="5348064"/>
          </a:xfrm>
        </p:spPr>
        <p:txBody>
          <a:bodyPr>
            <a:normAutofit/>
          </a:bodyPr>
          <a:lstStyle/>
          <a:p>
            <a:pPr indent="252095" algn="just" rtl="1">
              <a:lnSpc>
                <a:spcPct val="150000"/>
              </a:lnSpc>
              <a:spcAft>
                <a:spcPts val="0"/>
              </a:spcAft>
            </a:pPr>
            <a:r>
              <a:rPr lang="fa-IR" sz="2400" dirty="0">
                <a:solidFill>
                  <a:srgbClr val="000000"/>
                </a:solidFill>
                <a:latin typeface="Times New Roman"/>
                <a:ea typeface="Calibri"/>
                <a:cs typeface="B Nazanin"/>
              </a:rPr>
              <a:t>1) این استعاره، ظرفیت مناسبی را برای درک تغییر و منطق تحولات و پویایی­های سازمانی فراهم می­سازد؛</a:t>
            </a:r>
            <a:endParaRPr lang="en-US" sz="2400" dirty="0">
              <a:latin typeface="Times New Roman"/>
              <a:ea typeface="Calibri"/>
              <a:cs typeface="B Nazanin"/>
            </a:endParaRPr>
          </a:p>
          <a:p>
            <a:pPr indent="252095" algn="just" rtl="1">
              <a:lnSpc>
                <a:spcPct val="150000"/>
              </a:lnSpc>
              <a:spcAft>
                <a:spcPts val="0"/>
              </a:spcAft>
            </a:pPr>
            <a:r>
              <a:rPr lang="fa-IR" sz="2400" dirty="0">
                <a:solidFill>
                  <a:srgbClr val="000000"/>
                </a:solidFill>
                <a:latin typeface="Times New Roman"/>
                <a:ea typeface="Calibri"/>
                <a:cs typeface="B Nazanin"/>
              </a:rPr>
              <a:t>2) استعاره جریان سیال شیوه­های مکملی را برای درک منطق تغییر و تحول ارائه می­دهد که از طریق آن می­توان به یک نظریه منسجم و کل­گرا درباره تحول سازمانی دست یافت؛</a:t>
            </a:r>
            <a:endParaRPr lang="en-US" sz="2400" dirty="0">
              <a:latin typeface="Times New Roman"/>
              <a:ea typeface="Calibri"/>
              <a:cs typeface="B Nazanin"/>
            </a:endParaRPr>
          </a:p>
          <a:p>
            <a:pPr indent="252095" algn="just" rtl="1">
              <a:lnSpc>
                <a:spcPct val="150000"/>
              </a:lnSpc>
              <a:spcAft>
                <a:spcPts val="0"/>
              </a:spcAft>
            </a:pPr>
            <a:r>
              <a:rPr lang="fa-IR" sz="2400" dirty="0">
                <a:solidFill>
                  <a:srgbClr val="000000"/>
                </a:solidFill>
                <a:latin typeface="Times New Roman"/>
                <a:ea typeface="Calibri"/>
                <a:cs typeface="B Nazanin"/>
              </a:rPr>
              <a:t>3) بر اساس این استعاره، اقدامات مدیر دارای اثر پروانه­ای است. از این رو، مدیران با در نظر گرفتن این استعاره درمی­یابند که با انجام تغییرات کوچک اما اساسی، و در زمان­های حساس می­توانند تحولات بزرگی را در سازمان به وجود آورند.</a:t>
            </a:r>
            <a:endParaRPr lang="en-US" sz="2400" dirty="0">
              <a:latin typeface="Times New Roman"/>
              <a:ea typeface="Calibri"/>
              <a:cs typeface="B Nazanin"/>
            </a:endParaRPr>
          </a:p>
          <a:p>
            <a:pPr algn="r" rtl="1"/>
            <a:endParaRPr lang="en-US" dirty="0"/>
          </a:p>
        </p:txBody>
      </p:sp>
    </p:spTree>
    <p:extLst>
      <p:ext uri="{BB962C8B-B14F-4D97-AF65-F5344CB8AC3E}">
        <p14:creationId xmlns:p14="http://schemas.microsoft.com/office/powerpoint/2010/main" val="311455070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indent="252095" algn="r" rtl="1">
              <a:lnSpc>
                <a:spcPct val="150000"/>
              </a:lnSpc>
              <a:spcAft>
                <a:spcPts val="0"/>
              </a:spcAft>
            </a:pPr>
            <a:r>
              <a:rPr lang="fa-IR" sz="2400" dirty="0">
                <a:solidFill>
                  <a:srgbClr val="000000"/>
                </a:solidFill>
                <a:latin typeface="Times New Roman"/>
                <a:ea typeface="Calibri"/>
                <a:cs typeface="B Nazanin"/>
              </a:rPr>
              <a:t>مهم­ترین معایب و محدودیت­های انگاره جریان سیال و تغییر شکل دهنده عبارت­اند از:</a:t>
            </a:r>
            <a:r>
              <a:rPr lang="en-US" sz="2400" dirty="0">
                <a:latin typeface="Times New Roman"/>
                <a:ea typeface="Calibri"/>
                <a:cs typeface="B Nazanin"/>
              </a:rPr>
              <a:t/>
            </a:r>
            <a:br>
              <a:rPr lang="en-US" sz="2400" dirty="0">
                <a:latin typeface="Times New Roman"/>
                <a:ea typeface="Calibri"/>
                <a:cs typeface="B Nazanin"/>
              </a:rPr>
            </a:br>
            <a:endParaRPr lang="en-US" sz="2400" dirty="0"/>
          </a:p>
        </p:txBody>
      </p:sp>
      <p:sp>
        <p:nvSpPr>
          <p:cNvPr id="3" name="Content Placeholder 2"/>
          <p:cNvSpPr>
            <a:spLocks noGrp="1"/>
          </p:cNvSpPr>
          <p:nvPr>
            <p:ph idx="1"/>
          </p:nvPr>
        </p:nvSpPr>
        <p:spPr>
          <a:xfrm>
            <a:off x="457200" y="1196752"/>
            <a:ext cx="7620000" cy="5204048"/>
          </a:xfrm>
        </p:spPr>
        <p:txBody>
          <a:bodyPr>
            <a:normAutofit/>
          </a:bodyPr>
          <a:lstStyle/>
          <a:p>
            <a:pPr indent="252095" algn="just" rtl="1">
              <a:lnSpc>
                <a:spcPct val="150000"/>
              </a:lnSpc>
              <a:spcAft>
                <a:spcPts val="0"/>
              </a:spcAft>
            </a:pPr>
            <a:r>
              <a:rPr lang="fa-IR" sz="2400" dirty="0">
                <a:solidFill>
                  <a:srgbClr val="000000"/>
                </a:solidFill>
                <a:latin typeface="Times New Roman"/>
                <a:ea typeface="Calibri"/>
                <a:cs typeface="B Nazanin"/>
              </a:rPr>
              <a:t>1) یافته­ها و تحلیل­های منتج از این استعاره، بسیار آرمانی و غیرواقعی به نظر می­رسند؛</a:t>
            </a:r>
            <a:endParaRPr lang="en-US" sz="2400" dirty="0">
              <a:latin typeface="Times New Roman"/>
              <a:ea typeface="Calibri"/>
              <a:cs typeface="B Nazanin"/>
            </a:endParaRPr>
          </a:p>
          <a:p>
            <a:pPr indent="252095" algn="just" rtl="1">
              <a:lnSpc>
                <a:spcPct val="150000"/>
              </a:lnSpc>
              <a:spcAft>
                <a:spcPts val="0"/>
              </a:spcAft>
            </a:pPr>
            <a:r>
              <a:rPr lang="fa-IR" sz="2400" dirty="0">
                <a:solidFill>
                  <a:srgbClr val="000000"/>
                </a:solidFill>
                <a:latin typeface="Times New Roman"/>
                <a:ea typeface="Calibri"/>
                <a:cs typeface="B Nazanin"/>
              </a:rPr>
              <a:t>2) درک کامل منطق تغییر، مستلزم بازاندیشی مستمر است؛ ضمن اینکه گویا منطق­های تغییر، برای شرح و توزیع حوادث گذشته، قدرت بیشتری دارند و در پیش­بینی آینده، چندان موفق عمل نمی­کنند (مشبکی، 1383، 306)؛</a:t>
            </a:r>
            <a:endParaRPr lang="en-US" sz="2400" dirty="0">
              <a:latin typeface="Times New Roman"/>
              <a:ea typeface="Calibri"/>
              <a:cs typeface="B Nazanin"/>
            </a:endParaRPr>
          </a:p>
          <a:p>
            <a:pPr indent="252095" algn="just" rtl="1">
              <a:lnSpc>
                <a:spcPct val="150000"/>
              </a:lnSpc>
              <a:spcAft>
                <a:spcPts val="0"/>
              </a:spcAft>
            </a:pPr>
            <a:r>
              <a:rPr lang="fa-IR" sz="2400" dirty="0">
                <a:solidFill>
                  <a:srgbClr val="000000"/>
                </a:solidFill>
                <a:latin typeface="Times New Roman"/>
                <a:ea typeface="Calibri"/>
                <a:cs typeface="B Nazanin"/>
              </a:rPr>
              <a:t>3) مشکل اصلی این استعاره، ضعف در تشخیص ماهیت ظهور تغییرات است؛ یعنی به فهم و شناسایی عوامل مؤثر در بروز این تغییرات کمک نمی­کند و صرفاً تغییرات بارز شده را وصف می­کند.</a:t>
            </a:r>
            <a:endParaRPr lang="en-US" sz="2400" dirty="0">
              <a:latin typeface="Times New Roman"/>
              <a:ea typeface="Calibri"/>
              <a:cs typeface="B Nazanin"/>
            </a:endParaRPr>
          </a:p>
          <a:p>
            <a:pPr algn="r" rtl="1"/>
            <a:endParaRPr lang="en-US" dirty="0"/>
          </a:p>
        </p:txBody>
      </p:sp>
    </p:spTree>
    <p:extLst>
      <p:ext uri="{BB962C8B-B14F-4D97-AF65-F5344CB8AC3E}">
        <p14:creationId xmlns:p14="http://schemas.microsoft.com/office/powerpoint/2010/main" val="80965969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lnSpc>
                <a:spcPct val="150000"/>
              </a:lnSpc>
              <a:spcAft>
                <a:spcPts val="0"/>
              </a:spcAft>
            </a:pPr>
            <a:r>
              <a:rPr lang="fa-IR" sz="2400" b="1" dirty="0">
                <a:solidFill>
                  <a:srgbClr val="000000"/>
                </a:solidFill>
                <a:latin typeface="Times New Roman"/>
                <a:ea typeface="Calibri"/>
                <a:cs typeface="B Nazanin"/>
              </a:rPr>
              <a:t>مهم­ترین پشتوانه­های نظری استعاره جریان سیال</a:t>
            </a:r>
            <a:r>
              <a:rPr lang="en-US" sz="2400" b="1" dirty="0">
                <a:latin typeface="Times New Roman"/>
                <a:ea typeface="Calibri"/>
                <a:cs typeface="B Nazanin"/>
              </a:rPr>
              <a:t/>
            </a:r>
            <a:br>
              <a:rPr lang="en-US" sz="2400" b="1" dirty="0">
                <a:latin typeface="Times New Roman"/>
                <a:ea typeface="Calibri"/>
                <a:cs typeface="B Nazanin"/>
              </a:rPr>
            </a:br>
            <a:endParaRPr lang="en-US" sz="2400" b="1" dirty="0"/>
          </a:p>
        </p:txBody>
      </p:sp>
      <p:sp>
        <p:nvSpPr>
          <p:cNvPr id="3" name="Content Placeholder 2"/>
          <p:cNvSpPr>
            <a:spLocks noGrp="1"/>
          </p:cNvSpPr>
          <p:nvPr>
            <p:ph idx="1"/>
          </p:nvPr>
        </p:nvSpPr>
        <p:spPr>
          <a:xfrm>
            <a:off x="457200" y="1268760"/>
            <a:ext cx="7620000" cy="5132040"/>
          </a:xfrm>
        </p:spPr>
        <p:txBody>
          <a:bodyPr/>
          <a:lstStyle/>
          <a:p>
            <a:pPr algn="r" rtl="1">
              <a:lnSpc>
                <a:spcPct val="150000"/>
              </a:lnSpc>
            </a:pPr>
            <a:r>
              <a:rPr lang="fa-IR" sz="2400" dirty="0">
                <a:solidFill>
                  <a:srgbClr val="000000"/>
                </a:solidFill>
                <a:latin typeface="Times New Roman"/>
                <a:ea typeface="Calibri"/>
                <a:cs typeface="B Nazanin"/>
              </a:rPr>
              <a:t>مهم­ترین پشتوانه­های نظری این استعاره سازمانی را می­توان در اندیشه­های فلاسفه پیش از میلاد، نظریه دیالکتیک، و نظریه آشوب (ر.ک. </a:t>
            </a:r>
            <a:r>
              <a:rPr lang="en-US" sz="2400" dirty="0" err="1">
                <a:solidFill>
                  <a:srgbClr val="000000"/>
                </a:solidFill>
                <a:latin typeface="Times New Roman"/>
                <a:ea typeface="Calibri"/>
                <a:cs typeface="B Nazanin"/>
              </a:rPr>
              <a:t>Ott</a:t>
            </a:r>
            <a:r>
              <a:rPr lang="en-US" sz="2400" dirty="0">
                <a:solidFill>
                  <a:srgbClr val="000000"/>
                </a:solidFill>
                <a:latin typeface="Times New Roman"/>
                <a:ea typeface="Calibri"/>
                <a:cs typeface="B Nazanin"/>
              </a:rPr>
              <a:t>, 1993</a:t>
            </a:r>
            <a:r>
              <a:rPr lang="fa-IR" sz="2400" dirty="0">
                <a:solidFill>
                  <a:srgbClr val="000000"/>
                </a:solidFill>
                <a:latin typeface="Times New Roman"/>
                <a:ea typeface="Calibri"/>
                <a:cs typeface="B Nazanin"/>
              </a:rPr>
              <a:t>) و انگاره سیستم آشوبناک رصد کرد؛ برای مثال، شاید بتوان گفت که استعاره جریان سیال، ریشه در گفته هراکلیتوس، فیلسوف یونانی قبل از میلاد دارد؛ با این مضمون که «هیچ انسانی نمی­تواند از یک رودخانه واحد، دو بار عبور کند»؛ زیرا آب رودخانه، به طور مستمر در حال تغییر و تحول است؛ ضمن اینکه انسان تغییر می­کند و در نوبت دوم، او با تجربه بیشتری وارد آب می­شود.</a:t>
            </a:r>
            <a:endParaRPr lang="en-US" dirty="0"/>
          </a:p>
        </p:txBody>
      </p:sp>
    </p:spTree>
    <p:extLst>
      <p:ext uri="{BB962C8B-B14F-4D97-AF65-F5344CB8AC3E}">
        <p14:creationId xmlns:p14="http://schemas.microsoft.com/office/powerpoint/2010/main" val="2399106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116632"/>
            <a:ext cx="8352928" cy="6552728"/>
          </a:xfrm>
        </p:spPr>
        <p:txBody>
          <a:bodyPr>
            <a:normAutofit fontScale="85000" lnSpcReduction="10000"/>
          </a:bodyPr>
          <a:lstStyle/>
          <a:p>
            <a:pPr marL="179705" algn="just" rtl="1">
              <a:lnSpc>
                <a:spcPct val="150000"/>
              </a:lnSpc>
              <a:spcAft>
                <a:spcPts val="1000"/>
              </a:spcAft>
            </a:pPr>
            <a:r>
              <a:rPr lang="en-US" sz="2400" dirty="0">
                <a:ea typeface="Calibri"/>
                <a:cs typeface="B Nazanin"/>
              </a:rPr>
              <a:t> </a:t>
            </a:r>
            <a:r>
              <a:rPr lang="fa-IR" sz="2400" dirty="0" smtClean="0">
                <a:ea typeface="Calibri"/>
                <a:cs typeface="B Nazanin"/>
              </a:rPr>
              <a:t>ج</a:t>
            </a:r>
            <a:r>
              <a:rPr lang="fa-IR" sz="2400" dirty="0">
                <a:ea typeface="Calibri"/>
                <a:cs typeface="B Nazanin"/>
              </a:rPr>
              <a:t>) هنگامی که دقت و صحت عملکرد برای سازمان اولویت دارد؛</a:t>
            </a:r>
            <a:endParaRPr lang="en-US" sz="2400" dirty="0">
              <a:ea typeface="Calibri"/>
              <a:cs typeface="Arial"/>
            </a:endParaRPr>
          </a:p>
          <a:p>
            <a:pPr algn="just" rtl="1">
              <a:lnSpc>
                <a:spcPct val="150000"/>
              </a:lnSpc>
              <a:spcAft>
                <a:spcPts val="1000"/>
              </a:spcAft>
            </a:pPr>
            <a:r>
              <a:rPr lang="fa-IR" sz="2400" dirty="0">
                <a:ea typeface="Calibri"/>
                <a:cs typeface="B Nazanin"/>
              </a:rPr>
              <a:t>د) زمانی که عناصر سازمانی، ماشین، و انسان مناسب اند، و همان گونه که طراحی شده اند، رفتار می کنند.</a:t>
            </a:r>
            <a:endParaRPr lang="en-US" sz="2400" dirty="0">
              <a:ea typeface="Calibri"/>
              <a:cs typeface="Arial"/>
            </a:endParaRPr>
          </a:p>
          <a:p>
            <a:pPr algn="just" rtl="1">
              <a:lnSpc>
                <a:spcPct val="150000"/>
              </a:lnSpc>
              <a:spcAft>
                <a:spcPts val="1000"/>
              </a:spcAft>
            </a:pPr>
            <a:r>
              <a:rPr lang="fa-IR" sz="2400" dirty="0">
                <a:ea typeface="Calibri"/>
                <a:cs typeface="B Nazanin"/>
              </a:rPr>
              <a:t>مهم ترین نقاط ضعف انگاره ماشینی از سازمان، عبارت اند از:</a:t>
            </a:r>
            <a:endParaRPr lang="en-US" sz="2400" dirty="0">
              <a:ea typeface="Calibri"/>
              <a:cs typeface="Arial"/>
            </a:endParaRPr>
          </a:p>
          <a:p>
            <a:pPr algn="just" rtl="1">
              <a:lnSpc>
                <a:spcPct val="150000"/>
              </a:lnSpc>
              <a:spcAft>
                <a:spcPts val="1000"/>
              </a:spcAft>
            </a:pPr>
            <a:r>
              <a:rPr lang="fa-IR" sz="2400" dirty="0">
                <a:ea typeface="Calibri"/>
                <a:cs typeface="B Nazanin"/>
              </a:rPr>
              <a:t>الف) ممکن است اشکالی از سازمان را ایجاد کند که در تطابق با رویدادها و شرایط محیطی تحول پذیر و در حال تحول، مشکلات زیادی داشته باشند؛</a:t>
            </a:r>
            <a:endParaRPr lang="en-US" sz="2400" dirty="0">
              <a:ea typeface="Calibri"/>
              <a:cs typeface="Arial"/>
            </a:endParaRPr>
          </a:p>
          <a:p>
            <a:pPr algn="just" rtl="1">
              <a:lnSpc>
                <a:spcPct val="150000"/>
              </a:lnSpc>
              <a:spcAft>
                <a:spcPts val="1000"/>
              </a:spcAft>
            </a:pPr>
            <a:r>
              <a:rPr lang="fa-IR" sz="2400" dirty="0">
                <a:ea typeface="Calibri"/>
                <a:cs typeface="B Nazanin"/>
              </a:rPr>
              <a:t>ب) ممکن است به نوعی بوروکراسی اندیشه نشده و کور کورانه منجر شود؛</a:t>
            </a:r>
            <a:endParaRPr lang="en-US" sz="2400" dirty="0">
              <a:ea typeface="Calibri"/>
              <a:cs typeface="Arial"/>
            </a:endParaRPr>
          </a:p>
          <a:p>
            <a:pPr algn="just" rtl="1">
              <a:lnSpc>
                <a:spcPct val="150000"/>
              </a:lnSpc>
              <a:spcAft>
                <a:spcPts val="1000"/>
              </a:spcAft>
            </a:pPr>
            <a:r>
              <a:rPr lang="fa-IR" sz="2400" dirty="0">
                <a:ea typeface="Calibri"/>
                <a:cs typeface="B Nazanin"/>
              </a:rPr>
              <a:t>ج) ممکن است به دلیل در نظر نگرفتن واقعیت های حاکم بر رفتار انسان ها، به پیامدهای نامطلوب و پیش بینی نشده ای نظیر برتری یافتن منافع و علائق شخصی کارکنان بر اهداف سازمانی منجر شود</a:t>
            </a:r>
            <a:r>
              <a:rPr lang="fa-IR" sz="2400" dirty="0" smtClean="0">
                <a:ea typeface="Calibri"/>
                <a:cs typeface="B Nazanin"/>
              </a:rPr>
              <a:t>؛</a:t>
            </a:r>
            <a:endParaRPr lang="en-US" sz="2400" dirty="0" smtClean="0">
              <a:ea typeface="Calibri"/>
              <a:cs typeface="B Nazanin"/>
            </a:endParaRPr>
          </a:p>
          <a:p>
            <a:pPr algn="just" rtl="1">
              <a:lnSpc>
                <a:spcPct val="150000"/>
              </a:lnSpc>
              <a:spcAft>
                <a:spcPts val="1000"/>
              </a:spcAft>
            </a:pPr>
            <a:r>
              <a:rPr lang="fa-IR" sz="2400" dirty="0">
                <a:ea typeface="Calibri"/>
                <a:cs typeface="B Nazanin"/>
              </a:rPr>
              <a:t>د) ممکن است اثرات غیر انسانی بر کارکنان داشته باشد؛ به ویژه کارکنانی که در سلسله مراتب، در سطوح پایین تری مشغول به کارند</a:t>
            </a:r>
            <a:endParaRPr lang="en-US" sz="2400" dirty="0">
              <a:ea typeface="Calibri"/>
              <a:cs typeface="Arial"/>
            </a:endParaRPr>
          </a:p>
          <a:p>
            <a:pPr algn="just" rtl="1">
              <a:lnSpc>
                <a:spcPct val="150000"/>
              </a:lnSpc>
              <a:spcAft>
                <a:spcPts val="1000"/>
              </a:spcAft>
            </a:pPr>
            <a:endParaRPr lang="en-US" sz="1600" dirty="0">
              <a:ea typeface="Calibri"/>
              <a:cs typeface="Arial"/>
            </a:endParaRPr>
          </a:p>
          <a:p>
            <a:pPr algn="r" rtl="1"/>
            <a:endParaRPr lang="en-US" dirty="0"/>
          </a:p>
        </p:txBody>
      </p:sp>
    </p:spTree>
    <p:extLst>
      <p:ext uri="{BB962C8B-B14F-4D97-AF65-F5344CB8AC3E}">
        <p14:creationId xmlns:p14="http://schemas.microsoft.com/office/powerpoint/2010/main" val="122960703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lnSpc>
                <a:spcPct val="150000"/>
              </a:lnSpc>
              <a:spcAft>
                <a:spcPts val="0"/>
              </a:spcAft>
            </a:pPr>
            <a:r>
              <a:rPr lang="fa-IR" sz="2400" b="1" dirty="0">
                <a:solidFill>
                  <a:srgbClr val="000000"/>
                </a:solidFill>
                <a:latin typeface="Times New Roman"/>
                <a:ea typeface="Calibri"/>
                <a:cs typeface="B Nazanin"/>
              </a:rPr>
              <a:t>طرح سازمانی منبعث انگاره جریان سیال و تغییر شکل دهنده</a:t>
            </a:r>
            <a:r>
              <a:rPr lang="en-US" sz="2400" b="1" dirty="0">
                <a:latin typeface="Times New Roman"/>
                <a:ea typeface="Calibri"/>
                <a:cs typeface="B Nazanin"/>
              </a:rPr>
              <a:t/>
            </a:r>
            <a:br>
              <a:rPr lang="en-US" sz="2400" b="1" dirty="0">
                <a:latin typeface="Times New Roman"/>
                <a:ea typeface="Calibri"/>
                <a:cs typeface="B Nazanin"/>
              </a:rPr>
            </a:br>
            <a:endParaRPr lang="en-US" sz="2400" b="1" dirty="0"/>
          </a:p>
        </p:txBody>
      </p:sp>
      <p:sp>
        <p:nvSpPr>
          <p:cNvPr id="3" name="Content Placeholder 2"/>
          <p:cNvSpPr>
            <a:spLocks noGrp="1"/>
          </p:cNvSpPr>
          <p:nvPr>
            <p:ph idx="1"/>
          </p:nvPr>
        </p:nvSpPr>
        <p:spPr>
          <a:xfrm>
            <a:off x="251520" y="1124744"/>
            <a:ext cx="8136904" cy="5733256"/>
          </a:xfrm>
        </p:spPr>
        <p:txBody>
          <a:bodyPr>
            <a:normAutofit fontScale="92500"/>
          </a:bodyPr>
          <a:lstStyle/>
          <a:p>
            <a:pPr indent="252095" algn="just" rtl="1">
              <a:lnSpc>
                <a:spcPct val="150000"/>
              </a:lnSpc>
              <a:spcAft>
                <a:spcPts val="0"/>
              </a:spcAft>
            </a:pPr>
            <a:r>
              <a:rPr lang="fa-IR" sz="2400" dirty="0">
                <a:solidFill>
                  <a:srgbClr val="000000"/>
                </a:solidFill>
                <a:latin typeface="Times New Roman"/>
                <a:ea typeface="Calibri"/>
                <a:cs typeface="B Nazanin"/>
              </a:rPr>
              <a:t>اگر انگاره سازمان به مثابه جریان سیال و تغییر شکل دهنده، الگوی ذهنی پذیرفته شده طراحان سازمان باشد، سازمانی را به تصویر می­کشند که همواره در حال تغییر و تحول است. این انگاره از سازمان، هرچند که از واقعیت تغییر و تحول مستمر سازمان و عناصر سازمانی پرده برمی­دارد، ولی نمی­تواند منشأ و خاستگاه این تغییرات و منافع سلطه­جویانه جهت­دهنده به آنها را تبیین نماید.</a:t>
            </a:r>
            <a:endParaRPr lang="en-US" sz="2400" dirty="0">
              <a:latin typeface="Times New Roman"/>
              <a:ea typeface="Calibri"/>
              <a:cs typeface="B Nazanin"/>
            </a:endParaRPr>
          </a:p>
          <a:p>
            <a:pPr indent="252095" algn="just" rtl="1">
              <a:lnSpc>
                <a:spcPct val="150000"/>
              </a:lnSpc>
              <a:spcAft>
                <a:spcPts val="0"/>
              </a:spcAft>
            </a:pPr>
            <a:r>
              <a:rPr lang="fa-IR" sz="2400" dirty="0">
                <a:solidFill>
                  <a:srgbClr val="000000"/>
                </a:solidFill>
                <a:latin typeface="Times New Roman"/>
                <a:ea typeface="Calibri"/>
                <a:cs typeface="B Nazanin"/>
              </a:rPr>
              <a:t>نظریه آشوب، الزاماً به پذیرش شکل خاصی از الگوهای سازماندهی، منجر نمی­شود؛ ولی در پرتو آن می­توان با کاربست ابزاری چون سازمان­نگار به جای سازمان­نما، تلاش کرد تا در عوض ارائه تصویر سازمان در قالب یک الگوی وظیفه­ای یا ماتریسی، آن را در قالب روندی که جریان­های ارتباطی را توسعه می­دهد یا محدود می­سازد رصد کرد و تصویر متحرک آن را بازپردازی نمود. بر این اساس، سازمان نمی­تواند عکس داشته باشد، ولی ممکن است فیلمی داشته باشد که پیوسته تحولات آن را بازنمایی می­کند.</a:t>
            </a:r>
            <a:endParaRPr lang="en-US" sz="2400" dirty="0">
              <a:latin typeface="Times New Roman"/>
              <a:ea typeface="Calibri"/>
              <a:cs typeface="B Nazanin"/>
            </a:endParaRPr>
          </a:p>
          <a:p>
            <a:pPr algn="r" rtl="1"/>
            <a:endParaRPr lang="en-US" dirty="0"/>
          </a:p>
        </p:txBody>
      </p:sp>
    </p:spTree>
    <p:extLst>
      <p:ext uri="{BB962C8B-B14F-4D97-AF65-F5344CB8AC3E}">
        <p14:creationId xmlns:p14="http://schemas.microsoft.com/office/powerpoint/2010/main" val="352595977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lnSpc>
                <a:spcPct val="150000"/>
              </a:lnSpc>
              <a:spcAft>
                <a:spcPts val="0"/>
              </a:spcAft>
            </a:pPr>
            <a:r>
              <a:rPr lang="fa-IR" sz="2400" b="1" dirty="0">
                <a:solidFill>
                  <a:srgbClr val="000000"/>
                </a:solidFill>
                <a:latin typeface="Times New Roman"/>
                <a:ea typeface="Calibri"/>
                <a:cs typeface="B Nazanin"/>
              </a:rPr>
              <a:t>سازمان به مثابه ابزار سلطه - چهره زشت</a:t>
            </a:r>
            <a:r>
              <a:rPr lang="en-US" sz="2400" b="1" dirty="0">
                <a:latin typeface="Times New Roman"/>
                <a:ea typeface="Calibri"/>
                <a:cs typeface="B Nazanin"/>
              </a:rPr>
              <a:t/>
            </a:r>
            <a:br>
              <a:rPr lang="en-US" sz="2400" b="1" dirty="0">
                <a:latin typeface="Times New Roman"/>
                <a:ea typeface="Calibri"/>
                <a:cs typeface="B Nazanin"/>
              </a:rPr>
            </a:br>
            <a:endParaRPr lang="en-US" sz="2400" b="1" dirty="0"/>
          </a:p>
        </p:txBody>
      </p:sp>
      <p:sp>
        <p:nvSpPr>
          <p:cNvPr id="3" name="Content Placeholder 2"/>
          <p:cNvSpPr>
            <a:spLocks noGrp="1"/>
          </p:cNvSpPr>
          <p:nvPr>
            <p:ph idx="1"/>
          </p:nvPr>
        </p:nvSpPr>
        <p:spPr>
          <a:xfrm>
            <a:off x="457200" y="908720"/>
            <a:ext cx="7620000" cy="5949280"/>
          </a:xfrm>
        </p:spPr>
        <p:txBody>
          <a:bodyPr>
            <a:normAutofit lnSpcReduction="10000"/>
          </a:bodyPr>
          <a:lstStyle/>
          <a:p>
            <a:pPr indent="252095" algn="just" rtl="1">
              <a:lnSpc>
                <a:spcPct val="150000"/>
              </a:lnSpc>
              <a:spcAft>
                <a:spcPts val="0"/>
              </a:spcAft>
            </a:pPr>
            <a:r>
              <a:rPr lang="fa-IR" sz="2400" dirty="0">
                <a:solidFill>
                  <a:srgbClr val="000000"/>
                </a:solidFill>
                <a:latin typeface="Times New Roman"/>
                <a:ea typeface="Calibri"/>
                <a:cs typeface="B Nazanin"/>
              </a:rPr>
              <a:t>سازمان را می­توان به مثابه ابزار سلطه در نظر گرفت (</a:t>
            </a:r>
            <a:r>
              <a:rPr lang="en-US" sz="2400" dirty="0">
                <a:solidFill>
                  <a:srgbClr val="000000"/>
                </a:solidFill>
                <a:latin typeface="Times New Roman"/>
                <a:ea typeface="Calibri"/>
                <a:cs typeface="B Nazanin"/>
              </a:rPr>
              <a:t>Morgan, 2006, 291</a:t>
            </a:r>
            <a:r>
              <a:rPr lang="fa-IR" sz="2400" dirty="0">
                <a:solidFill>
                  <a:srgbClr val="000000"/>
                </a:solidFill>
                <a:latin typeface="Times New Roman"/>
                <a:ea typeface="Calibri"/>
                <a:cs typeface="B Nazanin"/>
              </a:rPr>
              <a:t>)؛ ابزاری که به سهولت در دست صاحبان ثروت، قدرت و دانش رد و بدل می­گردد و علیه منافع عامه مردم به کار گرفته می­شود و همه روز، مردم زیادی را قربانی می­کند.</a:t>
            </a:r>
            <a:endParaRPr lang="en-US" sz="2400" dirty="0">
              <a:latin typeface="Times New Roman"/>
              <a:ea typeface="Calibri"/>
              <a:cs typeface="B Nazanin"/>
            </a:endParaRPr>
          </a:p>
          <a:p>
            <a:pPr indent="252095" algn="just" rtl="1">
              <a:lnSpc>
                <a:spcPct val="150000"/>
              </a:lnSpc>
              <a:spcAft>
                <a:spcPts val="0"/>
              </a:spcAft>
            </a:pPr>
            <a:r>
              <a:rPr lang="fa-IR" sz="2400" dirty="0">
                <a:solidFill>
                  <a:srgbClr val="000000"/>
                </a:solidFill>
                <a:latin typeface="Times New Roman"/>
                <a:ea typeface="Calibri"/>
                <a:cs typeface="B Nazanin"/>
              </a:rPr>
              <a:t>در این چشم­انداز، سازمان همواره ممکن است به مثابه ابزار ظلم و ستم مدیران به کار رود و علیه دیگران کارگر افتد. در امتداد این رویکرد، سازمان را نمی­توان و نباید در قالب جلوه­های ظاهری آن، حاصل تحولات و ایفای نقش­های پیش­بینی نشده تصور کرد؛ بلکه باید سازمان­ها را ابزارهایی تلقی نمود که با برنامه­های پیشینی صاحبان منافع، سازماندهی و به سوی اهداف آنان معطوف می­شوند؛ ابزارهایی که جرم و جنایت را سامان­مند و تسهیل می­نمایند.</a:t>
            </a:r>
            <a:endParaRPr lang="en-US" sz="2400" dirty="0">
              <a:latin typeface="Times New Roman"/>
              <a:ea typeface="Calibri"/>
              <a:cs typeface="B Nazanin"/>
            </a:endParaRPr>
          </a:p>
          <a:p>
            <a:pPr algn="r" rtl="1"/>
            <a:endParaRPr lang="en-US" dirty="0"/>
          </a:p>
        </p:txBody>
      </p:sp>
    </p:spTree>
    <p:extLst>
      <p:ext uri="{BB962C8B-B14F-4D97-AF65-F5344CB8AC3E}">
        <p14:creationId xmlns:p14="http://schemas.microsoft.com/office/powerpoint/2010/main" val="300570687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indent="252095" algn="r" rtl="1">
              <a:lnSpc>
                <a:spcPct val="150000"/>
              </a:lnSpc>
              <a:spcAft>
                <a:spcPts val="0"/>
              </a:spcAft>
            </a:pPr>
            <a:r>
              <a:rPr lang="fa-IR" sz="2400" b="1" dirty="0">
                <a:solidFill>
                  <a:srgbClr val="000000"/>
                </a:solidFill>
                <a:latin typeface="Times New Roman"/>
                <a:ea typeface="Calibri"/>
                <a:cs typeface="B Nazanin"/>
              </a:rPr>
              <a:t>مهم­ترین مفروضات این استعاره عبارت­اند از:</a:t>
            </a:r>
            <a:r>
              <a:rPr lang="en-US" sz="2400" b="1" dirty="0">
                <a:latin typeface="Times New Roman"/>
                <a:ea typeface="Calibri"/>
                <a:cs typeface="B Nazanin"/>
              </a:rPr>
              <a:t/>
            </a:r>
            <a:br>
              <a:rPr lang="en-US" sz="2400" b="1" dirty="0">
                <a:latin typeface="Times New Roman"/>
                <a:ea typeface="Calibri"/>
                <a:cs typeface="B Nazanin"/>
              </a:rPr>
            </a:br>
            <a:endParaRPr lang="en-US" sz="2400" b="1" dirty="0"/>
          </a:p>
        </p:txBody>
      </p:sp>
      <p:sp>
        <p:nvSpPr>
          <p:cNvPr id="3" name="Content Placeholder 2"/>
          <p:cNvSpPr>
            <a:spLocks noGrp="1"/>
          </p:cNvSpPr>
          <p:nvPr>
            <p:ph idx="1"/>
          </p:nvPr>
        </p:nvSpPr>
        <p:spPr>
          <a:xfrm>
            <a:off x="323528" y="1052736"/>
            <a:ext cx="7753672" cy="5348064"/>
          </a:xfrm>
        </p:spPr>
        <p:txBody>
          <a:bodyPr>
            <a:normAutofit fontScale="92500"/>
          </a:bodyPr>
          <a:lstStyle/>
          <a:p>
            <a:pPr indent="252095" algn="just" rtl="1">
              <a:lnSpc>
                <a:spcPct val="150000"/>
              </a:lnSpc>
              <a:spcAft>
                <a:spcPts val="0"/>
              </a:spcAft>
            </a:pPr>
            <a:r>
              <a:rPr lang="fa-IR" sz="2400" dirty="0">
                <a:solidFill>
                  <a:srgbClr val="000000"/>
                </a:solidFill>
                <a:latin typeface="Times New Roman"/>
                <a:ea typeface="Calibri"/>
                <a:cs typeface="B Nazanin"/>
              </a:rPr>
              <a:t>1) سازمان ابزاری است که سلطه صاحبان قدرت، ثروت و اطلاعات را تسهیل می­نماید؛</a:t>
            </a:r>
            <a:endParaRPr lang="en-US" sz="2400" dirty="0">
              <a:latin typeface="Times New Roman"/>
              <a:ea typeface="Calibri"/>
              <a:cs typeface="B Nazanin"/>
            </a:endParaRPr>
          </a:p>
          <a:p>
            <a:pPr indent="252095" algn="just" rtl="1">
              <a:lnSpc>
                <a:spcPct val="150000"/>
              </a:lnSpc>
              <a:spcAft>
                <a:spcPts val="0"/>
              </a:spcAft>
            </a:pPr>
            <a:r>
              <a:rPr lang="fa-IR" sz="2400" dirty="0">
                <a:solidFill>
                  <a:srgbClr val="000000"/>
                </a:solidFill>
                <a:latin typeface="Times New Roman"/>
                <a:ea typeface="Calibri"/>
                <a:cs typeface="B Nazanin"/>
              </a:rPr>
              <a:t>2) نظریه سازمان و مدیریت در تلاش است تا این سلطه را کارآمدتر و نافذتر سازد؛</a:t>
            </a:r>
            <a:endParaRPr lang="en-US" sz="2400" dirty="0">
              <a:latin typeface="Times New Roman"/>
              <a:ea typeface="Calibri"/>
              <a:cs typeface="B Nazanin"/>
            </a:endParaRPr>
          </a:p>
          <a:p>
            <a:pPr indent="252095" algn="just" rtl="1">
              <a:lnSpc>
                <a:spcPct val="150000"/>
              </a:lnSpc>
              <a:spcAft>
                <a:spcPts val="0"/>
              </a:spcAft>
            </a:pPr>
            <a:r>
              <a:rPr lang="fa-IR" sz="2400" dirty="0">
                <a:solidFill>
                  <a:srgbClr val="000000"/>
                </a:solidFill>
                <a:latin typeface="Times New Roman"/>
                <a:ea typeface="Calibri"/>
                <a:cs typeface="B Nazanin"/>
              </a:rPr>
              <a:t>3) تضاد مستمر منافع گروه­های سلطه­جو و گروه­های تحت سلطه، تضادی پایدار است و گریزی از آن نیست و سازمان واسطه­ای است که این رابطه سلطه را پنهان می­سازد؛</a:t>
            </a:r>
            <a:endParaRPr lang="en-US" sz="2400" dirty="0">
              <a:latin typeface="Times New Roman"/>
              <a:ea typeface="Calibri"/>
              <a:cs typeface="B Nazanin"/>
            </a:endParaRPr>
          </a:p>
          <a:p>
            <a:pPr indent="252095" algn="just" rtl="1">
              <a:lnSpc>
                <a:spcPct val="150000"/>
              </a:lnSpc>
              <a:spcAft>
                <a:spcPts val="0"/>
              </a:spcAft>
            </a:pPr>
            <a:r>
              <a:rPr lang="fa-IR" sz="2400" dirty="0">
                <a:solidFill>
                  <a:srgbClr val="000000"/>
                </a:solidFill>
                <a:latin typeface="Times New Roman"/>
                <a:ea typeface="Calibri"/>
                <a:cs typeface="B Nazanin"/>
              </a:rPr>
              <a:t>4) مدیر، استثمارگر یا جلاد عصر مدرن است که بر فراز سیستم سازمانی خود به استثمار می­پردازد؛ ولی هیچ ردپایی از خود برجای نمی­گذارد و می­تواند جنایت­های خود را نوعی توانمندسازی یا خدمتگزاری به جامعه بشری نام نهد.</a:t>
            </a:r>
            <a:endParaRPr lang="en-US" sz="2400" dirty="0">
              <a:latin typeface="Times New Roman"/>
              <a:ea typeface="Calibri"/>
              <a:cs typeface="B Nazanin"/>
            </a:endParaRPr>
          </a:p>
          <a:p>
            <a:pPr algn="r" rtl="1"/>
            <a:endParaRPr lang="en-US" dirty="0"/>
          </a:p>
        </p:txBody>
      </p:sp>
    </p:spTree>
    <p:extLst>
      <p:ext uri="{BB962C8B-B14F-4D97-AF65-F5344CB8AC3E}">
        <p14:creationId xmlns:p14="http://schemas.microsoft.com/office/powerpoint/2010/main" val="152893197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indent="252095" algn="r" rtl="1">
              <a:lnSpc>
                <a:spcPct val="150000"/>
              </a:lnSpc>
              <a:spcAft>
                <a:spcPts val="0"/>
              </a:spcAft>
            </a:pPr>
            <a:r>
              <a:rPr lang="fa-IR" sz="2800" b="1" dirty="0">
                <a:solidFill>
                  <a:srgbClr val="000000"/>
                </a:solidFill>
                <a:latin typeface="Times New Roman"/>
                <a:ea typeface="Calibri"/>
                <a:cs typeface="B Nazanin"/>
              </a:rPr>
              <a:t>مهم­ترین مزایای انگاره سازمان سلطه­گر عبارت­اند از:</a:t>
            </a:r>
            <a:r>
              <a:rPr lang="en-US" sz="2800" b="1" dirty="0">
                <a:latin typeface="Times New Roman"/>
                <a:ea typeface="Calibri"/>
                <a:cs typeface="B Nazanin"/>
              </a:rPr>
              <a:t/>
            </a:r>
            <a:br>
              <a:rPr lang="en-US" sz="2800" b="1" dirty="0">
                <a:latin typeface="Times New Roman"/>
                <a:ea typeface="Calibri"/>
                <a:cs typeface="B Nazanin"/>
              </a:rPr>
            </a:br>
            <a:endParaRPr lang="en-US" sz="2800" b="1" dirty="0"/>
          </a:p>
        </p:txBody>
      </p:sp>
      <p:sp>
        <p:nvSpPr>
          <p:cNvPr id="3" name="Content Placeholder 2"/>
          <p:cNvSpPr>
            <a:spLocks noGrp="1"/>
          </p:cNvSpPr>
          <p:nvPr>
            <p:ph idx="1"/>
          </p:nvPr>
        </p:nvSpPr>
        <p:spPr>
          <a:xfrm>
            <a:off x="457200" y="1268760"/>
            <a:ext cx="7620000" cy="5132040"/>
          </a:xfrm>
        </p:spPr>
        <p:txBody>
          <a:bodyPr>
            <a:normAutofit lnSpcReduction="10000"/>
          </a:bodyPr>
          <a:lstStyle/>
          <a:p>
            <a:pPr indent="252095" algn="just" rtl="1">
              <a:lnSpc>
                <a:spcPct val="150000"/>
              </a:lnSpc>
              <a:spcAft>
                <a:spcPts val="0"/>
              </a:spcAft>
            </a:pPr>
            <a:r>
              <a:rPr lang="fa-IR" sz="2400" dirty="0">
                <a:solidFill>
                  <a:srgbClr val="000000"/>
                </a:solidFill>
                <a:latin typeface="Times New Roman"/>
                <a:ea typeface="Calibri"/>
                <a:cs typeface="B Nazanin"/>
              </a:rPr>
              <a:t> </a:t>
            </a:r>
            <a:r>
              <a:rPr lang="fa-IR" sz="2400" dirty="0" smtClean="0">
                <a:solidFill>
                  <a:srgbClr val="000000"/>
                </a:solidFill>
                <a:latin typeface="Times New Roman"/>
                <a:ea typeface="Calibri"/>
                <a:cs typeface="B Nazanin"/>
              </a:rPr>
              <a:t>1</a:t>
            </a:r>
            <a:r>
              <a:rPr lang="fa-IR" sz="2400" dirty="0">
                <a:solidFill>
                  <a:srgbClr val="000000"/>
                </a:solidFill>
                <a:latin typeface="Times New Roman"/>
                <a:ea typeface="Calibri"/>
                <a:cs typeface="B Nazanin"/>
              </a:rPr>
              <a:t>) این استعاره موجب می­گردد تا به جای آنکه سلطه را اثر جانبی سازماندهی تصور کنیم، فراگرد سلطه و فراگرد سازماندهی را همگرا دانسته، سازماندهی را به مثابه یکی از عوامل اثرگذار بر سلطه مدنظر قرار دهیم؛</a:t>
            </a:r>
            <a:endParaRPr lang="en-US" sz="2400" dirty="0">
              <a:latin typeface="Times New Roman"/>
              <a:ea typeface="Calibri"/>
              <a:cs typeface="B Nazanin"/>
            </a:endParaRPr>
          </a:p>
          <a:p>
            <a:pPr indent="252095" algn="just" rtl="1">
              <a:lnSpc>
                <a:spcPct val="150000"/>
              </a:lnSpc>
              <a:spcAft>
                <a:spcPts val="0"/>
              </a:spcAft>
            </a:pPr>
            <a:r>
              <a:rPr lang="fa-IR" sz="2400" dirty="0">
                <a:solidFill>
                  <a:srgbClr val="000000"/>
                </a:solidFill>
                <a:latin typeface="Times New Roman"/>
                <a:ea typeface="Calibri"/>
                <a:cs typeface="B Nazanin"/>
              </a:rPr>
              <a:t>2) منجر به تصدیق مباحثی می­گردد که چهارچوب­های مرجع رادیکال را در عمل تقویت می­کنند و بدین ترتیب، ما را با انواع تحلیل­های انسان­ها درباره سازمان آشنا می­سازند؛ تحلیل</a:t>
            </a:r>
            <a:r>
              <a:rPr lang="fa-IR" sz="2400" dirty="0">
                <a:solidFill>
                  <a:srgbClr val="000000"/>
                </a:solidFill>
                <a:latin typeface="Times New Roman"/>
                <a:ea typeface="Calibri"/>
                <a:cs typeface="Times New Roman"/>
              </a:rPr>
              <a:t>‎</a:t>
            </a:r>
            <a:r>
              <a:rPr lang="fa-IR" sz="2400" dirty="0">
                <a:solidFill>
                  <a:srgbClr val="000000"/>
                </a:solidFill>
                <a:latin typeface="Times New Roman"/>
                <a:ea typeface="Calibri"/>
                <a:cs typeface="B Nazanin"/>
              </a:rPr>
              <a:t>هایی که منبعث از تجارت واقعی افرادند؛</a:t>
            </a:r>
            <a:endParaRPr lang="en-US" sz="2400" dirty="0">
              <a:latin typeface="Times New Roman"/>
              <a:ea typeface="Calibri"/>
              <a:cs typeface="B Nazanin"/>
            </a:endParaRPr>
          </a:p>
          <a:p>
            <a:pPr indent="252095" algn="just" rtl="1">
              <a:lnSpc>
                <a:spcPct val="150000"/>
              </a:lnSpc>
              <a:spcAft>
                <a:spcPts val="0"/>
              </a:spcAft>
            </a:pPr>
            <a:r>
              <a:rPr lang="fa-IR" sz="2400" dirty="0">
                <a:solidFill>
                  <a:srgbClr val="000000"/>
                </a:solidFill>
                <a:latin typeface="Times New Roman"/>
                <a:ea typeface="Calibri"/>
                <a:cs typeface="B Nazanin"/>
              </a:rPr>
              <a:t>3) زمینه را برای شناسایی استثمار عملی در محیط کار و برخورد با آن فراهم می­سازد؛ زیرا تصویری واقعی از ماهیت زشت روابط انسانی ارائه می­نماید.</a:t>
            </a:r>
            <a:endParaRPr lang="en-US" sz="2400" dirty="0">
              <a:latin typeface="Times New Roman"/>
              <a:ea typeface="Calibri"/>
              <a:cs typeface="B Nazanin"/>
            </a:endParaRPr>
          </a:p>
          <a:p>
            <a:pPr algn="r" rtl="1"/>
            <a:endParaRPr lang="en-US" dirty="0"/>
          </a:p>
        </p:txBody>
      </p:sp>
    </p:spTree>
    <p:extLst>
      <p:ext uri="{BB962C8B-B14F-4D97-AF65-F5344CB8AC3E}">
        <p14:creationId xmlns:p14="http://schemas.microsoft.com/office/powerpoint/2010/main" val="147397363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indent="252095" algn="r" rtl="1">
              <a:lnSpc>
                <a:spcPct val="150000"/>
              </a:lnSpc>
              <a:spcAft>
                <a:spcPts val="0"/>
              </a:spcAft>
            </a:pPr>
            <a:r>
              <a:rPr lang="fa-IR" sz="2400" dirty="0">
                <a:solidFill>
                  <a:srgbClr val="000000"/>
                </a:solidFill>
                <a:latin typeface="Times New Roman"/>
                <a:ea typeface="Calibri"/>
                <a:cs typeface="B Nazanin"/>
              </a:rPr>
              <a:t>مهم­ترین معایب و محدودیت­های استعاره سازمان به مثابه ابزار سلطه عبارت­اند از:</a:t>
            </a:r>
            <a:r>
              <a:rPr lang="en-US" sz="2400" dirty="0">
                <a:latin typeface="Times New Roman"/>
                <a:ea typeface="Calibri"/>
                <a:cs typeface="B Nazanin"/>
              </a:rPr>
              <a:t/>
            </a:r>
            <a:br>
              <a:rPr lang="en-US" sz="2400" dirty="0">
                <a:latin typeface="Times New Roman"/>
                <a:ea typeface="Calibri"/>
                <a:cs typeface="B Nazanin"/>
              </a:rPr>
            </a:br>
            <a:endParaRPr lang="en-US" sz="2400" dirty="0"/>
          </a:p>
        </p:txBody>
      </p:sp>
      <p:sp>
        <p:nvSpPr>
          <p:cNvPr id="3" name="Content Placeholder 2"/>
          <p:cNvSpPr>
            <a:spLocks noGrp="1"/>
          </p:cNvSpPr>
          <p:nvPr>
            <p:ph idx="1"/>
          </p:nvPr>
        </p:nvSpPr>
        <p:spPr>
          <a:xfrm>
            <a:off x="457200" y="980728"/>
            <a:ext cx="7620000" cy="5420072"/>
          </a:xfrm>
        </p:spPr>
        <p:txBody>
          <a:bodyPr>
            <a:normAutofit fontScale="92500" lnSpcReduction="10000"/>
          </a:bodyPr>
          <a:lstStyle/>
          <a:p>
            <a:pPr indent="252095" algn="just" rtl="1">
              <a:lnSpc>
                <a:spcPct val="150000"/>
              </a:lnSpc>
              <a:spcAft>
                <a:spcPts val="0"/>
              </a:spcAft>
            </a:pPr>
            <a:r>
              <a:rPr lang="fa-IR" sz="2400" dirty="0">
                <a:solidFill>
                  <a:srgbClr val="000000"/>
                </a:solidFill>
                <a:latin typeface="Times New Roman"/>
                <a:ea typeface="Calibri"/>
                <a:cs typeface="B Nazanin"/>
              </a:rPr>
              <a:t>1) ترویج این استعاره ممکن است به تقویت نظریه توطئه در سازمان و جامعه بینجامد؛</a:t>
            </a:r>
            <a:endParaRPr lang="en-US" sz="2400" dirty="0">
              <a:latin typeface="Times New Roman"/>
              <a:ea typeface="Calibri"/>
              <a:cs typeface="B Nazanin"/>
            </a:endParaRPr>
          </a:p>
          <a:p>
            <a:pPr indent="252095" algn="just" rtl="1">
              <a:lnSpc>
                <a:spcPct val="150000"/>
              </a:lnSpc>
              <a:spcAft>
                <a:spcPts val="0"/>
              </a:spcAft>
            </a:pPr>
            <a:r>
              <a:rPr lang="fa-IR" sz="2400" dirty="0">
                <a:solidFill>
                  <a:srgbClr val="000000"/>
                </a:solidFill>
                <a:latin typeface="Times New Roman"/>
                <a:ea typeface="Calibri"/>
                <a:cs typeface="B Nazanin"/>
              </a:rPr>
              <a:t>2) تأکید بر ضرورت ایجاد تعادل میان سلطه­گر و سلطه­پذیر در سازمان، ممکن است ما را به این ایده رهنمون شود که «سازمان بدون سلطه وجود ندارد»؛</a:t>
            </a:r>
            <a:endParaRPr lang="en-US" sz="2400" dirty="0">
              <a:latin typeface="Times New Roman"/>
              <a:ea typeface="Calibri"/>
              <a:cs typeface="B Nazanin"/>
            </a:endParaRPr>
          </a:p>
          <a:p>
            <a:pPr indent="252095" algn="just" rtl="1">
              <a:lnSpc>
                <a:spcPct val="150000"/>
              </a:lnSpc>
              <a:spcAft>
                <a:spcPts val="0"/>
              </a:spcAft>
            </a:pPr>
            <a:r>
              <a:rPr lang="fa-IR" sz="2400" dirty="0">
                <a:solidFill>
                  <a:srgbClr val="000000"/>
                </a:solidFill>
                <a:latin typeface="Times New Roman"/>
                <a:ea typeface="Calibri"/>
                <a:cs typeface="B Nazanin"/>
              </a:rPr>
              <a:t>3) این استعاره، بازتاب اندیشه­های افراطی ایدئولوژی­های چپ­گرا بوده، اندیشه­های رادیکال را شعله­ور می­سازد.</a:t>
            </a:r>
            <a:endParaRPr lang="en-US" sz="2400" dirty="0">
              <a:latin typeface="Times New Roman"/>
              <a:ea typeface="Calibri"/>
              <a:cs typeface="B Nazanin"/>
            </a:endParaRPr>
          </a:p>
          <a:p>
            <a:pPr algn="just" rtl="1">
              <a:lnSpc>
                <a:spcPct val="150000"/>
              </a:lnSpc>
              <a:spcAft>
                <a:spcPts val="0"/>
              </a:spcAft>
            </a:pPr>
            <a:r>
              <a:rPr lang="fa-IR" sz="2400" b="1" dirty="0">
                <a:solidFill>
                  <a:srgbClr val="000000"/>
                </a:solidFill>
                <a:latin typeface="Times New Roman"/>
                <a:ea typeface="Calibri"/>
                <a:cs typeface="B Nazanin"/>
              </a:rPr>
              <a:t>مهم­ترین پشتوانه­های نظری استعاره ابزار سلطه</a:t>
            </a:r>
            <a:endParaRPr lang="en-US" sz="2400" dirty="0">
              <a:latin typeface="Times New Roman"/>
              <a:ea typeface="Calibri"/>
              <a:cs typeface="B Nazanin"/>
            </a:endParaRPr>
          </a:p>
          <a:p>
            <a:pPr indent="252095" algn="just" rtl="1">
              <a:lnSpc>
                <a:spcPct val="150000"/>
              </a:lnSpc>
              <a:spcAft>
                <a:spcPts val="0"/>
              </a:spcAft>
            </a:pPr>
            <a:r>
              <a:rPr lang="fa-IR" sz="2400" dirty="0">
                <a:solidFill>
                  <a:srgbClr val="000000"/>
                </a:solidFill>
                <a:latin typeface="Times New Roman"/>
                <a:ea typeface="Calibri"/>
                <a:cs typeface="B Nazanin"/>
              </a:rPr>
              <a:t>مهم­ترین پشتوانه­های نظری این استعاره سازمانی را می­توان در نظریه­های وبر، قانون آهنین الیگارشی میشلز و نظریه­های مارکسیستی و نئومارکسیستی رصد کرد.</a:t>
            </a:r>
            <a:endParaRPr lang="en-US" sz="2400" dirty="0">
              <a:latin typeface="Times New Roman"/>
              <a:ea typeface="Calibri"/>
              <a:cs typeface="B Nazanin"/>
            </a:endParaRPr>
          </a:p>
          <a:p>
            <a:r>
              <a:rPr lang="fa-IR" sz="2400" dirty="0">
                <a:solidFill>
                  <a:srgbClr val="000000"/>
                </a:solidFill>
                <a:latin typeface="Times New Roman"/>
                <a:ea typeface="Calibri"/>
                <a:cs typeface="B Nazanin"/>
              </a:rPr>
              <a:t>از نظر وبر، سلطه ممکن است به طرق گوناگونی رخ دهد. برای مثال، ممکن است که فرد یا افرادی، دیگران را از طریق تهدید یا فشار مستقیم، به انجام کاری وادار کنند. </a:t>
            </a:r>
            <a:endParaRPr lang="en-US" dirty="0"/>
          </a:p>
        </p:txBody>
      </p:sp>
    </p:spTree>
    <p:extLst>
      <p:ext uri="{BB962C8B-B14F-4D97-AF65-F5344CB8AC3E}">
        <p14:creationId xmlns:p14="http://schemas.microsoft.com/office/powerpoint/2010/main" val="380538579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620688"/>
            <a:ext cx="7620000" cy="4800600"/>
          </a:xfrm>
        </p:spPr>
        <p:txBody>
          <a:bodyPr/>
          <a:lstStyle/>
          <a:p>
            <a:pPr indent="252095" algn="just" rtl="1">
              <a:lnSpc>
                <a:spcPct val="150000"/>
              </a:lnSpc>
              <a:spcAft>
                <a:spcPts val="0"/>
              </a:spcAft>
            </a:pPr>
            <a:r>
              <a:rPr lang="fa-IR" sz="2400" dirty="0">
                <a:solidFill>
                  <a:srgbClr val="000000"/>
                </a:solidFill>
                <a:latin typeface="Times New Roman"/>
                <a:ea typeface="Calibri"/>
                <a:cs typeface="B Nazanin"/>
              </a:rPr>
              <a:t>وی تلاش کرد تا با مطالعه تاریخ و وضعیت جوامع متعدد، فراگرد اعمال سلطه و مشروعیت یافتن آن را شناسایی کند؛ بر این اساس، وبر سه نوع سلطه (قدرت) اجتماعی را شناسایی کرد: «سلطه فرهمند (کاریزماتیک)»، «سلطه سنتی»، و «سلطه قانونی و عقلایی». وبر بر آن بود که فراگرد منطقی</a:t>
            </a:r>
            <a:r>
              <a:rPr lang="fa-IR" sz="2400" dirty="0">
                <a:solidFill>
                  <a:srgbClr val="000000"/>
                </a:solidFill>
                <a:latin typeface="Times New Roman"/>
                <a:ea typeface="Calibri"/>
                <a:cs typeface="Times New Roman"/>
              </a:rPr>
              <a:t>‎</a:t>
            </a:r>
            <a:r>
              <a:rPr lang="fa-IR" sz="2400" dirty="0">
                <a:solidFill>
                  <a:srgbClr val="000000"/>
                </a:solidFill>
                <a:latin typeface="Times New Roman"/>
                <a:ea typeface="Calibri"/>
                <a:cs typeface="B Nazanin"/>
              </a:rPr>
              <a:t>سازی، سبکی از سلطه است، و رشد فزاینده بوروکراسی و عقلانیت، تهدیدی جدی برای روح انسانی و ارزش­های آزادی است. از این رو، وی از بوروکراسی به مثابه قفسی آهنین یاد می­کرد.</a:t>
            </a:r>
            <a:endParaRPr lang="en-US" sz="2400" dirty="0">
              <a:latin typeface="Times New Roman"/>
              <a:ea typeface="Calibri"/>
              <a:cs typeface="B Nazanin"/>
            </a:endParaRPr>
          </a:p>
          <a:p>
            <a:pPr algn="r" rtl="1"/>
            <a:endParaRPr lang="en-US" dirty="0"/>
          </a:p>
        </p:txBody>
      </p:sp>
    </p:spTree>
    <p:extLst>
      <p:ext uri="{BB962C8B-B14F-4D97-AF65-F5344CB8AC3E}">
        <p14:creationId xmlns:p14="http://schemas.microsoft.com/office/powerpoint/2010/main" val="99114537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lnSpc>
                <a:spcPct val="150000"/>
              </a:lnSpc>
              <a:spcAft>
                <a:spcPts val="0"/>
              </a:spcAft>
            </a:pPr>
            <a:r>
              <a:rPr lang="fa-IR" sz="2400" b="1" dirty="0">
                <a:solidFill>
                  <a:srgbClr val="000000"/>
                </a:solidFill>
                <a:latin typeface="Times New Roman"/>
                <a:ea typeface="Calibri"/>
                <a:cs typeface="B Nazanin"/>
              </a:rPr>
              <a:t>طرح سازمانی منبعث از انگاره ابزار سلطه</a:t>
            </a:r>
            <a:r>
              <a:rPr lang="en-US" sz="2400" b="1" dirty="0">
                <a:latin typeface="Times New Roman"/>
                <a:ea typeface="Calibri"/>
                <a:cs typeface="B Nazanin"/>
              </a:rPr>
              <a:t/>
            </a:r>
            <a:br>
              <a:rPr lang="en-US" sz="2400" b="1" dirty="0">
                <a:latin typeface="Times New Roman"/>
                <a:ea typeface="Calibri"/>
                <a:cs typeface="B Nazanin"/>
              </a:rPr>
            </a:br>
            <a:endParaRPr lang="en-US" sz="2400" b="1" dirty="0"/>
          </a:p>
        </p:txBody>
      </p:sp>
      <p:sp>
        <p:nvSpPr>
          <p:cNvPr id="3" name="Content Placeholder 2"/>
          <p:cNvSpPr>
            <a:spLocks noGrp="1"/>
          </p:cNvSpPr>
          <p:nvPr>
            <p:ph idx="1"/>
          </p:nvPr>
        </p:nvSpPr>
        <p:spPr>
          <a:xfrm>
            <a:off x="457200" y="908720"/>
            <a:ext cx="7620000" cy="5760640"/>
          </a:xfrm>
        </p:spPr>
        <p:txBody>
          <a:bodyPr>
            <a:normAutofit fontScale="92500"/>
          </a:bodyPr>
          <a:lstStyle/>
          <a:p>
            <a:pPr indent="252095" algn="just" rtl="1">
              <a:lnSpc>
                <a:spcPct val="150000"/>
              </a:lnSpc>
              <a:spcAft>
                <a:spcPts val="0"/>
              </a:spcAft>
            </a:pPr>
            <a:r>
              <a:rPr lang="fa-IR" sz="2400" dirty="0">
                <a:solidFill>
                  <a:srgbClr val="000000"/>
                </a:solidFill>
                <a:latin typeface="Times New Roman"/>
                <a:ea typeface="Calibri"/>
                <a:cs typeface="B Nazanin"/>
              </a:rPr>
              <a:t>این انگاره از سازمان، هرچند که از برخی واقعیت­های زشت دربارۀ سازمان پرده برمی­دارد، ولی نمی­تواند شیوه تنازع و مقابله ذی­نفعان متعدد فعال در سازمان را توجیه کند؛ ضمن اینکه نمی­تواند شیوه مشارکت افراد گوناگون در ساخت همکارانه و همدلانه سازمان را به مثابه «واقعیتی در حال ساخته شدن»، تحلیل و تفسیر نماید.</a:t>
            </a:r>
            <a:endParaRPr lang="en-US" sz="2400" dirty="0">
              <a:latin typeface="Times New Roman"/>
              <a:ea typeface="Calibri"/>
              <a:cs typeface="B Nazanin"/>
            </a:endParaRPr>
          </a:p>
          <a:p>
            <a:pPr algn="just" rtl="1">
              <a:lnSpc>
                <a:spcPct val="150000"/>
              </a:lnSpc>
              <a:spcAft>
                <a:spcPts val="0"/>
              </a:spcAft>
            </a:pPr>
            <a:r>
              <a:rPr lang="fa-IR" sz="2400" b="1" dirty="0">
                <a:solidFill>
                  <a:srgbClr val="000000"/>
                </a:solidFill>
                <a:latin typeface="Times New Roman"/>
                <a:ea typeface="Calibri"/>
                <a:cs typeface="B Nazanin"/>
              </a:rPr>
              <a:t>سازمان به مثابه کولاژ - برساخته آفرینش لحظه­ای در مشارکت جمعی</a:t>
            </a:r>
            <a:endParaRPr lang="en-US" sz="2400" dirty="0">
              <a:latin typeface="Times New Roman"/>
              <a:ea typeface="Calibri"/>
              <a:cs typeface="B Nazanin"/>
            </a:endParaRPr>
          </a:p>
          <a:p>
            <a:pPr indent="252095" algn="just" rtl="1">
              <a:lnSpc>
                <a:spcPct val="150000"/>
              </a:lnSpc>
              <a:spcAft>
                <a:spcPts val="0"/>
              </a:spcAft>
            </a:pPr>
            <a:r>
              <a:rPr lang="fa-IR" sz="2400" dirty="0">
                <a:solidFill>
                  <a:srgbClr val="000000"/>
                </a:solidFill>
                <a:latin typeface="Times New Roman"/>
                <a:ea typeface="Calibri"/>
                <a:cs typeface="B Nazanin"/>
              </a:rPr>
              <a:t>سازمان را می­توان همچون یک تصویر ساخته شده از قطعات گوناگون مدنظر قرار داد؛ قطعاتی که در کنار همدیگر، تصویر فعلی سازمان را در کانون توجه قرار می­دهند. بدین ترتیب، سازمان در هر لحظه، محصولی هنری است که از تلاش و تمایل جمعی کلیه افراد ذی­نفع و ذی­ربط شکل می­گیرد؛ محصولی که در لحظه و در حال، آفریده و پدیدار می­شود.</a:t>
            </a:r>
            <a:endParaRPr lang="en-US" sz="2400" dirty="0">
              <a:latin typeface="Times New Roman"/>
              <a:ea typeface="Calibri"/>
              <a:cs typeface="B Nazanin"/>
            </a:endParaRPr>
          </a:p>
          <a:p>
            <a:pPr algn="r" rtl="1"/>
            <a:endParaRPr lang="en-US" dirty="0"/>
          </a:p>
        </p:txBody>
      </p:sp>
    </p:spTree>
    <p:extLst>
      <p:ext uri="{BB962C8B-B14F-4D97-AF65-F5344CB8AC3E}">
        <p14:creationId xmlns:p14="http://schemas.microsoft.com/office/powerpoint/2010/main" val="51175919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indent="252095" algn="r" rtl="1">
              <a:lnSpc>
                <a:spcPct val="150000"/>
              </a:lnSpc>
              <a:spcAft>
                <a:spcPts val="0"/>
              </a:spcAft>
            </a:pPr>
            <a:r>
              <a:rPr lang="fa-IR" sz="2400" b="1" dirty="0">
                <a:solidFill>
                  <a:srgbClr val="000000"/>
                </a:solidFill>
                <a:latin typeface="Times New Roman"/>
                <a:ea typeface="Calibri"/>
                <a:cs typeface="B Lotus" pitchFamily="2" charset="-78"/>
              </a:rPr>
              <a:t>مهم­ترین مفروضات این استعاره عبارت­اند از:</a:t>
            </a:r>
            <a:r>
              <a:rPr lang="en-US" sz="2400" b="1" dirty="0">
                <a:latin typeface="Times New Roman"/>
                <a:ea typeface="Calibri"/>
                <a:cs typeface="B Lotus" pitchFamily="2" charset="-78"/>
              </a:rPr>
              <a:t/>
            </a:r>
            <a:br>
              <a:rPr lang="en-US" sz="2400" b="1" dirty="0">
                <a:latin typeface="Times New Roman"/>
                <a:ea typeface="Calibri"/>
                <a:cs typeface="B Lotus" pitchFamily="2" charset="-78"/>
              </a:rPr>
            </a:br>
            <a:endParaRPr lang="en-US" sz="2400" b="1" dirty="0">
              <a:cs typeface="B Lotus" pitchFamily="2" charset="-78"/>
            </a:endParaRPr>
          </a:p>
        </p:txBody>
      </p:sp>
      <p:sp>
        <p:nvSpPr>
          <p:cNvPr id="3" name="Content Placeholder 2"/>
          <p:cNvSpPr>
            <a:spLocks noGrp="1"/>
          </p:cNvSpPr>
          <p:nvPr>
            <p:ph idx="1"/>
          </p:nvPr>
        </p:nvSpPr>
        <p:spPr>
          <a:xfrm>
            <a:off x="457200" y="908720"/>
            <a:ext cx="7620000" cy="5492080"/>
          </a:xfrm>
        </p:spPr>
        <p:txBody>
          <a:bodyPr>
            <a:normAutofit lnSpcReduction="10000"/>
          </a:bodyPr>
          <a:lstStyle/>
          <a:p>
            <a:pPr indent="252095" algn="just" rtl="1">
              <a:lnSpc>
                <a:spcPct val="150000"/>
              </a:lnSpc>
              <a:spcAft>
                <a:spcPts val="0"/>
              </a:spcAft>
            </a:pPr>
            <a:r>
              <a:rPr lang="fa-IR" sz="2400" dirty="0">
                <a:solidFill>
                  <a:srgbClr val="000000"/>
                </a:solidFill>
                <a:latin typeface="Times New Roman"/>
                <a:ea typeface="Calibri"/>
                <a:cs typeface="B Nazanin"/>
              </a:rPr>
              <a:t>1) هر سازمان، حاصل تشریک مساعی و مشارکت همه افراد ذی­نفع و ذی­ربط است؛</a:t>
            </a:r>
            <a:endParaRPr lang="en-US" sz="2400" dirty="0">
              <a:latin typeface="Times New Roman"/>
              <a:ea typeface="Calibri"/>
              <a:cs typeface="B Nazanin"/>
            </a:endParaRPr>
          </a:p>
          <a:p>
            <a:pPr indent="252095" algn="just" rtl="1">
              <a:lnSpc>
                <a:spcPct val="150000"/>
              </a:lnSpc>
              <a:spcAft>
                <a:spcPts val="0"/>
              </a:spcAft>
            </a:pPr>
            <a:r>
              <a:rPr lang="fa-IR" sz="2400" dirty="0">
                <a:solidFill>
                  <a:srgbClr val="000000"/>
                </a:solidFill>
                <a:latin typeface="Times New Roman"/>
                <a:ea typeface="Calibri"/>
                <a:cs typeface="B Nazanin"/>
              </a:rPr>
              <a:t>2) هیچ گروهی بر سازمان سلطه مطلقه ندارد و همه اعضای سازمان می­توانند در شکل­دهی آن سهیم باشند؛</a:t>
            </a:r>
            <a:endParaRPr lang="en-US" sz="2400" dirty="0">
              <a:latin typeface="Times New Roman"/>
              <a:ea typeface="Calibri"/>
              <a:cs typeface="B Nazanin"/>
            </a:endParaRPr>
          </a:p>
          <a:p>
            <a:pPr indent="252095" algn="just" rtl="1">
              <a:lnSpc>
                <a:spcPct val="150000"/>
              </a:lnSpc>
              <a:spcAft>
                <a:spcPts val="0"/>
              </a:spcAft>
            </a:pPr>
            <a:r>
              <a:rPr lang="fa-IR" sz="2400" dirty="0">
                <a:solidFill>
                  <a:srgbClr val="000000"/>
                </a:solidFill>
                <a:latin typeface="Times New Roman"/>
                <a:ea typeface="Calibri"/>
                <a:cs typeface="B Nazanin"/>
              </a:rPr>
              <a:t>3) هر سازمان، تحت تأثیر تمایلات تکثرگرایانه افراد متفاوت، ممکن است در هر لحظه با حادثه یا واقعه جدیدی مواجه شود؛ پس همواره باید مهیای نظریه­پردازی برای مهار واقعیت­های در حال وقوع بود؛</a:t>
            </a:r>
            <a:endParaRPr lang="en-US" sz="2400" dirty="0">
              <a:latin typeface="Times New Roman"/>
              <a:ea typeface="Calibri"/>
              <a:cs typeface="B Nazanin"/>
            </a:endParaRPr>
          </a:p>
          <a:p>
            <a:pPr indent="252095" algn="just" rtl="1">
              <a:lnSpc>
                <a:spcPct val="150000"/>
              </a:lnSpc>
              <a:spcAft>
                <a:spcPts val="0"/>
              </a:spcAft>
            </a:pPr>
            <a:r>
              <a:rPr lang="fa-IR" sz="2400" dirty="0">
                <a:solidFill>
                  <a:srgbClr val="000000"/>
                </a:solidFill>
                <a:latin typeface="Times New Roman"/>
                <a:ea typeface="Calibri"/>
                <a:cs typeface="B Nazanin"/>
              </a:rPr>
              <a:t>4) مدیر هنرمندی نظریه­پرداز است که می­آموزد چگونه در هر لحظه، فراخور نیازها و اضطرارهای موجود، به آفرینش هنرمندانه نظریه­ای اثربخش برای اداره بهتر سازمان، همت گمارد.</a:t>
            </a:r>
            <a:endParaRPr lang="en-US" sz="2400" dirty="0">
              <a:latin typeface="Times New Roman"/>
              <a:ea typeface="Calibri"/>
              <a:cs typeface="B Nazanin"/>
            </a:endParaRPr>
          </a:p>
          <a:p>
            <a:pPr algn="r" rtl="1"/>
            <a:endParaRPr lang="en-US" dirty="0"/>
          </a:p>
        </p:txBody>
      </p:sp>
    </p:spTree>
    <p:extLst>
      <p:ext uri="{BB962C8B-B14F-4D97-AF65-F5344CB8AC3E}">
        <p14:creationId xmlns:p14="http://schemas.microsoft.com/office/powerpoint/2010/main" val="150726751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indent="252095" algn="r" rtl="1">
              <a:lnSpc>
                <a:spcPct val="150000"/>
              </a:lnSpc>
              <a:spcAft>
                <a:spcPts val="0"/>
              </a:spcAft>
            </a:pPr>
            <a:r>
              <a:rPr lang="fa-IR" sz="2800" b="1" dirty="0">
                <a:solidFill>
                  <a:srgbClr val="000000"/>
                </a:solidFill>
                <a:latin typeface="Times New Roman"/>
                <a:ea typeface="Calibri"/>
                <a:cs typeface="B Nazanin"/>
              </a:rPr>
              <a:t>مهم­ترین مزایای انگاره کولاژ عبارت­اند از:</a:t>
            </a:r>
            <a:r>
              <a:rPr lang="en-US" sz="2800" b="1" dirty="0">
                <a:latin typeface="Times New Roman"/>
                <a:ea typeface="Calibri"/>
                <a:cs typeface="B Nazanin"/>
              </a:rPr>
              <a:t/>
            </a:r>
            <a:br>
              <a:rPr lang="en-US" sz="2800" b="1" dirty="0">
                <a:latin typeface="Times New Roman"/>
                <a:ea typeface="Calibri"/>
                <a:cs typeface="B Nazanin"/>
              </a:rPr>
            </a:br>
            <a:endParaRPr lang="en-US" sz="2800" b="1" dirty="0"/>
          </a:p>
        </p:txBody>
      </p:sp>
      <p:sp>
        <p:nvSpPr>
          <p:cNvPr id="3" name="Content Placeholder 2"/>
          <p:cNvSpPr>
            <a:spLocks noGrp="1"/>
          </p:cNvSpPr>
          <p:nvPr>
            <p:ph idx="1"/>
          </p:nvPr>
        </p:nvSpPr>
        <p:spPr>
          <a:xfrm>
            <a:off x="395536" y="1268760"/>
            <a:ext cx="7620000" cy="4800600"/>
          </a:xfrm>
        </p:spPr>
        <p:txBody>
          <a:bodyPr>
            <a:normAutofit fontScale="92500" lnSpcReduction="10000"/>
          </a:bodyPr>
          <a:lstStyle/>
          <a:p>
            <a:pPr indent="252095" algn="just" rtl="1">
              <a:lnSpc>
                <a:spcPct val="150000"/>
              </a:lnSpc>
              <a:spcAft>
                <a:spcPts val="0"/>
              </a:spcAft>
            </a:pPr>
            <a:r>
              <a:rPr lang="fa-IR" sz="2400" dirty="0">
                <a:solidFill>
                  <a:srgbClr val="000000"/>
                </a:solidFill>
                <a:latin typeface="Times New Roman"/>
                <a:ea typeface="Calibri"/>
                <a:cs typeface="B Nazanin"/>
              </a:rPr>
              <a:t>1) این استعاره ظرفیت خوبی را برای مشارکت همه کارکنان و مدیران در طراحی سازمان ایجاد می­نماید.</a:t>
            </a:r>
            <a:endParaRPr lang="en-US" sz="2400" dirty="0">
              <a:latin typeface="Times New Roman"/>
              <a:ea typeface="Calibri"/>
              <a:cs typeface="B Nazanin"/>
            </a:endParaRPr>
          </a:p>
          <a:p>
            <a:pPr indent="252095" algn="just" rtl="1">
              <a:lnSpc>
                <a:spcPct val="150000"/>
              </a:lnSpc>
              <a:spcAft>
                <a:spcPts val="0"/>
              </a:spcAft>
            </a:pPr>
            <a:r>
              <a:rPr lang="fa-IR" sz="2400" dirty="0">
                <a:solidFill>
                  <a:srgbClr val="000000"/>
                </a:solidFill>
                <a:latin typeface="Times New Roman"/>
                <a:ea typeface="Calibri"/>
                <a:cs typeface="B Nazanin"/>
              </a:rPr>
              <a:t>2) این استعاره، ارزش و نقش و قابلیت قدرت­های متکثر را بیشتر در کانون توجه قرار می­دهد.</a:t>
            </a:r>
            <a:endParaRPr lang="en-US" sz="2400" dirty="0">
              <a:latin typeface="Times New Roman"/>
              <a:ea typeface="Calibri"/>
              <a:cs typeface="B Nazanin"/>
            </a:endParaRPr>
          </a:p>
          <a:p>
            <a:pPr indent="252095" algn="just" rtl="1">
              <a:lnSpc>
                <a:spcPct val="150000"/>
              </a:lnSpc>
              <a:spcAft>
                <a:spcPts val="0"/>
              </a:spcAft>
            </a:pPr>
            <a:r>
              <a:rPr lang="fa-IR" sz="2400" dirty="0">
                <a:solidFill>
                  <a:srgbClr val="000000"/>
                </a:solidFill>
                <a:latin typeface="Times New Roman"/>
                <a:ea typeface="Calibri"/>
                <a:cs typeface="B Nazanin"/>
              </a:rPr>
              <a:t>مهم­ترین معایب و محدودیت­های انگاره کولاژ عبارت­اند از:</a:t>
            </a:r>
            <a:endParaRPr lang="en-US" sz="2400" dirty="0">
              <a:latin typeface="Times New Roman"/>
              <a:ea typeface="Calibri"/>
              <a:cs typeface="B Nazanin"/>
            </a:endParaRPr>
          </a:p>
          <a:p>
            <a:pPr indent="252095" algn="just" rtl="1">
              <a:lnSpc>
                <a:spcPct val="150000"/>
              </a:lnSpc>
              <a:spcAft>
                <a:spcPts val="0"/>
              </a:spcAft>
            </a:pPr>
            <a:r>
              <a:rPr lang="fa-IR" sz="2400" dirty="0">
                <a:solidFill>
                  <a:srgbClr val="000000"/>
                </a:solidFill>
                <a:latin typeface="Times New Roman"/>
                <a:ea typeface="Calibri"/>
                <a:cs typeface="B Nazanin"/>
              </a:rPr>
              <a:t>1) این استعاره، تداعی­کنندۀ رویکردی نسبی­گرا و بی­ثبات­کننده اندیشه­ها و رویکردهای علمی به مدیریت و اداره است؛</a:t>
            </a:r>
            <a:endParaRPr lang="en-US" sz="2400" dirty="0">
              <a:latin typeface="Times New Roman"/>
              <a:ea typeface="Calibri"/>
              <a:cs typeface="B Nazanin"/>
            </a:endParaRPr>
          </a:p>
          <a:p>
            <a:pPr indent="252095" algn="just" rtl="1">
              <a:lnSpc>
                <a:spcPct val="150000"/>
              </a:lnSpc>
              <a:spcAft>
                <a:spcPts val="0"/>
              </a:spcAft>
            </a:pPr>
            <a:r>
              <a:rPr lang="fa-IR" sz="2400" dirty="0">
                <a:solidFill>
                  <a:srgbClr val="000000"/>
                </a:solidFill>
                <a:latin typeface="Times New Roman"/>
                <a:ea typeface="Calibri"/>
                <a:cs typeface="B Nazanin"/>
              </a:rPr>
              <a:t>2) با کاربست این استعاره، چیزی به نام علم قابل تسری باقی نمی­ماند؛ زیرا این استعاره همه گزاره­های علمی پیشینی را نارسا و غیرقابل اعتماد، جلوه می­دهد.</a:t>
            </a:r>
            <a:endParaRPr lang="en-US" sz="2400" dirty="0">
              <a:latin typeface="Times New Roman"/>
              <a:ea typeface="Calibri"/>
              <a:cs typeface="B Nazanin"/>
            </a:endParaRPr>
          </a:p>
          <a:p>
            <a:pPr algn="r" rtl="1"/>
            <a:endParaRPr lang="en-US" dirty="0"/>
          </a:p>
        </p:txBody>
      </p:sp>
    </p:spTree>
    <p:extLst>
      <p:ext uri="{BB962C8B-B14F-4D97-AF65-F5344CB8AC3E}">
        <p14:creationId xmlns:p14="http://schemas.microsoft.com/office/powerpoint/2010/main" val="140849303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lnSpc>
                <a:spcPct val="150000"/>
              </a:lnSpc>
              <a:spcAft>
                <a:spcPts val="0"/>
              </a:spcAft>
            </a:pPr>
            <a:r>
              <a:rPr lang="fa-IR" sz="2400" b="1" dirty="0">
                <a:solidFill>
                  <a:srgbClr val="000000"/>
                </a:solidFill>
                <a:latin typeface="Times New Roman"/>
                <a:ea typeface="Calibri"/>
                <a:cs typeface="B Nazanin"/>
              </a:rPr>
              <a:t>مهم­ترین پشتوانه­های نظری استعاره کولاژ</a:t>
            </a:r>
            <a:r>
              <a:rPr lang="en-US" sz="2400" b="1" dirty="0">
                <a:latin typeface="Times New Roman"/>
                <a:ea typeface="Calibri"/>
                <a:cs typeface="B Nazanin"/>
              </a:rPr>
              <a:t/>
            </a:r>
            <a:br>
              <a:rPr lang="en-US" sz="2400" b="1" dirty="0">
                <a:latin typeface="Times New Roman"/>
                <a:ea typeface="Calibri"/>
                <a:cs typeface="B Nazanin"/>
              </a:rPr>
            </a:br>
            <a:endParaRPr lang="en-US" sz="2400" b="1" dirty="0"/>
          </a:p>
        </p:txBody>
      </p:sp>
      <p:sp>
        <p:nvSpPr>
          <p:cNvPr id="3" name="Content Placeholder 2"/>
          <p:cNvSpPr>
            <a:spLocks noGrp="1"/>
          </p:cNvSpPr>
          <p:nvPr>
            <p:ph idx="1"/>
          </p:nvPr>
        </p:nvSpPr>
        <p:spPr/>
        <p:txBody>
          <a:bodyPr/>
          <a:lstStyle/>
          <a:p>
            <a:pPr indent="252095" algn="just" rtl="1">
              <a:lnSpc>
                <a:spcPct val="150000"/>
              </a:lnSpc>
              <a:spcAft>
                <a:spcPts val="0"/>
              </a:spcAft>
            </a:pPr>
            <a:r>
              <a:rPr lang="fa-IR" sz="2400" dirty="0">
                <a:solidFill>
                  <a:srgbClr val="000000"/>
                </a:solidFill>
                <a:latin typeface="Times New Roman"/>
                <a:ea typeface="Calibri"/>
                <a:cs typeface="B Nazanin"/>
              </a:rPr>
              <a:t>مهم­ترین پشتوانه­های نظری این استعاره سازمانی را می­توان در نظریه­های فرانوگرا و تکثرگرا رصد کرد؛ بر اساس منطق تکثرگرایی، واقعیت مطلق و واحد وجود ندارد؛ بلکه واقعیت و حقیقت، مفهومی متکثر است که هر بخش آن نزد گروهی از آحاد جامعه است. یعنی هیچ نظریه کلان علمی و هیچ فراروایتی قابل اعتنا و قابل اعتماد نیست و جامعه علمی هنگامی به بلوغ می­رسد که این فراروایت­ها و نظریه­های کلان را مورد تردید قرار دهد.</a:t>
            </a:r>
            <a:endParaRPr lang="en-US" sz="2400" dirty="0">
              <a:latin typeface="Times New Roman"/>
              <a:ea typeface="Calibri"/>
              <a:cs typeface="B Nazanin"/>
            </a:endParaRPr>
          </a:p>
          <a:p>
            <a:pPr algn="r" rtl="1"/>
            <a:endParaRPr lang="en-US" dirty="0"/>
          </a:p>
        </p:txBody>
      </p:sp>
    </p:spTree>
    <p:extLst>
      <p:ext uri="{BB962C8B-B14F-4D97-AF65-F5344CB8AC3E}">
        <p14:creationId xmlns:p14="http://schemas.microsoft.com/office/powerpoint/2010/main" val="38003631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lnSpc>
                <a:spcPct val="150000"/>
              </a:lnSpc>
              <a:spcAft>
                <a:spcPts val="1000"/>
              </a:spcAft>
            </a:pPr>
            <a:r>
              <a:rPr lang="fa-IR" sz="3600" dirty="0">
                <a:solidFill>
                  <a:schemeClr val="tx2">
                    <a:lumMod val="50000"/>
                  </a:schemeClr>
                </a:solidFill>
                <a:latin typeface="Calibri"/>
                <a:ea typeface="Calibri"/>
                <a:cs typeface="B Nazanin"/>
              </a:rPr>
              <a:t>طرح سازمانی منبعث از انگاره ماشین</a:t>
            </a:r>
            <a:r>
              <a:rPr lang="en-US" sz="3600" dirty="0">
                <a:solidFill>
                  <a:schemeClr val="tx2">
                    <a:lumMod val="50000"/>
                  </a:schemeClr>
                </a:solidFill>
                <a:latin typeface="Calibri"/>
                <a:ea typeface="Calibri"/>
                <a:cs typeface="Arial"/>
              </a:rPr>
              <a:t/>
            </a:r>
            <a:br>
              <a:rPr lang="en-US" sz="3600" dirty="0">
                <a:solidFill>
                  <a:schemeClr val="tx2">
                    <a:lumMod val="50000"/>
                  </a:schemeClr>
                </a:solidFill>
                <a:latin typeface="Calibri"/>
                <a:ea typeface="Calibri"/>
                <a:cs typeface="Arial"/>
              </a:rPr>
            </a:br>
            <a:endParaRPr lang="en-US" sz="3600" dirty="0">
              <a:solidFill>
                <a:schemeClr val="tx2">
                  <a:lumMod val="50000"/>
                </a:schemeClr>
              </a:solidFill>
            </a:endParaRPr>
          </a:p>
        </p:txBody>
      </p:sp>
      <p:sp>
        <p:nvSpPr>
          <p:cNvPr id="3" name="Content Placeholder 2"/>
          <p:cNvSpPr>
            <a:spLocks noGrp="1"/>
          </p:cNvSpPr>
          <p:nvPr>
            <p:ph idx="1"/>
          </p:nvPr>
        </p:nvSpPr>
        <p:spPr>
          <a:xfrm>
            <a:off x="0" y="980728"/>
            <a:ext cx="8077200" cy="5616624"/>
          </a:xfrm>
        </p:spPr>
        <p:txBody>
          <a:bodyPr>
            <a:normAutofit/>
          </a:bodyPr>
          <a:lstStyle/>
          <a:p>
            <a:pPr algn="just" rtl="1">
              <a:lnSpc>
                <a:spcPct val="150000"/>
              </a:lnSpc>
              <a:spcAft>
                <a:spcPts val="1000"/>
              </a:spcAft>
            </a:pPr>
            <a:r>
              <a:rPr lang="fa-IR" sz="2400" dirty="0">
                <a:ea typeface="Calibri"/>
                <a:cs typeface="B Nazanin"/>
              </a:rPr>
              <a:t>اگر انگاره سازمان به مثابه ماشین، الگوی ذهنی پذیرفته شده طراحان سازمان باشد،احتمالاً سازمانی منضبط، منظم، سلسله مراتبی و برخوردار از اهداف تعریف شده را طراحی می کنند. بدین ترتیب، نگاهی با ثبات و ایستا بر ذهن طراحان سازمان حاکم می شود؛ این نگاه، تا حد قابل توجهی تقلیل گرایانه است و نمی تواند پدیده رشد را در سیر تطور و تحول طرح های سازمانی رصد نماید</a:t>
            </a:r>
            <a:endParaRPr lang="en-US" sz="1600" dirty="0">
              <a:ea typeface="Calibri"/>
              <a:cs typeface="Arial"/>
            </a:endParaRPr>
          </a:p>
          <a:p>
            <a:pPr algn="just" rtl="1">
              <a:lnSpc>
                <a:spcPct val="150000"/>
              </a:lnSpc>
              <a:spcAft>
                <a:spcPts val="1000"/>
              </a:spcAft>
            </a:pPr>
            <a:r>
              <a:rPr lang="fa-IR" sz="2400" dirty="0">
                <a:ea typeface="Calibri"/>
                <a:cs typeface="B Nazanin"/>
              </a:rPr>
              <a:t>الگوهای سازمانی منبعث از استعاره ماشین و نظریه های کلاسیک، الگوهایی ایستا بوده، ظرفیت کافی برای مواجهه با موقعیت های طبیعی را ندارند و نمی توانند پاسخگوی محیط های پویا و پرتلاطم باشند. از جمله این الگوها می توان به الگوهای ساده سازماندهی بر مبنای وظیفه یا محصول اشاره کرد.</a:t>
            </a:r>
            <a:endParaRPr lang="en-US" sz="1600" dirty="0">
              <a:ea typeface="Calibri"/>
              <a:cs typeface="Arial"/>
            </a:endParaRPr>
          </a:p>
          <a:p>
            <a:pPr algn="r" rtl="1"/>
            <a:endParaRPr lang="en-US" dirty="0"/>
          </a:p>
        </p:txBody>
      </p:sp>
    </p:spTree>
    <p:extLst>
      <p:ext uri="{BB962C8B-B14F-4D97-AF65-F5344CB8AC3E}">
        <p14:creationId xmlns:p14="http://schemas.microsoft.com/office/powerpoint/2010/main" val="154364423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lnSpc>
                <a:spcPct val="150000"/>
              </a:lnSpc>
              <a:spcAft>
                <a:spcPts val="0"/>
              </a:spcAft>
            </a:pPr>
            <a:r>
              <a:rPr lang="fa-IR" sz="2800" b="1" dirty="0">
                <a:solidFill>
                  <a:srgbClr val="000000"/>
                </a:solidFill>
                <a:latin typeface="Times New Roman"/>
                <a:ea typeface="Calibri"/>
                <a:cs typeface="B Nazanin"/>
              </a:rPr>
              <a:t>طرح سازمانی منبعث از انگاره کولاژ</a:t>
            </a:r>
            <a:r>
              <a:rPr lang="en-US" sz="2800" dirty="0">
                <a:latin typeface="Times New Roman"/>
                <a:ea typeface="Calibri"/>
                <a:cs typeface="B Nazanin"/>
              </a:rPr>
              <a:t/>
            </a:r>
            <a:br>
              <a:rPr lang="en-US" sz="2800" dirty="0">
                <a:latin typeface="Times New Roman"/>
                <a:ea typeface="Calibri"/>
                <a:cs typeface="B Nazanin"/>
              </a:rPr>
            </a:br>
            <a:endParaRPr lang="en-US" sz="2800" dirty="0"/>
          </a:p>
        </p:txBody>
      </p:sp>
      <p:sp>
        <p:nvSpPr>
          <p:cNvPr id="3" name="Content Placeholder 2"/>
          <p:cNvSpPr>
            <a:spLocks noGrp="1"/>
          </p:cNvSpPr>
          <p:nvPr>
            <p:ph idx="1"/>
          </p:nvPr>
        </p:nvSpPr>
        <p:spPr>
          <a:xfrm>
            <a:off x="0" y="908720"/>
            <a:ext cx="8077200" cy="5760640"/>
          </a:xfrm>
        </p:spPr>
        <p:txBody>
          <a:bodyPr>
            <a:normAutofit fontScale="85000" lnSpcReduction="10000"/>
          </a:bodyPr>
          <a:lstStyle/>
          <a:p>
            <a:pPr indent="252095" algn="just" rtl="1">
              <a:lnSpc>
                <a:spcPct val="150000"/>
              </a:lnSpc>
              <a:spcAft>
                <a:spcPts val="0"/>
              </a:spcAft>
            </a:pPr>
            <a:r>
              <a:rPr lang="fa-IR" sz="2400" dirty="0">
                <a:solidFill>
                  <a:srgbClr val="000000"/>
                </a:solidFill>
                <a:latin typeface="Times New Roman"/>
                <a:ea typeface="Calibri"/>
                <a:cs typeface="B Nazanin"/>
              </a:rPr>
              <a:t>این انگاره از سازمان، هرچند از بسیاری از واقعیت­های اجتناب­ناپذیر زندگی در سیستم­های اجتماعی عصر اطلاعات و الکترونیک و دوران فرانوین را برملا می­سازد، ولی نمی­تواند سیر منظم و سامانمند حرکت سازمان را به سوی اهداف خود، توجیه نماید و امکان راهیابی و رهایی از یک وضعیت نامطلوب و گذار به سوی وضعیت مطلوب را به تصویر بکشد.</a:t>
            </a:r>
            <a:endParaRPr lang="en-US" sz="2400" dirty="0">
              <a:latin typeface="Times New Roman"/>
              <a:ea typeface="Calibri"/>
              <a:cs typeface="B Nazanin"/>
            </a:endParaRPr>
          </a:p>
          <a:p>
            <a:pPr algn="just" rtl="1">
              <a:lnSpc>
                <a:spcPct val="150000"/>
              </a:lnSpc>
              <a:spcAft>
                <a:spcPts val="0"/>
              </a:spcAft>
            </a:pPr>
            <a:r>
              <a:rPr lang="fa-IR" sz="2400" b="1" dirty="0">
                <a:solidFill>
                  <a:srgbClr val="000000"/>
                </a:solidFill>
                <a:latin typeface="Times New Roman"/>
                <a:ea typeface="Calibri"/>
                <a:cs typeface="B Nazanin"/>
              </a:rPr>
              <a:t>سازمان به مثابه راه - به سوی مسیرهای آینده</a:t>
            </a:r>
            <a:endParaRPr lang="en-US" sz="2400" dirty="0">
              <a:latin typeface="Times New Roman"/>
              <a:ea typeface="Calibri"/>
              <a:cs typeface="B Nazanin"/>
            </a:endParaRPr>
          </a:p>
          <a:p>
            <a:pPr indent="252095" algn="just" rtl="1">
              <a:lnSpc>
                <a:spcPct val="150000"/>
              </a:lnSpc>
              <a:spcAft>
                <a:spcPts val="0"/>
              </a:spcAft>
            </a:pPr>
            <a:r>
              <a:rPr lang="fa-IR" sz="2400" dirty="0">
                <a:solidFill>
                  <a:srgbClr val="000000"/>
                </a:solidFill>
                <a:latin typeface="Times New Roman"/>
                <a:ea typeface="Calibri"/>
                <a:cs typeface="B Nazanin"/>
              </a:rPr>
              <a:t>سازمان را می­توان همچون یک راه در نظر گرفت؛ راهی که به سوی اهداف گسترش می­یابد؛ راهی به سوی آینده که بُعد زمان را می­شکافد.</a:t>
            </a:r>
            <a:endParaRPr lang="en-US" sz="2400" dirty="0">
              <a:latin typeface="Times New Roman"/>
              <a:ea typeface="Calibri"/>
              <a:cs typeface="B Nazanin"/>
            </a:endParaRPr>
          </a:p>
          <a:p>
            <a:pPr indent="252095" algn="just" rtl="1">
              <a:lnSpc>
                <a:spcPct val="150000"/>
              </a:lnSpc>
              <a:spcAft>
                <a:spcPts val="0"/>
              </a:spcAft>
            </a:pPr>
            <a:r>
              <a:rPr lang="fa-IR" sz="2400" dirty="0">
                <a:solidFill>
                  <a:srgbClr val="000000"/>
                </a:solidFill>
                <a:latin typeface="Times New Roman"/>
                <a:ea typeface="Calibri"/>
                <a:cs typeface="B Nazanin"/>
              </a:rPr>
              <a:t>مهم­ترین مفروضات این استعاره عبارت­اند از:</a:t>
            </a:r>
            <a:endParaRPr lang="en-US" sz="2400" dirty="0">
              <a:latin typeface="Times New Roman"/>
              <a:ea typeface="Calibri"/>
              <a:cs typeface="B Nazanin"/>
            </a:endParaRPr>
          </a:p>
          <a:p>
            <a:pPr indent="252095" algn="just" rtl="1">
              <a:lnSpc>
                <a:spcPct val="150000"/>
              </a:lnSpc>
              <a:spcAft>
                <a:spcPts val="0"/>
              </a:spcAft>
            </a:pPr>
            <a:r>
              <a:rPr lang="fa-IR" sz="2400" dirty="0">
                <a:solidFill>
                  <a:srgbClr val="000000"/>
                </a:solidFill>
                <a:latin typeface="Times New Roman"/>
                <a:ea typeface="Calibri"/>
                <a:cs typeface="B Nazanin"/>
              </a:rPr>
              <a:t>1) سازمان راهی است که به سوی آینده توسعه یافته است؛</a:t>
            </a:r>
            <a:endParaRPr lang="en-US" sz="2400" dirty="0">
              <a:latin typeface="Times New Roman"/>
              <a:ea typeface="Calibri"/>
              <a:cs typeface="B Nazanin"/>
            </a:endParaRPr>
          </a:p>
          <a:p>
            <a:pPr indent="252095" algn="just" rtl="1">
              <a:lnSpc>
                <a:spcPct val="150000"/>
              </a:lnSpc>
              <a:spcAft>
                <a:spcPts val="0"/>
              </a:spcAft>
            </a:pPr>
            <a:r>
              <a:rPr lang="fa-IR" sz="2400" dirty="0">
                <a:solidFill>
                  <a:srgbClr val="000000"/>
                </a:solidFill>
                <a:latin typeface="Times New Roman"/>
                <a:ea typeface="Calibri"/>
                <a:cs typeface="B Nazanin"/>
              </a:rPr>
              <a:t>2) نظریه سازمان، نقشه­ای است که برای عبور موفق­تر و کارآمدتر از این راه تدوین می­شود؛ طرح­های کلان سازمان، نقشه اصلی این راه­اند و طرح­های جزئی، نقشه­های فرعی راه محسوب می­شوند؛</a:t>
            </a:r>
            <a:endParaRPr lang="en-US" sz="2400" dirty="0">
              <a:latin typeface="Times New Roman"/>
              <a:ea typeface="Calibri"/>
              <a:cs typeface="B Nazanin"/>
            </a:endParaRPr>
          </a:p>
          <a:p>
            <a:endParaRPr lang="en-US" dirty="0"/>
          </a:p>
        </p:txBody>
      </p:sp>
    </p:spTree>
    <p:extLst>
      <p:ext uri="{BB962C8B-B14F-4D97-AF65-F5344CB8AC3E}">
        <p14:creationId xmlns:p14="http://schemas.microsoft.com/office/powerpoint/2010/main" val="105081491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7620000" cy="5852120"/>
          </a:xfrm>
        </p:spPr>
        <p:txBody>
          <a:bodyPr>
            <a:normAutofit fontScale="92500"/>
          </a:bodyPr>
          <a:lstStyle/>
          <a:p>
            <a:pPr indent="252095" algn="just" rtl="1">
              <a:lnSpc>
                <a:spcPct val="150000"/>
              </a:lnSpc>
              <a:spcAft>
                <a:spcPts val="0"/>
              </a:spcAft>
            </a:pPr>
            <a:r>
              <a:rPr lang="fa-IR" sz="2400" dirty="0">
                <a:solidFill>
                  <a:srgbClr val="000000"/>
                </a:solidFill>
                <a:latin typeface="Times New Roman"/>
                <a:ea typeface="Calibri"/>
                <a:cs typeface="B Nazanin"/>
              </a:rPr>
              <a:t>3) هرچه برنامه سازمان به سوی آینده طولانی­تر شود، این راه طولانی­تر می­شود و طی کردن آن پرچالش­تر می­گردد؛</a:t>
            </a:r>
            <a:endParaRPr lang="en-US" sz="2400" dirty="0">
              <a:latin typeface="Times New Roman"/>
              <a:ea typeface="Calibri"/>
              <a:cs typeface="B Nazanin"/>
            </a:endParaRPr>
          </a:p>
          <a:p>
            <a:pPr indent="252095" algn="just" rtl="1">
              <a:lnSpc>
                <a:spcPct val="150000"/>
              </a:lnSpc>
              <a:spcAft>
                <a:spcPts val="0"/>
              </a:spcAft>
            </a:pPr>
            <a:r>
              <a:rPr lang="fa-IR" sz="2400" dirty="0">
                <a:solidFill>
                  <a:srgbClr val="000000"/>
                </a:solidFill>
                <a:latin typeface="Times New Roman"/>
                <a:ea typeface="Calibri"/>
                <a:cs typeface="B Nazanin"/>
              </a:rPr>
              <a:t>4) مدیر، همراه، مهندس و دیده­بانی است که ضمن رصد تحولات در حال وقوع، در هر لحظه بخش جدیدی از راه را طراحی می­کند و با کمک کارکنان سازمان، آن را به سوی آینده توسعه می­دهد.</a:t>
            </a:r>
            <a:endParaRPr lang="en-US" sz="2400" dirty="0">
              <a:latin typeface="Times New Roman"/>
              <a:ea typeface="Calibri"/>
              <a:cs typeface="B Nazanin"/>
            </a:endParaRPr>
          </a:p>
          <a:p>
            <a:pPr indent="252095" algn="just" rtl="1">
              <a:lnSpc>
                <a:spcPct val="150000"/>
              </a:lnSpc>
              <a:spcAft>
                <a:spcPts val="0"/>
              </a:spcAft>
            </a:pPr>
            <a:r>
              <a:rPr lang="fa-IR" sz="2400" dirty="0">
                <a:solidFill>
                  <a:srgbClr val="000000"/>
                </a:solidFill>
                <a:latin typeface="Times New Roman"/>
                <a:ea typeface="Calibri"/>
                <a:cs typeface="B Nazanin"/>
              </a:rPr>
              <a:t>مهم­ترین مزایای انگاره سازمان به مثابه راه عبارت­اند از:</a:t>
            </a:r>
            <a:endParaRPr lang="en-US" sz="2400" dirty="0">
              <a:latin typeface="Times New Roman"/>
              <a:ea typeface="Calibri"/>
              <a:cs typeface="B Nazanin"/>
            </a:endParaRPr>
          </a:p>
          <a:p>
            <a:pPr indent="252095" algn="just" rtl="1">
              <a:lnSpc>
                <a:spcPct val="150000"/>
              </a:lnSpc>
              <a:spcAft>
                <a:spcPts val="0"/>
              </a:spcAft>
            </a:pPr>
            <a:r>
              <a:rPr lang="fa-IR" sz="2400" dirty="0">
                <a:solidFill>
                  <a:srgbClr val="000000"/>
                </a:solidFill>
                <a:latin typeface="Times New Roman"/>
                <a:ea typeface="Calibri"/>
                <a:cs typeface="B Nazanin"/>
              </a:rPr>
              <a:t>1) این استعاره، افراد را با مفهوم راه­گستری در زمان و گذار در آن آشنا می­سازد؛</a:t>
            </a:r>
            <a:endParaRPr lang="en-US" sz="2400" dirty="0">
              <a:latin typeface="Times New Roman"/>
              <a:ea typeface="Calibri"/>
              <a:cs typeface="B Nazanin"/>
            </a:endParaRPr>
          </a:p>
          <a:p>
            <a:pPr indent="252095" algn="just" rtl="1">
              <a:lnSpc>
                <a:spcPct val="150000"/>
              </a:lnSpc>
              <a:spcAft>
                <a:spcPts val="0"/>
              </a:spcAft>
            </a:pPr>
            <a:r>
              <a:rPr lang="fa-IR" sz="2400" dirty="0">
                <a:solidFill>
                  <a:srgbClr val="000000"/>
                </a:solidFill>
                <a:latin typeface="Times New Roman"/>
                <a:ea typeface="Calibri"/>
                <a:cs typeface="B Nazanin"/>
              </a:rPr>
              <a:t>2) این استعاره، استعاره­های دیگری نظیر سفر، عزیمت، حرکت، دیده­بانی و جهت­یابی را مدنظر قرار می­دهد؛ بنابراین استعاره­ای مولد محسوب می­شود؛</a:t>
            </a:r>
            <a:endParaRPr lang="en-US" sz="2400" dirty="0">
              <a:latin typeface="Times New Roman"/>
              <a:ea typeface="Calibri"/>
              <a:cs typeface="B Nazanin"/>
            </a:endParaRPr>
          </a:p>
          <a:p>
            <a:pPr indent="252095" algn="just" rtl="1">
              <a:lnSpc>
                <a:spcPct val="150000"/>
              </a:lnSpc>
              <a:spcAft>
                <a:spcPts val="0"/>
              </a:spcAft>
            </a:pPr>
            <a:r>
              <a:rPr lang="fa-IR" sz="2400" dirty="0">
                <a:solidFill>
                  <a:srgbClr val="000000"/>
                </a:solidFill>
                <a:latin typeface="Times New Roman"/>
                <a:ea typeface="Calibri"/>
                <a:cs typeface="B Nazanin"/>
              </a:rPr>
              <a:t>3) این استعاره اهمیت نقش دیده­بانی و جهت­یابی را برای مدیر پررنگ می­کند.</a:t>
            </a:r>
            <a:endParaRPr lang="en-US" sz="2400" dirty="0">
              <a:latin typeface="Times New Roman"/>
              <a:ea typeface="Calibri"/>
              <a:cs typeface="B Nazanin"/>
            </a:endParaRPr>
          </a:p>
          <a:p>
            <a:pPr algn="r" rtl="1"/>
            <a:endParaRPr lang="en-US" dirty="0"/>
          </a:p>
        </p:txBody>
      </p:sp>
    </p:spTree>
    <p:extLst>
      <p:ext uri="{BB962C8B-B14F-4D97-AF65-F5344CB8AC3E}">
        <p14:creationId xmlns:p14="http://schemas.microsoft.com/office/powerpoint/2010/main" val="419532736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7620000" cy="5996136"/>
          </a:xfrm>
        </p:spPr>
        <p:txBody>
          <a:bodyPr>
            <a:normAutofit fontScale="92500" lnSpcReduction="10000"/>
          </a:bodyPr>
          <a:lstStyle/>
          <a:p>
            <a:pPr indent="252095" algn="just" rtl="1">
              <a:lnSpc>
                <a:spcPct val="150000"/>
              </a:lnSpc>
              <a:spcAft>
                <a:spcPts val="0"/>
              </a:spcAft>
            </a:pPr>
            <a:r>
              <a:rPr lang="fa-IR" sz="2400" dirty="0">
                <a:solidFill>
                  <a:srgbClr val="000000"/>
                </a:solidFill>
                <a:latin typeface="Times New Roman"/>
                <a:ea typeface="Calibri"/>
                <a:cs typeface="B Nazanin"/>
              </a:rPr>
              <a:t>مهم­ترین معایب و محدودیت­های انگاره سازمان به مثابه راه عبارت­اند از:</a:t>
            </a:r>
            <a:endParaRPr lang="en-US" sz="2400" dirty="0">
              <a:latin typeface="Times New Roman"/>
              <a:ea typeface="Calibri"/>
              <a:cs typeface="B Nazanin"/>
            </a:endParaRPr>
          </a:p>
          <a:p>
            <a:pPr indent="252095" algn="just" rtl="1">
              <a:lnSpc>
                <a:spcPct val="150000"/>
              </a:lnSpc>
              <a:spcAft>
                <a:spcPts val="0"/>
              </a:spcAft>
            </a:pPr>
            <a:r>
              <a:rPr lang="fa-IR" sz="2400" dirty="0">
                <a:solidFill>
                  <a:srgbClr val="000000"/>
                </a:solidFill>
                <a:latin typeface="Times New Roman"/>
                <a:ea typeface="Calibri"/>
                <a:cs typeface="B Nazanin"/>
              </a:rPr>
              <a:t>1) فهم دلالت این استعاره بر سازمان ساده نیست؛ در حالی که معمولاً از استعاره­ها برای روشن­تر کردن ابعاد غامض پدیده­ها استفاده می­شود؛ گویا انتساب این استعاره به سازمان، فهم سازمان را دشوارتر می­سازد؛</a:t>
            </a:r>
            <a:endParaRPr lang="en-US" sz="2400" dirty="0">
              <a:latin typeface="Times New Roman"/>
              <a:ea typeface="Calibri"/>
              <a:cs typeface="B Nazanin"/>
            </a:endParaRPr>
          </a:p>
          <a:p>
            <a:pPr indent="252095" algn="just" rtl="1">
              <a:lnSpc>
                <a:spcPct val="150000"/>
              </a:lnSpc>
              <a:spcAft>
                <a:spcPts val="0"/>
              </a:spcAft>
            </a:pPr>
            <a:r>
              <a:rPr lang="fa-IR" sz="2400" dirty="0">
                <a:solidFill>
                  <a:srgbClr val="000000"/>
                </a:solidFill>
                <a:latin typeface="Times New Roman"/>
                <a:ea typeface="Calibri"/>
                <a:cs typeface="B Nazanin"/>
              </a:rPr>
              <a:t>2) استعاره راه، نوعی ثبات و پایداری را برای سازمان مفروض می­گیرد؛ در حالی که سازمان در عمل، همواره امکان تغییر مسیر دارد؛</a:t>
            </a:r>
            <a:endParaRPr lang="en-US" sz="2400" dirty="0">
              <a:latin typeface="Times New Roman"/>
              <a:ea typeface="Calibri"/>
              <a:cs typeface="B Nazanin"/>
            </a:endParaRPr>
          </a:p>
          <a:p>
            <a:pPr indent="252095" algn="just" rtl="1">
              <a:lnSpc>
                <a:spcPct val="150000"/>
              </a:lnSpc>
              <a:spcAft>
                <a:spcPts val="0"/>
              </a:spcAft>
            </a:pPr>
            <a:r>
              <a:rPr lang="fa-IR" sz="2400" dirty="0">
                <a:solidFill>
                  <a:srgbClr val="000000"/>
                </a:solidFill>
                <a:latin typeface="Times New Roman"/>
                <a:ea typeface="Calibri"/>
                <a:cs typeface="B Nazanin"/>
              </a:rPr>
              <a:t>3) بیشتر به نظر می­رسد که سازمان ماشینی در راه باشد، تا اینکه خود راه باشد.</a:t>
            </a:r>
            <a:endParaRPr lang="en-US" sz="2400" dirty="0">
              <a:latin typeface="Times New Roman"/>
              <a:ea typeface="Calibri"/>
              <a:cs typeface="B Nazanin"/>
            </a:endParaRPr>
          </a:p>
          <a:p>
            <a:pPr algn="just" rtl="1">
              <a:lnSpc>
                <a:spcPct val="150000"/>
              </a:lnSpc>
              <a:spcAft>
                <a:spcPts val="0"/>
              </a:spcAft>
            </a:pPr>
            <a:r>
              <a:rPr lang="fa-IR" sz="2400" b="1" dirty="0">
                <a:solidFill>
                  <a:srgbClr val="000000"/>
                </a:solidFill>
                <a:latin typeface="Times New Roman"/>
                <a:ea typeface="Calibri"/>
                <a:cs typeface="B Nazanin"/>
              </a:rPr>
              <a:t>مهم­ترین پشتوانه­های نظری استعاره راه</a:t>
            </a:r>
            <a:endParaRPr lang="en-US" sz="2400" dirty="0">
              <a:latin typeface="Times New Roman"/>
              <a:ea typeface="Calibri"/>
              <a:cs typeface="B Nazanin"/>
            </a:endParaRPr>
          </a:p>
          <a:p>
            <a:pPr algn="r" rtl="1"/>
            <a:r>
              <a:rPr lang="fa-IR" sz="2400" dirty="0">
                <a:solidFill>
                  <a:srgbClr val="000000"/>
                </a:solidFill>
                <a:latin typeface="Times New Roman"/>
                <a:ea typeface="Calibri"/>
                <a:cs typeface="B Nazanin"/>
              </a:rPr>
              <a:t>مهم­ترین پشتوانه­های نظری این استعاره را می­توان در پرتو مفهوم راه در اندیشه دینی و رویکردهای گوناگون به آینده­پژوهی رصد کرد؛ برای مثال، هنگامی که در اسلام از مفهوم صراط و سبیل استفاده می­شود، منظور به سادگی راهی در ساحت مکان نیست، بلکه راهی مدنظر است که از دیروز تا امروز و آینده به شکلی غیرقابل پیش­بینی امتداد می­یابد.</a:t>
            </a:r>
            <a:endParaRPr lang="en-US" dirty="0"/>
          </a:p>
        </p:txBody>
      </p:sp>
    </p:spTree>
    <p:extLst>
      <p:ext uri="{BB962C8B-B14F-4D97-AF65-F5344CB8AC3E}">
        <p14:creationId xmlns:p14="http://schemas.microsoft.com/office/powerpoint/2010/main" val="193422960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342900" lvl="0" indent="-228600" algn="r" rtl="1">
              <a:lnSpc>
                <a:spcPct val="150000"/>
              </a:lnSpc>
              <a:spcBef>
                <a:spcPct val="20000"/>
              </a:spcBef>
            </a:pPr>
            <a:r>
              <a:rPr lang="fa-IR" sz="2400" b="1" spc="0" dirty="0">
                <a:solidFill>
                  <a:srgbClr val="000000"/>
                </a:solidFill>
                <a:latin typeface="Times New Roman"/>
                <a:ea typeface="Calibri"/>
                <a:cs typeface="B Nazanin"/>
              </a:rPr>
              <a:t>طرح سازمانی منبعث از استعاره راه</a:t>
            </a:r>
            <a:r>
              <a:rPr lang="en-US" sz="2400" b="1" spc="0" dirty="0">
                <a:solidFill>
                  <a:srgbClr val="2F2B20"/>
                </a:solidFill>
                <a:latin typeface="Times New Roman"/>
                <a:ea typeface="Calibri"/>
                <a:cs typeface="B Nazanin"/>
              </a:rPr>
              <a:t/>
            </a:r>
            <a:br>
              <a:rPr lang="en-US" sz="2400" b="1" spc="0" dirty="0">
                <a:solidFill>
                  <a:srgbClr val="2F2B20"/>
                </a:solidFill>
                <a:latin typeface="Times New Roman"/>
                <a:ea typeface="Calibri"/>
                <a:cs typeface="B Nazanin"/>
              </a:rPr>
            </a:br>
            <a:endParaRPr lang="en-US" b="1" dirty="0"/>
          </a:p>
        </p:txBody>
      </p:sp>
      <p:sp>
        <p:nvSpPr>
          <p:cNvPr id="3" name="Content Placeholder 2"/>
          <p:cNvSpPr>
            <a:spLocks noGrp="1"/>
          </p:cNvSpPr>
          <p:nvPr>
            <p:ph idx="1"/>
          </p:nvPr>
        </p:nvSpPr>
        <p:spPr/>
        <p:txBody>
          <a:bodyPr/>
          <a:lstStyle/>
          <a:p>
            <a:pPr indent="252095" algn="just" rtl="1">
              <a:lnSpc>
                <a:spcPct val="150000"/>
              </a:lnSpc>
              <a:spcAft>
                <a:spcPts val="0"/>
              </a:spcAft>
            </a:pPr>
            <a:r>
              <a:rPr lang="fa-IR" sz="2400" dirty="0" smtClean="0">
                <a:solidFill>
                  <a:srgbClr val="000000"/>
                </a:solidFill>
                <a:latin typeface="Times New Roman"/>
                <a:ea typeface="Calibri"/>
                <a:cs typeface="B Nazanin"/>
              </a:rPr>
              <a:t>اگر </a:t>
            </a:r>
            <a:r>
              <a:rPr lang="fa-IR" sz="2400" dirty="0">
                <a:solidFill>
                  <a:srgbClr val="000000"/>
                </a:solidFill>
                <a:latin typeface="Times New Roman"/>
                <a:ea typeface="Calibri"/>
                <a:cs typeface="B Nazanin"/>
              </a:rPr>
              <a:t>انگاره سازمان به مثابه راه، الگوی ذهنی پذیرفته شده طراحان سازمان باشد، سازمان مورد نظر همواره به نوعی سیر و حرکت به سوی آینده دلالت خواهد داشت. این استعاره امکان راه­یابی به سوی هدف و تغییر مسیر و انتخاب مسیر برتر از میان مسیرهای گوناگون را مدنظر قرار می­دهد، ولی نمی­تواند از ماهیت مسیر و امکان بازپردازی آن و نوسازی مسیر و مقصد و ابزارهای حرکت در آن تصویر مطلوبی ارائه نماید.</a:t>
            </a:r>
            <a:endParaRPr lang="en-US" sz="2400" dirty="0">
              <a:latin typeface="Times New Roman"/>
              <a:ea typeface="Calibri"/>
              <a:cs typeface="B Nazanin"/>
            </a:endParaRPr>
          </a:p>
          <a:p>
            <a:pPr algn="r" rtl="1"/>
            <a:endParaRPr lang="en-US" dirty="0"/>
          </a:p>
        </p:txBody>
      </p:sp>
    </p:spTree>
    <p:extLst>
      <p:ext uri="{BB962C8B-B14F-4D97-AF65-F5344CB8AC3E}">
        <p14:creationId xmlns:p14="http://schemas.microsoft.com/office/powerpoint/2010/main" val="272686993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lnSpc>
                <a:spcPct val="150000"/>
              </a:lnSpc>
              <a:spcAft>
                <a:spcPts val="800"/>
              </a:spcAft>
            </a:pPr>
            <a:r>
              <a:rPr lang="fa-IR" sz="2400" b="1" dirty="0">
                <a:solidFill>
                  <a:schemeClr val="tx2">
                    <a:lumMod val="50000"/>
                  </a:schemeClr>
                </a:solidFill>
                <a:latin typeface="Calibri"/>
                <a:ea typeface="Calibri"/>
                <a:cs typeface="B Nazanin"/>
              </a:rPr>
              <a:t>سازمان به مثابه ققنوس- برنامه‌ریزی برای مرگ و زندگی</a:t>
            </a:r>
            <a:r>
              <a:rPr lang="en-US" sz="2400" dirty="0">
                <a:solidFill>
                  <a:schemeClr val="tx2">
                    <a:lumMod val="50000"/>
                  </a:schemeClr>
                </a:solidFill>
                <a:latin typeface="Calibri"/>
                <a:ea typeface="Calibri"/>
                <a:cs typeface="Arial"/>
              </a:rPr>
              <a:t/>
            </a:r>
            <a:br>
              <a:rPr lang="en-US" sz="2400" dirty="0">
                <a:solidFill>
                  <a:schemeClr val="tx2">
                    <a:lumMod val="50000"/>
                  </a:schemeClr>
                </a:solidFill>
                <a:latin typeface="Calibri"/>
                <a:ea typeface="Calibri"/>
                <a:cs typeface="Arial"/>
              </a:rPr>
            </a:br>
            <a:endParaRPr lang="en-US" sz="2400" dirty="0">
              <a:solidFill>
                <a:schemeClr val="tx2">
                  <a:lumMod val="50000"/>
                </a:schemeClr>
              </a:solidFill>
            </a:endParaRPr>
          </a:p>
        </p:txBody>
      </p:sp>
      <p:sp>
        <p:nvSpPr>
          <p:cNvPr id="3" name="Content Placeholder 2"/>
          <p:cNvSpPr>
            <a:spLocks noGrp="1"/>
          </p:cNvSpPr>
          <p:nvPr>
            <p:ph idx="1"/>
          </p:nvPr>
        </p:nvSpPr>
        <p:spPr>
          <a:xfrm>
            <a:off x="457200" y="1052736"/>
            <a:ext cx="7620000" cy="5348064"/>
          </a:xfrm>
        </p:spPr>
        <p:txBody>
          <a:bodyPr/>
          <a:lstStyle/>
          <a:p>
            <a:pPr algn="just" rtl="1">
              <a:lnSpc>
                <a:spcPct val="150000"/>
              </a:lnSpc>
              <a:spcAft>
                <a:spcPts val="800"/>
              </a:spcAft>
            </a:pPr>
            <a:r>
              <a:rPr lang="fa-IR" sz="2400" dirty="0">
                <a:ea typeface="Calibri"/>
                <a:cs typeface="B Nazanin"/>
              </a:rPr>
              <a:t>سازمان را می‌توان همچون یک موجود افسانه‌ای تصور کرد! موجودی چون ققنوس که می‌تواند مراحل حیات خود را در نسل‌های پیاپی برنامه‌ریزی کند. این استعاره نیز استعاره‌ای است که سازمان را در عصرهای متوالی تا آینده نامتناهی رصد می‌کند.</a:t>
            </a:r>
            <a:endParaRPr lang="en-US" sz="1600" dirty="0">
              <a:ea typeface="Calibri"/>
              <a:cs typeface="Arial"/>
            </a:endParaRPr>
          </a:p>
          <a:p>
            <a:pPr algn="just" rtl="1">
              <a:lnSpc>
                <a:spcPct val="150000"/>
              </a:lnSpc>
              <a:spcAft>
                <a:spcPts val="800"/>
              </a:spcAft>
            </a:pPr>
            <a:r>
              <a:rPr lang="fa-IR" sz="2400" dirty="0">
                <a:ea typeface="Calibri"/>
                <a:cs typeface="B Nazanin"/>
              </a:rPr>
              <a:t>اگر انگاره سازمان به مثابه ققنوس، الگوی ذهنی پذیرفته شده طراحان سازمان باشد، سازمان مورد نظر می‌تواند دوره‌های رکود و مرگ خود را بهتر ادراک کند. فهم حاصل از این استعاره، نوع نگاه افراد را به سوی مدیریت زمان و چرخه حیات سازمان، تحت تاثیر قرار می‌دهد.</a:t>
            </a:r>
            <a:endParaRPr lang="en-US" sz="1600" dirty="0">
              <a:ea typeface="Calibri"/>
              <a:cs typeface="Arial"/>
            </a:endParaRPr>
          </a:p>
          <a:p>
            <a:pPr algn="r" rtl="1"/>
            <a:endParaRPr lang="en-US" dirty="0"/>
          </a:p>
        </p:txBody>
      </p:sp>
    </p:spTree>
    <p:extLst>
      <p:ext uri="{BB962C8B-B14F-4D97-AF65-F5344CB8AC3E}">
        <p14:creationId xmlns:p14="http://schemas.microsoft.com/office/powerpoint/2010/main" val="111215095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lnSpc>
                <a:spcPct val="150000"/>
              </a:lnSpc>
              <a:spcAft>
                <a:spcPts val="800"/>
              </a:spcAft>
            </a:pPr>
            <a:r>
              <a:rPr lang="fa-IR" sz="2400" b="1" dirty="0">
                <a:solidFill>
                  <a:schemeClr val="tx2">
                    <a:lumMod val="50000"/>
                  </a:schemeClr>
                </a:solidFill>
                <a:latin typeface="Calibri"/>
                <a:ea typeface="Calibri"/>
                <a:cs typeface="B Nazanin"/>
              </a:rPr>
              <a:t>مهم‌ترین مفروضات این استعاره عبارتند از:</a:t>
            </a:r>
            <a:r>
              <a:rPr lang="en-US" sz="2400" dirty="0">
                <a:solidFill>
                  <a:schemeClr val="tx2">
                    <a:lumMod val="50000"/>
                  </a:schemeClr>
                </a:solidFill>
                <a:latin typeface="Calibri"/>
                <a:ea typeface="Calibri"/>
                <a:cs typeface="Arial"/>
              </a:rPr>
              <a:t/>
            </a:r>
            <a:br>
              <a:rPr lang="en-US" sz="2400" dirty="0">
                <a:solidFill>
                  <a:schemeClr val="tx2">
                    <a:lumMod val="50000"/>
                  </a:schemeClr>
                </a:solidFill>
                <a:latin typeface="Calibri"/>
                <a:ea typeface="Calibri"/>
                <a:cs typeface="Arial"/>
              </a:rPr>
            </a:br>
            <a:endParaRPr lang="en-US" sz="2400" dirty="0">
              <a:solidFill>
                <a:schemeClr val="tx2">
                  <a:lumMod val="50000"/>
                </a:schemeClr>
              </a:solidFill>
            </a:endParaRPr>
          </a:p>
        </p:txBody>
      </p:sp>
      <p:sp>
        <p:nvSpPr>
          <p:cNvPr id="3" name="Content Placeholder 2"/>
          <p:cNvSpPr>
            <a:spLocks noGrp="1"/>
          </p:cNvSpPr>
          <p:nvPr>
            <p:ph idx="1"/>
          </p:nvPr>
        </p:nvSpPr>
        <p:spPr/>
        <p:txBody>
          <a:bodyPr>
            <a:normAutofit fontScale="92500"/>
          </a:bodyPr>
          <a:lstStyle/>
          <a:p>
            <a:pPr algn="just" rtl="1">
              <a:lnSpc>
                <a:spcPct val="150000"/>
              </a:lnSpc>
              <a:spcAft>
                <a:spcPts val="800"/>
              </a:spcAft>
            </a:pPr>
            <a:r>
              <a:rPr lang="fa-IR" sz="2400" dirty="0">
                <a:ea typeface="Calibri"/>
                <a:cs typeface="B Nazanin"/>
              </a:rPr>
              <a:t>1- سازمان همچون ققنوس می‌تواند متولد شود، رشد کند و در هنگام مرگ، خود را بازآفرینی کند؛</a:t>
            </a:r>
            <a:endParaRPr lang="en-US" sz="1600" dirty="0">
              <a:ea typeface="Calibri"/>
              <a:cs typeface="Arial"/>
            </a:endParaRPr>
          </a:p>
          <a:p>
            <a:pPr algn="just" rtl="1">
              <a:lnSpc>
                <a:spcPct val="150000"/>
              </a:lnSpc>
              <a:spcAft>
                <a:spcPts val="800"/>
              </a:spcAft>
            </a:pPr>
            <a:r>
              <a:rPr lang="fa-IR" sz="2400" dirty="0">
                <a:ea typeface="Calibri"/>
                <a:cs typeface="B Nazanin"/>
              </a:rPr>
              <a:t>2- نظریه سازمان، کمک می‌کند تا زمان و نحوه بازآفرینی سازمان بهتر انتخاب شود؛</a:t>
            </a:r>
            <a:endParaRPr lang="en-US" sz="1600" dirty="0">
              <a:ea typeface="Calibri"/>
              <a:cs typeface="Arial"/>
            </a:endParaRPr>
          </a:p>
          <a:p>
            <a:pPr algn="just" rtl="1">
              <a:lnSpc>
                <a:spcPct val="150000"/>
              </a:lnSpc>
              <a:spcAft>
                <a:spcPts val="800"/>
              </a:spcAft>
            </a:pPr>
            <a:r>
              <a:rPr lang="fa-IR" sz="2400" dirty="0">
                <a:ea typeface="Calibri"/>
                <a:cs typeface="B Nazanin"/>
              </a:rPr>
              <a:t>3- هر چه سازمان برنامه‌ریزی شده‌تر با مرگ مواجه شود، موفق‌تر خواهد بود؛</a:t>
            </a:r>
            <a:endParaRPr lang="en-US" sz="1600" dirty="0">
              <a:ea typeface="Calibri"/>
              <a:cs typeface="Arial"/>
            </a:endParaRPr>
          </a:p>
          <a:p>
            <a:pPr algn="just" rtl="1">
              <a:lnSpc>
                <a:spcPct val="150000"/>
              </a:lnSpc>
              <a:spcAft>
                <a:spcPts val="800"/>
              </a:spcAft>
            </a:pPr>
            <a:r>
              <a:rPr lang="fa-IR" sz="2400" dirty="0">
                <a:ea typeface="Calibri"/>
                <a:cs typeface="B Nazanin"/>
              </a:rPr>
              <a:t>4- مدیر، پزشکی است که زمان بهتر را برای مرگ سازمان قدیمی و تولد سازمان جدید تخمین می‌زند و به سازمان کمک می‌کند تا عمر خود را مدیریت کند و وجوه هویت‌پرداز خود را تقویت نماید.</a:t>
            </a:r>
            <a:endParaRPr lang="en-US" sz="1600" dirty="0">
              <a:ea typeface="Calibri"/>
              <a:cs typeface="Arial"/>
            </a:endParaRPr>
          </a:p>
          <a:p>
            <a:pPr algn="r" rtl="1"/>
            <a:endParaRPr lang="en-US" dirty="0"/>
          </a:p>
        </p:txBody>
      </p:sp>
    </p:spTree>
    <p:extLst>
      <p:ext uri="{BB962C8B-B14F-4D97-AF65-F5344CB8AC3E}">
        <p14:creationId xmlns:p14="http://schemas.microsoft.com/office/powerpoint/2010/main" val="258300054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8640"/>
            <a:ext cx="7620000" cy="6212160"/>
          </a:xfrm>
        </p:spPr>
        <p:txBody>
          <a:bodyPr>
            <a:normAutofit fontScale="85000" lnSpcReduction="20000"/>
          </a:bodyPr>
          <a:lstStyle/>
          <a:p>
            <a:pPr algn="just" rtl="1">
              <a:lnSpc>
                <a:spcPct val="150000"/>
              </a:lnSpc>
              <a:spcAft>
                <a:spcPts val="800"/>
              </a:spcAft>
            </a:pPr>
            <a:r>
              <a:rPr lang="fa-IR" sz="2400" dirty="0">
                <a:ea typeface="Calibri"/>
                <a:cs typeface="B Nazanin"/>
              </a:rPr>
              <a:t>مهم‌ترین مزایای انگاره سازمان به مثابه ققنوس عبارتند از:</a:t>
            </a:r>
            <a:endParaRPr lang="en-US" sz="1600" dirty="0">
              <a:ea typeface="Calibri"/>
              <a:cs typeface="Arial"/>
            </a:endParaRPr>
          </a:p>
          <a:p>
            <a:pPr algn="just" rtl="1">
              <a:lnSpc>
                <a:spcPct val="150000"/>
              </a:lnSpc>
              <a:spcAft>
                <a:spcPts val="800"/>
              </a:spcAft>
            </a:pPr>
            <a:r>
              <a:rPr lang="fa-IR" sz="2400" dirty="0">
                <a:ea typeface="Calibri"/>
                <a:cs typeface="B Nazanin"/>
              </a:rPr>
              <a:t>1-واقع‌بینی و نیل به تصور صحیح‌تر از خود و رقبای خود در محیط، و پرهیز از خود پهلوان‌پنداری</a:t>
            </a:r>
            <a:endParaRPr lang="en-US" sz="1600" dirty="0">
              <a:ea typeface="Calibri"/>
              <a:cs typeface="Arial"/>
            </a:endParaRPr>
          </a:p>
          <a:p>
            <a:pPr algn="just" rtl="1">
              <a:lnSpc>
                <a:spcPct val="150000"/>
              </a:lnSpc>
              <a:spcAft>
                <a:spcPts val="800"/>
              </a:spcAft>
            </a:pPr>
            <a:r>
              <a:rPr lang="fa-IR" sz="2400" dirty="0">
                <a:ea typeface="Calibri"/>
                <a:cs typeface="B Nazanin"/>
              </a:rPr>
              <a:t>2- افزایش سطح احتیاط در انتخاب راهبرد، با در نظر گرفتن مخاطره‌ها و قابلیت‌های سایر سیستم‌های محیطی (علاوه بر رقبا)  </a:t>
            </a:r>
            <a:endParaRPr lang="en-US" sz="1600" dirty="0">
              <a:ea typeface="Calibri"/>
              <a:cs typeface="Arial"/>
            </a:endParaRPr>
          </a:p>
          <a:p>
            <a:pPr algn="just" rtl="1">
              <a:lnSpc>
                <a:spcPct val="150000"/>
              </a:lnSpc>
              <a:spcAft>
                <a:spcPts val="800"/>
              </a:spcAft>
            </a:pPr>
            <a:r>
              <a:rPr lang="fa-IR" sz="2400" dirty="0">
                <a:ea typeface="Calibri"/>
                <a:cs typeface="B Nazanin"/>
              </a:rPr>
              <a:t>3- افزایش سرعت عمل و سرعت واکنش، و اتخاذ رفتار مسئولانه‌تر در برابر زمان و وضعیت‌های سود و مخاطره</a:t>
            </a:r>
            <a:endParaRPr lang="en-US" sz="1600" dirty="0">
              <a:ea typeface="Calibri"/>
              <a:cs typeface="Arial"/>
            </a:endParaRPr>
          </a:p>
          <a:p>
            <a:pPr algn="just" rtl="1">
              <a:lnSpc>
                <a:spcPct val="150000"/>
              </a:lnSpc>
              <a:spcAft>
                <a:spcPts val="800"/>
              </a:spcAft>
            </a:pPr>
            <a:r>
              <a:rPr lang="fa-IR" sz="2400" b="1" dirty="0">
                <a:ea typeface="Calibri"/>
                <a:cs typeface="B Nazanin"/>
              </a:rPr>
              <a:t>مهم‌ترین معایب و محدودیت‌های انگاره سازمان به مثابه ققنوس عبارتند از:</a:t>
            </a:r>
            <a:endParaRPr lang="en-US" sz="1600" dirty="0">
              <a:ea typeface="Calibri"/>
              <a:cs typeface="Arial"/>
            </a:endParaRPr>
          </a:p>
          <a:p>
            <a:pPr algn="just" rtl="1">
              <a:lnSpc>
                <a:spcPct val="150000"/>
              </a:lnSpc>
              <a:spcAft>
                <a:spcPts val="800"/>
              </a:spcAft>
            </a:pPr>
            <a:r>
              <a:rPr lang="fa-IR" sz="2400" dirty="0">
                <a:ea typeface="Calibri"/>
                <a:cs typeface="B Nazanin"/>
              </a:rPr>
              <a:t>1-این استعاره به تقویت نوعی روحیه و تصور خویش جاودان‌پنداری منجر می‌شود و به پیامدهای ذیل می‌انجامد:</a:t>
            </a:r>
            <a:endParaRPr lang="en-US" sz="1600" dirty="0">
              <a:ea typeface="Calibri"/>
              <a:cs typeface="Arial"/>
            </a:endParaRPr>
          </a:p>
          <a:p>
            <a:pPr lvl="0" indent="-342900" algn="just" rtl="1">
              <a:lnSpc>
                <a:spcPct val="150000"/>
              </a:lnSpc>
              <a:spcAft>
                <a:spcPts val="800"/>
              </a:spcAft>
              <a:buFont typeface="Symbol"/>
              <a:buChar char=""/>
            </a:pPr>
            <a:r>
              <a:rPr lang="fa-IR" sz="2400" dirty="0">
                <a:ea typeface="Calibri"/>
                <a:cs typeface="B Nazanin"/>
              </a:rPr>
              <a:t>در سازمان خویش جاودان‌پندار، معمولا فرهنگ تنبلی رواج می‌یابد و کار امروز به فردا سپرده می‌شود؛</a:t>
            </a:r>
            <a:endParaRPr lang="en-US" sz="1600" dirty="0">
              <a:ea typeface="Calibri"/>
              <a:cs typeface="Arial"/>
            </a:endParaRPr>
          </a:p>
          <a:p>
            <a:endParaRPr lang="en-US" dirty="0"/>
          </a:p>
        </p:txBody>
      </p:sp>
    </p:spTree>
    <p:extLst>
      <p:ext uri="{BB962C8B-B14F-4D97-AF65-F5344CB8AC3E}">
        <p14:creationId xmlns:p14="http://schemas.microsoft.com/office/powerpoint/2010/main" val="328788537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116632"/>
            <a:ext cx="7825680" cy="6741368"/>
          </a:xfrm>
        </p:spPr>
        <p:txBody>
          <a:bodyPr>
            <a:normAutofit fontScale="77500" lnSpcReduction="20000"/>
          </a:bodyPr>
          <a:lstStyle/>
          <a:p>
            <a:pPr lvl="0" indent="-342900" algn="just" rtl="1">
              <a:lnSpc>
                <a:spcPct val="150000"/>
              </a:lnSpc>
              <a:spcAft>
                <a:spcPts val="800"/>
              </a:spcAft>
              <a:buFont typeface="Symbol"/>
              <a:buChar char=""/>
            </a:pPr>
            <a:r>
              <a:rPr lang="fa-IR" sz="2400" dirty="0">
                <a:ea typeface="Calibri"/>
                <a:cs typeface="B Nazanin"/>
              </a:rPr>
              <a:t>در سازمان خویش جاودان‌پندار معمولا فرهنگ غرور رواج می‌یابد و تصمیم گیرندگان سازمان خود را آسیب‌ناپذیر به حساب می‌آورند؛</a:t>
            </a:r>
            <a:endParaRPr lang="en-US" sz="1600" dirty="0">
              <a:ea typeface="Calibri"/>
              <a:cs typeface="Arial"/>
            </a:endParaRPr>
          </a:p>
          <a:p>
            <a:pPr lvl="0" indent="-342900" algn="just" rtl="1">
              <a:lnSpc>
                <a:spcPct val="150000"/>
              </a:lnSpc>
              <a:spcAft>
                <a:spcPts val="800"/>
              </a:spcAft>
              <a:buFont typeface="Symbol"/>
              <a:buChar char=""/>
            </a:pPr>
            <a:r>
              <a:rPr lang="fa-IR" sz="2400" dirty="0">
                <a:ea typeface="Calibri"/>
                <a:cs typeface="B Nazanin"/>
              </a:rPr>
              <a:t>این استعاره موجب می‌شود که کارکنان، در خیالات موهوم خویش و دور از واقعیت سیر کنند؛ به طوری که نتوانند با مسائل بنیان‌برافکن آینده، به درستی مواجه گردند.</a:t>
            </a:r>
            <a:endParaRPr lang="en-US" sz="1600" dirty="0">
              <a:ea typeface="Calibri"/>
              <a:cs typeface="Arial"/>
            </a:endParaRPr>
          </a:p>
          <a:p>
            <a:pPr algn="just" rtl="1">
              <a:lnSpc>
                <a:spcPct val="150000"/>
              </a:lnSpc>
              <a:spcAft>
                <a:spcPts val="800"/>
              </a:spcAft>
            </a:pPr>
            <a:r>
              <a:rPr lang="fa-IR" sz="2400" b="1" dirty="0">
                <a:ea typeface="Calibri"/>
                <a:cs typeface="B Nazanin"/>
              </a:rPr>
              <a:t>مهم‌ترین پشتوانه‌های نظری استعاره ققنوس</a:t>
            </a:r>
            <a:endParaRPr lang="en-US" sz="1600" dirty="0">
              <a:ea typeface="Calibri"/>
              <a:cs typeface="Arial"/>
            </a:endParaRPr>
          </a:p>
          <a:p>
            <a:pPr algn="just" rtl="1">
              <a:lnSpc>
                <a:spcPct val="150000"/>
              </a:lnSpc>
              <a:spcAft>
                <a:spcPts val="800"/>
              </a:spcAft>
            </a:pPr>
            <a:r>
              <a:rPr lang="fa-IR" sz="2400" dirty="0">
                <a:ea typeface="Calibri"/>
                <a:cs typeface="B Nazanin"/>
              </a:rPr>
              <a:t>گرینر، با در نظر گرفتن مراحل رشد سازمان‌ها و بحران‌های احتمالی در هر مرحله، بر آن است که چرخه حیات سازمانی مشتمل بر مراحل شش گانه ذیل است:</a:t>
            </a:r>
            <a:endParaRPr lang="en-US" sz="1600" dirty="0">
              <a:ea typeface="Calibri"/>
              <a:cs typeface="Arial"/>
            </a:endParaRPr>
          </a:p>
          <a:p>
            <a:pPr lvl="0" indent="-342900" algn="just" rtl="1">
              <a:lnSpc>
                <a:spcPct val="150000"/>
              </a:lnSpc>
              <a:spcAft>
                <a:spcPts val="800"/>
              </a:spcAft>
              <a:buFont typeface="+mj-lt"/>
              <a:buAutoNum type="arabicPeriod"/>
            </a:pPr>
            <a:r>
              <a:rPr lang="fa-IR" sz="2400" dirty="0">
                <a:ea typeface="Calibri"/>
                <a:cs typeface="B Nazanin"/>
              </a:rPr>
              <a:t>مرحله1. رشد از طریق خلاقیت و کارآفرینی </a:t>
            </a:r>
            <a:endParaRPr lang="en-US" sz="1600" dirty="0">
              <a:ea typeface="Calibri"/>
              <a:cs typeface="Arial"/>
            </a:endParaRPr>
          </a:p>
          <a:p>
            <a:pPr lvl="0" indent="-342900" algn="just" rtl="1">
              <a:lnSpc>
                <a:spcPct val="150000"/>
              </a:lnSpc>
              <a:spcAft>
                <a:spcPts val="800"/>
              </a:spcAft>
              <a:buFont typeface="+mj-lt"/>
              <a:buAutoNum type="arabicPeriod"/>
            </a:pPr>
            <a:r>
              <a:rPr lang="fa-IR" sz="2400" dirty="0">
                <a:ea typeface="Calibri"/>
                <a:cs typeface="B Nazanin"/>
              </a:rPr>
              <a:t> مرحله 2. رشد از طریق رهبری </a:t>
            </a:r>
            <a:endParaRPr lang="en-US" sz="1600" dirty="0">
              <a:ea typeface="Calibri"/>
              <a:cs typeface="Arial"/>
            </a:endParaRPr>
          </a:p>
          <a:p>
            <a:pPr lvl="0" indent="-342900" algn="just" rtl="1">
              <a:lnSpc>
                <a:spcPct val="150000"/>
              </a:lnSpc>
              <a:spcAft>
                <a:spcPts val="800"/>
              </a:spcAft>
              <a:buFont typeface="+mj-lt"/>
              <a:buAutoNum type="arabicPeriod"/>
            </a:pPr>
            <a:r>
              <a:rPr lang="fa-IR" sz="2400" dirty="0">
                <a:ea typeface="Calibri"/>
                <a:cs typeface="B Nazanin"/>
              </a:rPr>
              <a:t> مرحله 3. رشد از طریق تفویض</a:t>
            </a:r>
            <a:endParaRPr lang="en-US" sz="1600" dirty="0">
              <a:ea typeface="Calibri"/>
              <a:cs typeface="Arial"/>
            </a:endParaRPr>
          </a:p>
          <a:p>
            <a:pPr lvl="0" indent="-342900" algn="just" rtl="1">
              <a:lnSpc>
                <a:spcPct val="150000"/>
              </a:lnSpc>
              <a:spcAft>
                <a:spcPts val="800"/>
              </a:spcAft>
              <a:buFont typeface="+mj-lt"/>
              <a:buAutoNum type="arabicPeriod"/>
            </a:pPr>
            <a:r>
              <a:rPr lang="fa-IR" sz="2400" dirty="0">
                <a:ea typeface="Calibri"/>
                <a:cs typeface="B Nazanin"/>
              </a:rPr>
              <a:t> مرحله 4. رشد از طریق هماهنگی و دیده‌بانی</a:t>
            </a:r>
            <a:endParaRPr lang="en-US" sz="1600" dirty="0">
              <a:ea typeface="Calibri"/>
              <a:cs typeface="Arial"/>
            </a:endParaRPr>
          </a:p>
          <a:p>
            <a:pPr lvl="0" indent="-342900" algn="just" rtl="1">
              <a:lnSpc>
                <a:spcPct val="150000"/>
              </a:lnSpc>
              <a:spcAft>
                <a:spcPts val="800"/>
              </a:spcAft>
              <a:buFont typeface="+mj-lt"/>
              <a:buAutoNum type="arabicPeriod"/>
            </a:pPr>
            <a:r>
              <a:rPr lang="fa-IR" sz="2400" dirty="0">
                <a:ea typeface="Calibri"/>
                <a:cs typeface="B Nazanin"/>
              </a:rPr>
              <a:t> مرحله 5. رشد از طریق همکاری</a:t>
            </a:r>
            <a:endParaRPr lang="en-US" sz="1600" dirty="0">
              <a:ea typeface="Calibri"/>
              <a:cs typeface="Arial"/>
            </a:endParaRPr>
          </a:p>
          <a:p>
            <a:pPr lvl="0" indent="-342900" algn="just" rtl="1">
              <a:lnSpc>
                <a:spcPct val="150000"/>
              </a:lnSpc>
              <a:spcAft>
                <a:spcPts val="800"/>
              </a:spcAft>
              <a:buFont typeface="+mj-lt"/>
              <a:buAutoNum type="arabicPeriod"/>
            </a:pPr>
            <a:r>
              <a:rPr lang="fa-IR" sz="2400" dirty="0">
                <a:ea typeface="Calibri"/>
                <a:cs typeface="B Nazanin"/>
              </a:rPr>
              <a:t> مرحله 6. رشد از طریق اتحاد (راه‌حل فراسازمانی)</a:t>
            </a:r>
            <a:endParaRPr lang="en-US" sz="1600" dirty="0">
              <a:ea typeface="Calibri"/>
              <a:cs typeface="Arial"/>
            </a:endParaRPr>
          </a:p>
          <a:p>
            <a:pPr algn="r" rtl="1"/>
            <a:endParaRPr lang="en-US" dirty="0"/>
          </a:p>
        </p:txBody>
      </p:sp>
    </p:spTree>
    <p:extLst>
      <p:ext uri="{BB962C8B-B14F-4D97-AF65-F5344CB8AC3E}">
        <p14:creationId xmlns:p14="http://schemas.microsoft.com/office/powerpoint/2010/main" val="305362476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lnSpc>
                <a:spcPct val="150000"/>
              </a:lnSpc>
              <a:spcAft>
                <a:spcPts val="800"/>
              </a:spcAft>
            </a:pPr>
            <a:r>
              <a:rPr lang="fa-IR" sz="2400" b="1" dirty="0">
                <a:solidFill>
                  <a:schemeClr val="tx2">
                    <a:lumMod val="50000"/>
                  </a:schemeClr>
                </a:solidFill>
                <a:latin typeface="Calibri"/>
                <a:ea typeface="Calibri"/>
                <a:cs typeface="B Nazanin"/>
              </a:rPr>
              <a:t>طرح سازمانی منبعث از استعاره ققنوس</a:t>
            </a:r>
            <a:r>
              <a:rPr lang="en-US" sz="2400" dirty="0">
                <a:solidFill>
                  <a:schemeClr val="tx2">
                    <a:lumMod val="50000"/>
                  </a:schemeClr>
                </a:solidFill>
                <a:latin typeface="Calibri"/>
                <a:ea typeface="Calibri"/>
                <a:cs typeface="Arial"/>
              </a:rPr>
              <a:t/>
            </a:r>
            <a:br>
              <a:rPr lang="en-US" sz="2400" dirty="0">
                <a:solidFill>
                  <a:schemeClr val="tx2">
                    <a:lumMod val="50000"/>
                  </a:schemeClr>
                </a:solidFill>
                <a:latin typeface="Calibri"/>
                <a:ea typeface="Calibri"/>
                <a:cs typeface="Arial"/>
              </a:rPr>
            </a:br>
            <a:endParaRPr lang="en-US" sz="2400" dirty="0">
              <a:solidFill>
                <a:schemeClr val="tx2">
                  <a:lumMod val="50000"/>
                </a:schemeClr>
              </a:solidFill>
            </a:endParaRPr>
          </a:p>
        </p:txBody>
      </p:sp>
      <p:sp>
        <p:nvSpPr>
          <p:cNvPr id="3" name="Content Placeholder 2"/>
          <p:cNvSpPr>
            <a:spLocks noGrp="1"/>
          </p:cNvSpPr>
          <p:nvPr>
            <p:ph idx="1"/>
          </p:nvPr>
        </p:nvSpPr>
        <p:spPr>
          <a:xfrm>
            <a:off x="457200" y="1052736"/>
            <a:ext cx="7620000" cy="5348064"/>
          </a:xfrm>
        </p:spPr>
        <p:txBody>
          <a:bodyPr>
            <a:normAutofit/>
          </a:bodyPr>
          <a:lstStyle/>
          <a:p>
            <a:pPr algn="just" rtl="1">
              <a:lnSpc>
                <a:spcPct val="150000"/>
              </a:lnSpc>
              <a:spcAft>
                <a:spcPts val="800"/>
              </a:spcAft>
            </a:pPr>
            <a:r>
              <a:rPr lang="fa-IR" sz="2400" dirty="0">
                <a:ea typeface="Calibri"/>
                <a:cs typeface="B Nazanin"/>
              </a:rPr>
              <a:t>اگر انگاره سازمان به مثابه ققنوس، الگوی ذهنی پذیرفته شده طراحان سازمان باشد، سازمان مورد نظر را به صورت پدیده‌ای موقت در نظر می‌گیرند که می‌تواند در قالب‌های مکرر و به صورت متوالی، ضمن حفظ هویت و شناسه‌های شخصیتی و ژنتیکی خویش، در قالب‌هایی جدید، به حیات خود ادامه دهد. </a:t>
            </a:r>
            <a:endParaRPr lang="en-US" sz="1600" dirty="0">
              <a:ea typeface="Calibri"/>
              <a:cs typeface="Arial"/>
            </a:endParaRPr>
          </a:p>
          <a:p>
            <a:pPr algn="just" rtl="1">
              <a:lnSpc>
                <a:spcPct val="150000"/>
              </a:lnSpc>
              <a:spcAft>
                <a:spcPts val="800"/>
              </a:spcAft>
            </a:pPr>
            <a:r>
              <a:rPr lang="fa-IR" sz="2400" dirty="0">
                <a:ea typeface="Calibri"/>
                <a:cs typeface="B Nazanin"/>
              </a:rPr>
              <a:t>این استعاره، آن دسته از الگوهای سازماندهی را تاکید می‌کند که امکان انعطاف‌پذیر ساختن و انتقال مسئولیت‌ها و وظایف سازمانی را میان ساختارهای متفاوت فراهم می‌آورند و ظرفیت سازمان را برای بازپردازی خود، افزایش می‌دهند.</a:t>
            </a:r>
            <a:endParaRPr lang="en-US" sz="1600" dirty="0">
              <a:ea typeface="Calibri"/>
              <a:cs typeface="Arial"/>
            </a:endParaRPr>
          </a:p>
          <a:p>
            <a:pPr algn="r" rtl="1"/>
            <a:endParaRPr lang="en-US" dirty="0"/>
          </a:p>
        </p:txBody>
      </p:sp>
    </p:spTree>
    <p:extLst>
      <p:ext uri="{BB962C8B-B14F-4D97-AF65-F5344CB8AC3E}">
        <p14:creationId xmlns:p14="http://schemas.microsoft.com/office/powerpoint/2010/main" val="61192523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6632"/>
            <a:ext cx="7620000" cy="6284168"/>
          </a:xfrm>
        </p:spPr>
        <p:txBody>
          <a:bodyPr>
            <a:normAutofit fontScale="92500"/>
          </a:bodyPr>
          <a:lstStyle/>
          <a:p>
            <a:pPr algn="just" rtl="1">
              <a:lnSpc>
                <a:spcPct val="150000"/>
              </a:lnSpc>
              <a:spcAft>
                <a:spcPts val="800"/>
              </a:spcAft>
            </a:pPr>
            <a:r>
              <a:rPr lang="fa-IR" sz="2400" b="1" dirty="0">
                <a:ea typeface="Calibri"/>
                <a:cs typeface="B Nazanin"/>
              </a:rPr>
              <a:t>سازمان به مثابه تئاتر</a:t>
            </a:r>
            <a:endParaRPr lang="en-US" sz="1600" dirty="0">
              <a:ea typeface="Calibri"/>
              <a:cs typeface="Arial"/>
            </a:endParaRPr>
          </a:p>
          <a:p>
            <a:pPr algn="just" rtl="1">
              <a:lnSpc>
                <a:spcPct val="150000"/>
              </a:lnSpc>
              <a:spcAft>
                <a:spcPts val="800"/>
              </a:spcAft>
            </a:pPr>
            <a:r>
              <a:rPr lang="fa-IR" sz="2400" dirty="0">
                <a:ea typeface="Calibri"/>
                <a:cs typeface="B Nazanin"/>
              </a:rPr>
              <a:t>این دیدگاه، از استعاره تئاتر به منزله ابزاری برای مطالعه و نشان دادن فراگردهای اجتماعی استفاده می‌‌کند؛ فراگردهایی که در آنها اعضای سازمان اساسا انسان‌های بازیگرند که در نقش‌های گوناگون در عملکردهای رسمی و غیررسمی درگیرند و مشارکت دارند.</a:t>
            </a:r>
            <a:endParaRPr lang="en-US" sz="1600" dirty="0">
              <a:ea typeface="Calibri"/>
              <a:cs typeface="Arial"/>
            </a:endParaRPr>
          </a:p>
          <a:p>
            <a:pPr algn="just" rtl="1">
              <a:lnSpc>
                <a:spcPct val="150000"/>
              </a:lnSpc>
              <a:spcAft>
                <a:spcPts val="800"/>
              </a:spcAft>
            </a:pPr>
            <a:r>
              <a:rPr lang="fa-IR" sz="2400" b="1" dirty="0">
                <a:ea typeface="Calibri"/>
                <a:cs typeface="B Nazanin"/>
              </a:rPr>
              <a:t>سازمان به مثابه ماده پلاستیکی یا ژلاتینی</a:t>
            </a:r>
            <a:endParaRPr lang="en-US" sz="1600" dirty="0">
              <a:ea typeface="Calibri"/>
              <a:cs typeface="Arial"/>
            </a:endParaRPr>
          </a:p>
          <a:p>
            <a:pPr algn="just" rtl="1">
              <a:lnSpc>
                <a:spcPct val="150000"/>
              </a:lnSpc>
              <a:spcAft>
                <a:spcPts val="800"/>
              </a:spcAft>
            </a:pPr>
            <a:r>
              <a:rPr lang="fa-IR" sz="2400" dirty="0">
                <a:ea typeface="Calibri"/>
                <a:cs typeface="B Nazanin"/>
              </a:rPr>
              <a:t>دیگر استعاره مطرح شده در مطالعات سازمانی، استعاره ماده پلاستیکی یا ژلاتینی است. این استعاره، بر امکان تجزیه سازمان به اجزاء و قطعات قابل بازیافت دلالت داشته، امکان طراحی نوعی سازمان سبز یا سازمان قابل بازیافت را مدنظر قرار می‌دهد. با این تلقی که اگر همه اجزای سازمان، پس از انجام ماموریت آن، قابل تجزیه باشند. </a:t>
            </a:r>
            <a:endParaRPr lang="en-US" sz="1600" dirty="0">
              <a:ea typeface="Calibri"/>
              <a:cs typeface="Arial"/>
            </a:endParaRPr>
          </a:p>
          <a:p>
            <a:pPr algn="r" rtl="1"/>
            <a:endParaRPr lang="en-US" dirty="0"/>
          </a:p>
        </p:txBody>
      </p:sp>
    </p:spTree>
    <p:extLst>
      <p:ext uri="{BB962C8B-B14F-4D97-AF65-F5344CB8AC3E}">
        <p14:creationId xmlns:p14="http://schemas.microsoft.com/office/powerpoint/2010/main" val="29089271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7620000" cy="5924128"/>
          </a:xfrm>
        </p:spPr>
        <p:txBody>
          <a:bodyPr>
            <a:normAutofit/>
          </a:bodyPr>
          <a:lstStyle/>
          <a:p>
            <a:pPr algn="just" rtl="1">
              <a:lnSpc>
                <a:spcPct val="150000"/>
              </a:lnSpc>
              <a:spcAft>
                <a:spcPts val="1000"/>
              </a:spcAft>
            </a:pPr>
            <a:r>
              <a:rPr lang="fa-IR" sz="2400" dirty="0">
                <a:ea typeface="Calibri"/>
                <a:cs typeface="B Nazanin"/>
              </a:rPr>
              <a:t>این الگوها بیشتر بر مبنای خواست نیروهای داخلی سازمان توسعه می یابند و فقط هنگامی تغییر می کنند که تصمیم گیرندگان داخل سازمان متمایل به تغییر شوند.</a:t>
            </a:r>
            <a:endParaRPr lang="en-US" sz="1600" dirty="0">
              <a:ea typeface="Calibri"/>
              <a:cs typeface="Arial"/>
            </a:endParaRPr>
          </a:p>
          <a:p>
            <a:pPr algn="just" rtl="1">
              <a:lnSpc>
                <a:spcPct val="150000"/>
              </a:lnSpc>
              <a:spcAft>
                <a:spcPts val="1000"/>
              </a:spcAft>
            </a:pPr>
            <a:r>
              <a:rPr lang="fa-IR" sz="2400" dirty="0">
                <a:ea typeface="Calibri"/>
                <a:cs typeface="B Nazanin"/>
              </a:rPr>
              <a:t>سازمان به مثابه موجود زنده- طبیعت مداخله می کند</a:t>
            </a:r>
            <a:endParaRPr lang="en-US" sz="1600" dirty="0">
              <a:ea typeface="Calibri"/>
              <a:cs typeface="Arial"/>
            </a:endParaRPr>
          </a:p>
          <a:p>
            <a:pPr algn="just" rtl="1">
              <a:lnSpc>
                <a:spcPct val="150000"/>
              </a:lnSpc>
              <a:spcAft>
                <a:spcPts val="1000"/>
              </a:spcAft>
            </a:pPr>
            <a:r>
              <a:rPr lang="fa-IR" sz="2400" dirty="0">
                <a:ea typeface="Calibri"/>
                <a:cs typeface="B Nazanin"/>
              </a:rPr>
              <a:t>سازمان را می توان همچون موجودی زنده مدنظر قرار داد ( </a:t>
            </a:r>
            <a:r>
              <a:rPr lang="en-US" sz="2400" dirty="0">
                <a:ea typeface="Calibri"/>
                <a:cs typeface="B Nazanin"/>
              </a:rPr>
              <a:t>Morgan,2006,33</a:t>
            </a:r>
            <a:r>
              <a:rPr lang="fa-IR" sz="2400" dirty="0">
                <a:ea typeface="Calibri"/>
                <a:cs typeface="B Nazanin"/>
              </a:rPr>
              <a:t>)؛ موجودی که از اجزایی هماهنگ و وابسته به هم تشکیل شده است و از ظرفیت قابل توجهی برای تطبیق با محیط پیرامون خود برخوردار است و در فرا گردهای تولد،رشد،بلوغ و مرگ،خود را با واقعیت های محیط مرتبط می سازد.</a:t>
            </a:r>
            <a:endParaRPr lang="en-US" sz="1600" dirty="0">
              <a:ea typeface="Calibri"/>
              <a:cs typeface="Arial"/>
            </a:endParaRPr>
          </a:p>
          <a:p>
            <a:pPr algn="r" rtl="1"/>
            <a:endParaRPr lang="en-US" dirty="0"/>
          </a:p>
        </p:txBody>
      </p:sp>
    </p:spTree>
    <p:extLst>
      <p:ext uri="{BB962C8B-B14F-4D97-AF65-F5344CB8AC3E}">
        <p14:creationId xmlns:p14="http://schemas.microsoft.com/office/powerpoint/2010/main" val="327148773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lnSpc>
                <a:spcPct val="150000"/>
              </a:lnSpc>
              <a:spcAft>
                <a:spcPts val="800"/>
              </a:spcAft>
            </a:pPr>
            <a:r>
              <a:rPr lang="fa-IR" sz="2400" b="1" dirty="0">
                <a:solidFill>
                  <a:schemeClr val="tx2">
                    <a:lumMod val="50000"/>
                  </a:schemeClr>
                </a:solidFill>
                <a:latin typeface="Calibri"/>
                <a:ea typeface="Calibri"/>
                <a:cs typeface="B Nazanin"/>
              </a:rPr>
              <a:t>رویکردهای عقلایی، طبیعی و سیستم باز به فهم سازمان </a:t>
            </a:r>
            <a:r>
              <a:rPr lang="en-US" sz="2400" dirty="0">
                <a:solidFill>
                  <a:schemeClr val="tx2">
                    <a:lumMod val="50000"/>
                  </a:schemeClr>
                </a:solidFill>
                <a:latin typeface="Calibri"/>
                <a:ea typeface="Calibri"/>
                <a:cs typeface="Arial"/>
              </a:rPr>
              <a:t/>
            </a:r>
            <a:br>
              <a:rPr lang="en-US" sz="2400" dirty="0">
                <a:solidFill>
                  <a:schemeClr val="tx2">
                    <a:lumMod val="50000"/>
                  </a:schemeClr>
                </a:solidFill>
                <a:latin typeface="Calibri"/>
                <a:ea typeface="Calibri"/>
                <a:cs typeface="Arial"/>
              </a:rPr>
            </a:br>
            <a:r>
              <a:rPr lang="fa-IR" sz="2400" b="1" dirty="0">
                <a:solidFill>
                  <a:schemeClr val="tx2">
                    <a:lumMod val="50000"/>
                  </a:schemeClr>
                </a:solidFill>
                <a:latin typeface="Calibri"/>
                <a:ea typeface="Calibri"/>
                <a:cs typeface="B Nazanin"/>
              </a:rPr>
              <a:t>رویکردها و سیستم‌ها</a:t>
            </a:r>
            <a:r>
              <a:rPr lang="en-US" sz="2400" dirty="0">
                <a:solidFill>
                  <a:schemeClr val="tx2">
                    <a:lumMod val="50000"/>
                  </a:schemeClr>
                </a:solidFill>
                <a:latin typeface="Calibri"/>
                <a:ea typeface="Calibri"/>
                <a:cs typeface="Arial"/>
              </a:rPr>
              <a:t/>
            </a:r>
            <a:br>
              <a:rPr lang="en-US" sz="2400" dirty="0">
                <a:solidFill>
                  <a:schemeClr val="tx2">
                    <a:lumMod val="50000"/>
                  </a:schemeClr>
                </a:solidFill>
                <a:latin typeface="Calibri"/>
                <a:ea typeface="Calibri"/>
                <a:cs typeface="Arial"/>
              </a:rPr>
            </a:br>
            <a:endParaRPr lang="en-US" sz="2400" dirty="0">
              <a:solidFill>
                <a:schemeClr val="tx2">
                  <a:lumMod val="50000"/>
                </a:schemeClr>
              </a:solidFill>
            </a:endParaRPr>
          </a:p>
        </p:txBody>
      </p:sp>
      <p:sp>
        <p:nvSpPr>
          <p:cNvPr id="3" name="Content Placeholder 2"/>
          <p:cNvSpPr>
            <a:spLocks noGrp="1"/>
          </p:cNvSpPr>
          <p:nvPr>
            <p:ph idx="1"/>
          </p:nvPr>
        </p:nvSpPr>
        <p:spPr>
          <a:xfrm>
            <a:off x="457200" y="1600200"/>
            <a:ext cx="7620000" cy="5429200"/>
          </a:xfrm>
        </p:spPr>
        <p:txBody>
          <a:bodyPr>
            <a:normAutofit/>
          </a:bodyPr>
          <a:lstStyle/>
          <a:p>
            <a:pPr algn="just" rtl="1">
              <a:lnSpc>
                <a:spcPct val="150000"/>
              </a:lnSpc>
              <a:spcAft>
                <a:spcPts val="800"/>
              </a:spcAft>
            </a:pPr>
            <a:r>
              <a:rPr lang="fa-IR" sz="2400" dirty="0">
                <a:ea typeface="Calibri"/>
                <a:cs typeface="B Nazanin"/>
              </a:rPr>
              <a:t>هر رویکرد خاص به مطالعه و فهم سازمان و سیستم اجتماعی، شیوه سازماندهی خاصی را مورد توجه قرار می‌دهد. بر این اساس، آن که سازمان را سیستم عقلایی بسته می‌داند، سازمانی نسبتا بسته و متعهد به عقلانیت، طراحی می‌کند؛ و آن که سازمان را سیستم طبیعی باز می‌داند، سازمانی باز را برای فعالیت در فضایی طبیعی طراحی می‌کند. </a:t>
            </a:r>
            <a:endParaRPr lang="en-US" sz="1600" dirty="0">
              <a:ea typeface="Calibri"/>
              <a:cs typeface="Arial"/>
            </a:endParaRPr>
          </a:p>
          <a:p>
            <a:pPr algn="just" rtl="1">
              <a:lnSpc>
                <a:spcPct val="150000"/>
              </a:lnSpc>
              <a:spcAft>
                <a:spcPts val="800"/>
              </a:spcAft>
            </a:pPr>
            <a:r>
              <a:rPr lang="fa-IR" sz="2400" dirty="0">
                <a:ea typeface="Calibri"/>
                <a:cs typeface="B Nazanin"/>
              </a:rPr>
              <a:t>سازماندهی یکی از مهم‌ترین اقدامات مدیریتی است و به تعبیری مدیریت چیزی جز سازماندهی نیست؛ زیرا این سازمان‌ها هستند که در جهان امروز اقدام می‌کنند و در دنیای معاصر، هیچ اقدام یا فعلی صورت نمی‌پذیرد، مگر اینکه فاعلی در قالب یک سازمان داشته باشد.</a:t>
            </a:r>
            <a:endParaRPr lang="en-US" sz="1600" dirty="0">
              <a:ea typeface="Calibri"/>
              <a:cs typeface="Arial"/>
            </a:endParaRPr>
          </a:p>
          <a:p>
            <a:pPr algn="r" rtl="1"/>
            <a:endParaRPr lang="en-US" dirty="0"/>
          </a:p>
        </p:txBody>
      </p:sp>
    </p:spTree>
    <p:extLst>
      <p:ext uri="{BB962C8B-B14F-4D97-AF65-F5344CB8AC3E}">
        <p14:creationId xmlns:p14="http://schemas.microsoft.com/office/powerpoint/2010/main" val="375003339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7620000" cy="6140152"/>
          </a:xfrm>
        </p:spPr>
        <p:txBody>
          <a:bodyPr>
            <a:normAutofit fontScale="85000" lnSpcReduction="20000"/>
          </a:bodyPr>
          <a:lstStyle/>
          <a:p>
            <a:pPr algn="just" rtl="1">
              <a:lnSpc>
                <a:spcPct val="150000"/>
              </a:lnSpc>
              <a:spcAft>
                <a:spcPts val="800"/>
              </a:spcAft>
            </a:pPr>
            <a:r>
              <a:rPr lang="fa-IR" sz="2400" b="1" dirty="0">
                <a:ea typeface="Calibri"/>
                <a:cs typeface="B Nazanin"/>
              </a:rPr>
              <a:t>سازمان به مثابه سیستم عقلایی بسته</a:t>
            </a:r>
            <a:r>
              <a:rPr lang="fa-IR" sz="2400" dirty="0">
                <a:ea typeface="Calibri"/>
                <a:cs typeface="B Nazanin"/>
              </a:rPr>
              <a:t> </a:t>
            </a:r>
            <a:endParaRPr lang="en-US" sz="1600" dirty="0">
              <a:ea typeface="Calibri"/>
              <a:cs typeface="Arial"/>
            </a:endParaRPr>
          </a:p>
          <a:p>
            <a:pPr algn="just" rtl="1">
              <a:lnSpc>
                <a:spcPct val="150000"/>
              </a:lnSpc>
              <a:spcAft>
                <a:spcPts val="800"/>
              </a:spcAft>
            </a:pPr>
            <a:r>
              <a:rPr lang="fa-IR" sz="2400" dirty="0">
                <a:ea typeface="Calibri"/>
                <a:cs typeface="B Nazanin"/>
              </a:rPr>
              <a:t>سیستم عقلایی بسته، از مدارهای تصمیم قطعی و تخلف‌ناپذیر سود می‌جوید؛ یعنی واقعیت بیرونی را تحلیل‌پذیر انگاشته، امکان کنترل عوامل گوناگون را مفروض می‌پندارد و اخذ بهترین تصمیم در بهترین موقعیت را میسر می‌داند.</a:t>
            </a:r>
            <a:endParaRPr lang="en-US" sz="1600" dirty="0">
              <a:ea typeface="Calibri"/>
              <a:cs typeface="Arial"/>
            </a:endParaRPr>
          </a:p>
          <a:p>
            <a:pPr algn="just" rtl="1">
              <a:lnSpc>
                <a:spcPct val="150000"/>
              </a:lnSpc>
              <a:spcAft>
                <a:spcPts val="800"/>
              </a:spcAft>
            </a:pPr>
            <a:r>
              <a:rPr lang="fa-IR" sz="2400" dirty="0">
                <a:ea typeface="Calibri"/>
                <a:cs typeface="B Nazanin"/>
              </a:rPr>
              <a:t>در چنین سیستمی، می‌توان اهداف را دقیقا اندازه‌گیری کرد، مسیرهای نیل به اهداف را مقایسه کرد و نقاط قوت و ضعف آنها را مدنظر قرار داد و بهترین شیوه نیل به هدف را انتخاب نمود.</a:t>
            </a:r>
            <a:endParaRPr lang="en-US" sz="1600" dirty="0">
              <a:ea typeface="Calibri"/>
              <a:cs typeface="Arial"/>
            </a:endParaRPr>
          </a:p>
          <a:p>
            <a:pPr algn="just" rtl="1">
              <a:lnSpc>
                <a:spcPct val="150000"/>
              </a:lnSpc>
              <a:spcAft>
                <a:spcPts val="800"/>
              </a:spcAft>
            </a:pPr>
            <a:r>
              <a:rPr lang="fa-IR" sz="2400" dirty="0">
                <a:ea typeface="Calibri"/>
                <a:cs typeface="B Nazanin"/>
              </a:rPr>
              <a:t>در این رویکرد، بیشترین تاکید معطوف به مشخص‌سازی اهداف و رسمیت است.</a:t>
            </a:r>
            <a:endParaRPr lang="en-US" sz="1600" dirty="0">
              <a:ea typeface="Calibri"/>
              <a:cs typeface="Arial"/>
            </a:endParaRPr>
          </a:p>
          <a:p>
            <a:pPr algn="just" rtl="1">
              <a:lnSpc>
                <a:spcPct val="150000"/>
              </a:lnSpc>
              <a:spcAft>
                <a:spcPts val="800"/>
              </a:spcAft>
            </a:pPr>
            <a:r>
              <a:rPr lang="fa-IR" sz="2400" dirty="0">
                <a:ea typeface="Calibri"/>
                <a:cs typeface="B Nazanin"/>
              </a:rPr>
              <a:t>به هر حال، از چشم انداز سیستم عقلایی بسته، می‌توان کلیه امور سازمان را برنامه‌ریزی کرد و سازمانی منظم و قابل پیش‌بینی را طراحی کرد و مطمئن بود که سازمان مذکور، می‌تواند طی سال‌ها با کارآیی و اثربخشی فعالیت نماید. چنین موقعیتی، اذهان نظریه‌پردازان را به ارائه اصول جهان‌شمول و فراگیر متمایل می‌سازد؛ اصولی برای مدیریت موفق در همه مکان‌ها و همه زمان‌ها و همه سازمان‌ها. </a:t>
            </a:r>
            <a:endParaRPr lang="en-US" sz="1600" dirty="0">
              <a:ea typeface="Calibri"/>
              <a:cs typeface="Arial"/>
            </a:endParaRPr>
          </a:p>
          <a:p>
            <a:pPr algn="r" rtl="1"/>
            <a:endParaRPr lang="en-US" dirty="0"/>
          </a:p>
        </p:txBody>
      </p:sp>
    </p:spTree>
    <p:extLst>
      <p:ext uri="{BB962C8B-B14F-4D97-AF65-F5344CB8AC3E}">
        <p14:creationId xmlns:p14="http://schemas.microsoft.com/office/powerpoint/2010/main" val="194312867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7620000" cy="6669360"/>
          </a:xfrm>
        </p:spPr>
        <p:txBody>
          <a:bodyPr>
            <a:normAutofit fontScale="92500" lnSpcReduction="10000"/>
          </a:bodyPr>
          <a:lstStyle/>
          <a:p>
            <a:pPr algn="just" rtl="1">
              <a:lnSpc>
                <a:spcPct val="150000"/>
              </a:lnSpc>
              <a:spcAft>
                <a:spcPts val="800"/>
              </a:spcAft>
            </a:pPr>
            <a:r>
              <a:rPr lang="fa-IR" sz="2400" dirty="0">
                <a:ea typeface="Calibri"/>
                <a:cs typeface="B Nazanin"/>
              </a:rPr>
              <a:t>مهم‌ترین دیدگاه‌ها و نظریه‌های هم‌گرا با سیستم عقلایی بسته، عبارتند از: نظریه مدیریت علمی تیلور، نظریه تصمیم‌گیری سایمون، نظریه بوروکراسی وبر، و نظریه اداری فایول.</a:t>
            </a:r>
            <a:endParaRPr lang="en-US" sz="1600" dirty="0">
              <a:ea typeface="Calibri"/>
              <a:cs typeface="Arial"/>
            </a:endParaRPr>
          </a:p>
          <a:p>
            <a:pPr algn="just" rtl="1">
              <a:lnSpc>
                <a:spcPct val="150000"/>
              </a:lnSpc>
              <a:spcAft>
                <a:spcPts val="800"/>
              </a:spcAft>
            </a:pPr>
            <a:r>
              <a:rPr lang="fa-IR" sz="2400" b="1" dirty="0">
                <a:ea typeface="Calibri"/>
                <a:cs typeface="B Nazanin"/>
              </a:rPr>
              <a:t>نظریه مدیریت علمی تیلور- </a:t>
            </a:r>
            <a:r>
              <a:rPr lang="fa-IR" sz="2400" dirty="0">
                <a:ea typeface="Calibri"/>
                <a:cs typeface="B Nazanin"/>
              </a:rPr>
              <a:t>تیلور (1856-1915)، نظریه خود را در سال 1912 مطرح کرد. تاکید اصلی وی بر آن بود که اگر اصول مدیریت علمی به صورت مناسب به کار گرفته شوند و زمان کافی برای اثربخش شدن لحاظ گردد، در همه موارد نتایج بهتر و بیشتری (هم برای کارگر و هم کارفرما) حاصل خواهد شد. </a:t>
            </a:r>
            <a:endParaRPr lang="en-US" sz="1600" dirty="0">
              <a:ea typeface="Calibri"/>
              <a:cs typeface="Arial"/>
            </a:endParaRPr>
          </a:p>
          <a:p>
            <a:pPr algn="just" rtl="1">
              <a:lnSpc>
                <a:spcPct val="150000"/>
              </a:lnSpc>
              <a:spcAft>
                <a:spcPts val="800"/>
              </a:spcAft>
            </a:pPr>
            <a:r>
              <a:rPr lang="fa-IR" sz="2400" dirty="0">
                <a:ea typeface="Calibri"/>
                <a:cs typeface="B Nazanin"/>
              </a:rPr>
              <a:t>نظریه تیلور مشتمل بر دو نکته اساسی بود: استانداردسازی کار و کنترل نحوه انجام آن. استانداردسازی باید طوری انجام شود که به یافتن بهترین روش انجام کار (عمل) منجر گردد و کنترل باید به نحوی اجرا شود که متضمن رعایت همه استانداردهای مدنظر باشد. تیلور با رویکرد علمی خود موجب تحول شگرفی در فراگرد تولید و کاهش هزینه‌ها شد  توانست با کاهش قیمت تمام شده، به جامعه انسانی خدمت کند. </a:t>
            </a:r>
            <a:endParaRPr lang="en-US" sz="1600" dirty="0">
              <a:ea typeface="Calibri"/>
              <a:cs typeface="Arial"/>
            </a:endParaRPr>
          </a:p>
          <a:p>
            <a:endParaRPr lang="en-US" dirty="0"/>
          </a:p>
        </p:txBody>
      </p:sp>
    </p:spTree>
    <p:extLst>
      <p:ext uri="{BB962C8B-B14F-4D97-AF65-F5344CB8AC3E}">
        <p14:creationId xmlns:p14="http://schemas.microsoft.com/office/powerpoint/2010/main" val="88977947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0"/>
            <a:ext cx="8280920" cy="6741368"/>
          </a:xfrm>
        </p:spPr>
        <p:txBody>
          <a:bodyPr>
            <a:normAutofit fontScale="92500" lnSpcReduction="20000"/>
          </a:bodyPr>
          <a:lstStyle/>
          <a:p>
            <a:pPr algn="just" rtl="1">
              <a:lnSpc>
                <a:spcPct val="150000"/>
              </a:lnSpc>
              <a:spcAft>
                <a:spcPts val="800"/>
              </a:spcAft>
            </a:pPr>
            <a:r>
              <a:rPr lang="fa-IR" sz="2400" dirty="0">
                <a:ea typeface="Calibri"/>
                <a:cs typeface="B Nazanin"/>
              </a:rPr>
              <a:t>در برابر نظریه مدیریت علمی وی، انتقاداتی نیز مطرح شده‌اند:</a:t>
            </a:r>
            <a:endParaRPr lang="en-US" sz="1600" dirty="0">
              <a:ea typeface="Calibri"/>
              <a:cs typeface="Arial"/>
            </a:endParaRPr>
          </a:p>
          <a:p>
            <a:pPr algn="just" rtl="1">
              <a:lnSpc>
                <a:spcPct val="150000"/>
              </a:lnSpc>
              <a:spcAft>
                <a:spcPts val="800"/>
              </a:spcAft>
            </a:pPr>
            <a:r>
              <a:rPr lang="fa-IR" sz="2400" dirty="0">
                <a:ea typeface="Calibri"/>
                <a:cs typeface="B Nazanin"/>
              </a:rPr>
              <a:t>1-مدیریت علمی، انسان را با رویکردی ابزاری و مکانیکی در نظر می‌گیرد؛ بنابراین با تعریف وظایفی خشک و تکراری برای انسان، موجب بی‌معنا شدن کار، افزایش خستگی کارکنان و در نهایت از خود بیگانه‌شدن وی می‌شود.</a:t>
            </a:r>
            <a:endParaRPr lang="en-US" sz="1600" dirty="0">
              <a:ea typeface="Calibri"/>
              <a:cs typeface="Arial"/>
            </a:endParaRPr>
          </a:p>
          <a:p>
            <a:pPr algn="just" rtl="1">
              <a:lnSpc>
                <a:spcPct val="150000"/>
              </a:lnSpc>
              <a:spcAft>
                <a:spcPts val="800"/>
              </a:spcAft>
            </a:pPr>
            <a:r>
              <a:rPr lang="fa-IR" sz="2400" dirty="0">
                <a:ea typeface="Calibri"/>
                <a:cs typeface="B Nazanin"/>
              </a:rPr>
              <a:t>2-تخصصی شدن امور و محدود شدن وظایف فرد به کاری مشخص، به مشکلاتی در امور هماهنگی و وحدت فرماندهی و بروز تعارض در نقش منجر می‌شود.</a:t>
            </a:r>
            <a:endParaRPr lang="en-US" sz="1600" dirty="0">
              <a:ea typeface="Calibri"/>
              <a:cs typeface="Arial"/>
            </a:endParaRPr>
          </a:p>
          <a:p>
            <a:pPr algn="just" rtl="1">
              <a:lnSpc>
                <a:spcPct val="150000"/>
              </a:lnSpc>
              <a:spcAft>
                <a:spcPts val="800"/>
              </a:spcAft>
            </a:pPr>
            <a:r>
              <a:rPr lang="fa-IR" sz="2400" dirty="0">
                <a:ea typeface="Calibri"/>
                <a:cs typeface="B Nazanin"/>
              </a:rPr>
              <a:t>3-بسیاری از مدیران، روش‌های تیلور را نوعی دخالت بی‌مورد در قدرت و اختیارت خود می‌دانستند؛ زیرا آنها طبق عادت امور را بر اساس محاسبات سرانگشتی انجام می‌دادند؛ در حالی که براساس اصول مدیریت علمی، لازم بود که پیش از هر کاری به بررسی موشکافانه علمی بپردازند؛ بنابراین لازم بود که مدیران افرادی تحصیلکرده و متخصص باشند؛ همین امر مقاومت مدیران را برانگیخت.</a:t>
            </a:r>
            <a:endParaRPr lang="en-US" sz="1600" dirty="0">
              <a:ea typeface="Calibri"/>
              <a:cs typeface="Arial"/>
            </a:endParaRPr>
          </a:p>
          <a:p>
            <a:pPr algn="just" rtl="1">
              <a:lnSpc>
                <a:spcPct val="150000"/>
              </a:lnSpc>
              <a:spcAft>
                <a:spcPts val="800"/>
              </a:spcAft>
            </a:pPr>
            <a:r>
              <a:rPr lang="fa-IR" sz="2400" dirty="0">
                <a:ea typeface="Calibri"/>
                <a:cs typeface="B Nazanin"/>
              </a:rPr>
              <a:t>4-با حاکم شدن عقلانیت برخاسته از مدیریت علمی، تضاد کارگران و مدیران شدت یافت و دخالت اتحادیه‌های کارگری را ضروری ساخت.</a:t>
            </a:r>
            <a:endParaRPr lang="en-US" sz="1600" dirty="0">
              <a:ea typeface="Calibri"/>
              <a:cs typeface="Arial"/>
            </a:endParaRPr>
          </a:p>
          <a:p>
            <a:endParaRPr lang="en-US" dirty="0"/>
          </a:p>
        </p:txBody>
      </p:sp>
    </p:spTree>
    <p:extLst>
      <p:ext uri="{BB962C8B-B14F-4D97-AF65-F5344CB8AC3E}">
        <p14:creationId xmlns:p14="http://schemas.microsoft.com/office/powerpoint/2010/main" val="1954972559"/>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lnSpc>
                <a:spcPct val="150000"/>
              </a:lnSpc>
              <a:spcAft>
                <a:spcPts val="800"/>
              </a:spcAft>
            </a:pPr>
            <a:r>
              <a:rPr lang="fa-IR" sz="2400" b="1" dirty="0">
                <a:solidFill>
                  <a:schemeClr val="tx2">
                    <a:lumMod val="50000"/>
                  </a:schemeClr>
                </a:solidFill>
                <a:latin typeface="Calibri"/>
                <a:ea typeface="Calibri"/>
                <a:cs typeface="B Nazanin"/>
              </a:rPr>
              <a:t>نظریه تصمیم‌گیری سایمون</a:t>
            </a:r>
            <a:r>
              <a:rPr lang="en-US" sz="2400" dirty="0">
                <a:solidFill>
                  <a:schemeClr val="tx2">
                    <a:lumMod val="50000"/>
                  </a:schemeClr>
                </a:solidFill>
                <a:latin typeface="Calibri"/>
                <a:ea typeface="Calibri"/>
                <a:cs typeface="Arial"/>
              </a:rPr>
              <a:t/>
            </a:r>
            <a:br>
              <a:rPr lang="en-US" sz="2400" dirty="0">
                <a:solidFill>
                  <a:schemeClr val="tx2">
                    <a:lumMod val="50000"/>
                  </a:schemeClr>
                </a:solidFill>
                <a:latin typeface="Calibri"/>
                <a:ea typeface="Calibri"/>
                <a:cs typeface="Arial"/>
              </a:rPr>
            </a:br>
            <a:endParaRPr lang="en-US" sz="2400" dirty="0">
              <a:solidFill>
                <a:schemeClr val="tx2">
                  <a:lumMod val="50000"/>
                </a:schemeClr>
              </a:solidFill>
            </a:endParaRPr>
          </a:p>
        </p:txBody>
      </p:sp>
      <p:sp>
        <p:nvSpPr>
          <p:cNvPr id="3" name="Content Placeholder 2"/>
          <p:cNvSpPr>
            <a:spLocks noGrp="1"/>
          </p:cNvSpPr>
          <p:nvPr>
            <p:ph idx="1"/>
          </p:nvPr>
        </p:nvSpPr>
        <p:spPr>
          <a:xfrm>
            <a:off x="457200" y="908720"/>
            <a:ext cx="7620000" cy="5492080"/>
          </a:xfrm>
        </p:spPr>
        <p:txBody>
          <a:bodyPr>
            <a:normAutofit fontScale="85000" lnSpcReduction="10000"/>
          </a:bodyPr>
          <a:lstStyle/>
          <a:p>
            <a:pPr algn="just" rtl="1">
              <a:lnSpc>
                <a:spcPct val="150000"/>
              </a:lnSpc>
              <a:spcAft>
                <a:spcPts val="800"/>
              </a:spcAft>
            </a:pPr>
            <a:r>
              <a:rPr lang="fa-IR" sz="2400" dirty="0">
                <a:ea typeface="Calibri"/>
                <a:cs typeface="B Nazanin"/>
              </a:rPr>
              <a:t>در نظریه سایمون، تصمیم‌گیری از جنبه رفتاری مورد تجزیه و تحلیل قرار می‌گیرد و چنین فرض می‌شود که تصمیم‌گیران در جستجوی راه‌حل‌های حداکثری و حداقلی نیستند، بلکه با نگاهی واقع‌بینانه، بدیل‌هایی را انتخاب می‌کنند که اهداف آنها را در حد رضایت‌بخش محقق سازند.</a:t>
            </a:r>
            <a:endParaRPr lang="en-US" sz="1600" dirty="0">
              <a:ea typeface="Calibri"/>
              <a:cs typeface="Arial"/>
            </a:endParaRPr>
          </a:p>
          <a:p>
            <a:pPr algn="just" rtl="1">
              <a:lnSpc>
                <a:spcPct val="150000"/>
              </a:lnSpc>
              <a:spcAft>
                <a:spcPts val="800"/>
              </a:spcAft>
            </a:pPr>
            <a:r>
              <a:rPr lang="fa-IR" sz="2400" dirty="0">
                <a:ea typeface="Calibri"/>
                <a:cs typeface="B Nazanin"/>
              </a:rPr>
              <a:t>دربرابر نظریه تصمیم‌گیری سایمون، انتقاداتی بدین شرح مطرح شده‌اند:</a:t>
            </a:r>
            <a:endParaRPr lang="en-US" sz="1600" dirty="0">
              <a:ea typeface="Calibri"/>
              <a:cs typeface="Arial"/>
            </a:endParaRPr>
          </a:p>
          <a:p>
            <a:pPr lvl="0" indent="-342900" algn="just" rtl="1">
              <a:lnSpc>
                <a:spcPct val="150000"/>
              </a:lnSpc>
              <a:spcAft>
                <a:spcPts val="800"/>
              </a:spcAft>
              <a:buFont typeface="+mj-lt"/>
              <a:buAutoNum type="arabicPeriod"/>
            </a:pPr>
            <a:r>
              <a:rPr lang="fa-IR" sz="2400" dirty="0">
                <a:ea typeface="Calibri"/>
                <a:cs typeface="B Nazanin"/>
              </a:rPr>
              <a:t>رویکرد رفتاری وی، صرفاً به انسان در قالب سازمان محدود شده بود و عوامل اجتماعی، تاریخی، سیاسی، اقتصادی و فرهنگی را نادیده انگاشته بود. بنابراین چهارچوب نظری وی، ناقص است.</a:t>
            </a:r>
            <a:endParaRPr lang="en-US" sz="1600" dirty="0">
              <a:ea typeface="Calibri"/>
              <a:cs typeface="Arial"/>
            </a:endParaRPr>
          </a:p>
          <a:p>
            <a:pPr lvl="0" indent="-342900" algn="just" rtl="1">
              <a:lnSpc>
                <a:spcPct val="150000"/>
              </a:lnSpc>
              <a:spcAft>
                <a:spcPts val="800"/>
              </a:spcAft>
              <a:buFont typeface="+mj-lt"/>
              <a:buAutoNum type="arabicPeriod"/>
            </a:pPr>
            <a:r>
              <a:rPr lang="fa-IR" sz="2400" dirty="0">
                <a:ea typeface="Calibri"/>
                <a:cs typeface="B Nazanin"/>
              </a:rPr>
              <a:t>آرجریس بر آن است که سایمون در نظریه خود، نقش بینش، سنت، و ایمان و عقیده را در فراگرد تصمیم‌گیری لحاظ نکرده است؛ ضمن اینکه وضعیت مادی و عوامل فرهنگی و تاریخی کنترل کننده رفتار انسان را مدنظر قرار نداده است.</a:t>
            </a:r>
            <a:endParaRPr lang="en-US" sz="1600" dirty="0">
              <a:ea typeface="Calibri"/>
              <a:cs typeface="Arial"/>
            </a:endParaRPr>
          </a:p>
          <a:p>
            <a:pPr algn="r" rtl="1"/>
            <a:endParaRPr lang="en-US" dirty="0"/>
          </a:p>
        </p:txBody>
      </p:sp>
    </p:spTree>
    <p:extLst>
      <p:ext uri="{BB962C8B-B14F-4D97-AF65-F5344CB8AC3E}">
        <p14:creationId xmlns:p14="http://schemas.microsoft.com/office/powerpoint/2010/main" val="174819375"/>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lnSpc>
                <a:spcPct val="150000"/>
              </a:lnSpc>
              <a:spcAft>
                <a:spcPts val="800"/>
              </a:spcAft>
            </a:pPr>
            <a:r>
              <a:rPr lang="fa-IR" sz="2800" b="1" dirty="0">
                <a:solidFill>
                  <a:schemeClr val="tx2">
                    <a:lumMod val="50000"/>
                  </a:schemeClr>
                </a:solidFill>
                <a:latin typeface="Calibri"/>
                <a:ea typeface="Calibri"/>
                <a:cs typeface="B Nazanin"/>
              </a:rPr>
              <a:t>نظریه بوروکراسی وبر</a:t>
            </a:r>
            <a:r>
              <a:rPr lang="en-US" sz="2800" dirty="0">
                <a:solidFill>
                  <a:schemeClr val="tx2">
                    <a:lumMod val="50000"/>
                  </a:schemeClr>
                </a:solidFill>
                <a:latin typeface="Calibri"/>
                <a:ea typeface="Calibri"/>
                <a:cs typeface="Arial"/>
              </a:rPr>
              <a:t/>
            </a:r>
            <a:br>
              <a:rPr lang="en-US" sz="2800" dirty="0">
                <a:solidFill>
                  <a:schemeClr val="tx2">
                    <a:lumMod val="50000"/>
                  </a:schemeClr>
                </a:solidFill>
                <a:latin typeface="Calibri"/>
                <a:ea typeface="Calibri"/>
                <a:cs typeface="Arial"/>
              </a:rPr>
            </a:br>
            <a:endParaRPr lang="en-US" sz="2800" dirty="0">
              <a:solidFill>
                <a:schemeClr val="tx2">
                  <a:lumMod val="50000"/>
                </a:schemeClr>
              </a:solidFill>
            </a:endParaRPr>
          </a:p>
        </p:txBody>
      </p:sp>
      <p:sp>
        <p:nvSpPr>
          <p:cNvPr id="3" name="Content Placeholder 2"/>
          <p:cNvSpPr>
            <a:spLocks noGrp="1"/>
          </p:cNvSpPr>
          <p:nvPr>
            <p:ph idx="1"/>
          </p:nvPr>
        </p:nvSpPr>
        <p:spPr>
          <a:xfrm>
            <a:off x="323528" y="836712"/>
            <a:ext cx="8064896" cy="5760640"/>
          </a:xfrm>
        </p:spPr>
        <p:txBody>
          <a:bodyPr>
            <a:normAutofit fontScale="85000" lnSpcReduction="10000"/>
          </a:bodyPr>
          <a:lstStyle/>
          <a:p>
            <a:pPr algn="just" rtl="1">
              <a:lnSpc>
                <a:spcPct val="150000"/>
              </a:lnSpc>
              <a:spcAft>
                <a:spcPts val="800"/>
              </a:spcAft>
            </a:pPr>
            <a:r>
              <a:rPr lang="fa-IR" sz="2400" dirty="0">
                <a:ea typeface="Calibri"/>
                <a:cs typeface="B Nazanin"/>
              </a:rPr>
              <a:t>وبر بر این باور بود که بوروکراسی طرحی آرمانی و مناسب برای اداره واحدهای سازمانی بزرگ است.</a:t>
            </a:r>
            <a:endParaRPr lang="en-US" sz="1600" dirty="0">
              <a:ea typeface="Calibri"/>
              <a:cs typeface="Arial"/>
            </a:endParaRPr>
          </a:p>
          <a:p>
            <a:pPr algn="just" rtl="1">
              <a:lnSpc>
                <a:spcPct val="150000"/>
              </a:lnSpc>
              <a:spcAft>
                <a:spcPts val="800"/>
              </a:spcAft>
            </a:pPr>
            <a:r>
              <a:rPr lang="fa-IR" sz="2400" dirty="0">
                <a:ea typeface="Calibri"/>
                <a:cs typeface="B Nazanin"/>
              </a:rPr>
              <a:t>مهم‌ترین مشخصه‌های بوروکراسی آرمانی عبارت‌اند از:</a:t>
            </a:r>
            <a:endParaRPr lang="en-US" sz="1600" dirty="0">
              <a:ea typeface="Calibri"/>
              <a:cs typeface="Arial"/>
            </a:endParaRPr>
          </a:p>
          <a:p>
            <a:pPr lvl="0" indent="-342900" algn="just" rtl="1">
              <a:lnSpc>
                <a:spcPct val="150000"/>
              </a:lnSpc>
              <a:spcAft>
                <a:spcPts val="800"/>
              </a:spcAft>
              <a:buFont typeface="+mj-lt"/>
              <a:buAutoNum type="arabicPeriod"/>
            </a:pPr>
            <a:r>
              <a:rPr lang="fa-IR" sz="2400" dirty="0">
                <a:ea typeface="Calibri"/>
                <a:cs typeface="B Nazanin"/>
              </a:rPr>
              <a:t>انجام فعالیت‌ها بر اساس قوانین و مقررات مدون</a:t>
            </a:r>
            <a:endParaRPr lang="en-US" sz="1600" dirty="0">
              <a:ea typeface="Calibri"/>
              <a:cs typeface="Arial"/>
            </a:endParaRPr>
          </a:p>
          <a:p>
            <a:pPr lvl="0" indent="-342900" algn="just" rtl="1">
              <a:lnSpc>
                <a:spcPct val="150000"/>
              </a:lnSpc>
              <a:spcAft>
                <a:spcPts val="800"/>
              </a:spcAft>
              <a:buFont typeface="+mj-lt"/>
              <a:buAutoNum type="arabicPeriod"/>
            </a:pPr>
            <a:r>
              <a:rPr lang="fa-IR" sz="2400" dirty="0">
                <a:ea typeface="Calibri"/>
                <a:cs typeface="B Nazanin"/>
              </a:rPr>
              <a:t>سلسله‌مراتب اختیار کارآمد که از قوانین مشتق می‌شود</a:t>
            </a:r>
            <a:endParaRPr lang="en-US" sz="1600" dirty="0">
              <a:ea typeface="Calibri"/>
              <a:cs typeface="Arial"/>
            </a:endParaRPr>
          </a:p>
          <a:p>
            <a:pPr lvl="0" indent="-342900" algn="just" rtl="1">
              <a:lnSpc>
                <a:spcPct val="150000"/>
              </a:lnSpc>
              <a:spcAft>
                <a:spcPts val="800"/>
              </a:spcAft>
              <a:buFont typeface="+mj-lt"/>
              <a:buAutoNum type="arabicPeriod"/>
            </a:pPr>
            <a:r>
              <a:rPr lang="fa-IR" sz="2400" dirty="0">
                <a:ea typeface="Calibri"/>
                <a:cs typeface="B Nazanin"/>
              </a:rPr>
              <a:t>سیستم ثبت و ضبط و بایگانی اثربخش</a:t>
            </a:r>
            <a:endParaRPr lang="en-US" sz="1600" dirty="0">
              <a:ea typeface="Calibri"/>
              <a:cs typeface="Arial"/>
            </a:endParaRPr>
          </a:p>
          <a:p>
            <a:pPr lvl="0" indent="-342900" algn="just" rtl="1">
              <a:lnSpc>
                <a:spcPct val="150000"/>
              </a:lnSpc>
              <a:spcAft>
                <a:spcPts val="800"/>
              </a:spcAft>
              <a:buFont typeface="+mj-lt"/>
              <a:buAutoNum type="arabicPeriod"/>
            </a:pPr>
            <a:r>
              <a:rPr lang="fa-IR" sz="2400" dirty="0">
                <a:ea typeface="Calibri"/>
                <a:cs typeface="B Nazanin"/>
              </a:rPr>
              <a:t>تفکیک زندگی شخصی از زندگی سازمانی، و تأکید بر ماهیت غیرشخصی و مستقل سازمان</a:t>
            </a:r>
            <a:endParaRPr lang="en-US" sz="1600" dirty="0">
              <a:ea typeface="Calibri"/>
              <a:cs typeface="Arial"/>
            </a:endParaRPr>
          </a:p>
          <a:p>
            <a:pPr lvl="0" indent="-342900" algn="just" rtl="1">
              <a:lnSpc>
                <a:spcPct val="150000"/>
              </a:lnSpc>
              <a:spcAft>
                <a:spcPts val="800"/>
              </a:spcAft>
              <a:buFont typeface="+mj-lt"/>
              <a:buAutoNum type="arabicPeriod"/>
            </a:pPr>
            <a:r>
              <a:rPr lang="fa-IR" sz="2400" dirty="0">
                <a:ea typeface="Calibri"/>
                <a:cs typeface="B Nazanin"/>
              </a:rPr>
              <a:t>تأکید بر ماهیت تخصصی کار اداری</a:t>
            </a:r>
            <a:endParaRPr lang="en-US" sz="1600" dirty="0">
              <a:ea typeface="Calibri"/>
              <a:cs typeface="Arial"/>
            </a:endParaRPr>
          </a:p>
          <a:p>
            <a:pPr lvl="0" indent="-342900" algn="just" rtl="1">
              <a:lnSpc>
                <a:spcPct val="150000"/>
              </a:lnSpc>
              <a:spcAft>
                <a:spcPts val="800"/>
              </a:spcAft>
              <a:buFont typeface="+mj-lt"/>
              <a:buAutoNum type="arabicPeriod"/>
            </a:pPr>
            <a:r>
              <a:rPr lang="fa-IR" sz="2400" dirty="0">
                <a:ea typeface="Calibri"/>
                <a:cs typeface="B Nazanin"/>
              </a:rPr>
              <a:t>استخدام مادام‌العمر و تبدیل بوروکراسی به دغدغه‌ اصلی کارکنان برای امرار معاش</a:t>
            </a:r>
            <a:endParaRPr lang="en-US" sz="1600" dirty="0">
              <a:ea typeface="Calibri"/>
              <a:cs typeface="Arial"/>
            </a:endParaRPr>
          </a:p>
          <a:p>
            <a:pPr lvl="0" indent="-342900" algn="just" rtl="1">
              <a:lnSpc>
                <a:spcPct val="150000"/>
              </a:lnSpc>
              <a:spcAft>
                <a:spcPts val="800"/>
              </a:spcAft>
              <a:buFont typeface="+mj-lt"/>
              <a:buAutoNum type="arabicPeriod"/>
            </a:pPr>
            <a:r>
              <a:rPr lang="fa-IR" sz="2400" dirty="0">
                <a:ea typeface="Calibri"/>
                <a:cs typeface="B Nazanin"/>
              </a:rPr>
              <a:t>وضع قوانین جامع و واضح به مثابه قواعد شغلی</a:t>
            </a:r>
            <a:endParaRPr lang="en-US" sz="1600" dirty="0">
              <a:ea typeface="Calibri"/>
              <a:cs typeface="Arial"/>
            </a:endParaRPr>
          </a:p>
          <a:p>
            <a:pPr algn="r" rtl="1"/>
            <a:endParaRPr lang="en-US" dirty="0"/>
          </a:p>
        </p:txBody>
      </p:sp>
    </p:spTree>
    <p:extLst>
      <p:ext uri="{BB962C8B-B14F-4D97-AF65-F5344CB8AC3E}">
        <p14:creationId xmlns:p14="http://schemas.microsoft.com/office/powerpoint/2010/main" val="2527092935"/>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8640"/>
            <a:ext cx="7620000" cy="6212160"/>
          </a:xfrm>
        </p:spPr>
        <p:txBody>
          <a:bodyPr>
            <a:normAutofit fontScale="92500"/>
          </a:bodyPr>
          <a:lstStyle/>
          <a:p>
            <a:pPr algn="just" rtl="1">
              <a:lnSpc>
                <a:spcPct val="150000"/>
              </a:lnSpc>
              <a:spcAft>
                <a:spcPts val="800"/>
              </a:spcAft>
            </a:pPr>
            <a:r>
              <a:rPr lang="fa-IR" sz="2400" dirty="0">
                <a:ea typeface="Calibri"/>
                <a:cs typeface="B Nazanin"/>
              </a:rPr>
              <a:t>در برابر نظریه بوروکراسی وبر، انتقادات زیادی مطرح شده است:</a:t>
            </a:r>
            <a:endParaRPr lang="en-US" sz="1600" dirty="0">
              <a:ea typeface="Calibri"/>
              <a:cs typeface="Arial"/>
            </a:endParaRPr>
          </a:p>
          <a:p>
            <a:pPr lvl="0" indent="-342900" algn="just" rtl="1">
              <a:lnSpc>
                <a:spcPct val="150000"/>
              </a:lnSpc>
              <a:spcAft>
                <a:spcPts val="800"/>
              </a:spcAft>
              <a:buFont typeface="+mj-lt"/>
              <a:buAutoNum type="arabicPeriod"/>
            </a:pPr>
            <a:r>
              <a:rPr lang="fa-IR" sz="2400" dirty="0">
                <a:ea typeface="Calibri"/>
                <a:cs typeface="B Nazanin"/>
              </a:rPr>
              <a:t>در بوروکراسی جابه‌جایی اهداف رخ می‌دهد و اهداف سازمان با اهداف شخصی یا گروه‌های فرعی ابزار تولید و قوانین و مقررات جابه‌جا می‌شوند؛ به طوری که اهداف سازمان فراموش می‌شوند و اهداف دیگر در آن جلوه می‌کنند.</a:t>
            </a:r>
            <a:endParaRPr lang="en-US" sz="1600" dirty="0">
              <a:ea typeface="Calibri"/>
              <a:cs typeface="Arial"/>
            </a:endParaRPr>
          </a:p>
          <a:p>
            <a:pPr lvl="0" indent="-342900" algn="just" rtl="1">
              <a:lnSpc>
                <a:spcPct val="150000"/>
              </a:lnSpc>
              <a:spcAft>
                <a:spcPts val="800"/>
              </a:spcAft>
              <a:buFont typeface="+mj-lt"/>
              <a:buAutoNum type="arabicPeriod"/>
            </a:pPr>
            <a:r>
              <a:rPr lang="fa-IR" sz="2400" dirty="0">
                <a:ea typeface="Calibri"/>
                <a:cs typeface="B Nazanin"/>
              </a:rPr>
              <a:t>در بروکراسی هویت و شخصیت انسانی تحت‌الشعاع هویت سازمانی قرار می‌گیرد.</a:t>
            </a:r>
            <a:endParaRPr lang="en-US" sz="1600" dirty="0">
              <a:ea typeface="Calibri"/>
              <a:cs typeface="Arial"/>
            </a:endParaRPr>
          </a:p>
          <a:p>
            <a:pPr lvl="0" indent="-342900" algn="just" rtl="1">
              <a:lnSpc>
                <a:spcPct val="150000"/>
              </a:lnSpc>
              <a:spcAft>
                <a:spcPts val="800"/>
              </a:spcAft>
              <a:buFont typeface="+mj-lt"/>
              <a:buAutoNum type="arabicPeriod"/>
            </a:pPr>
            <a:r>
              <a:rPr lang="fa-IR" sz="2400" dirty="0">
                <a:ea typeface="Calibri"/>
                <a:cs typeface="B Nazanin"/>
              </a:rPr>
              <a:t>در بوروکراسی‌ها قوانین و مقررات اصل می‌شوند و به صورت نامناسب و کورکورانه به کار می‌روند.</a:t>
            </a:r>
            <a:endParaRPr lang="en-US" sz="1600" dirty="0">
              <a:ea typeface="Calibri"/>
              <a:cs typeface="Arial"/>
            </a:endParaRPr>
          </a:p>
          <a:p>
            <a:pPr lvl="0" indent="-342900" algn="just" rtl="1">
              <a:lnSpc>
                <a:spcPct val="150000"/>
              </a:lnSpc>
              <a:spcAft>
                <a:spcPts val="800"/>
              </a:spcAft>
              <a:buFont typeface="+mj-lt"/>
              <a:buAutoNum type="arabicPeriod"/>
            </a:pPr>
            <a:r>
              <a:rPr lang="fa-IR" sz="2400" dirty="0">
                <a:ea typeface="Calibri"/>
                <a:cs typeface="B Nazanin"/>
              </a:rPr>
              <a:t>بوروکراسی‌ها موجب از خود بیگانگی کارکنان و مدیران می‌شوند.</a:t>
            </a:r>
            <a:endParaRPr lang="en-US" sz="1600" dirty="0">
              <a:ea typeface="Calibri"/>
              <a:cs typeface="Arial"/>
            </a:endParaRPr>
          </a:p>
          <a:p>
            <a:pPr lvl="0" indent="-342900" algn="just" rtl="1">
              <a:lnSpc>
                <a:spcPct val="150000"/>
              </a:lnSpc>
              <a:spcAft>
                <a:spcPts val="800"/>
              </a:spcAft>
              <a:buFont typeface="+mj-lt"/>
              <a:buAutoNum type="arabicPeriod"/>
            </a:pPr>
            <a:r>
              <a:rPr lang="fa-IR" sz="2400" dirty="0">
                <a:ea typeface="Calibri"/>
                <a:cs typeface="B Nazanin"/>
              </a:rPr>
              <a:t>در نظریه بوروکراسی وبر، از نقش سازمان‌های غیررسمی و تأثیر آنها بر کارآیی و عملکرد سازمان غفلت شده است</a:t>
            </a:r>
            <a:endParaRPr lang="en-US" sz="1600" dirty="0">
              <a:ea typeface="Calibri"/>
              <a:cs typeface="Arial"/>
            </a:endParaRPr>
          </a:p>
          <a:p>
            <a:pPr algn="r" rtl="1"/>
            <a:endParaRPr lang="en-US" dirty="0"/>
          </a:p>
        </p:txBody>
      </p:sp>
    </p:spTree>
    <p:extLst>
      <p:ext uri="{BB962C8B-B14F-4D97-AF65-F5344CB8AC3E}">
        <p14:creationId xmlns:p14="http://schemas.microsoft.com/office/powerpoint/2010/main" val="203348956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lnSpc>
                <a:spcPct val="150000"/>
              </a:lnSpc>
              <a:spcAft>
                <a:spcPts val="800"/>
              </a:spcAft>
            </a:pPr>
            <a:r>
              <a:rPr lang="fa-IR" sz="2800" dirty="0">
                <a:solidFill>
                  <a:schemeClr val="tx2">
                    <a:lumMod val="50000"/>
                  </a:schemeClr>
                </a:solidFill>
                <a:latin typeface="Calibri"/>
                <a:ea typeface="Calibri"/>
                <a:cs typeface="B Nazanin"/>
              </a:rPr>
              <a:t>نظریه اداری فایول</a:t>
            </a:r>
            <a:r>
              <a:rPr lang="en-US" sz="2800" dirty="0">
                <a:solidFill>
                  <a:schemeClr val="tx2">
                    <a:lumMod val="50000"/>
                  </a:schemeClr>
                </a:solidFill>
                <a:latin typeface="Calibri"/>
                <a:ea typeface="Calibri"/>
                <a:cs typeface="Arial"/>
              </a:rPr>
              <a:t/>
            </a:r>
            <a:br>
              <a:rPr lang="en-US" sz="2800" dirty="0">
                <a:solidFill>
                  <a:schemeClr val="tx2">
                    <a:lumMod val="50000"/>
                  </a:schemeClr>
                </a:solidFill>
                <a:latin typeface="Calibri"/>
                <a:ea typeface="Calibri"/>
                <a:cs typeface="Arial"/>
              </a:rPr>
            </a:br>
            <a:r>
              <a:rPr lang="fa-IR" sz="2800" dirty="0">
                <a:solidFill>
                  <a:schemeClr val="tx2">
                    <a:lumMod val="50000"/>
                  </a:schemeClr>
                </a:solidFill>
                <a:latin typeface="Calibri"/>
                <a:ea typeface="Calibri"/>
                <a:cs typeface="B Nazanin"/>
              </a:rPr>
              <a:t>اصول مورد نظر فایول عبارت بودند از:</a:t>
            </a:r>
            <a:r>
              <a:rPr lang="en-US" sz="2800" dirty="0">
                <a:solidFill>
                  <a:schemeClr val="tx2">
                    <a:lumMod val="50000"/>
                  </a:schemeClr>
                </a:solidFill>
                <a:latin typeface="Calibri"/>
                <a:ea typeface="Calibri"/>
                <a:cs typeface="Arial"/>
              </a:rPr>
              <a:t/>
            </a:r>
            <a:br>
              <a:rPr lang="en-US" sz="2800" dirty="0">
                <a:solidFill>
                  <a:schemeClr val="tx2">
                    <a:lumMod val="50000"/>
                  </a:schemeClr>
                </a:solidFill>
                <a:latin typeface="Calibri"/>
                <a:ea typeface="Calibri"/>
                <a:cs typeface="Arial"/>
              </a:rPr>
            </a:br>
            <a:endParaRPr lang="en-US" sz="2800" dirty="0">
              <a:solidFill>
                <a:schemeClr val="tx2">
                  <a:lumMod val="50000"/>
                </a:schemeClr>
              </a:solidFill>
            </a:endParaRPr>
          </a:p>
        </p:txBody>
      </p:sp>
      <p:sp>
        <p:nvSpPr>
          <p:cNvPr id="3" name="Content Placeholder 2"/>
          <p:cNvSpPr>
            <a:spLocks noGrp="1"/>
          </p:cNvSpPr>
          <p:nvPr>
            <p:ph idx="1"/>
          </p:nvPr>
        </p:nvSpPr>
        <p:spPr>
          <a:xfrm>
            <a:off x="457200" y="1340768"/>
            <a:ext cx="7620000" cy="5400600"/>
          </a:xfrm>
        </p:spPr>
        <p:txBody>
          <a:bodyPr>
            <a:normAutofit fontScale="85000" lnSpcReduction="20000"/>
          </a:bodyPr>
          <a:lstStyle/>
          <a:p>
            <a:pPr lvl="0" indent="-342900" algn="just" rtl="1">
              <a:lnSpc>
                <a:spcPct val="150000"/>
              </a:lnSpc>
              <a:spcAft>
                <a:spcPts val="800"/>
              </a:spcAft>
              <a:buFont typeface="+mj-lt"/>
              <a:buAutoNum type="arabicPeriod"/>
            </a:pPr>
            <a:r>
              <a:rPr lang="fa-IR" sz="2400" dirty="0">
                <a:ea typeface="Calibri"/>
                <a:cs typeface="B Nazanin"/>
              </a:rPr>
              <a:t>تقسیم کار </a:t>
            </a:r>
            <a:r>
              <a:rPr lang="fa-IR" sz="2400" dirty="0">
                <a:ea typeface="Calibri"/>
                <a:cs typeface="Times New Roman"/>
              </a:rPr>
              <a:t>–</a:t>
            </a:r>
            <a:r>
              <a:rPr lang="fa-IR" sz="2400" dirty="0">
                <a:ea typeface="Calibri"/>
                <a:cs typeface="B Nazanin"/>
              </a:rPr>
              <a:t> تخصصی کردن نیروی کار برای تمرکز بر فعالیت و کارآیی بیشتر، ضروری است.</a:t>
            </a:r>
            <a:endParaRPr lang="en-US" sz="1600" dirty="0">
              <a:ea typeface="Calibri"/>
              <a:cs typeface="Arial"/>
            </a:endParaRPr>
          </a:p>
          <a:p>
            <a:pPr lvl="0" indent="-342900" algn="just" rtl="1">
              <a:lnSpc>
                <a:spcPct val="150000"/>
              </a:lnSpc>
              <a:spcAft>
                <a:spcPts val="800"/>
              </a:spcAft>
              <a:buFont typeface="+mj-lt"/>
              <a:buAutoNum type="arabicPeriod"/>
            </a:pPr>
            <a:r>
              <a:rPr lang="fa-IR" sz="2400" dirty="0">
                <a:ea typeface="Calibri"/>
                <a:cs typeface="B Nazanin"/>
              </a:rPr>
              <a:t>اختیار و مسئولیت </a:t>
            </a:r>
            <a:r>
              <a:rPr lang="fa-IR" sz="2400" dirty="0">
                <a:ea typeface="Calibri"/>
                <a:cs typeface="Times New Roman"/>
              </a:rPr>
              <a:t>–</a:t>
            </a:r>
            <a:r>
              <a:rPr lang="fa-IR" sz="2400" dirty="0">
                <a:ea typeface="Calibri"/>
                <a:cs typeface="B Nazanin"/>
              </a:rPr>
              <a:t> اختیار بر حق صدور دستورات دلالت دارد که باید با مسئولیت تناسب داشته باشد</a:t>
            </a:r>
            <a:endParaRPr lang="en-US" sz="1600" dirty="0">
              <a:ea typeface="Calibri"/>
              <a:cs typeface="Arial"/>
            </a:endParaRPr>
          </a:p>
          <a:p>
            <a:pPr lvl="0" indent="-342900" algn="just" rtl="1">
              <a:lnSpc>
                <a:spcPct val="150000"/>
              </a:lnSpc>
              <a:spcAft>
                <a:spcPts val="800"/>
              </a:spcAft>
              <a:buFont typeface="+mj-lt"/>
              <a:buAutoNum type="arabicPeriod"/>
            </a:pPr>
            <a:r>
              <a:rPr lang="fa-IR" sz="2400" dirty="0">
                <a:ea typeface="Calibri"/>
                <a:cs typeface="B Nazanin"/>
              </a:rPr>
              <a:t>انضباط </a:t>
            </a:r>
            <a:r>
              <a:rPr lang="fa-IR" sz="2400" dirty="0">
                <a:ea typeface="Calibri"/>
                <a:cs typeface="Times New Roman"/>
              </a:rPr>
              <a:t>–</a:t>
            </a:r>
            <a:r>
              <a:rPr lang="fa-IR" sz="2400" dirty="0">
                <a:ea typeface="Calibri"/>
                <a:cs typeface="B Nazanin"/>
              </a:rPr>
              <a:t> بر رعایت اصول و ارزش‌های سازمان دلالت دارد که برای اداره آرام سازمان ضروری است</a:t>
            </a:r>
            <a:endParaRPr lang="en-US" sz="1600" dirty="0">
              <a:ea typeface="Calibri"/>
              <a:cs typeface="Arial"/>
            </a:endParaRPr>
          </a:p>
          <a:p>
            <a:pPr lvl="0" indent="-342900" algn="just" rtl="1">
              <a:lnSpc>
                <a:spcPct val="150000"/>
              </a:lnSpc>
              <a:spcAft>
                <a:spcPts val="800"/>
              </a:spcAft>
              <a:buFont typeface="+mj-lt"/>
              <a:buAutoNum type="arabicPeriod"/>
            </a:pPr>
            <a:r>
              <a:rPr lang="fa-IR" sz="2400" dirty="0">
                <a:ea typeface="Calibri"/>
                <a:cs typeface="B Nazanin"/>
              </a:rPr>
              <a:t>وحدت فرماندهی </a:t>
            </a:r>
            <a:r>
              <a:rPr lang="fa-IR" sz="2400" dirty="0">
                <a:ea typeface="Calibri"/>
                <a:cs typeface="Times New Roman"/>
              </a:rPr>
              <a:t>–</a:t>
            </a:r>
            <a:r>
              <a:rPr lang="fa-IR" sz="2400" dirty="0">
                <a:ea typeface="Calibri"/>
                <a:cs typeface="B Nazanin"/>
              </a:rPr>
              <a:t> هر کارمند فقط باید از یک سرپرست دستور بگیرد.</a:t>
            </a:r>
            <a:endParaRPr lang="en-US" sz="1600" dirty="0">
              <a:ea typeface="Calibri"/>
              <a:cs typeface="Arial"/>
            </a:endParaRPr>
          </a:p>
          <a:p>
            <a:pPr lvl="0" indent="-342900" algn="just" rtl="1">
              <a:lnSpc>
                <a:spcPct val="150000"/>
              </a:lnSpc>
              <a:spcAft>
                <a:spcPts val="800"/>
              </a:spcAft>
              <a:buFont typeface="+mj-lt"/>
              <a:buAutoNum type="arabicPeriod"/>
            </a:pPr>
            <a:r>
              <a:rPr lang="fa-IR" sz="2400" dirty="0">
                <a:ea typeface="Calibri"/>
                <a:cs typeface="B Nazanin"/>
              </a:rPr>
              <a:t>وحدت مدیریت </a:t>
            </a:r>
            <a:r>
              <a:rPr lang="fa-IR" sz="2400" dirty="0">
                <a:ea typeface="Calibri"/>
                <a:cs typeface="Times New Roman"/>
              </a:rPr>
              <a:t>–</a:t>
            </a:r>
            <a:r>
              <a:rPr lang="fa-IR" sz="2400" dirty="0">
                <a:ea typeface="Calibri"/>
                <a:cs typeface="B Nazanin"/>
              </a:rPr>
              <a:t> هر گروه از فعالیت‌ها، در قالب یک برنامه و برای نیل به یک هدف، تحت نظر یک رئیس قرار می‌گیرند</a:t>
            </a:r>
            <a:endParaRPr lang="en-US" sz="1600" dirty="0">
              <a:ea typeface="Calibri"/>
              <a:cs typeface="Arial"/>
            </a:endParaRPr>
          </a:p>
          <a:p>
            <a:pPr lvl="0" indent="-342900" algn="just" rtl="1">
              <a:lnSpc>
                <a:spcPct val="150000"/>
              </a:lnSpc>
              <a:spcAft>
                <a:spcPts val="800"/>
              </a:spcAft>
              <a:buFont typeface="+mj-lt"/>
              <a:buAutoNum type="arabicPeriod"/>
            </a:pPr>
            <a:r>
              <a:rPr lang="fa-IR" sz="2400" dirty="0">
                <a:ea typeface="Calibri"/>
                <a:cs typeface="B Nazanin"/>
              </a:rPr>
              <a:t>تبعیت منافع فردی از منافع جمعی</a:t>
            </a:r>
            <a:endParaRPr lang="en-US" sz="1600" dirty="0">
              <a:ea typeface="Calibri"/>
              <a:cs typeface="Arial"/>
            </a:endParaRPr>
          </a:p>
          <a:p>
            <a:pPr lvl="0" indent="-342900" algn="just" rtl="1">
              <a:lnSpc>
                <a:spcPct val="150000"/>
              </a:lnSpc>
              <a:spcAft>
                <a:spcPts val="800"/>
              </a:spcAft>
              <a:buFont typeface="+mj-lt"/>
              <a:buAutoNum type="arabicPeriod"/>
            </a:pPr>
            <a:r>
              <a:rPr lang="fa-IR" sz="2400" dirty="0">
                <a:ea typeface="Calibri"/>
                <a:cs typeface="B Nazanin"/>
              </a:rPr>
              <a:t>جبران خدمات (پاداش‌دهی) نیروی تنسانی</a:t>
            </a:r>
            <a:endParaRPr lang="en-US" sz="1600" dirty="0">
              <a:ea typeface="Calibri"/>
              <a:cs typeface="Arial"/>
            </a:endParaRPr>
          </a:p>
          <a:p>
            <a:pPr algn="r" rtl="1"/>
            <a:endParaRPr lang="en-US" dirty="0"/>
          </a:p>
        </p:txBody>
      </p:sp>
    </p:spTree>
    <p:extLst>
      <p:ext uri="{BB962C8B-B14F-4D97-AF65-F5344CB8AC3E}">
        <p14:creationId xmlns:p14="http://schemas.microsoft.com/office/powerpoint/2010/main" val="2831508590"/>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188640"/>
            <a:ext cx="7620000" cy="4800600"/>
          </a:xfrm>
        </p:spPr>
        <p:txBody>
          <a:bodyPr>
            <a:normAutofit fontScale="92500"/>
          </a:bodyPr>
          <a:lstStyle/>
          <a:p>
            <a:pPr lvl="0" indent="-342900" algn="just" rtl="1">
              <a:lnSpc>
                <a:spcPct val="150000"/>
              </a:lnSpc>
              <a:spcAft>
                <a:spcPts val="800"/>
              </a:spcAft>
              <a:buFont typeface="+mj-lt"/>
              <a:buAutoNum type="arabicPeriod"/>
            </a:pPr>
            <a:r>
              <a:rPr lang="fa-IR" sz="2400" dirty="0">
                <a:ea typeface="Calibri"/>
                <a:cs typeface="B Nazanin"/>
              </a:rPr>
              <a:t>تمرکز</a:t>
            </a:r>
            <a:endParaRPr lang="en-US" sz="1600" dirty="0">
              <a:ea typeface="Calibri"/>
              <a:cs typeface="Arial"/>
            </a:endParaRPr>
          </a:p>
          <a:p>
            <a:pPr lvl="0" indent="-342900" algn="just" rtl="1">
              <a:lnSpc>
                <a:spcPct val="150000"/>
              </a:lnSpc>
              <a:spcAft>
                <a:spcPts val="800"/>
              </a:spcAft>
              <a:buFont typeface="+mj-lt"/>
              <a:buAutoNum type="arabicPeriod"/>
            </a:pPr>
            <a:r>
              <a:rPr lang="fa-IR" sz="2400" dirty="0">
                <a:ea typeface="Calibri"/>
                <a:cs typeface="B Nazanin"/>
              </a:rPr>
              <a:t>سلسله‌مراتب</a:t>
            </a:r>
            <a:endParaRPr lang="en-US" sz="1600" dirty="0">
              <a:ea typeface="Calibri"/>
              <a:cs typeface="Arial"/>
            </a:endParaRPr>
          </a:p>
          <a:p>
            <a:pPr lvl="0" indent="-342900" algn="just" rtl="1">
              <a:lnSpc>
                <a:spcPct val="150000"/>
              </a:lnSpc>
              <a:spcAft>
                <a:spcPts val="800"/>
              </a:spcAft>
              <a:buFont typeface="+mj-lt"/>
              <a:buAutoNum type="arabicPeriod"/>
            </a:pPr>
            <a:r>
              <a:rPr lang="fa-IR" sz="2400" dirty="0">
                <a:ea typeface="Calibri"/>
                <a:cs typeface="B Nazanin"/>
              </a:rPr>
              <a:t>نظم</a:t>
            </a:r>
            <a:endParaRPr lang="en-US" sz="1600" dirty="0">
              <a:ea typeface="Calibri"/>
              <a:cs typeface="Arial"/>
            </a:endParaRPr>
          </a:p>
          <a:p>
            <a:pPr lvl="0" indent="-342900" algn="just" rtl="1">
              <a:lnSpc>
                <a:spcPct val="150000"/>
              </a:lnSpc>
              <a:spcAft>
                <a:spcPts val="800"/>
              </a:spcAft>
              <a:buFont typeface="+mj-lt"/>
              <a:buAutoNum type="arabicPeriod"/>
            </a:pPr>
            <a:r>
              <a:rPr lang="fa-IR" sz="2400" dirty="0">
                <a:ea typeface="Calibri"/>
                <a:cs typeface="B Nazanin"/>
              </a:rPr>
              <a:t>برابری</a:t>
            </a:r>
            <a:endParaRPr lang="en-US" sz="1600" dirty="0">
              <a:ea typeface="Calibri"/>
              <a:cs typeface="Arial"/>
            </a:endParaRPr>
          </a:p>
          <a:p>
            <a:pPr lvl="0" indent="-342900" algn="just" rtl="1">
              <a:lnSpc>
                <a:spcPct val="150000"/>
              </a:lnSpc>
              <a:spcAft>
                <a:spcPts val="800"/>
              </a:spcAft>
              <a:buFont typeface="+mj-lt"/>
              <a:buAutoNum type="arabicPeriod"/>
            </a:pPr>
            <a:r>
              <a:rPr lang="fa-IR" sz="2400" dirty="0">
                <a:ea typeface="Calibri"/>
                <a:cs typeface="B Nazanin"/>
              </a:rPr>
              <a:t>ثبات دوران تصدی کارکنان</a:t>
            </a:r>
            <a:endParaRPr lang="en-US" sz="1600" dirty="0">
              <a:ea typeface="Calibri"/>
              <a:cs typeface="Arial"/>
            </a:endParaRPr>
          </a:p>
          <a:p>
            <a:pPr lvl="0" indent="-342900" algn="just" rtl="1">
              <a:lnSpc>
                <a:spcPct val="150000"/>
              </a:lnSpc>
              <a:spcAft>
                <a:spcPts val="800"/>
              </a:spcAft>
              <a:buFont typeface="+mj-lt"/>
              <a:buAutoNum type="arabicPeriod"/>
            </a:pPr>
            <a:r>
              <a:rPr lang="fa-IR" sz="2400" dirty="0">
                <a:ea typeface="Calibri"/>
                <a:cs typeface="B Nazanin"/>
              </a:rPr>
              <a:t>ابتکار</a:t>
            </a:r>
            <a:endParaRPr lang="en-US" sz="1600" dirty="0">
              <a:ea typeface="Calibri"/>
              <a:cs typeface="Arial"/>
            </a:endParaRPr>
          </a:p>
          <a:p>
            <a:pPr lvl="0" indent="-342900" algn="just" rtl="1">
              <a:lnSpc>
                <a:spcPct val="150000"/>
              </a:lnSpc>
              <a:spcAft>
                <a:spcPts val="800"/>
              </a:spcAft>
              <a:buFont typeface="+mj-lt"/>
              <a:buAutoNum type="arabicPeriod"/>
            </a:pPr>
            <a:r>
              <a:rPr lang="fa-IR" sz="2400" dirty="0">
                <a:ea typeface="Calibri"/>
                <a:cs typeface="B Nazanin"/>
              </a:rPr>
              <a:t>روحیه جمعی</a:t>
            </a:r>
            <a:endParaRPr lang="en-US" sz="1600" dirty="0">
              <a:ea typeface="Calibri"/>
              <a:cs typeface="Arial"/>
            </a:endParaRPr>
          </a:p>
          <a:p>
            <a:endParaRPr lang="en-US" dirty="0"/>
          </a:p>
        </p:txBody>
      </p:sp>
    </p:spTree>
    <p:extLst>
      <p:ext uri="{BB962C8B-B14F-4D97-AF65-F5344CB8AC3E}">
        <p14:creationId xmlns:p14="http://schemas.microsoft.com/office/powerpoint/2010/main" val="417815703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7620000" cy="6068144"/>
          </a:xfrm>
        </p:spPr>
        <p:txBody>
          <a:bodyPr/>
          <a:lstStyle/>
          <a:p>
            <a:pPr algn="just" rtl="1">
              <a:lnSpc>
                <a:spcPct val="150000"/>
              </a:lnSpc>
              <a:spcAft>
                <a:spcPts val="800"/>
              </a:spcAft>
            </a:pPr>
            <a:r>
              <a:rPr lang="fa-IR" sz="2400" b="1" dirty="0">
                <a:ea typeface="Calibri"/>
                <a:cs typeface="B Nazanin"/>
              </a:rPr>
              <a:t>سازمان به مثابه سیستم طبیعی بسته</a:t>
            </a:r>
            <a:endParaRPr lang="en-US" sz="1600" dirty="0">
              <a:ea typeface="Calibri"/>
              <a:cs typeface="Arial"/>
            </a:endParaRPr>
          </a:p>
          <a:p>
            <a:pPr algn="just" rtl="1">
              <a:lnSpc>
                <a:spcPct val="150000"/>
              </a:lnSpc>
              <a:spcAft>
                <a:spcPts val="800"/>
              </a:spcAft>
            </a:pPr>
            <a:r>
              <a:rPr lang="fa-IR" sz="2400" dirty="0">
                <a:ea typeface="Calibri"/>
                <a:cs typeface="B Lotus" pitchFamily="2" charset="-78"/>
              </a:rPr>
              <a:t>سازمان به مثابه سیستم طبیعی بسته، سیستمی تلقی می‌شود که کارکنان را با </a:t>
            </a:r>
            <a:r>
              <a:rPr lang="fa-IR" sz="2400" dirty="0">
                <a:cs typeface="B Lotus" pitchFamily="2" charset="-78"/>
              </a:rPr>
              <a:t>ویژگی‌های انسانی مورد توجه قرار دهد؛ انسان‌هایی که نمی‌توانند همواره عقلایی باشند، مراوده دارند، رشد می‌کنند و مهارت می‌یابند. بنابراین، سازمان‌ها نمی‌توانند مانند یک ماشین تصمیم‌گیری صرفاً عقلایی رفتار کنند؛ آنها سیستم‌هایی طبیعی‌اند و در بسیاری از موارد با احساسات و روابط غیررسمی فردی و گروهی، سروکار دارند. بدین ترتیب، سیستم‌هایی شکل می‌گیرند که اهداف آنها با طور مشترک شناسایی می‌شوند و برای نیل به آنها، در فضایی همکارانه تلاش می‌شود.</a:t>
            </a:r>
            <a:endParaRPr lang="en-US" sz="2400" dirty="0">
              <a:cs typeface="B Lotus" pitchFamily="2" charset="-78"/>
            </a:endParaRPr>
          </a:p>
          <a:p>
            <a:pPr algn="just" rtl="1">
              <a:lnSpc>
                <a:spcPct val="150000"/>
              </a:lnSpc>
              <a:spcAft>
                <a:spcPts val="800"/>
              </a:spcAft>
            </a:pPr>
            <a:endParaRPr lang="en-US" sz="1600" dirty="0">
              <a:ea typeface="Calibri"/>
              <a:cs typeface="Arial"/>
            </a:endParaRPr>
          </a:p>
          <a:p>
            <a:pPr algn="r" rtl="1"/>
            <a:endParaRPr lang="en-US" dirty="0"/>
          </a:p>
        </p:txBody>
      </p:sp>
    </p:spTree>
    <p:extLst>
      <p:ext uri="{BB962C8B-B14F-4D97-AF65-F5344CB8AC3E}">
        <p14:creationId xmlns:p14="http://schemas.microsoft.com/office/powerpoint/2010/main" val="21018034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88640"/>
            <a:ext cx="7620000" cy="4800600"/>
          </a:xfrm>
        </p:spPr>
        <p:txBody>
          <a:bodyPr/>
          <a:lstStyle/>
          <a:p>
            <a:pPr algn="just" rtl="1">
              <a:lnSpc>
                <a:spcPct val="150000"/>
              </a:lnSpc>
              <a:spcAft>
                <a:spcPts val="1000"/>
              </a:spcAft>
            </a:pPr>
            <a:r>
              <a:rPr lang="fa-IR" sz="2400" dirty="0">
                <a:solidFill>
                  <a:schemeClr val="tx2">
                    <a:lumMod val="50000"/>
                  </a:schemeClr>
                </a:solidFill>
                <a:ea typeface="Calibri"/>
                <a:cs typeface="B Nazanin"/>
              </a:rPr>
              <a:t>سازمان زنده، سازمانی پویا و انعطاف پذیر است که از اجزایی با رفتارهای فوق العاده هماهنگ و خود پویا ساز تشکیل می شود.</a:t>
            </a:r>
            <a:endParaRPr lang="en-US" sz="1600" dirty="0">
              <a:solidFill>
                <a:schemeClr val="tx2">
                  <a:lumMod val="50000"/>
                </a:schemeClr>
              </a:solidFill>
              <a:ea typeface="Calibri"/>
              <a:cs typeface="Arial"/>
            </a:endParaRPr>
          </a:p>
          <a:p>
            <a:pPr algn="just" rtl="1">
              <a:lnSpc>
                <a:spcPct val="150000"/>
              </a:lnSpc>
              <a:spcAft>
                <a:spcPts val="1000"/>
              </a:spcAft>
            </a:pPr>
            <a:r>
              <a:rPr lang="fa-IR" sz="2400" dirty="0">
                <a:solidFill>
                  <a:schemeClr val="tx2">
                    <a:lumMod val="50000"/>
                  </a:schemeClr>
                </a:solidFill>
                <a:ea typeface="Calibri"/>
                <a:cs typeface="B Nazanin"/>
              </a:rPr>
              <a:t>براساس این استعاره، آنچه ابتدا به مثابه سازمان طراحی می شود، طرحی مقدماتی است که به مرور اصلاح می شود و این سازمان است که هنگام مواجهه با واقعیت های محیط، خود را تغییر می دهد و اصلاح می نماید. این نوع سازمان، از قابلیت انطباق بسیار بالایی برخوردار است و می تواند شرایط متنوع و متحول محیط را تحمل کند.</a:t>
            </a:r>
            <a:endParaRPr lang="en-US" sz="1600" dirty="0">
              <a:solidFill>
                <a:schemeClr val="tx2">
                  <a:lumMod val="50000"/>
                </a:schemeClr>
              </a:solidFill>
              <a:ea typeface="Calibri"/>
              <a:cs typeface="Arial"/>
            </a:endParaRPr>
          </a:p>
          <a:p>
            <a:pPr algn="r" rtl="1"/>
            <a:endParaRPr lang="en-US" dirty="0">
              <a:solidFill>
                <a:schemeClr val="tx2">
                  <a:lumMod val="50000"/>
                </a:schemeClr>
              </a:solidFill>
            </a:endParaRPr>
          </a:p>
        </p:txBody>
      </p:sp>
    </p:spTree>
    <p:extLst>
      <p:ext uri="{BB962C8B-B14F-4D97-AF65-F5344CB8AC3E}">
        <p14:creationId xmlns:p14="http://schemas.microsoft.com/office/powerpoint/2010/main" val="1466415431"/>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lnSpc>
                <a:spcPct val="150000"/>
              </a:lnSpc>
              <a:spcAft>
                <a:spcPts val="800"/>
              </a:spcAft>
            </a:pPr>
            <a:r>
              <a:rPr lang="fa-IR" sz="3200" b="1" dirty="0">
                <a:solidFill>
                  <a:schemeClr val="tx2">
                    <a:lumMod val="50000"/>
                  </a:schemeClr>
                </a:solidFill>
                <a:latin typeface="Calibri"/>
                <a:ea typeface="Calibri"/>
                <a:cs typeface="B Nazanin"/>
              </a:rPr>
              <a:t>نظریه روابط انسانی مایو</a:t>
            </a:r>
            <a:r>
              <a:rPr lang="en-US" sz="3200" dirty="0">
                <a:solidFill>
                  <a:schemeClr val="tx2">
                    <a:lumMod val="50000"/>
                  </a:schemeClr>
                </a:solidFill>
                <a:latin typeface="Calibri"/>
                <a:ea typeface="Calibri"/>
                <a:cs typeface="Arial"/>
              </a:rPr>
              <a:t/>
            </a:r>
            <a:br>
              <a:rPr lang="en-US" sz="3200" dirty="0">
                <a:solidFill>
                  <a:schemeClr val="tx2">
                    <a:lumMod val="50000"/>
                  </a:schemeClr>
                </a:solidFill>
                <a:latin typeface="Calibri"/>
                <a:ea typeface="Calibri"/>
                <a:cs typeface="Arial"/>
              </a:rPr>
            </a:br>
            <a:endParaRPr lang="en-US" sz="3200" dirty="0">
              <a:solidFill>
                <a:schemeClr val="tx2">
                  <a:lumMod val="50000"/>
                </a:schemeClr>
              </a:solidFill>
            </a:endParaRPr>
          </a:p>
        </p:txBody>
      </p:sp>
      <p:sp>
        <p:nvSpPr>
          <p:cNvPr id="3" name="Content Placeholder 2"/>
          <p:cNvSpPr>
            <a:spLocks noGrp="1"/>
          </p:cNvSpPr>
          <p:nvPr>
            <p:ph idx="1"/>
          </p:nvPr>
        </p:nvSpPr>
        <p:spPr>
          <a:xfrm>
            <a:off x="457200" y="836712"/>
            <a:ext cx="7620000" cy="5904656"/>
          </a:xfrm>
        </p:spPr>
        <p:txBody>
          <a:bodyPr>
            <a:normAutofit fontScale="92500" lnSpcReduction="20000"/>
          </a:bodyPr>
          <a:lstStyle/>
          <a:p>
            <a:pPr algn="just" rtl="1">
              <a:lnSpc>
                <a:spcPct val="150000"/>
              </a:lnSpc>
              <a:spcAft>
                <a:spcPts val="800"/>
              </a:spcAft>
            </a:pPr>
            <a:r>
              <a:rPr lang="fa-IR" sz="2400" dirty="0">
                <a:ea typeface="Calibri"/>
                <a:cs typeface="B Nazanin"/>
              </a:rPr>
              <a:t>تاکید اصلی وی بر این بود که نباید سازمان را فقط در چهارچوب روابط رسمی تحلیل کرد. مهم‌ترین مشخصه‌های مورد تأکید نظریه روابط انسانی عبارت‌اند از:</a:t>
            </a:r>
            <a:endParaRPr lang="en-US" sz="1600" dirty="0">
              <a:ea typeface="Calibri"/>
              <a:cs typeface="Arial"/>
            </a:endParaRPr>
          </a:p>
          <a:p>
            <a:pPr algn="just" rtl="1">
              <a:lnSpc>
                <a:spcPct val="150000"/>
              </a:lnSpc>
              <a:spcAft>
                <a:spcPts val="800"/>
              </a:spcAft>
            </a:pPr>
            <a:r>
              <a:rPr lang="fa-IR" sz="2400" dirty="0">
                <a:ea typeface="Calibri"/>
                <a:cs typeface="B Nazanin"/>
              </a:rPr>
              <a:t>1-سازمان موجودیتی فراتر از کار کردهای رسمی و ابعاد اقتصادی و فنی است. سازمان سیستمی اجتماعی است.</a:t>
            </a:r>
            <a:endParaRPr lang="en-US" sz="1600" dirty="0">
              <a:ea typeface="Calibri"/>
              <a:cs typeface="Arial"/>
            </a:endParaRPr>
          </a:p>
          <a:p>
            <a:pPr algn="just" rtl="1">
              <a:lnSpc>
                <a:spcPct val="150000"/>
              </a:lnSpc>
              <a:spcAft>
                <a:spcPts val="800"/>
              </a:spcAft>
            </a:pPr>
            <a:r>
              <a:rPr lang="fa-IR" sz="2400" dirty="0">
                <a:ea typeface="Calibri"/>
                <a:cs typeface="B Nazanin"/>
              </a:rPr>
              <a:t>2- کارگران نمی‌توانند به صورت انفرادی و در انزوا فعالیت کنند، از این رو باید به مثابه عضوی از گروه‌ها، مدنظر قرار گیرند.</a:t>
            </a:r>
            <a:endParaRPr lang="en-US" sz="1600" dirty="0">
              <a:ea typeface="Calibri"/>
              <a:cs typeface="Arial"/>
            </a:endParaRPr>
          </a:p>
          <a:p>
            <a:pPr algn="just" rtl="1">
              <a:lnSpc>
                <a:spcPct val="150000"/>
              </a:lnSpc>
              <a:spcAft>
                <a:spcPts val="800"/>
              </a:spcAft>
            </a:pPr>
            <a:r>
              <a:rPr lang="fa-IR" sz="2400" dirty="0">
                <a:ea typeface="Calibri"/>
                <a:cs typeface="B Nazanin"/>
              </a:rPr>
              <a:t>3- عواملی چون مشوق‌های مادی و شرایط کاری خوب، در مقایسه با نیاز فرد به تعلق داشتن به گروه، از اهمیت کمتری برخوردار است.</a:t>
            </a:r>
            <a:endParaRPr lang="en-US" sz="1600" dirty="0">
              <a:ea typeface="Calibri"/>
              <a:cs typeface="Arial"/>
            </a:endParaRPr>
          </a:p>
          <a:p>
            <a:pPr algn="just" rtl="1">
              <a:lnSpc>
                <a:spcPct val="150000"/>
              </a:lnSpc>
              <a:spcAft>
                <a:spcPts val="800"/>
              </a:spcAft>
            </a:pPr>
            <a:r>
              <a:rPr lang="fa-IR" sz="2400" dirty="0">
                <a:ea typeface="Calibri"/>
                <a:cs typeface="B Nazanin"/>
              </a:rPr>
              <a:t>4- مدیریت فقط یکی از عوامل اثرگذار بر رفتار سازمانی است. در مقایسه با مدیریت رسمی، گروه‌های غیررسمی فعال در محیط‌های کاری، اثر قوی‌تری بر رفتار اعضای گروه‌ها دارند.</a:t>
            </a:r>
            <a:endParaRPr lang="en-US" sz="1600" dirty="0">
              <a:ea typeface="Calibri"/>
              <a:cs typeface="Arial"/>
            </a:endParaRPr>
          </a:p>
          <a:p>
            <a:pPr algn="r" rtl="1"/>
            <a:endParaRPr lang="en-US" dirty="0"/>
          </a:p>
        </p:txBody>
      </p:sp>
    </p:spTree>
    <p:extLst>
      <p:ext uri="{BB962C8B-B14F-4D97-AF65-F5344CB8AC3E}">
        <p14:creationId xmlns:p14="http://schemas.microsoft.com/office/powerpoint/2010/main" val="200312985"/>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7620000" cy="6140152"/>
          </a:xfrm>
        </p:spPr>
        <p:txBody>
          <a:bodyPr>
            <a:normAutofit fontScale="92500" lnSpcReduction="20000"/>
          </a:bodyPr>
          <a:lstStyle/>
          <a:p>
            <a:pPr algn="just" rtl="1">
              <a:lnSpc>
                <a:spcPct val="150000"/>
              </a:lnSpc>
              <a:spcAft>
                <a:spcPts val="800"/>
              </a:spcAft>
            </a:pPr>
            <a:r>
              <a:rPr lang="fa-IR" sz="2400" b="1" dirty="0">
                <a:ea typeface="Calibri"/>
                <a:cs typeface="B Nazanin"/>
              </a:rPr>
              <a:t>نظریه سیستم‌های همکار بارنارد</a:t>
            </a:r>
            <a:endParaRPr lang="en-US" sz="1600" dirty="0">
              <a:ea typeface="Calibri"/>
              <a:cs typeface="Arial"/>
            </a:endParaRPr>
          </a:p>
          <a:p>
            <a:pPr algn="just" rtl="1">
              <a:lnSpc>
                <a:spcPct val="150000"/>
              </a:lnSpc>
              <a:spcAft>
                <a:spcPts val="800"/>
              </a:spcAft>
            </a:pPr>
            <a:r>
              <a:rPr lang="fa-IR" sz="2400" dirty="0">
                <a:ea typeface="Calibri"/>
                <a:cs typeface="B Nazanin"/>
              </a:rPr>
              <a:t>تأکید اصلی بارنارد بر ماهیت مشارکتی سازمان‌ها بد. وی معتقد بود که سازمان‌ها ضرورتاً سیستم‌هایی مشارکتی‌اند که همکاری اعضایشان را منسجم و یکپارچه می‌کنند.</a:t>
            </a:r>
            <a:endParaRPr lang="en-US" sz="1600" dirty="0">
              <a:ea typeface="Calibri"/>
              <a:cs typeface="Arial"/>
            </a:endParaRPr>
          </a:p>
          <a:p>
            <a:pPr algn="just" rtl="1">
              <a:lnSpc>
                <a:spcPct val="150000"/>
              </a:lnSpc>
              <a:spcAft>
                <a:spcPts val="800"/>
              </a:spcAft>
            </a:pPr>
            <a:r>
              <a:rPr lang="fa-IR" sz="2400" dirty="0">
                <a:ea typeface="Calibri"/>
                <a:cs typeface="B Nazanin"/>
              </a:rPr>
              <a:t>بارنارد بر آن بود که اهداف سازمان‌ها از بالا به پایین تعیین و تحمیل می‌شوند؛ در حالی که دستیابی به آنها در گرو رابطه‌ای پایین به بالاست و به مراتب تمایل زیردستان به مشارکت در امور بستگی دارد.</a:t>
            </a:r>
            <a:endParaRPr lang="en-US" sz="1600" dirty="0">
              <a:ea typeface="Calibri"/>
              <a:cs typeface="Arial"/>
            </a:endParaRPr>
          </a:p>
          <a:p>
            <a:pPr algn="just" rtl="1">
              <a:lnSpc>
                <a:spcPct val="150000"/>
              </a:lnSpc>
              <a:spcAft>
                <a:spcPts val="800"/>
              </a:spcAft>
            </a:pPr>
            <a:r>
              <a:rPr lang="fa-IR" sz="2400" b="1" dirty="0">
                <a:ea typeface="Calibri"/>
                <a:cs typeface="B Nazanin"/>
              </a:rPr>
              <a:t>رویکرد نهادی سلزنیک</a:t>
            </a:r>
            <a:endParaRPr lang="en-US" sz="1600" dirty="0">
              <a:ea typeface="Calibri"/>
              <a:cs typeface="Arial"/>
            </a:endParaRPr>
          </a:p>
          <a:p>
            <a:pPr algn="just" rtl="1">
              <a:lnSpc>
                <a:spcPct val="150000"/>
              </a:lnSpc>
              <a:spcAft>
                <a:spcPts val="800"/>
              </a:spcAft>
            </a:pPr>
            <a:r>
              <a:rPr lang="fa-IR" sz="2400" dirty="0">
                <a:ea typeface="Calibri"/>
                <a:cs typeface="B Nazanin"/>
              </a:rPr>
              <a:t>از نظر سلزنیک، سازمان‌های رسمی ابزارهایی دستوری برای دستیابی به اهداف عقلایی‌اند، و نمی‌توانند در حل مسائل غیرعقلایی موفق باشند. وی ضمن تأیید اینکه سازمان‌ها برای تحقق اهداف ایجاد شده‌اند، تأکید می‌کند که ساختار رسمی هرگز نمی‌تواند بر ابعاد غیرعقلایی رفتار سازمانی غلبه کند. دلایل این امر عبارت‌اند از:</a:t>
            </a:r>
            <a:endParaRPr lang="en-US" sz="1600" dirty="0">
              <a:ea typeface="Calibri"/>
              <a:cs typeface="Arial"/>
            </a:endParaRPr>
          </a:p>
          <a:p>
            <a:endParaRPr lang="en-US" dirty="0"/>
          </a:p>
        </p:txBody>
      </p:sp>
    </p:spTree>
    <p:extLst>
      <p:ext uri="{BB962C8B-B14F-4D97-AF65-F5344CB8AC3E}">
        <p14:creationId xmlns:p14="http://schemas.microsoft.com/office/powerpoint/2010/main" val="2391080233"/>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7620000" cy="6192688"/>
          </a:xfrm>
        </p:spPr>
        <p:txBody>
          <a:bodyPr>
            <a:normAutofit fontScale="92500" lnSpcReduction="20000"/>
          </a:bodyPr>
          <a:lstStyle/>
          <a:p>
            <a:pPr lvl="0" indent="-342900" algn="just" rtl="1">
              <a:lnSpc>
                <a:spcPct val="150000"/>
              </a:lnSpc>
              <a:spcAft>
                <a:spcPts val="800"/>
              </a:spcAft>
              <a:buFont typeface="+mj-lt"/>
              <a:buAutoNum type="arabicPeriod"/>
            </a:pPr>
            <a:r>
              <a:rPr lang="fa-IR" sz="2400" dirty="0">
                <a:ea typeface="Calibri"/>
                <a:cs typeface="B Nazanin"/>
              </a:rPr>
              <a:t>افراد در سازمان‌ها به ندرت به نقش‌های رسمی خود عمل می‌کنند و سازمان‌ها نیز به ندرت بر اساس ساختار رسمی خود فعالیت می‌کنند.</a:t>
            </a:r>
            <a:endParaRPr lang="en-US" sz="1600" dirty="0">
              <a:ea typeface="Calibri"/>
              <a:cs typeface="Arial"/>
            </a:endParaRPr>
          </a:p>
          <a:p>
            <a:pPr lvl="0" indent="-342900" algn="just" rtl="1">
              <a:lnSpc>
                <a:spcPct val="150000"/>
              </a:lnSpc>
              <a:spcAft>
                <a:spcPts val="800"/>
              </a:spcAft>
              <a:buFont typeface="+mj-lt"/>
              <a:buAutoNum type="arabicPeriod"/>
            </a:pPr>
            <a:r>
              <a:rPr lang="fa-IR" sz="2400" dirty="0">
                <a:ea typeface="Calibri"/>
                <a:cs typeface="B Nazanin"/>
              </a:rPr>
              <a:t>ساختارهای رسمی، مشتمل بر ساختارهای غیررسمی پیچیده‌ای هستند که افراد را با هم مرتبط می‌سازند.</a:t>
            </a:r>
            <a:endParaRPr lang="en-US" sz="1600" dirty="0">
              <a:ea typeface="Calibri"/>
              <a:cs typeface="Arial"/>
            </a:endParaRPr>
          </a:p>
          <a:p>
            <a:pPr algn="just" rtl="1">
              <a:lnSpc>
                <a:spcPct val="150000"/>
              </a:lnSpc>
              <a:spcAft>
                <a:spcPts val="800"/>
              </a:spcAft>
            </a:pPr>
            <a:r>
              <a:rPr lang="en-US" sz="2400" dirty="0">
                <a:ea typeface="Calibri"/>
                <a:cs typeface="B Nazanin"/>
              </a:rPr>
              <a:t> </a:t>
            </a:r>
            <a:endParaRPr lang="en-US" sz="1600" dirty="0">
              <a:ea typeface="Calibri"/>
              <a:cs typeface="Arial"/>
            </a:endParaRPr>
          </a:p>
          <a:p>
            <a:pPr algn="just" rtl="1">
              <a:lnSpc>
                <a:spcPct val="150000"/>
              </a:lnSpc>
              <a:spcAft>
                <a:spcPts val="800"/>
              </a:spcAft>
            </a:pPr>
            <a:r>
              <a:rPr lang="fa-IR" sz="2400" b="1" dirty="0">
                <a:ea typeface="Calibri"/>
                <a:cs typeface="B Nazanin"/>
              </a:rPr>
              <a:t>گونه‌شناسی پارسونز از کارکردهای اجتماعی</a:t>
            </a:r>
            <a:endParaRPr lang="en-US" sz="1600" dirty="0">
              <a:ea typeface="Calibri"/>
              <a:cs typeface="Arial"/>
            </a:endParaRPr>
          </a:p>
          <a:p>
            <a:pPr algn="just" rtl="1">
              <a:lnSpc>
                <a:spcPct val="150000"/>
              </a:lnSpc>
              <a:spcAft>
                <a:spcPts val="800"/>
              </a:spcAft>
            </a:pPr>
            <a:r>
              <a:rPr lang="fa-IR" sz="2400" dirty="0">
                <a:ea typeface="Calibri"/>
                <a:cs typeface="B Nazanin"/>
              </a:rPr>
              <a:t>بنابر مدل پارسونز، هر سیستم اجتماعی دارای چهار کارکرد تطبیق، هدف‌گرایی، انسجام‌بخشی، و حفظ الگوهای پایدارست. در حالت کلی، هر یک از این کارکردها را گونه‌های خاصی از نهادهای اجتماعی ایفا و تقویت می‌کنند و بدین ترتیب، به تدریج مجموعه‌ای از خرده‌سیستم‌های تخصصی، برای ایفای بهتر آنها شکل می‌گیرند. نکته مهم آن است که سیستم‌های اجتماعی، برای تحقق اهداف چندگانه و رعایت اولویت و مصالح زمانی و مکانی خود به ایفای همه این کارکردها نیازمند‌ند:</a:t>
            </a:r>
            <a:endParaRPr lang="en-US" sz="1600" dirty="0">
              <a:ea typeface="Calibri"/>
              <a:cs typeface="Arial"/>
            </a:endParaRPr>
          </a:p>
          <a:p>
            <a:pPr algn="r" rtl="1"/>
            <a:endParaRPr lang="en-US" dirty="0"/>
          </a:p>
        </p:txBody>
      </p:sp>
    </p:spTree>
    <p:extLst>
      <p:ext uri="{BB962C8B-B14F-4D97-AF65-F5344CB8AC3E}">
        <p14:creationId xmlns:p14="http://schemas.microsoft.com/office/powerpoint/2010/main" val="3047528216"/>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pPr lvl="0" indent="-342900" algn="just" rtl="1">
              <a:lnSpc>
                <a:spcPct val="150000"/>
              </a:lnSpc>
              <a:spcAft>
                <a:spcPts val="800"/>
              </a:spcAft>
              <a:buFont typeface="+mj-lt"/>
              <a:buAutoNum type="arabicPeriod"/>
            </a:pPr>
            <a:r>
              <a:rPr lang="fa-IR" sz="2400" dirty="0">
                <a:ea typeface="Calibri"/>
                <a:cs typeface="B Nazanin"/>
              </a:rPr>
              <a:t>کارکرد انطباق که برای انطباق سازمان با محیط و عوامل محیطی ضرورت دارد.</a:t>
            </a:r>
            <a:endParaRPr lang="en-US" sz="1600" dirty="0">
              <a:ea typeface="Calibri"/>
              <a:cs typeface="Arial"/>
            </a:endParaRPr>
          </a:p>
          <a:p>
            <a:pPr lvl="0" indent="-342900" algn="just" rtl="1">
              <a:lnSpc>
                <a:spcPct val="150000"/>
              </a:lnSpc>
              <a:spcAft>
                <a:spcPts val="800"/>
              </a:spcAft>
              <a:buFont typeface="+mj-lt"/>
              <a:buAutoNum type="arabicPeriod"/>
            </a:pPr>
            <a:r>
              <a:rPr lang="fa-IR" sz="2400" dirty="0">
                <a:ea typeface="Calibri"/>
                <a:cs typeface="B Nazanin"/>
              </a:rPr>
              <a:t>کارکرد دستیابی به هدف که برای تضمین هدف‌گرایی سازمان و تحقق مقاصد آن مدنظر قرار می‌گیرد.</a:t>
            </a:r>
            <a:endParaRPr lang="en-US" sz="1600" dirty="0">
              <a:ea typeface="Calibri"/>
              <a:cs typeface="Arial"/>
            </a:endParaRPr>
          </a:p>
          <a:p>
            <a:pPr lvl="0" indent="-342900" algn="just" rtl="1">
              <a:lnSpc>
                <a:spcPct val="150000"/>
              </a:lnSpc>
              <a:spcAft>
                <a:spcPts val="800"/>
              </a:spcAft>
              <a:buFont typeface="+mj-lt"/>
              <a:buAutoNum type="arabicPeriod"/>
            </a:pPr>
            <a:r>
              <a:rPr lang="fa-IR" sz="2400" dirty="0">
                <a:ea typeface="Calibri"/>
                <a:cs typeface="B Nazanin"/>
              </a:rPr>
              <a:t>کارکرد یکپارچگی و انسجام‌بخشی که برای تضمین هماهنگی و هم‌راستایی عملکرد سیستم، همکاری بین اجزاء، و پرهیز از گسستگی سیستم، مدنظر قرار می‌گیرد.</a:t>
            </a:r>
            <a:endParaRPr lang="en-US" sz="1600" dirty="0">
              <a:ea typeface="Calibri"/>
              <a:cs typeface="Arial"/>
            </a:endParaRPr>
          </a:p>
          <a:p>
            <a:pPr lvl="0" indent="-342900" algn="just" rtl="1">
              <a:lnSpc>
                <a:spcPct val="150000"/>
              </a:lnSpc>
              <a:spcAft>
                <a:spcPts val="800"/>
              </a:spcAft>
              <a:buFont typeface="+mj-lt"/>
              <a:buAutoNum type="arabicPeriod"/>
            </a:pPr>
            <a:r>
              <a:rPr lang="fa-IR" sz="2400" dirty="0">
                <a:ea typeface="Calibri"/>
                <a:cs typeface="B Nazanin"/>
              </a:rPr>
              <a:t>کارکرد تحکیم الگوهای دیرپایی که به منظور انتقال فرهنگ و ارزش‌های سیستم، تعریف و حفظ هویت سازمان، و استمرار بقای آن، مدنظر قرار می‌گیرد.</a:t>
            </a:r>
            <a:endParaRPr lang="en-US" sz="1600" dirty="0">
              <a:ea typeface="Calibri"/>
              <a:cs typeface="Arial"/>
            </a:endParaRPr>
          </a:p>
          <a:p>
            <a:endParaRPr lang="en-US" dirty="0"/>
          </a:p>
        </p:txBody>
      </p:sp>
    </p:spTree>
    <p:extLst>
      <p:ext uri="{BB962C8B-B14F-4D97-AF65-F5344CB8AC3E}">
        <p14:creationId xmlns:p14="http://schemas.microsoft.com/office/powerpoint/2010/main" val="3683025099"/>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lnSpc>
                <a:spcPct val="150000"/>
              </a:lnSpc>
              <a:spcAft>
                <a:spcPts val="800"/>
              </a:spcAft>
            </a:pPr>
            <a:r>
              <a:rPr lang="fa-IR" sz="2400" b="1" dirty="0">
                <a:solidFill>
                  <a:schemeClr val="tx2">
                    <a:lumMod val="50000"/>
                  </a:schemeClr>
                </a:solidFill>
                <a:latin typeface="Calibri"/>
                <a:ea typeface="Calibri"/>
                <a:cs typeface="B Nazanin"/>
              </a:rPr>
              <a:t>سازمان به مثابه سیستم باز</a:t>
            </a:r>
            <a:r>
              <a:rPr lang="en-US" sz="2400" dirty="0">
                <a:solidFill>
                  <a:schemeClr val="tx2">
                    <a:lumMod val="50000"/>
                  </a:schemeClr>
                </a:solidFill>
                <a:latin typeface="Calibri"/>
                <a:ea typeface="Calibri"/>
                <a:cs typeface="Arial"/>
              </a:rPr>
              <a:t/>
            </a:r>
            <a:br>
              <a:rPr lang="en-US" sz="2400" dirty="0">
                <a:solidFill>
                  <a:schemeClr val="tx2">
                    <a:lumMod val="50000"/>
                  </a:schemeClr>
                </a:solidFill>
                <a:latin typeface="Calibri"/>
                <a:ea typeface="Calibri"/>
                <a:cs typeface="Arial"/>
              </a:rPr>
            </a:br>
            <a:endParaRPr lang="en-US" sz="2400" dirty="0">
              <a:solidFill>
                <a:schemeClr val="tx2">
                  <a:lumMod val="50000"/>
                </a:schemeClr>
              </a:solidFill>
            </a:endParaRPr>
          </a:p>
        </p:txBody>
      </p:sp>
      <p:sp>
        <p:nvSpPr>
          <p:cNvPr id="3" name="Content Placeholder 2"/>
          <p:cNvSpPr>
            <a:spLocks noGrp="1"/>
          </p:cNvSpPr>
          <p:nvPr>
            <p:ph idx="1"/>
          </p:nvPr>
        </p:nvSpPr>
        <p:spPr>
          <a:xfrm>
            <a:off x="457200" y="908720"/>
            <a:ext cx="7620000" cy="5492080"/>
          </a:xfrm>
        </p:spPr>
        <p:txBody>
          <a:bodyPr>
            <a:normAutofit lnSpcReduction="10000"/>
          </a:bodyPr>
          <a:lstStyle/>
          <a:p>
            <a:pPr algn="just" rtl="1">
              <a:lnSpc>
                <a:spcPct val="150000"/>
              </a:lnSpc>
              <a:spcAft>
                <a:spcPts val="800"/>
              </a:spcAft>
            </a:pPr>
            <a:r>
              <a:rPr lang="fa-IR" sz="2400" dirty="0">
                <a:ea typeface="Calibri"/>
                <a:cs typeface="B Nazanin"/>
              </a:rPr>
              <a:t>سازمان به مثابه سیستم باز، موجودیتی تلقی می‌شود که واحدها و کارکنان آن با محیط مراوده دارند و بر حسب ضرورت به مبادله موارد، انرژی و اطلاعات می‌پردازند.</a:t>
            </a:r>
            <a:endParaRPr lang="en-US" sz="1600" dirty="0">
              <a:ea typeface="Calibri"/>
              <a:cs typeface="Arial"/>
            </a:endParaRPr>
          </a:p>
          <a:p>
            <a:pPr algn="just" rtl="1">
              <a:lnSpc>
                <a:spcPct val="150000"/>
              </a:lnSpc>
              <a:spcAft>
                <a:spcPts val="800"/>
              </a:spcAft>
            </a:pPr>
            <a:r>
              <a:rPr lang="fa-IR" sz="2400" dirty="0">
                <a:ea typeface="Calibri"/>
                <a:cs typeface="B Nazanin"/>
              </a:rPr>
              <a:t>مهم‌ترین نظریه‌های سیستم باز عبارت‌اند از: «نظریه طراحی سیستم‌ها»، «نظریه اقتضا» و «مدل سازماندهی وایک».</a:t>
            </a:r>
            <a:endParaRPr lang="en-US" sz="1600" dirty="0">
              <a:ea typeface="Calibri"/>
              <a:cs typeface="Arial"/>
            </a:endParaRPr>
          </a:p>
          <a:p>
            <a:pPr algn="just" rtl="1">
              <a:lnSpc>
                <a:spcPct val="150000"/>
              </a:lnSpc>
              <a:spcAft>
                <a:spcPts val="800"/>
              </a:spcAft>
            </a:pPr>
            <a:r>
              <a:rPr lang="fa-IR" sz="2400" dirty="0">
                <a:ea typeface="Calibri"/>
                <a:cs typeface="B Nazanin"/>
              </a:rPr>
              <a:t>طراحی سیستم‌ها</a:t>
            </a:r>
            <a:endParaRPr lang="en-US" sz="1600" dirty="0">
              <a:ea typeface="Calibri"/>
              <a:cs typeface="Arial"/>
            </a:endParaRPr>
          </a:p>
          <a:p>
            <a:pPr algn="just" rtl="1">
              <a:lnSpc>
                <a:spcPct val="150000"/>
              </a:lnSpc>
              <a:spcAft>
                <a:spcPts val="800"/>
              </a:spcAft>
            </a:pPr>
            <a:r>
              <a:rPr lang="fa-IR" sz="2400" dirty="0">
                <a:ea typeface="Calibri"/>
                <a:cs typeface="B Nazanin"/>
              </a:rPr>
              <a:t>نظریه عمومی سیستم‌ها، به مثابه سنگ بنای رویکرد سیستمی، در پی کشف قوانین و نظم ذاتی انواع پدیده‌هاست؛ این نظریه بر ویژگی‌های ذیل به مثابه ویژگی‌های عمومی همه سیستم‌ها نأکید دارد:</a:t>
            </a:r>
            <a:endParaRPr lang="en-US" sz="1600" dirty="0">
              <a:ea typeface="Calibri"/>
              <a:cs typeface="Arial"/>
            </a:endParaRPr>
          </a:p>
          <a:p>
            <a:pPr algn="r" rtl="1"/>
            <a:endParaRPr lang="en-US" dirty="0"/>
          </a:p>
        </p:txBody>
      </p:sp>
    </p:spTree>
    <p:extLst>
      <p:ext uri="{BB962C8B-B14F-4D97-AF65-F5344CB8AC3E}">
        <p14:creationId xmlns:p14="http://schemas.microsoft.com/office/powerpoint/2010/main" val="2855174152"/>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7620000" cy="5996136"/>
          </a:xfrm>
        </p:spPr>
        <p:txBody>
          <a:bodyPr>
            <a:normAutofit fontScale="85000" lnSpcReduction="20000"/>
          </a:bodyPr>
          <a:lstStyle/>
          <a:p>
            <a:pPr lvl="0" indent="-342900" algn="just" rtl="1">
              <a:lnSpc>
                <a:spcPct val="150000"/>
              </a:lnSpc>
              <a:spcAft>
                <a:spcPts val="800"/>
              </a:spcAft>
              <a:buFont typeface="+mj-lt"/>
              <a:buAutoNum type="arabicPeriod"/>
            </a:pPr>
            <a:r>
              <a:rPr lang="fa-IR" sz="2400" dirty="0">
                <a:ea typeface="Calibri"/>
                <a:cs typeface="B Nazanin"/>
              </a:rPr>
              <a:t>به هم پیوستگی و وابستگی اجزاء</a:t>
            </a:r>
            <a:endParaRPr lang="en-US" sz="1600" dirty="0">
              <a:ea typeface="Calibri"/>
              <a:cs typeface="Arial"/>
            </a:endParaRPr>
          </a:p>
          <a:p>
            <a:pPr lvl="0" indent="-342900" algn="just" rtl="1">
              <a:lnSpc>
                <a:spcPct val="150000"/>
              </a:lnSpc>
              <a:spcAft>
                <a:spcPts val="800"/>
              </a:spcAft>
              <a:buFont typeface="+mj-lt"/>
              <a:buAutoNum type="arabicPeriod"/>
            </a:pPr>
            <a:r>
              <a:rPr lang="fa-IR" sz="2400" dirty="0">
                <a:ea typeface="Calibri"/>
                <a:cs typeface="B Nazanin"/>
              </a:rPr>
              <a:t>کل گرایی</a:t>
            </a:r>
            <a:endParaRPr lang="en-US" sz="1600" dirty="0">
              <a:ea typeface="Calibri"/>
              <a:cs typeface="Arial"/>
            </a:endParaRPr>
          </a:p>
          <a:p>
            <a:pPr lvl="0" indent="-342900" algn="just" rtl="1">
              <a:lnSpc>
                <a:spcPct val="150000"/>
              </a:lnSpc>
              <a:spcAft>
                <a:spcPts val="800"/>
              </a:spcAft>
              <a:buFont typeface="+mj-lt"/>
              <a:buAutoNum type="arabicPeriod"/>
            </a:pPr>
            <a:r>
              <a:rPr lang="fa-IR" sz="2400" dirty="0">
                <a:ea typeface="Calibri"/>
                <a:cs typeface="B Nazanin"/>
              </a:rPr>
              <a:t>هدف جویی</a:t>
            </a:r>
            <a:endParaRPr lang="en-US" sz="1600" dirty="0">
              <a:ea typeface="Calibri"/>
              <a:cs typeface="Arial"/>
            </a:endParaRPr>
          </a:p>
          <a:p>
            <a:pPr lvl="0" indent="-342900" algn="just" rtl="1">
              <a:lnSpc>
                <a:spcPct val="150000"/>
              </a:lnSpc>
              <a:spcAft>
                <a:spcPts val="800"/>
              </a:spcAft>
              <a:buFont typeface="+mj-lt"/>
              <a:buAutoNum type="arabicPeriod"/>
            </a:pPr>
            <a:r>
              <a:rPr lang="fa-IR" sz="2400" dirty="0">
                <a:ea typeface="Calibri"/>
                <a:cs typeface="B Nazanin"/>
              </a:rPr>
              <a:t>آنتروپی منفی</a:t>
            </a:r>
            <a:endParaRPr lang="en-US" sz="1600" dirty="0">
              <a:ea typeface="Calibri"/>
              <a:cs typeface="Arial"/>
            </a:endParaRPr>
          </a:p>
          <a:p>
            <a:pPr lvl="0" indent="-342900" algn="just" rtl="1">
              <a:lnSpc>
                <a:spcPct val="150000"/>
              </a:lnSpc>
              <a:spcAft>
                <a:spcPts val="800"/>
              </a:spcAft>
              <a:buFont typeface="+mj-lt"/>
              <a:buAutoNum type="arabicPeriod"/>
            </a:pPr>
            <a:r>
              <a:rPr lang="fa-IR" sz="2400" dirty="0">
                <a:ea typeface="Calibri"/>
                <a:cs typeface="B Nazanin"/>
              </a:rPr>
              <a:t>سلسله‌مراتب</a:t>
            </a:r>
            <a:endParaRPr lang="en-US" sz="1600" dirty="0">
              <a:ea typeface="Calibri"/>
              <a:cs typeface="Arial"/>
            </a:endParaRPr>
          </a:p>
          <a:p>
            <a:pPr lvl="0" indent="-342900" algn="just" rtl="1">
              <a:lnSpc>
                <a:spcPct val="150000"/>
              </a:lnSpc>
              <a:spcAft>
                <a:spcPts val="800"/>
              </a:spcAft>
              <a:buFont typeface="+mj-lt"/>
              <a:buAutoNum type="arabicPeriod"/>
            </a:pPr>
            <a:r>
              <a:rPr lang="fa-IR" sz="2400" dirty="0">
                <a:ea typeface="Calibri"/>
                <a:cs typeface="B Nazanin"/>
              </a:rPr>
              <a:t>هم‌پایانی</a:t>
            </a:r>
            <a:endParaRPr lang="en-US" sz="1600" dirty="0">
              <a:ea typeface="Calibri"/>
              <a:cs typeface="Arial"/>
            </a:endParaRPr>
          </a:p>
          <a:p>
            <a:pPr algn="just" rtl="1">
              <a:lnSpc>
                <a:spcPct val="150000"/>
              </a:lnSpc>
              <a:spcAft>
                <a:spcPts val="800"/>
              </a:spcAft>
            </a:pPr>
            <a:r>
              <a:rPr lang="fa-IR" sz="2400" b="1" dirty="0">
                <a:ea typeface="Calibri"/>
                <a:cs typeface="B Nazanin"/>
              </a:rPr>
              <a:t>مدل انسجام‌بخش اسکات</a:t>
            </a:r>
            <a:endParaRPr lang="en-US" sz="1600" dirty="0">
              <a:ea typeface="Calibri"/>
              <a:cs typeface="Arial"/>
            </a:endParaRPr>
          </a:p>
          <a:p>
            <a:pPr algn="just" rtl="1">
              <a:lnSpc>
                <a:spcPct val="150000"/>
              </a:lnSpc>
              <a:spcAft>
                <a:spcPts val="800"/>
              </a:spcAft>
            </a:pPr>
            <a:r>
              <a:rPr lang="fa-IR" sz="2400" dirty="0">
                <a:ea typeface="Calibri"/>
                <a:cs typeface="B Nazanin"/>
              </a:rPr>
              <a:t>اسکات بر آن است که می‌توان با درنظر گرفتن مفاهیم سیستم عقلایی، سیستم طبیعی و سیستم باز، نوعی مدل گونه‌شناسی نظری طراحی کرد که توسط آن، امکان نظم‌دهی و تلفیق دیدگاه‌های نظری موجود، فراهم آید. وی مدل خود را در سه سطح روان‌شناسی اجتماعی، ساختاری و بوم‌شناسی توسعه داده است.</a:t>
            </a:r>
            <a:endParaRPr lang="en-US" sz="1600" dirty="0">
              <a:ea typeface="Calibri"/>
              <a:cs typeface="Arial"/>
            </a:endParaRPr>
          </a:p>
          <a:p>
            <a:endParaRPr lang="en-US" dirty="0"/>
          </a:p>
        </p:txBody>
      </p:sp>
    </p:spTree>
    <p:extLst>
      <p:ext uri="{BB962C8B-B14F-4D97-AF65-F5344CB8AC3E}">
        <p14:creationId xmlns:p14="http://schemas.microsoft.com/office/powerpoint/2010/main" val="13718289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404664"/>
            <a:ext cx="7620000" cy="6120680"/>
          </a:xfrm>
        </p:spPr>
        <p:txBody>
          <a:bodyPr>
            <a:normAutofit/>
          </a:bodyPr>
          <a:lstStyle/>
          <a:p>
            <a:pPr algn="just" rtl="1">
              <a:lnSpc>
                <a:spcPct val="150000"/>
              </a:lnSpc>
              <a:spcAft>
                <a:spcPts val="1000"/>
              </a:spcAft>
            </a:pPr>
            <a:r>
              <a:rPr lang="fa-IR" sz="2400" dirty="0">
                <a:ea typeface="Calibri"/>
                <a:cs typeface="B Nazanin"/>
              </a:rPr>
              <a:t>مهم ترین مفروضات این استعاره عبارت اند از :</a:t>
            </a:r>
            <a:endParaRPr lang="en-US" sz="1600" dirty="0">
              <a:ea typeface="Calibri"/>
              <a:cs typeface="Arial"/>
            </a:endParaRPr>
          </a:p>
          <a:p>
            <a:pPr algn="just" rtl="1">
              <a:lnSpc>
                <a:spcPct val="150000"/>
              </a:lnSpc>
              <a:spcAft>
                <a:spcPts val="1000"/>
              </a:spcAft>
            </a:pPr>
            <a:r>
              <a:rPr lang="fa-IR" sz="2400" dirty="0">
                <a:ea typeface="Calibri"/>
                <a:cs typeface="B Nazanin"/>
              </a:rPr>
              <a:t>الف) سازمان متشکل از اجزایی به هم وابسته و منسجم است؛</a:t>
            </a:r>
            <a:endParaRPr lang="en-US" sz="1600" dirty="0">
              <a:ea typeface="Calibri"/>
              <a:cs typeface="Arial"/>
            </a:endParaRPr>
          </a:p>
          <a:p>
            <a:pPr algn="just" rtl="1">
              <a:lnSpc>
                <a:spcPct val="150000"/>
              </a:lnSpc>
              <a:spcAft>
                <a:spcPts val="1000"/>
              </a:spcAft>
            </a:pPr>
            <a:r>
              <a:rPr lang="fa-IR" sz="2400" dirty="0">
                <a:ea typeface="Calibri"/>
                <a:cs typeface="B Nazanin"/>
              </a:rPr>
              <a:t>ب) همه اجزای سازمان، براساس نظمی پویا و انطباق پذیر با هم فعالیت می کنند؛</a:t>
            </a:r>
            <a:endParaRPr lang="en-US" sz="1600" dirty="0">
              <a:ea typeface="Calibri"/>
              <a:cs typeface="Arial"/>
            </a:endParaRPr>
          </a:p>
          <a:p>
            <a:pPr algn="just" rtl="1">
              <a:lnSpc>
                <a:spcPct val="150000"/>
              </a:lnSpc>
              <a:spcAft>
                <a:spcPts val="1000"/>
              </a:spcAft>
            </a:pPr>
            <a:r>
              <a:rPr lang="fa-IR" sz="2400" dirty="0">
                <a:ea typeface="Calibri"/>
                <a:cs typeface="B Nazanin"/>
              </a:rPr>
              <a:t>ج) سازمان باید با در نظر گرفتن محیط، در وضعیت رشد قرار گیرد و از اضمحلال و مرگ بپرهیزد.</a:t>
            </a:r>
            <a:endParaRPr lang="en-US" sz="1600" dirty="0">
              <a:ea typeface="Calibri"/>
              <a:cs typeface="Arial"/>
            </a:endParaRPr>
          </a:p>
          <a:p>
            <a:r>
              <a:rPr lang="fa-IR" sz="2400" dirty="0">
                <a:ea typeface="Calibri"/>
                <a:cs typeface="B Nazanin"/>
              </a:rPr>
              <a:t>د) مدیر همچون عضوی از یک کل انطباق پذیر،جزئی از این موجود زنده تلقی می شود که بقایش به بقای کل این موجود زنده، وابسته است.</a:t>
            </a:r>
            <a:endParaRPr lang="en-US" dirty="0"/>
          </a:p>
        </p:txBody>
      </p:sp>
    </p:spTree>
    <p:extLst>
      <p:ext uri="{BB962C8B-B14F-4D97-AF65-F5344CB8AC3E}">
        <p14:creationId xmlns:p14="http://schemas.microsoft.com/office/powerpoint/2010/main" val="45623668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119</TotalTime>
  <Words>9563</Words>
  <Application>Microsoft Office PowerPoint</Application>
  <PresentationFormat>On-screen Show (4:3)</PresentationFormat>
  <Paragraphs>370</Paragraphs>
  <Slides>85</Slides>
  <Notes>0</Notes>
  <HiddenSlides>0</HiddenSlides>
  <MMClips>0</MMClips>
  <ScaleCrop>false</ScaleCrop>
  <HeadingPairs>
    <vt:vector size="4" baseType="variant">
      <vt:variant>
        <vt:lpstr>Theme</vt:lpstr>
      </vt:variant>
      <vt:variant>
        <vt:i4>1</vt:i4>
      </vt:variant>
      <vt:variant>
        <vt:lpstr>Slide Titles</vt:lpstr>
      </vt:variant>
      <vt:variant>
        <vt:i4>85</vt:i4>
      </vt:variant>
    </vt:vector>
  </HeadingPairs>
  <TitlesOfParts>
    <vt:vector size="86" baseType="lpstr">
      <vt:lpstr>Adjacency</vt:lpstr>
      <vt:lpstr>انگاره های طراحی سازمان و ساختار سازمانی  استعاره ها و بصیرت ها </vt:lpstr>
      <vt:lpstr>استعاره های سازمان </vt:lpstr>
      <vt:lpstr>سازمان به مثابه ماشین : مکانیزه سازی فرمان می راند!  </vt:lpstr>
      <vt:lpstr>PowerPoint Presentation</vt:lpstr>
      <vt:lpstr>PowerPoint Presentation</vt:lpstr>
      <vt:lpstr>طرح سازمانی منبعث از انگاره ماشین </vt:lpstr>
      <vt:lpstr>PowerPoint Presentation</vt:lpstr>
      <vt:lpstr>PowerPoint Presentation</vt:lpstr>
      <vt:lpstr>PowerPoint Presentation</vt:lpstr>
      <vt:lpstr>PowerPoint Presentation</vt:lpstr>
      <vt:lpstr>مهم ترین معایب و محدودیت های انگاره موجود زنده نیز عبارت اند از: </vt:lpstr>
      <vt:lpstr>PowerPoint Presentation</vt:lpstr>
      <vt:lpstr>PowerPoint Presentation</vt:lpstr>
      <vt:lpstr>PowerPoint Presentation</vt:lpstr>
      <vt:lpstr>PowerPoint Presentation</vt:lpstr>
      <vt:lpstr>PowerPoint Presentation</vt:lpstr>
      <vt:lpstr>مهمترین مزایای انگاره سازمان مغز گونه عبارتند از: </vt:lpstr>
      <vt:lpstr>مهمترین معایب و محدودیت های انگاره مغز عبارتند از: </vt:lpstr>
      <vt:lpstr>مهمترین پشتوانه های نظری استعاره مغز </vt:lpstr>
      <vt:lpstr>طرح سازمانی منبعث از انگاره مغز </vt:lpstr>
      <vt:lpstr>سازمان به مثابه فرهنگ_ آفرینش واقعیت اجتماعی  </vt:lpstr>
      <vt:lpstr>نمودار سازمان به مثابه فرهنگ </vt:lpstr>
      <vt:lpstr>بنابراین، مهمترین مفروضات این استعاره عبارتند از: </vt:lpstr>
      <vt:lpstr>مهمترین مزایای انگاره سازمان فرهنگ گونه عبارتند از: </vt:lpstr>
      <vt:lpstr>مهمترین معایب و محدودیت های انگاره سازمان فرهنگ گونه عبارت اند از: </vt:lpstr>
      <vt:lpstr>PowerPoint Presentation</vt:lpstr>
      <vt:lpstr>مهمترین پشتوانه های نظری استعاره فرهنگ </vt:lpstr>
      <vt:lpstr>PowerPoint Presentation</vt:lpstr>
      <vt:lpstr>PowerPoint Presentation</vt:lpstr>
      <vt:lpstr>طرح سازمان منبعث از انگاره فرهنگ </vt:lpstr>
      <vt:lpstr> سازمان به مثابه سیستم سیاسی _ منافع، تضاد و قدرت </vt:lpstr>
      <vt:lpstr>بنابراین مهمترین مفروضات این استعاره عبارت اند از:</vt:lpstr>
      <vt:lpstr> مهمترین مزایای انگاره سازمان سیاسی، عبارت اند از: </vt:lpstr>
      <vt:lpstr>PowerPoint Presentation</vt:lpstr>
      <vt:lpstr>PowerPoint Presentation</vt:lpstr>
      <vt:lpstr>PowerPoint Presentation</vt:lpstr>
      <vt:lpstr>طرح سازمانی منبعث از انگاره سیستم سیاسی  </vt:lpstr>
      <vt:lpstr>سازمان به مثابه زندان روح_ اکتشاف غار افلاطونی   </vt:lpstr>
      <vt:lpstr>PowerPoint Presentation</vt:lpstr>
      <vt:lpstr>مهمترین مزایای انگاره زندان روح عبات اند از: </vt:lpstr>
      <vt:lpstr>PowerPoint Presentation</vt:lpstr>
      <vt:lpstr>PowerPoint Presentation</vt:lpstr>
      <vt:lpstr>مهم­ترین پشتوانه­های نظری استعاره زندان روح </vt:lpstr>
      <vt:lpstr>طرح سازمانی منبعث از انگاره زندان روح </vt:lpstr>
      <vt:lpstr>سازمان به مثابه جریان سیال و تغییر شکل دهنده - منطق­های آشکار تغییر </vt:lpstr>
      <vt:lpstr>مهم­ترین مفروضات استعاره جریان سیال و تغییر عبارت‌اند از: </vt:lpstr>
      <vt:lpstr>مهم­ترین مزایای انگاره جریان سیال و تغییر شکل دهنده عبارت‌اند از: </vt:lpstr>
      <vt:lpstr>مهم­ترین معایب و محدودیت­های انگاره جریان سیال و تغییر شکل دهنده عبارت­اند از: </vt:lpstr>
      <vt:lpstr>مهم­ترین پشتوانه­های نظری استعاره جریان سیال </vt:lpstr>
      <vt:lpstr>طرح سازمانی منبعث انگاره جریان سیال و تغییر شکل دهنده </vt:lpstr>
      <vt:lpstr>سازمان به مثابه ابزار سلطه - چهره زشت </vt:lpstr>
      <vt:lpstr>مهم­ترین مفروضات این استعاره عبارت­اند از: </vt:lpstr>
      <vt:lpstr>مهم­ترین مزایای انگاره سازمان سلطه­گر عبارت­اند از: </vt:lpstr>
      <vt:lpstr>مهم­ترین معایب و محدودیت­های استعاره سازمان به مثابه ابزار سلطه عبارت­اند از: </vt:lpstr>
      <vt:lpstr>PowerPoint Presentation</vt:lpstr>
      <vt:lpstr>طرح سازمانی منبعث از انگاره ابزار سلطه </vt:lpstr>
      <vt:lpstr>مهم­ترین مفروضات این استعاره عبارت­اند از: </vt:lpstr>
      <vt:lpstr>مهم­ترین مزایای انگاره کولاژ عبارت­اند از: </vt:lpstr>
      <vt:lpstr>مهم­ترین پشتوانه­های نظری استعاره کولاژ </vt:lpstr>
      <vt:lpstr>طرح سازمانی منبعث از انگاره کولاژ </vt:lpstr>
      <vt:lpstr>PowerPoint Presentation</vt:lpstr>
      <vt:lpstr>PowerPoint Presentation</vt:lpstr>
      <vt:lpstr>طرح سازمانی منبعث از استعاره راه </vt:lpstr>
      <vt:lpstr>سازمان به مثابه ققنوس- برنامه‌ریزی برای مرگ و زندگی </vt:lpstr>
      <vt:lpstr>مهم‌ترین مفروضات این استعاره عبارتند از: </vt:lpstr>
      <vt:lpstr>PowerPoint Presentation</vt:lpstr>
      <vt:lpstr>PowerPoint Presentation</vt:lpstr>
      <vt:lpstr>طرح سازمانی منبعث از استعاره ققنوس </vt:lpstr>
      <vt:lpstr>PowerPoint Presentation</vt:lpstr>
      <vt:lpstr>رویکردهای عقلایی، طبیعی و سیستم باز به فهم سازمان  رویکردها و سیستم‌ها </vt:lpstr>
      <vt:lpstr>PowerPoint Presentation</vt:lpstr>
      <vt:lpstr>PowerPoint Presentation</vt:lpstr>
      <vt:lpstr>PowerPoint Presentation</vt:lpstr>
      <vt:lpstr>نظریه تصمیم‌گیری سایمون </vt:lpstr>
      <vt:lpstr>نظریه بوروکراسی وبر </vt:lpstr>
      <vt:lpstr>PowerPoint Presentation</vt:lpstr>
      <vt:lpstr>نظریه اداری فایول اصول مورد نظر فایول عبارت بودند از: </vt:lpstr>
      <vt:lpstr>PowerPoint Presentation</vt:lpstr>
      <vt:lpstr>PowerPoint Presentation</vt:lpstr>
      <vt:lpstr>نظریه روابط انسانی مایو </vt:lpstr>
      <vt:lpstr>PowerPoint Presentation</vt:lpstr>
      <vt:lpstr>PowerPoint Presentation</vt:lpstr>
      <vt:lpstr>PowerPoint Presentation</vt:lpstr>
      <vt:lpstr>سازمان به مثابه سیستم باز </vt:lpstr>
      <vt:lpstr>PowerPoint Presentation</vt:lpstr>
    </vt:vector>
  </TitlesOfParts>
  <Company>MRT www.Win2Farsi.com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انگاره های طراحی سازمان و ساختار سازمانی  استعاره ها و بصیرت ها</dc:title>
  <dc:creator>MRT Pack 20 DVDs</dc:creator>
  <cp:lastModifiedBy>MRT Pack 20 DVDs</cp:lastModifiedBy>
  <cp:revision>8</cp:revision>
  <dcterms:created xsi:type="dcterms:W3CDTF">2017-11-29T08:34:14Z</dcterms:created>
  <dcterms:modified xsi:type="dcterms:W3CDTF">2017-11-29T14:12:57Z</dcterms:modified>
</cp:coreProperties>
</file>