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sldIdLst>
    <p:sldId id="283" r:id="rId2"/>
    <p:sldId id="256" r:id="rId3"/>
    <p:sldId id="257" r:id="rId4"/>
    <p:sldId id="28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9/23/2017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31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9/23/2017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99722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9/23/2017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525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9/23/2017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555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9/23/2017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582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9/23/2017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6838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9/23/2017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4018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9/23/2017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587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9/23/2017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97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9/23/2017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562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9/23/2017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508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9/23/2017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494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9/23/2017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629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9/23/2017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953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9/23/2017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4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9/23/2017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765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9/23/2017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847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9/23/2017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91909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155" y="1921933"/>
            <a:ext cx="8825658" cy="2677648"/>
          </a:xfrm>
        </p:spPr>
        <p:txBody>
          <a:bodyPr/>
          <a:lstStyle/>
          <a:p>
            <a:pPr algn="ctr" rtl="1">
              <a:lnSpc>
                <a:spcPct val="150000"/>
              </a:lnSpc>
            </a:pPr>
            <a:r>
              <a:rPr lang="fa-IR" sz="16600" b="1" dirty="0" smtClean="0">
                <a:latin typeface="IranNastaliq" panose="02020505000000020003" pitchFamily="18" charset="0"/>
                <a:cs typeface="IranNastaliq" panose="02020505000000020003" pitchFamily="18" charset="0"/>
              </a:rPr>
              <a:t>بسم الله الرحمن الرحیم</a:t>
            </a:r>
            <a:endParaRPr lang="en-US" sz="16600" b="1"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41309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759700" y="2131724"/>
            <a:ext cx="3924300" cy="4524315"/>
          </a:xfrm>
          <a:prstGeom prst="rect">
            <a:avLst/>
          </a:prstGeom>
          <a:noFill/>
        </p:spPr>
        <p:txBody>
          <a:bodyPr wrap="square" numCol="1" rtlCol="1">
            <a:spAutoFit/>
          </a:bodyPr>
          <a:lstStyle/>
          <a:p>
            <a:pPr algn="r" rtl="1"/>
            <a:r>
              <a:rPr lang="fa-IR" sz="2400" b="1" dirty="0">
                <a:cs typeface="B Mitra" panose="00000400000000000000" pitchFamily="2" charset="-78"/>
              </a:rPr>
              <a:t>فاز دوم</a:t>
            </a:r>
            <a:endParaRPr lang="en-US" sz="2400" b="1" dirty="0">
              <a:cs typeface="B Mitra" panose="00000400000000000000" pitchFamily="2" charset="-78"/>
            </a:endParaRPr>
          </a:p>
          <a:p>
            <a:pPr algn="r" rtl="1"/>
            <a:r>
              <a:rPr lang="fa-IR" sz="2400" b="1" dirty="0">
                <a:cs typeface="B Mitra" panose="00000400000000000000" pitchFamily="2" charset="-78"/>
              </a:rPr>
              <a:t>(در حرکت سوم)</a:t>
            </a:r>
            <a:endParaRPr lang="en-US" sz="2400" b="1" dirty="0">
              <a:cs typeface="B Mitra" panose="00000400000000000000" pitchFamily="2" charset="-78"/>
            </a:endParaRPr>
          </a:p>
          <a:p>
            <a:pPr algn="r" rtl="1"/>
            <a:r>
              <a:rPr lang="fa-IR" sz="2400" b="1" dirty="0">
                <a:cs typeface="B Mitra" panose="00000400000000000000" pitchFamily="2" charset="-78"/>
              </a:rPr>
              <a:t>ارنج راست و چپ:</a:t>
            </a:r>
            <a:endParaRPr lang="en-US" sz="2400" b="1" dirty="0">
              <a:cs typeface="B Mitra" panose="00000400000000000000" pitchFamily="2" charset="-78"/>
            </a:endParaRPr>
          </a:p>
          <a:p>
            <a:pPr algn="r" rtl="1"/>
            <a:r>
              <a:rPr lang="en-US" sz="2400" b="1" dirty="0">
                <a:cs typeface="B Mitra" panose="00000400000000000000" pitchFamily="2" charset="-78"/>
              </a:rPr>
              <a:t>Elbow </a:t>
            </a:r>
            <a:r>
              <a:rPr lang="en-US" sz="2400" b="1" dirty="0" err="1">
                <a:cs typeface="B Mitra" panose="00000400000000000000" pitchFamily="2" charset="-78"/>
              </a:rPr>
              <a:t>rightand</a:t>
            </a:r>
            <a:r>
              <a:rPr lang="en-US" sz="2400" b="1" dirty="0">
                <a:cs typeface="B Mitra" panose="00000400000000000000" pitchFamily="2" charset="-78"/>
              </a:rPr>
              <a:t> left</a:t>
            </a:r>
          </a:p>
          <a:p>
            <a:pPr algn="r" rtl="1"/>
            <a:r>
              <a:rPr lang="fa-IR" sz="2400" b="1" dirty="0">
                <a:cs typeface="B Mitra" panose="00000400000000000000" pitchFamily="2" charset="-78"/>
              </a:rPr>
              <a:t>حرکت: خم شدن ارنج 90 درجه:</a:t>
            </a:r>
            <a:endParaRPr lang="en-US" sz="2400" b="1" dirty="0">
              <a:cs typeface="B Mitra" panose="00000400000000000000" pitchFamily="2" charset="-78"/>
            </a:endParaRPr>
          </a:p>
          <a:p>
            <a:pPr algn="r" rtl="1"/>
            <a:r>
              <a:rPr lang="en-US" sz="2400" b="1" dirty="0">
                <a:cs typeface="B Mitra" panose="00000400000000000000" pitchFamily="2" charset="-78"/>
              </a:rPr>
              <a:t>Flexion90</a:t>
            </a:r>
          </a:p>
          <a:p>
            <a:pPr algn="r" rtl="1"/>
            <a:r>
              <a:rPr lang="en-US" sz="2400" b="1" dirty="0">
                <a:cs typeface="B Mitra" panose="00000400000000000000" pitchFamily="2" charset="-78"/>
              </a:rPr>
              <a:t>Ago:</a:t>
            </a:r>
          </a:p>
          <a:p>
            <a:pPr algn="r" rtl="1"/>
            <a:r>
              <a:rPr lang="en-US" sz="2400" b="1" dirty="0" err="1" smtClean="0">
                <a:cs typeface="B Mitra" panose="00000400000000000000" pitchFamily="2" charset="-78"/>
              </a:rPr>
              <a:t>Cyn</a:t>
            </a:r>
            <a:endParaRPr lang="en-US" sz="2400" b="1" dirty="0">
              <a:cs typeface="B Mitra" panose="00000400000000000000" pitchFamily="2" charset="-78"/>
            </a:endParaRPr>
          </a:p>
          <a:p>
            <a:pPr algn="r" rtl="1"/>
            <a:r>
              <a:rPr lang="fa-IR" sz="2400" b="1" dirty="0">
                <a:cs typeface="B Mitra" panose="00000400000000000000" pitchFamily="2" charset="-78"/>
              </a:rPr>
              <a:t>بازوی قرابی</a:t>
            </a:r>
            <a:endParaRPr lang="en-US" sz="2400" b="1" dirty="0">
              <a:cs typeface="B Mitra" panose="00000400000000000000" pitchFamily="2" charset="-78"/>
            </a:endParaRPr>
          </a:p>
          <a:p>
            <a:pPr algn="r" rtl="1"/>
            <a:r>
              <a:rPr lang="en-US" sz="2400" b="1" dirty="0">
                <a:cs typeface="B Mitra" panose="00000400000000000000" pitchFamily="2" charset="-78"/>
              </a:rPr>
              <a:t>Brachialis</a:t>
            </a:r>
          </a:p>
          <a:p>
            <a:pPr algn="r" rtl="1"/>
            <a:r>
              <a:rPr lang="fa-IR" sz="2400" b="1" dirty="0">
                <a:cs typeface="B Mitra" panose="00000400000000000000" pitchFamily="2" charset="-78"/>
              </a:rPr>
              <a:t>دوسر </a:t>
            </a:r>
            <a:r>
              <a:rPr lang="fa-IR" sz="2400" b="1" dirty="0" smtClean="0">
                <a:cs typeface="B Mitra" panose="00000400000000000000" pitchFamily="2" charset="-78"/>
              </a:rPr>
              <a:t>بازویی</a:t>
            </a:r>
            <a:r>
              <a:rPr lang="en-US" sz="2400" b="1" dirty="0">
                <a:cs typeface="B Mitra" panose="00000400000000000000" pitchFamily="2" charset="-78"/>
              </a:rPr>
              <a:t> Biceps </a:t>
            </a:r>
            <a:r>
              <a:rPr lang="en-US" sz="2400" b="1" dirty="0" err="1">
                <a:cs typeface="B Mitra" panose="00000400000000000000" pitchFamily="2" charset="-78"/>
              </a:rPr>
              <a:t>brachil</a:t>
            </a:r>
            <a:endParaRPr lang="en-US" sz="2400" b="1" dirty="0">
              <a:cs typeface="B Mitra" panose="00000400000000000000" pitchFamily="2" charset="-78"/>
            </a:endParaRPr>
          </a:p>
          <a:p>
            <a:pPr algn="r" rtl="1"/>
            <a:endParaRPr lang="en-US" sz="2400" b="1" dirty="0">
              <a:cs typeface="B Mitra" panose="00000400000000000000" pitchFamily="2" charset="-78"/>
            </a:endParaRPr>
          </a:p>
        </p:txBody>
      </p:sp>
      <p:sp>
        <p:nvSpPr>
          <p:cNvPr id="3" name="TextBox 2"/>
          <p:cNvSpPr txBox="1"/>
          <p:nvPr/>
        </p:nvSpPr>
        <p:spPr>
          <a:xfrm>
            <a:off x="1747790" y="2247900"/>
            <a:ext cx="6011910" cy="2215991"/>
          </a:xfrm>
          <a:prstGeom prst="rect">
            <a:avLst/>
          </a:prstGeom>
          <a:noFill/>
        </p:spPr>
        <p:txBody>
          <a:bodyPr wrap="square" rtlCol="0">
            <a:spAutoFit/>
          </a:bodyPr>
          <a:lstStyle/>
          <a:p>
            <a:pPr algn="r" rtl="1"/>
            <a:r>
              <a:rPr lang="en-US" sz="2300" b="1" dirty="0" err="1" smtClean="0">
                <a:cs typeface="B Mitra" panose="00000400000000000000" pitchFamily="2" charset="-78"/>
              </a:rPr>
              <a:t>Pir</a:t>
            </a:r>
            <a:r>
              <a:rPr lang="fa-IR" sz="2300" b="1" dirty="0" smtClean="0">
                <a:cs typeface="B Mitra" panose="00000400000000000000" pitchFamily="2" charset="-78"/>
              </a:rPr>
              <a:t>: بازویی </a:t>
            </a:r>
            <a:r>
              <a:rPr lang="fa-IR" sz="2300" b="1" dirty="0">
                <a:cs typeface="B Mitra" panose="00000400000000000000" pitchFamily="2" charset="-78"/>
              </a:rPr>
              <a:t>زند </a:t>
            </a:r>
            <a:r>
              <a:rPr lang="fa-IR" sz="2300" b="1" dirty="0" smtClean="0">
                <a:cs typeface="B Mitra" panose="00000400000000000000" pitchFamily="2" charset="-78"/>
              </a:rPr>
              <a:t>اعلایی </a:t>
            </a:r>
            <a:r>
              <a:rPr lang="en-US" sz="2300" b="1" dirty="0" err="1">
                <a:cs typeface="B Mitra" panose="00000400000000000000" pitchFamily="2" charset="-78"/>
              </a:rPr>
              <a:t>Brachioradialis</a:t>
            </a:r>
            <a:endParaRPr lang="en-US" sz="2300" b="1" dirty="0">
              <a:cs typeface="B Mitra" panose="00000400000000000000" pitchFamily="2" charset="-78"/>
            </a:endParaRPr>
          </a:p>
          <a:p>
            <a:pPr algn="r" rtl="1"/>
            <a:r>
              <a:rPr lang="en-US" sz="2300" b="1" dirty="0" smtClean="0">
                <a:cs typeface="B Mitra" panose="00000400000000000000" pitchFamily="2" charset="-78"/>
              </a:rPr>
              <a:t>Anta</a:t>
            </a:r>
            <a:r>
              <a:rPr lang="en-US" sz="2300" b="1" dirty="0">
                <a:cs typeface="B Mitra" panose="00000400000000000000" pitchFamily="2" charset="-78"/>
              </a:rPr>
              <a:t>:</a:t>
            </a:r>
          </a:p>
          <a:p>
            <a:pPr algn="r" rtl="1"/>
            <a:r>
              <a:rPr lang="fa-IR" sz="2300" b="1" dirty="0">
                <a:cs typeface="B Mitra" panose="00000400000000000000" pitchFamily="2" charset="-78"/>
              </a:rPr>
              <a:t>سه گوش ارنجی</a:t>
            </a:r>
            <a:endParaRPr lang="en-US" sz="2300" b="1" dirty="0">
              <a:cs typeface="B Mitra" panose="00000400000000000000" pitchFamily="2" charset="-78"/>
            </a:endParaRPr>
          </a:p>
          <a:p>
            <a:pPr algn="r" rtl="1"/>
            <a:r>
              <a:rPr lang="en-US" sz="2300" b="1" dirty="0" err="1">
                <a:cs typeface="B Mitra" panose="00000400000000000000" pitchFamily="2" charset="-78"/>
              </a:rPr>
              <a:t>Anconeus</a:t>
            </a:r>
            <a:endParaRPr lang="en-US" sz="2300" b="1" dirty="0">
              <a:cs typeface="B Mitra" panose="00000400000000000000" pitchFamily="2" charset="-78"/>
            </a:endParaRPr>
          </a:p>
          <a:p>
            <a:pPr algn="r" rtl="1"/>
            <a:r>
              <a:rPr lang="fa-IR" sz="2300" b="1" dirty="0">
                <a:cs typeface="B Mitra" panose="00000400000000000000" pitchFamily="2" charset="-78"/>
              </a:rPr>
              <a:t>سه سر بازویی</a:t>
            </a:r>
            <a:endParaRPr lang="en-US" sz="2300" b="1" dirty="0">
              <a:cs typeface="B Mitra" panose="00000400000000000000" pitchFamily="2" charset="-78"/>
            </a:endParaRPr>
          </a:p>
          <a:p>
            <a:pPr algn="r" rtl="1"/>
            <a:r>
              <a:rPr lang="en-US" sz="2300" b="1" dirty="0" err="1">
                <a:cs typeface="B Mitra" panose="00000400000000000000" pitchFamily="2" charset="-78"/>
              </a:rPr>
              <a:t>Tricepsbrachil</a:t>
            </a:r>
            <a:endParaRPr lang="en-US" sz="2300" b="1" dirty="0">
              <a:cs typeface="B Mitra" panose="00000400000000000000" pitchFamily="2" charset="-78"/>
            </a:endParaRPr>
          </a:p>
        </p:txBody>
      </p:sp>
      <p:sp>
        <p:nvSpPr>
          <p:cNvPr id="5" name="TextBox 4"/>
          <p:cNvSpPr txBox="1"/>
          <p:nvPr/>
        </p:nvSpPr>
        <p:spPr>
          <a:xfrm>
            <a:off x="4267200" y="4393882"/>
            <a:ext cx="3492500" cy="2569934"/>
          </a:xfrm>
          <a:prstGeom prst="rect">
            <a:avLst/>
          </a:prstGeom>
          <a:noFill/>
        </p:spPr>
        <p:txBody>
          <a:bodyPr wrap="square" rtlCol="0">
            <a:spAutoFit/>
          </a:bodyPr>
          <a:lstStyle/>
          <a:p>
            <a:pPr algn="r" rtl="1"/>
            <a:r>
              <a:rPr lang="en-US" sz="2300" b="1" dirty="0" err="1" smtClean="0">
                <a:cs typeface="B Mitra" panose="00000400000000000000" pitchFamily="2" charset="-78"/>
              </a:rPr>
              <a:t>Sta</a:t>
            </a:r>
            <a:r>
              <a:rPr lang="fa-IR" sz="2300" b="1" dirty="0" smtClean="0">
                <a:cs typeface="B Mitra" panose="00000400000000000000" pitchFamily="2" charset="-78"/>
              </a:rPr>
              <a:t>:</a:t>
            </a:r>
            <a:endParaRPr lang="en-US" sz="2300" b="1" dirty="0">
              <a:cs typeface="B Mitra" panose="00000400000000000000" pitchFamily="2" charset="-78"/>
            </a:endParaRPr>
          </a:p>
          <a:p>
            <a:pPr algn="r" rtl="1"/>
            <a:r>
              <a:rPr lang="fa-IR" sz="2300" b="1" dirty="0">
                <a:cs typeface="B Mitra" panose="00000400000000000000" pitchFamily="2" charset="-78"/>
              </a:rPr>
              <a:t>غرابی بازویی</a:t>
            </a:r>
            <a:endParaRPr lang="en-US" sz="2300" b="1" dirty="0">
              <a:cs typeface="B Mitra" panose="00000400000000000000" pitchFamily="2" charset="-78"/>
            </a:endParaRPr>
          </a:p>
          <a:p>
            <a:pPr algn="r" rtl="1"/>
            <a:r>
              <a:rPr lang="en-US" sz="2300" b="1" dirty="0">
                <a:cs typeface="B Mitra" panose="00000400000000000000" pitchFamily="2" charset="-78"/>
              </a:rPr>
              <a:t>Brachialis</a:t>
            </a:r>
          </a:p>
          <a:p>
            <a:pPr algn="r" rtl="1"/>
            <a:r>
              <a:rPr lang="fa-IR" sz="2300" b="1" dirty="0">
                <a:cs typeface="B Mitra" panose="00000400000000000000" pitchFamily="2" charset="-78"/>
              </a:rPr>
              <a:t>سینه ای بزرگ</a:t>
            </a:r>
            <a:endParaRPr lang="en-US" sz="2300" b="1" dirty="0">
              <a:cs typeface="B Mitra" panose="00000400000000000000" pitchFamily="2" charset="-78"/>
            </a:endParaRPr>
          </a:p>
          <a:p>
            <a:pPr algn="r" rtl="1"/>
            <a:r>
              <a:rPr lang="en-US" sz="2300" b="1" dirty="0" err="1">
                <a:cs typeface="B Mitra" panose="00000400000000000000" pitchFamily="2" charset="-78"/>
              </a:rPr>
              <a:t>Pectora</a:t>
            </a:r>
            <a:r>
              <a:rPr lang="en-US" sz="2300" b="1" dirty="0">
                <a:cs typeface="B Mitra" panose="00000400000000000000" pitchFamily="2" charset="-78"/>
              </a:rPr>
              <a:t> </a:t>
            </a:r>
            <a:r>
              <a:rPr lang="en-US" sz="2300" b="1" dirty="0" err="1">
                <a:cs typeface="B Mitra" panose="00000400000000000000" pitchFamily="2" charset="-78"/>
              </a:rPr>
              <a:t>lis</a:t>
            </a:r>
            <a:endParaRPr lang="en-US" sz="2300" b="1" dirty="0">
              <a:cs typeface="B Mitra" panose="00000400000000000000" pitchFamily="2" charset="-78"/>
            </a:endParaRPr>
          </a:p>
          <a:p>
            <a:pPr algn="r" rtl="1"/>
            <a:r>
              <a:rPr lang="fa-IR" sz="2300" b="1" dirty="0">
                <a:cs typeface="B Mitra" panose="00000400000000000000" pitchFamily="2" charset="-78"/>
              </a:rPr>
              <a:t>دلتوئید </a:t>
            </a:r>
            <a:r>
              <a:rPr lang="fa-IR" sz="2300" b="1" dirty="0" smtClean="0">
                <a:cs typeface="B Mitra" panose="00000400000000000000" pitchFamily="2" charset="-78"/>
              </a:rPr>
              <a:t>وپشتی </a:t>
            </a:r>
            <a:r>
              <a:rPr lang="fa-IR" sz="2300" b="1" dirty="0">
                <a:cs typeface="B Mitra" panose="00000400000000000000" pitchFamily="2" charset="-78"/>
              </a:rPr>
              <a:t>بزرگ</a:t>
            </a:r>
            <a:endParaRPr lang="en-US" sz="2300" b="1" dirty="0">
              <a:cs typeface="B Mitra" panose="00000400000000000000" pitchFamily="2" charset="-78"/>
            </a:endParaRPr>
          </a:p>
          <a:p>
            <a:pPr algn="r" rtl="1"/>
            <a:r>
              <a:rPr lang="en-US" sz="2300" b="1" dirty="0" err="1">
                <a:cs typeface="B Mitra" panose="00000400000000000000" pitchFamily="2" charset="-78"/>
              </a:rPr>
              <a:t>Deltoid.latissimusdorsi</a:t>
            </a:r>
            <a:endParaRPr lang="en-US" sz="2300" b="1" dirty="0">
              <a:cs typeface="B Mitra"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47" y="2565400"/>
            <a:ext cx="2200275" cy="293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482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5854700" y="2302450"/>
            <a:ext cx="5892800" cy="3985706"/>
          </a:xfrm>
          <a:prstGeom prst="rect">
            <a:avLst/>
          </a:prstGeom>
          <a:noFill/>
        </p:spPr>
        <p:txBody>
          <a:bodyPr wrap="square" numCol="1" rtlCol="1">
            <a:spAutoFit/>
          </a:bodyPr>
          <a:lstStyle/>
          <a:p>
            <a:pPr algn="r" rtl="1"/>
            <a:r>
              <a:rPr lang="fa-IR" sz="2300" b="1" dirty="0">
                <a:cs typeface="B Mitra" panose="00000400000000000000" pitchFamily="2" charset="-78"/>
              </a:rPr>
              <a:t>فاز دوم</a:t>
            </a:r>
            <a:endParaRPr lang="en-US" sz="2300" b="1" dirty="0">
              <a:cs typeface="B Mitra" panose="00000400000000000000" pitchFamily="2" charset="-78"/>
            </a:endParaRPr>
          </a:p>
          <a:p>
            <a:pPr algn="r" rtl="1"/>
            <a:r>
              <a:rPr lang="fa-IR" sz="2300" b="1" dirty="0">
                <a:cs typeface="B Mitra" panose="00000400000000000000" pitchFamily="2" charset="-78"/>
              </a:rPr>
              <a:t>(در حرکت چهارم)</a:t>
            </a:r>
            <a:endParaRPr lang="en-US" sz="2300" b="1" dirty="0">
              <a:cs typeface="B Mitra" panose="00000400000000000000" pitchFamily="2" charset="-78"/>
            </a:endParaRPr>
          </a:p>
          <a:p>
            <a:pPr algn="r" rtl="1"/>
            <a:r>
              <a:rPr lang="fa-IR" sz="2300" b="1" dirty="0">
                <a:cs typeface="B Mitra" panose="00000400000000000000" pitchFamily="2" charset="-78"/>
              </a:rPr>
              <a:t>حرکت: خم شدن 40 درجه </a:t>
            </a:r>
            <a:r>
              <a:rPr lang="fa-IR" sz="2300" b="1" dirty="0" smtClean="0">
                <a:cs typeface="B Mitra" panose="00000400000000000000" pitchFamily="2" charset="-78"/>
              </a:rPr>
              <a:t>ران </a:t>
            </a:r>
            <a:r>
              <a:rPr lang="en-US" sz="2300" b="1" dirty="0" smtClean="0">
                <a:cs typeface="B Mitra" panose="00000400000000000000" pitchFamily="2" charset="-78"/>
              </a:rPr>
              <a:t>Flexion</a:t>
            </a:r>
          </a:p>
          <a:p>
            <a:pPr algn="r" rtl="1"/>
            <a:r>
              <a:rPr lang="en-US" sz="2300" b="1" dirty="0" smtClean="0">
                <a:cs typeface="B Mitra" panose="00000400000000000000" pitchFamily="2" charset="-78"/>
              </a:rPr>
              <a:t>Ago</a:t>
            </a:r>
            <a:r>
              <a:rPr lang="en-US" sz="2300" b="1" dirty="0">
                <a:cs typeface="B Mitra" panose="00000400000000000000" pitchFamily="2" charset="-78"/>
              </a:rPr>
              <a:t>…</a:t>
            </a:r>
          </a:p>
          <a:p>
            <a:pPr algn="r" rtl="1"/>
            <a:r>
              <a:rPr lang="en-US" sz="2300" b="1" dirty="0" err="1" smtClean="0">
                <a:cs typeface="B Mitra" panose="00000400000000000000" pitchFamily="2" charset="-78"/>
              </a:rPr>
              <a:t>Pir</a:t>
            </a:r>
            <a:endParaRPr lang="en-US" sz="2300" b="1" dirty="0">
              <a:cs typeface="B Mitra" panose="00000400000000000000" pitchFamily="2" charset="-78"/>
            </a:endParaRPr>
          </a:p>
          <a:p>
            <a:pPr algn="r" rtl="1"/>
            <a:r>
              <a:rPr lang="fa-IR" sz="2300" b="1" dirty="0">
                <a:cs typeface="B Mitra" panose="00000400000000000000" pitchFamily="2" charset="-78"/>
              </a:rPr>
              <a:t>کشنده پهن نیام</a:t>
            </a:r>
            <a:endParaRPr lang="en-US" sz="2300" b="1" dirty="0">
              <a:cs typeface="B Mitra" panose="00000400000000000000" pitchFamily="2" charset="-78"/>
            </a:endParaRPr>
          </a:p>
          <a:p>
            <a:pPr algn="r" rtl="1"/>
            <a:r>
              <a:rPr lang="fa-IR" sz="2300" b="1" dirty="0">
                <a:cs typeface="B Mitra" panose="00000400000000000000" pitchFamily="2" charset="-78"/>
              </a:rPr>
              <a:t>سوئز</a:t>
            </a:r>
            <a:endParaRPr lang="en-US" sz="2300" b="1" dirty="0">
              <a:cs typeface="B Mitra" panose="00000400000000000000" pitchFamily="2" charset="-78"/>
            </a:endParaRPr>
          </a:p>
          <a:p>
            <a:pPr algn="r" rtl="1"/>
            <a:r>
              <a:rPr lang="en-US" sz="2300" b="1" dirty="0" err="1">
                <a:cs typeface="B Mitra" panose="00000400000000000000" pitchFamily="2" charset="-78"/>
              </a:rPr>
              <a:t>Psoasmajot</a:t>
            </a:r>
            <a:endParaRPr lang="en-US" sz="2300" b="1" dirty="0">
              <a:cs typeface="B Mitra" panose="00000400000000000000" pitchFamily="2" charset="-78"/>
            </a:endParaRPr>
          </a:p>
          <a:p>
            <a:pPr algn="r" rtl="1"/>
            <a:r>
              <a:rPr lang="fa-IR" sz="2300" b="1" dirty="0" smtClean="0">
                <a:cs typeface="B Mitra" panose="00000400000000000000" pitchFamily="2" charset="-78"/>
              </a:rPr>
              <a:t>خیاطه</a:t>
            </a:r>
            <a:endParaRPr lang="en-US" sz="2300" b="1" dirty="0">
              <a:cs typeface="B Mitra" panose="00000400000000000000" pitchFamily="2" charset="-78"/>
            </a:endParaRPr>
          </a:p>
          <a:p>
            <a:pPr algn="r" rtl="1"/>
            <a:r>
              <a:rPr lang="en-US" sz="2300" b="1" dirty="0" err="1">
                <a:cs typeface="B Mitra" panose="00000400000000000000" pitchFamily="2" charset="-78"/>
              </a:rPr>
              <a:t>Sartoras</a:t>
            </a:r>
            <a:endParaRPr lang="en-US" sz="2300" b="1" dirty="0">
              <a:cs typeface="B Mitra" panose="00000400000000000000" pitchFamily="2" charset="-78"/>
            </a:endParaRPr>
          </a:p>
          <a:p>
            <a:pPr algn="r" rtl="1"/>
            <a:r>
              <a:rPr lang="fa-IR" sz="2300" b="1" dirty="0" smtClean="0">
                <a:cs typeface="B Mitra" panose="00000400000000000000" pitchFamily="2" charset="-78"/>
              </a:rPr>
              <a:t>خاصره </a:t>
            </a:r>
            <a:r>
              <a:rPr lang="en-US" sz="2300" b="1" dirty="0" err="1" smtClean="0">
                <a:cs typeface="B Mitra" panose="00000400000000000000" pitchFamily="2" charset="-78"/>
              </a:rPr>
              <a:t>ilacus</a:t>
            </a:r>
            <a:endParaRPr lang="en-US" sz="2300" b="1" dirty="0">
              <a:cs typeface="B Mitra" panose="00000400000000000000" pitchFamily="2" charset="-78"/>
            </a:endParaRPr>
          </a:p>
        </p:txBody>
      </p:sp>
      <p:sp>
        <p:nvSpPr>
          <p:cNvPr id="3" name="TextBox 2"/>
          <p:cNvSpPr txBox="1"/>
          <p:nvPr/>
        </p:nvSpPr>
        <p:spPr>
          <a:xfrm>
            <a:off x="2660650" y="2501900"/>
            <a:ext cx="4432300" cy="3785652"/>
          </a:xfrm>
          <a:prstGeom prst="rect">
            <a:avLst/>
          </a:prstGeom>
          <a:noFill/>
        </p:spPr>
        <p:txBody>
          <a:bodyPr wrap="square" rtlCol="0">
            <a:spAutoFit/>
          </a:bodyPr>
          <a:lstStyle/>
          <a:p>
            <a:pPr algn="r" rtl="1"/>
            <a:r>
              <a:rPr lang="en-US" sz="2400" b="1" dirty="0" err="1">
                <a:cs typeface="B Mitra" panose="00000400000000000000" pitchFamily="2" charset="-78"/>
              </a:rPr>
              <a:t>Cyn</a:t>
            </a:r>
            <a:endParaRPr lang="en-US" sz="2400" b="1" dirty="0">
              <a:cs typeface="B Mitra" panose="00000400000000000000" pitchFamily="2" charset="-78"/>
            </a:endParaRPr>
          </a:p>
          <a:p>
            <a:pPr algn="r" rtl="1"/>
            <a:r>
              <a:rPr lang="fa-IR" sz="2400" b="1" dirty="0">
                <a:cs typeface="B Mitra" panose="00000400000000000000" pitchFamily="2" charset="-78"/>
              </a:rPr>
              <a:t>راست قدامی</a:t>
            </a:r>
            <a:endParaRPr lang="en-US" sz="2400" b="1" dirty="0">
              <a:cs typeface="B Mitra" panose="00000400000000000000" pitchFamily="2" charset="-78"/>
            </a:endParaRPr>
          </a:p>
          <a:p>
            <a:pPr algn="r" rtl="1"/>
            <a:r>
              <a:rPr lang="fa-IR" sz="2400" b="1" dirty="0">
                <a:cs typeface="B Mitra" panose="00000400000000000000" pitchFamily="2" charset="-78"/>
              </a:rPr>
              <a:t>نزدیک کننده دراز کوتاه</a:t>
            </a:r>
            <a:endParaRPr lang="en-US" sz="2400" b="1" dirty="0">
              <a:cs typeface="B Mitra" panose="00000400000000000000" pitchFamily="2" charset="-78"/>
            </a:endParaRPr>
          </a:p>
          <a:p>
            <a:pPr algn="r" rtl="1"/>
            <a:r>
              <a:rPr lang="en-US" sz="2400" b="1" dirty="0" err="1">
                <a:cs typeface="B Mitra" panose="00000400000000000000" pitchFamily="2" charset="-78"/>
              </a:rPr>
              <a:t>Adductor.brevis</a:t>
            </a:r>
            <a:endParaRPr lang="en-US" sz="2400" b="1" dirty="0">
              <a:cs typeface="B Mitra" panose="00000400000000000000" pitchFamily="2" charset="-78"/>
            </a:endParaRPr>
          </a:p>
          <a:p>
            <a:pPr algn="r" rtl="1"/>
            <a:r>
              <a:rPr lang="fa-IR" sz="2400" b="1" dirty="0">
                <a:cs typeface="B Mitra" panose="00000400000000000000" pitchFamily="2" charset="-78"/>
              </a:rPr>
              <a:t>راست </a:t>
            </a:r>
            <a:r>
              <a:rPr lang="fa-IR" sz="2400" b="1" dirty="0" smtClean="0">
                <a:cs typeface="B Mitra" panose="00000400000000000000" pitchFamily="2" charset="-78"/>
              </a:rPr>
              <a:t>داخلی</a:t>
            </a:r>
            <a:r>
              <a:rPr lang="en-US" sz="2400" b="1" dirty="0" smtClean="0">
                <a:cs typeface="B Mitra" panose="00000400000000000000" pitchFamily="2" charset="-78"/>
              </a:rPr>
              <a:t> </a:t>
            </a:r>
            <a:r>
              <a:rPr lang="en-US" sz="2400" b="1" dirty="0" err="1" smtClean="0">
                <a:cs typeface="B Mitra" panose="00000400000000000000" pitchFamily="2" charset="-78"/>
              </a:rPr>
              <a:t>Graclis</a:t>
            </a:r>
            <a:endParaRPr lang="en-US" sz="2400" b="1" dirty="0">
              <a:cs typeface="B Mitra" panose="00000400000000000000" pitchFamily="2" charset="-78"/>
            </a:endParaRPr>
          </a:p>
          <a:p>
            <a:pPr algn="r" rtl="1"/>
            <a:r>
              <a:rPr lang="en-US" sz="2400" b="1" dirty="0">
                <a:cs typeface="B Mitra" panose="00000400000000000000" pitchFamily="2" charset="-78"/>
              </a:rPr>
              <a:t>Anta</a:t>
            </a:r>
          </a:p>
          <a:p>
            <a:pPr algn="r" rtl="1"/>
            <a:r>
              <a:rPr lang="fa-IR" sz="2400" b="1" dirty="0">
                <a:cs typeface="B Mitra" panose="00000400000000000000" pitchFamily="2" charset="-78"/>
              </a:rPr>
              <a:t>شانه ای</a:t>
            </a:r>
            <a:endParaRPr lang="en-US" sz="2400" b="1" dirty="0">
              <a:cs typeface="B Mitra" panose="00000400000000000000" pitchFamily="2" charset="-78"/>
            </a:endParaRPr>
          </a:p>
          <a:p>
            <a:pPr algn="r" rtl="1"/>
            <a:r>
              <a:rPr lang="en-US" sz="2400" b="1" dirty="0" err="1">
                <a:cs typeface="B Mitra" panose="00000400000000000000" pitchFamily="2" charset="-78"/>
              </a:rPr>
              <a:t>Pectineus</a:t>
            </a:r>
            <a:endParaRPr lang="en-US" sz="2400" b="1" dirty="0">
              <a:cs typeface="B Mitra" panose="00000400000000000000" pitchFamily="2" charset="-78"/>
            </a:endParaRPr>
          </a:p>
          <a:p>
            <a:pPr algn="r" rtl="1"/>
            <a:r>
              <a:rPr lang="en-US" sz="2400" b="1" dirty="0" err="1" smtClean="0">
                <a:cs typeface="B Mitra" panose="00000400000000000000" pitchFamily="2" charset="-78"/>
              </a:rPr>
              <a:t>Sta</a:t>
            </a:r>
            <a:r>
              <a:rPr lang="fa-IR" sz="2400" b="1" dirty="0">
                <a:cs typeface="B Mitra" panose="00000400000000000000" pitchFamily="2" charset="-78"/>
              </a:rPr>
              <a:t>:باز کننده های ستون فقرات</a:t>
            </a:r>
            <a:endParaRPr lang="en-US" sz="2400" b="1" dirty="0">
              <a:cs typeface="B Mitra" panose="00000400000000000000" pitchFamily="2" charset="-78"/>
            </a:endParaRPr>
          </a:p>
          <a:p>
            <a:pPr algn="r" rtl="1"/>
            <a:r>
              <a:rPr lang="fa-IR" sz="2400" b="1" dirty="0" smtClean="0">
                <a:cs typeface="B Mitra" panose="00000400000000000000" pitchFamily="2" charset="-78"/>
              </a:rPr>
              <a:t>شکمی</a:t>
            </a:r>
            <a:endParaRPr lang="en-US" sz="24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47" y="2501296"/>
            <a:ext cx="2839692" cy="3786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904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3937000" y="2302450"/>
            <a:ext cx="7810500" cy="3139321"/>
          </a:xfrm>
          <a:prstGeom prst="rect">
            <a:avLst/>
          </a:prstGeom>
          <a:noFill/>
        </p:spPr>
        <p:txBody>
          <a:bodyPr wrap="square" numCol="1" rtlCol="1">
            <a:spAutoFit/>
          </a:bodyPr>
          <a:lstStyle/>
          <a:p>
            <a:pPr algn="r" rtl="1"/>
            <a:r>
              <a:rPr lang="fa-IR" sz="2200" b="1" dirty="0">
                <a:cs typeface="B Mitra" panose="00000400000000000000" pitchFamily="2" charset="-78"/>
              </a:rPr>
              <a:t>فاز دوم</a:t>
            </a:r>
            <a:endParaRPr lang="en-US" sz="2200" b="1" dirty="0">
              <a:cs typeface="B Mitra" panose="00000400000000000000" pitchFamily="2" charset="-78"/>
            </a:endParaRPr>
          </a:p>
          <a:p>
            <a:pPr algn="r" rtl="1"/>
            <a:r>
              <a:rPr lang="fa-IR" sz="2200" b="1" dirty="0">
                <a:cs typeface="B Mitra" panose="00000400000000000000" pitchFamily="2" charset="-78"/>
              </a:rPr>
              <a:t>(حرکت پنجم)</a:t>
            </a:r>
            <a:endParaRPr lang="en-US" sz="2200" b="1" dirty="0">
              <a:cs typeface="B Mitra" panose="00000400000000000000" pitchFamily="2" charset="-78"/>
            </a:endParaRPr>
          </a:p>
          <a:p>
            <a:pPr algn="r" rtl="1"/>
            <a:r>
              <a:rPr lang="fa-IR" sz="2200" b="1" dirty="0">
                <a:cs typeface="B Mitra" panose="00000400000000000000" pitchFamily="2" charset="-78"/>
              </a:rPr>
              <a:t>چرخش قدامی </a:t>
            </a:r>
            <a:r>
              <a:rPr lang="fa-IR" sz="2200" b="1" dirty="0" smtClean="0">
                <a:cs typeface="B Mitra" panose="00000400000000000000" pitchFamily="2" charset="-78"/>
              </a:rPr>
              <a:t>لگن:</a:t>
            </a:r>
            <a:r>
              <a:rPr lang="en-US" sz="2200" b="1" dirty="0" smtClean="0">
                <a:cs typeface="B Mitra" panose="00000400000000000000" pitchFamily="2" charset="-78"/>
              </a:rPr>
              <a:t>ANTERIOR </a:t>
            </a:r>
            <a:r>
              <a:rPr lang="en-US" sz="2200" b="1" dirty="0">
                <a:cs typeface="B Mitra" panose="00000400000000000000" pitchFamily="2" charset="-78"/>
              </a:rPr>
              <a:t>PELVICROTATION LTILT</a:t>
            </a:r>
          </a:p>
          <a:p>
            <a:pPr algn="r" rtl="1"/>
            <a:r>
              <a:rPr lang="en-US" sz="2200" b="1" dirty="0">
                <a:cs typeface="B Mitra" panose="00000400000000000000" pitchFamily="2" charset="-78"/>
              </a:rPr>
              <a:t>Ago…</a:t>
            </a:r>
          </a:p>
          <a:p>
            <a:pPr algn="r" rtl="1"/>
            <a:r>
              <a:rPr lang="fa-IR" sz="2200" b="1" dirty="0">
                <a:cs typeface="B Mitra" panose="00000400000000000000" pitchFamily="2" charset="-78"/>
              </a:rPr>
              <a:t>عضله </a:t>
            </a:r>
            <a:r>
              <a:rPr lang="fa-IR" sz="2200" b="1" dirty="0" smtClean="0">
                <a:cs typeface="B Mitra" panose="00000400000000000000" pitchFamily="2" charset="-78"/>
              </a:rPr>
              <a:t>خیاطه</a:t>
            </a:r>
            <a:endParaRPr lang="en-US" sz="2200" b="1" dirty="0">
              <a:cs typeface="B Mitra" panose="00000400000000000000" pitchFamily="2" charset="-78"/>
            </a:endParaRPr>
          </a:p>
          <a:p>
            <a:pPr algn="r" rtl="1"/>
            <a:r>
              <a:rPr lang="en-US" sz="2200" b="1" dirty="0" err="1">
                <a:cs typeface="B Mitra" panose="00000400000000000000" pitchFamily="2" charset="-78"/>
              </a:rPr>
              <a:t>Sartoriug</a:t>
            </a:r>
            <a:endParaRPr lang="en-US" sz="2200" b="1" dirty="0">
              <a:cs typeface="B Mitra" panose="00000400000000000000" pitchFamily="2" charset="-78"/>
            </a:endParaRPr>
          </a:p>
          <a:p>
            <a:pPr algn="r" rtl="1"/>
            <a:r>
              <a:rPr lang="fa-IR" sz="2200" b="1" dirty="0">
                <a:cs typeface="B Mitra" panose="00000400000000000000" pitchFamily="2" charset="-78"/>
              </a:rPr>
              <a:t>راست رانی</a:t>
            </a:r>
            <a:endParaRPr lang="en-US" sz="2200" b="1" dirty="0">
              <a:cs typeface="B Mitra" panose="00000400000000000000" pitchFamily="2" charset="-78"/>
            </a:endParaRPr>
          </a:p>
          <a:p>
            <a:pPr algn="r" rtl="1"/>
            <a:r>
              <a:rPr lang="en-US" sz="2200" b="1" dirty="0" err="1">
                <a:cs typeface="B Mitra" panose="00000400000000000000" pitchFamily="2" charset="-78"/>
              </a:rPr>
              <a:t>Rectincus</a:t>
            </a:r>
            <a:endParaRPr lang="en-US" sz="2200" b="1" dirty="0">
              <a:cs typeface="B Mitra" panose="00000400000000000000" pitchFamily="2" charset="-78"/>
            </a:endParaRPr>
          </a:p>
          <a:p>
            <a:pPr algn="r" rtl="1"/>
            <a:r>
              <a:rPr lang="fa-IR" sz="2200" b="1" dirty="0">
                <a:cs typeface="B Mitra" panose="00000400000000000000" pitchFamily="2" charset="-78"/>
              </a:rPr>
              <a:t>کشنده پهن نیام</a:t>
            </a:r>
            <a:endParaRPr lang="en-US" sz="2200" b="1" dirty="0">
              <a:cs typeface="B Mitra" panose="00000400000000000000" pitchFamily="2" charset="-78"/>
            </a:endParaRPr>
          </a:p>
        </p:txBody>
      </p:sp>
      <p:sp>
        <p:nvSpPr>
          <p:cNvPr id="3" name="TextBox 2"/>
          <p:cNvSpPr txBox="1"/>
          <p:nvPr/>
        </p:nvSpPr>
        <p:spPr>
          <a:xfrm>
            <a:off x="895350" y="3441680"/>
            <a:ext cx="4432300" cy="3416320"/>
          </a:xfrm>
          <a:prstGeom prst="rect">
            <a:avLst/>
          </a:prstGeom>
          <a:noFill/>
        </p:spPr>
        <p:txBody>
          <a:bodyPr wrap="square" rtlCol="0">
            <a:spAutoFit/>
          </a:bodyPr>
          <a:lstStyle/>
          <a:p>
            <a:pPr algn="r" rtl="1"/>
            <a:r>
              <a:rPr lang="en-US" sz="2400" b="1" dirty="0">
                <a:cs typeface="B Mitra" panose="00000400000000000000" pitchFamily="2" charset="-78"/>
              </a:rPr>
              <a:t>Anta</a:t>
            </a:r>
          </a:p>
          <a:p>
            <a:pPr algn="r" rtl="1"/>
            <a:r>
              <a:rPr lang="fa-IR" sz="2400" b="1" dirty="0">
                <a:cs typeface="B Mitra" panose="00000400000000000000" pitchFamily="2" charset="-78"/>
              </a:rPr>
              <a:t>نیمه غشایی</a:t>
            </a:r>
            <a:endParaRPr lang="en-US" sz="2400" b="1" dirty="0">
              <a:cs typeface="B Mitra" panose="00000400000000000000" pitchFamily="2" charset="-78"/>
            </a:endParaRPr>
          </a:p>
          <a:p>
            <a:pPr algn="r" rtl="1"/>
            <a:r>
              <a:rPr lang="en-US" sz="2400" b="1" dirty="0" err="1">
                <a:cs typeface="B Mitra" panose="00000400000000000000" pitchFamily="2" charset="-78"/>
              </a:rPr>
              <a:t>Semir</a:t>
            </a:r>
            <a:r>
              <a:rPr lang="en-US" sz="2400" b="1" dirty="0">
                <a:cs typeface="B Mitra" panose="00000400000000000000" pitchFamily="2" charset="-78"/>
              </a:rPr>
              <a:t> </a:t>
            </a:r>
            <a:r>
              <a:rPr lang="en-US" sz="2400" b="1" dirty="0" err="1">
                <a:cs typeface="B Mitra" panose="00000400000000000000" pitchFamily="2" charset="-78"/>
              </a:rPr>
              <a:t>mbranosus</a:t>
            </a:r>
            <a:endParaRPr lang="en-US" sz="2400" b="1" dirty="0">
              <a:cs typeface="B Mitra" panose="00000400000000000000" pitchFamily="2" charset="-78"/>
            </a:endParaRPr>
          </a:p>
          <a:p>
            <a:pPr algn="r" rtl="1"/>
            <a:r>
              <a:rPr lang="fa-IR" sz="2400" b="1" dirty="0">
                <a:cs typeface="B Mitra" panose="00000400000000000000" pitchFamily="2" charset="-78"/>
              </a:rPr>
              <a:t>دو سر رانی</a:t>
            </a:r>
            <a:endParaRPr lang="en-US" sz="2400" b="1" dirty="0">
              <a:cs typeface="B Mitra" panose="00000400000000000000" pitchFamily="2" charset="-78"/>
            </a:endParaRPr>
          </a:p>
          <a:p>
            <a:pPr algn="r" rtl="1"/>
            <a:r>
              <a:rPr lang="en-US" sz="2400" b="1" dirty="0" err="1">
                <a:cs typeface="B Mitra" panose="00000400000000000000" pitchFamily="2" charset="-78"/>
              </a:rPr>
              <a:t>Biccpsfemotis</a:t>
            </a:r>
            <a:endParaRPr lang="en-US" sz="2400" b="1" dirty="0">
              <a:cs typeface="B Mitra" panose="00000400000000000000" pitchFamily="2" charset="-78"/>
            </a:endParaRPr>
          </a:p>
          <a:p>
            <a:pPr algn="r" rtl="1"/>
            <a:r>
              <a:rPr lang="fa-IR" sz="2400" b="1" dirty="0" smtClean="0">
                <a:cs typeface="B Mitra" panose="00000400000000000000" pitchFamily="2" charset="-78"/>
              </a:rPr>
              <a:t>سرینی میانی </a:t>
            </a:r>
            <a:r>
              <a:rPr lang="fa-IR" sz="2400" b="1" dirty="0">
                <a:cs typeface="B Mitra" panose="00000400000000000000" pitchFamily="2" charset="-78"/>
              </a:rPr>
              <a:t>بزرگ</a:t>
            </a:r>
            <a:endParaRPr lang="en-US" sz="2400" b="1" dirty="0">
              <a:cs typeface="B Mitra" panose="00000400000000000000" pitchFamily="2" charset="-78"/>
            </a:endParaRPr>
          </a:p>
          <a:p>
            <a:pPr algn="r" rtl="1"/>
            <a:r>
              <a:rPr lang="en-US" sz="2400" b="1" dirty="0" err="1">
                <a:cs typeface="B Mitra" panose="00000400000000000000" pitchFamily="2" charset="-78"/>
              </a:rPr>
              <a:t>Gluteusmedius</a:t>
            </a:r>
            <a:r>
              <a:rPr lang="en-US" sz="2400" b="1" dirty="0">
                <a:cs typeface="B Mitra" panose="00000400000000000000" pitchFamily="2" charset="-78"/>
              </a:rPr>
              <a:t> gluteus </a:t>
            </a:r>
            <a:r>
              <a:rPr lang="en-US" sz="2400" b="1" dirty="0" err="1">
                <a:cs typeface="B Mitra" panose="00000400000000000000" pitchFamily="2" charset="-78"/>
              </a:rPr>
              <a:t>maximus</a:t>
            </a:r>
            <a:endParaRPr lang="en-US" sz="2400" b="1" dirty="0">
              <a:cs typeface="B Mitra" panose="00000400000000000000" pitchFamily="2" charset="-78"/>
            </a:endParaRPr>
          </a:p>
          <a:p>
            <a:pPr algn="r" rtl="1"/>
            <a:r>
              <a:rPr lang="en-US" sz="2400" b="1" dirty="0">
                <a:cs typeface="B Mitra" panose="00000400000000000000" pitchFamily="2" charset="-78"/>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32" y="2389117"/>
            <a:ext cx="1831568" cy="2442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725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251700" y="2302450"/>
            <a:ext cx="4495800" cy="4524315"/>
          </a:xfrm>
          <a:prstGeom prst="rect">
            <a:avLst/>
          </a:prstGeom>
          <a:noFill/>
        </p:spPr>
        <p:txBody>
          <a:bodyPr wrap="square" numCol="1" rtlCol="1">
            <a:spAutoFit/>
          </a:bodyPr>
          <a:lstStyle/>
          <a:p>
            <a:pPr algn="r" rtl="1"/>
            <a:r>
              <a:rPr lang="fa-IR" sz="2400" b="1" dirty="0">
                <a:cs typeface="B Mitra" panose="00000400000000000000" pitchFamily="2" charset="-78"/>
              </a:rPr>
              <a:t>فاز دوم</a:t>
            </a:r>
            <a:endParaRPr lang="en-US" sz="2400" b="1" dirty="0">
              <a:cs typeface="B Mitra" panose="00000400000000000000" pitchFamily="2" charset="-78"/>
            </a:endParaRPr>
          </a:p>
          <a:p>
            <a:pPr algn="r" rtl="1"/>
            <a:r>
              <a:rPr lang="fa-IR" sz="2400" b="1" dirty="0">
                <a:cs typeface="B Mitra" panose="00000400000000000000" pitchFamily="2" charset="-78"/>
              </a:rPr>
              <a:t>(حرکت </a:t>
            </a:r>
            <a:r>
              <a:rPr lang="fa-IR" sz="2400" b="1" dirty="0" smtClean="0">
                <a:cs typeface="B Mitra" panose="00000400000000000000" pitchFamily="2" charset="-78"/>
              </a:rPr>
              <a:t>ششم)</a:t>
            </a:r>
            <a:endParaRPr lang="en-US" sz="2400" b="1" dirty="0">
              <a:cs typeface="B Mitra" panose="00000400000000000000" pitchFamily="2" charset="-78"/>
            </a:endParaRPr>
          </a:p>
          <a:p>
            <a:pPr algn="r" rtl="1"/>
            <a:r>
              <a:rPr lang="fa-IR" sz="2400" b="1" dirty="0">
                <a:cs typeface="B Mitra" panose="00000400000000000000" pitchFamily="2" charset="-78"/>
              </a:rPr>
              <a:t>زانوی راست و چپ</a:t>
            </a:r>
            <a:endParaRPr lang="en-US" sz="2400" b="1" dirty="0">
              <a:cs typeface="B Mitra" panose="00000400000000000000" pitchFamily="2" charset="-78"/>
            </a:endParaRPr>
          </a:p>
          <a:p>
            <a:pPr algn="r" rtl="1"/>
            <a:r>
              <a:rPr lang="en-US" sz="2400" b="1" dirty="0" err="1">
                <a:cs typeface="B Mitra" panose="00000400000000000000" pitchFamily="2" charset="-78"/>
              </a:rPr>
              <a:t>Kncc</a:t>
            </a:r>
            <a:r>
              <a:rPr lang="en-US" sz="2400" b="1" dirty="0">
                <a:cs typeface="B Mitra" panose="00000400000000000000" pitchFamily="2" charset="-78"/>
              </a:rPr>
              <a:t> right and left</a:t>
            </a:r>
          </a:p>
          <a:p>
            <a:pPr algn="r" rtl="1"/>
            <a:r>
              <a:rPr lang="fa-IR" sz="2400" b="1" dirty="0">
                <a:cs typeface="B Mitra" panose="00000400000000000000" pitchFamily="2" charset="-78"/>
              </a:rPr>
              <a:t>حرکت: خم شدن 30 </a:t>
            </a:r>
            <a:r>
              <a:rPr lang="fa-IR" sz="2400" b="1" dirty="0" smtClean="0">
                <a:cs typeface="B Mitra" panose="00000400000000000000" pitchFamily="2" charset="-78"/>
              </a:rPr>
              <a:t>درجه </a:t>
            </a:r>
            <a:r>
              <a:rPr lang="en-US" sz="2400" b="1" dirty="0" smtClean="0">
                <a:cs typeface="B Mitra" panose="00000400000000000000" pitchFamily="2" charset="-78"/>
              </a:rPr>
              <a:t>Flection</a:t>
            </a:r>
            <a:endParaRPr lang="en-US" sz="2400" b="1" dirty="0">
              <a:cs typeface="B Mitra" panose="00000400000000000000" pitchFamily="2" charset="-78"/>
            </a:endParaRPr>
          </a:p>
          <a:p>
            <a:pPr algn="r" rtl="1"/>
            <a:r>
              <a:rPr lang="en-US" sz="2400" b="1" dirty="0" smtClean="0">
                <a:cs typeface="B Mitra" panose="00000400000000000000" pitchFamily="2" charset="-78"/>
              </a:rPr>
              <a:t>…..Ago</a:t>
            </a:r>
            <a:endParaRPr lang="en-US" sz="2400" b="1" dirty="0">
              <a:cs typeface="B Mitra" panose="00000400000000000000" pitchFamily="2" charset="-78"/>
            </a:endParaRPr>
          </a:p>
          <a:p>
            <a:pPr algn="r" rtl="1"/>
            <a:r>
              <a:rPr lang="en-US" sz="2400" b="1" dirty="0" err="1" smtClean="0">
                <a:cs typeface="B Mitra" panose="00000400000000000000" pitchFamily="2" charset="-78"/>
              </a:rPr>
              <a:t>Pir</a:t>
            </a:r>
            <a:endParaRPr lang="en-US" sz="2400" b="1" dirty="0">
              <a:cs typeface="B Mitra" panose="00000400000000000000" pitchFamily="2" charset="-78"/>
            </a:endParaRPr>
          </a:p>
          <a:p>
            <a:pPr algn="r" rtl="1"/>
            <a:r>
              <a:rPr lang="fa-IR" sz="2400" b="1" dirty="0">
                <a:cs typeface="B Mitra" panose="00000400000000000000" pitchFamily="2" charset="-78"/>
              </a:rPr>
              <a:t>راست داخلی</a:t>
            </a:r>
            <a:endParaRPr lang="en-US" sz="2400" b="1" dirty="0">
              <a:cs typeface="B Mitra" panose="00000400000000000000" pitchFamily="2" charset="-78"/>
            </a:endParaRPr>
          </a:p>
          <a:p>
            <a:pPr algn="r" rtl="1"/>
            <a:r>
              <a:rPr lang="en-US" sz="2400" b="1" dirty="0" err="1">
                <a:cs typeface="B Mitra" panose="00000400000000000000" pitchFamily="2" charset="-78"/>
              </a:rPr>
              <a:t>Graclis</a:t>
            </a:r>
            <a:endParaRPr lang="en-US" sz="2400" b="1" dirty="0">
              <a:cs typeface="B Mitra" panose="00000400000000000000" pitchFamily="2" charset="-78"/>
            </a:endParaRPr>
          </a:p>
          <a:p>
            <a:pPr algn="r" rtl="1"/>
            <a:r>
              <a:rPr lang="fa-IR" sz="2400" b="1" dirty="0" smtClean="0">
                <a:cs typeface="B Mitra" panose="00000400000000000000" pitchFamily="2" charset="-78"/>
              </a:rPr>
              <a:t>خیاطه</a:t>
            </a:r>
            <a:endParaRPr lang="en-US" sz="2400" b="1" dirty="0">
              <a:cs typeface="B Mitra" panose="00000400000000000000" pitchFamily="2" charset="-78"/>
            </a:endParaRPr>
          </a:p>
          <a:p>
            <a:pPr algn="r" rtl="1"/>
            <a:r>
              <a:rPr lang="en-US" sz="2400" b="1" dirty="0">
                <a:cs typeface="B Mitra" panose="00000400000000000000" pitchFamily="2" charset="-78"/>
              </a:rPr>
              <a:t>Sat </a:t>
            </a:r>
            <a:r>
              <a:rPr lang="en-US" sz="2400" b="1" dirty="0" err="1">
                <a:cs typeface="B Mitra" panose="00000400000000000000" pitchFamily="2" charset="-78"/>
              </a:rPr>
              <a:t>orius</a:t>
            </a:r>
            <a:endParaRPr lang="en-US" sz="2400" b="1" dirty="0">
              <a:cs typeface="B Mitra" panose="00000400000000000000" pitchFamily="2" charset="-78"/>
            </a:endParaRPr>
          </a:p>
          <a:p>
            <a:pPr algn="r" rtl="1"/>
            <a:r>
              <a:rPr lang="fa-IR" sz="2400" b="1" dirty="0">
                <a:cs typeface="B Mitra" panose="00000400000000000000" pitchFamily="2" charset="-78"/>
              </a:rPr>
              <a:t>گروه همسترینگ</a:t>
            </a:r>
            <a:endParaRPr lang="en-US" sz="2400" b="1" dirty="0">
              <a:cs typeface="B Mitra" panose="00000400000000000000" pitchFamily="2" charset="-78"/>
            </a:endParaRPr>
          </a:p>
        </p:txBody>
      </p:sp>
      <p:sp>
        <p:nvSpPr>
          <p:cNvPr id="3" name="TextBox 2"/>
          <p:cNvSpPr txBox="1"/>
          <p:nvPr/>
        </p:nvSpPr>
        <p:spPr>
          <a:xfrm>
            <a:off x="-242840" y="2487115"/>
            <a:ext cx="7493000" cy="4154984"/>
          </a:xfrm>
          <a:prstGeom prst="rect">
            <a:avLst/>
          </a:prstGeom>
          <a:noFill/>
        </p:spPr>
        <p:txBody>
          <a:bodyPr wrap="square" rtlCol="0">
            <a:spAutoFit/>
          </a:bodyPr>
          <a:lstStyle/>
          <a:p>
            <a:pPr algn="r" rtl="1"/>
            <a:r>
              <a:rPr lang="en-US" sz="2200" b="1" dirty="0" err="1">
                <a:cs typeface="B Mitra" panose="00000400000000000000" pitchFamily="2" charset="-78"/>
              </a:rPr>
              <a:t>Cyn</a:t>
            </a:r>
            <a:endParaRPr lang="en-US" sz="2200" b="1" dirty="0">
              <a:cs typeface="B Mitra" panose="00000400000000000000" pitchFamily="2" charset="-78"/>
            </a:endParaRPr>
          </a:p>
          <a:p>
            <a:pPr algn="r" rtl="1"/>
            <a:r>
              <a:rPr lang="fa-IR" sz="2200" b="1" dirty="0">
                <a:cs typeface="B Mitra" panose="00000400000000000000" pitchFamily="2" charset="-78"/>
              </a:rPr>
              <a:t>دوقلو</a:t>
            </a:r>
            <a:endParaRPr lang="en-US" sz="2200" b="1" dirty="0">
              <a:cs typeface="B Mitra" panose="00000400000000000000" pitchFamily="2" charset="-78"/>
            </a:endParaRPr>
          </a:p>
          <a:p>
            <a:pPr algn="r" rtl="1"/>
            <a:r>
              <a:rPr lang="fa-IR" sz="2200" b="1" dirty="0">
                <a:cs typeface="B Mitra" panose="00000400000000000000" pitchFamily="2" charset="-78"/>
              </a:rPr>
              <a:t>رکبی</a:t>
            </a:r>
            <a:endParaRPr lang="en-US" sz="2200" b="1" dirty="0">
              <a:cs typeface="B Mitra" panose="00000400000000000000" pitchFamily="2" charset="-78"/>
            </a:endParaRPr>
          </a:p>
          <a:p>
            <a:pPr algn="r" rtl="1"/>
            <a:r>
              <a:rPr lang="en-US" sz="2200" b="1" dirty="0">
                <a:cs typeface="B Mitra" panose="00000400000000000000" pitchFamily="2" charset="-78"/>
              </a:rPr>
              <a:t>Anta</a:t>
            </a:r>
          </a:p>
          <a:p>
            <a:pPr algn="r" rtl="1"/>
            <a:r>
              <a:rPr lang="fa-IR" sz="2200" b="1" dirty="0">
                <a:cs typeface="B Mitra" panose="00000400000000000000" pitchFamily="2" charset="-78"/>
              </a:rPr>
              <a:t>دو سر رانی</a:t>
            </a:r>
            <a:endParaRPr lang="en-US" sz="2200" b="1" dirty="0">
              <a:cs typeface="B Mitra" panose="00000400000000000000" pitchFamily="2" charset="-78"/>
            </a:endParaRPr>
          </a:p>
          <a:p>
            <a:pPr algn="r" rtl="1"/>
            <a:r>
              <a:rPr lang="en-US" sz="2200" b="1" dirty="0" err="1">
                <a:cs typeface="B Mitra" panose="00000400000000000000" pitchFamily="2" charset="-78"/>
              </a:rPr>
              <a:t>Bicepsfemotis</a:t>
            </a:r>
            <a:endParaRPr lang="en-US" sz="2200" b="1" dirty="0">
              <a:cs typeface="B Mitra" panose="00000400000000000000" pitchFamily="2" charset="-78"/>
            </a:endParaRPr>
          </a:p>
          <a:p>
            <a:pPr algn="r" rtl="1"/>
            <a:r>
              <a:rPr lang="fa-IR" sz="2200" b="1" dirty="0">
                <a:cs typeface="B Mitra" panose="00000400000000000000" pitchFamily="2" charset="-78"/>
              </a:rPr>
              <a:t>نیمه غشایی و نیم </a:t>
            </a:r>
            <a:r>
              <a:rPr lang="fa-IR" sz="2200" b="1" dirty="0" smtClean="0">
                <a:cs typeface="B Mitra" panose="00000400000000000000" pitchFamily="2" charset="-78"/>
              </a:rPr>
              <a:t>تری </a:t>
            </a:r>
            <a:r>
              <a:rPr lang="en-US" sz="2200" b="1" dirty="0" err="1">
                <a:cs typeface="B Mitra" panose="00000400000000000000" pitchFamily="2" charset="-78"/>
              </a:rPr>
              <a:t>Semimem</a:t>
            </a:r>
            <a:r>
              <a:rPr lang="fa-IR" sz="2200" b="1" dirty="0">
                <a:cs typeface="B Mitra" panose="00000400000000000000" pitchFamily="2" charset="-78"/>
              </a:rPr>
              <a:t> </a:t>
            </a:r>
            <a:r>
              <a:rPr lang="en-US" sz="2200" b="1" dirty="0" err="1">
                <a:cs typeface="B Mitra" panose="00000400000000000000" pitchFamily="2" charset="-78"/>
              </a:rPr>
              <a:t>bramosus</a:t>
            </a:r>
            <a:endParaRPr lang="en-US" sz="2200" b="1" dirty="0">
              <a:cs typeface="B Mitra" panose="00000400000000000000" pitchFamily="2" charset="-78"/>
            </a:endParaRPr>
          </a:p>
          <a:p>
            <a:pPr algn="r" rtl="1"/>
            <a:r>
              <a:rPr lang="fa-IR" sz="2200" b="1" dirty="0" smtClean="0">
                <a:cs typeface="B Mitra" panose="00000400000000000000" pitchFamily="2" charset="-78"/>
              </a:rPr>
              <a:t>نعلی</a:t>
            </a:r>
            <a:endParaRPr lang="en-US" sz="2200" b="1" dirty="0">
              <a:cs typeface="B Mitra" panose="00000400000000000000" pitchFamily="2" charset="-78"/>
            </a:endParaRPr>
          </a:p>
          <a:p>
            <a:pPr algn="r" rtl="1"/>
            <a:r>
              <a:rPr lang="en-US" sz="2200" b="1" dirty="0" err="1">
                <a:cs typeface="B Mitra" panose="00000400000000000000" pitchFamily="2" charset="-78"/>
              </a:rPr>
              <a:t>Sta</a:t>
            </a:r>
            <a:endParaRPr lang="en-US" sz="2200" b="1" dirty="0">
              <a:cs typeface="B Mitra" panose="00000400000000000000" pitchFamily="2" charset="-78"/>
            </a:endParaRPr>
          </a:p>
          <a:p>
            <a:pPr algn="r" rtl="1"/>
            <a:r>
              <a:rPr lang="fa-IR" sz="2200" b="1" dirty="0">
                <a:cs typeface="B Mitra" panose="00000400000000000000" pitchFamily="2" charset="-78"/>
              </a:rPr>
              <a:t>چهار سر رانی</a:t>
            </a:r>
            <a:endParaRPr lang="en-US" sz="2200" b="1" dirty="0">
              <a:cs typeface="B Mitra" panose="00000400000000000000" pitchFamily="2" charset="-78"/>
            </a:endParaRPr>
          </a:p>
          <a:p>
            <a:pPr algn="r" rtl="1"/>
            <a:r>
              <a:rPr lang="en-US" sz="2200" b="1" dirty="0" err="1" smtClean="0">
                <a:cs typeface="B Mitra" panose="00000400000000000000" pitchFamily="2" charset="-78"/>
              </a:rPr>
              <a:t>Sta</a:t>
            </a:r>
            <a:r>
              <a:rPr lang="en-US" sz="2200" b="1" dirty="0" smtClean="0">
                <a:cs typeface="B Mitra" panose="00000400000000000000" pitchFamily="2" charset="-78"/>
              </a:rPr>
              <a:t> </a:t>
            </a:r>
            <a:r>
              <a:rPr lang="fa-IR" sz="2200" b="1" dirty="0" smtClean="0">
                <a:cs typeface="B Mitra" panose="00000400000000000000" pitchFamily="2" charset="-78"/>
              </a:rPr>
              <a:t>: خم </a:t>
            </a:r>
            <a:r>
              <a:rPr lang="fa-IR" sz="2200" b="1" dirty="0">
                <a:cs typeface="B Mitra" panose="00000400000000000000" pitchFamily="2" charset="-78"/>
              </a:rPr>
              <a:t>کننده های ران به ثابت کردن ران در مقابل کشش عضلات همسترینگ (خم کننده های زانو) کمک می کند</a:t>
            </a:r>
            <a:endParaRPr lang="en-US" sz="22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70" y="2302449"/>
            <a:ext cx="1831568" cy="2442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270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937500" y="2302450"/>
            <a:ext cx="3810000" cy="2985433"/>
          </a:xfrm>
          <a:prstGeom prst="rect">
            <a:avLst/>
          </a:prstGeom>
          <a:noFill/>
        </p:spPr>
        <p:txBody>
          <a:bodyPr wrap="square" numCol="1" rtlCol="1">
            <a:spAutoFit/>
          </a:bodyPr>
          <a:lstStyle/>
          <a:p>
            <a:pPr algn="r" rtl="1">
              <a:lnSpc>
                <a:spcPct val="150000"/>
              </a:lnSpc>
            </a:pPr>
            <a:r>
              <a:rPr lang="fa-IR" sz="3200" b="1" dirty="0">
                <a:cs typeface="B Mitra" panose="00000400000000000000" pitchFamily="2" charset="-78"/>
              </a:rPr>
              <a:t>فاز دوم</a:t>
            </a:r>
            <a:endParaRPr lang="en-US" sz="3200" b="1" dirty="0">
              <a:cs typeface="B Mitra" panose="00000400000000000000" pitchFamily="2" charset="-78"/>
            </a:endParaRPr>
          </a:p>
          <a:p>
            <a:pPr algn="r" rtl="1">
              <a:lnSpc>
                <a:spcPct val="150000"/>
              </a:lnSpc>
            </a:pPr>
            <a:r>
              <a:rPr lang="fa-IR" sz="3200" b="1" dirty="0">
                <a:cs typeface="B Mitra" panose="00000400000000000000" pitchFamily="2" charset="-78"/>
              </a:rPr>
              <a:t>(حرکت هفتم)</a:t>
            </a:r>
            <a:endParaRPr lang="en-US" sz="3200" b="1" dirty="0">
              <a:cs typeface="B Mitra" panose="00000400000000000000" pitchFamily="2" charset="-78"/>
            </a:endParaRPr>
          </a:p>
          <a:p>
            <a:pPr algn="r" rtl="1">
              <a:lnSpc>
                <a:spcPct val="150000"/>
              </a:lnSpc>
            </a:pPr>
            <a:r>
              <a:rPr lang="fa-IR" sz="3200" b="1" dirty="0">
                <a:cs typeface="B Mitra" panose="00000400000000000000" pitchFamily="2" charset="-78"/>
              </a:rPr>
              <a:t>مچ پا (بدون حرکت)(خنثی)</a:t>
            </a:r>
            <a:endParaRPr lang="en-US" sz="32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70" y="2302450"/>
            <a:ext cx="2935830" cy="3914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331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937500" y="2302450"/>
            <a:ext cx="3810000" cy="4524315"/>
          </a:xfrm>
          <a:prstGeom prst="rect">
            <a:avLst/>
          </a:prstGeom>
          <a:noFill/>
        </p:spPr>
        <p:txBody>
          <a:bodyPr wrap="square" numCol="1" rtlCol="1">
            <a:spAutoFit/>
          </a:bodyPr>
          <a:lstStyle/>
          <a:p>
            <a:pPr algn="r" rtl="1"/>
            <a:r>
              <a:rPr lang="fa-IR" sz="2400" b="1" dirty="0">
                <a:cs typeface="B Mitra" panose="00000400000000000000" pitchFamily="2" charset="-78"/>
              </a:rPr>
              <a:t>فاز سوم</a:t>
            </a:r>
            <a:endParaRPr lang="en-US" sz="2400" b="1" dirty="0">
              <a:cs typeface="B Mitra" panose="00000400000000000000" pitchFamily="2" charset="-78"/>
            </a:endParaRPr>
          </a:p>
          <a:p>
            <a:pPr algn="r" rtl="1"/>
            <a:r>
              <a:rPr lang="fa-IR" sz="2400" b="1" dirty="0">
                <a:cs typeface="B Mitra" panose="00000400000000000000" pitchFamily="2" charset="-78"/>
              </a:rPr>
              <a:t>(حرکت اول)</a:t>
            </a:r>
            <a:endParaRPr lang="en-US" sz="2400" b="1" dirty="0">
              <a:cs typeface="B Mitra" panose="00000400000000000000" pitchFamily="2" charset="-78"/>
            </a:endParaRPr>
          </a:p>
          <a:p>
            <a:pPr algn="r" rtl="1"/>
            <a:r>
              <a:rPr lang="fa-IR" sz="2400" b="1" dirty="0">
                <a:cs typeface="B Mitra" panose="00000400000000000000" pitchFamily="2" charset="-78"/>
              </a:rPr>
              <a:t>شانه راست وچپ:</a:t>
            </a:r>
            <a:endParaRPr lang="en-US" sz="2400" b="1" dirty="0">
              <a:cs typeface="B Mitra" panose="00000400000000000000" pitchFamily="2" charset="-78"/>
            </a:endParaRPr>
          </a:p>
          <a:p>
            <a:pPr algn="r" rtl="1"/>
            <a:r>
              <a:rPr lang="fa-IR" sz="2400" b="1" dirty="0">
                <a:cs typeface="B Mitra" panose="00000400000000000000" pitchFamily="2" charset="-78"/>
              </a:rPr>
              <a:t>حرکت</a:t>
            </a:r>
            <a:endParaRPr lang="en-US" sz="2400" b="1" dirty="0">
              <a:cs typeface="B Mitra" panose="00000400000000000000" pitchFamily="2" charset="-78"/>
            </a:endParaRPr>
          </a:p>
          <a:p>
            <a:pPr algn="r" rtl="1"/>
            <a:r>
              <a:rPr lang="en-US" sz="2400" b="1" dirty="0">
                <a:cs typeface="B Mitra" panose="00000400000000000000" pitchFamily="2" charset="-78"/>
              </a:rPr>
              <a:t>Flexion95</a:t>
            </a:r>
          </a:p>
          <a:p>
            <a:pPr algn="r" rtl="1"/>
            <a:r>
              <a:rPr lang="fa-IR" sz="2400" b="1" dirty="0">
                <a:cs typeface="B Mitra" panose="00000400000000000000" pitchFamily="2" charset="-78"/>
              </a:rPr>
              <a:t>بازو</a:t>
            </a:r>
            <a:endParaRPr lang="en-US" sz="2400" b="1" dirty="0">
              <a:cs typeface="B Mitra" panose="00000400000000000000" pitchFamily="2" charset="-78"/>
            </a:endParaRPr>
          </a:p>
          <a:p>
            <a:pPr algn="r" rtl="1"/>
            <a:r>
              <a:rPr lang="en-US" sz="2400" b="1" dirty="0">
                <a:cs typeface="B Mitra" panose="00000400000000000000" pitchFamily="2" charset="-78"/>
              </a:rPr>
              <a:t>Ago…</a:t>
            </a:r>
          </a:p>
          <a:p>
            <a:pPr algn="r" rtl="1"/>
            <a:r>
              <a:rPr lang="fa-IR" sz="2400" b="1" dirty="0">
                <a:cs typeface="B Mitra" panose="00000400000000000000" pitchFamily="2" charset="-78"/>
              </a:rPr>
              <a:t>بخش تر قوه ای سینه ای بزرگ</a:t>
            </a:r>
            <a:endParaRPr lang="en-US" sz="2400" b="1" dirty="0">
              <a:cs typeface="B Mitra" panose="00000400000000000000" pitchFamily="2" charset="-78"/>
            </a:endParaRPr>
          </a:p>
          <a:p>
            <a:pPr algn="r" rtl="1"/>
            <a:r>
              <a:rPr lang="en-US" sz="2400" b="1" dirty="0" err="1">
                <a:cs typeface="B Mitra" panose="00000400000000000000" pitchFamily="2" charset="-78"/>
              </a:rPr>
              <a:t>Clavicle.pectorom</a:t>
            </a:r>
            <a:r>
              <a:rPr lang="en-US" sz="2400" b="1" dirty="0">
                <a:cs typeface="B Mitra" panose="00000400000000000000" pitchFamily="2" charset="-78"/>
              </a:rPr>
              <a:t> </a:t>
            </a:r>
            <a:r>
              <a:rPr lang="en-US" sz="2400" b="1" dirty="0" err="1">
                <a:cs typeface="B Mitra" panose="00000400000000000000" pitchFamily="2" charset="-78"/>
              </a:rPr>
              <a:t>lismajor</a:t>
            </a:r>
            <a:endParaRPr lang="en-US" sz="2400" b="1" dirty="0">
              <a:cs typeface="B Mitra" panose="00000400000000000000" pitchFamily="2" charset="-78"/>
            </a:endParaRPr>
          </a:p>
          <a:p>
            <a:pPr algn="r" rtl="1"/>
            <a:r>
              <a:rPr lang="fa-IR" sz="2400" b="1" dirty="0">
                <a:cs typeface="B Mitra" panose="00000400000000000000" pitchFamily="2" charset="-78"/>
              </a:rPr>
              <a:t>بخش قدامی دلتائی</a:t>
            </a:r>
            <a:endParaRPr lang="en-US" sz="2400" b="1" dirty="0">
              <a:cs typeface="B Mitra" panose="00000400000000000000" pitchFamily="2" charset="-78"/>
            </a:endParaRPr>
          </a:p>
          <a:p>
            <a:pPr algn="r" rtl="1"/>
            <a:r>
              <a:rPr lang="en-US" sz="2400" b="1" dirty="0" smtClean="0">
                <a:cs typeface="B Mitra" panose="00000400000000000000" pitchFamily="2" charset="-78"/>
              </a:rPr>
              <a:t>Deltoid </a:t>
            </a:r>
            <a:r>
              <a:rPr lang="en-US" sz="2400" b="1" dirty="0" err="1">
                <a:cs typeface="B Mitra" panose="00000400000000000000" pitchFamily="2" charset="-78"/>
              </a:rPr>
              <a:t>anterion</a:t>
            </a:r>
            <a:endParaRPr lang="en-US" sz="2400" b="1" dirty="0">
              <a:cs typeface="B Mitra" panose="00000400000000000000" pitchFamily="2" charset="-78"/>
            </a:endParaRPr>
          </a:p>
        </p:txBody>
      </p:sp>
      <p:sp>
        <p:nvSpPr>
          <p:cNvPr id="3" name="TextBox 2"/>
          <p:cNvSpPr txBox="1"/>
          <p:nvPr/>
        </p:nvSpPr>
        <p:spPr>
          <a:xfrm>
            <a:off x="2476500" y="2306200"/>
            <a:ext cx="3873500" cy="5170646"/>
          </a:xfrm>
          <a:prstGeom prst="rect">
            <a:avLst/>
          </a:prstGeom>
          <a:noFill/>
        </p:spPr>
        <p:txBody>
          <a:bodyPr wrap="square" rtlCol="0">
            <a:spAutoFit/>
          </a:bodyPr>
          <a:lstStyle/>
          <a:p>
            <a:pPr algn="r" rtl="1"/>
            <a:r>
              <a:rPr lang="en-US" sz="2200" b="1" dirty="0" err="1"/>
              <a:t>Cyn</a:t>
            </a:r>
            <a:endParaRPr lang="en-US" sz="2200" b="1" dirty="0"/>
          </a:p>
          <a:p>
            <a:pPr algn="r" rtl="1"/>
            <a:r>
              <a:rPr lang="fa-IR" sz="2200" b="1" dirty="0"/>
              <a:t>بازوی غرابی</a:t>
            </a:r>
            <a:endParaRPr lang="en-US" sz="2200" b="1" dirty="0"/>
          </a:p>
          <a:p>
            <a:pPr algn="r" rtl="1"/>
            <a:r>
              <a:rPr lang="en-US" sz="2200" b="1" dirty="0" err="1"/>
              <a:t>Coracobrachialis</a:t>
            </a:r>
            <a:endParaRPr lang="en-US" sz="2200" b="1" dirty="0"/>
          </a:p>
          <a:p>
            <a:pPr algn="r" rtl="1"/>
            <a:r>
              <a:rPr lang="en-US" sz="2200" b="1" dirty="0"/>
              <a:t>Anta</a:t>
            </a:r>
          </a:p>
          <a:p>
            <a:pPr algn="r" rtl="1"/>
            <a:r>
              <a:rPr lang="fa-IR" sz="2200" b="1" dirty="0"/>
              <a:t>تحت </a:t>
            </a:r>
            <a:r>
              <a:rPr lang="fa-IR" sz="2200" b="1" dirty="0" smtClean="0"/>
              <a:t>خاری</a:t>
            </a:r>
            <a:endParaRPr lang="en-US" sz="2200" b="1" dirty="0"/>
          </a:p>
          <a:p>
            <a:pPr algn="r" rtl="1"/>
            <a:r>
              <a:rPr lang="en-US" sz="2200" b="1" dirty="0" err="1"/>
              <a:t>Infras</a:t>
            </a:r>
            <a:r>
              <a:rPr lang="en-US" sz="2200" b="1" dirty="0"/>
              <a:t> </a:t>
            </a:r>
            <a:r>
              <a:rPr lang="en-US" sz="2200" b="1" dirty="0" err="1"/>
              <a:t>pinatus</a:t>
            </a:r>
            <a:endParaRPr lang="en-US" sz="2200" b="1" dirty="0"/>
          </a:p>
          <a:p>
            <a:pPr algn="r" rtl="1"/>
            <a:r>
              <a:rPr lang="fa-IR" sz="2200" b="1" dirty="0"/>
              <a:t>گرد کوچک</a:t>
            </a:r>
            <a:endParaRPr lang="en-US" sz="2200" b="1" dirty="0"/>
          </a:p>
          <a:p>
            <a:pPr algn="r" rtl="1"/>
            <a:r>
              <a:rPr lang="en-US" sz="2200" b="1" dirty="0" err="1"/>
              <a:t>Teres</a:t>
            </a:r>
            <a:r>
              <a:rPr lang="en-US" sz="2200" b="1" dirty="0"/>
              <a:t> minor</a:t>
            </a:r>
          </a:p>
          <a:p>
            <a:pPr algn="r" rtl="1"/>
            <a:r>
              <a:rPr lang="en-US" sz="2200" b="1" dirty="0" err="1"/>
              <a:t>Sta</a:t>
            </a:r>
            <a:endParaRPr lang="en-US" sz="2200" b="1" dirty="0"/>
          </a:p>
          <a:p>
            <a:pPr algn="r" rtl="1"/>
            <a:r>
              <a:rPr lang="fa-IR" sz="2200" b="1" dirty="0"/>
              <a:t>ذوزنقه ای</a:t>
            </a:r>
            <a:endParaRPr lang="en-US" sz="2200" b="1" dirty="0"/>
          </a:p>
          <a:p>
            <a:pPr algn="r" rtl="1"/>
            <a:r>
              <a:rPr lang="en-US" sz="2200" b="1" dirty="0"/>
              <a:t>Trapezius</a:t>
            </a:r>
          </a:p>
          <a:p>
            <a:pPr algn="r" rtl="1"/>
            <a:r>
              <a:rPr lang="fa-IR" sz="2200" b="1" dirty="0"/>
              <a:t>تحت تر قوه ای</a:t>
            </a:r>
            <a:endParaRPr lang="en-US" sz="2200" b="1" dirty="0"/>
          </a:p>
          <a:p>
            <a:pPr algn="r" rtl="1"/>
            <a:r>
              <a:rPr lang="en-US" sz="2200" b="1" dirty="0" err="1"/>
              <a:t>Subclarius</a:t>
            </a:r>
            <a:endParaRPr lang="en-US" sz="2200" b="1" dirty="0"/>
          </a:p>
          <a:p>
            <a:pPr algn="r" rtl="1"/>
            <a:r>
              <a:rPr lang="en-US" sz="2200" b="1" dirty="0"/>
              <a:t> </a:t>
            </a:r>
          </a:p>
          <a:p>
            <a:pPr algn="r"/>
            <a:endParaRPr lang="en-US" sz="2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60" y="2404051"/>
            <a:ext cx="2960640" cy="3947520"/>
          </a:xfrm>
          <a:prstGeom prst="rect">
            <a:avLst/>
          </a:prstGeom>
          <a:ln>
            <a:noFill/>
          </a:ln>
          <a:effectLst>
            <a:softEdge rad="112500"/>
          </a:effectLst>
        </p:spPr>
      </p:pic>
    </p:spTree>
    <p:extLst>
      <p:ext uri="{BB962C8B-B14F-4D97-AF65-F5344CB8AC3E}">
        <p14:creationId xmlns:p14="http://schemas.microsoft.com/office/powerpoint/2010/main" val="49799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937500" y="2302450"/>
            <a:ext cx="3810000" cy="3785652"/>
          </a:xfrm>
          <a:prstGeom prst="rect">
            <a:avLst/>
          </a:prstGeom>
          <a:noFill/>
        </p:spPr>
        <p:txBody>
          <a:bodyPr wrap="square" numCol="1" rtlCol="1">
            <a:spAutoFit/>
          </a:bodyPr>
          <a:lstStyle/>
          <a:p>
            <a:pPr algn="r" rtl="1"/>
            <a:r>
              <a:rPr lang="fa-IR" sz="2400" b="1" dirty="0">
                <a:cs typeface="B Mitra" panose="00000400000000000000" pitchFamily="2" charset="-78"/>
              </a:rPr>
              <a:t>فاز سوم</a:t>
            </a:r>
            <a:endParaRPr lang="en-US" sz="2400" b="1" dirty="0">
              <a:cs typeface="B Mitra" panose="00000400000000000000" pitchFamily="2" charset="-78"/>
            </a:endParaRPr>
          </a:p>
          <a:p>
            <a:pPr algn="r" rtl="1"/>
            <a:r>
              <a:rPr lang="fa-IR" sz="2400" b="1" dirty="0">
                <a:cs typeface="B Mitra" panose="00000400000000000000" pitchFamily="2" charset="-78"/>
              </a:rPr>
              <a:t>(حرکت دوم)</a:t>
            </a:r>
            <a:endParaRPr lang="en-US" sz="2400" b="1" dirty="0">
              <a:cs typeface="B Mitra" panose="00000400000000000000" pitchFamily="2" charset="-78"/>
            </a:endParaRPr>
          </a:p>
          <a:p>
            <a:pPr algn="r" rtl="1"/>
            <a:r>
              <a:rPr lang="fa-IR" sz="2400" b="1" dirty="0">
                <a:cs typeface="B Mitra" panose="00000400000000000000" pitchFamily="2" charset="-78"/>
              </a:rPr>
              <a:t>حرکت چرخشی خارجی کتف</a:t>
            </a:r>
            <a:endParaRPr lang="en-US" sz="2400" b="1" dirty="0">
              <a:cs typeface="B Mitra" panose="00000400000000000000" pitchFamily="2" charset="-78"/>
            </a:endParaRPr>
          </a:p>
          <a:p>
            <a:pPr algn="r" rtl="1"/>
            <a:r>
              <a:rPr lang="en-US" sz="2400" b="1" dirty="0">
                <a:cs typeface="B Mitra" panose="00000400000000000000" pitchFamily="2" charset="-78"/>
              </a:rPr>
              <a:t>Ago…</a:t>
            </a:r>
          </a:p>
          <a:p>
            <a:pPr algn="r" rtl="1"/>
            <a:r>
              <a:rPr lang="fa-IR" sz="2400" b="1" dirty="0">
                <a:cs typeface="B Mitra" panose="00000400000000000000" pitchFamily="2" charset="-78"/>
              </a:rPr>
              <a:t>سینه ای کوچک</a:t>
            </a:r>
            <a:endParaRPr lang="en-US" sz="2400" b="1" dirty="0">
              <a:cs typeface="B Mitra" panose="00000400000000000000" pitchFamily="2" charset="-78"/>
            </a:endParaRPr>
          </a:p>
          <a:p>
            <a:pPr algn="r" rtl="1"/>
            <a:r>
              <a:rPr lang="en-US" sz="2400" b="1" dirty="0" err="1">
                <a:cs typeface="B Mitra" panose="00000400000000000000" pitchFamily="2" charset="-78"/>
              </a:rPr>
              <a:t>Pectoralisminor</a:t>
            </a:r>
            <a:endParaRPr lang="en-US" sz="2400" b="1" dirty="0">
              <a:cs typeface="B Mitra" panose="00000400000000000000" pitchFamily="2" charset="-78"/>
            </a:endParaRPr>
          </a:p>
          <a:p>
            <a:pPr algn="r" rtl="1"/>
            <a:r>
              <a:rPr lang="fa-IR" sz="2400" b="1" dirty="0">
                <a:cs typeface="B Mitra" panose="00000400000000000000" pitchFamily="2" charset="-78"/>
              </a:rPr>
              <a:t>دندانه ای قدامی</a:t>
            </a:r>
            <a:endParaRPr lang="en-US" sz="2400" b="1" dirty="0">
              <a:cs typeface="B Mitra" panose="00000400000000000000" pitchFamily="2" charset="-78"/>
            </a:endParaRPr>
          </a:p>
          <a:p>
            <a:pPr algn="r" rtl="1"/>
            <a:r>
              <a:rPr lang="en-US" sz="2400" b="1" dirty="0" err="1">
                <a:cs typeface="B Mitra" panose="00000400000000000000" pitchFamily="2" charset="-78"/>
              </a:rPr>
              <a:t>Seratus.anterior</a:t>
            </a:r>
            <a:endParaRPr lang="en-US" sz="2400" b="1" dirty="0">
              <a:cs typeface="B Mitra" panose="00000400000000000000" pitchFamily="2" charset="-78"/>
            </a:endParaRPr>
          </a:p>
          <a:p>
            <a:pPr algn="r" rtl="1"/>
            <a:r>
              <a:rPr lang="en-US" sz="2400" b="1" dirty="0" smtClean="0">
                <a:cs typeface="B Mitra" panose="00000400000000000000" pitchFamily="2" charset="-78"/>
              </a:rPr>
              <a:t>….Anta</a:t>
            </a:r>
            <a:endParaRPr lang="en-US" sz="2400" b="1" dirty="0">
              <a:cs typeface="B Mitra" panose="00000400000000000000" pitchFamily="2" charset="-78"/>
            </a:endParaRPr>
          </a:p>
          <a:p>
            <a:pPr algn="r" rtl="1"/>
            <a:r>
              <a:rPr lang="en-US" sz="2400" b="1" dirty="0" err="1">
                <a:cs typeface="B Mitra" panose="00000400000000000000" pitchFamily="2" charset="-78"/>
              </a:rPr>
              <a:t>Sta</a:t>
            </a:r>
            <a:endParaRPr lang="en-US" sz="2400" b="1" dirty="0">
              <a:cs typeface="B Mitra" panose="00000400000000000000" pitchFamily="2" charset="-78"/>
            </a:endParaRPr>
          </a:p>
        </p:txBody>
      </p:sp>
      <p:sp>
        <p:nvSpPr>
          <p:cNvPr id="3" name="TextBox 2"/>
          <p:cNvSpPr txBox="1"/>
          <p:nvPr/>
        </p:nvSpPr>
        <p:spPr>
          <a:xfrm>
            <a:off x="2183209" y="2660640"/>
            <a:ext cx="5651500" cy="3416320"/>
          </a:xfrm>
          <a:prstGeom prst="rect">
            <a:avLst/>
          </a:prstGeom>
          <a:noFill/>
        </p:spPr>
        <p:txBody>
          <a:bodyPr wrap="square" rtlCol="0">
            <a:spAutoFit/>
          </a:bodyPr>
          <a:lstStyle/>
          <a:p>
            <a:pPr algn="r" rtl="1"/>
            <a:r>
              <a:rPr lang="fa-IR" sz="2400" b="1" dirty="0">
                <a:cs typeface="B Mitra" panose="00000400000000000000" pitchFamily="2" charset="-78"/>
              </a:rPr>
              <a:t>عضلات شکمی</a:t>
            </a:r>
            <a:endParaRPr lang="en-US" sz="2400" b="1" dirty="0">
              <a:cs typeface="B Mitra" panose="00000400000000000000" pitchFamily="2" charset="-78"/>
            </a:endParaRPr>
          </a:p>
          <a:p>
            <a:pPr algn="r" rtl="1"/>
            <a:r>
              <a:rPr lang="fa-IR" sz="2400" b="1" dirty="0">
                <a:cs typeface="B Mitra" panose="00000400000000000000" pitchFamily="2" charset="-78"/>
              </a:rPr>
              <a:t>بین دنده ای قدامی</a:t>
            </a:r>
            <a:endParaRPr lang="en-US" sz="2400" b="1" dirty="0">
              <a:cs typeface="B Mitra" panose="00000400000000000000" pitchFamily="2" charset="-78"/>
            </a:endParaRPr>
          </a:p>
          <a:p>
            <a:pPr algn="r" rtl="1"/>
            <a:r>
              <a:rPr lang="fa-IR" sz="2400" b="1" dirty="0">
                <a:cs typeface="B Mitra" panose="00000400000000000000" pitchFamily="2" charset="-78"/>
              </a:rPr>
              <a:t>گوشه </a:t>
            </a:r>
            <a:r>
              <a:rPr lang="fa-IR" sz="2400" b="1" dirty="0" smtClean="0">
                <a:cs typeface="B Mitra" panose="00000400000000000000" pitchFamily="2" charset="-78"/>
              </a:rPr>
              <a:t>ای</a:t>
            </a:r>
            <a:r>
              <a:rPr lang="en-US" sz="2400" b="1" dirty="0" smtClean="0">
                <a:cs typeface="B Mitra" panose="00000400000000000000" pitchFamily="2" charset="-78"/>
              </a:rPr>
              <a:t> </a:t>
            </a:r>
            <a:r>
              <a:rPr lang="en-US" sz="2400" b="1" dirty="0" err="1" smtClean="0">
                <a:cs typeface="B Mitra" panose="00000400000000000000" pitchFamily="2" charset="-78"/>
              </a:rPr>
              <a:t>Levator</a:t>
            </a:r>
            <a:endParaRPr lang="en-US" sz="2400" b="1" dirty="0">
              <a:cs typeface="B Mitra" panose="00000400000000000000" pitchFamily="2" charset="-78"/>
            </a:endParaRPr>
          </a:p>
          <a:p>
            <a:pPr algn="r" rtl="1"/>
            <a:r>
              <a:rPr lang="en-US" sz="2400" b="1" dirty="0" err="1">
                <a:cs typeface="B Mitra" panose="00000400000000000000" pitchFamily="2" charset="-78"/>
              </a:rPr>
              <a:t>Nta</a:t>
            </a:r>
            <a:r>
              <a:rPr lang="en-US" sz="2400" b="1" dirty="0">
                <a:cs typeface="B Mitra" panose="00000400000000000000" pitchFamily="2" charset="-78"/>
              </a:rPr>
              <a:t>:</a:t>
            </a:r>
          </a:p>
          <a:p>
            <a:pPr algn="r" rtl="1"/>
            <a:r>
              <a:rPr lang="fa-IR" sz="2400" b="1" dirty="0">
                <a:cs typeface="B Mitra" panose="00000400000000000000" pitchFamily="2" charset="-78"/>
              </a:rPr>
              <a:t>دندانه ی قدامی و سینه ای کوچک متقابلا یکدیگر را به چرخش بالای و پایینی کتف خنثی می کنند.</a:t>
            </a:r>
            <a:endParaRPr lang="en-US" sz="2400" b="1" dirty="0">
              <a:cs typeface="B Mitra" panose="00000400000000000000" pitchFamily="2" charset="-78"/>
            </a:endParaRPr>
          </a:p>
          <a:p>
            <a:pPr algn="r" rtl="1"/>
            <a:r>
              <a:rPr lang="en-US" sz="2400" b="1" dirty="0">
                <a:cs typeface="B Mitra" panose="00000400000000000000" pitchFamily="2" charset="-78"/>
              </a:rPr>
              <a:t>Upward </a:t>
            </a:r>
            <a:r>
              <a:rPr lang="en-US" sz="2400" b="1" dirty="0" err="1">
                <a:cs typeface="B Mitra" panose="00000400000000000000" pitchFamily="2" charset="-78"/>
              </a:rPr>
              <a:t>ro</a:t>
            </a:r>
            <a:r>
              <a:rPr lang="en-US" sz="2400" b="1" dirty="0">
                <a:cs typeface="B Mitra" panose="00000400000000000000" pitchFamily="2" charset="-78"/>
              </a:rPr>
              <a:t> </a:t>
            </a:r>
            <a:r>
              <a:rPr lang="en-US" sz="2400" b="1" dirty="0" err="1">
                <a:cs typeface="B Mitra" panose="00000400000000000000" pitchFamily="2" charset="-78"/>
              </a:rPr>
              <a:t>tation.down</a:t>
            </a:r>
            <a:r>
              <a:rPr lang="en-US" sz="2400" b="1" dirty="0">
                <a:cs typeface="B Mitra" panose="00000400000000000000" pitchFamily="2" charset="-78"/>
              </a:rPr>
              <a:t> </a:t>
            </a:r>
            <a:r>
              <a:rPr lang="en-US" sz="2400" b="1" dirty="0" err="1">
                <a:cs typeface="B Mitra" panose="00000400000000000000" pitchFamily="2" charset="-78"/>
              </a:rPr>
              <a:t>watd</a:t>
            </a:r>
            <a:r>
              <a:rPr lang="en-US" sz="2400" b="1" dirty="0">
                <a:cs typeface="B Mitra" panose="00000400000000000000" pitchFamily="2" charset="-78"/>
              </a:rPr>
              <a:t> rotation    </a:t>
            </a:r>
            <a:r>
              <a:rPr lang="en-US" sz="2400" b="1" dirty="0" err="1">
                <a:cs typeface="B Mitra" panose="00000400000000000000" pitchFamily="2" charset="-78"/>
              </a:rPr>
              <a:t>pectoralis</a:t>
            </a:r>
            <a:r>
              <a:rPr lang="en-US" sz="2400" b="1" dirty="0">
                <a:cs typeface="B Mitra" panose="00000400000000000000" pitchFamily="2" charset="-78"/>
              </a:rPr>
              <a:t> </a:t>
            </a:r>
            <a:r>
              <a:rPr lang="en-US" sz="2400" b="1" dirty="0" err="1">
                <a:cs typeface="B Mitra" panose="00000400000000000000" pitchFamily="2" charset="-78"/>
              </a:rPr>
              <a:t>minot</a:t>
            </a:r>
            <a:endParaRPr lang="en-US" sz="2400" b="1" dirty="0">
              <a:cs typeface="B Mitra" panose="00000400000000000000" pitchFamily="2" charset="-78"/>
            </a:endParaRPr>
          </a:p>
          <a:p>
            <a:pPr algn="r" rtl="1"/>
            <a:r>
              <a:rPr lang="en-US" sz="2400" b="1" dirty="0">
                <a:cs typeface="B Mitra" panose="00000400000000000000" pitchFamily="2" charset="-78"/>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80" y="2144216"/>
            <a:ext cx="1668438" cy="2224584"/>
          </a:xfrm>
          <a:prstGeom prst="rect">
            <a:avLst/>
          </a:prstGeom>
          <a:ln>
            <a:noFill/>
          </a:ln>
          <a:effectLst>
            <a:softEdge rad="112500"/>
          </a:effectLst>
        </p:spPr>
      </p:pic>
    </p:spTree>
    <p:extLst>
      <p:ext uri="{BB962C8B-B14F-4D97-AF65-F5344CB8AC3E}">
        <p14:creationId xmlns:p14="http://schemas.microsoft.com/office/powerpoint/2010/main" val="425938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937500" y="2302450"/>
            <a:ext cx="3810000" cy="4154984"/>
          </a:xfrm>
          <a:prstGeom prst="rect">
            <a:avLst/>
          </a:prstGeom>
          <a:noFill/>
        </p:spPr>
        <p:txBody>
          <a:bodyPr wrap="square" numCol="1" rtlCol="1">
            <a:spAutoFit/>
          </a:bodyPr>
          <a:lstStyle/>
          <a:p>
            <a:pPr algn="r" rtl="1"/>
            <a:r>
              <a:rPr lang="fa-IR" sz="2400" b="1" dirty="0">
                <a:cs typeface="B Mitra" panose="00000400000000000000" pitchFamily="2" charset="-78"/>
              </a:rPr>
              <a:t>فاز سوم</a:t>
            </a:r>
            <a:endParaRPr lang="en-US" sz="2400" b="1" dirty="0">
              <a:cs typeface="B Mitra" panose="00000400000000000000" pitchFamily="2" charset="-78"/>
            </a:endParaRPr>
          </a:p>
          <a:p>
            <a:pPr algn="r" rtl="1"/>
            <a:r>
              <a:rPr lang="fa-IR" sz="2400" b="1" dirty="0">
                <a:cs typeface="B Mitra" panose="00000400000000000000" pitchFamily="2" charset="-78"/>
              </a:rPr>
              <a:t>(حرکت سوم)</a:t>
            </a:r>
            <a:endParaRPr lang="en-US" sz="2400" b="1" dirty="0">
              <a:cs typeface="B Mitra" panose="00000400000000000000" pitchFamily="2" charset="-78"/>
            </a:endParaRPr>
          </a:p>
          <a:p>
            <a:pPr algn="r" rtl="1"/>
            <a:r>
              <a:rPr lang="fa-IR" sz="2400" b="1" dirty="0">
                <a:cs typeface="B Mitra" panose="00000400000000000000" pitchFamily="2" charset="-78"/>
              </a:rPr>
              <a:t>ارنج راست و چپ</a:t>
            </a:r>
            <a:endParaRPr lang="en-US" sz="2400" b="1" dirty="0">
              <a:cs typeface="B Mitra" panose="00000400000000000000" pitchFamily="2" charset="-78"/>
            </a:endParaRPr>
          </a:p>
          <a:p>
            <a:pPr algn="r" rtl="1"/>
            <a:r>
              <a:rPr lang="en-US" sz="2400" b="1" dirty="0">
                <a:cs typeface="B Mitra" panose="00000400000000000000" pitchFamily="2" charset="-78"/>
              </a:rPr>
              <a:t>Elbow </a:t>
            </a:r>
            <a:r>
              <a:rPr lang="en-US" sz="2400" b="1" dirty="0" err="1">
                <a:cs typeface="B Mitra" panose="00000400000000000000" pitchFamily="2" charset="-78"/>
              </a:rPr>
              <a:t>ridhtand</a:t>
            </a:r>
            <a:r>
              <a:rPr lang="en-US" sz="2400" b="1" dirty="0">
                <a:cs typeface="B Mitra" panose="00000400000000000000" pitchFamily="2" charset="-78"/>
              </a:rPr>
              <a:t> left</a:t>
            </a:r>
          </a:p>
          <a:p>
            <a:pPr algn="r" rtl="1"/>
            <a:r>
              <a:rPr lang="fa-IR" sz="2400" b="1" dirty="0">
                <a:cs typeface="B Mitra" panose="00000400000000000000" pitchFamily="2" charset="-78"/>
              </a:rPr>
              <a:t>حرکت: فلکشن 95 درجه</a:t>
            </a:r>
            <a:endParaRPr lang="en-US" sz="2400" b="1" dirty="0">
              <a:cs typeface="B Mitra" panose="00000400000000000000" pitchFamily="2" charset="-78"/>
            </a:endParaRPr>
          </a:p>
          <a:p>
            <a:pPr algn="r" rtl="1"/>
            <a:r>
              <a:rPr lang="en-US" sz="2400" b="1" dirty="0" smtClean="0">
                <a:cs typeface="B Mitra" panose="00000400000000000000" pitchFamily="2" charset="-78"/>
              </a:rPr>
              <a:t>…Ago</a:t>
            </a:r>
            <a:endParaRPr lang="en-US" sz="2400" b="1" dirty="0">
              <a:cs typeface="B Mitra" panose="00000400000000000000" pitchFamily="2" charset="-78"/>
            </a:endParaRPr>
          </a:p>
          <a:p>
            <a:pPr algn="r" rtl="1"/>
            <a:r>
              <a:rPr lang="en-US" sz="2400" b="1" dirty="0" err="1" smtClean="0">
                <a:cs typeface="B Mitra" panose="00000400000000000000" pitchFamily="2" charset="-78"/>
              </a:rPr>
              <a:t>Pir</a:t>
            </a:r>
            <a:endParaRPr lang="en-US" sz="2400" b="1" dirty="0">
              <a:cs typeface="B Mitra" panose="00000400000000000000" pitchFamily="2" charset="-78"/>
            </a:endParaRPr>
          </a:p>
          <a:p>
            <a:pPr algn="r" rtl="1"/>
            <a:r>
              <a:rPr lang="fa-IR" sz="2400" b="1" dirty="0">
                <a:cs typeface="B Mitra" panose="00000400000000000000" pitchFamily="2" charset="-78"/>
              </a:rPr>
              <a:t>بازوی زند اعلایی</a:t>
            </a:r>
            <a:endParaRPr lang="en-US" sz="2400" b="1" dirty="0">
              <a:cs typeface="B Mitra" panose="00000400000000000000" pitchFamily="2" charset="-78"/>
            </a:endParaRPr>
          </a:p>
          <a:p>
            <a:pPr algn="r" rtl="1"/>
            <a:r>
              <a:rPr lang="en-US" sz="2400" b="1" dirty="0" err="1">
                <a:cs typeface="B Mitra" panose="00000400000000000000" pitchFamily="2" charset="-78"/>
              </a:rPr>
              <a:t>Brachioradialis</a:t>
            </a:r>
            <a:endParaRPr lang="en-US" sz="2400" b="1" dirty="0">
              <a:cs typeface="B Mitra" panose="00000400000000000000" pitchFamily="2" charset="-78"/>
            </a:endParaRPr>
          </a:p>
          <a:p>
            <a:pPr algn="r" rtl="1"/>
            <a:r>
              <a:rPr lang="en-US" sz="2400" b="1" dirty="0" err="1">
                <a:cs typeface="B Mitra" panose="00000400000000000000" pitchFamily="2" charset="-78"/>
              </a:rPr>
              <a:t>Cyn</a:t>
            </a:r>
            <a:endParaRPr lang="en-US" sz="2400" b="1" dirty="0">
              <a:cs typeface="B Mitra" panose="00000400000000000000" pitchFamily="2" charset="-78"/>
            </a:endParaRPr>
          </a:p>
          <a:p>
            <a:pPr algn="r" rtl="1"/>
            <a:r>
              <a:rPr lang="fa-IR" sz="2400" b="1" dirty="0">
                <a:cs typeface="B Mitra" panose="00000400000000000000" pitchFamily="2" charset="-78"/>
              </a:rPr>
              <a:t>بازویی غرابی</a:t>
            </a:r>
            <a:endParaRPr lang="en-US" sz="2400" b="1" dirty="0">
              <a:cs typeface="B Mitra" panose="00000400000000000000" pitchFamily="2" charset="-78"/>
            </a:endParaRPr>
          </a:p>
        </p:txBody>
      </p:sp>
      <p:sp>
        <p:nvSpPr>
          <p:cNvPr id="3" name="TextBox 2"/>
          <p:cNvSpPr txBox="1"/>
          <p:nvPr/>
        </p:nvSpPr>
        <p:spPr>
          <a:xfrm>
            <a:off x="3467100" y="2302450"/>
            <a:ext cx="3848100" cy="4524315"/>
          </a:xfrm>
          <a:prstGeom prst="rect">
            <a:avLst/>
          </a:prstGeom>
          <a:noFill/>
        </p:spPr>
        <p:txBody>
          <a:bodyPr wrap="square" rtlCol="0">
            <a:spAutoFit/>
          </a:bodyPr>
          <a:lstStyle/>
          <a:p>
            <a:pPr algn="r" rtl="1"/>
            <a:r>
              <a:rPr lang="en-US" sz="2400" b="1" dirty="0">
                <a:cs typeface="B Mitra" panose="00000400000000000000" pitchFamily="2" charset="-78"/>
              </a:rPr>
              <a:t>Brachialis</a:t>
            </a:r>
          </a:p>
          <a:p>
            <a:pPr algn="r" rtl="1"/>
            <a:r>
              <a:rPr lang="fa-IR" sz="2400" b="1" dirty="0">
                <a:cs typeface="B Mitra" panose="00000400000000000000" pitchFamily="2" charset="-78"/>
              </a:rPr>
              <a:t>دو سر بازویی</a:t>
            </a:r>
            <a:endParaRPr lang="en-US" sz="2400" b="1" dirty="0">
              <a:cs typeface="B Mitra" panose="00000400000000000000" pitchFamily="2" charset="-78"/>
            </a:endParaRPr>
          </a:p>
          <a:p>
            <a:pPr algn="r" rtl="1"/>
            <a:r>
              <a:rPr lang="en-US" sz="2400" b="1" dirty="0" err="1">
                <a:cs typeface="B Mitra" panose="00000400000000000000" pitchFamily="2" charset="-78"/>
              </a:rPr>
              <a:t>Bicc</a:t>
            </a:r>
            <a:r>
              <a:rPr lang="en-US" sz="2400" b="1" dirty="0">
                <a:cs typeface="B Mitra" panose="00000400000000000000" pitchFamily="2" charset="-78"/>
              </a:rPr>
              <a:t> </a:t>
            </a:r>
            <a:r>
              <a:rPr lang="en-US" sz="2400" b="1" dirty="0" err="1">
                <a:cs typeface="B Mitra" panose="00000400000000000000" pitchFamily="2" charset="-78"/>
              </a:rPr>
              <a:t>ps</a:t>
            </a:r>
            <a:r>
              <a:rPr lang="en-US" sz="2400" b="1" dirty="0">
                <a:cs typeface="B Mitra" panose="00000400000000000000" pitchFamily="2" charset="-78"/>
              </a:rPr>
              <a:t> </a:t>
            </a:r>
            <a:r>
              <a:rPr lang="en-US" sz="2400" b="1" dirty="0" err="1">
                <a:cs typeface="B Mitra" panose="00000400000000000000" pitchFamily="2" charset="-78"/>
              </a:rPr>
              <a:t>brachil</a:t>
            </a:r>
            <a:endParaRPr lang="en-US" sz="2400" b="1" dirty="0">
              <a:cs typeface="B Mitra" panose="00000400000000000000" pitchFamily="2" charset="-78"/>
            </a:endParaRPr>
          </a:p>
          <a:p>
            <a:pPr algn="r" rtl="1"/>
            <a:r>
              <a:rPr lang="en-US" sz="2400" b="1" dirty="0">
                <a:cs typeface="B Mitra" panose="00000400000000000000" pitchFamily="2" charset="-78"/>
              </a:rPr>
              <a:t>Anta</a:t>
            </a:r>
          </a:p>
          <a:p>
            <a:pPr algn="r" rtl="1"/>
            <a:r>
              <a:rPr lang="fa-IR" sz="2400" b="1" dirty="0">
                <a:cs typeface="B Mitra" panose="00000400000000000000" pitchFamily="2" charset="-78"/>
              </a:rPr>
              <a:t>سه گوشه ارنجی</a:t>
            </a:r>
            <a:endParaRPr lang="en-US" sz="2400" b="1" dirty="0">
              <a:cs typeface="B Mitra" panose="00000400000000000000" pitchFamily="2" charset="-78"/>
            </a:endParaRPr>
          </a:p>
          <a:p>
            <a:pPr algn="r" rtl="1"/>
            <a:r>
              <a:rPr lang="en-US" sz="2400" b="1" dirty="0" err="1">
                <a:cs typeface="B Mitra" panose="00000400000000000000" pitchFamily="2" charset="-78"/>
              </a:rPr>
              <a:t>Anconeus</a:t>
            </a:r>
            <a:endParaRPr lang="en-US" sz="2400" b="1" dirty="0">
              <a:cs typeface="B Mitra" panose="00000400000000000000" pitchFamily="2" charset="-78"/>
            </a:endParaRPr>
          </a:p>
          <a:p>
            <a:pPr algn="r" rtl="1"/>
            <a:r>
              <a:rPr lang="fa-IR" sz="2400" b="1" dirty="0" smtClean="0">
                <a:cs typeface="B Mitra" panose="00000400000000000000" pitchFamily="2" charset="-78"/>
              </a:rPr>
              <a:t>سه سربازویی</a:t>
            </a:r>
            <a:endParaRPr lang="en-US" sz="2400" b="1" dirty="0">
              <a:cs typeface="B Mitra" panose="00000400000000000000" pitchFamily="2" charset="-78"/>
            </a:endParaRPr>
          </a:p>
          <a:p>
            <a:pPr algn="r" rtl="1"/>
            <a:r>
              <a:rPr lang="en-US" sz="2400" b="1" dirty="0">
                <a:cs typeface="B Mitra" panose="00000400000000000000" pitchFamily="2" charset="-78"/>
              </a:rPr>
              <a:t>Triceps </a:t>
            </a:r>
            <a:r>
              <a:rPr lang="en-US" sz="2400" b="1" dirty="0" err="1">
                <a:cs typeface="B Mitra" panose="00000400000000000000" pitchFamily="2" charset="-78"/>
              </a:rPr>
              <a:t>brachil</a:t>
            </a:r>
            <a:endParaRPr lang="en-US" sz="2400" b="1" dirty="0">
              <a:cs typeface="B Mitra" panose="00000400000000000000" pitchFamily="2" charset="-78"/>
            </a:endParaRPr>
          </a:p>
          <a:p>
            <a:pPr algn="r" rtl="1"/>
            <a:r>
              <a:rPr lang="en-US" sz="2400" b="1" dirty="0" err="1">
                <a:cs typeface="B Mitra" panose="00000400000000000000" pitchFamily="2" charset="-78"/>
              </a:rPr>
              <a:t>Sta</a:t>
            </a:r>
            <a:endParaRPr lang="en-US" sz="2400" b="1" dirty="0">
              <a:cs typeface="B Mitra" panose="00000400000000000000" pitchFamily="2" charset="-78"/>
            </a:endParaRPr>
          </a:p>
          <a:p>
            <a:pPr algn="r" rtl="1"/>
            <a:r>
              <a:rPr lang="fa-IR" sz="2400" b="1" dirty="0">
                <a:cs typeface="B Mitra" panose="00000400000000000000" pitchFamily="2" charset="-78"/>
              </a:rPr>
              <a:t>بازویی غرابی</a:t>
            </a:r>
            <a:endParaRPr lang="en-US" sz="2400" b="1" dirty="0">
              <a:cs typeface="B Mitra" panose="00000400000000000000" pitchFamily="2" charset="-78"/>
            </a:endParaRPr>
          </a:p>
          <a:p>
            <a:pPr algn="r" rtl="1"/>
            <a:r>
              <a:rPr lang="en-US" sz="2400" b="1" dirty="0">
                <a:cs typeface="B Mitra" panose="00000400000000000000" pitchFamily="2" charset="-78"/>
              </a:rPr>
              <a:t>Brachialis</a:t>
            </a:r>
          </a:p>
          <a:p>
            <a:pPr algn="r" rtl="1"/>
            <a:r>
              <a:rPr lang="fa-IR" sz="2400" b="1" dirty="0">
                <a:cs typeface="B Mitra" panose="00000400000000000000" pitchFamily="2" charset="-78"/>
              </a:rPr>
              <a:t>سینه ای بزرگ</a:t>
            </a:r>
            <a:endParaRPr lang="en-US" sz="24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80" y="2487116"/>
            <a:ext cx="2699520" cy="3599360"/>
          </a:xfrm>
          <a:prstGeom prst="rect">
            <a:avLst/>
          </a:prstGeom>
          <a:ln>
            <a:noFill/>
          </a:ln>
          <a:effectLst>
            <a:softEdge rad="112500"/>
          </a:effectLst>
        </p:spPr>
      </p:pic>
    </p:spTree>
    <p:extLst>
      <p:ext uri="{BB962C8B-B14F-4D97-AF65-F5344CB8AC3E}">
        <p14:creationId xmlns:p14="http://schemas.microsoft.com/office/powerpoint/2010/main" val="272510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5537200" y="2117783"/>
            <a:ext cx="6083300" cy="5309146"/>
          </a:xfrm>
          <a:prstGeom prst="rect">
            <a:avLst/>
          </a:prstGeom>
          <a:noFill/>
        </p:spPr>
        <p:txBody>
          <a:bodyPr wrap="square" numCol="1" rtlCol="1">
            <a:spAutoFit/>
          </a:bodyPr>
          <a:lstStyle/>
          <a:p>
            <a:pPr algn="r" rtl="1"/>
            <a:r>
              <a:rPr lang="fa-IR" sz="2300" b="1" dirty="0">
                <a:cs typeface="B Mitra" panose="00000400000000000000" pitchFamily="2" charset="-78"/>
              </a:rPr>
              <a:t>فازسوم</a:t>
            </a:r>
            <a:endParaRPr lang="en-US" sz="2300" b="1" dirty="0">
              <a:cs typeface="B Mitra" panose="00000400000000000000" pitchFamily="2" charset="-78"/>
            </a:endParaRPr>
          </a:p>
          <a:p>
            <a:pPr algn="r" rtl="1"/>
            <a:r>
              <a:rPr lang="fa-IR" sz="2300" b="1" dirty="0">
                <a:cs typeface="B Mitra" panose="00000400000000000000" pitchFamily="2" charset="-78"/>
              </a:rPr>
              <a:t>(حرکت چهارم)</a:t>
            </a:r>
            <a:endParaRPr lang="en-US" sz="2300" b="1" dirty="0">
              <a:cs typeface="B Mitra" panose="00000400000000000000" pitchFamily="2" charset="-78"/>
            </a:endParaRPr>
          </a:p>
          <a:p>
            <a:pPr algn="r" rtl="1"/>
            <a:r>
              <a:rPr lang="fa-IR" sz="2300" b="1" dirty="0">
                <a:cs typeface="B Mitra" panose="00000400000000000000" pitchFamily="2" charset="-78"/>
              </a:rPr>
              <a:t>لگن وران</a:t>
            </a:r>
            <a:endParaRPr lang="en-US" sz="2300" b="1" dirty="0">
              <a:cs typeface="B Mitra" panose="00000400000000000000" pitchFamily="2" charset="-78"/>
            </a:endParaRPr>
          </a:p>
          <a:p>
            <a:pPr algn="r" rtl="1"/>
            <a:r>
              <a:rPr lang="en-US" sz="2300" b="1" dirty="0">
                <a:cs typeface="B Mitra" panose="00000400000000000000" pitchFamily="2" charset="-78"/>
              </a:rPr>
              <a:t>HIP</a:t>
            </a:r>
          </a:p>
          <a:p>
            <a:pPr algn="r" rtl="1"/>
            <a:r>
              <a:rPr lang="fa-IR" sz="2300" b="1" dirty="0">
                <a:cs typeface="B Mitra" panose="00000400000000000000" pitchFamily="2" charset="-78"/>
              </a:rPr>
              <a:t>چرخش یا تیلت در لگن مشاهده نمی شود</a:t>
            </a:r>
            <a:endParaRPr lang="en-US" sz="2300" b="1" dirty="0">
              <a:cs typeface="B Mitra" panose="00000400000000000000" pitchFamily="2" charset="-78"/>
            </a:endParaRPr>
          </a:p>
          <a:p>
            <a:pPr algn="r" rtl="1"/>
            <a:r>
              <a:rPr lang="fa-IR" sz="2300" b="1" dirty="0">
                <a:cs typeface="B Mitra" panose="00000400000000000000" pitchFamily="2" charset="-78"/>
              </a:rPr>
              <a:t>حرکت</a:t>
            </a:r>
            <a:endParaRPr lang="en-US" sz="2300" b="1" dirty="0">
              <a:cs typeface="B Mitra" panose="00000400000000000000" pitchFamily="2" charset="-78"/>
            </a:endParaRPr>
          </a:p>
          <a:p>
            <a:pPr algn="r" rtl="1"/>
            <a:r>
              <a:rPr lang="en-US" sz="2300" b="1" dirty="0">
                <a:cs typeface="B Mitra" panose="00000400000000000000" pitchFamily="2" charset="-78"/>
              </a:rPr>
              <a:t>EXTENSION</a:t>
            </a:r>
          </a:p>
          <a:p>
            <a:pPr algn="r" rtl="1"/>
            <a:r>
              <a:rPr lang="en-US" sz="2300" b="1" dirty="0" smtClean="0">
                <a:cs typeface="B Mitra" panose="00000400000000000000" pitchFamily="2" charset="-78"/>
              </a:rPr>
              <a:t>….AGO</a:t>
            </a:r>
            <a:endParaRPr lang="en-US" sz="2300" b="1" dirty="0">
              <a:cs typeface="B Mitra" panose="00000400000000000000" pitchFamily="2" charset="-78"/>
            </a:endParaRPr>
          </a:p>
          <a:p>
            <a:pPr algn="r" rtl="1"/>
            <a:r>
              <a:rPr lang="en-US" sz="2300" b="1" dirty="0" err="1" smtClean="0">
                <a:cs typeface="B Mitra" panose="00000400000000000000" pitchFamily="2" charset="-78"/>
              </a:rPr>
              <a:t>Pir</a:t>
            </a:r>
            <a:endParaRPr lang="en-US" sz="2300" b="1" dirty="0">
              <a:cs typeface="B Mitra" panose="00000400000000000000" pitchFamily="2" charset="-78"/>
            </a:endParaRPr>
          </a:p>
          <a:p>
            <a:pPr algn="r" rtl="1"/>
            <a:r>
              <a:rPr lang="fa-IR" sz="2300" b="1" dirty="0" smtClean="0">
                <a:cs typeface="B Mitra" panose="00000400000000000000" pitchFamily="2" charset="-78"/>
              </a:rPr>
              <a:t>سرینی بزرگ</a:t>
            </a:r>
            <a:endParaRPr lang="en-US" sz="2300" b="1" dirty="0">
              <a:cs typeface="B Mitra" panose="00000400000000000000" pitchFamily="2" charset="-78"/>
            </a:endParaRPr>
          </a:p>
          <a:p>
            <a:pPr algn="r" rtl="1"/>
            <a:r>
              <a:rPr lang="en-US" sz="2300" b="1" dirty="0">
                <a:cs typeface="B Mitra" panose="00000400000000000000" pitchFamily="2" charset="-78"/>
              </a:rPr>
              <a:t>GLUTEUS MAXIMUS</a:t>
            </a:r>
          </a:p>
          <a:p>
            <a:pPr algn="r" rtl="1"/>
            <a:r>
              <a:rPr lang="en-US" sz="2300" b="1" dirty="0" smtClean="0">
                <a:cs typeface="B Mitra" panose="00000400000000000000" pitchFamily="2" charset="-78"/>
              </a:rPr>
              <a:t>SYN</a:t>
            </a:r>
            <a:r>
              <a:rPr lang="fa-IR" sz="2300" b="1" dirty="0" smtClean="0">
                <a:cs typeface="B Mitra" panose="00000400000000000000" pitchFamily="2" charset="-78"/>
              </a:rPr>
              <a:t> </a:t>
            </a:r>
            <a:r>
              <a:rPr lang="fa-IR" sz="2000" b="1" dirty="0" smtClean="0">
                <a:cs typeface="B Mitra" panose="00000400000000000000" pitchFamily="2" charset="-78"/>
              </a:rPr>
              <a:t>همسترینگ ، نزدیک </a:t>
            </a:r>
            <a:r>
              <a:rPr lang="fa-IR" sz="2000" b="1" dirty="0">
                <a:cs typeface="B Mitra" panose="00000400000000000000" pitchFamily="2" charset="-78"/>
              </a:rPr>
              <a:t>کننده </a:t>
            </a:r>
            <a:r>
              <a:rPr lang="fa-IR" sz="2000" b="1" dirty="0" smtClean="0">
                <a:cs typeface="B Mitra" panose="00000400000000000000" pitchFamily="2" charset="-78"/>
              </a:rPr>
              <a:t>بزرگ </a:t>
            </a:r>
            <a:r>
              <a:rPr lang="en-US" sz="2000" b="1" dirty="0">
                <a:cs typeface="B Mitra" panose="00000400000000000000" pitchFamily="2" charset="-78"/>
              </a:rPr>
              <a:t>ADDUCTORMAGNUS</a:t>
            </a:r>
          </a:p>
          <a:p>
            <a:pPr algn="r" rtl="1"/>
            <a:endParaRPr lang="en-US" sz="2000" b="1" dirty="0">
              <a:cs typeface="B Mitra" panose="00000400000000000000" pitchFamily="2" charset="-78"/>
            </a:endParaRPr>
          </a:p>
          <a:p>
            <a:pPr algn="r" rtl="1"/>
            <a:endParaRPr lang="en-US" sz="2000" b="1" dirty="0">
              <a:cs typeface="B Mitra" panose="00000400000000000000" pitchFamily="2" charset="-78"/>
            </a:endParaRPr>
          </a:p>
          <a:p>
            <a:pPr algn="r" rtl="1"/>
            <a:endParaRPr lang="en-US" sz="2300" b="1" dirty="0">
              <a:cs typeface="B Mitra" panose="00000400000000000000" pitchFamily="2" charset="-78"/>
            </a:endParaRPr>
          </a:p>
        </p:txBody>
      </p:sp>
      <p:sp>
        <p:nvSpPr>
          <p:cNvPr id="3" name="TextBox 2"/>
          <p:cNvSpPr txBox="1"/>
          <p:nvPr/>
        </p:nvSpPr>
        <p:spPr>
          <a:xfrm>
            <a:off x="2933700" y="2464032"/>
            <a:ext cx="4051300" cy="2308324"/>
          </a:xfrm>
          <a:prstGeom prst="rect">
            <a:avLst/>
          </a:prstGeom>
          <a:noFill/>
        </p:spPr>
        <p:txBody>
          <a:bodyPr wrap="square" rtlCol="0">
            <a:spAutoFit/>
          </a:bodyPr>
          <a:lstStyle/>
          <a:p>
            <a:pPr algn="r" rtl="1"/>
            <a:r>
              <a:rPr lang="en-US" sz="2400" b="1" dirty="0" smtClean="0">
                <a:cs typeface="B Mitra" panose="00000400000000000000" pitchFamily="2" charset="-78"/>
              </a:rPr>
              <a:t>ANTA</a:t>
            </a:r>
            <a:endParaRPr lang="en-US" sz="2400" b="1" dirty="0">
              <a:cs typeface="B Mitra" panose="00000400000000000000" pitchFamily="2" charset="-78"/>
            </a:endParaRPr>
          </a:p>
          <a:p>
            <a:pPr algn="r" rtl="1"/>
            <a:r>
              <a:rPr lang="fa-IR" sz="2400" b="1" dirty="0">
                <a:cs typeface="B Mitra" panose="00000400000000000000" pitchFamily="2" charset="-78"/>
              </a:rPr>
              <a:t>سرینی میانی</a:t>
            </a:r>
            <a:endParaRPr lang="en-US" sz="2400" b="1" dirty="0">
              <a:cs typeface="B Mitra" panose="00000400000000000000" pitchFamily="2" charset="-78"/>
            </a:endParaRPr>
          </a:p>
          <a:p>
            <a:pPr algn="r" rtl="1"/>
            <a:r>
              <a:rPr lang="en-US" sz="2400" b="1" dirty="0">
                <a:cs typeface="B Mitra" panose="00000400000000000000" pitchFamily="2" charset="-78"/>
              </a:rPr>
              <a:t>BICEPS FEMORIS</a:t>
            </a:r>
          </a:p>
          <a:p>
            <a:pPr algn="r" rtl="1"/>
            <a:r>
              <a:rPr lang="en-US" sz="2400" b="1" dirty="0">
                <a:cs typeface="B Mitra" panose="00000400000000000000" pitchFamily="2" charset="-78"/>
              </a:rPr>
              <a:t>STA</a:t>
            </a:r>
          </a:p>
          <a:p>
            <a:pPr algn="r" rtl="1"/>
            <a:r>
              <a:rPr lang="fa-IR" sz="2400" b="1" dirty="0">
                <a:cs typeface="B Mitra" panose="00000400000000000000" pitchFamily="2" charset="-78"/>
              </a:rPr>
              <a:t>عضلات شکمی </a:t>
            </a:r>
            <a:endParaRPr lang="fa-IR" sz="2400" b="1" dirty="0" smtClean="0">
              <a:cs typeface="B Mitra" panose="00000400000000000000" pitchFamily="2" charset="-78"/>
            </a:endParaRPr>
          </a:p>
          <a:p>
            <a:pPr algn="r" rtl="1"/>
            <a:r>
              <a:rPr lang="fa-IR" sz="2400" b="1" dirty="0" smtClean="0">
                <a:cs typeface="B Mitra" panose="00000400000000000000" pitchFamily="2" charset="-78"/>
              </a:rPr>
              <a:t>باز </a:t>
            </a:r>
            <a:r>
              <a:rPr lang="fa-IR" sz="2400" b="1" dirty="0">
                <a:cs typeface="B Mitra" panose="00000400000000000000" pitchFamily="2" charset="-78"/>
              </a:rPr>
              <a:t>کننده ستون فقرات</a:t>
            </a:r>
            <a:endParaRPr lang="en-US" sz="24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80" y="2487116"/>
            <a:ext cx="2699520" cy="3599360"/>
          </a:xfrm>
          <a:prstGeom prst="rect">
            <a:avLst/>
          </a:prstGeom>
          <a:ln>
            <a:noFill/>
          </a:ln>
          <a:effectLst>
            <a:softEdge rad="112500"/>
          </a:effectLst>
        </p:spPr>
      </p:pic>
    </p:spTree>
    <p:extLst>
      <p:ext uri="{BB962C8B-B14F-4D97-AF65-F5344CB8AC3E}">
        <p14:creationId xmlns:p14="http://schemas.microsoft.com/office/powerpoint/2010/main" val="5635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632700" y="2117783"/>
            <a:ext cx="3987800" cy="4524315"/>
          </a:xfrm>
          <a:prstGeom prst="rect">
            <a:avLst/>
          </a:prstGeom>
          <a:noFill/>
        </p:spPr>
        <p:txBody>
          <a:bodyPr wrap="square" numCol="1" rtlCol="1">
            <a:spAutoFit/>
          </a:bodyPr>
          <a:lstStyle/>
          <a:p>
            <a:pPr algn="r" rtl="1"/>
            <a:r>
              <a:rPr lang="fa-IR" sz="2400" b="1" dirty="0">
                <a:cs typeface="B Mitra" panose="00000400000000000000" pitchFamily="2" charset="-78"/>
              </a:rPr>
              <a:t>فاز سوم</a:t>
            </a:r>
            <a:endParaRPr lang="en-US" sz="2400" b="1" dirty="0">
              <a:cs typeface="B Mitra" panose="00000400000000000000" pitchFamily="2" charset="-78"/>
            </a:endParaRPr>
          </a:p>
          <a:p>
            <a:pPr algn="r" rtl="1"/>
            <a:r>
              <a:rPr lang="fa-IR" sz="2400" b="1" dirty="0">
                <a:cs typeface="B Mitra" panose="00000400000000000000" pitchFamily="2" charset="-78"/>
              </a:rPr>
              <a:t>(حرکت پنجم)</a:t>
            </a:r>
            <a:endParaRPr lang="en-US" sz="2400" b="1" dirty="0">
              <a:cs typeface="B Mitra" panose="00000400000000000000" pitchFamily="2" charset="-78"/>
            </a:endParaRPr>
          </a:p>
          <a:p>
            <a:pPr algn="r" rtl="1"/>
            <a:r>
              <a:rPr lang="fa-IR" sz="2400" b="1" dirty="0">
                <a:cs typeface="B Mitra" panose="00000400000000000000" pitchFamily="2" charset="-78"/>
              </a:rPr>
              <a:t>زانوی راست و چپ</a:t>
            </a:r>
            <a:endParaRPr lang="en-US" sz="2400" b="1" dirty="0">
              <a:cs typeface="B Mitra" panose="00000400000000000000" pitchFamily="2" charset="-78"/>
            </a:endParaRPr>
          </a:p>
          <a:p>
            <a:pPr algn="r" rtl="1"/>
            <a:r>
              <a:rPr lang="en-US" sz="2400" b="1" dirty="0">
                <a:cs typeface="B Mitra" panose="00000400000000000000" pitchFamily="2" charset="-78"/>
              </a:rPr>
              <a:t>KNCCRIGHT AND LEFT</a:t>
            </a:r>
          </a:p>
          <a:p>
            <a:pPr algn="r" rtl="1"/>
            <a:r>
              <a:rPr lang="fa-IR" sz="2400" b="1" dirty="0">
                <a:cs typeface="B Mitra" panose="00000400000000000000" pitchFamily="2" charset="-78"/>
              </a:rPr>
              <a:t>حرکت</a:t>
            </a:r>
            <a:endParaRPr lang="en-US" sz="2400" b="1" dirty="0">
              <a:cs typeface="B Mitra" panose="00000400000000000000" pitchFamily="2" charset="-78"/>
            </a:endParaRPr>
          </a:p>
          <a:p>
            <a:pPr algn="r" rtl="1"/>
            <a:r>
              <a:rPr lang="en-US" sz="2400" b="1" dirty="0" smtClean="0">
                <a:cs typeface="B Mitra" panose="00000400000000000000" pitchFamily="2" charset="-78"/>
              </a:rPr>
              <a:t>EXTENSION</a:t>
            </a:r>
            <a:r>
              <a:rPr lang="fa-IR" sz="2400" b="1" dirty="0" smtClean="0">
                <a:cs typeface="B Mitra" panose="00000400000000000000" pitchFamily="2" charset="-78"/>
              </a:rPr>
              <a:t> بازکننده</a:t>
            </a:r>
            <a:endParaRPr lang="en-US" sz="2400" b="1" dirty="0">
              <a:cs typeface="B Mitra" panose="00000400000000000000" pitchFamily="2" charset="-78"/>
            </a:endParaRPr>
          </a:p>
          <a:p>
            <a:pPr algn="r" rtl="1"/>
            <a:r>
              <a:rPr lang="en-US" sz="2400" b="1" dirty="0">
                <a:cs typeface="B Mitra" panose="00000400000000000000" pitchFamily="2" charset="-78"/>
              </a:rPr>
              <a:t>AGO</a:t>
            </a:r>
          </a:p>
          <a:p>
            <a:pPr algn="r" rtl="1"/>
            <a:r>
              <a:rPr lang="fa-IR" sz="2400" b="1" dirty="0">
                <a:cs typeface="B Mitra" panose="00000400000000000000" pitchFamily="2" charset="-78"/>
              </a:rPr>
              <a:t>چهارسررانی</a:t>
            </a:r>
            <a:endParaRPr lang="en-US" sz="2400" b="1" dirty="0">
              <a:cs typeface="B Mitra" panose="00000400000000000000" pitchFamily="2" charset="-78"/>
            </a:endParaRPr>
          </a:p>
          <a:p>
            <a:pPr algn="r" rtl="1"/>
            <a:r>
              <a:rPr lang="en-US" sz="2400" b="1" dirty="0">
                <a:cs typeface="B Mitra" panose="00000400000000000000" pitchFamily="2" charset="-78"/>
              </a:rPr>
              <a:t>ANTA</a:t>
            </a:r>
          </a:p>
          <a:p>
            <a:pPr algn="r" rtl="1"/>
            <a:r>
              <a:rPr lang="fa-IR" sz="2400" b="1" dirty="0">
                <a:cs typeface="B Mitra" panose="00000400000000000000" pitchFamily="2" charset="-78"/>
              </a:rPr>
              <a:t>پهن </a:t>
            </a:r>
            <a:r>
              <a:rPr lang="fa-IR" sz="2400" b="1" dirty="0" smtClean="0">
                <a:cs typeface="B Mitra" panose="00000400000000000000" pitchFamily="2" charset="-78"/>
              </a:rPr>
              <a:t>خارجی </a:t>
            </a:r>
            <a:r>
              <a:rPr lang="en-US" sz="2400" b="1" dirty="0" smtClean="0">
                <a:cs typeface="B Mitra" panose="00000400000000000000" pitchFamily="2" charset="-78"/>
              </a:rPr>
              <a:t>TENSORIATAC</a:t>
            </a:r>
            <a:endParaRPr lang="en-US" sz="2400" b="1" dirty="0">
              <a:cs typeface="B Mitra" panose="00000400000000000000" pitchFamily="2" charset="-78"/>
            </a:endParaRPr>
          </a:p>
          <a:p>
            <a:pPr algn="r" rtl="1"/>
            <a:r>
              <a:rPr lang="fa-IR" sz="2400" b="1" dirty="0">
                <a:cs typeface="B Mitra" panose="00000400000000000000" pitchFamily="2" charset="-78"/>
              </a:rPr>
              <a:t>پهن </a:t>
            </a:r>
            <a:r>
              <a:rPr lang="fa-IR" sz="2400" b="1" dirty="0" smtClean="0">
                <a:cs typeface="B Mitra" panose="00000400000000000000" pitchFamily="2" charset="-78"/>
              </a:rPr>
              <a:t>میانی </a:t>
            </a:r>
            <a:r>
              <a:rPr lang="en-US" sz="2400" b="1" dirty="0" smtClean="0">
                <a:cs typeface="B Mitra" panose="00000400000000000000" pitchFamily="2" charset="-78"/>
              </a:rPr>
              <a:t>TENSOR </a:t>
            </a:r>
            <a:r>
              <a:rPr lang="en-US" sz="2400" b="1" dirty="0">
                <a:cs typeface="B Mitra" panose="00000400000000000000" pitchFamily="2" charset="-78"/>
              </a:rPr>
              <a:t>MCDIUS</a:t>
            </a:r>
          </a:p>
          <a:p>
            <a:pPr algn="r" rtl="1"/>
            <a:endParaRPr lang="en-US" sz="2400" b="1" dirty="0">
              <a:cs typeface="B Mitra" panose="00000400000000000000" pitchFamily="2" charset="-78"/>
            </a:endParaRPr>
          </a:p>
        </p:txBody>
      </p:sp>
      <p:sp>
        <p:nvSpPr>
          <p:cNvPr id="3" name="TextBox 2"/>
          <p:cNvSpPr txBox="1"/>
          <p:nvPr/>
        </p:nvSpPr>
        <p:spPr>
          <a:xfrm>
            <a:off x="3175000" y="2671781"/>
            <a:ext cx="4216400" cy="1938992"/>
          </a:xfrm>
          <a:prstGeom prst="rect">
            <a:avLst/>
          </a:prstGeom>
          <a:noFill/>
        </p:spPr>
        <p:txBody>
          <a:bodyPr wrap="square" rtlCol="0">
            <a:spAutoFit/>
          </a:bodyPr>
          <a:lstStyle/>
          <a:p>
            <a:pPr algn="r" rtl="1"/>
            <a:r>
              <a:rPr lang="en-US" sz="2400" b="1" dirty="0" smtClean="0">
                <a:cs typeface="B Mitra" panose="00000400000000000000" pitchFamily="2" charset="-78"/>
              </a:rPr>
              <a:t>STA</a:t>
            </a:r>
            <a:r>
              <a:rPr lang="fa-IR" sz="2400" b="1" dirty="0" smtClean="0">
                <a:cs typeface="B Mitra" panose="00000400000000000000" pitchFamily="2" charset="-78"/>
              </a:rPr>
              <a:t> :باز </a:t>
            </a:r>
            <a:r>
              <a:rPr lang="fa-IR" sz="2400" b="1" dirty="0">
                <a:cs typeface="B Mitra" panose="00000400000000000000" pitchFamily="2" charset="-78"/>
              </a:rPr>
              <a:t>کننده مفصل ران به ثبات ران در مقابل کشش عضله راست قدامی کمک می کند</a:t>
            </a:r>
            <a:endParaRPr lang="en-US" sz="2400" b="1" dirty="0">
              <a:cs typeface="B Mitra" panose="00000400000000000000" pitchFamily="2" charset="-78"/>
            </a:endParaRPr>
          </a:p>
          <a:p>
            <a:pPr algn="r" rtl="1"/>
            <a:r>
              <a:rPr lang="fa-IR" sz="2400" b="1" dirty="0">
                <a:cs typeface="B Mitra" panose="00000400000000000000" pitchFamily="2" charset="-78"/>
              </a:rPr>
              <a:t> </a:t>
            </a:r>
            <a:endParaRPr lang="en-US" sz="2400" b="1" dirty="0">
              <a:cs typeface="B Mitra" panose="00000400000000000000" pitchFamily="2" charset="-78"/>
            </a:endParaRPr>
          </a:p>
          <a:p>
            <a:pPr algn="r" rtl="1"/>
            <a:r>
              <a:rPr lang="fa-IR" sz="2400" b="1" dirty="0">
                <a:cs typeface="B Mitra" panose="00000400000000000000" pitchFamily="2" charset="-78"/>
              </a:rPr>
              <a:t> </a:t>
            </a:r>
            <a:endParaRPr lang="en-US" sz="24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0" y="2811093"/>
            <a:ext cx="2699520" cy="3599360"/>
          </a:xfrm>
          <a:prstGeom prst="rect">
            <a:avLst/>
          </a:prstGeom>
          <a:ln>
            <a:noFill/>
          </a:ln>
          <a:effectLst>
            <a:softEdge rad="112500"/>
          </a:effectLst>
        </p:spPr>
      </p:pic>
    </p:spTree>
    <p:extLst>
      <p:ext uri="{BB962C8B-B14F-4D97-AF65-F5344CB8AC3E}">
        <p14:creationId xmlns:p14="http://schemas.microsoft.com/office/powerpoint/2010/main" val="131888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055" y="3115733"/>
            <a:ext cx="8825658" cy="2677648"/>
          </a:xfrm>
        </p:spPr>
        <p:txBody>
          <a:bodyPr/>
          <a:lstStyle/>
          <a:p>
            <a:pPr algn="ctr" rtl="1">
              <a:lnSpc>
                <a:spcPct val="150000"/>
              </a:lnSpc>
            </a:pPr>
            <a:r>
              <a:rPr lang="fa-IR" sz="3600" b="1" dirty="0" smtClean="0">
                <a:cs typeface="B Mitra" panose="00000400000000000000" pitchFamily="2" charset="-78"/>
              </a:rPr>
              <a:t>عنوان پروژه :</a:t>
            </a:r>
            <a:br>
              <a:rPr lang="fa-IR" sz="3600" b="1" dirty="0" smtClean="0">
                <a:cs typeface="B Mitra" panose="00000400000000000000" pitchFamily="2" charset="-78"/>
              </a:rPr>
            </a:br>
            <a:r>
              <a:rPr lang="fa-IR" sz="3600" b="1" dirty="0" smtClean="0">
                <a:cs typeface="B Mitra" panose="00000400000000000000" pitchFamily="2" charset="-78"/>
              </a:rPr>
              <a:t> آنالیز شوت جفت بسکتبال</a:t>
            </a:r>
            <a:br>
              <a:rPr lang="fa-IR" sz="3600" b="1" dirty="0" smtClean="0">
                <a:cs typeface="B Mitra" panose="00000400000000000000" pitchFamily="2" charset="-78"/>
              </a:rPr>
            </a:br>
            <a:r>
              <a:rPr lang="fa-IR" sz="3600" b="1" dirty="0" smtClean="0">
                <a:cs typeface="B Mitra" panose="00000400000000000000" pitchFamily="2" charset="-78"/>
              </a:rPr>
              <a:t>دانشجو : </a:t>
            </a:r>
            <a:br>
              <a:rPr lang="fa-IR" sz="3600" b="1" dirty="0" smtClean="0">
                <a:cs typeface="B Mitra" panose="00000400000000000000" pitchFamily="2" charset="-78"/>
              </a:rPr>
            </a:br>
            <a:r>
              <a:rPr lang="en-US" sz="3600" b="1" dirty="0" smtClean="0">
                <a:cs typeface="B Mitra" panose="00000400000000000000" pitchFamily="2" charset="-78"/>
              </a:rPr>
              <a:t/>
            </a:r>
            <a:br>
              <a:rPr lang="en-US" sz="3600" b="1" dirty="0" smtClean="0">
                <a:cs typeface="B Mitra" panose="00000400000000000000" pitchFamily="2" charset="-78"/>
              </a:rPr>
            </a:br>
            <a:r>
              <a:rPr lang="fa-IR" sz="3600" b="1" dirty="0" smtClean="0">
                <a:cs typeface="B Mitra" panose="00000400000000000000" pitchFamily="2" charset="-78"/>
              </a:rPr>
              <a:t>استاد : </a:t>
            </a:r>
            <a:br>
              <a:rPr lang="fa-IR" sz="3600" b="1" dirty="0" smtClean="0">
                <a:cs typeface="B Mitra" panose="00000400000000000000" pitchFamily="2" charset="-78"/>
              </a:rPr>
            </a:br>
            <a:endParaRPr lang="en-US" sz="3600" b="1" dirty="0">
              <a:cs typeface="B Mitra" panose="00000400000000000000" pitchFamily="2" charset="-78"/>
            </a:endParaRPr>
          </a:p>
        </p:txBody>
      </p:sp>
    </p:spTree>
    <p:extLst>
      <p:ext uri="{BB962C8B-B14F-4D97-AF65-F5344CB8AC3E}">
        <p14:creationId xmlns:p14="http://schemas.microsoft.com/office/powerpoint/2010/main" val="216547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632700" y="2320983"/>
            <a:ext cx="3987800" cy="2418162"/>
          </a:xfrm>
          <a:prstGeom prst="rect">
            <a:avLst/>
          </a:prstGeom>
          <a:noFill/>
        </p:spPr>
        <p:txBody>
          <a:bodyPr wrap="square" numCol="1" rtlCol="1">
            <a:spAutoFit/>
          </a:bodyPr>
          <a:lstStyle/>
          <a:p>
            <a:pPr algn="r" rtl="1">
              <a:lnSpc>
                <a:spcPct val="150000"/>
              </a:lnSpc>
            </a:pPr>
            <a:r>
              <a:rPr lang="fa-IR" sz="2600" b="1" dirty="0">
                <a:cs typeface="B Mitra" panose="00000400000000000000" pitchFamily="2" charset="-78"/>
              </a:rPr>
              <a:t>فاز سوم</a:t>
            </a:r>
            <a:endParaRPr lang="en-US" sz="2600" b="1" dirty="0">
              <a:cs typeface="B Mitra" panose="00000400000000000000" pitchFamily="2" charset="-78"/>
            </a:endParaRPr>
          </a:p>
          <a:p>
            <a:pPr algn="r" rtl="1">
              <a:lnSpc>
                <a:spcPct val="150000"/>
              </a:lnSpc>
            </a:pPr>
            <a:r>
              <a:rPr lang="fa-IR" sz="2600" b="1" dirty="0">
                <a:cs typeface="B Mitra" panose="00000400000000000000" pitchFamily="2" charset="-78"/>
              </a:rPr>
              <a:t>(حرکت ششم)</a:t>
            </a:r>
            <a:endParaRPr lang="en-US" sz="2600" b="1" dirty="0">
              <a:cs typeface="B Mitra" panose="00000400000000000000" pitchFamily="2" charset="-78"/>
            </a:endParaRPr>
          </a:p>
          <a:p>
            <a:pPr algn="r" rtl="1">
              <a:lnSpc>
                <a:spcPct val="150000"/>
              </a:lnSpc>
            </a:pPr>
            <a:r>
              <a:rPr lang="fa-IR" sz="2600" b="1" dirty="0">
                <a:cs typeface="B Mitra" panose="00000400000000000000" pitchFamily="2" charset="-78"/>
              </a:rPr>
              <a:t>حرکت مچ پا بدون حرکت خنثی</a:t>
            </a:r>
            <a:endParaRPr lang="en-US" sz="2600" b="1" dirty="0">
              <a:cs typeface="B Mitra" panose="00000400000000000000" pitchFamily="2" charset="-78"/>
            </a:endParaRPr>
          </a:p>
          <a:p>
            <a:pPr algn="r" rtl="1">
              <a:lnSpc>
                <a:spcPct val="150000"/>
              </a:lnSpc>
            </a:pPr>
            <a:r>
              <a:rPr lang="fa-IR" sz="2600" b="1" dirty="0">
                <a:cs typeface="B Mitra" panose="00000400000000000000" pitchFamily="2" charset="-78"/>
              </a:rPr>
              <a:t> </a:t>
            </a:r>
            <a:endParaRPr lang="en-US" sz="26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80" y="2544393"/>
            <a:ext cx="2699520" cy="3599360"/>
          </a:xfrm>
          <a:prstGeom prst="rect">
            <a:avLst/>
          </a:prstGeom>
          <a:ln>
            <a:noFill/>
          </a:ln>
          <a:effectLst>
            <a:softEdge rad="112500"/>
          </a:effectLst>
        </p:spPr>
      </p:pic>
    </p:spTree>
    <p:extLst>
      <p:ext uri="{BB962C8B-B14F-4D97-AF65-F5344CB8AC3E}">
        <p14:creationId xmlns:p14="http://schemas.microsoft.com/office/powerpoint/2010/main" val="107260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632700" y="2117783"/>
            <a:ext cx="3987800" cy="4493538"/>
          </a:xfrm>
          <a:prstGeom prst="rect">
            <a:avLst/>
          </a:prstGeom>
          <a:noFill/>
        </p:spPr>
        <p:txBody>
          <a:bodyPr wrap="square" numCol="1" rtlCol="1">
            <a:spAutoFit/>
          </a:bodyPr>
          <a:lstStyle/>
          <a:p>
            <a:pPr algn="r" rtl="1"/>
            <a:r>
              <a:rPr lang="fa-IR" sz="2200" b="1" dirty="0">
                <a:cs typeface="B Mitra" panose="00000400000000000000" pitchFamily="2" charset="-78"/>
              </a:rPr>
              <a:t>فاز چهارم</a:t>
            </a:r>
            <a:endParaRPr lang="en-US" sz="2200" b="1" dirty="0">
              <a:cs typeface="B Mitra" panose="00000400000000000000" pitchFamily="2" charset="-78"/>
            </a:endParaRPr>
          </a:p>
          <a:p>
            <a:pPr algn="r" rtl="1"/>
            <a:r>
              <a:rPr lang="fa-IR" sz="2200" b="1" dirty="0">
                <a:cs typeface="B Mitra" panose="00000400000000000000" pitchFamily="2" charset="-78"/>
              </a:rPr>
              <a:t>(حرکت اول)</a:t>
            </a:r>
            <a:endParaRPr lang="en-US" sz="2200" b="1" dirty="0">
              <a:cs typeface="B Mitra" panose="00000400000000000000" pitchFamily="2" charset="-78"/>
            </a:endParaRPr>
          </a:p>
          <a:p>
            <a:pPr algn="r" rtl="1"/>
            <a:r>
              <a:rPr lang="fa-IR" sz="2200" b="1" dirty="0">
                <a:cs typeface="B Mitra" panose="00000400000000000000" pitchFamily="2" charset="-78"/>
              </a:rPr>
              <a:t>شانه راست و چپ</a:t>
            </a:r>
            <a:endParaRPr lang="en-US" sz="2200" b="1" dirty="0">
              <a:cs typeface="B Mitra" panose="00000400000000000000" pitchFamily="2" charset="-78"/>
            </a:endParaRPr>
          </a:p>
          <a:p>
            <a:pPr algn="r" rtl="1"/>
            <a:r>
              <a:rPr lang="en-US" sz="2200" b="1" dirty="0">
                <a:cs typeface="B Mitra" panose="00000400000000000000" pitchFamily="2" charset="-78"/>
              </a:rPr>
              <a:t>SHOULDER RIGHT AND LEFT</a:t>
            </a:r>
          </a:p>
          <a:p>
            <a:pPr algn="r" rtl="1"/>
            <a:r>
              <a:rPr lang="fa-IR" sz="2200" b="1" dirty="0">
                <a:cs typeface="B Mitra" panose="00000400000000000000" pitchFamily="2" charset="-78"/>
              </a:rPr>
              <a:t>حرکت</a:t>
            </a:r>
            <a:endParaRPr lang="en-US" sz="2200" b="1" dirty="0">
              <a:cs typeface="B Mitra" panose="00000400000000000000" pitchFamily="2" charset="-78"/>
            </a:endParaRPr>
          </a:p>
          <a:p>
            <a:pPr algn="r" rtl="1"/>
            <a:r>
              <a:rPr lang="en-US" sz="2200" b="1" dirty="0">
                <a:cs typeface="B Mitra" panose="00000400000000000000" pitchFamily="2" charset="-78"/>
              </a:rPr>
              <a:t>HYPER FLEXION</a:t>
            </a:r>
          </a:p>
          <a:p>
            <a:pPr algn="r" rtl="1"/>
            <a:r>
              <a:rPr lang="fa-IR" sz="2200" b="1" dirty="0">
                <a:cs typeface="B Mitra" panose="00000400000000000000" pitchFamily="2" charset="-78"/>
              </a:rPr>
              <a:t>باز شدن بیش از حد بازو</a:t>
            </a:r>
            <a:endParaRPr lang="en-US" sz="2200" b="1" dirty="0">
              <a:cs typeface="B Mitra" panose="00000400000000000000" pitchFamily="2" charset="-78"/>
            </a:endParaRPr>
          </a:p>
          <a:p>
            <a:pPr algn="r" rtl="1"/>
            <a:r>
              <a:rPr lang="en-US" sz="2200" b="1" dirty="0">
                <a:cs typeface="B Mitra" panose="00000400000000000000" pitchFamily="2" charset="-78"/>
              </a:rPr>
              <a:t>AGO</a:t>
            </a:r>
          </a:p>
          <a:p>
            <a:pPr algn="r" rtl="1"/>
            <a:r>
              <a:rPr lang="fa-IR" sz="2200" b="1" dirty="0">
                <a:cs typeface="B Mitra" panose="00000400000000000000" pitchFamily="2" charset="-78"/>
              </a:rPr>
              <a:t>گرد و بزرگ</a:t>
            </a:r>
            <a:endParaRPr lang="en-US" sz="2200" b="1" dirty="0">
              <a:cs typeface="B Mitra" panose="00000400000000000000" pitchFamily="2" charset="-78"/>
            </a:endParaRPr>
          </a:p>
          <a:p>
            <a:pPr algn="r" rtl="1"/>
            <a:r>
              <a:rPr lang="en-US" sz="2200" b="1" dirty="0">
                <a:cs typeface="B Mitra" panose="00000400000000000000" pitchFamily="2" charset="-78"/>
              </a:rPr>
              <a:t>TERES MUJOR</a:t>
            </a:r>
          </a:p>
          <a:p>
            <a:pPr algn="r" rtl="1"/>
            <a:r>
              <a:rPr lang="fa-IR" sz="2200" b="1" dirty="0">
                <a:cs typeface="B Mitra" panose="00000400000000000000" pitchFamily="2" charset="-78"/>
              </a:rPr>
              <a:t>پشتی </a:t>
            </a:r>
            <a:r>
              <a:rPr lang="fa-IR" sz="2200" b="1" dirty="0" smtClean="0">
                <a:cs typeface="B Mitra" panose="00000400000000000000" pitchFamily="2" charset="-78"/>
              </a:rPr>
              <a:t>بزرگ</a:t>
            </a:r>
            <a:endParaRPr lang="en-US" sz="2200" b="1" dirty="0" smtClean="0">
              <a:cs typeface="B Mitra" panose="00000400000000000000" pitchFamily="2" charset="-78"/>
            </a:endParaRPr>
          </a:p>
          <a:p>
            <a:pPr algn="r" rtl="1"/>
            <a:r>
              <a:rPr lang="en-US" sz="2200" b="1" dirty="0">
                <a:cs typeface="B Mitra" panose="00000400000000000000" pitchFamily="2" charset="-78"/>
              </a:rPr>
              <a:t>LATISSMUS DORSI</a:t>
            </a:r>
          </a:p>
          <a:p>
            <a:pPr algn="r" rtl="1"/>
            <a:endParaRPr lang="en-US" sz="2200" b="1" dirty="0">
              <a:cs typeface="B Mitra" panose="00000400000000000000" pitchFamily="2" charset="-78"/>
            </a:endParaRPr>
          </a:p>
        </p:txBody>
      </p:sp>
      <p:sp>
        <p:nvSpPr>
          <p:cNvPr id="3" name="TextBox 2"/>
          <p:cNvSpPr txBox="1"/>
          <p:nvPr/>
        </p:nvSpPr>
        <p:spPr>
          <a:xfrm>
            <a:off x="990600" y="2430481"/>
            <a:ext cx="6426200" cy="4832092"/>
          </a:xfrm>
          <a:prstGeom prst="rect">
            <a:avLst/>
          </a:prstGeom>
          <a:noFill/>
        </p:spPr>
        <p:txBody>
          <a:bodyPr wrap="square" rtlCol="0">
            <a:spAutoFit/>
          </a:bodyPr>
          <a:lstStyle/>
          <a:p>
            <a:pPr algn="r" rtl="1"/>
            <a:r>
              <a:rPr lang="fa-IR" sz="2200" b="1" dirty="0" smtClean="0">
                <a:cs typeface="B Mitra" panose="00000400000000000000" pitchFamily="2" charset="-78"/>
              </a:rPr>
              <a:t>دالی </a:t>
            </a:r>
            <a:r>
              <a:rPr lang="fa-IR" sz="2200" b="1" dirty="0">
                <a:cs typeface="B Mitra" panose="00000400000000000000" pitchFamily="2" charset="-78"/>
              </a:rPr>
              <a:t>خلفی</a:t>
            </a:r>
            <a:endParaRPr lang="en-US" sz="2200" b="1" dirty="0">
              <a:cs typeface="B Mitra" panose="00000400000000000000" pitchFamily="2" charset="-78"/>
            </a:endParaRPr>
          </a:p>
          <a:p>
            <a:pPr algn="r" rtl="1"/>
            <a:r>
              <a:rPr lang="en-US" sz="2200" b="1" dirty="0">
                <a:cs typeface="B Mitra" panose="00000400000000000000" pitchFamily="2" charset="-78"/>
              </a:rPr>
              <a:t>ANTA</a:t>
            </a:r>
          </a:p>
          <a:p>
            <a:pPr algn="r" rtl="1"/>
            <a:r>
              <a:rPr lang="fa-IR" sz="2200" b="1" dirty="0">
                <a:cs typeface="B Mitra" panose="00000400000000000000" pitchFamily="2" charset="-78"/>
              </a:rPr>
              <a:t>پشتی بزرگ</a:t>
            </a:r>
            <a:endParaRPr lang="en-US" sz="2200" b="1" dirty="0">
              <a:cs typeface="B Mitra" panose="00000400000000000000" pitchFamily="2" charset="-78"/>
            </a:endParaRPr>
          </a:p>
          <a:p>
            <a:pPr algn="r" rtl="1"/>
            <a:r>
              <a:rPr lang="en-US" sz="2200" b="1" dirty="0">
                <a:cs typeface="B Mitra" panose="00000400000000000000" pitchFamily="2" charset="-78"/>
              </a:rPr>
              <a:t>LATISSMUS DORSI</a:t>
            </a:r>
          </a:p>
          <a:p>
            <a:pPr algn="r" rtl="1"/>
            <a:r>
              <a:rPr lang="fa-IR" sz="2200" b="1" dirty="0">
                <a:cs typeface="B Mitra" panose="00000400000000000000" pitchFamily="2" charset="-78"/>
              </a:rPr>
              <a:t>دلتوئید خلفی</a:t>
            </a:r>
            <a:endParaRPr lang="en-US" sz="2200" b="1" dirty="0">
              <a:cs typeface="B Mitra" panose="00000400000000000000" pitchFamily="2" charset="-78"/>
            </a:endParaRPr>
          </a:p>
          <a:p>
            <a:pPr algn="r" rtl="1"/>
            <a:r>
              <a:rPr lang="en-US" sz="2200" b="1" dirty="0">
                <a:cs typeface="B Mitra" panose="00000400000000000000" pitchFamily="2" charset="-78"/>
              </a:rPr>
              <a:t>DELTOID POSTERIOR</a:t>
            </a:r>
          </a:p>
          <a:p>
            <a:pPr algn="r" rtl="1"/>
            <a:r>
              <a:rPr lang="en-US" sz="2200" b="1" dirty="0">
                <a:cs typeface="B Mitra" panose="00000400000000000000" pitchFamily="2" charset="-78"/>
              </a:rPr>
              <a:t>STA</a:t>
            </a:r>
          </a:p>
          <a:p>
            <a:pPr algn="r" rtl="1"/>
            <a:r>
              <a:rPr lang="fa-IR" sz="2200" b="1" dirty="0">
                <a:cs typeface="B Mitra" panose="00000400000000000000" pitchFamily="2" charset="-78"/>
              </a:rPr>
              <a:t>ذوذنقه ای</a:t>
            </a:r>
            <a:endParaRPr lang="en-US" sz="2200" b="1" dirty="0">
              <a:cs typeface="B Mitra" panose="00000400000000000000" pitchFamily="2" charset="-78"/>
            </a:endParaRPr>
          </a:p>
          <a:p>
            <a:pPr algn="r" rtl="1"/>
            <a:r>
              <a:rPr lang="en-US" sz="2200" b="1" dirty="0">
                <a:cs typeface="B Mitra" panose="00000400000000000000" pitchFamily="2" charset="-78"/>
              </a:rPr>
              <a:t>TRAPEZIUS</a:t>
            </a:r>
          </a:p>
          <a:p>
            <a:pPr algn="r" rtl="1"/>
            <a:r>
              <a:rPr lang="fa-IR" sz="2200" b="1" dirty="0">
                <a:cs typeface="B Mitra" panose="00000400000000000000" pitchFamily="2" charset="-78"/>
              </a:rPr>
              <a:t>متوازی الاضلاع</a:t>
            </a:r>
            <a:endParaRPr lang="en-US" sz="2200" b="1" dirty="0">
              <a:cs typeface="B Mitra" panose="00000400000000000000" pitchFamily="2" charset="-78"/>
            </a:endParaRPr>
          </a:p>
          <a:p>
            <a:pPr algn="r" rtl="1"/>
            <a:r>
              <a:rPr lang="en-US" sz="2200" b="1" dirty="0">
                <a:cs typeface="B Mitra" panose="00000400000000000000" pitchFamily="2" charset="-78"/>
              </a:rPr>
              <a:t>RHOMBOIDS</a:t>
            </a:r>
          </a:p>
          <a:p>
            <a:pPr algn="r" rtl="1"/>
            <a:r>
              <a:rPr lang="fa-IR" sz="2200" b="1" dirty="0">
                <a:cs typeface="B Mitra" panose="00000400000000000000" pitchFamily="2" charset="-78"/>
              </a:rPr>
              <a:t>کوشه ای</a:t>
            </a:r>
            <a:endParaRPr lang="en-US" sz="2200" b="1" dirty="0">
              <a:cs typeface="B Mitra" panose="00000400000000000000" pitchFamily="2" charset="-78"/>
            </a:endParaRPr>
          </a:p>
          <a:p>
            <a:pPr algn="r" rtl="1"/>
            <a:r>
              <a:rPr lang="en-US" sz="2200" b="1" dirty="0">
                <a:cs typeface="B Mitra" panose="00000400000000000000" pitchFamily="2" charset="-78"/>
              </a:rPr>
              <a:t>LEVATORSCAPULAE</a:t>
            </a:r>
          </a:p>
          <a:p>
            <a:pPr algn="r" rtl="1"/>
            <a:r>
              <a:rPr lang="en-US" sz="2200" b="1" dirty="0">
                <a:cs typeface="B Mitra" panose="00000400000000000000" pitchFamily="2" charset="-78"/>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51" y="2412985"/>
            <a:ext cx="2927350" cy="3903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520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632700" y="2117783"/>
            <a:ext cx="3987800" cy="4693593"/>
          </a:xfrm>
          <a:prstGeom prst="rect">
            <a:avLst/>
          </a:prstGeom>
          <a:noFill/>
        </p:spPr>
        <p:txBody>
          <a:bodyPr wrap="square" numCol="1" rtlCol="1">
            <a:spAutoFit/>
          </a:bodyPr>
          <a:lstStyle/>
          <a:p>
            <a:pPr algn="r" rtl="1"/>
            <a:r>
              <a:rPr lang="fa-IR" sz="2300" b="1" dirty="0">
                <a:cs typeface="B Mitra" panose="00000400000000000000" pitchFamily="2" charset="-78"/>
              </a:rPr>
              <a:t>فاز چهارم</a:t>
            </a:r>
            <a:endParaRPr lang="en-US" sz="2300" b="1" dirty="0">
              <a:cs typeface="B Mitra" panose="00000400000000000000" pitchFamily="2" charset="-78"/>
            </a:endParaRPr>
          </a:p>
          <a:p>
            <a:pPr algn="r" rtl="1"/>
            <a:r>
              <a:rPr lang="fa-IR" sz="2300" b="1" dirty="0">
                <a:cs typeface="B Mitra" panose="00000400000000000000" pitchFamily="2" charset="-78"/>
              </a:rPr>
              <a:t>(حرکت دوم)</a:t>
            </a:r>
            <a:endParaRPr lang="en-US" sz="2300" b="1" dirty="0">
              <a:cs typeface="B Mitra" panose="00000400000000000000" pitchFamily="2" charset="-78"/>
            </a:endParaRPr>
          </a:p>
          <a:p>
            <a:pPr algn="r" rtl="1"/>
            <a:r>
              <a:rPr lang="fa-IR" sz="2300" b="1" dirty="0">
                <a:cs typeface="B Mitra" panose="00000400000000000000" pitchFamily="2" charset="-78"/>
              </a:rPr>
              <a:t>حرکت دور کردن کتف</a:t>
            </a:r>
            <a:endParaRPr lang="en-US" sz="2300" b="1" dirty="0">
              <a:cs typeface="B Mitra" panose="00000400000000000000" pitchFamily="2" charset="-78"/>
            </a:endParaRPr>
          </a:p>
          <a:p>
            <a:pPr algn="r" rtl="1"/>
            <a:r>
              <a:rPr lang="en-US" sz="2300" b="1" dirty="0">
                <a:cs typeface="B Mitra" panose="00000400000000000000" pitchFamily="2" charset="-78"/>
              </a:rPr>
              <a:t>AGO</a:t>
            </a:r>
          </a:p>
          <a:p>
            <a:pPr algn="r" rtl="1"/>
            <a:r>
              <a:rPr lang="fa-IR" sz="2300" b="1" dirty="0">
                <a:cs typeface="B Mitra" panose="00000400000000000000" pitchFamily="2" charset="-78"/>
              </a:rPr>
              <a:t>سینه ای کوچک</a:t>
            </a:r>
            <a:endParaRPr lang="en-US" sz="2300" b="1" dirty="0">
              <a:cs typeface="B Mitra" panose="00000400000000000000" pitchFamily="2" charset="-78"/>
            </a:endParaRPr>
          </a:p>
          <a:p>
            <a:pPr algn="r" rtl="1"/>
            <a:r>
              <a:rPr lang="en-US" sz="2300" b="1" dirty="0">
                <a:cs typeface="B Mitra" panose="00000400000000000000" pitchFamily="2" charset="-78"/>
              </a:rPr>
              <a:t>PECTORALIS</a:t>
            </a:r>
          </a:p>
          <a:p>
            <a:pPr algn="r" rtl="1"/>
            <a:r>
              <a:rPr lang="fa-IR" sz="2300" b="1" dirty="0">
                <a:cs typeface="B Mitra" panose="00000400000000000000" pitchFamily="2" charset="-78"/>
              </a:rPr>
              <a:t>دندانه ای قدامی</a:t>
            </a:r>
            <a:endParaRPr lang="en-US" sz="2300" b="1" dirty="0">
              <a:cs typeface="B Mitra" panose="00000400000000000000" pitchFamily="2" charset="-78"/>
            </a:endParaRPr>
          </a:p>
          <a:p>
            <a:pPr algn="r" rtl="1"/>
            <a:r>
              <a:rPr lang="en-US" sz="2300" b="1" dirty="0">
                <a:cs typeface="B Mitra" panose="00000400000000000000" pitchFamily="2" charset="-78"/>
              </a:rPr>
              <a:t>SERATUS ANTERIOR</a:t>
            </a:r>
          </a:p>
          <a:p>
            <a:pPr algn="r" rtl="1"/>
            <a:r>
              <a:rPr lang="en-US" sz="2300" b="1" dirty="0" smtClean="0">
                <a:cs typeface="B Mitra" panose="00000400000000000000" pitchFamily="2" charset="-78"/>
              </a:rPr>
              <a:t>ANTA</a:t>
            </a:r>
            <a:r>
              <a:rPr lang="fa-IR" sz="2300" b="1" dirty="0" smtClean="0">
                <a:cs typeface="B Mitra" panose="00000400000000000000" pitchFamily="2" charset="-78"/>
              </a:rPr>
              <a:t>......</a:t>
            </a:r>
            <a:endParaRPr lang="en-US" sz="2300" b="1" dirty="0">
              <a:cs typeface="B Mitra" panose="00000400000000000000" pitchFamily="2" charset="-78"/>
            </a:endParaRPr>
          </a:p>
          <a:p>
            <a:pPr algn="r" rtl="1"/>
            <a:r>
              <a:rPr lang="en-US" sz="2300" b="1" dirty="0">
                <a:cs typeface="B Mitra" panose="00000400000000000000" pitchFamily="2" charset="-78"/>
              </a:rPr>
              <a:t>STA</a:t>
            </a:r>
          </a:p>
          <a:p>
            <a:pPr algn="r" rtl="1"/>
            <a:r>
              <a:rPr lang="fa-IR" sz="2300" b="1" dirty="0">
                <a:cs typeface="B Mitra" panose="00000400000000000000" pitchFamily="2" charset="-78"/>
              </a:rPr>
              <a:t>عضلات شکمی</a:t>
            </a:r>
            <a:endParaRPr lang="en-US" sz="2300" b="1" dirty="0">
              <a:cs typeface="B Mitra" panose="00000400000000000000" pitchFamily="2" charset="-78"/>
            </a:endParaRPr>
          </a:p>
          <a:p>
            <a:pPr algn="r" rtl="1"/>
            <a:r>
              <a:rPr lang="fa-IR" sz="2300" b="1" dirty="0">
                <a:cs typeface="B Mitra" panose="00000400000000000000" pitchFamily="2" charset="-78"/>
              </a:rPr>
              <a:t>بین دنده ای داخلی</a:t>
            </a:r>
            <a:endParaRPr lang="en-US" sz="2300" b="1" dirty="0">
              <a:cs typeface="B Mitra" panose="00000400000000000000" pitchFamily="2" charset="-78"/>
            </a:endParaRPr>
          </a:p>
          <a:p>
            <a:pPr algn="r" rtl="1"/>
            <a:r>
              <a:rPr lang="fa-IR" sz="2300" b="1" dirty="0">
                <a:cs typeface="B Mitra" panose="00000400000000000000" pitchFamily="2" charset="-78"/>
              </a:rPr>
              <a:t>گوشه </a:t>
            </a:r>
            <a:r>
              <a:rPr lang="fa-IR" sz="2300" b="1" dirty="0" smtClean="0">
                <a:cs typeface="B Mitra" panose="00000400000000000000" pitchFamily="2" charset="-78"/>
              </a:rPr>
              <a:t>ای</a:t>
            </a:r>
            <a:r>
              <a:rPr lang="en-US" sz="2300" b="1" dirty="0" smtClean="0">
                <a:cs typeface="B Mitra" panose="00000400000000000000" pitchFamily="2" charset="-78"/>
              </a:rPr>
              <a:t> </a:t>
            </a:r>
            <a:r>
              <a:rPr lang="en-US" sz="2300" b="1" dirty="0" err="1" smtClean="0">
                <a:cs typeface="B Mitra" panose="00000400000000000000" pitchFamily="2" charset="-78"/>
              </a:rPr>
              <a:t>Lavator</a:t>
            </a:r>
            <a:r>
              <a:rPr lang="en-US" sz="2300" b="1" dirty="0" smtClean="0">
                <a:cs typeface="B Mitra" panose="00000400000000000000" pitchFamily="2" charset="-78"/>
              </a:rPr>
              <a:t> Scapular</a:t>
            </a:r>
            <a:endParaRPr lang="en-US" sz="2300" b="1" dirty="0">
              <a:cs typeface="B Mitra" panose="00000400000000000000" pitchFamily="2" charset="-78"/>
            </a:endParaRPr>
          </a:p>
        </p:txBody>
      </p:sp>
      <p:sp>
        <p:nvSpPr>
          <p:cNvPr id="3" name="TextBox 2"/>
          <p:cNvSpPr txBox="1"/>
          <p:nvPr/>
        </p:nvSpPr>
        <p:spPr>
          <a:xfrm>
            <a:off x="3810000" y="2392381"/>
            <a:ext cx="4089400" cy="4154984"/>
          </a:xfrm>
          <a:prstGeom prst="rect">
            <a:avLst/>
          </a:prstGeom>
          <a:noFill/>
        </p:spPr>
        <p:txBody>
          <a:bodyPr wrap="square" rtlCol="0">
            <a:spAutoFit/>
          </a:bodyPr>
          <a:lstStyle/>
          <a:p>
            <a:pPr algn="r" rtl="1"/>
            <a:r>
              <a:rPr lang="en-US" sz="2400" dirty="0" smtClean="0">
                <a:cs typeface="B Mitra" panose="00000400000000000000" pitchFamily="2" charset="-78"/>
              </a:rPr>
              <a:t>ANTA</a:t>
            </a:r>
            <a:r>
              <a:rPr lang="fa-IR" sz="2400" dirty="0" smtClean="0">
                <a:cs typeface="B Mitra" panose="00000400000000000000" pitchFamily="2" charset="-78"/>
              </a:rPr>
              <a:t>:دنده </a:t>
            </a:r>
            <a:r>
              <a:rPr lang="fa-IR" sz="2400" dirty="0">
                <a:cs typeface="B Mitra" panose="00000400000000000000" pitchFamily="2" charset="-78"/>
              </a:rPr>
              <a:t>ای قدامی و سینه ای کوچک متقابلا حمایل یکدیگر را به چرخش بالایی و پایینی کتف خنثی می کند</a:t>
            </a:r>
            <a:endParaRPr lang="en-US" sz="2400" dirty="0">
              <a:cs typeface="B Mitra" panose="00000400000000000000" pitchFamily="2" charset="-78"/>
            </a:endParaRPr>
          </a:p>
          <a:p>
            <a:pPr algn="r" rtl="1"/>
            <a:r>
              <a:rPr lang="fa-IR" sz="2400" dirty="0">
                <a:cs typeface="B Mitra" panose="00000400000000000000" pitchFamily="2" charset="-78"/>
              </a:rPr>
              <a:t>داندانه ای قدامی</a:t>
            </a:r>
            <a:endParaRPr lang="en-US" sz="2400" dirty="0">
              <a:cs typeface="B Mitra" panose="00000400000000000000" pitchFamily="2" charset="-78"/>
            </a:endParaRPr>
          </a:p>
          <a:p>
            <a:pPr algn="r" rtl="1"/>
            <a:r>
              <a:rPr lang="en-US" sz="2400" dirty="0">
                <a:cs typeface="B Mitra" panose="00000400000000000000" pitchFamily="2" charset="-78"/>
              </a:rPr>
              <a:t>SERATUSANTERIOT</a:t>
            </a:r>
          </a:p>
          <a:p>
            <a:pPr algn="r" rtl="1"/>
            <a:r>
              <a:rPr lang="fa-IR" sz="2400" dirty="0">
                <a:cs typeface="B Mitra" panose="00000400000000000000" pitchFamily="2" charset="-78"/>
              </a:rPr>
              <a:t>سینه ای کوچک</a:t>
            </a:r>
            <a:endParaRPr lang="en-US" sz="2400" dirty="0">
              <a:cs typeface="B Mitra" panose="00000400000000000000" pitchFamily="2" charset="-78"/>
            </a:endParaRPr>
          </a:p>
          <a:p>
            <a:pPr algn="r" rtl="1"/>
            <a:r>
              <a:rPr lang="en-US" sz="2400" dirty="0">
                <a:cs typeface="B Mitra" panose="00000400000000000000" pitchFamily="2" charset="-78"/>
              </a:rPr>
              <a:t>PCCTORALIS</a:t>
            </a:r>
          </a:p>
          <a:p>
            <a:pPr algn="r" rtl="1"/>
            <a:r>
              <a:rPr lang="fa-IR" sz="2400" dirty="0">
                <a:cs typeface="B Mitra" panose="00000400000000000000" pitchFamily="2" charset="-78"/>
              </a:rPr>
              <a:t>چرخش بالایی</a:t>
            </a:r>
            <a:endParaRPr lang="en-US" sz="2400" dirty="0">
              <a:cs typeface="B Mitra" panose="00000400000000000000" pitchFamily="2" charset="-78"/>
            </a:endParaRPr>
          </a:p>
          <a:p>
            <a:pPr algn="r" rtl="1"/>
            <a:r>
              <a:rPr lang="en-US" sz="2400" dirty="0">
                <a:cs typeface="B Mitra" panose="00000400000000000000" pitchFamily="2" charset="-78"/>
              </a:rPr>
              <a:t>UPWARD ROTATION</a:t>
            </a:r>
          </a:p>
          <a:p>
            <a:pPr algn="r" rtl="1"/>
            <a:r>
              <a:rPr lang="fa-IR" sz="2400" dirty="0">
                <a:cs typeface="B Mitra" panose="00000400000000000000" pitchFamily="2" charset="-78"/>
              </a:rPr>
              <a:t>چرخش پایینی</a:t>
            </a:r>
            <a:endParaRPr lang="en-US" sz="2400" dirty="0">
              <a:cs typeface="B Mitra" panose="00000400000000000000" pitchFamily="2" charset="-78"/>
            </a:endParaRPr>
          </a:p>
          <a:p>
            <a:pPr algn="r" rtl="1"/>
            <a:r>
              <a:rPr lang="en-US" sz="2400" dirty="0">
                <a:cs typeface="B Mitra" panose="00000400000000000000" pitchFamily="2" charset="-78"/>
              </a:rPr>
              <a:t>DOWN WATD ROTATION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75" y="2392381"/>
            <a:ext cx="2927350" cy="3903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0547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797800" y="2117783"/>
            <a:ext cx="3822700" cy="4339650"/>
          </a:xfrm>
          <a:prstGeom prst="rect">
            <a:avLst/>
          </a:prstGeom>
          <a:noFill/>
        </p:spPr>
        <p:txBody>
          <a:bodyPr wrap="square" numCol="1" rtlCol="1">
            <a:spAutoFit/>
          </a:bodyPr>
          <a:lstStyle/>
          <a:p>
            <a:pPr algn="r" rtl="1"/>
            <a:r>
              <a:rPr lang="fa-IR" sz="2300" b="1" dirty="0">
                <a:cs typeface="B Mitra" panose="00000400000000000000" pitchFamily="2" charset="-78"/>
              </a:rPr>
              <a:t>فاز چهارم</a:t>
            </a:r>
            <a:endParaRPr lang="en-US" sz="2300" b="1" dirty="0">
              <a:cs typeface="B Mitra" panose="00000400000000000000" pitchFamily="2" charset="-78"/>
            </a:endParaRPr>
          </a:p>
          <a:p>
            <a:pPr algn="r" rtl="1"/>
            <a:r>
              <a:rPr lang="fa-IR" sz="2300" b="1" dirty="0">
                <a:cs typeface="B Mitra" panose="00000400000000000000" pitchFamily="2" charset="-78"/>
              </a:rPr>
              <a:t>(حرکت سوم)</a:t>
            </a:r>
            <a:endParaRPr lang="en-US" sz="2300" b="1" dirty="0">
              <a:cs typeface="B Mitra" panose="00000400000000000000" pitchFamily="2" charset="-78"/>
            </a:endParaRPr>
          </a:p>
          <a:p>
            <a:pPr algn="r" rtl="1"/>
            <a:r>
              <a:rPr lang="fa-IR" sz="2300" b="1" dirty="0">
                <a:cs typeface="B Mitra" panose="00000400000000000000" pitchFamily="2" charset="-78"/>
              </a:rPr>
              <a:t>حرکت</a:t>
            </a:r>
            <a:endParaRPr lang="en-US" sz="2300" b="1" dirty="0">
              <a:cs typeface="B Mitra" panose="00000400000000000000" pitchFamily="2" charset="-78"/>
            </a:endParaRPr>
          </a:p>
          <a:p>
            <a:pPr algn="r" rtl="1"/>
            <a:r>
              <a:rPr lang="en-US" sz="2300" b="1" dirty="0">
                <a:cs typeface="B Mitra" panose="00000400000000000000" pitchFamily="2" charset="-78"/>
              </a:rPr>
              <a:t>EXTENSION</a:t>
            </a:r>
          </a:p>
          <a:p>
            <a:pPr algn="r" rtl="1"/>
            <a:r>
              <a:rPr lang="en-US" sz="2300" b="1" dirty="0">
                <a:cs typeface="B Mitra" panose="00000400000000000000" pitchFamily="2" charset="-78"/>
              </a:rPr>
              <a:t>AGO</a:t>
            </a:r>
          </a:p>
          <a:p>
            <a:pPr algn="r" rtl="1"/>
            <a:r>
              <a:rPr lang="en-US" sz="2300" b="1" dirty="0" err="1" smtClean="0">
                <a:cs typeface="B Mitra" panose="00000400000000000000" pitchFamily="2" charset="-78"/>
              </a:rPr>
              <a:t>Pir</a:t>
            </a:r>
            <a:endParaRPr lang="en-US" sz="2300" b="1" dirty="0">
              <a:cs typeface="B Mitra" panose="00000400000000000000" pitchFamily="2" charset="-78"/>
            </a:endParaRPr>
          </a:p>
          <a:p>
            <a:pPr algn="r" rtl="1"/>
            <a:r>
              <a:rPr lang="fa-IR" sz="2300" b="1" dirty="0" smtClean="0">
                <a:cs typeface="B Mitra" panose="00000400000000000000" pitchFamily="2" charset="-78"/>
              </a:rPr>
              <a:t>سه سربازویی</a:t>
            </a:r>
            <a:r>
              <a:rPr lang="en-US" sz="2300" b="1" dirty="0" smtClean="0">
                <a:cs typeface="B Mitra" panose="00000400000000000000" pitchFamily="2" charset="-78"/>
              </a:rPr>
              <a:t> TRCEPSBRACHIL</a:t>
            </a:r>
          </a:p>
          <a:p>
            <a:pPr algn="r" rtl="1"/>
            <a:endParaRPr lang="en-US" sz="2300" b="1" dirty="0">
              <a:cs typeface="B Mitra" panose="00000400000000000000" pitchFamily="2" charset="-78"/>
            </a:endParaRPr>
          </a:p>
          <a:p>
            <a:pPr algn="r" rtl="1"/>
            <a:r>
              <a:rPr lang="en-US" sz="2300" b="1" dirty="0">
                <a:cs typeface="B Mitra" panose="00000400000000000000" pitchFamily="2" charset="-78"/>
              </a:rPr>
              <a:t>CYN</a:t>
            </a:r>
          </a:p>
          <a:p>
            <a:pPr algn="r" rtl="1"/>
            <a:r>
              <a:rPr lang="fa-IR" sz="2300" b="1" dirty="0">
                <a:cs typeface="B Mitra" panose="00000400000000000000" pitchFamily="2" charset="-78"/>
              </a:rPr>
              <a:t>سه گوش ارنجی</a:t>
            </a:r>
            <a:endParaRPr lang="en-US" sz="2300" b="1" dirty="0">
              <a:cs typeface="B Mitra" panose="00000400000000000000" pitchFamily="2" charset="-78"/>
            </a:endParaRPr>
          </a:p>
          <a:p>
            <a:pPr algn="r" rtl="1"/>
            <a:r>
              <a:rPr lang="en-US" sz="2300" b="1" dirty="0">
                <a:cs typeface="B Mitra" panose="00000400000000000000" pitchFamily="2" charset="-78"/>
              </a:rPr>
              <a:t>ANCONEUS</a:t>
            </a:r>
          </a:p>
          <a:p>
            <a:pPr algn="r" rtl="1"/>
            <a:r>
              <a:rPr lang="en-US" sz="2300" b="1" dirty="0" smtClean="0">
                <a:cs typeface="B Mitra" panose="00000400000000000000" pitchFamily="2" charset="-78"/>
              </a:rPr>
              <a:t>ANTA</a:t>
            </a:r>
            <a:r>
              <a:rPr lang="fa-IR" sz="2300" b="1" dirty="0" smtClean="0">
                <a:cs typeface="B Mitra" panose="00000400000000000000" pitchFamily="2" charset="-78"/>
              </a:rPr>
              <a:t> هیچ</a:t>
            </a:r>
            <a:endParaRPr lang="en-US" sz="2300" b="1" dirty="0">
              <a:cs typeface="B Mitra" panose="00000400000000000000" pitchFamily="2" charset="-78"/>
            </a:endParaRPr>
          </a:p>
        </p:txBody>
      </p:sp>
      <p:sp>
        <p:nvSpPr>
          <p:cNvPr id="3" name="TextBox 2"/>
          <p:cNvSpPr txBox="1"/>
          <p:nvPr/>
        </p:nvSpPr>
        <p:spPr>
          <a:xfrm>
            <a:off x="279400" y="2430481"/>
            <a:ext cx="7137400" cy="2308324"/>
          </a:xfrm>
          <a:prstGeom prst="rect">
            <a:avLst/>
          </a:prstGeom>
          <a:noFill/>
        </p:spPr>
        <p:txBody>
          <a:bodyPr wrap="square" rtlCol="0">
            <a:spAutoFit/>
          </a:bodyPr>
          <a:lstStyle/>
          <a:p>
            <a:pPr algn="r" rtl="1"/>
            <a:r>
              <a:rPr lang="en-US" sz="2400" b="1" dirty="0">
                <a:cs typeface="B Mitra" panose="00000400000000000000" pitchFamily="2" charset="-78"/>
              </a:rPr>
              <a:t>STA</a:t>
            </a:r>
          </a:p>
          <a:p>
            <a:pPr algn="r" rtl="1"/>
            <a:r>
              <a:rPr lang="fa-IR" sz="2400" b="1" dirty="0">
                <a:cs typeface="B Mitra" panose="00000400000000000000" pitchFamily="2" charset="-78"/>
              </a:rPr>
              <a:t>عظله سینه ای بزرگ بخش ذباغی</a:t>
            </a:r>
            <a:endParaRPr lang="en-US" sz="2400" b="1" dirty="0">
              <a:cs typeface="B Mitra" panose="00000400000000000000" pitchFamily="2" charset="-78"/>
            </a:endParaRPr>
          </a:p>
          <a:p>
            <a:pPr algn="r" rtl="1"/>
            <a:r>
              <a:rPr lang="fa-IR" sz="2400" b="1" dirty="0">
                <a:cs typeface="B Mitra" panose="00000400000000000000" pitchFamily="2" charset="-78"/>
              </a:rPr>
              <a:t>پشتی بزرگ</a:t>
            </a:r>
            <a:endParaRPr lang="en-US" sz="2400" b="1" dirty="0">
              <a:cs typeface="B Mitra" panose="00000400000000000000" pitchFamily="2" charset="-78"/>
            </a:endParaRPr>
          </a:p>
          <a:p>
            <a:pPr algn="r" rtl="1"/>
            <a:r>
              <a:rPr lang="en-US" sz="2400" b="1" dirty="0">
                <a:cs typeface="B Mitra" panose="00000400000000000000" pitchFamily="2" charset="-78"/>
              </a:rPr>
              <a:t>LATISSMUSDORSI</a:t>
            </a:r>
          </a:p>
          <a:p>
            <a:pPr algn="r" rtl="1"/>
            <a:r>
              <a:rPr lang="fa-IR" sz="2400" b="1" dirty="0">
                <a:cs typeface="B Mitra" panose="00000400000000000000" pitchFamily="2" charset="-78"/>
              </a:rPr>
              <a:t>گرد بزرگ</a:t>
            </a:r>
            <a:endParaRPr lang="en-US" sz="2400" b="1" dirty="0">
              <a:cs typeface="B Mitra" panose="00000400000000000000" pitchFamily="2" charset="-78"/>
            </a:endParaRPr>
          </a:p>
          <a:p>
            <a:pPr algn="r" rtl="1"/>
            <a:r>
              <a:rPr lang="en-US" sz="2400" b="1" dirty="0">
                <a:cs typeface="B Mitra" panose="00000400000000000000" pitchFamily="2" charset="-78"/>
              </a:rPr>
              <a:t>TERERMAJOR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75" y="2392381"/>
            <a:ext cx="2927350" cy="3903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720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49300" y="2117783"/>
            <a:ext cx="10871200" cy="4154984"/>
          </a:xfrm>
          <a:prstGeom prst="rect">
            <a:avLst/>
          </a:prstGeom>
          <a:noFill/>
        </p:spPr>
        <p:txBody>
          <a:bodyPr wrap="square" numCol="1" rtlCol="1">
            <a:spAutoFit/>
          </a:bodyPr>
          <a:lstStyle/>
          <a:p>
            <a:pPr algn="just" rtl="1"/>
            <a:r>
              <a:rPr lang="fa-IR" sz="2400" b="1" dirty="0">
                <a:cs typeface="B Mitra" panose="00000400000000000000" pitchFamily="2" charset="-78"/>
              </a:rPr>
              <a:t>فازچهارم</a:t>
            </a:r>
            <a:endParaRPr lang="en-US" sz="2400" b="1" dirty="0">
              <a:cs typeface="B Mitra" panose="00000400000000000000" pitchFamily="2" charset="-78"/>
            </a:endParaRPr>
          </a:p>
          <a:p>
            <a:pPr algn="just" rtl="1"/>
            <a:r>
              <a:rPr lang="fa-IR" sz="2400" b="1" dirty="0">
                <a:cs typeface="B Mitra" panose="00000400000000000000" pitchFamily="2" charset="-78"/>
              </a:rPr>
              <a:t>(حرکت </a:t>
            </a:r>
            <a:r>
              <a:rPr lang="fa-IR" sz="2400" b="1" dirty="0" smtClean="0">
                <a:cs typeface="B Mitra" panose="00000400000000000000" pitchFamily="2" charset="-78"/>
              </a:rPr>
              <a:t>پنجم)</a:t>
            </a:r>
            <a:endParaRPr lang="en-US" sz="2400" b="1" dirty="0">
              <a:cs typeface="B Mitra" panose="00000400000000000000" pitchFamily="2" charset="-78"/>
            </a:endParaRPr>
          </a:p>
          <a:p>
            <a:pPr algn="just" rtl="1"/>
            <a:r>
              <a:rPr lang="fa-IR" sz="2400" dirty="0">
                <a:cs typeface="B Mitra" panose="00000400000000000000" pitchFamily="2" charset="-78"/>
              </a:rPr>
              <a:t>مچ دست(فلکشن مچ دست)</a:t>
            </a:r>
            <a:endParaRPr lang="en-US" sz="2400" dirty="0">
              <a:cs typeface="B Mitra" panose="00000400000000000000" pitchFamily="2" charset="-78"/>
            </a:endParaRPr>
          </a:p>
          <a:p>
            <a:pPr algn="just" rtl="1"/>
            <a:r>
              <a:rPr lang="fa-IR" sz="2400" b="1" dirty="0" smtClean="0">
                <a:cs typeface="B Mitra" panose="00000400000000000000" pitchFamily="2" charset="-78"/>
              </a:rPr>
              <a:t>حرکت دهنده اصلی:</a:t>
            </a:r>
            <a:r>
              <a:rPr lang="fa-IR" sz="2400" dirty="0" smtClean="0">
                <a:cs typeface="B Mitra" panose="00000400000000000000" pitchFamily="2" charset="-78"/>
              </a:rPr>
              <a:t>زند </a:t>
            </a:r>
            <a:r>
              <a:rPr lang="fa-IR" sz="2400" dirty="0">
                <a:cs typeface="B Mitra" panose="00000400000000000000" pitchFamily="2" charset="-78"/>
              </a:rPr>
              <a:t>اسفلی </a:t>
            </a:r>
            <a:r>
              <a:rPr lang="fa-IR" sz="2400" dirty="0" smtClean="0">
                <a:cs typeface="B Mitra" panose="00000400000000000000" pitchFamily="2" charset="-78"/>
              </a:rPr>
              <a:t>قدامی-زنداعلایی </a:t>
            </a:r>
            <a:r>
              <a:rPr lang="fa-IR" sz="2400" dirty="0">
                <a:cs typeface="B Mitra" panose="00000400000000000000" pitchFamily="2" charset="-78"/>
              </a:rPr>
              <a:t>قدامی-عضلات کف دستی طویل</a:t>
            </a:r>
            <a:endParaRPr lang="en-US" sz="2400" dirty="0">
              <a:cs typeface="B Mitra" panose="00000400000000000000" pitchFamily="2" charset="-78"/>
            </a:endParaRPr>
          </a:p>
          <a:p>
            <a:pPr algn="just" rtl="1"/>
            <a:r>
              <a:rPr lang="fa-IR" sz="2400" b="1" dirty="0">
                <a:cs typeface="B Mitra" panose="00000400000000000000" pitchFamily="2" charset="-78"/>
              </a:rPr>
              <a:t>کمک کننده ها</a:t>
            </a:r>
            <a:r>
              <a:rPr lang="fa-IR" sz="2400" b="1" dirty="0" smtClean="0">
                <a:cs typeface="B Mitra" panose="00000400000000000000" pitchFamily="2" charset="-78"/>
              </a:rPr>
              <a:t>: </a:t>
            </a:r>
            <a:r>
              <a:rPr lang="fa-IR" sz="2400" dirty="0" smtClean="0">
                <a:cs typeface="B Mitra" panose="00000400000000000000" pitchFamily="2" charset="-78"/>
              </a:rPr>
              <a:t>خم </a:t>
            </a:r>
            <a:r>
              <a:rPr lang="fa-IR" sz="2400" dirty="0">
                <a:cs typeface="B Mitra" panose="00000400000000000000" pitchFamily="2" charset="-78"/>
              </a:rPr>
              <a:t>شدن دراز شصت دست-دور کننده دراز شصت دست</a:t>
            </a:r>
            <a:endParaRPr lang="en-US" sz="2400" dirty="0">
              <a:cs typeface="B Mitra" panose="00000400000000000000" pitchFamily="2" charset="-78"/>
            </a:endParaRPr>
          </a:p>
          <a:p>
            <a:pPr algn="just" rtl="1"/>
            <a:r>
              <a:rPr lang="fa-IR" sz="2400" dirty="0">
                <a:cs typeface="B Mitra" panose="00000400000000000000" pitchFamily="2" charset="-78"/>
              </a:rPr>
              <a:t>خم شدن </a:t>
            </a:r>
            <a:r>
              <a:rPr lang="fa-IR" sz="2400" dirty="0" smtClean="0">
                <a:cs typeface="B Mitra" panose="00000400000000000000" pitchFamily="2" charset="-78"/>
              </a:rPr>
              <a:t>عمیقی </a:t>
            </a:r>
            <a:r>
              <a:rPr lang="fa-IR" sz="2400" dirty="0">
                <a:cs typeface="B Mitra" panose="00000400000000000000" pitchFamily="2" charset="-78"/>
              </a:rPr>
              <a:t>انگشتان دست-خم شدن سطحی انگشتان دست</a:t>
            </a:r>
            <a:endParaRPr lang="en-US" sz="2400" dirty="0">
              <a:cs typeface="B Mitra" panose="00000400000000000000" pitchFamily="2" charset="-78"/>
            </a:endParaRPr>
          </a:p>
          <a:p>
            <a:pPr algn="just" rtl="1"/>
            <a:r>
              <a:rPr lang="fa-IR" sz="2400" b="1" dirty="0" smtClean="0">
                <a:cs typeface="B Mitra" panose="00000400000000000000" pitchFamily="2" charset="-78"/>
              </a:rPr>
              <a:t>خنثی (</a:t>
            </a:r>
            <a:r>
              <a:rPr lang="fa-IR" sz="2400" dirty="0" smtClean="0">
                <a:cs typeface="B Mitra" panose="00000400000000000000" pitchFamily="2" charset="-78"/>
              </a:rPr>
              <a:t>خم </a:t>
            </a:r>
            <a:r>
              <a:rPr lang="fa-IR" sz="2400" dirty="0">
                <a:cs typeface="B Mitra" panose="00000400000000000000" pitchFamily="2" charset="-78"/>
              </a:rPr>
              <a:t>شدن مچ دست نیاز به کمک خم کننده های </a:t>
            </a:r>
            <a:r>
              <a:rPr lang="fa-IR" sz="2400" dirty="0" smtClean="0">
                <a:cs typeface="B Mitra" panose="00000400000000000000" pitchFamily="2" charset="-78"/>
              </a:rPr>
              <a:t>انگشتان...باز </a:t>
            </a:r>
            <a:r>
              <a:rPr lang="fa-IR" sz="2400" dirty="0">
                <a:cs typeface="B Mitra" panose="00000400000000000000" pitchFamily="2" charset="-78"/>
              </a:rPr>
              <a:t>کننده های انگشتان </a:t>
            </a:r>
            <a:r>
              <a:rPr lang="fa-IR" sz="2400" dirty="0" smtClean="0">
                <a:cs typeface="B Mitra" panose="00000400000000000000" pitchFamily="2" charset="-78"/>
              </a:rPr>
              <a:t>...عمل </a:t>
            </a:r>
            <a:r>
              <a:rPr lang="fa-IR" sz="2400" dirty="0">
                <a:cs typeface="B Mitra" panose="00000400000000000000" pitchFamily="2" charset="-78"/>
              </a:rPr>
              <a:t>خم شدن انگشتان خنثی می کند-زند اسفل قدامی </a:t>
            </a:r>
            <a:r>
              <a:rPr lang="fa-IR" sz="2400" dirty="0" smtClean="0">
                <a:cs typeface="B Mitra" panose="00000400000000000000" pitchFamily="2" charset="-78"/>
              </a:rPr>
              <a:t>بازوی </a:t>
            </a:r>
            <a:r>
              <a:rPr lang="fa-IR" sz="2400" dirty="0">
                <a:cs typeface="B Mitra" panose="00000400000000000000" pitchFamily="2" charset="-78"/>
              </a:rPr>
              <a:t>زند اعلایی قدامی و دور کننده دراز شصت به صورت دو طرفه تمایل به انحراف مچ به طرف زند زیرین را خنثی می </a:t>
            </a:r>
            <a:r>
              <a:rPr lang="fa-IR" sz="2400" dirty="0" smtClean="0">
                <a:cs typeface="B Mitra" panose="00000400000000000000" pitchFamily="2" charset="-78"/>
              </a:rPr>
              <a:t>کند)</a:t>
            </a:r>
            <a:endParaRPr lang="en-US" sz="2400" dirty="0">
              <a:cs typeface="B Mitra" panose="00000400000000000000" pitchFamily="2" charset="-78"/>
            </a:endParaRPr>
          </a:p>
          <a:p>
            <a:pPr algn="just" rtl="1"/>
            <a:r>
              <a:rPr lang="fa-IR" sz="2400" b="1" dirty="0">
                <a:cs typeface="B Mitra" panose="00000400000000000000" pitchFamily="2" charset="-78"/>
              </a:rPr>
              <a:t>ثابت کننده ها</a:t>
            </a:r>
            <a:r>
              <a:rPr lang="fa-IR" sz="2400" b="1" dirty="0" smtClean="0">
                <a:cs typeface="B Mitra" panose="00000400000000000000" pitchFamily="2" charset="-78"/>
              </a:rPr>
              <a:t>: </a:t>
            </a:r>
            <a:r>
              <a:rPr lang="fa-IR" sz="2400" dirty="0" smtClean="0">
                <a:cs typeface="B Mitra" panose="00000400000000000000" pitchFamily="2" charset="-78"/>
              </a:rPr>
              <a:t>وقتی </a:t>
            </a:r>
            <a:r>
              <a:rPr lang="fa-IR" sz="2400" dirty="0">
                <a:cs typeface="B Mitra" panose="00000400000000000000" pitchFamily="2" charset="-78"/>
              </a:rPr>
              <a:t>خم شدن را به قدرت انجام دهیم عضله </a:t>
            </a:r>
            <a:r>
              <a:rPr lang="fa-IR" sz="2400" dirty="0" smtClean="0">
                <a:cs typeface="B Mitra" panose="00000400000000000000" pitchFamily="2" charset="-78"/>
              </a:rPr>
              <a:t>سه سر </a:t>
            </a:r>
            <a:r>
              <a:rPr lang="fa-IR" sz="2400" dirty="0">
                <a:cs typeface="B Mitra" panose="00000400000000000000" pitchFamily="2" charset="-78"/>
              </a:rPr>
              <a:t>با جلوگیری از تا شدن ارنج مبدا فلکسورهای مچ را قویا حمایت می کند.</a:t>
            </a:r>
            <a:endParaRPr lang="en-US" sz="2400" dirty="0">
              <a:cs typeface="B Mitra" panose="00000400000000000000" pitchFamily="2" charset="-78"/>
            </a:endParaRPr>
          </a:p>
        </p:txBody>
      </p:sp>
    </p:spTree>
    <p:extLst>
      <p:ext uri="{BB962C8B-B14F-4D97-AF65-F5344CB8AC3E}">
        <p14:creationId xmlns:p14="http://schemas.microsoft.com/office/powerpoint/2010/main" val="393533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023100" y="2117783"/>
            <a:ext cx="4597400" cy="3785652"/>
          </a:xfrm>
          <a:prstGeom prst="rect">
            <a:avLst/>
          </a:prstGeom>
          <a:noFill/>
        </p:spPr>
        <p:txBody>
          <a:bodyPr wrap="square" numCol="1" rtlCol="1">
            <a:spAutoFit/>
          </a:bodyPr>
          <a:lstStyle/>
          <a:p>
            <a:pPr algn="r" rtl="1"/>
            <a:r>
              <a:rPr lang="fa-IR" sz="2400" b="1" dirty="0">
                <a:cs typeface="B Mitra" panose="00000400000000000000" pitchFamily="2" charset="-78"/>
              </a:rPr>
              <a:t>فاز چهارم</a:t>
            </a:r>
            <a:endParaRPr lang="en-US" sz="2400" b="1" dirty="0">
              <a:cs typeface="B Mitra" panose="00000400000000000000" pitchFamily="2" charset="-78"/>
            </a:endParaRPr>
          </a:p>
          <a:p>
            <a:pPr algn="r" rtl="1"/>
            <a:r>
              <a:rPr lang="fa-IR" sz="2400" b="1" dirty="0">
                <a:cs typeface="B Mitra" panose="00000400000000000000" pitchFamily="2" charset="-78"/>
              </a:rPr>
              <a:t>(حرکت پنجم)</a:t>
            </a:r>
            <a:endParaRPr lang="en-US" sz="2400" b="1" dirty="0">
              <a:cs typeface="B Mitra" panose="00000400000000000000" pitchFamily="2" charset="-78"/>
            </a:endParaRPr>
          </a:p>
          <a:p>
            <a:pPr algn="r" rtl="1"/>
            <a:r>
              <a:rPr lang="en-US" sz="2400" b="1" dirty="0">
                <a:cs typeface="B Mitra" panose="00000400000000000000" pitchFamily="2" charset="-78"/>
              </a:rPr>
              <a:t>HIP</a:t>
            </a:r>
          </a:p>
          <a:p>
            <a:pPr algn="r" rtl="1"/>
            <a:r>
              <a:rPr lang="fa-IR" sz="2400" b="1" dirty="0">
                <a:cs typeface="B Mitra" panose="00000400000000000000" pitchFamily="2" charset="-78"/>
              </a:rPr>
              <a:t>لگن و ران</a:t>
            </a:r>
            <a:endParaRPr lang="en-US" sz="2400" b="1" dirty="0">
              <a:cs typeface="B Mitra" panose="00000400000000000000" pitchFamily="2" charset="-78"/>
            </a:endParaRPr>
          </a:p>
          <a:p>
            <a:pPr algn="r" rtl="1"/>
            <a:r>
              <a:rPr lang="fa-IR" sz="2400" b="1" dirty="0">
                <a:cs typeface="B Mitra" panose="00000400000000000000" pitchFamily="2" charset="-78"/>
              </a:rPr>
              <a:t>چرخشی یا تیلت مشاهده نمی شود</a:t>
            </a:r>
            <a:endParaRPr lang="en-US" sz="2400" b="1" dirty="0">
              <a:cs typeface="B Mitra" panose="00000400000000000000" pitchFamily="2" charset="-78"/>
            </a:endParaRPr>
          </a:p>
          <a:p>
            <a:pPr algn="r" rtl="1"/>
            <a:r>
              <a:rPr lang="fa-IR" sz="2400" b="1" dirty="0" smtClean="0">
                <a:cs typeface="B Mitra" panose="00000400000000000000" pitchFamily="2" charset="-78"/>
              </a:rPr>
              <a:t>حرکت </a:t>
            </a:r>
            <a:r>
              <a:rPr lang="en-US" sz="2400" b="1" dirty="0" smtClean="0">
                <a:cs typeface="B Mitra" panose="00000400000000000000" pitchFamily="2" charset="-78"/>
              </a:rPr>
              <a:t>extension</a:t>
            </a:r>
            <a:r>
              <a:rPr lang="fa-IR" sz="2400" b="1" dirty="0" smtClean="0">
                <a:cs typeface="B Mitra" panose="00000400000000000000" pitchFamily="2" charset="-78"/>
              </a:rPr>
              <a:t> نسبت به فاز قبل</a:t>
            </a:r>
            <a:endParaRPr lang="en-US" sz="2400" b="1" dirty="0">
              <a:cs typeface="B Mitra" panose="00000400000000000000" pitchFamily="2" charset="-78"/>
            </a:endParaRPr>
          </a:p>
          <a:p>
            <a:pPr algn="r" rtl="1"/>
            <a:r>
              <a:rPr lang="en-US" sz="2400" b="1" dirty="0" smtClean="0">
                <a:cs typeface="B Mitra" panose="00000400000000000000" pitchFamily="2" charset="-78"/>
              </a:rPr>
              <a:t>Ago</a:t>
            </a:r>
            <a:r>
              <a:rPr lang="fa-IR" sz="2400" b="1" dirty="0" smtClean="0">
                <a:cs typeface="B Mitra" panose="00000400000000000000" pitchFamily="2" charset="-78"/>
              </a:rPr>
              <a:t>.....</a:t>
            </a:r>
            <a:endParaRPr lang="en-US" sz="2400" b="1" dirty="0">
              <a:cs typeface="B Mitra" panose="00000400000000000000" pitchFamily="2" charset="-78"/>
            </a:endParaRPr>
          </a:p>
          <a:p>
            <a:pPr algn="r" rtl="1"/>
            <a:r>
              <a:rPr lang="en-US" sz="2400" b="1" dirty="0" err="1" smtClean="0">
                <a:cs typeface="B Mitra" panose="00000400000000000000" pitchFamily="2" charset="-78"/>
              </a:rPr>
              <a:t>Pir</a:t>
            </a:r>
            <a:endParaRPr lang="en-US" sz="2400" b="1" dirty="0">
              <a:cs typeface="B Mitra" panose="00000400000000000000" pitchFamily="2" charset="-78"/>
            </a:endParaRPr>
          </a:p>
          <a:p>
            <a:pPr algn="r" rtl="1"/>
            <a:r>
              <a:rPr lang="fa-IR" sz="2400" b="1" dirty="0">
                <a:cs typeface="B Mitra" panose="00000400000000000000" pitchFamily="2" charset="-78"/>
              </a:rPr>
              <a:t>سرینی بزرگ</a:t>
            </a:r>
            <a:endParaRPr lang="en-US" sz="2400" b="1" dirty="0">
              <a:cs typeface="B Mitra" panose="00000400000000000000" pitchFamily="2" charset="-78"/>
            </a:endParaRPr>
          </a:p>
          <a:p>
            <a:pPr algn="r" rtl="1"/>
            <a:r>
              <a:rPr lang="en-US" sz="2400" b="1" dirty="0">
                <a:cs typeface="B Mitra" panose="00000400000000000000" pitchFamily="2" charset="-78"/>
              </a:rPr>
              <a:t>Gluteus </a:t>
            </a:r>
            <a:r>
              <a:rPr lang="en-US" sz="2400" b="1" dirty="0" err="1">
                <a:cs typeface="B Mitra" panose="00000400000000000000" pitchFamily="2" charset="-78"/>
              </a:rPr>
              <a:t>maximus</a:t>
            </a:r>
            <a:endParaRPr lang="en-US" sz="2400" b="1" dirty="0">
              <a:cs typeface="B Mitra" panose="00000400000000000000" pitchFamily="2" charset="-78"/>
            </a:endParaRPr>
          </a:p>
        </p:txBody>
      </p:sp>
      <p:sp>
        <p:nvSpPr>
          <p:cNvPr id="3" name="TextBox 2"/>
          <p:cNvSpPr txBox="1"/>
          <p:nvPr/>
        </p:nvSpPr>
        <p:spPr>
          <a:xfrm>
            <a:off x="1003300" y="2311527"/>
            <a:ext cx="6223000" cy="4154984"/>
          </a:xfrm>
          <a:prstGeom prst="rect">
            <a:avLst/>
          </a:prstGeom>
          <a:noFill/>
        </p:spPr>
        <p:txBody>
          <a:bodyPr wrap="square" rtlCol="0">
            <a:spAutoFit/>
          </a:bodyPr>
          <a:lstStyle/>
          <a:p>
            <a:pPr algn="r" rtl="1"/>
            <a:r>
              <a:rPr lang="en-US" sz="2400" b="1" dirty="0" err="1">
                <a:cs typeface="B Mitra" panose="00000400000000000000" pitchFamily="2" charset="-78"/>
              </a:rPr>
              <a:t>Cyn</a:t>
            </a:r>
            <a:endParaRPr lang="en-US" sz="2400" b="1" dirty="0">
              <a:cs typeface="B Mitra" panose="00000400000000000000" pitchFamily="2" charset="-78"/>
            </a:endParaRPr>
          </a:p>
          <a:p>
            <a:pPr algn="r" rtl="1"/>
            <a:r>
              <a:rPr lang="fa-IR" sz="2400" b="1" dirty="0">
                <a:cs typeface="B Mitra" panose="00000400000000000000" pitchFamily="2" charset="-78"/>
              </a:rPr>
              <a:t>همسترینگ</a:t>
            </a:r>
            <a:endParaRPr lang="en-US" sz="2400" b="1" dirty="0">
              <a:cs typeface="B Mitra" panose="00000400000000000000" pitchFamily="2" charset="-78"/>
            </a:endParaRPr>
          </a:p>
          <a:p>
            <a:pPr algn="r" rtl="1"/>
            <a:r>
              <a:rPr lang="fa-IR" sz="2400" b="1" dirty="0">
                <a:cs typeface="B Mitra" panose="00000400000000000000" pitchFamily="2" charset="-78"/>
              </a:rPr>
              <a:t>نزدیک کننده بزرگ</a:t>
            </a:r>
            <a:endParaRPr lang="en-US" sz="2400" b="1" dirty="0">
              <a:cs typeface="B Mitra" panose="00000400000000000000" pitchFamily="2" charset="-78"/>
            </a:endParaRPr>
          </a:p>
          <a:p>
            <a:pPr algn="r" rtl="1"/>
            <a:r>
              <a:rPr lang="en-US" sz="2400" b="1" dirty="0" err="1">
                <a:cs typeface="B Mitra" panose="00000400000000000000" pitchFamily="2" charset="-78"/>
              </a:rPr>
              <a:t>Adductormag</a:t>
            </a:r>
            <a:endParaRPr lang="en-US" sz="2400" b="1" dirty="0">
              <a:cs typeface="B Mitra" panose="00000400000000000000" pitchFamily="2" charset="-78"/>
            </a:endParaRPr>
          </a:p>
          <a:p>
            <a:pPr algn="r" rtl="1"/>
            <a:r>
              <a:rPr lang="en-US" sz="2400" b="1" dirty="0">
                <a:cs typeface="B Mitra" panose="00000400000000000000" pitchFamily="2" charset="-78"/>
              </a:rPr>
              <a:t>Anta</a:t>
            </a:r>
          </a:p>
          <a:p>
            <a:pPr algn="r" rtl="1"/>
            <a:r>
              <a:rPr lang="fa-IR" sz="2400" b="1" dirty="0">
                <a:cs typeface="B Mitra" panose="00000400000000000000" pitchFamily="2" charset="-78"/>
              </a:rPr>
              <a:t>سرینی میانی</a:t>
            </a:r>
            <a:endParaRPr lang="en-US" sz="2400" b="1" dirty="0">
              <a:cs typeface="B Mitra" panose="00000400000000000000" pitchFamily="2" charset="-78"/>
            </a:endParaRPr>
          </a:p>
          <a:p>
            <a:pPr algn="r" rtl="1"/>
            <a:r>
              <a:rPr lang="en-US" sz="2400" b="1" dirty="0" err="1">
                <a:cs typeface="B Mitra" panose="00000400000000000000" pitchFamily="2" charset="-78"/>
              </a:rPr>
              <a:t>Bicepsfemoris</a:t>
            </a:r>
            <a:endParaRPr lang="en-US" sz="2400" b="1" dirty="0">
              <a:cs typeface="B Mitra" panose="00000400000000000000" pitchFamily="2" charset="-78"/>
            </a:endParaRPr>
          </a:p>
          <a:p>
            <a:pPr algn="r" rtl="1"/>
            <a:r>
              <a:rPr lang="en-US" sz="2400" b="1" dirty="0" err="1">
                <a:cs typeface="B Mitra" panose="00000400000000000000" pitchFamily="2" charset="-78"/>
              </a:rPr>
              <a:t>Sta</a:t>
            </a:r>
            <a:endParaRPr lang="en-US" sz="2400" b="1" dirty="0">
              <a:cs typeface="B Mitra" panose="00000400000000000000" pitchFamily="2" charset="-78"/>
            </a:endParaRPr>
          </a:p>
          <a:p>
            <a:pPr algn="r" rtl="1"/>
            <a:r>
              <a:rPr lang="fa-IR" sz="2400" b="1" dirty="0">
                <a:cs typeface="B Mitra" panose="00000400000000000000" pitchFamily="2" charset="-78"/>
              </a:rPr>
              <a:t>عضلات شکمی      </a:t>
            </a:r>
            <a:endParaRPr lang="fa-IR" sz="2400" b="1" dirty="0" smtClean="0">
              <a:cs typeface="B Mitra" panose="00000400000000000000" pitchFamily="2" charset="-78"/>
            </a:endParaRPr>
          </a:p>
          <a:p>
            <a:pPr algn="r" rtl="1"/>
            <a:r>
              <a:rPr lang="fa-IR" sz="2400" b="1" dirty="0" smtClean="0">
                <a:cs typeface="B Mitra" panose="00000400000000000000" pitchFamily="2" charset="-78"/>
              </a:rPr>
              <a:t>باز </a:t>
            </a:r>
            <a:r>
              <a:rPr lang="fa-IR" sz="2400" b="1" dirty="0">
                <a:cs typeface="B Mitra" panose="00000400000000000000" pitchFamily="2" charset="-78"/>
              </a:rPr>
              <a:t>کننده ستون فقرات</a:t>
            </a:r>
            <a:endParaRPr lang="en-US" sz="2400" b="1" dirty="0">
              <a:cs typeface="B Mitra" panose="00000400000000000000" pitchFamily="2" charset="-78"/>
            </a:endParaRPr>
          </a:p>
          <a:p>
            <a:pPr algn="r"/>
            <a:endParaRPr lang="en-US" sz="24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2243708"/>
            <a:ext cx="2927350" cy="3903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1034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023100" y="2117783"/>
            <a:ext cx="4597400" cy="4893647"/>
          </a:xfrm>
          <a:prstGeom prst="rect">
            <a:avLst/>
          </a:prstGeom>
          <a:noFill/>
        </p:spPr>
        <p:txBody>
          <a:bodyPr wrap="square" numCol="1" rtlCol="1">
            <a:spAutoFit/>
          </a:bodyPr>
          <a:lstStyle/>
          <a:p>
            <a:pPr algn="r" rtl="1"/>
            <a:r>
              <a:rPr lang="fa-IR" sz="2400" b="1" dirty="0">
                <a:cs typeface="B Mitra" panose="00000400000000000000" pitchFamily="2" charset="-78"/>
              </a:rPr>
              <a:t>فاز چهارم</a:t>
            </a:r>
            <a:endParaRPr lang="en-US" sz="2400" b="1" dirty="0">
              <a:cs typeface="B Mitra" panose="00000400000000000000" pitchFamily="2" charset="-78"/>
            </a:endParaRPr>
          </a:p>
          <a:p>
            <a:pPr algn="r" rtl="1"/>
            <a:r>
              <a:rPr lang="fa-IR" sz="2400" b="1" dirty="0" smtClean="0">
                <a:cs typeface="B Mitra" panose="00000400000000000000" pitchFamily="2" charset="-78"/>
              </a:rPr>
              <a:t>(حرکت ششم)</a:t>
            </a:r>
            <a:endParaRPr lang="en-US" sz="2400" b="1" dirty="0">
              <a:cs typeface="B Mitra" panose="00000400000000000000" pitchFamily="2" charset="-78"/>
            </a:endParaRPr>
          </a:p>
          <a:p>
            <a:pPr algn="r" rtl="1"/>
            <a:r>
              <a:rPr lang="fa-IR" sz="2400" b="1" dirty="0">
                <a:cs typeface="B Mitra" panose="00000400000000000000" pitchFamily="2" charset="-78"/>
              </a:rPr>
              <a:t>زانو</a:t>
            </a:r>
            <a:endParaRPr lang="en-US" sz="2400" b="1" dirty="0">
              <a:cs typeface="B Mitra" panose="00000400000000000000" pitchFamily="2" charset="-78"/>
            </a:endParaRPr>
          </a:p>
          <a:p>
            <a:pPr algn="r" rtl="1"/>
            <a:r>
              <a:rPr lang="en-US" sz="2400" b="1" dirty="0" smtClean="0">
                <a:cs typeface="B Mitra" panose="00000400000000000000" pitchFamily="2" charset="-78"/>
              </a:rPr>
              <a:t>Knee</a:t>
            </a:r>
            <a:endParaRPr lang="en-US" sz="2400" b="1" dirty="0">
              <a:cs typeface="B Mitra" panose="00000400000000000000" pitchFamily="2" charset="-78"/>
            </a:endParaRPr>
          </a:p>
          <a:p>
            <a:pPr algn="r" rtl="1"/>
            <a:r>
              <a:rPr lang="fa-IR" sz="2400" b="1" dirty="0" smtClean="0">
                <a:cs typeface="B Mitra" panose="00000400000000000000" pitchFamily="2" charset="-78"/>
              </a:rPr>
              <a:t>حرکت</a:t>
            </a:r>
            <a:r>
              <a:rPr lang="en-US" sz="2400" b="1" dirty="0" smtClean="0">
                <a:cs typeface="B Mitra" panose="00000400000000000000" pitchFamily="2" charset="-78"/>
              </a:rPr>
              <a:t> Extension</a:t>
            </a:r>
            <a:endParaRPr lang="en-US" sz="2400" b="1" dirty="0">
              <a:cs typeface="B Mitra" panose="00000400000000000000" pitchFamily="2" charset="-78"/>
            </a:endParaRPr>
          </a:p>
          <a:p>
            <a:pPr algn="r" rtl="1"/>
            <a:r>
              <a:rPr lang="fa-IR" sz="2400" b="1" dirty="0">
                <a:cs typeface="B Mitra" panose="00000400000000000000" pitchFamily="2" charset="-78"/>
              </a:rPr>
              <a:t>باز کننده </a:t>
            </a:r>
            <a:r>
              <a:rPr lang="fa-IR" sz="2400" b="1" dirty="0" smtClean="0">
                <a:cs typeface="B Mitra" panose="00000400000000000000" pitchFamily="2" charset="-78"/>
              </a:rPr>
              <a:t>ها</a:t>
            </a:r>
          </a:p>
          <a:p>
            <a:pPr algn="r" rtl="1"/>
            <a:r>
              <a:rPr lang="en-US" sz="2400" b="1" dirty="0" smtClean="0">
                <a:cs typeface="B Mitra" panose="00000400000000000000" pitchFamily="2" charset="-78"/>
              </a:rPr>
              <a:t>Ago</a:t>
            </a:r>
            <a:r>
              <a:rPr lang="fa-IR" sz="2400" b="1" dirty="0" smtClean="0">
                <a:cs typeface="B Mitra" panose="00000400000000000000" pitchFamily="2" charset="-78"/>
              </a:rPr>
              <a:t> چهار سر رانی</a:t>
            </a:r>
            <a:endParaRPr lang="fa-IR" sz="2400" b="1" dirty="0">
              <a:cs typeface="B Mitra" panose="00000400000000000000" pitchFamily="2" charset="-78"/>
            </a:endParaRPr>
          </a:p>
          <a:p>
            <a:pPr algn="r" rtl="1"/>
            <a:endParaRPr lang="en-US" sz="2400" b="1" dirty="0">
              <a:cs typeface="B Mitra" panose="00000400000000000000" pitchFamily="2" charset="-78"/>
            </a:endParaRPr>
          </a:p>
          <a:p>
            <a:pPr algn="r" rtl="1"/>
            <a:r>
              <a:rPr lang="en-US" sz="2400" b="1" dirty="0">
                <a:cs typeface="B Mitra" panose="00000400000000000000" pitchFamily="2" charset="-78"/>
              </a:rPr>
              <a:t>Anta</a:t>
            </a:r>
          </a:p>
          <a:p>
            <a:pPr algn="r" rtl="1">
              <a:lnSpc>
                <a:spcPct val="150000"/>
              </a:lnSpc>
            </a:pPr>
            <a:r>
              <a:rPr lang="fa-IR" sz="2400" b="1" dirty="0">
                <a:cs typeface="B Mitra" panose="00000400000000000000" pitchFamily="2" charset="-78"/>
              </a:rPr>
              <a:t>پهن </a:t>
            </a:r>
            <a:r>
              <a:rPr lang="fa-IR" sz="2400" b="1" dirty="0" smtClean="0">
                <a:cs typeface="B Mitra" panose="00000400000000000000" pitchFamily="2" charset="-78"/>
              </a:rPr>
              <a:t>خارجی</a:t>
            </a:r>
            <a:r>
              <a:rPr lang="en-US" sz="2400" b="1" dirty="0" err="1">
                <a:cs typeface="B Mitra" panose="00000400000000000000" pitchFamily="2" charset="-78"/>
              </a:rPr>
              <a:t>Tensoratac</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پهن </a:t>
            </a:r>
            <a:r>
              <a:rPr lang="fa-IR" sz="2400" b="1" dirty="0" smtClean="0">
                <a:cs typeface="B Mitra" panose="00000400000000000000" pitchFamily="2" charset="-78"/>
              </a:rPr>
              <a:t>میانی</a:t>
            </a:r>
            <a:r>
              <a:rPr lang="en-US" sz="2400" b="1" dirty="0" smtClean="0">
                <a:cs typeface="B Mitra" panose="00000400000000000000" pitchFamily="2" charset="-78"/>
              </a:rPr>
              <a:t>Tensor </a:t>
            </a:r>
            <a:r>
              <a:rPr lang="en-US" sz="2400" b="1" dirty="0" err="1">
                <a:cs typeface="B Mitra" panose="00000400000000000000" pitchFamily="2" charset="-78"/>
              </a:rPr>
              <a:t>medius</a:t>
            </a:r>
            <a:endParaRPr lang="en-US" sz="2400" b="1" dirty="0">
              <a:cs typeface="B Mitra" panose="00000400000000000000" pitchFamily="2" charset="-78"/>
            </a:endParaRPr>
          </a:p>
          <a:p>
            <a:pPr algn="r" rtl="1"/>
            <a:endParaRPr lang="en-US" sz="2400" b="1" dirty="0">
              <a:cs typeface="B Mitra" panose="00000400000000000000" pitchFamily="2" charset="-78"/>
            </a:endParaRPr>
          </a:p>
        </p:txBody>
      </p:sp>
      <p:sp>
        <p:nvSpPr>
          <p:cNvPr id="3" name="TextBox 2"/>
          <p:cNvSpPr txBox="1"/>
          <p:nvPr/>
        </p:nvSpPr>
        <p:spPr>
          <a:xfrm>
            <a:off x="1841500" y="2235200"/>
            <a:ext cx="6223000" cy="1154162"/>
          </a:xfrm>
          <a:prstGeom prst="rect">
            <a:avLst/>
          </a:prstGeom>
          <a:noFill/>
        </p:spPr>
        <p:txBody>
          <a:bodyPr wrap="square" rtlCol="0">
            <a:spAutoFit/>
          </a:bodyPr>
          <a:lstStyle/>
          <a:p>
            <a:pPr algn="r" rtl="1">
              <a:lnSpc>
                <a:spcPct val="150000"/>
              </a:lnSpc>
            </a:pPr>
            <a:r>
              <a:rPr lang="en-US" sz="2400" b="1" dirty="0" err="1" smtClean="0">
                <a:cs typeface="B Mitra" panose="00000400000000000000" pitchFamily="2" charset="-78"/>
              </a:rPr>
              <a:t>Sta</a:t>
            </a:r>
            <a:r>
              <a:rPr lang="en-US" sz="2400" b="1" dirty="0" smtClean="0">
                <a:cs typeface="B Mitra" panose="00000400000000000000" pitchFamily="2" charset="-78"/>
              </a:rPr>
              <a:t> </a:t>
            </a:r>
            <a:r>
              <a:rPr lang="fa-IR" sz="2400" b="1" dirty="0" smtClean="0">
                <a:cs typeface="B Mitra" panose="00000400000000000000" pitchFamily="2" charset="-78"/>
              </a:rPr>
              <a:t>:باز </a:t>
            </a:r>
            <a:r>
              <a:rPr lang="fa-IR" sz="2400" b="1" dirty="0">
                <a:cs typeface="B Mitra" panose="00000400000000000000" pitchFamily="2" charset="-78"/>
              </a:rPr>
              <a:t>کننده ها ی مفصل ران به ثبات ران در مقابل کشش عضله راست قدامی کمک </a:t>
            </a:r>
            <a:r>
              <a:rPr lang="fa-IR" sz="2400" b="1" dirty="0" smtClean="0">
                <a:cs typeface="B Mitra" panose="00000400000000000000" pitchFamily="2" charset="-78"/>
              </a:rPr>
              <a:t>می کند.</a:t>
            </a:r>
            <a:endParaRPr lang="en-US" sz="24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2812281"/>
            <a:ext cx="2927350" cy="3903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968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6896100" y="2346383"/>
            <a:ext cx="4597400" cy="3970318"/>
          </a:xfrm>
          <a:prstGeom prst="rect">
            <a:avLst/>
          </a:prstGeom>
          <a:noFill/>
        </p:spPr>
        <p:txBody>
          <a:bodyPr wrap="square" numCol="1" rtlCol="1">
            <a:spAutoFit/>
          </a:bodyPr>
          <a:lstStyle/>
          <a:p>
            <a:pPr algn="r" rtl="1">
              <a:lnSpc>
                <a:spcPct val="150000"/>
              </a:lnSpc>
            </a:pPr>
            <a:r>
              <a:rPr lang="fa-IR" sz="2400" b="1" dirty="0">
                <a:cs typeface="B Mitra" panose="00000400000000000000" pitchFamily="2" charset="-78"/>
              </a:rPr>
              <a:t>فاز چهارم</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(حرکت هفتم)</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حرکت مچ با انگشتان</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خم شدن دورسی فلکشن</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حرکت دهنده ها </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اصلی:ساقی قدامی</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نازک </a:t>
            </a:r>
            <a:r>
              <a:rPr lang="fa-IR" sz="2400" b="1" dirty="0" smtClean="0">
                <a:cs typeface="B Mitra" panose="00000400000000000000" pitchFamily="2" charset="-78"/>
              </a:rPr>
              <a:t>نی طرفی</a:t>
            </a:r>
            <a:endParaRPr lang="en-US" sz="2400" b="1" dirty="0">
              <a:cs typeface="B Mitra" panose="00000400000000000000" pitchFamily="2" charset="-78"/>
            </a:endParaRPr>
          </a:p>
        </p:txBody>
      </p:sp>
      <p:sp>
        <p:nvSpPr>
          <p:cNvPr id="3" name="TextBox 2"/>
          <p:cNvSpPr txBox="1"/>
          <p:nvPr/>
        </p:nvSpPr>
        <p:spPr>
          <a:xfrm>
            <a:off x="2424160" y="2346383"/>
            <a:ext cx="6223000" cy="2816156"/>
          </a:xfrm>
          <a:prstGeom prst="rect">
            <a:avLst/>
          </a:prstGeom>
          <a:noFill/>
        </p:spPr>
        <p:txBody>
          <a:bodyPr wrap="square" rtlCol="0">
            <a:spAutoFit/>
          </a:bodyPr>
          <a:lstStyle/>
          <a:p>
            <a:pPr algn="r" rtl="1">
              <a:lnSpc>
                <a:spcPct val="150000"/>
              </a:lnSpc>
            </a:pPr>
            <a:r>
              <a:rPr lang="fa-IR" sz="2400" b="1" dirty="0">
                <a:cs typeface="B Mitra" panose="00000400000000000000" pitchFamily="2" charset="-78"/>
              </a:rPr>
              <a:t>باز کننده بلند انگشتان</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کمکی:باز کننده بلند انگشت شصت</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خنثی:عضلات ساقی قدامی و برون گرداننده متقابلا عمل یکدیگر در تمایل پا به خارج و داخل را خنثی می کند</a:t>
            </a:r>
            <a:endParaRPr lang="en-US" sz="2400" b="1" dirty="0">
              <a:cs typeface="B Mitra" panose="00000400000000000000" pitchFamily="2" charset="-78"/>
            </a:endParaRPr>
          </a:p>
          <a:p>
            <a:pPr algn="r" rtl="1">
              <a:lnSpc>
                <a:spcPct val="150000"/>
              </a:lnSpc>
            </a:pPr>
            <a:r>
              <a:rPr lang="fa-IR" sz="2400" b="1" dirty="0">
                <a:cs typeface="B Mitra" panose="00000400000000000000" pitchFamily="2" charset="-78"/>
              </a:rPr>
              <a:t>ثابت کننده ها:ندارد</a:t>
            </a:r>
            <a:endParaRPr lang="en-US" sz="2400" b="1"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3515582"/>
            <a:ext cx="2100839" cy="2801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314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7023100" y="2574983"/>
            <a:ext cx="4597400" cy="3416320"/>
          </a:xfrm>
          <a:prstGeom prst="rect">
            <a:avLst/>
          </a:prstGeom>
          <a:noFill/>
        </p:spPr>
        <p:txBody>
          <a:bodyPr wrap="square" numCol="1" rtlCol="1">
            <a:spAutoFit/>
          </a:bodyPr>
          <a:lstStyle/>
          <a:p>
            <a:pPr algn="r" rtl="1">
              <a:lnSpc>
                <a:spcPct val="150000"/>
              </a:lnSpc>
            </a:pPr>
            <a:r>
              <a:rPr lang="fa-IR" sz="2400" b="1" dirty="0">
                <a:cs typeface="B Mitra" panose="00000400000000000000" pitchFamily="2" charset="-78"/>
              </a:rPr>
              <a:t>اختصارات</a:t>
            </a:r>
            <a:endParaRPr lang="en-US" sz="2400" b="1" dirty="0">
              <a:cs typeface="B Mitra" panose="00000400000000000000" pitchFamily="2" charset="-78"/>
            </a:endParaRPr>
          </a:p>
          <a:p>
            <a:pPr algn="r" rtl="1">
              <a:lnSpc>
                <a:spcPct val="150000"/>
              </a:lnSpc>
            </a:pPr>
            <a:r>
              <a:rPr lang="en-US" sz="2400" b="1" dirty="0" smtClean="0">
                <a:cs typeface="B Mitra" panose="00000400000000000000" pitchFamily="2" charset="-78"/>
              </a:rPr>
              <a:t>Ago</a:t>
            </a:r>
            <a:r>
              <a:rPr lang="fa-IR" sz="2400" b="1" dirty="0" smtClean="0">
                <a:cs typeface="B Mitra" panose="00000400000000000000" pitchFamily="2" charset="-78"/>
              </a:rPr>
              <a:t> :عضلات </a:t>
            </a:r>
            <a:r>
              <a:rPr lang="fa-IR" sz="2400" b="1" dirty="0">
                <a:cs typeface="B Mitra" panose="00000400000000000000" pitchFamily="2" charset="-78"/>
              </a:rPr>
              <a:t>موافق انقباض</a:t>
            </a:r>
            <a:endParaRPr lang="en-US" sz="2400" b="1" dirty="0">
              <a:cs typeface="B Mitra" panose="00000400000000000000" pitchFamily="2" charset="-78"/>
            </a:endParaRPr>
          </a:p>
          <a:p>
            <a:pPr algn="r" rtl="1">
              <a:lnSpc>
                <a:spcPct val="150000"/>
              </a:lnSpc>
            </a:pPr>
            <a:r>
              <a:rPr lang="en-US" sz="2400" b="1" dirty="0" err="1" smtClean="0">
                <a:cs typeface="B Mitra" panose="00000400000000000000" pitchFamily="2" charset="-78"/>
              </a:rPr>
              <a:t>Pir</a:t>
            </a:r>
            <a:r>
              <a:rPr lang="fa-IR" sz="2400" b="1" dirty="0" smtClean="0">
                <a:cs typeface="B Mitra" panose="00000400000000000000" pitchFamily="2" charset="-78"/>
              </a:rPr>
              <a:t> :عضلات </a:t>
            </a:r>
            <a:r>
              <a:rPr lang="fa-IR" sz="2400" b="1" dirty="0">
                <a:cs typeface="B Mitra" panose="00000400000000000000" pitchFamily="2" charset="-78"/>
              </a:rPr>
              <a:t>اصلی</a:t>
            </a:r>
            <a:endParaRPr lang="en-US" sz="2400" b="1" dirty="0">
              <a:cs typeface="B Mitra" panose="00000400000000000000" pitchFamily="2" charset="-78"/>
            </a:endParaRPr>
          </a:p>
          <a:p>
            <a:pPr algn="r" rtl="1">
              <a:lnSpc>
                <a:spcPct val="150000"/>
              </a:lnSpc>
            </a:pPr>
            <a:r>
              <a:rPr lang="en-US" sz="2400" b="1" dirty="0" err="1" smtClean="0">
                <a:cs typeface="B Mitra" panose="00000400000000000000" pitchFamily="2" charset="-78"/>
              </a:rPr>
              <a:t>Cyn</a:t>
            </a:r>
            <a:r>
              <a:rPr lang="fa-IR" sz="2400" b="1" dirty="0" smtClean="0">
                <a:cs typeface="B Mitra" panose="00000400000000000000" pitchFamily="2" charset="-78"/>
              </a:rPr>
              <a:t>:حرکت </a:t>
            </a:r>
            <a:r>
              <a:rPr lang="fa-IR" sz="2400" b="1" dirty="0">
                <a:cs typeface="B Mitra" panose="00000400000000000000" pitchFamily="2" charset="-78"/>
              </a:rPr>
              <a:t>دهنده ها</a:t>
            </a:r>
            <a:endParaRPr lang="en-US" sz="2400" b="1" dirty="0">
              <a:cs typeface="B Mitra" panose="00000400000000000000" pitchFamily="2" charset="-78"/>
            </a:endParaRPr>
          </a:p>
          <a:p>
            <a:pPr algn="r" rtl="1">
              <a:lnSpc>
                <a:spcPct val="150000"/>
              </a:lnSpc>
            </a:pPr>
            <a:r>
              <a:rPr lang="en-US" sz="2400" b="1" dirty="0" smtClean="0">
                <a:cs typeface="B Mitra" panose="00000400000000000000" pitchFamily="2" charset="-78"/>
              </a:rPr>
              <a:t>Anta</a:t>
            </a:r>
            <a:r>
              <a:rPr lang="fa-IR" sz="2400" b="1" dirty="0" smtClean="0">
                <a:cs typeface="B Mitra" panose="00000400000000000000" pitchFamily="2" charset="-78"/>
              </a:rPr>
              <a:t>:عضلات </a:t>
            </a:r>
            <a:r>
              <a:rPr lang="fa-IR" sz="2400" b="1" dirty="0">
                <a:cs typeface="B Mitra" panose="00000400000000000000" pitchFamily="2" charset="-78"/>
              </a:rPr>
              <a:t>مخالف انقباض</a:t>
            </a:r>
            <a:endParaRPr lang="en-US" sz="2400" b="1" dirty="0">
              <a:cs typeface="B Mitra" panose="00000400000000000000" pitchFamily="2" charset="-78"/>
            </a:endParaRPr>
          </a:p>
          <a:p>
            <a:pPr algn="r" rtl="1">
              <a:lnSpc>
                <a:spcPct val="150000"/>
              </a:lnSpc>
            </a:pPr>
            <a:r>
              <a:rPr lang="en-US" sz="2400" b="1" dirty="0" err="1" smtClean="0">
                <a:cs typeface="B Mitra" panose="00000400000000000000" pitchFamily="2" charset="-78"/>
              </a:rPr>
              <a:t>Sta</a:t>
            </a:r>
            <a:r>
              <a:rPr lang="fa-IR" sz="2400" b="1" dirty="0" smtClean="0">
                <a:cs typeface="B Mitra" panose="00000400000000000000" pitchFamily="2" charset="-78"/>
              </a:rPr>
              <a:t>:ثابت </a:t>
            </a:r>
            <a:r>
              <a:rPr lang="fa-IR" sz="2400" b="1" dirty="0">
                <a:cs typeface="B Mitra" panose="00000400000000000000" pitchFamily="2" charset="-78"/>
              </a:rPr>
              <a:t>کننده ها</a:t>
            </a:r>
            <a:endParaRPr lang="en-US" sz="2400" b="1" dirty="0">
              <a:cs typeface="B Mitra" panose="00000400000000000000" pitchFamily="2" charset="-78"/>
            </a:endParaRPr>
          </a:p>
        </p:txBody>
      </p:sp>
    </p:spTree>
    <p:extLst>
      <p:ext uri="{BB962C8B-B14F-4D97-AF65-F5344CB8AC3E}">
        <p14:creationId xmlns:p14="http://schemas.microsoft.com/office/powerpoint/2010/main" val="256900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590800" y="3184583"/>
            <a:ext cx="6553200" cy="2585323"/>
          </a:xfrm>
          <a:prstGeom prst="rect">
            <a:avLst/>
          </a:prstGeom>
          <a:noFill/>
        </p:spPr>
        <p:txBody>
          <a:bodyPr wrap="square" numCol="1" rtlCol="1">
            <a:spAutoFit/>
          </a:bodyPr>
          <a:lstStyle/>
          <a:p>
            <a:pPr algn="ctr" rtl="1">
              <a:lnSpc>
                <a:spcPct val="150000"/>
              </a:lnSpc>
            </a:pPr>
            <a:r>
              <a:rPr lang="fa-IR" sz="5400" b="1" dirty="0" smtClean="0">
                <a:cs typeface="B Mitra" panose="00000400000000000000" pitchFamily="2" charset="-78"/>
              </a:rPr>
              <a:t>با تشکر از توجه شما</a:t>
            </a:r>
          </a:p>
          <a:p>
            <a:pPr algn="ctr" rtl="1">
              <a:lnSpc>
                <a:spcPct val="150000"/>
              </a:lnSpc>
            </a:pPr>
            <a:r>
              <a:rPr lang="fa-IR" sz="5400" b="1" dirty="0" smtClean="0">
                <a:cs typeface="B Mitra" panose="00000400000000000000" pitchFamily="2" charset="-78"/>
              </a:rPr>
              <a:t>پایان</a:t>
            </a:r>
            <a:endParaRPr lang="en-US" sz="5400" b="1" dirty="0">
              <a:cs typeface="B Mitra" panose="00000400000000000000" pitchFamily="2" charset="-78"/>
            </a:endParaRPr>
          </a:p>
        </p:txBody>
      </p:sp>
    </p:spTree>
    <p:extLst>
      <p:ext uri="{BB962C8B-B14F-4D97-AF65-F5344CB8AC3E}">
        <p14:creationId xmlns:p14="http://schemas.microsoft.com/office/powerpoint/2010/main" val="332135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02" y="2884024"/>
            <a:ext cx="2381250" cy="34258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763" y="2884025"/>
            <a:ext cx="2313731" cy="34258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951" y="2884025"/>
            <a:ext cx="2428031" cy="34258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8275" y="2884025"/>
            <a:ext cx="2569417" cy="3425889"/>
          </a:xfrm>
          <a:prstGeom prst="rect">
            <a:avLst/>
          </a:prstGeom>
        </p:spPr>
      </p:pic>
      <p:sp>
        <p:nvSpPr>
          <p:cNvPr id="9" name="TextBox 8"/>
          <p:cNvSpPr txBox="1"/>
          <p:nvPr/>
        </p:nvSpPr>
        <p:spPr>
          <a:xfrm>
            <a:off x="9563100" y="2374900"/>
            <a:ext cx="1211359" cy="368300"/>
          </a:xfrm>
          <a:prstGeom prst="rect">
            <a:avLst/>
          </a:prstGeom>
          <a:noFill/>
        </p:spPr>
        <p:txBody>
          <a:bodyPr wrap="square" rtlCol="0">
            <a:spAutoFit/>
          </a:bodyPr>
          <a:lstStyle/>
          <a:p>
            <a:pPr algn="r" rtl="1"/>
            <a:r>
              <a:rPr lang="fa-IR" b="1" dirty="0" smtClean="0">
                <a:cs typeface="B Mitra" panose="00000400000000000000" pitchFamily="2" charset="-78"/>
              </a:rPr>
              <a:t>فاز اول</a:t>
            </a:r>
            <a:endParaRPr lang="en-US" b="1" dirty="0">
              <a:cs typeface="B Mitra" panose="00000400000000000000" pitchFamily="2" charset="-78"/>
            </a:endParaRPr>
          </a:p>
        </p:txBody>
      </p:sp>
      <p:sp>
        <p:nvSpPr>
          <p:cNvPr id="10" name="TextBox 9"/>
          <p:cNvSpPr txBox="1"/>
          <p:nvPr/>
        </p:nvSpPr>
        <p:spPr>
          <a:xfrm>
            <a:off x="6642100" y="2337924"/>
            <a:ext cx="1211359" cy="368300"/>
          </a:xfrm>
          <a:prstGeom prst="rect">
            <a:avLst/>
          </a:prstGeom>
          <a:noFill/>
        </p:spPr>
        <p:txBody>
          <a:bodyPr wrap="square" rtlCol="0">
            <a:spAutoFit/>
          </a:bodyPr>
          <a:lstStyle/>
          <a:p>
            <a:pPr algn="r" rtl="1"/>
            <a:r>
              <a:rPr lang="fa-IR" b="1" dirty="0" smtClean="0">
                <a:cs typeface="B Mitra" panose="00000400000000000000" pitchFamily="2" charset="-78"/>
              </a:rPr>
              <a:t>فاز دوم</a:t>
            </a:r>
            <a:endParaRPr lang="en-US" b="1" dirty="0">
              <a:cs typeface="B Mitra" panose="00000400000000000000" pitchFamily="2" charset="-78"/>
            </a:endParaRPr>
          </a:p>
        </p:txBody>
      </p:sp>
      <p:sp>
        <p:nvSpPr>
          <p:cNvPr id="11" name="TextBox 10"/>
          <p:cNvSpPr txBox="1"/>
          <p:nvPr/>
        </p:nvSpPr>
        <p:spPr>
          <a:xfrm>
            <a:off x="3999769" y="2337924"/>
            <a:ext cx="1211359" cy="368300"/>
          </a:xfrm>
          <a:prstGeom prst="rect">
            <a:avLst/>
          </a:prstGeom>
          <a:noFill/>
        </p:spPr>
        <p:txBody>
          <a:bodyPr wrap="square" rtlCol="0">
            <a:spAutoFit/>
          </a:bodyPr>
          <a:lstStyle/>
          <a:p>
            <a:pPr algn="r" rtl="1"/>
            <a:r>
              <a:rPr lang="fa-IR" b="1" dirty="0" smtClean="0">
                <a:cs typeface="B Mitra" panose="00000400000000000000" pitchFamily="2" charset="-78"/>
              </a:rPr>
              <a:t>فاز سوم</a:t>
            </a:r>
            <a:endParaRPr lang="en-US" b="1" dirty="0">
              <a:cs typeface="B Mitra" panose="00000400000000000000" pitchFamily="2" charset="-78"/>
            </a:endParaRPr>
          </a:p>
        </p:txBody>
      </p:sp>
      <p:sp>
        <p:nvSpPr>
          <p:cNvPr id="12" name="TextBox 11"/>
          <p:cNvSpPr txBox="1"/>
          <p:nvPr/>
        </p:nvSpPr>
        <p:spPr>
          <a:xfrm>
            <a:off x="1147113" y="2337924"/>
            <a:ext cx="1211359" cy="368300"/>
          </a:xfrm>
          <a:prstGeom prst="rect">
            <a:avLst/>
          </a:prstGeom>
          <a:noFill/>
        </p:spPr>
        <p:txBody>
          <a:bodyPr wrap="square" rtlCol="0">
            <a:spAutoFit/>
          </a:bodyPr>
          <a:lstStyle/>
          <a:p>
            <a:pPr algn="r" rtl="1"/>
            <a:r>
              <a:rPr lang="fa-IR" b="1" dirty="0" smtClean="0">
                <a:cs typeface="B Mitra" panose="00000400000000000000" pitchFamily="2" charset="-78"/>
              </a:rPr>
              <a:t>فاز چهارم</a:t>
            </a:r>
            <a:endParaRPr lang="en-US" b="1" dirty="0">
              <a:cs typeface="B Mitra" panose="00000400000000000000" pitchFamily="2" charset="-78"/>
            </a:endParaRPr>
          </a:p>
        </p:txBody>
      </p:sp>
    </p:spTree>
    <p:extLst>
      <p:ext uri="{BB962C8B-B14F-4D97-AF65-F5344CB8AC3E}">
        <p14:creationId xmlns:p14="http://schemas.microsoft.com/office/powerpoint/2010/main" val="83703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622300" y="2501900"/>
            <a:ext cx="10909300" cy="3693319"/>
          </a:xfrm>
          <a:prstGeom prst="rect">
            <a:avLst/>
          </a:prstGeom>
          <a:noFill/>
        </p:spPr>
        <p:txBody>
          <a:bodyPr wrap="square" rtlCol="0">
            <a:spAutoFit/>
          </a:bodyPr>
          <a:lstStyle/>
          <a:p>
            <a:pPr algn="r" rtl="1">
              <a:lnSpc>
                <a:spcPct val="150000"/>
              </a:lnSpc>
            </a:pPr>
            <a:r>
              <a:rPr lang="fa-IR" sz="2600" b="1" dirty="0">
                <a:cs typeface="B Mitra" panose="00000400000000000000" pitchFamily="2" charset="-78"/>
              </a:rPr>
              <a:t>فاز اول</a:t>
            </a:r>
            <a:endParaRPr lang="en-US" sz="2600" b="1" dirty="0">
              <a:cs typeface="B Mitra" panose="00000400000000000000" pitchFamily="2" charset="-78"/>
            </a:endParaRPr>
          </a:p>
          <a:p>
            <a:pPr algn="r" rtl="1">
              <a:lnSpc>
                <a:spcPct val="150000"/>
              </a:lnSpc>
            </a:pPr>
            <a:r>
              <a:rPr lang="fa-IR" sz="2600" b="1" dirty="0">
                <a:cs typeface="B Mitra" panose="00000400000000000000" pitchFamily="2" charset="-78"/>
              </a:rPr>
              <a:t>کتف و بازو(بدون حرکت)(خنثی)</a:t>
            </a:r>
            <a:endParaRPr lang="en-US" sz="2600" b="1" dirty="0">
              <a:cs typeface="B Mitra" panose="00000400000000000000" pitchFamily="2" charset="-78"/>
            </a:endParaRPr>
          </a:p>
          <a:p>
            <a:pPr algn="r" rtl="1">
              <a:lnSpc>
                <a:spcPct val="150000"/>
              </a:lnSpc>
            </a:pPr>
            <a:r>
              <a:rPr lang="fa-IR" sz="2600" b="1" dirty="0">
                <a:cs typeface="B Mitra" panose="00000400000000000000" pitchFamily="2" charset="-78"/>
              </a:rPr>
              <a:t>شانه (بدون حرکت) (خنثی)</a:t>
            </a:r>
            <a:endParaRPr lang="en-US" sz="2600" b="1" dirty="0">
              <a:cs typeface="B Mitra" panose="00000400000000000000" pitchFamily="2" charset="-78"/>
            </a:endParaRPr>
          </a:p>
          <a:p>
            <a:pPr algn="r" rtl="1">
              <a:lnSpc>
                <a:spcPct val="150000"/>
              </a:lnSpc>
            </a:pPr>
            <a:r>
              <a:rPr lang="fa-IR" sz="2600" b="1" dirty="0">
                <a:cs typeface="B Mitra" panose="00000400000000000000" pitchFamily="2" charset="-78"/>
              </a:rPr>
              <a:t>مچ دست </a:t>
            </a:r>
            <a:r>
              <a:rPr lang="fa-IR" sz="2600" b="1" dirty="0" smtClean="0">
                <a:cs typeface="B Mitra" panose="00000400000000000000" pitchFamily="2" charset="-78"/>
              </a:rPr>
              <a:t>بدون </a:t>
            </a:r>
            <a:r>
              <a:rPr lang="fa-IR" sz="2600" b="1" dirty="0">
                <a:cs typeface="B Mitra" panose="00000400000000000000" pitchFamily="2" charset="-78"/>
              </a:rPr>
              <a:t>حرکت (خنثی ارنج(فلکشن))</a:t>
            </a:r>
            <a:endParaRPr lang="en-US" sz="2600" b="1" dirty="0">
              <a:cs typeface="B Mitra" panose="00000400000000000000" pitchFamily="2" charset="-78"/>
            </a:endParaRPr>
          </a:p>
          <a:p>
            <a:pPr algn="r" rtl="1">
              <a:lnSpc>
                <a:spcPct val="150000"/>
              </a:lnSpc>
            </a:pPr>
            <a:r>
              <a:rPr lang="fa-IR" sz="2600" b="1" dirty="0" smtClean="0">
                <a:cs typeface="B Mitra" panose="00000400000000000000" pitchFamily="2" charset="-78"/>
              </a:rPr>
              <a:t>لگن (خنثی</a:t>
            </a:r>
            <a:r>
              <a:rPr lang="fa-IR" sz="2600" b="1" dirty="0">
                <a:cs typeface="B Mitra" panose="00000400000000000000" pitchFamily="2" charset="-78"/>
              </a:rPr>
              <a:t>) بدون حرکت زانو(فلکشن مچ </a:t>
            </a:r>
            <a:r>
              <a:rPr lang="fa-IR" sz="2600" b="1" dirty="0" smtClean="0">
                <a:cs typeface="B Mitra" panose="00000400000000000000" pitchFamily="2" charset="-78"/>
              </a:rPr>
              <a:t>پا </a:t>
            </a:r>
            <a:r>
              <a:rPr lang="fa-IR" sz="2600" b="1" dirty="0">
                <a:cs typeface="B Mitra" panose="00000400000000000000" pitchFamily="2" charset="-78"/>
              </a:rPr>
              <a:t>بدون حرکت (خنثی)</a:t>
            </a:r>
            <a:endParaRPr lang="en-US" sz="2600" b="1" dirty="0">
              <a:cs typeface="B Mitra" panose="00000400000000000000" pitchFamily="2" charset="-78"/>
            </a:endParaRPr>
          </a:p>
          <a:p>
            <a:pPr algn="r">
              <a:lnSpc>
                <a:spcPct val="150000"/>
              </a:lnSpc>
            </a:pPr>
            <a:endParaRPr lang="en-US" sz="2600" b="1" dirty="0">
              <a:cs typeface="B Mitra"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2501900"/>
            <a:ext cx="3009900" cy="401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595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3810000" y="2133630"/>
            <a:ext cx="7861300" cy="4724370"/>
          </a:xfrm>
          <a:prstGeom prst="rect">
            <a:avLst/>
          </a:prstGeom>
          <a:noFill/>
        </p:spPr>
        <p:txBody>
          <a:bodyPr wrap="square" rtlCol="0">
            <a:spAutoFit/>
          </a:bodyPr>
          <a:lstStyle/>
          <a:p>
            <a:pPr algn="r" rtl="1"/>
            <a:r>
              <a:rPr lang="fa-IR" sz="2600" b="1" dirty="0" smtClean="0">
                <a:cs typeface="B Mitra" panose="00000400000000000000" pitchFamily="2" charset="-78"/>
              </a:rPr>
              <a:t>فاز اول</a:t>
            </a:r>
            <a:endParaRPr lang="en-US" sz="2600" b="1" dirty="0" smtClean="0">
              <a:cs typeface="B Mitra" panose="00000400000000000000" pitchFamily="2" charset="-78"/>
            </a:endParaRPr>
          </a:p>
          <a:p>
            <a:pPr algn="just" rtl="1"/>
            <a:r>
              <a:rPr lang="fa-IR" sz="2500" dirty="0" smtClean="0">
                <a:cs typeface="B Mitra" panose="00000400000000000000" pitchFamily="2" charset="-78"/>
              </a:rPr>
              <a:t>حرکت </a:t>
            </a:r>
            <a:r>
              <a:rPr lang="fa-IR" sz="2500" dirty="0">
                <a:cs typeface="B Mitra" panose="00000400000000000000" pitchFamily="2" charset="-78"/>
              </a:rPr>
              <a:t>ارنج چپ و راست (فلکشن)</a:t>
            </a:r>
            <a:endParaRPr lang="en-US" sz="2500" dirty="0">
              <a:cs typeface="B Mitra" panose="00000400000000000000" pitchFamily="2" charset="-78"/>
            </a:endParaRPr>
          </a:p>
          <a:p>
            <a:pPr algn="just" rtl="1"/>
            <a:r>
              <a:rPr lang="en-US" sz="2500" dirty="0" smtClean="0">
                <a:cs typeface="B Mitra" panose="00000400000000000000" pitchFamily="2" charset="-78"/>
              </a:rPr>
              <a:t>…..Ago</a:t>
            </a:r>
            <a:endParaRPr lang="en-US" sz="2500" dirty="0">
              <a:cs typeface="B Mitra" panose="00000400000000000000" pitchFamily="2" charset="-78"/>
            </a:endParaRPr>
          </a:p>
          <a:p>
            <a:pPr algn="just" rtl="1"/>
            <a:r>
              <a:rPr lang="en-US" sz="2500" dirty="0" smtClean="0">
                <a:cs typeface="B Mitra" panose="00000400000000000000" pitchFamily="2" charset="-78"/>
              </a:rPr>
              <a:t>……..</a:t>
            </a:r>
            <a:r>
              <a:rPr lang="en-US" sz="2500" dirty="0" err="1" smtClean="0">
                <a:cs typeface="B Mitra" panose="00000400000000000000" pitchFamily="2" charset="-78"/>
              </a:rPr>
              <a:t>Pir</a:t>
            </a:r>
            <a:endParaRPr lang="en-US" sz="2500" dirty="0">
              <a:cs typeface="B Mitra" panose="00000400000000000000" pitchFamily="2" charset="-78"/>
            </a:endParaRPr>
          </a:p>
          <a:p>
            <a:pPr algn="just" rtl="1"/>
            <a:r>
              <a:rPr lang="fa-IR" sz="2500" dirty="0" smtClean="0">
                <a:cs typeface="B Mitra" panose="00000400000000000000" pitchFamily="2" charset="-78"/>
              </a:rPr>
              <a:t>اصلی </a:t>
            </a:r>
            <a:r>
              <a:rPr lang="fa-IR" sz="2500" dirty="0">
                <a:cs typeface="B Mitra" panose="00000400000000000000" pitchFamily="2" charset="-78"/>
              </a:rPr>
              <a:t>دو سر بازویی         </a:t>
            </a:r>
            <a:r>
              <a:rPr lang="en-US" sz="2500" dirty="0" smtClean="0">
                <a:cs typeface="B Mitra" panose="00000400000000000000" pitchFamily="2" charset="-78"/>
              </a:rPr>
              <a:t>  </a:t>
            </a:r>
            <a:r>
              <a:rPr lang="fa-IR" sz="2500" dirty="0" smtClean="0">
                <a:cs typeface="B Mitra" panose="00000400000000000000" pitchFamily="2" charset="-78"/>
              </a:rPr>
              <a:t>    </a:t>
            </a:r>
            <a:r>
              <a:rPr lang="fa-IR" sz="2500" dirty="0">
                <a:cs typeface="B Mitra" panose="00000400000000000000" pitchFamily="2" charset="-78"/>
              </a:rPr>
              <a:t>عظله بازویی قدامی</a:t>
            </a:r>
            <a:endParaRPr lang="en-US" sz="2500" dirty="0">
              <a:cs typeface="B Mitra" panose="00000400000000000000" pitchFamily="2" charset="-78"/>
            </a:endParaRPr>
          </a:p>
          <a:p>
            <a:pPr algn="just" rtl="1"/>
            <a:r>
              <a:rPr lang="fa-IR" sz="2500" dirty="0">
                <a:cs typeface="B Mitra" panose="00000400000000000000" pitchFamily="2" charset="-78"/>
              </a:rPr>
              <a:t>                عظله بازویی زنداعلایی</a:t>
            </a:r>
            <a:endParaRPr lang="en-US" sz="2500" dirty="0">
              <a:cs typeface="B Mitra" panose="00000400000000000000" pitchFamily="2" charset="-78"/>
            </a:endParaRPr>
          </a:p>
          <a:p>
            <a:pPr algn="just" rtl="1"/>
            <a:r>
              <a:rPr lang="fa-IR" sz="2500" dirty="0">
                <a:cs typeface="B Mitra" panose="00000400000000000000" pitchFamily="2" charset="-78"/>
              </a:rPr>
              <a:t>خنثی کننده ها:عظلات درون گرداننده مدور و دو سر بازویی تمایل به پرونیشن (چرخش داخلی) و </a:t>
            </a:r>
            <a:r>
              <a:rPr lang="fa-IR" sz="2500" dirty="0" smtClean="0">
                <a:cs typeface="B Mitra" panose="00000400000000000000" pitchFamily="2" charset="-78"/>
              </a:rPr>
              <a:t>سوپینیشن </a:t>
            </a:r>
            <a:r>
              <a:rPr lang="fa-IR" sz="2500" dirty="0">
                <a:cs typeface="B Mitra" panose="00000400000000000000" pitchFamily="2" charset="-78"/>
              </a:rPr>
              <a:t>(چرخش خارجی) را به طور دو طرفه خنثی می کند.</a:t>
            </a:r>
            <a:endParaRPr lang="en-US" sz="2500" dirty="0">
              <a:cs typeface="B Mitra" panose="00000400000000000000" pitchFamily="2" charset="-78"/>
            </a:endParaRPr>
          </a:p>
          <a:p>
            <a:pPr algn="just" rtl="1"/>
            <a:r>
              <a:rPr lang="en-US" sz="2500" dirty="0" err="1" smtClean="0">
                <a:cs typeface="B Mitra" panose="00000400000000000000" pitchFamily="2" charset="-78"/>
              </a:rPr>
              <a:t>Sta</a:t>
            </a:r>
            <a:r>
              <a:rPr lang="fa-IR" sz="2500" dirty="0">
                <a:cs typeface="B Mitra" panose="00000400000000000000" pitchFamily="2" charset="-78"/>
              </a:rPr>
              <a:t>:</a:t>
            </a:r>
            <a:r>
              <a:rPr lang="fa-IR" sz="2500" dirty="0" smtClean="0">
                <a:cs typeface="B Mitra" panose="00000400000000000000" pitchFamily="2" charset="-78"/>
              </a:rPr>
              <a:t> </a:t>
            </a:r>
            <a:r>
              <a:rPr lang="fa-IR" sz="2500" dirty="0">
                <a:cs typeface="B Mitra" panose="00000400000000000000" pitchFamily="2" charset="-78"/>
              </a:rPr>
              <a:t>خم شدن ارنج در مقابل فشار بیش از حدی که از ان جلوگیری شود مقدار بیش از حد در مفصل شانه ایجاد می شود خصوصا اگر وزنه ای در دست باشد در چنین وضعیتی عضلات سینه ای بزرگ دالی قدامی و غرابی بازویی برای ثابت نگه داشتن سر استخوان بازو منقبض می شوند.</a:t>
            </a:r>
            <a:endParaRPr lang="en-US" sz="2500"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2347625"/>
            <a:ext cx="3009900" cy="401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121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4178300" y="2247900"/>
            <a:ext cx="7493000" cy="3293209"/>
          </a:xfrm>
          <a:prstGeom prst="rect">
            <a:avLst/>
          </a:prstGeom>
          <a:noFill/>
        </p:spPr>
        <p:txBody>
          <a:bodyPr wrap="square" rtlCol="0">
            <a:spAutoFit/>
          </a:bodyPr>
          <a:lstStyle/>
          <a:p>
            <a:pPr algn="just" rtl="1"/>
            <a:r>
              <a:rPr lang="fa-IR" sz="2600" b="1" dirty="0" smtClean="0">
                <a:cs typeface="B Mitra" panose="00000400000000000000" pitchFamily="2" charset="-78"/>
              </a:rPr>
              <a:t>فاز اول</a:t>
            </a:r>
            <a:endParaRPr lang="en-US" sz="2600" b="1" dirty="0" smtClean="0">
              <a:cs typeface="B Mitra" panose="00000400000000000000" pitchFamily="2" charset="-78"/>
            </a:endParaRPr>
          </a:p>
          <a:p>
            <a:pPr algn="just" rtl="1"/>
            <a:r>
              <a:rPr lang="fa-IR" sz="2600" dirty="0" smtClean="0">
                <a:cs typeface="B Mitra" panose="00000400000000000000" pitchFamily="2" charset="-78"/>
              </a:rPr>
              <a:t>در حرکت زانو چپ و راست فلکشن</a:t>
            </a:r>
            <a:endParaRPr lang="en-US" sz="2600" dirty="0" smtClean="0">
              <a:cs typeface="B Mitra" panose="00000400000000000000" pitchFamily="2" charset="-78"/>
            </a:endParaRPr>
          </a:p>
          <a:p>
            <a:pPr algn="just" rtl="1"/>
            <a:r>
              <a:rPr lang="fa-IR" sz="2600" dirty="0" smtClean="0">
                <a:cs typeface="B Mitra" panose="00000400000000000000" pitchFamily="2" charset="-78"/>
              </a:rPr>
              <a:t>اصلی (گروه همسترنیگ (دو سررانی نیم و تری اینم غشایی)فیاطه راست داخلی کمکی ارکبی دوقلو</a:t>
            </a:r>
            <a:endParaRPr lang="en-US" sz="2600" dirty="0" smtClean="0">
              <a:cs typeface="B Mitra" panose="00000400000000000000" pitchFamily="2" charset="-78"/>
            </a:endParaRPr>
          </a:p>
          <a:p>
            <a:pPr algn="just" rtl="1"/>
            <a:r>
              <a:rPr lang="fa-IR" sz="2600" dirty="0" smtClean="0">
                <a:cs typeface="B Mitra" panose="00000400000000000000" pitchFamily="2" charset="-78"/>
              </a:rPr>
              <a:t>خنثی کننده ها: دوسررانی از یک طرف نیم غشایی نیم و تری و رکبی از طرف دیگر حرکت چرخش به داخلی و خارجی خنثی می کند.</a:t>
            </a:r>
            <a:endParaRPr lang="en-US" sz="2600" dirty="0" smtClean="0">
              <a:cs typeface="B Mitra" panose="00000400000000000000" pitchFamily="2" charset="-78"/>
            </a:endParaRPr>
          </a:p>
          <a:p>
            <a:pPr algn="just" rtl="1"/>
            <a:r>
              <a:rPr lang="fa-IR" sz="2600" dirty="0" smtClean="0">
                <a:cs typeface="B Mitra" panose="00000400000000000000" pitchFamily="2" charset="-78"/>
              </a:rPr>
              <a:t>ثایت کننده ها:خم کننده ها ران و ثابت کردن ران در مقابل کشش عضلات همسترینگ خم کننده ها زانو کمک می کند.</a:t>
            </a:r>
            <a:endParaRPr lang="en-US" sz="2600" dirty="0">
              <a:cs typeface="B Mitra"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247900"/>
            <a:ext cx="3009900" cy="401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58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90500" y="2184400"/>
            <a:ext cx="11353800" cy="3693319"/>
          </a:xfrm>
          <a:prstGeom prst="rect">
            <a:avLst/>
          </a:prstGeom>
          <a:noFill/>
        </p:spPr>
        <p:txBody>
          <a:bodyPr wrap="square" numCol="1" rtlCol="1">
            <a:spAutoFit/>
          </a:bodyPr>
          <a:lstStyle/>
          <a:p>
            <a:pPr algn="r" rtl="1"/>
            <a:r>
              <a:rPr lang="fa-IR" sz="2600" b="1" dirty="0">
                <a:cs typeface="B Mitra" panose="00000400000000000000" pitchFamily="2" charset="-78"/>
              </a:rPr>
              <a:t>فاز دوم</a:t>
            </a:r>
            <a:endParaRPr lang="en-US" sz="2600" b="1" dirty="0">
              <a:cs typeface="B Mitra" panose="00000400000000000000" pitchFamily="2" charset="-78"/>
            </a:endParaRPr>
          </a:p>
          <a:p>
            <a:pPr algn="r" rtl="1"/>
            <a:r>
              <a:rPr lang="fa-IR" sz="2600" b="1" dirty="0">
                <a:cs typeface="B Mitra" panose="00000400000000000000" pitchFamily="2" charset="-78"/>
              </a:rPr>
              <a:t>(در حرکت اول)</a:t>
            </a:r>
            <a:endParaRPr lang="en-US" sz="2600" b="1" dirty="0">
              <a:cs typeface="B Mitra" panose="00000400000000000000" pitchFamily="2" charset="-78"/>
            </a:endParaRPr>
          </a:p>
          <a:p>
            <a:pPr algn="r" rtl="1"/>
            <a:r>
              <a:rPr lang="fa-IR" sz="2600" b="1" dirty="0">
                <a:cs typeface="B Mitra" panose="00000400000000000000" pitchFamily="2" charset="-78"/>
              </a:rPr>
              <a:t>مفصل شانه ای کتف و بازو:</a:t>
            </a:r>
            <a:endParaRPr lang="en-US" sz="2600" b="1" dirty="0">
              <a:cs typeface="B Mitra" panose="00000400000000000000" pitchFamily="2" charset="-78"/>
            </a:endParaRPr>
          </a:p>
          <a:p>
            <a:pPr algn="r" rtl="1"/>
            <a:r>
              <a:rPr lang="en-US" sz="2600" b="1" dirty="0">
                <a:cs typeface="B Mitra" panose="00000400000000000000" pitchFamily="2" charset="-78"/>
              </a:rPr>
              <a:t>Shoulder </a:t>
            </a:r>
            <a:r>
              <a:rPr lang="en-US" sz="2600" b="1" dirty="0" err="1" smtClean="0">
                <a:cs typeface="B Mitra" panose="00000400000000000000" pitchFamily="2" charset="-78"/>
              </a:rPr>
              <a:t>muscleis</a:t>
            </a:r>
            <a:r>
              <a:rPr lang="en-US" sz="2600" b="1" dirty="0" smtClean="0">
                <a:cs typeface="B Mitra" panose="00000400000000000000" pitchFamily="2" charset="-78"/>
              </a:rPr>
              <a:t> </a:t>
            </a:r>
            <a:r>
              <a:rPr lang="en-US" sz="2600" b="1" dirty="0" err="1" smtClean="0">
                <a:cs typeface="B Mitra" panose="00000400000000000000" pitchFamily="2" charset="-78"/>
              </a:rPr>
              <a:t>capula</a:t>
            </a:r>
            <a:r>
              <a:rPr lang="en-US" sz="2600" b="1" dirty="0" smtClean="0">
                <a:cs typeface="B Mitra" panose="00000400000000000000" pitchFamily="2" charset="-78"/>
              </a:rPr>
              <a:t> </a:t>
            </a:r>
            <a:r>
              <a:rPr lang="en-US" sz="2600" b="1" dirty="0" err="1">
                <a:cs typeface="B Mitra" panose="00000400000000000000" pitchFamily="2" charset="-78"/>
              </a:rPr>
              <a:t>humerus</a:t>
            </a:r>
            <a:endParaRPr lang="en-US" sz="2600" b="1" dirty="0">
              <a:cs typeface="B Mitra" panose="00000400000000000000" pitchFamily="2" charset="-78"/>
            </a:endParaRPr>
          </a:p>
          <a:p>
            <a:pPr algn="r" rtl="1"/>
            <a:r>
              <a:rPr lang="fa-IR" sz="2600" b="1" dirty="0" smtClean="0">
                <a:cs typeface="B Mitra" panose="00000400000000000000" pitchFamily="2" charset="-78"/>
              </a:rPr>
              <a:t>حرکت:</a:t>
            </a:r>
            <a:r>
              <a:rPr lang="en-US" sz="2600" b="1" dirty="0" smtClean="0">
                <a:cs typeface="B Mitra" panose="00000400000000000000" pitchFamily="2" charset="-78"/>
              </a:rPr>
              <a:t>Protraction</a:t>
            </a:r>
            <a:endParaRPr lang="en-US" sz="2600" b="1" dirty="0">
              <a:cs typeface="B Mitra" panose="00000400000000000000" pitchFamily="2" charset="-78"/>
            </a:endParaRPr>
          </a:p>
          <a:p>
            <a:pPr algn="r" rtl="1"/>
            <a:r>
              <a:rPr lang="fa-IR" sz="2600" b="1" dirty="0">
                <a:cs typeface="B Mitra" panose="00000400000000000000" pitchFamily="2" charset="-78"/>
              </a:rPr>
              <a:t>دور شدن </a:t>
            </a:r>
            <a:r>
              <a:rPr lang="fa-IR" sz="2600" b="1" dirty="0" smtClean="0">
                <a:cs typeface="B Mitra" panose="00000400000000000000" pitchFamily="2" charset="-78"/>
              </a:rPr>
              <a:t>کتف:</a:t>
            </a:r>
            <a:r>
              <a:rPr lang="en-US" sz="2600" b="1" dirty="0">
                <a:cs typeface="B Mitra" panose="00000400000000000000" pitchFamily="2" charset="-78"/>
              </a:rPr>
              <a:t> Protraction</a:t>
            </a:r>
            <a:endParaRPr lang="fa-IR" sz="2600" b="1" dirty="0" smtClean="0">
              <a:cs typeface="B Mitra" panose="00000400000000000000" pitchFamily="2" charset="-78"/>
            </a:endParaRPr>
          </a:p>
          <a:p>
            <a:pPr algn="r" rtl="1"/>
            <a:r>
              <a:rPr lang="en-US" sz="2600" b="1" dirty="0" smtClean="0">
                <a:cs typeface="B Mitra" panose="00000400000000000000" pitchFamily="2" charset="-78"/>
              </a:rPr>
              <a:t>……Ago</a:t>
            </a:r>
          </a:p>
          <a:p>
            <a:pPr algn="r" rtl="1"/>
            <a:r>
              <a:rPr lang="en-US" sz="2600" b="1" dirty="0" smtClean="0">
                <a:cs typeface="B Mitra" panose="00000400000000000000" pitchFamily="2" charset="-78"/>
              </a:rPr>
              <a:t>………</a:t>
            </a:r>
            <a:r>
              <a:rPr lang="en-US" sz="2600" b="1" dirty="0" err="1" smtClean="0">
                <a:cs typeface="B Mitra" panose="00000400000000000000" pitchFamily="2" charset="-78"/>
              </a:rPr>
              <a:t>Pir</a:t>
            </a:r>
            <a:endParaRPr lang="en-US" sz="2600" b="1" dirty="0" smtClean="0">
              <a:cs typeface="B Mitra" panose="00000400000000000000" pitchFamily="2" charset="-78"/>
            </a:endParaRPr>
          </a:p>
          <a:p>
            <a:pPr algn="r" rtl="1"/>
            <a:r>
              <a:rPr lang="en-US" sz="2600" b="1" dirty="0" err="1" smtClean="0">
                <a:cs typeface="B Mitra" panose="00000400000000000000" pitchFamily="2" charset="-78"/>
              </a:rPr>
              <a:t>Cyn</a:t>
            </a:r>
            <a:r>
              <a:rPr lang="fa-IR" sz="2600" b="1" dirty="0" smtClean="0">
                <a:cs typeface="B Mitra" panose="00000400000000000000" pitchFamily="2" charset="-78"/>
              </a:rPr>
              <a:t>:دندانه </a:t>
            </a:r>
            <a:r>
              <a:rPr lang="fa-IR" sz="2600" b="1" dirty="0">
                <a:cs typeface="B Mitra" panose="00000400000000000000" pitchFamily="2" charset="-78"/>
              </a:rPr>
              <a:t>ای </a:t>
            </a:r>
            <a:r>
              <a:rPr lang="fa-IR" sz="2600" b="1" dirty="0" smtClean="0">
                <a:cs typeface="B Mitra" panose="00000400000000000000" pitchFamily="2" charset="-78"/>
              </a:rPr>
              <a:t>قدامی: </a:t>
            </a:r>
            <a:r>
              <a:rPr lang="en-US" sz="2600" b="1" dirty="0" err="1" smtClean="0">
                <a:cs typeface="B Mitra" panose="00000400000000000000" pitchFamily="2" charset="-78"/>
              </a:rPr>
              <a:t>Seratus.antrior</a:t>
            </a:r>
            <a:endParaRPr lang="en-US" sz="2600" b="1" dirty="0">
              <a:cs typeface="B Mitra" panose="00000400000000000000" pitchFamily="2" charset="-78"/>
            </a:endParaRPr>
          </a:p>
        </p:txBody>
      </p:sp>
    </p:spTree>
    <p:extLst>
      <p:ext uri="{BB962C8B-B14F-4D97-AF65-F5344CB8AC3E}">
        <p14:creationId xmlns:p14="http://schemas.microsoft.com/office/powerpoint/2010/main" val="279337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5016500" y="2565400"/>
            <a:ext cx="6769100" cy="3831818"/>
          </a:xfrm>
          <a:prstGeom prst="rect">
            <a:avLst/>
          </a:prstGeom>
          <a:noFill/>
        </p:spPr>
        <p:txBody>
          <a:bodyPr wrap="square" numCol="1" rtlCol="1">
            <a:spAutoFit/>
          </a:bodyPr>
          <a:lstStyle/>
          <a:p>
            <a:pPr algn="r" rtl="1"/>
            <a:r>
              <a:rPr lang="en-US" sz="2700" b="1" dirty="0" err="1">
                <a:cs typeface="B Mitra" panose="00000400000000000000" pitchFamily="2" charset="-78"/>
              </a:rPr>
              <a:t>Seratus.anterior</a:t>
            </a:r>
            <a:endParaRPr lang="en-US" sz="2700" b="1" dirty="0">
              <a:cs typeface="B Mitra" panose="00000400000000000000" pitchFamily="2" charset="-78"/>
            </a:endParaRPr>
          </a:p>
          <a:p>
            <a:pPr algn="r" rtl="1"/>
            <a:r>
              <a:rPr lang="fa-IR" sz="2700" b="1" dirty="0">
                <a:cs typeface="B Mitra" panose="00000400000000000000" pitchFamily="2" charset="-78"/>
              </a:rPr>
              <a:t>سینه ای کوچک:</a:t>
            </a:r>
            <a:endParaRPr lang="en-US" sz="2700" b="1" dirty="0">
              <a:cs typeface="B Mitra" panose="00000400000000000000" pitchFamily="2" charset="-78"/>
            </a:endParaRPr>
          </a:p>
          <a:p>
            <a:pPr algn="r" rtl="1"/>
            <a:r>
              <a:rPr lang="en-US" sz="2700" b="1" dirty="0" err="1">
                <a:cs typeface="B Mitra" panose="00000400000000000000" pitchFamily="2" charset="-78"/>
              </a:rPr>
              <a:t>Pectoralisminot</a:t>
            </a:r>
            <a:endParaRPr lang="en-US" sz="2700" b="1" dirty="0">
              <a:cs typeface="B Mitra" panose="00000400000000000000" pitchFamily="2" charset="-78"/>
            </a:endParaRPr>
          </a:p>
          <a:p>
            <a:pPr algn="r" rtl="1"/>
            <a:r>
              <a:rPr lang="fa-IR" sz="2700" b="1" dirty="0">
                <a:cs typeface="B Mitra" panose="00000400000000000000" pitchFamily="2" charset="-78"/>
              </a:rPr>
              <a:t>چرخش پایینی:</a:t>
            </a:r>
            <a:endParaRPr lang="en-US" sz="2700" b="1" dirty="0">
              <a:cs typeface="B Mitra" panose="00000400000000000000" pitchFamily="2" charset="-78"/>
            </a:endParaRPr>
          </a:p>
          <a:p>
            <a:pPr algn="r" rtl="1"/>
            <a:r>
              <a:rPr lang="en-US" sz="2700" b="1" dirty="0">
                <a:cs typeface="B Mitra" panose="00000400000000000000" pitchFamily="2" charset="-78"/>
              </a:rPr>
              <a:t>Down </a:t>
            </a:r>
            <a:r>
              <a:rPr lang="en-US" sz="2700" b="1" dirty="0" err="1">
                <a:cs typeface="B Mitra" panose="00000400000000000000" pitchFamily="2" charset="-78"/>
              </a:rPr>
              <a:t>watd</a:t>
            </a:r>
            <a:r>
              <a:rPr lang="en-US" sz="2700" b="1" dirty="0">
                <a:cs typeface="B Mitra" panose="00000400000000000000" pitchFamily="2" charset="-78"/>
              </a:rPr>
              <a:t> </a:t>
            </a:r>
            <a:r>
              <a:rPr lang="en-US" sz="2700" b="1" dirty="0" smtClean="0">
                <a:cs typeface="B Mitra" panose="00000400000000000000" pitchFamily="2" charset="-78"/>
              </a:rPr>
              <a:t>rotation</a:t>
            </a:r>
            <a:r>
              <a:rPr lang="fa-IR" sz="2700" b="1" dirty="0" smtClean="0">
                <a:cs typeface="B Mitra" panose="00000400000000000000" pitchFamily="2" charset="-78"/>
              </a:rPr>
              <a:t> کتف را خنثی </a:t>
            </a:r>
            <a:r>
              <a:rPr lang="fa-IR" sz="2700" b="1" dirty="0">
                <a:cs typeface="B Mitra" panose="00000400000000000000" pitchFamily="2" charset="-78"/>
              </a:rPr>
              <a:t>می کند</a:t>
            </a:r>
            <a:r>
              <a:rPr lang="fa-IR" sz="2700" b="1" dirty="0" smtClean="0">
                <a:cs typeface="B Mitra" panose="00000400000000000000" pitchFamily="2" charset="-78"/>
              </a:rPr>
              <a:t>.</a:t>
            </a:r>
            <a:endParaRPr lang="en-US" sz="2700" b="1" dirty="0" smtClean="0">
              <a:cs typeface="B Mitra" panose="00000400000000000000" pitchFamily="2" charset="-78"/>
            </a:endParaRPr>
          </a:p>
          <a:p>
            <a:pPr algn="r" rtl="1"/>
            <a:r>
              <a:rPr lang="en-US" sz="2700" b="1" dirty="0" err="1" smtClean="0">
                <a:cs typeface="B Mitra" panose="00000400000000000000" pitchFamily="2" charset="-78"/>
              </a:rPr>
              <a:t>Sts</a:t>
            </a:r>
            <a:r>
              <a:rPr lang="fa-IR" sz="2700" b="1" dirty="0" smtClean="0">
                <a:cs typeface="B Mitra" panose="00000400000000000000" pitchFamily="2" charset="-78"/>
              </a:rPr>
              <a:t>:اگر </a:t>
            </a:r>
            <a:r>
              <a:rPr lang="fa-IR" sz="2700" b="1" dirty="0">
                <a:cs typeface="B Mitra" panose="00000400000000000000" pitchFamily="2" charset="-78"/>
              </a:rPr>
              <a:t>حرکت قوی باشد عضلات شکمی و احتمالا بین دنده های داخلی دنده هایی را ثابت کنند عضله گوشه ای کتف را حمایت می کند.</a:t>
            </a:r>
            <a:endParaRPr lang="en-US" sz="2700" b="1" dirty="0">
              <a:cs typeface="B Mitra" panose="00000400000000000000" pitchFamily="2" charset="-78"/>
            </a:endParaRPr>
          </a:p>
          <a:p>
            <a:pPr algn="r" rtl="1"/>
            <a:endParaRPr lang="en-US" sz="2700" b="1" dirty="0">
              <a:cs typeface="B Mitra"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61" y="2176259"/>
            <a:ext cx="3379740" cy="4506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10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0" y="2057400"/>
            <a:ext cx="11684000" cy="2923877"/>
          </a:xfrm>
          <a:prstGeom prst="rect">
            <a:avLst/>
          </a:prstGeom>
          <a:noFill/>
        </p:spPr>
        <p:txBody>
          <a:bodyPr wrap="square" numCol="1" rtlCol="1">
            <a:spAutoFit/>
          </a:bodyPr>
          <a:lstStyle/>
          <a:p>
            <a:pPr algn="r" rtl="1"/>
            <a:r>
              <a:rPr lang="fa-IR" sz="2300" b="1" dirty="0">
                <a:cs typeface="B Mitra" panose="00000400000000000000" pitchFamily="2" charset="-78"/>
              </a:rPr>
              <a:t>فازدوم</a:t>
            </a:r>
            <a:endParaRPr lang="en-US" sz="2300" b="1" dirty="0">
              <a:cs typeface="B Mitra" panose="00000400000000000000" pitchFamily="2" charset="-78"/>
            </a:endParaRPr>
          </a:p>
          <a:p>
            <a:pPr algn="r" rtl="1"/>
            <a:r>
              <a:rPr lang="fa-IR" sz="2300" b="1" dirty="0">
                <a:cs typeface="B Mitra" panose="00000400000000000000" pitchFamily="2" charset="-78"/>
              </a:rPr>
              <a:t>(حرکت دوم)</a:t>
            </a:r>
            <a:endParaRPr lang="en-US" sz="2300" b="1" dirty="0">
              <a:cs typeface="B Mitra" panose="00000400000000000000" pitchFamily="2" charset="-78"/>
            </a:endParaRPr>
          </a:p>
          <a:p>
            <a:pPr algn="r" rtl="1"/>
            <a:r>
              <a:rPr lang="fa-IR" sz="2300" b="1" dirty="0" smtClean="0">
                <a:cs typeface="B Mitra" panose="00000400000000000000" pitchFamily="2" charset="-78"/>
              </a:rPr>
              <a:t>بازو:</a:t>
            </a:r>
            <a:r>
              <a:rPr lang="en-US" sz="2300" b="1" dirty="0" err="1" smtClean="0">
                <a:cs typeface="B Mitra" panose="00000400000000000000" pitchFamily="2" charset="-78"/>
              </a:rPr>
              <a:t>Humerus</a:t>
            </a:r>
            <a:endParaRPr lang="en-US" sz="2300" b="1" dirty="0">
              <a:cs typeface="B Mitra" panose="00000400000000000000" pitchFamily="2" charset="-78"/>
            </a:endParaRPr>
          </a:p>
          <a:p>
            <a:pPr algn="r" rtl="1"/>
            <a:r>
              <a:rPr lang="fa-IR" sz="2300" b="1" dirty="0">
                <a:cs typeface="B Mitra" panose="00000400000000000000" pitchFamily="2" charset="-78"/>
              </a:rPr>
              <a:t>فلکشن </a:t>
            </a:r>
            <a:r>
              <a:rPr lang="fa-IR" sz="2300" b="1" dirty="0" smtClean="0">
                <a:cs typeface="B Mitra" panose="00000400000000000000" pitchFamily="2" charset="-78"/>
              </a:rPr>
              <a:t>بازو:</a:t>
            </a:r>
            <a:r>
              <a:rPr lang="en-US" sz="2300" b="1" dirty="0" smtClean="0">
                <a:cs typeface="B Mitra" panose="00000400000000000000" pitchFamily="2" charset="-78"/>
              </a:rPr>
              <a:t>Flexion25</a:t>
            </a:r>
            <a:endParaRPr lang="en-US" sz="2300" b="1" dirty="0">
              <a:cs typeface="B Mitra" panose="00000400000000000000" pitchFamily="2" charset="-78"/>
            </a:endParaRPr>
          </a:p>
          <a:p>
            <a:pPr algn="r" rtl="1"/>
            <a:r>
              <a:rPr lang="en-US" sz="2300" b="1" dirty="0" smtClean="0">
                <a:cs typeface="B Mitra" panose="00000400000000000000" pitchFamily="2" charset="-78"/>
              </a:rPr>
              <a:t>…..Ago</a:t>
            </a:r>
            <a:endParaRPr lang="fa-IR" sz="2300" b="1" dirty="0" smtClean="0">
              <a:cs typeface="B Mitra" panose="00000400000000000000" pitchFamily="2" charset="-78"/>
            </a:endParaRPr>
          </a:p>
          <a:p>
            <a:pPr algn="r" rtl="1"/>
            <a:r>
              <a:rPr lang="en-US" sz="2300" b="1" dirty="0" smtClean="0">
                <a:cs typeface="B Mitra" panose="00000400000000000000" pitchFamily="2" charset="-78"/>
              </a:rPr>
              <a:t> </a:t>
            </a:r>
            <a:r>
              <a:rPr lang="en-US" sz="2300" b="1" dirty="0" err="1" smtClean="0">
                <a:cs typeface="B Mitra" panose="00000400000000000000" pitchFamily="2" charset="-78"/>
              </a:rPr>
              <a:t>Pir</a:t>
            </a:r>
            <a:r>
              <a:rPr lang="fa-IR" sz="2300" b="1" dirty="0" smtClean="0">
                <a:cs typeface="B Mitra" panose="00000400000000000000" pitchFamily="2" charset="-78"/>
              </a:rPr>
              <a:t>بخش قدامی دلتوئید </a:t>
            </a:r>
            <a:r>
              <a:rPr lang="en-US" sz="2300" b="1" dirty="0" smtClean="0">
                <a:cs typeface="B Mitra" panose="00000400000000000000" pitchFamily="2" charset="-78"/>
              </a:rPr>
              <a:t>Deltoid </a:t>
            </a:r>
            <a:r>
              <a:rPr lang="en-US" sz="2300" b="1" dirty="0" err="1" smtClean="0">
                <a:cs typeface="B Mitra" panose="00000400000000000000" pitchFamily="2" charset="-78"/>
              </a:rPr>
              <a:t>anterion</a:t>
            </a:r>
            <a:r>
              <a:rPr lang="fa-IR" sz="2300" b="1" dirty="0" smtClean="0">
                <a:cs typeface="B Mitra" panose="00000400000000000000" pitchFamily="2" charset="-78"/>
              </a:rPr>
              <a:t> بخش </a:t>
            </a:r>
            <a:r>
              <a:rPr lang="fa-IR" sz="2300" b="1" dirty="0">
                <a:cs typeface="B Mitra" panose="00000400000000000000" pitchFamily="2" charset="-78"/>
              </a:rPr>
              <a:t>تر قوه سینه ای </a:t>
            </a:r>
            <a:r>
              <a:rPr lang="fa-IR" sz="2300" b="1" dirty="0" smtClean="0">
                <a:cs typeface="B Mitra" panose="00000400000000000000" pitchFamily="2" charset="-78"/>
              </a:rPr>
              <a:t>بزرگ </a:t>
            </a:r>
            <a:r>
              <a:rPr lang="en-US" sz="2300" b="1" dirty="0" err="1">
                <a:cs typeface="B Mitra" panose="00000400000000000000" pitchFamily="2" charset="-78"/>
              </a:rPr>
              <a:t>Clavicle.pectotali</a:t>
            </a:r>
            <a:r>
              <a:rPr lang="en-US" sz="2300" b="1" dirty="0">
                <a:cs typeface="B Mitra" panose="00000400000000000000" pitchFamily="2" charset="-78"/>
              </a:rPr>
              <a:t> </a:t>
            </a:r>
            <a:r>
              <a:rPr lang="en-US" sz="2300" b="1" dirty="0" err="1">
                <a:cs typeface="B Mitra" panose="00000400000000000000" pitchFamily="2" charset="-78"/>
              </a:rPr>
              <a:t>smajor</a:t>
            </a:r>
            <a:endParaRPr lang="en-US" sz="2300" b="1" dirty="0">
              <a:cs typeface="B Mitra" panose="00000400000000000000" pitchFamily="2" charset="-78"/>
            </a:endParaRPr>
          </a:p>
          <a:p>
            <a:pPr algn="r" rtl="1"/>
            <a:endParaRPr lang="en-US" sz="2300" b="1" dirty="0">
              <a:cs typeface="B Mitra" panose="00000400000000000000" pitchFamily="2" charset="-78"/>
            </a:endParaRPr>
          </a:p>
          <a:p>
            <a:pPr algn="r" rtl="1"/>
            <a:endParaRPr lang="en-US" sz="2300" b="1" dirty="0">
              <a:cs typeface="B Mitra" panose="00000400000000000000" pitchFamily="2" charset="-78"/>
            </a:endParaRPr>
          </a:p>
        </p:txBody>
      </p:sp>
      <p:sp>
        <p:nvSpPr>
          <p:cNvPr id="3" name="TextBox 2"/>
          <p:cNvSpPr txBox="1"/>
          <p:nvPr/>
        </p:nvSpPr>
        <p:spPr>
          <a:xfrm>
            <a:off x="7251700" y="4163556"/>
            <a:ext cx="4432300" cy="3277820"/>
          </a:xfrm>
          <a:prstGeom prst="rect">
            <a:avLst/>
          </a:prstGeom>
          <a:noFill/>
        </p:spPr>
        <p:txBody>
          <a:bodyPr wrap="square" rtlCol="0">
            <a:spAutoFit/>
          </a:bodyPr>
          <a:lstStyle/>
          <a:p>
            <a:pPr algn="r" rtl="1"/>
            <a:r>
              <a:rPr lang="en-US" sz="2300" b="1" dirty="0" err="1" smtClean="0">
                <a:cs typeface="B Mitra" panose="00000400000000000000" pitchFamily="2" charset="-78"/>
              </a:rPr>
              <a:t>Cyn</a:t>
            </a:r>
            <a:endParaRPr lang="en-US" sz="2300" b="1" dirty="0">
              <a:cs typeface="B Mitra" panose="00000400000000000000" pitchFamily="2" charset="-78"/>
            </a:endParaRPr>
          </a:p>
          <a:p>
            <a:pPr algn="r" rtl="1"/>
            <a:r>
              <a:rPr lang="fa-IR" sz="2300" b="1" dirty="0">
                <a:cs typeface="B Mitra" panose="00000400000000000000" pitchFamily="2" charset="-78"/>
              </a:rPr>
              <a:t>بازوی قرابی</a:t>
            </a:r>
            <a:endParaRPr lang="en-US" sz="2300" b="1" dirty="0">
              <a:cs typeface="B Mitra" panose="00000400000000000000" pitchFamily="2" charset="-78"/>
            </a:endParaRPr>
          </a:p>
          <a:p>
            <a:pPr algn="r" rtl="1"/>
            <a:r>
              <a:rPr lang="en-US" sz="2300" b="1" dirty="0" err="1">
                <a:cs typeface="B Mitra" panose="00000400000000000000" pitchFamily="2" charset="-78"/>
              </a:rPr>
              <a:t>Coracobrachialis</a:t>
            </a:r>
            <a:endParaRPr lang="en-US" sz="2300" b="1" dirty="0">
              <a:cs typeface="B Mitra" panose="00000400000000000000" pitchFamily="2" charset="-78"/>
            </a:endParaRPr>
          </a:p>
          <a:p>
            <a:pPr algn="r" rtl="1"/>
            <a:r>
              <a:rPr lang="en-US" sz="2300" b="1" dirty="0" err="1" smtClean="0">
                <a:cs typeface="B Mitra" panose="00000400000000000000" pitchFamily="2" charset="-78"/>
              </a:rPr>
              <a:t>Antx</a:t>
            </a:r>
            <a:endParaRPr lang="en-US" sz="2300" b="1" dirty="0">
              <a:cs typeface="B Mitra" panose="00000400000000000000" pitchFamily="2" charset="-78"/>
            </a:endParaRPr>
          </a:p>
          <a:p>
            <a:pPr algn="r" rtl="1"/>
            <a:r>
              <a:rPr lang="fa-IR" sz="2300" b="1" dirty="0">
                <a:cs typeface="B Mitra" panose="00000400000000000000" pitchFamily="2" charset="-78"/>
              </a:rPr>
              <a:t>تحت خاری</a:t>
            </a:r>
            <a:endParaRPr lang="en-US" sz="2300" b="1" dirty="0">
              <a:cs typeface="B Mitra" panose="00000400000000000000" pitchFamily="2" charset="-78"/>
            </a:endParaRPr>
          </a:p>
          <a:p>
            <a:pPr algn="r" rtl="1"/>
            <a:r>
              <a:rPr lang="en-US" sz="2300" b="1" dirty="0" err="1">
                <a:cs typeface="B Mitra" panose="00000400000000000000" pitchFamily="2" charset="-78"/>
              </a:rPr>
              <a:t>Infras</a:t>
            </a:r>
            <a:r>
              <a:rPr lang="en-US" sz="2300" b="1" dirty="0">
                <a:cs typeface="B Mitra" panose="00000400000000000000" pitchFamily="2" charset="-78"/>
              </a:rPr>
              <a:t> </a:t>
            </a:r>
            <a:r>
              <a:rPr lang="en-US" sz="2300" b="1" dirty="0" err="1">
                <a:cs typeface="B Mitra" panose="00000400000000000000" pitchFamily="2" charset="-78"/>
              </a:rPr>
              <a:t>pinatus</a:t>
            </a:r>
            <a:endParaRPr lang="en-US" sz="2300" b="1" dirty="0">
              <a:cs typeface="B Mitra" panose="00000400000000000000" pitchFamily="2" charset="-78"/>
            </a:endParaRPr>
          </a:p>
          <a:p>
            <a:pPr algn="r" rtl="1"/>
            <a:r>
              <a:rPr lang="fa-IR" sz="2300" b="1" dirty="0">
                <a:cs typeface="B Mitra" panose="00000400000000000000" pitchFamily="2" charset="-78"/>
              </a:rPr>
              <a:t>گرد </a:t>
            </a:r>
            <a:r>
              <a:rPr lang="fa-IR" sz="2300" b="1" dirty="0" smtClean="0">
                <a:cs typeface="B Mitra" panose="00000400000000000000" pitchFamily="2" charset="-78"/>
              </a:rPr>
              <a:t>کوچک </a:t>
            </a:r>
            <a:r>
              <a:rPr lang="en-US" sz="2300" b="1" dirty="0" err="1">
                <a:cs typeface="B Mitra" panose="00000400000000000000" pitchFamily="2" charset="-78"/>
              </a:rPr>
              <a:t>Teres</a:t>
            </a:r>
            <a:r>
              <a:rPr lang="en-US" sz="2300" b="1" dirty="0">
                <a:cs typeface="B Mitra" panose="00000400000000000000" pitchFamily="2" charset="-78"/>
              </a:rPr>
              <a:t> </a:t>
            </a:r>
            <a:r>
              <a:rPr lang="en-US" sz="2300" b="1" dirty="0" err="1">
                <a:cs typeface="B Mitra" panose="00000400000000000000" pitchFamily="2" charset="-78"/>
              </a:rPr>
              <a:t>minot</a:t>
            </a:r>
            <a:endParaRPr lang="en-US" sz="2300" b="1" dirty="0">
              <a:cs typeface="B Mitra" panose="00000400000000000000" pitchFamily="2" charset="-78"/>
            </a:endParaRPr>
          </a:p>
          <a:p>
            <a:pPr algn="r" rtl="1"/>
            <a:endParaRPr lang="en-US" sz="2300" b="1" dirty="0">
              <a:cs typeface="B Mitra" panose="00000400000000000000" pitchFamily="2" charset="-78"/>
            </a:endParaRPr>
          </a:p>
          <a:p>
            <a:pPr algn="r"/>
            <a:endParaRPr lang="en-US" sz="2300" b="1" dirty="0">
              <a:cs typeface="B Mitra" panose="00000400000000000000" pitchFamily="2" charset="-78"/>
            </a:endParaRPr>
          </a:p>
        </p:txBody>
      </p:sp>
      <p:sp>
        <p:nvSpPr>
          <p:cNvPr id="6" name="TextBox 5"/>
          <p:cNvSpPr txBox="1"/>
          <p:nvPr/>
        </p:nvSpPr>
        <p:spPr>
          <a:xfrm>
            <a:off x="4095750" y="4549676"/>
            <a:ext cx="3492500" cy="2308324"/>
          </a:xfrm>
          <a:prstGeom prst="rect">
            <a:avLst/>
          </a:prstGeom>
          <a:noFill/>
        </p:spPr>
        <p:txBody>
          <a:bodyPr wrap="square" rtlCol="0">
            <a:spAutoFit/>
          </a:bodyPr>
          <a:lstStyle/>
          <a:p>
            <a:pPr algn="r" rtl="1"/>
            <a:r>
              <a:rPr lang="en-US" sz="2400" b="1" dirty="0" err="1" smtClean="0">
                <a:cs typeface="B Mitra" panose="00000400000000000000" pitchFamily="2" charset="-78"/>
              </a:rPr>
              <a:t>Sta</a:t>
            </a:r>
            <a:endParaRPr lang="en-US" sz="2400" b="1" dirty="0" smtClean="0">
              <a:cs typeface="B Mitra" panose="00000400000000000000" pitchFamily="2" charset="-78"/>
            </a:endParaRPr>
          </a:p>
          <a:p>
            <a:pPr algn="r" rtl="1"/>
            <a:r>
              <a:rPr lang="fa-IR" sz="2400" b="1" dirty="0" smtClean="0">
                <a:cs typeface="B Mitra" panose="00000400000000000000" pitchFamily="2" charset="-78"/>
              </a:rPr>
              <a:t>زوزنقه ای </a:t>
            </a:r>
            <a:endParaRPr lang="en-US" sz="2400" b="1" dirty="0" smtClean="0">
              <a:cs typeface="B Mitra" panose="00000400000000000000" pitchFamily="2" charset="-78"/>
            </a:endParaRPr>
          </a:p>
          <a:p>
            <a:pPr algn="r" rtl="1"/>
            <a:r>
              <a:rPr lang="en-US" sz="2400" b="1" dirty="0" smtClean="0">
                <a:cs typeface="B Mitra" panose="00000400000000000000" pitchFamily="2" charset="-78"/>
              </a:rPr>
              <a:t>Trapezius</a:t>
            </a:r>
          </a:p>
          <a:p>
            <a:pPr algn="r" rtl="1"/>
            <a:r>
              <a:rPr lang="fa-IR" sz="2400" b="1" dirty="0" smtClean="0">
                <a:cs typeface="B Mitra" panose="00000400000000000000" pitchFamily="2" charset="-78"/>
              </a:rPr>
              <a:t>تحت تر قوه ای</a:t>
            </a:r>
            <a:endParaRPr lang="en-US" sz="2400" b="1" dirty="0" smtClean="0">
              <a:cs typeface="B Mitra" panose="00000400000000000000" pitchFamily="2" charset="-78"/>
            </a:endParaRPr>
          </a:p>
          <a:p>
            <a:pPr algn="r" rtl="1"/>
            <a:r>
              <a:rPr lang="en-US" sz="2400" b="1" dirty="0" err="1" smtClean="0">
                <a:cs typeface="B Mitra" panose="00000400000000000000" pitchFamily="2" charset="-78"/>
              </a:rPr>
              <a:t>Subclavius</a:t>
            </a:r>
            <a:endParaRPr lang="en-US" sz="2400" b="1" dirty="0" smtClean="0">
              <a:cs typeface="B Mitra" panose="00000400000000000000" pitchFamily="2" charset="-78"/>
            </a:endParaRPr>
          </a:p>
          <a:p>
            <a:pPr algn="r"/>
            <a:endParaRPr lang="en-US" sz="2400" b="1" dirty="0">
              <a:cs typeface="B Mitra"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34" y="4549676"/>
            <a:ext cx="1578843" cy="2105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6026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78</TotalTime>
  <Words>1334</Words>
  <Application>Microsoft Office PowerPoint</Application>
  <PresentationFormat>Widescreen</PresentationFormat>
  <Paragraphs>372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 Mitra</vt:lpstr>
      <vt:lpstr>Century Gothic</vt:lpstr>
      <vt:lpstr>IranNastaliq</vt:lpstr>
      <vt:lpstr>Wingdings 3</vt:lpstr>
      <vt:lpstr>Ion Boardroom</vt:lpstr>
      <vt:lpstr>بسم الله الرحمن الرحیم</vt:lpstr>
      <vt:lpstr>عنوان پروژه :  آنالیز شوت جفت بسکتبال دانشجو :   استاد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MRT www.Win2Farsi.com</cp:lastModifiedBy>
  <cp:revision>17</cp:revision>
  <dcterms:created xsi:type="dcterms:W3CDTF">2016-01-31T13:20:45Z</dcterms:created>
  <dcterms:modified xsi:type="dcterms:W3CDTF">2017-09-23T05:42:00Z</dcterms:modified>
</cp:coreProperties>
</file>