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84" r:id="rId9"/>
    <p:sldId id="263" r:id="rId10"/>
    <p:sldId id="264" r:id="rId11"/>
    <p:sldId id="265" r:id="rId12"/>
    <p:sldId id="285" r:id="rId13"/>
    <p:sldId id="266" r:id="rId14"/>
    <p:sldId id="267" r:id="rId15"/>
    <p:sldId id="286" r:id="rId16"/>
    <p:sldId id="268" r:id="rId17"/>
    <p:sldId id="287" r:id="rId18"/>
    <p:sldId id="269" r:id="rId19"/>
    <p:sldId id="270" r:id="rId20"/>
    <p:sldId id="288" r:id="rId21"/>
    <p:sldId id="271" r:id="rId22"/>
    <p:sldId id="290" r:id="rId23"/>
    <p:sldId id="272" r:id="rId24"/>
    <p:sldId id="289"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59" autoAdjust="0"/>
    <p:restoredTop sz="94660"/>
  </p:normalViewPr>
  <p:slideViewPr>
    <p:cSldViewPr snapToGrid="0">
      <p:cViewPr>
        <p:scale>
          <a:sx n="75" d="100"/>
          <a:sy n="75" d="100"/>
        </p:scale>
        <p:origin x="258"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EAB024-7D72-4D3B-8901-476034210F2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047F-75BD-42F4-9F19-69A53825FA7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41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AB024-7D72-4D3B-8901-476034210F2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14526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AB024-7D72-4D3B-8901-476034210F2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216129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AB024-7D72-4D3B-8901-476034210F2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3586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AB024-7D72-4D3B-8901-476034210F2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047F-75BD-42F4-9F19-69A53825FA7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49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EAB024-7D72-4D3B-8901-476034210F2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112718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EAB024-7D72-4D3B-8901-476034210F2F}"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242519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EAB024-7D72-4D3B-8901-476034210F2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313446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EAB024-7D72-4D3B-8901-476034210F2F}" type="datetimeFigureOut">
              <a:rPr lang="en-US" smtClean="0"/>
              <a:t>4/22/2019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36536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0EAB024-7D72-4D3B-8901-476034210F2F}" type="datetimeFigureOut">
              <a:rPr lang="en-US" smtClean="0"/>
              <a:t>4/22/2019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71047F-75BD-42F4-9F19-69A53825FA73}" type="slidenum">
              <a:rPr lang="en-US" smtClean="0"/>
              <a:t>‹#›</a:t>
            </a:fld>
            <a:endParaRPr lang="en-US"/>
          </a:p>
        </p:txBody>
      </p:sp>
    </p:spTree>
    <p:extLst>
      <p:ext uri="{BB962C8B-B14F-4D97-AF65-F5344CB8AC3E}">
        <p14:creationId xmlns:p14="http://schemas.microsoft.com/office/powerpoint/2010/main" val="395087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AB024-7D72-4D3B-8901-476034210F2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1047F-75BD-42F4-9F19-69A53825FA73}" type="slidenum">
              <a:rPr lang="en-US" smtClean="0"/>
              <a:t>‹#›</a:t>
            </a:fld>
            <a:endParaRPr lang="en-US"/>
          </a:p>
        </p:txBody>
      </p:sp>
    </p:spTree>
    <p:extLst>
      <p:ext uri="{BB962C8B-B14F-4D97-AF65-F5344CB8AC3E}">
        <p14:creationId xmlns:p14="http://schemas.microsoft.com/office/powerpoint/2010/main" val="276636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0EAB024-7D72-4D3B-8901-476034210F2F}" type="datetimeFigureOut">
              <a:rPr lang="en-US" smtClean="0"/>
              <a:t>4/22/2019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571047F-75BD-42F4-9F19-69A53825FA73}"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354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3600" b="1" dirty="0">
                <a:cs typeface="B Titr" panose="00000700000000000000" pitchFamily="2" charset="-78"/>
              </a:rPr>
              <a:t>الزامات ایمنی، بهداشت و محیط زیست در </a:t>
            </a:r>
            <a:r>
              <a:rPr lang="en-US" sz="3600" b="1" dirty="0" smtClean="0">
                <a:cs typeface="B Titr" panose="00000700000000000000" pitchFamily="2" charset="-78"/>
              </a:rPr>
              <a:t/>
            </a:r>
            <a:br>
              <a:rPr lang="en-US" sz="3600" b="1" dirty="0" smtClean="0">
                <a:cs typeface="B Titr" panose="00000700000000000000" pitchFamily="2" charset="-78"/>
              </a:rPr>
            </a:br>
            <a:r>
              <a:rPr lang="ar-SA" sz="3600" b="1" dirty="0" smtClean="0">
                <a:cs typeface="B Titr" panose="00000700000000000000" pitchFamily="2" charset="-78"/>
              </a:rPr>
              <a:t>ساخت </a:t>
            </a:r>
            <a:r>
              <a:rPr lang="ar-SA" sz="3600" b="1" dirty="0">
                <a:cs typeface="B Titr" panose="00000700000000000000" pitchFamily="2" charset="-78"/>
              </a:rPr>
              <a:t>و سازها و پروژه های عمرانی</a:t>
            </a:r>
            <a:r>
              <a:rPr lang="en-US" sz="3600" dirty="0">
                <a:cs typeface="B Titr" panose="00000700000000000000" pitchFamily="2" charset="-78"/>
              </a:rPr>
              <a:t/>
            </a:r>
            <a:br>
              <a:rPr lang="en-US" sz="3600" dirty="0">
                <a:cs typeface="B Titr" panose="00000700000000000000" pitchFamily="2" charset="-78"/>
              </a:rPr>
            </a:br>
            <a:endParaRPr lang="en-US" sz="36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78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علائم و تابلوهای هشداردهنده (انحراف ترافیك):</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4077398"/>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به هنگام اجرای عملیات اجرایی در خیابان، جهت جلوگیری از وارد شدن خسارت عمده به خیابان كه ناشی از وضعیت ساخت و ساز آن است، مسئولین امر می‌توانند تردد را ممنوع یا محدود نموده و آنرا یا منحرف نمایند و یا با خط‌كشی‌ یا نصب تجهیزات هدایت، بجای دیگر هدایت كنند و در صورت لزوم علایم خطر را نیز مستقرنمایند. اینجاست كه نیاز به نصب علایم راهنمایی و رانندگی باید مدنظر قرار گیرد. جهت ایمن سازی و علامت گذاری و مسدود کردن اطراف کارگاه های اجرائی و محل های کار، علاوه بر تجهیزات قانونی، می توان ازتجهیزات انسداد مسیر، از قبیل تجهیزات هشدار، هدایت و مسدود کردن مسیرها نیز استفاده نمود. علایم و تجهیزات راهنمایی و رانندگی در تامین ایمنی تردد و اهمیت فوق العاده ای دارند. تدابیری که اتخاذ می شود، به شدت تابع تراکم جریان تردد و شرایط محلی است. وجود علائم و تابلوهای هشداردهنده در هر عملیات عمرانی به عنوان  فاز تکمیلی حصارکشی و محصورسازی کاملاً ضروری و لازم الاجرا است. </a:t>
            </a:r>
          </a:p>
        </p:txBody>
      </p:sp>
    </p:spTree>
    <p:extLst>
      <p:ext uri="{BB962C8B-B14F-4D97-AF65-F5344CB8AC3E}">
        <p14:creationId xmlns:p14="http://schemas.microsoft.com/office/powerpoint/2010/main" val="356449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ایمنی کار با تجهیزات و ماشین آلات سنگین:</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pic>
        <p:nvPicPr>
          <p:cNvPr id="2050" name="Picture 2" descr="ØªØµÙÛØ± ÙØ±Øª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297112"/>
            <a:ext cx="48768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ایمنی کار با تجهیزات و ماشین آلات سنگین:</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4077398"/>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یکی از عوامل اصلی تولید و ارائه خدمات در هر سازمان، ماشین آلات و تجهیزات می باشند. در پروژه های عمرانی سازمان مهندسی و عمران شهر تهران، با توجه به نوع فعالیت های اجرایی آن، استفاده از ماشین آلات سنگین امری اجتناب ناپذیراست. استفاده از تجهیزات مناسب و استفاده مناسب از تجهیزات موجود در راستای افزایش بهره وری و ایمنی تجهیزات و ماشین آلات از اهمیت بسزایی برخوردار است. از این رو لازم است استفاده کنندگان ماشین آلات علاوه بر دارا بودن گواهینامه ویژه با انواع خطرات آنها آشنا شوند و ملاحظات ایمنی را در خصوص کار با انواع ماشین آلات و دستگاه ها مورد توجه قرار دهند. مواردی كه در كار با جرثقیل ها بدقت باید مورد توجه قرار گیرد، توجه به توقف در كنار مناطق حفاری شده، قرار دادن پلیت در زیر جك و بارگیری مجاز می باشد. پارك وسایل باید در یك فاصله مطمئن صورت گیرد تا از خطر واژگون شدن آنها به داخل گودال به دلیل سست بودن خاك آن مناطق جلوگیری بعمل آید. </a:t>
            </a:r>
          </a:p>
        </p:txBody>
      </p:sp>
    </p:spTree>
    <p:extLst>
      <p:ext uri="{BB962C8B-B14F-4D97-AF65-F5344CB8AC3E}">
        <p14:creationId xmlns:p14="http://schemas.microsoft.com/office/powerpoint/2010/main" val="16205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ایمنی کار با تجهیزات و ماشین آلات سنگین:</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2266005"/>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بارگیری و مهار آن باید به شكلی باشد كه از واژگون شدن وسیله جلوگیری به عمل آید. در صورت عدم استفاده از پلیت، تخته یا الوارهای چوبی یا فلزی با ضخامت های كافی در زیر جك های تعادل جرثقیل ها هر لحظه احتمال وقوع حادثه مثل واژگون شدن جرثقیل به دلیل فرو رفتن جك در زمین می رود. زیرا با ثابت بودن نیرو (وزن جرثقیل و بار) هر قدر سطح تحت فشار، بیشتر باشد، فشار كاهش می یابد و بالعكس (</a:t>
            </a:r>
            <a:r>
              <a:rPr lang="en-US" sz="2200" dirty="0" smtClean="0">
                <a:effectLst/>
                <a:latin typeface="Arial" panose="020B0604020202020204" pitchFamily="34" charset="0"/>
                <a:ea typeface="Times New Roman" panose="02020603050405020304" pitchFamily="18" charset="0"/>
                <a:cs typeface="B Nazanin" panose="00000400000000000000" pitchFamily="2" charset="-78"/>
              </a:rPr>
              <a:t>P=F/A</a:t>
            </a:r>
            <a:r>
              <a:rPr lang="fa-IR" sz="2200" dirty="0" smtClean="0">
                <a:effectLst/>
                <a:latin typeface="Arial" panose="020B0604020202020204" pitchFamily="34" charset="0"/>
                <a:ea typeface="Times New Roman" panose="02020603050405020304" pitchFamily="18" charset="0"/>
                <a:cs typeface="B Nazanin" panose="00000400000000000000" pitchFamily="2" charset="-78"/>
              </a:rPr>
              <a:t>)</a:t>
            </a:r>
            <a:r>
              <a:rPr lang="en-US" sz="2200" dirty="0" smtClean="0">
                <a:effectLst/>
                <a:latin typeface="Arial" panose="020B0604020202020204" pitchFamily="34" charset="0"/>
                <a:ea typeface="Times New Roman" panose="02020603050405020304" pitchFamily="18" charset="0"/>
                <a:cs typeface="B Nazanin" panose="00000400000000000000" pitchFamily="2" charset="-78"/>
              </a:rPr>
              <a:t>. </a:t>
            </a: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در ضمن كار با جرثقیل های بزرگ نیازمند به ریگر جهت هدایت راننده در نقاط كور می باشد.</a:t>
            </a:r>
          </a:p>
        </p:txBody>
      </p:sp>
    </p:spTree>
    <p:extLst>
      <p:ext uri="{BB962C8B-B14F-4D97-AF65-F5344CB8AC3E}">
        <p14:creationId xmlns:p14="http://schemas.microsoft.com/office/powerpoint/2010/main" val="161881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smtClean="0">
                <a:solidFill>
                  <a:schemeClr val="tx1"/>
                </a:solidFill>
                <a:cs typeface="B Titr" panose="00000700000000000000" pitchFamily="2" charset="-78"/>
              </a:rPr>
              <a:t>بخش ایمنی</a:t>
            </a:r>
            <a:r>
              <a:rPr lang="en-US" sz="2800" dirty="0" smtClean="0">
                <a:solidFill>
                  <a:schemeClr val="tx1"/>
                </a:solidFill>
                <a:cs typeface="B Titr" panose="00000700000000000000" pitchFamily="2" charset="-78"/>
              </a:rPr>
              <a:t/>
            </a:r>
            <a:br>
              <a:rPr lang="en-US" sz="2800" dirty="0" smtClean="0">
                <a:solidFill>
                  <a:schemeClr val="tx1"/>
                </a:solidFill>
                <a:cs typeface="B Titr" panose="00000700000000000000" pitchFamily="2" charset="-78"/>
              </a:rPr>
            </a:br>
            <a:r>
              <a:rPr lang="ar-SA" sz="2800" b="1" dirty="0">
                <a:solidFill>
                  <a:schemeClr val="tx1"/>
                </a:solidFill>
                <a:cs typeface="B Titr" panose="00000700000000000000" pitchFamily="2" charset="-78"/>
              </a:rPr>
              <a:t>تجهیزات حفاظت فردی</a:t>
            </a:r>
            <a:r>
              <a:rPr lang="ar-SA" sz="2800" b="1" dirty="0" smtClean="0">
                <a:solidFill>
                  <a:schemeClr val="tx1"/>
                </a:solidFill>
                <a:cs typeface="B Titr" panose="00000700000000000000" pitchFamily="2" charset="-78"/>
              </a:rPr>
              <a:t>:</a:t>
            </a:r>
            <a:r>
              <a:rPr lang="en-US" sz="2800" dirty="0" smtClean="0">
                <a:solidFill>
                  <a:schemeClr val="tx1"/>
                </a:solidFill>
                <a:cs typeface="B Titr" panose="00000700000000000000" pitchFamily="2" charset="-78"/>
              </a:rPr>
              <a:t/>
            </a:r>
            <a:br>
              <a:rPr lang="en-US" sz="2800" dirty="0" smtClean="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pic>
        <p:nvPicPr>
          <p:cNvPr id="3074" name="Picture 2" descr="ØªØµÙÛØ± ÙØ±Øª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 y="2357437"/>
            <a:ext cx="8286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3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smtClean="0">
                <a:solidFill>
                  <a:schemeClr val="tx1"/>
                </a:solidFill>
                <a:cs typeface="B Titr" panose="00000700000000000000" pitchFamily="2" charset="-78"/>
              </a:rPr>
              <a:t>بخش ایمنی</a:t>
            </a:r>
            <a:r>
              <a:rPr lang="en-US" sz="2800" dirty="0" smtClean="0">
                <a:solidFill>
                  <a:schemeClr val="tx1"/>
                </a:solidFill>
                <a:cs typeface="B Titr" panose="00000700000000000000" pitchFamily="2" charset="-78"/>
              </a:rPr>
              <a:t/>
            </a:r>
            <a:br>
              <a:rPr lang="en-US" sz="2800" dirty="0" smtClean="0">
                <a:solidFill>
                  <a:schemeClr val="tx1"/>
                </a:solidFill>
                <a:cs typeface="B Titr" panose="00000700000000000000" pitchFamily="2" charset="-78"/>
              </a:rPr>
            </a:br>
            <a:r>
              <a:rPr lang="ar-SA" sz="2800" b="1" dirty="0">
                <a:solidFill>
                  <a:schemeClr val="tx1"/>
                </a:solidFill>
                <a:cs typeface="B Titr" panose="00000700000000000000" pitchFamily="2" charset="-78"/>
              </a:rPr>
              <a:t>تجهیزات حفاظت فردی</a:t>
            </a:r>
            <a:r>
              <a:rPr lang="ar-SA" sz="2800" b="1" dirty="0" smtClean="0">
                <a:solidFill>
                  <a:schemeClr val="tx1"/>
                </a:solidFill>
                <a:cs typeface="B Titr" panose="00000700000000000000" pitchFamily="2" charset="-78"/>
              </a:rPr>
              <a:t>:</a:t>
            </a:r>
            <a:r>
              <a:rPr lang="en-US" sz="2800" dirty="0" smtClean="0">
                <a:solidFill>
                  <a:schemeClr val="tx1"/>
                </a:solidFill>
                <a:cs typeface="B Titr" panose="00000700000000000000" pitchFamily="2" charset="-78"/>
              </a:rPr>
              <a:t/>
            </a:r>
            <a:br>
              <a:rPr lang="en-US" sz="2800" dirty="0" smtClean="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2266005"/>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از آنجا که تأمین تجهیزات حفاظت فردی می تواند باعث جلوگیری از وارد آمدن آسیبهای جدی و کاهش عوامل زیان آور و خطرات موجود در محیط کار گردد، بنابراین لزوم استفاده از آن در تمام فعالیت های عمرانی در پروژه احساس می شود. پیمانکار موظف است کلیه وسایل حفاظت فردی از جنس مرغوب و مقاوم را قبل از شروع پیمان برای کارکنان خود تهیه نماید. حال با توجه به اهمیت این موضوع، لازم است سیستم جامعی جهت توزیع مناسب این تجهیزات و نظارت بر استفاده از آن برقرار گردد.</a:t>
            </a:r>
          </a:p>
        </p:txBody>
      </p:sp>
    </p:spTree>
    <p:extLst>
      <p:ext uri="{BB962C8B-B14F-4D97-AF65-F5344CB8AC3E}">
        <p14:creationId xmlns:p14="http://schemas.microsoft.com/office/powerpoint/2010/main" val="88044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3" y="-473791"/>
            <a:ext cx="7543800" cy="1450757"/>
          </a:xfrm>
        </p:spPr>
        <p:txBody>
          <a:bodyPr>
            <a:normAutofit/>
          </a:bodyPr>
          <a:lstStyle/>
          <a:p>
            <a:pPr algn="r" rtl="1"/>
            <a:r>
              <a:rPr lang="ar-SA" sz="2800" b="1" dirty="0">
                <a:solidFill>
                  <a:schemeClr val="tx1"/>
                </a:solidFill>
                <a:cs typeface="B Titr" panose="00000700000000000000" pitchFamily="2" charset="-78"/>
              </a:rPr>
              <a:t>ایمنی داربست گذاری وکار در ارتفاع:</a:t>
            </a:r>
            <a:endParaRPr lang="en-US" sz="2800" dirty="0">
              <a:solidFill>
                <a:schemeClr val="tx1"/>
              </a:solidFill>
              <a:cs typeface="B Titr" panose="00000700000000000000" pitchFamily="2" charset="-78"/>
            </a:endParaRPr>
          </a:p>
        </p:txBody>
      </p:sp>
      <p:pic>
        <p:nvPicPr>
          <p:cNvPr id="4098" name="Picture 2" descr="ÙØªÛØ¬Ù ØªØµÙÛØ±Û Ø¨Ø±Ø§Û Ø§ÛÙÙÛ Ø¯Ø§Ø±Ø¨Ø³Øª Ú¯Ø°Ø§Ø±Û Ù Ú©Ø§Ø± Ø¯Ø± Ø§Ø±ØªÙØ§Ø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50" y="1524000"/>
            <a:ext cx="42005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7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3" y="-473791"/>
            <a:ext cx="7543800" cy="1450757"/>
          </a:xfrm>
        </p:spPr>
        <p:txBody>
          <a:bodyPr>
            <a:normAutofit/>
          </a:bodyPr>
          <a:lstStyle/>
          <a:p>
            <a:pPr algn="r" rtl="1"/>
            <a:r>
              <a:rPr lang="ar-SA" sz="2800" b="1" dirty="0">
                <a:solidFill>
                  <a:schemeClr val="tx1"/>
                </a:solidFill>
                <a:cs typeface="B Titr" panose="00000700000000000000" pitchFamily="2" charset="-78"/>
              </a:rPr>
              <a:t>ایمنی داربست گذاری وکار در ارتفاع:</a:t>
            </a:r>
            <a:endParaRPr lang="en-US" sz="2800" dirty="0">
              <a:solidFill>
                <a:schemeClr val="tx1"/>
              </a:solidFill>
              <a:cs typeface="B Titr" panose="00000700000000000000" pitchFamily="2" charset="-78"/>
            </a:endParaRPr>
          </a:p>
        </p:txBody>
      </p:sp>
      <p:sp>
        <p:nvSpPr>
          <p:cNvPr id="3" name="TextBox 2"/>
          <p:cNvSpPr txBox="1"/>
          <p:nvPr/>
        </p:nvSpPr>
        <p:spPr>
          <a:xfrm>
            <a:off x="346509" y="1102095"/>
            <a:ext cx="8116504" cy="4478149"/>
          </a:xfrm>
          <a:prstGeom prst="rect">
            <a:avLst/>
          </a:prstGeom>
          <a:noFill/>
        </p:spPr>
        <p:txBody>
          <a:bodyPr wrap="square" rtlCol="0">
            <a:spAutoFit/>
          </a:bodyPr>
          <a:lstStyle/>
          <a:p>
            <a:pPr algn="just" rtl="1"/>
            <a:r>
              <a:rPr lang="ar-SA" sz="1900" dirty="0">
                <a:cs typeface="B Nazanin" panose="00000400000000000000" pitchFamily="2" charset="-78"/>
              </a:rPr>
              <a:t>انجام كار در مكان‌هایی كه بلندی آن از سطح زمین20/1 متر باشد عملیات كار در ارتفاع محسوب می‌شود و ضروری است كه در این قبیل فعالیت‌ها اقدامات لازم جهت پیشگیری از سقوط در نظر گرفته شود. در فرایند ایمن سازی عملیات كار در ارتفاع مراحل زیر را باید در نظر گرفت:</a:t>
            </a:r>
            <a:endParaRPr lang="en-US" sz="1900" dirty="0">
              <a:cs typeface="B Nazanin" panose="00000400000000000000" pitchFamily="2" charset="-78"/>
            </a:endParaRPr>
          </a:p>
          <a:p>
            <a:pPr algn="just" rtl="1"/>
            <a:r>
              <a:rPr lang="ar-SA" sz="1900" dirty="0">
                <a:cs typeface="B Nazanin" panose="00000400000000000000" pitchFamily="2" charset="-78"/>
              </a:rPr>
              <a:t> </a:t>
            </a:r>
            <a:r>
              <a:rPr lang="ar-SA" sz="1900" dirty="0" smtClean="0">
                <a:cs typeface="B Nazanin" panose="00000400000000000000" pitchFamily="2" charset="-78"/>
              </a:rPr>
              <a:t>- </a:t>
            </a:r>
            <a:r>
              <a:rPr lang="ar-SA" sz="1900" dirty="0">
                <a:cs typeface="B Nazanin" panose="00000400000000000000" pitchFamily="2" charset="-78"/>
              </a:rPr>
              <a:t>پرهیز از كار در ارتفاع و یا انجام بخش‌هایی از آن در سطح زمین در شرایطی كه این امكان وجود دارد.</a:t>
            </a:r>
            <a:endParaRPr lang="en-US" sz="1900" dirty="0">
              <a:cs typeface="B Nazanin" panose="00000400000000000000" pitchFamily="2" charset="-78"/>
            </a:endParaRPr>
          </a:p>
          <a:p>
            <a:pPr algn="just" rtl="1"/>
            <a:r>
              <a:rPr lang="ar-SA" sz="1900" dirty="0">
                <a:cs typeface="B Nazanin" panose="00000400000000000000" pitchFamily="2" charset="-78"/>
              </a:rPr>
              <a:t> </a:t>
            </a:r>
            <a:r>
              <a:rPr lang="ar-SA" sz="1900" dirty="0" smtClean="0">
                <a:cs typeface="B Nazanin" panose="00000400000000000000" pitchFamily="2" charset="-78"/>
              </a:rPr>
              <a:t>- </a:t>
            </a:r>
            <a:r>
              <a:rPr lang="ar-SA" sz="1900" dirty="0">
                <a:cs typeface="B Nazanin" panose="00000400000000000000" pitchFamily="2" charset="-78"/>
              </a:rPr>
              <a:t>استفاده از روش‌ها و تجهیزاتی كه خطر سقوط افراد در حین كار را از بین ببرد در شرایطی كه امكان ممانعت از كار در ارتفاع وجود ندارد.</a:t>
            </a:r>
            <a:endParaRPr lang="en-US" sz="1900" dirty="0">
              <a:cs typeface="B Nazanin" panose="00000400000000000000" pitchFamily="2" charset="-78"/>
            </a:endParaRPr>
          </a:p>
          <a:p>
            <a:pPr algn="just" rtl="1"/>
            <a:r>
              <a:rPr lang="ar-SA" sz="1900" dirty="0">
                <a:cs typeface="B Nazanin" panose="00000400000000000000" pitchFamily="2" charset="-78"/>
              </a:rPr>
              <a:t> </a:t>
            </a:r>
            <a:r>
              <a:rPr lang="ar-SA" sz="1900" dirty="0" smtClean="0">
                <a:cs typeface="B Nazanin" panose="00000400000000000000" pitchFamily="2" charset="-78"/>
              </a:rPr>
              <a:t>استفاده </a:t>
            </a:r>
            <a:r>
              <a:rPr lang="ar-SA" sz="1900" dirty="0">
                <a:cs typeface="B Nazanin" panose="00000400000000000000" pitchFamily="2" charset="-78"/>
              </a:rPr>
              <a:t>از روش‌ها و تجهیزاتی كه ارتفاع سقوط و شدت صدمات ناشی از سقوط را كاهش دهند در شرایطی كه امكان از بین بردن خطر سقوط وجود ندارد.</a:t>
            </a:r>
            <a:endParaRPr lang="en-US" sz="1900" dirty="0">
              <a:cs typeface="B Nazanin" panose="00000400000000000000" pitchFamily="2" charset="-78"/>
            </a:endParaRPr>
          </a:p>
          <a:p>
            <a:pPr algn="just" rtl="1"/>
            <a:r>
              <a:rPr lang="ar-SA" sz="1900" dirty="0">
                <a:cs typeface="B Nazanin" panose="00000400000000000000" pitchFamily="2" charset="-78"/>
              </a:rPr>
              <a:t> </a:t>
            </a:r>
            <a:r>
              <a:rPr lang="ar-SA" sz="1900" dirty="0" smtClean="0">
                <a:cs typeface="B Nazanin" panose="00000400000000000000" pitchFamily="2" charset="-78"/>
              </a:rPr>
              <a:t>یکی </a:t>
            </a:r>
            <a:r>
              <a:rPr lang="ar-SA" sz="1900" dirty="0">
                <a:cs typeface="B Nazanin" panose="00000400000000000000" pitchFamily="2" charset="-78"/>
              </a:rPr>
              <a:t>از مخاطرات عمده کار در ارتفاع، سقوط اشیاء و اجسام است که علاوه بر خسارت به تجهیزات، می تواند باعث آسیب افرادی شود که در حال عبور و کار در محل هستند. بنابراین می باید از توری های سیمی محافظ در زیر منطقه عملیاتی و نوار خطری زرد رنگ جهت تفکیک منطقه کار در ارتفاع جهت عبور عابرین و کارگران از آن محدوده، استفاده شود، تا از ترددهای غیرضروری جلوگیری بعمل آید. در ضمن در هنگام کار در ارتفاع باید از داربست استاندارد به همراه تخته های کار مهارشده به عرض حداقل 60 سانتی متر(جایگاه ایستاندن) استفاده گردد.</a:t>
            </a:r>
            <a:endParaRPr lang="en-US" sz="1900" dirty="0">
              <a:cs typeface="B Nazanin" panose="00000400000000000000" pitchFamily="2" charset="-78"/>
            </a:endParaRPr>
          </a:p>
          <a:p>
            <a:pPr algn="just"/>
            <a:endParaRPr lang="en-US" sz="1900" dirty="0">
              <a:cs typeface="B Nazanin" panose="00000400000000000000" pitchFamily="2" charset="-78"/>
            </a:endParaRPr>
          </a:p>
        </p:txBody>
      </p:sp>
    </p:spTree>
    <p:extLst>
      <p:ext uri="{BB962C8B-B14F-4D97-AF65-F5344CB8AC3E}">
        <p14:creationId xmlns:p14="http://schemas.microsoft.com/office/powerpoint/2010/main" val="8692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3" y="-473791"/>
            <a:ext cx="7543800" cy="1450757"/>
          </a:xfrm>
        </p:spPr>
        <p:txBody>
          <a:bodyPr>
            <a:normAutofit/>
          </a:bodyPr>
          <a:lstStyle/>
          <a:p>
            <a:pPr algn="r" rtl="1"/>
            <a:r>
              <a:rPr lang="ar-SA" sz="2800" b="1" dirty="0">
                <a:solidFill>
                  <a:schemeClr val="tx1"/>
                </a:solidFill>
                <a:cs typeface="B Titr" panose="00000700000000000000" pitchFamily="2" charset="-78"/>
              </a:rPr>
              <a:t>ضبط و ربط محیط كار:</a:t>
            </a:r>
            <a:endParaRPr lang="en-US" sz="2800" dirty="0">
              <a:solidFill>
                <a:schemeClr val="tx1"/>
              </a:solidFill>
              <a:cs typeface="B Titr" panose="00000700000000000000" pitchFamily="2" charset="-78"/>
            </a:endParaRPr>
          </a:p>
        </p:txBody>
      </p:sp>
      <p:sp>
        <p:nvSpPr>
          <p:cNvPr id="3" name="TextBox 2"/>
          <p:cNvSpPr txBox="1"/>
          <p:nvPr/>
        </p:nvSpPr>
        <p:spPr>
          <a:xfrm>
            <a:off x="346509" y="1785489"/>
            <a:ext cx="8116504" cy="3046988"/>
          </a:xfrm>
          <a:prstGeom prst="rect">
            <a:avLst/>
          </a:prstGeom>
          <a:noFill/>
        </p:spPr>
        <p:txBody>
          <a:bodyPr wrap="square" rtlCol="0">
            <a:spAutoFit/>
          </a:bodyPr>
          <a:lstStyle/>
          <a:p>
            <a:pPr algn="just" rtl="1"/>
            <a:r>
              <a:rPr lang="ar-SA" sz="2400" dirty="0" smtClean="0">
                <a:cs typeface="B Nazanin" panose="00000400000000000000" pitchFamily="2" charset="-78"/>
              </a:rPr>
              <a:t>یکی از فعالیت های ممنوع که انجام آن از نظر ایمنی و بهداشت حرفه ای درست نبوده و سریعا باید شرایط مناسبی جهت رسیدگی به آن ایجاد گردد، ریختن نخاله ها و مواد زائد در محل نامناسب بدون در نظر گرفتن محل دپوی مناسب می باشد. با لحاظ اینکه محیط کار در پروژه های عمرانی، ماهیتا دارای یکسری نخاله ها از قبیل آهن آلات، آجر، سنگ و ... می باشد، از این رو مخاطراتی حاصل از برخورد کارگران با این نخاله ها در سطح پروژه ها به وجود می آید. بنابراین پاک سازی محیط کار از این نخاله ها و انتقال آنها از داخل سایت، به یک محوطه مثل انبار و یا خارج از سایت کاملا ضروری به نظر می رسد.</a:t>
            </a:r>
            <a:endParaRPr lang="en-US" sz="2400" dirty="0">
              <a:cs typeface="B Nazanin" panose="00000400000000000000" pitchFamily="2" charset="-78"/>
            </a:endParaRPr>
          </a:p>
        </p:txBody>
      </p:sp>
    </p:spTree>
    <p:extLst>
      <p:ext uri="{BB962C8B-B14F-4D97-AF65-F5344CB8AC3E}">
        <p14:creationId xmlns:p14="http://schemas.microsoft.com/office/powerpoint/2010/main" val="329451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3" y="-473791"/>
            <a:ext cx="7543800" cy="1450757"/>
          </a:xfrm>
        </p:spPr>
        <p:txBody>
          <a:bodyPr>
            <a:normAutofit/>
          </a:bodyPr>
          <a:lstStyle/>
          <a:p>
            <a:pPr algn="r" rtl="1"/>
            <a:r>
              <a:rPr lang="ar-SA" sz="2800" b="1" dirty="0">
                <a:solidFill>
                  <a:schemeClr val="tx1"/>
                </a:solidFill>
                <a:cs typeface="B Titr" panose="00000700000000000000" pitchFamily="2" charset="-78"/>
              </a:rPr>
              <a:t>ایمنی انبارها:</a:t>
            </a:r>
            <a:endParaRPr lang="en-US" sz="2800" dirty="0">
              <a:solidFill>
                <a:schemeClr val="tx1"/>
              </a:solidFill>
              <a:cs typeface="B Titr" panose="00000700000000000000" pitchFamily="2" charset="-78"/>
            </a:endParaRPr>
          </a:p>
        </p:txBody>
      </p:sp>
      <p:pic>
        <p:nvPicPr>
          <p:cNvPr id="5122" name="Picture 2" descr="ØªØµÙÛØ± ÙØ±Øª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2095500"/>
            <a:ext cx="6648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6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chemeClr val="tx1"/>
                </a:solidFill>
                <a:cs typeface="B Titr" panose="00000700000000000000" pitchFamily="2" charset="-78"/>
              </a:rPr>
              <a:t>مقدمه</a:t>
            </a:r>
            <a:endParaRPr lang="en-US" dirty="0">
              <a:solidFill>
                <a:schemeClr val="tx1"/>
              </a:solidFill>
              <a:cs typeface="B Titr" panose="00000700000000000000" pitchFamily="2" charset="-78"/>
            </a:endParaRPr>
          </a:p>
        </p:txBody>
      </p:sp>
      <p:sp>
        <p:nvSpPr>
          <p:cNvPr id="4" name="TextBox 3"/>
          <p:cNvSpPr txBox="1"/>
          <p:nvPr/>
        </p:nvSpPr>
        <p:spPr>
          <a:xfrm>
            <a:off x="577516" y="2040556"/>
            <a:ext cx="7892716" cy="2858539"/>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در سالهای اخیر متخصصان دریافته اند که پیشرفت و توسعه، زمانی در پروژه های عمرانی ارزشمند است که مخاطرات بهداشت، ایمنی و محیط زیست را به همراه نداشته باشد. در این راستا مسائل زیست محیطی در سطح مجامع بین المللی مانند کنفرانس ریودوژانیرو مورد توجه متخصصان و سیاستمداران قرار گرفت. در ایران نیز مانند سایر کشورهای جهان بحث حفاظت از محیط زیست و رعایت الزامات آن از برنامه اول توسعه اقتصادی، اجتماعی و فرهنگی جمهوری اسلامی آغاز و در برنامه های بعدی گسترش یافته است.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675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3" y="-473791"/>
            <a:ext cx="7543800" cy="1450757"/>
          </a:xfrm>
        </p:spPr>
        <p:txBody>
          <a:bodyPr>
            <a:normAutofit/>
          </a:bodyPr>
          <a:lstStyle/>
          <a:p>
            <a:pPr algn="r" rtl="1"/>
            <a:r>
              <a:rPr lang="ar-SA" sz="2800" b="1" dirty="0">
                <a:solidFill>
                  <a:schemeClr val="tx1"/>
                </a:solidFill>
                <a:cs typeface="B Titr" panose="00000700000000000000" pitchFamily="2" charset="-78"/>
              </a:rPr>
              <a:t>ایمنی انبارها:</a:t>
            </a:r>
            <a:endParaRPr lang="en-US" sz="2800" dirty="0">
              <a:solidFill>
                <a:schemeClr val="tx1"/>
              </a:solidFill>
              <a:cs typeface="B Titr" panose="00000700000000000000" pitchFamily="2" charset="-78"/>
            </a:endParaRPr>
          </a:p>
        </p:txBody>
      </p:sp>
      <p:sp>
        <p:nvSpPr>
          <p:cNvPr id="3" name="TextBox 2"/>
          <p:cNvSpPr txBox="1"/>
          <p:nvPr/>
        </p:nvSpPr>
        <p:spPr>
          <a:xfrm>
            <a:off x="346509" y="1785489"/>
            <a:ext cx="8116504" cy="3785652"/>
          </a:xfrm>
          <a:prstGeom prst="rect">
            <a:avLst/>
          </a:prstGeom>
          <a:noFill/>
        </p:spPr>
        <p:txBody>
          <a:bodyPr wrap="square" rtlCol="0">
            <a:spAutoFit/>
          </a:bodyPr>
          <a:lstStyle/>
          <a:p>
            <a:pPr algn="just" rtl="1"/>
            <a:r>
              <a:rPr lang="ar-SA" sz="2400" b="1" dirty="0" smtClean="0">
                <a:cs typeface="B Nazanin" panose="00000400000000000000" pitchFamily="2" charset="-78"/>
              </a:rPr>
              <a:t>انبارها بر دو نوعند:</a:t>
            </a:r>
          </a:p>
          <a:p>
            <a:pPr algn="just" rtl="1"/>
            <a:r>
              <a:rPr lang="ar-SA" sz="2400" dirty="0" smtClean="0">
                <a:cs typeface="B Nazanin" panose="00000400000000000000" pitchFamily="2" charset="-78"/>
              </a:rPr>
              <a:t>1. انبارهای مسقف         </a:t>
            </a:r>
          </a:p>
          <a:p>
            <a:pPr algn="just" rtl="1"/>
            <a:r>
              <a:rPr lang="ar-SA" sz="2400" dirty="0" smtClean="0">
                <a:cs typeface="B Nazanin" panose="00000400000000000000" pitchFamily="2" charset="-78"/>
              </a:rPr>
              <a:t> 2. انبارهای روباز</a:t>
            </a:r>
          </a:p>
          <a:p>
            <a:pPr algn="just" rtl="1"/>
            <a:r>
              <a:rPr lang="ar-SA" sz="2400" dirty="0" smtClean="0">
                <a:cs typeface="B Nazanin" panose="00000400000000000000" pitchFamily="2" charset="-78"/>
              </a:rPr>
              <a:t> </a:t>
            </a:r>
          </a:p>
          <a:p>
            <a:pPr algn="just" rtl="1"/>
            <a:r>
              <a:rPr lang="ar-SA" sz="2400" dirty="0" smtClean="0">
                <a:cs typeface="B Nazanin" panose="00000400000000000000" pitchFamily="2" charset="-78"/>
              </a:rPr>
              <a:t>انبار مسقف ایمن باید در برگیرنده موارد ذیل باشد: تجهیزات و فضای کافی به منظور انبارش و نگهداری، مدیریت ابزار و یراق، نگهداری اصولی و مهار کپسول ها، نگهداری اصولی مواد شیمیایی، نور و تهویه مناسب. در خصوص انبارهای روباز قوانین به شکل انبارهای مسقف نبوده و محدودیت ها بسیار کمتر می باشد. انبار روباز کارگاه باید از محل عبور و مرور کارگران تفکیک شود تا موجب بی نظمی محل کار نگردد و در ضمن از بروز حوادث پیش بینی نشده نیز جلوگیری شود.</a:t>
            </a:r>
          </a:p>
        </p:txBody>
      </p:sp>
    </p:spTree>
    <p:extLst>
      <p:ext uri="{BB962C8B-B14F-4D97-AF65-F5344CB8AC3E}">
        <p14:creationId xmlns:p14="http://schemas.microsoft.com/office/powerpoint/2010/main" val="741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509" y="1130971"/>
            <a:ext cx="8116504" cy="830997"/>
          </a:xfrm>
          <a:prstGeom prst="rect">
            <a:avLst/>
          </a:prstGeom>
          <a:noFill/>
        </p:spPr>
        <p:txBody>
          <a:bodyPr wrap="square" rtlCol="0">
            <a:spAutoFit/>
          </a:bodyPr>
          <a:lstStyle/>
          <a:p>
            <a:pPr algn="just" rtl="1"/>
            <a:r>
              <a:rPr lang="ar-SA" sz="2400" b="1" dirty="0" smtClean="0">
                <a:cs typeface="B Titr" panose="00000700000000000000" pitchFamily="2" charset="-78"/>
              </a:rPr>
              <a:t>ایمنی در برق:</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p:txBody>
      </p:sp>
      <p:pic>
        <p:nvPicPr>
          <p:cNvPr id="7170" name="Picture 2" descr="ÙØªÛØ¬Ù ØªØµÙÛØ±Û Ø¨Ø±Ø§Û Ø§ÛÙÙÛ Ø¯Ø± Ø¨Ø±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243137"/>
            <a:ext cx="77438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5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509" y="1130971"/>
            <a:ext cx="8116504" cy="3785652"/>
          </a:xfrm>
          <a:prstGeom prst="rect">
            <a:avLst/>
          </a:prstGeom>
          <a:noFill/>
        </p:spPr>
        <p:txBody>
          <a:bodyPr wrap="square" rtlCol="0">
            <a:spAutoFit/>
          </a:bodyPr>
          <a:lstStyle/>
          <a:p>
            <a:pPr algn="just" rtl="1"/>
            <a:r>
              <a:rPr lang="ar-SA" sz="2400" b="1" dirty="0" smtClean="0">
                <a:cs typeface="B Titr" panose="00000700000000000000" pitchFamily="2" charset="-78"/>
              </a:rPr>
              <a:t>ایمنی در برق:</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انرژی برق از جمله دستاوردهای مهم بشر برای ارتقاء سطح رفاه و آسایش زندگی است. انتقال آسان، ارزان، پاک و قوی بودن از جمله ویژگی هایی است که استفاده از برق را به عنوان یک منبع مناسب انرژی (و در عین حال خطرناك) روز به روز افزایش می دهد. تأمین انرژی مورد نیاز تجهیزات و دستگاه ها و تامین روشنایی محیط های کاری از مهمترین کاربردهای برق در صنایع مختلف هستند. اما چنانچه این منبع انرژی به درستی مورد استفاده قرار نگیرد، ممکن است اثرات نامطلبوب و گاها جبران ناپذیری به دنبال داشته باشد. حال آنکه لحاظ نمودن اصول اولیه ایمنی در استفاده از آن می تواند خطرات آن را به مقدار قابل توجهی کاهش دهد.</a:t>
            </a:r>
          </a:p>
        </p:txBody>
      </p:sp>
    </p:spTree>
    <p:extLst>
      <p:ext uri="{BB962C8B-B14F-4D97-AF65-F5344CB8AC3E}">
        <p14:creationId xmlns:p14="http://schemas.microsoft.com/office/powerpoint/2010/main" val="227464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809" y="546771"/>
            <a:ext cx="8116504" cy="830997"/>
          </a:xfrm>
          <a:prstGeom prst="rect">
            <a:avLst/>
          </a:prstGeom>
          <a:noFill/>
        </p:spPr>
        <p:txBody>
          <a:bodyPr wrap="square" rtlCol="0">
            <a:spAutoFit/>
          </a:bodyPr>
          <a:lstStyle/>
          <a:p>
            <a:pPr algn="just" rtl="1"/>
            <a:r>
              <a:rPr lang="ar-SA" sz="2400" b="1" dirty="0" smtClean="0">
                <a:cs typeface="B Titr" panose="00000700000000000000" pitchFamily="2" charset="-78"/>
              </a:rPr>
              <a:t>ایمنی حفاری و گودبرداری:</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p:txBody>
      </p:sp>
      <p:pic>
        <p:nvPicPr>
          <p:cNvPr id="6146" name="Picture 2" descr="ÙØªÛØ¬Ù ØªØµÙÛØ±Û Ø¨Ø±Ø§Û Ø§ÛÙÙÛ Ø­ÙØ§Ø±Û Ù Ú¯ÙØ¯Ø¨Ø±Ø¯Ø§Ø±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1377768"/>
            <a:ext cx="77057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76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509" y="1130971"/>
            <a:ext cx="8116504" cy="3785652"/>
          </a:xfrm>
          <a:prstGeom prst="rect">
            <a:avLst/>
          </a:prstGeom>
          <a:noFill/>
        </p:spPr>
        <p:txBody>
          <a:bodyPr wrap="square" rtlCol="0">
            <a:spAutoFit/>
          </a:bodyPr>
          <a:lstStyle/>
          <a:p>
            <a:pPr algn="just" rtl="1"/>
            <a:r>
              <a:rPr lang="ar-SA" sz="2400" b="1" dirty="0" smtClean="0">
                <a:cs typeface="B Titr" panose="00000700000000000000" pitchFamily="2" charset="-78"/>
              </a:rPr>
              <a:t>ایمنی حفاری و گودبرداری:</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حفاری و گودبرداری عبارت است از حفر كانال ها و ایجاد فضاهای مناسب در زمین جهت احداث یك سازة مشخص (پی‌كنی) و یا لوله‌گذاری برای خدمات مختلفی چون خطوط انتقال گاز، آب، فاضلاب، برق، تلفن و غیره كه بطور عمده با خاك‌برداری یا سنگ‌برداری و یا تركیبی از این دو و نیز تخلیه خاك و سنگ از محل، همراه است. این نوع كارها معمولا همراه با حوادث كشنده و جدی فراوانی هستند. اصولی كه در این نوع عملیات باید رعایت شود عبارتست از: تعبیه كردن نردبان در فواصل مشخص، ایجاد یك پل ایمن جهت تردد از طرفین ترانشه حفر شده، رعایت فاصله استاندارد تلمبار كردن خاك های حاصل از محل های گودبرداری.</a:t>
            </a:r>
          </a:p>
        </p:txBody>
      </p:sp>
    </p:spTree>
    <p:extLst>
      <p:ext uri="{BB962C8B-B14F-4D97-AF65-F5344CB8AC3E}">
        <p14:creationId xmlns:p14="http://schemas.microsoft.com/office/powerpoint/2010/main" val="396785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884" y="312823"/>
            <a:ext cx="8116504" cy="5632311"/>
          </a:xfrm>
          <a:prstGeom prst="rect">
            <a:avLst/>
          </a:prstGeom>
          <a:noFill/>
        </p:spPr>
        <p:txBody>
          <a:bodyPr wrap="square" rtlCol="0">
            <a:spAutoFit/>
          </a:bodyPr>
          <a:lstStyle/>
          <a:p>
            <a:pPr algn="just" rtl="1"/>
            <a:r>
              <a:rPr lang="ar-SA" sz="2400" b="1" dirty="0" smtClean="0">
                <a:cs typeface="B Titr" panose="00000700000000000000" pitchFamily="2" charset="-78"/>
              </a:rPr>
              <a:t>ایمنی كار در فضاهای بسته:</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حفاری تونل به‌عنوان یكی از فعالیت‌های بسیار مهم در بسیاری از پروژه‌های عمرانی به شمار می‌رود كار در تونل و فضاهای بسته از جمله فعالیت‌های مخاطره‌آمیز به‌شمار می‌رود. دلایل اصلی مخاطره‌آمیز بودن كار در این فضاها عبارتند از: 1- محدود بودن فضای در دسترس 2- تاریک بودن فضاهای کاری 3- محدود بودن هوای آزاد و تازه</a:t>
            </a:r>
          </a:p>
          <a:p>
            <a:pPr algn="just" rtl="1"/>
            <a:r>
              <a:rPr lang="ar-SA" sz="2400" dirty="0" smtClean="0">
                <a:cs typeface="B Nazanin" panose="00000400000000000000" pitchFamily="2" charset="-78"/>
              </a:rPr>
              <a:t> علاوه بر این، در عملیات ساخت و ساز تونل موارد ذیل نیز بر میزان مخاطرات ناشی از كار تاثیر فراوان دارد:</a:t>
            </a:r>
          </a:p>
          <a:p>
            <a:pPr algn="just" rtl="1"/>
            <a:r>
              <a:rPr lang="ar-SA" sz="2400" dirty="0" smtClean="0">
                <a:cs typeface="B Nazanin" panose="00000400000000000000" pitchFamily="2" charset="-78"/>
              </a:rPr>
              <a:t> - غیر قابل پیش‌بینی بودن زمین</a:t>
            </a:r>
          </a:p>
          <a:p>
            <a:pPr algn="just" rtl="1"/>
            <a:r>
              <a:rPr lang="ar-SA" sz="2400" dirty="0" smtClean="0">
                <a:cs typeface="B Nazanin" panose="00000400000000000000" pitchFamily="2" charset="-78"/>
              </a:rPr>
              <a:t> - وجود آب پیش‌بینی نشده در مقادیر زیاد</a:t>
            </a:r>
          </a:p>
          <a:p>
            <a:pPr algn="just" rtl="1"/>
            <a:r>
              <a:rPr lang="ar-SA" sz="2400" dirty="0" smtClean="0">
                <a:cs typeface="B Nazanin" panose="00000400000000000000" pitchFamily="2" charset="-78"/>
              </a:rPr>
              <a:t> - سنگین وزن بودن فعالیت‌های حمل و نقل</a:t>
            </a:r>
          </a:p>
          <a:p>
            <a:pPr algn="just" rtl="1"/>
            <a:r>
              <a:rPr lang="ar-SA" sz="2400" dirty="0" smtClean="0">
                <a:cs typeface="B Nazanin" panose="00000400000000000000" pitchFamily="2" charset="-78"/>
              </a:rPr>
              <a:t> - بالا بودن دما و رطوبت در محیط کاری.</a:t>
            </a:r>
          </a:p>
          <a:p>
            <a:pPr algn="just" rtl="1"/>
            <a:r>
              <a:rPr lang="ar-SA" sz="2400" dirty="0" smtClean="0">
                <a:cs typeface="B Nazanin" panose="00000400000000000000" pitchFamily="2" charset="-78"/>
              </a:rPr>
              <a:t> از این‌رو پرداختن به ملاحظات ایمنی، بهداشتی و زیست محیطی در عملیات حفاری و ساخت و ساز در تونل و كار در فضاهای بسته از اهمیت به‌سزایی برخوردار است. تونل‌ها سه كاربری اصلی به شرح ذیل دارند:</a:t>
            </a:r>
          </a:p>
        </p:txBody>
      </p:sp>
    </p:spTree>
    <p:extLst>
      <p:ext uri="{BB962C8B-B14F-4D97-AF65-F5344CB8AC3E}">
        <p14:creationId xmlns:p14="http://schemas.microsoft.com/office/powerpoint/2010/main" val="151452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633" y="774836"/>
            <a:ext cx="8116504" cy="4955203"/>
          </a:xfrm>
          <a:prstGeom prst="rect">
            <a:avLst/>
          </a:prstGeom>
          <a:noFill/>
        </p:spPr>
        <p:txBody>
          <a:bodyPr wrap="square" rtlCol="0">
            <a:spAutoFit/>
          </a:bodyPr>
          <a:lstStyle/>
          <a:p>
            <a:pPr algn="just" rtl="1"/>
            <a:r>
              <a:rPr lang="ar-SA" sz="2400" b="1" dirty="0" smtClean="0">
                <a:cs typeface="B Titr" panose="00000700000000000000" pitchFamily="2" charset="-78"/>
              </a:rPr>
              <a:t>ایمنی كار در فضاهای بسته:</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 </a:t>
            </a:r>
            <a:endParaRPr lang="en-US" sz="2400" dirty="0" smtClean="0">
              <a:cs typeface="B Nazanin" panose="00000400000000000000" pitchFamily="2" charset="-78"/>
            </a:endParaRPr>
          </a:p>
          <a:p>
            <a:pPr algn="just" rtl="1"/>
            <a:endParaRPr lang="ar-SA" sz="2400" dirty="0" smtClean="0">
              <a:cs typeface="B Nazanin" panose="00000400000000000000" pitchFamily="2" charset="-78"/>
            </a:endParaRPr>
          </a:p>
          <a:p>
            <a:pPr algn="just" rtl="1"/>
            <a:r>
              <a:rPr lang="ar-SA" sz="2000" dirty="0" smtClean="0">
                <a:cs typeface="B Nazanin" panose="00000400000000000000" pitchFamily="2" charset="-78"/>
              </a:rPr>
              <a:t>1- تونل های عبور و مرور شامل تونل‌های راه‌آهن، تونل‌های ارتباطی شاهراه ها و جاده‌ها، تونل‌های عابر پیاده، تونل‌های ناوبری، تونل‌های قطار زیرزمینی یا مترو، تونل‌های زیر رودخانه یا دریا</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2- تونل‌های انتقال شامل تونل‌های دسترسی و اصلی (با عمرزیاد)، تونل‌های اکتشافی، بهره‌برداری یا استخراج: رفت و آمد و باربری، راهروها، اتاق ها (با عمر کم)، تونل‌های خدمات رسانی‌، تونل‌های زهکشی.</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3- تونل‌های معدنی شامل تونل‌های ایستگاه‌ها یا نیروگاه های برقابی(هیدروالکتریک)، تونل‌های انتقال آب، تأسیسات ضروری همگانی: معبر و گذرگاه (آب، برق،گاز،...)، تونل‌های فاضلاب.</a:t>
            </a:r>
          </a:p>
          <a:p>
            <a:pPr algn="just" rtl="1"/>
            <a:r>
              <a:rPr lang="ar-SA" sz="2000" dirty="0" smtClean="0">
                <a:cs typeface="B Nazanin" panose="00000400000000000000" pitchFamily="2" charset="-78"/>
              </a:rPr>
              <a:t>در تونل ها یكسری جزء الزامات ضروری می باشد كه باید رعایت شود مانند تأمین روشنایی كافی، تهویه مناسب، جلوگیری از ایجاد گرد و غبار ریز معلق، تست اكسیژن و گازهای سمی، وجود كپسول اطفاء حریق و جعبه كمك های اولیه.</a:t>
            </a:r>
          </a:p>
        </p:txBody>
      </p:sp>
    </p:spTree>
    <p:extLst>
      <p:ext uri="{BB962C8B-B14F-4D97-AF65-F5344CB8AC3E}">
        <p14:creationId xmlns:p14="http://schemas.microsoft.com/office/powerpoint/2010/main" val="344663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633" y="774836"/>
            <a:ext cx="8116504" cy="3354765"/>
          </a:xfrm>
          <a:prstGeom prst="rect">
            <a:avLst/>
          </a:prstGeom>
          <a:noFill/>
        </p:spPr>
        <p:txBody>
          <a:bodyPr wrap="square" rtlCol="0">
            <a:spAutoFit/>
          </a:bodyPr>
          <a:lstStyle/>
          <a:p>
            <a:pPr algn="just" rtl="1"/>
            <a:r>
              <a:rPr lang="ar-SA" sz="2400" b="1" dirty="0" smtClean="0">
                <a:cs typeface="B Titr" panose="00000700000000000000" pitchFamily="2" charset="-78"/>
              </a:rPr>
              <a:t>گزارش دهی و تجزیه و تحلیل حوادث:</a:t>
            </a:r>
          </a:p>
          <a:p>
            <a:pPr algn="just" rtl="1"/>
            <a:r>
              <a:rPr lang="ar-SA" sz="2400" dirty="0" smtClean="0">
                <a:cs typeface="B Nazanin" panose="00000400000000000000" pitchFamily="2" charset="-78"/>
              </a:rPr>
              <a:t> </a:t>
            </a:r>
            <a:endParaRPr lang="en-US" sz="2400" dirty="0" smtClean="0">
              <a:cs typeface="B Nazanin" panose="00000400000000000000" pitchFamily="2" charset="-78"/>
            </a:endParaRPr>
          </a:p>
          <a:p>
            <a:pPr algn="just" rtl="1"/>
            <a:endParaRPr lang="ar-SA" sz="2400" dirty="0" smtClean="0">
              <a:cs typeface="B Nazanin" panose="00000400000000000000" pitchFamily="2" charset="-78"/>
            </a:endParaRPr>
          </a:p>
          <a:p>
            <a:pPr algn="just" rtl="1"/>
            <a:r>
              <a:rPr lang="ar-SA" sz="2000" dirty="0" smtClean="0">
                <a:cs typeface="B Nazanin" panose="00000400000000000000" pitchFamily="2" charset="-78"/>
              </a:rPr>
              <a:t>برای ثبت حوادث لازم است یک فرم گزارش دهی حوادث و تجزیه و تحلیل تنظیم گردد. این فرم پس از طراحی میان مسئولین </a:t>
            </a:r>
            <a:r>
              <a:rPr lang="en-US" sz="2000" dirty="0" smtClean="0">
                <a:cs typeface="B Nazanin" panose="00000400000000000000" pitchFamily="2" charset="-78"/>
              </a:rPr>
              <a:t>HSE  </a:t>
            </a:r>
            <a:r>
              <a:rPr lang="ar-SA" sz="2000" dirty="0" smtClean="0">
                <a:cs typeface="B Nazanin" panose="00000400000000000000" pitchFamily="2" charset="-78"/>
              </a:rPr>
              <a:t>پروژه ها و یا سرپرستان کارگاه ها جاری گردد. از مزایای اجرای این طرح این است که: مناطق و محدوده های پرخطر مشخص می شود و می توان ملزومات و تمهیدات ایمنی را در آن قسمت بیشتر کرد که بدین طریق می توان علل ریشه ای حادثه را برطرف کرد و از طرفی در خصوص عدم وقوع مجدد آن در مناطق مشابه اقدامات پیشگیرانه انجام داد. در ضمن آمار حوادث به شکل مکتوب که ثبت می گردد می توان از آنها در جهت کنترل و کاهش نرخ حوادث بهره برد.</a:t>
            </a:r>
          </a:p>
          <a:p>
            <a:pPr algn="just" rtl="1"/>
            <a:r>
              <a:rPr lang="ar-SA" sz="2000" dirty="0" smtClean="0">
                <a:cs typeface="B Nazanin" panose="00000400000000000000" pitchFamily="2" charset="-78"/>
              </a:rPr>
              <a:t> </a:t>
            </a:r>
          </a:p>
        </p:txBody>
      </p:sp>
    </p:spTree>
    <p:extLst>
      <p:ext uri="{BB962C8B-B14F-4D97-AF65-F5344CB8AC3E}">
        <p14:creationId xmlns:p14="http://schemas.microsoft.com/office/powerpoint/2010/main" val="81566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385" y="611206"/>
            <a:ext cx="8116504" cy="5816977"/>
          </a:xfrm>
          <a:prstGeom prst="rect">
            <a:avLst/>
          </a:prstGeom>
          <a:noFill/>
        </p:spPr>
        <p:txBody>
          <a:bodyPr wrap="square" rtlCol="0">
            <a:spAutoFit/>
          </a:bodyPr>
          <a:lstStyle/>
          <a:p>
            <a:pPr algn="just" rtl="1"/>
            <a:r>
              <a:rPr lang="ar-SA" sz="2400" b="1" dirty="0" smtClean="0">
                <a:cs typeface="B Titr" panose="00000700000000000000" pitchFamily="2" charset="-78"/>
              </a:rPr>
              <a:t>بخش بهداشت</a:t>
            </a:r>
            <a:r>
              <a:rPr lang="ar-SA" sz="2400" dirty="0" smtClean="0">
                <a:cs typeface="B Nazanin" panose="00000400000000000000" pitchFamily="2" charset="-78"/>
              </a:rPr>
              <a:t> </a:t>
            </a:r>
            <a:endParaRPr lang="en-US" sz="2400" dirty="0" smtClean="0">
              <a:cs typeface="B Nazanin" panose="00000400000000000000" pitchFamily="2" charset="-78"/>
            </a:endParaRPr>
          </a:p>
          <a:p>
            <a:pPr algn="just" rtl="1"/>
            <a:endParaRPr lang="ar-SA" sz="2400" dirty="0" smtClean="0">
              <a:cs typeface="B Nazanin" panose="00000400000000000000" pitchFamily="2" charset="-78"/>
            </a:endParaRPr>
          </a:p>
          <a:p>
            <a:pPr algn="just" rtl="1"/>
            <a:r>
              <a:rPr lang="ar-SA" sz="2400" b="1" dirty="0" smtClean="0">
                <a:cs typeface="B Titr" panose="00000700000000000000" pitchFamily="2" charset="-78"/>
              </a:rPr>
              <a:t>بهداشت محیط:</a:t>
            </a:r>
          </a:p>
          <a:p>
            <a:pPr algn="just" rtl="1"/>
            <a:r>
              <a:rPr lang="ar-SA" sz="2000" dirty="0" smtClean="0">
                <a:cs typeface="B Nazanin" panose="00000400000000000000" pitchFamily="2" charset="-78"/>
              </a:rPr>
              <a:t>در جهانی كه هم اكنون به سوی صنعتی شدن هرچه بیشتر گام بر می‌دارد، سلامت زیستن در دنیای علم و تكنولوژی از اهمیت ویژهای برخوردار می باشد.</a:t>
            </a:r>
          </a:p>
          <a:p>
            <a:pPr algn="just" rtl="1"/>
            <a:r>
              <a:rPr lang="ar-SA" sz="2000" dirty="0" smtClean="0">
                <a:cs typeface="B Nazanin" panose="00000400000000000000" pitchFamily="2" charset="-78"/>
              </a:rPr>
              <a:t>در خصوص سرویس های بهداشتی و اختصاصاً حمام در هر پروژه به ازاء هر 15 نفر كارگر یك دوش آب گرم و سرد و در مواردی كه شاغلین آن‌ها با سموم مواد شیمیایی، مواد عفونت زا و یا مواد غذایی سروكار دارند برای یك الی 10 نفر كارگر یك دوش آب گرم و سرد و به ازاء هر 10 نفر اضافی یك دوش آب گرم و سرد دیگر در نظر گرفته می شود. در خصوص توالت نیز برای برای 9-1 نفر شاغل حداقل 1 توالت، برای 24-10 نفر شاغل حداقل 2 توالت، برای 49-25 نفر شاغل، حداقل 3 توالت، برای 74-50 نفر شاغل، حداقل 4 توالت، برای 100-75 نفر شاغل، حداقل 5 توالت و در مواردی كه تعداد شاغلین آن‌ها بیش از 100 نفر است به ازاء هر سی نفر اضافی حداقل یك توالت درنظر گرفته می شود. در توالت و حمام از نظر بهداشت محیط كف و دیوار از كاشی می باشند و از نظر بهداشت فردی نیز دارای شیر آب سرد و گرم سالم می باشند. در برخی از مواردی كه غذا داخل سایت پروژه طبخ می شود، آشپزخانه از نظر بهداشت محیط كف از سنگ و دیوار از كاشی خواهد بود و تمام پرسنلی كه با مواد غذایی سر و كار دارند می باید كارت سلامت داشته باشند. محل اسكان نیز در پروژه هایی كه كارگران مقیم می باشند از نظر بهداشتی بسیار حائز اهمیت می باشد زیرا می تواند منشأ انتقال بیماری قرار بگیرد.</a:t>
            </a:r>
          </a:p>
          <a:p>
            <a:pPr algn="just" rtl="1"/>
            <a:r>
              <a:rPr lang="ar-SA" sz="2000" dirty="0" smtClean="0">
                <a:cs typeface="B Nazanin" panose="00000400000000000000" pitchFamily="2" charset="-78"/>
              </a:rPr>
              <a:t> </a:t>
            </a:r>
          </a:p>
        </p:txBody>
      </p:sp>
    </p:spTree>
    <p:extLst>
      <p:ext uri="{BB962C8B-B14F-4D97-AF65-F5344CB8AC3E}">
        <p14:creationId xmlns:p14="http://schemas.microsoft.com/office/powerpoint/2010/main" val="193419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511" y="312822"/>
            <a:ext cx="8116504" cy="6124754"/>
          </a:xfrm>
          <a:prstGeom prst="rect">
            <a:avLst/>
          </a:prstGeom>
          <a:noFill/>
        </p:spPr>
        <p:txBody>
          <a:bodyPr wrap="square" rtlCol="0">
            <a:spAutoFit/>
          </a:bodyPr>
          <a:lstStyle/>
          <a:p>
            <a:pPr algn="just" rtl="1"/>
            <a:r>
              <a:rPr lang="ar-SA" sz="2400" b="1" dirty="0" smtClean="0">
                <a:cs typeface="B Titr" panose="00000700000000000000" pitchFamily="2" charset="-78"/>
              </a:rPr>
              <a:t>بخش بهداشت</a:t>
            </a:r>
            <a:r>
              <a:rPr lang="ar-SA" sz="2400" dirty="0" smtClean="0">
                <a:cs typeface="B Nazanin" panose="00000400000000000000" pitchFamily="2" charset="-78"/>
              </a:rPr>
              <a:t> </a:t>
            </a:r>
            <a:endParaRPr lang="en-US" sz="2400" dirty="0" smtClean="0">
              <a:cs typeface="B Nazanin" panose="00000400000000000000" pitchFamily="2" charset="-78"/>
            </a:endParaRPr>
          </a:p>
          <a:p>
            <a:pPr algn="just" rtl="1"/>
            <a:endParaRPr lang="ar-SA" sz="2400" dirty="0" smtClean="0">
              <a:cs typeface="B Nazanin" panose="00000400000000000000" pitchFamily="2" charset="-78"/>
            </a:endParaRPr>
          </a:p>
          <a:p>
            <a:pPr algn="just" rtl="1"/>
            <a:r>
              <a:rPr lang="ar-SA" sz="2000" b="1" dirty="0" smtClean="0">
                <a:cs typeface="B Titr" panose="00000700000000000000" pitchFamily="2" charset="-78"/>
              </a:rPr>
              <a:t>جمع آوری و دفع زباله:</a:t>
            </a:r>
          </a:p>
          <a:p>
            <a:pPr algn="just" rtl="1"/>
            <a:r>
              <a:rPr lang="ar-SA" sz="2000" dirty="0" smtClean="0">
                <a:cs typeface="B Nazanin" panose="00000400000000000000" pitchFamily="2" charset="-78"/>
              </a:rPr>
              <a:t>این موضوع از جنبه های مختلفی حائز اهمیت می باشد که شامل: جنبه های بهداشتی و زیبا شناسی محیط می باشد. انباشتن مواد زائد در معابر و پراکندگی آن در محیط از طریق نشت شیرابه، به آلودگی آبهای سطحی و زیر زمینی منجر می گردد. همچنین دفع مواد زائد در کانال های روباز و آبروهای موجود  سبب انسداد آنها، ایجاد سیلاب و در نتیجه بیشتر آلودگی ها می شود. مواد زائد جامد از عوامل مهم در آلودگی خاک می باشند، پراکندن این مواد در خاک علاوه بر انتشار عوامل بیماریزا، اثرات نامطلوب دیگری نیز در خاک دارد. تلنبار کردن مواد زائد بالاخص در تابستان منجر به تولید گازهای مختلف از جمله  </a:t>
            </a:r>
            <a:r>
              <a:rPr lang="en-US" sz="2000" dirty="0" smtClean="0">
                <a:cs typeface="B Nazanin" panose="00000400000000000000" pitchFamily="2" charset="-78"/>
              </a:rPr>
              <a:t>SH2 , CH4 , CO2  </a:t>
            </a:r>
            <a:r>
              <a:rPr lang="ar-SA" sz="2000" dirty="0" smtClean="0">
                <a:cs typeface="B Nazanin" panose="00000400000000000000" pitchFamily="2" charset="-78"/>
              </a:rPr>
              <a:t>و سوزاندن آن نیز ایجاد  گازهایی نظیر</a:t>
            </a:r>
            <a:r>
              <a:rPr lang="en-US" sz="2000" dirty="0" smtClean="0">
                <a:cs typeface="B Nazanin" panose="00000400000000000000" pitchFamily="2" charset="-78"/>
              </a:rPr>
              <a:t>CO2 , CO  </a:t>
            </a:r>
            <a:r>
              <a:rPr lang="ar-SA" sz="2000" dirty="0" smtClean="0">
                <a:cs typeface="B Nazanin" panose="00000400000000000000" pitchFamily="2" charset="-78"/>
              </a:rPr>
              <a:t>می کند كه عوامل مهو در آلودگی هوا بواسطه سوزاندن زباله می باشد. دفع غیر بهداشتی مواد زائد موجب افزایش حشرات و در نتیجه انتقال و انتشار بیماری های مختلف می شود. معمولا حشراتی نظیر مگس، سوسک و پشه خاکی به سرعت جلب مواد زائد شده و در آن تکثیر و پرورش می یابند. در ضمن دفع غیر بهداشتی مواد زائد موجب جلب جوندگان مختلف به خصوص موش های صحرایی می شود. موش برای تولید مثل به سه عامل غذا، آب و پناهگاه نیاز دارند که هر سه عامل در زباله های انباشته شده در محیط قابل دسترس می باشد مهمترین بیماری هایی که موش ها در انتقال آنها نقش دارند عبارتند از: مسمومیت غذایی سالمونلایی، طاعون، لپتوسپیروز، تب ناشی از گاز گرفتگی موش(سودوکو)، تب راجعه آندمیک، تریشینوز، تیفوس موشی، تب هموراژیک و ...</a:t>
            </a:r>
          </a:p>
          <a:p>
            <a:pPr algn="just" rtl="1"/>
            <a:r>
              <a:rPr lang="ar-SA" sz="2400" b="1" dirty="0" smtClean="0">
                <a:cs typeface="B Titr" panose="00000700000000000000" pitchFamily="2" charset="-78"/>
              </a:rPr>
              <a:t> </a:t>
            </a:r>
          </a:p>
        </p:txBody>
      </p:sp>
    </p:spTree>
    <p:extLst>
      <p:ext uri="{BB962C8B-B14F-4D97-AF65-F5344CB8AC3E}">
        <p14:creationId xmlns:p14="http://schemas.microsoft.com/office/powerpoint/2010/main" val="311537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chemeClr val="tx1"/>
                </a:solidFill>
                <a:cs typeface="B Titr" panose="00000700000000000000" pitchFamily="2" charset="-78"/>
              </a:rPr>
              <a:t>مقدمه</a:t>
            </a:r>
            <a:endParaRPr lang="en-US" dirty="0">
              <a:solidFill>
                <a:schemeClr val="tx1"/>
              </a:solidFill>
              <a:cs typeface="B Titr" panose="00000700000000000000" pitchFamily="2" charset="-78"/>
            </a:endParaRPr>
          </a:p>
        </p:txBody>
      </p:sp>
      <p:sp>
        <p:nvSpPr>
          <p:cNvPr id="4" name="TextBox 3"/>
          <p:cNvSpPr txBox="1"/>
          <p:nvPr/>
        </p:nvSpPr>
        <p:spPr>
          <a:xfrm>
            <a:off x="577516" y="2040556"/>
            <a:ext cx="7892716" cy="3253711"/>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در این خصوص دیدگاه های جدیدتری نیز مطرح می شود که باعث ایجاد تحولات شگرفی در سطوح مختلف برنامه‌ریزی، فرآیندها و بخشهای تخصصی نظیر بخشهای عمران، صنعت و آموزش می گردد. آموزش مهندسان در این راستا می تواند نقش بسیار مهمی در اصلاح نگرش مهندسان جوان و بکارگیری این مبانی در فعالیتهای تخصصی آنها داشته باشد. یکی از وظایف مهم دانشگاه ها نیز، فراهم آوردن بستر مناسب برای اینگونه آموزشها است. در  این راستا، ضروری است دانشگاه های صنعتی مهم کشور،  برنامه های مختلفی را در این زمینه تدوین نمایند.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933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511" y="312822"/>
            <a:ext cx="8116504" cy="6432530"/>
          </a:xfrm>
          <a:prstGeom prst="rect">
            <a:avLst/>
          </a:prstGeom>
          <a:noFill/>
        </p:spPr>
        <p:txBody>
          <a:bodyPr wrap="square" rtlCol="0">
            <a:spAutoFit/>
          </a:bodyPr>
          <a:lstStyle/>
          <a:p>
            <a:pPr algn="just" rtl="1"/>
            <a:r>
              <a:rPr lang="ar-SA" sz="2400" b="1" dirty="0" smtClean="0">
                <a:cs typeface="B Titr" panose="00000700000000000000" pitchFamily="2" charset="-78"/>
              </a:rPr>
              <a:t>بخش محیط زیست</a:t>
            </a:r>
            <a:endParaRPr lang="en-US" sz="2400" b="1" dirty="0" smtClean="0">
              <a:cs typeface="B Titr" panose="00000700000000000000" pitchFamily="2" charset="-78"/>
            </a:endParaRPr>
          </a:p>
          <a:p>
            <a:pPr algn="just" rtl="1"/>
            <a:endParaRPr lang="ar-SA" sz="2400" dirty="0" smtClean="0">
              <a:cs typeface="B Nazanin" panose="00000400000000000000" pitchFamily="2" charset="-78"/>
            </a:endParaRPr>
          </a:p>
          <a:p>
            <a:pPr algn="just" rtl="1"/>
            <a:r>
              <a:rPr lang="ar-SA" sz="2000" b="1" dirty="0" smtClean="0">
                <a:cs typeface="B Nazanin" panose="00000400000000000000" pitchFamily="2" charset="-78"/>
              </a:rPr>
              <a:t>آلودگی خاک:</a:t>
            </a:r>
          </a:p>
          <a:p>
            <a:pPr algn="just" rtl="1"/>
            <a:r>
              <a:rPr lang="ar-SA" sz="2000" dirty="0" smtClean="0">
                <a:cs typeface="B Nazanin" panose="00000400000000000000" pitchFamily="2" charset="-78"/>
              </a:rPr>
              <a:t>هرگونه تغییر در خواص فیزیکی، شیمیایی و یا بیولوژیکی خاک که منجر به از بین رفتن تعادل اکولوژیکی خاک و در نتیجه کاهش حاصلخیزی آن گردد، آلودگی خاک تعریف می شود. انواع آلاینده های خاک:</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1- سوخت موتورها و مواد نفتی</a:t>
            </a:r>
          </a:p>
          <a:p>
            <a:pPr algn="just" rtl="1"/>
            <a:r>
              <a:rPr lang="ar-SA" sz="2000" dirty="0" smtClean="0">
                <a:cs typeface="B Nazanin" panose="00000400000000000000" pitchFamily="2" charset="-78"/>
              </a:rPr>
              <a:t>2- زباله ها</a:t>
            </a:r>
          </a:p>
          <a:p>
            <a:pPr algn="just" rtl="1"/>
            <a:r>
              <a:rPr lang="ar-SA" sz="2000" dirty="0" smtClean="0">
                <a:cs typeface="B Nazanin" panose="00000400000000000000" pitchFamily="2" charset="-78"/>
              </a:rPr>
              <a:t>3- فاضلاب های بهداشتی</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در صورت عدم نگهداری مناسب از ماشین آلات سنگین در طی مدت زمان انجام عملیات، این ماشین آلات دچار برخی نواقص فنی شده که یکی از آنها نشت سوخت مصرفی (كه معمولاٌ گازوئیل می باشد) می شوند که باعث آلوده ساختن خاک می شوند. بعضی از عوامل زیست محیطی معمول در پروژه های عمرانی عبارتند از:</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 نشتی روغن و گازوئیل از ماشین آلات</a:t>
            </a:r>
          </a:p>
          <a:p>
            <a:pPr algn="just" rtl="1"/>
            <a:r>
              <a:rPr lang="ar-SA" sz="2000" dirty="0" smtClean="0">
                <a:cs typeface="B Nazanin" panose="00000400000000000000" pitchFamily="2" charset="-78"/>
              </a:rPr>
              <a:t>- نشتی از منابع ذخیره مواد سوختی و یا عدم تخلیه مناسب از منبع به ظرفی دیگر ودر نتیجه ریختن مواد نفتی به زمین.</a:t>
            </a:r>
          </a:p>
          <a:p>
            <a:pPr algn="just" rtl="1"/>
            <a:r>
              <a:rPr lang="ar-SA" sz="2400" b="1" dirty="0" smtClean="0">
                <a:cs typeface="B Titr" panose="00000700000000000000" pitchFamily="2" charset="-78"/>
              </a:rPr>
              <a:t> </a:t>
            </a:r>
          </a:p>
        </p:txBody>
      </p:sp>
    </p:spTree>
    <p:extLst>
      <p:ext uri="{BB962C8B-B14F-4D97-AF65-F5344CB8AC3E}">
        <p14:creationId xmlns:p14="http://schemas.microsoft.com/office/powerpoint/2010/main" val="166854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635" y="1092468"/>
            <a:ext cx="8116504" cy="3416320"/>
          </a:xfrm>
          <a:prstGeom prst="rect">
            <a:avLst/>
          </a:prstGeom>
          <a:noFill/>
        </p:spPr>
        <p:txBody>
          <a:bodyPr wrap="square" rtlCol="0">
            <a:spAutoFit/>
          </a:bodyPr>
          <a:lstStyle/>
          <a:p>
            <a:pPr algn="just" rtl="1"/>
            <a:r>
              <a:rPr lang="ar-SA" sz="2400" b="1" dirty="0" smtClean="0">
                <a:cs typeface="B Titr" panose="00000700000000000000" pitchFamily="2" charset="-78"/>
              </a:rPr>
              <a:t>آلودگی هوا:</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آلودگی هوا یعنی وجود یك یا چند آلاینده نظیرگرد و غبار، فیوم ها، میستها، دوده، گازهای سمی و ذرات ریز جامد و مایع موجود در هوا در غلظت هایی كه سلامتی انسان و موجودات زنده را تهدید می كند و باعث آسیب به اشیا و اموال می شود. علل عمده آلودگی هوا در پروژه های عمرانی وجود آلاینده های ناشی از فعالیتهای انسانی، خودروها و ... می باشند كه برخی از آنها شامل آزبست، اكسیدهای سولفور، سرب، منواكسیدكربن، ذرات معلق، اكسیدهای نیتروژن می شود. آلودگی هوا اثرات و پیامدهایی بر روی انسان، گیاه و حتی اشیا نظیر ساختمان ها و اجسام نیز دارد.</a:t>
            </a:r>
          </a:p>
        </p:txBody>
      </p:sp>
    </p:spTree>
    <p:extLst>
      <p:ext uri="{BB962C8B-B14F-4D97-AF65-F5344CB8AC3E}">
        <p14:creationId xmlns:p14="http://schemas.microsoft.com/office/powerpoint/2010/main" val="412450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012" y="409074"/>
            <a:ext cx="8116504" cy="6001643"/>
          </a:xfrm>
          <a:prstGeom prst="rect">
            <a:avLst/>
          </a:prstGeom>
          <a:noFill/>
        </p:spPr>
        <p:txBody>
          <a:bodyPr wrap="square" rtlCol="0">
            <a:spAutoFit/>
          </a:bodyPr>
          <a:lstStyle/>
          <a:p>
            <a:pPr algn="just" rtl="1"/>
            <a:r>
              <a:rPr lang="fa-IR" sz="2400" b="1" dirty="0" smtClean="0">
                <a:cs typeface="B Titr" panose="00000700000000000000" pitchFamily="2" charset="-78"/>
              </a:rPr>
              <a:t>نتیجه گیری</a:t>
            </a:r>
            <a:endParaRPr lang="en-US" sz="2400" b="1" dirty="0" smtClean="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با توجه به مباحث مطرح شده در قسمت نتایج، چنین به نظر می رسد كه برای انجام كار در پروژه های عمرانی طبق اصول </a:t>
            </a:r>
            <a:r>
              <a:rPr lang="en-US" sz="2400" dirty="0" smtClean="0">
                <a:cs typeface="B Nazanin" panose="00000400000000000000" pitchFamily="2" charset="-78"/>
              </a:rPr>
              <a:t>HSE </a:t>
            </a:r>
            <a:r>
              <a:rPr lang="ar-SA" sz="2400" dirty="0" smtClean="0">
                <a:cs typeface="B Nazanin" panose="00000400000000000000" pitchFamily="2" charset="-78"/>
              </a:rPr>
              <a:t>یكسری موارد نیاز است تا زمینه ساز جهت رعایت این اصول باشد. این موارد عبارتند از:</a:t>
            </a:r>
          </a:p>
          <a:p>
            <a:pPr algn="just" rtl="1"/>
            <a:r>
              <a:rPr lang="ar-SA" sz="2400" dirty="0" smtClean="0">
                <a:cs typeface="B Nazanin" panose="00000400000000000000" pitchFamily="2" charset="-78"/>
              </a:rPr>
              <a:t> </a:t>
            </a:r>
          </a:p>
          <a:p>
            <a:pPr algn="just" rtl="1"/>
            <a:r>
              <a:rPr lang="ar-SA" sz="2400" dirty="0" smtClean="0">
                <a:cs typeface="B Nazanin" panose="00000400000000000000" pitchFamily="2" charset="-78"/>
              </a:rPr>
              <a:t>1- فرهنگ سازی: بدین منظور كه رعایت اصول </a:t>
            </a:r>
            <a:r>
              <a:rPr lang="en-US" sz="2400" dirty="0" smtClean="0">
                <a:cs typeface="B Nazanin" panose="00000400000000000000" pitchFamily="2" charset="-78"/>
              </a:rPr>
              <a:t>HSE </a:t>
            </a:r>
            <a:r>
              <a:rPr lang="ar-SA" sz="2400" dirty="0" smtClean="0">
                <a:cs typeface="B Nazanin" panose="00000400000000000000" pitchFamily="2" charset="-78"/>
              </a:rPr>
              <a:t>علاوه بر حفظ جان و منابع طبیعی باعث پیشرفت و توسعه اجتماعی می شود. در این پروژه ها نیز نیازمند به فرهنگ سازی از طرق مختلف آموزشی، نوشتاری، گفتاری، دیداری و ... می باشد.</a:t>
            </a:r>
          </a:p>
          <a:p>
            <a:pPr algn="just" rtl="1"/>
            <a:r>
              <a:rPr lang="ar-SA" sz="2400" dirty="0" smtClean="0">
                <a:cs typeface="B Nazanin" panose="00000400000000000000" pitchFamily="2" charset="-78"/>
              </a:rPr>
              <a:t> 2- زمان: پیاده سازی اصول </a:t>
            </a:r>
            <a:r>
              <a:rPr lang="en-US" sz="2400" dirty="0" smtClean="0">
                <a:cs typeface="B Nazanin" panose="00000400000000000000" pitchFamily="2" charset="-78"/>
              </a:rPr>
              <a:t>HSE </a:t>
            </a:r>
            <a:r>
              <a:rPr lang="ar-SA" sz="2400" dirty="0" smtClean="0">
                <a:cs typeface="B Nazanin" panose="00000400000000000000" pitchFamily="2" charset="-78"/>
              </a:rPr>
              <a:t>در پروژه های مختلف عمرانی، صنعتی و غیره مستلزم زمان می باشد زیرا كه هر تغییری كه در سیستم لحاظ شود نیازمند تغییر نگرش می باشد و این نیز به نوبه خود نیازمند زمان برای پذیرفتن و هماهنگ شدن با شرایط جدید می باشد. شرایط مطرح شده برای پروژه ها در این تحقیق، شرایط كنونی آنها بوده و تحقیق بعدی، پس از گذشت زمان درصد پیشرفت پروژه ها را از نظر </a:t>
            </a:r>
            <a:r>
              <a:rPr lang="en-US" sz="2400" dirty="0" smtClean="0">
                <a:cs typeface="B Nazanin" panose="00000400000000000000" pitchFamily="2" charset="-78"/>
              </a:rPr>
              <a:t>HSE </a:t>
            </a:r>
            <a:r>
              <a:rPr lang="ar-SA" sz="2400" dirty="0" smtClean="0">
                <a:cs typeface="B Nazanin" panose="00000400000000000000" pitchFamily="2" charset="-78"/>
              </a:rPr>
              <a:t>می تواند مشخص كند.</a:t>
            </a:r>
          </a:p>
          <a:p>
            <a:pPr algn="just" rtl="1"/>
            <a:r>
              <a:rPr lang="ar-SA" sz="2000" dirty="0" smtClean="0">
                <a:cs typeface="B Nazanin" panose="00000400000000000000" pitchFamily="2" charset="-78"/>
              </a:rPr>
              <a:t> </a:t>
            </a:r>
            <a:r>
              <a:rPr lang="ar-SA" sz="2400" dirty="0" smtClean="0">
                <a:cs typeface="B Nazanin" panose="00000400000000000000" pitchFamily="2" charset="-78"/>
              </a:rPr>
              <a:t> </a:t>
            </a:r>
          </a:p>
        </p:txBody>
      </p:sp>
    </p:spTree>
    <p:extLst>
      <p:ext uri="{BB962C8B-B14F-4D97-AF65-F5344CB8AC3E}">
        <p14:creationId xmlns:p14="http://schemas.microsoft.com/office/powerpoint/2010/main" val="370243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012" y="409074"/>
            <a:ext cx="8116504" cy="5262979"/>
          </a:xfrm>
          <a:prstGeom prst="rect">
            <a:avLst/>
          </a:prstGeom>
          <a:noFill/>
        </p:spPr>
        <p:txBody>
          <a:bodyPr wrap="square" rtlCol="0">
            <a:spAutoFit/>
          </a:bodyPr>
          <a:lstStyle/>
          <a:p>
            <a:pPr algn="just" rtl="1"/>
            <a:r>
              <a:rPr lang="fa-IR" sz="2400" b="1" dirty="0" smtClean="0">
                <a:cs typeface="B Titr" panose="00000700000000000000" pitchFamily="2" charset="-78"/>
              </a:rPr>
              <a:t>نتیجه گیری</a:t>
            </a:r>
            <a:endParaRPr lang="en-US" sz="2400" b="1" dirty="0" smtClean="0">
              <a:cs typeface="B Titr" panose="00000700000000000000" pitchFamily="2" charset="-78"/>
            </a:endParaRPr>
          </a:p>
          <a:p>
            <a:pPr algn="just" rtl="1"/>
            <a:endParaRPr lang="fa-IR" sz="2400" b="1" dirty="0" smtClean="0">
              <a:cs typeface="B Titr" panose="00000700000000000000" pitchFamily="2" charset="-78"/>
            </a:endParaRPr>
          </a:p>
          <a:p>
            <a:pPr algn="just" rtl="1"/>
            <a:endParaRPr lang="fa-IR" sz="2400" b="1" dirty="0">
              <a:cs typeface="B Titr" panose="00000700000000000000" pitchFamily="2" charset="-78"/>
            </a:endParaRPr>
          </a:p>
          <a:p>
            <a:pPr algn="just" rtl="1"/>
            <a:endParaRPr lang="ar-SA" sz="2400" b="1" dirty="0" smtClean="0">
              <a:cs typeface="B Titr" panose="00000700000000000000" pitchFamily="2" charset="-78"/>
            </a:endParaRPr>
          </a:p>
          <a:p>
            <a:pPr algn="just" rtl="1"/>
            <a:r>
              <a:rPr lang="ar-SA" sz="2400" dirty="0" smtClean="0">
                <a:cs typeface="B Nazanin" panose="00000400000000000000" pitchFamily="2" charset="-78"/>
              </a:rPr>
              <a:t>3- هزینه: برای انجام هر كاری نیازمند به هزینه می باشد و هر چه هزینه در نظر گرفته شده بیشتر باشد بنابراین انجام آن كار با كیفیت بالایی تضمین می شود. از آنجا كه تاكنون هزینه جهت رعایت اصول </a:t>
            </a:r>
            <a:r>
              <a:rPr lang="en-US" sz="2400" dirty="0" smtClean="0">
                <a:cs typeface="B Nazanin" panose="00000400000000000000" pitchFamily="2" charset="-78"/>
              </a:rPr>
              <a:t>HSE </a:t>
            </a:r>
            <a:r>
              <a:rPr lang="ar-SA" sz="2400" dirty="0" smtClean="0">
                <a:cs typeface="B Nazanin" panose="00000400000000000000" pitchFamily="2" charset="-78"/>
              </a:rPr>
              <a:t>بصورت كلی دیده شده است بنابراین بشكل اختصاصی نمی توان انتظار داشت كه تمام موارد جزء به جزء انجام شود. در صورتی كه در ابتدای پروژه هزینه </a:t>
            </a:r>
            <a:r>
              <a:rPr lang="en-US" sz="2400" dirty="0" smtClean="0">
                <a:cs typeface="B Nazanin" panose="00000400000000000000" pitchFamily="2" charset="-78"/>
              </a:rPr>
              <a:t>HSE </a:t>
            </a:r>
            <a:r>
              <a:rPr lang="ar-SA" sz="2400" dirty="0" smtClean="0">
                <a:cs typeface="B Nazanin" panose="00000400000000000000" pitchFamily="2" charset="-78"/>
              </a:rPr>
              <a:t>نیز به ریز درنظر گرفته شود می توان انتظار داشت تا موارد به شكل اصولی رعایت شود.</a:t>
            </a:r>
          </a:p>
          <a:p>
            <a:pPr algn="just" rtl="1"/>
            <a:r>
              <a:rPr lang="ar-SA" sz="2400" dirty="0" smtClean="0">
                <a:cs typeface="B Nazanin" panose="00000400000000000000" pitchFamily="2" charset="-78"/>
              </a:rPr>
              <a:t> 4- آموزش: جهت رعایت اصولی موارد </a:t>
            </a:r>
            <a:r>
              <a:rPr lang="en-US" sz="2400" dirty="0" smtClean="0">
                <a:cs typeface="B Nazanin" panose="00000400000000000000" pitchFamily="2" charset="-78"/>
              </a:rPr>
              <a:t>HSE </a:t>
            </a:r>
            <a:r>
              <a:rPr lang="ar-SA" sz="2400" dirty="0" smtClean="0">
                <a:cs typeface="B Nazanin" panose="00000400000000000000" pitchFamily="2" charset="-78"/>
              </a:rPr>
              <a:t>نیاز به آموزش می باشد. این آموزش ها باید در سطوح و رده های مختلف پیمانكاری و نظارت اجرایی شود تا سطح آگاهی از مخاطرات موجود در انجام عملیات عمرانی بین پرسنل به مرز مشتركی برسد.</a:t>
            </a:r>
          </a:p>
          <a:p>
            <a:pPr algn="just" rtl="1"/>
            <a:r>
              <a:rPr lang="ar-SA" sz="2000" dirty="0" smtClean="0">
                <a:cs typeface="B Nazanin" panose="00000400000000000000" pitchFamily="2" charset="-78"/>
              </a:rPr>
              <a:t> </a:t>
            </a:r>
            <a:r>
              <a:rPr lang="ar-SA" sz="2400" dirty="0" smtClean="0">
                <a:cs typeface="B Nazanin" panose="00000400000000000000" pitchFamily="2" charset="-78"/>
              </a:rPr>
              <a:t> </a:t>
            </a:r>
          </a:p>
        </p:txBody>
      </p:sp>
    </p:spTree>
    <p:extLst>
      <p:ext uri="{BB962C8B-B14F-4D97-AF65-F5344CB8AC3E}">
        <p14:creationId xmlns:p14="http://schemas.microsoft.com/office/powerpoint/2010/main" val="550550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012" y="409074"/>
            <a:ext cx="8116504" cy="6370975"/>
          </a:xfrm>
          <a:prstGeom prst="rect">
            <a:avLst/>
          </a:prstGeom>
          <a:noFill/>
        </p:spPr>
        <p:txBody>
          <a:bodyPr wrap="square" rtlCol="0">
            <a:spAutoFit/>
          </a:bodyPr>
          <a:lstStyle/>
          <a:p>
            <a:pPr algn="just" rtl="1"/>
            <a:r>
              <a:rPr lang="fa-IR" sz="2400" b="1" dirty="0" smtClean="0">
                <a:cs typeface="B Titr" panose="00000700000000000000" pitchFamily="2" charset="-78"/>
              </a:rPr>
              <a:t>پیشنهادها</a:t>
            </a:r>
            <a:endParaRPr lang="en-US" sz="2400" b="1" dirty="0" smtClean="0">
              <a:cs typeface="B Titr" panose="00000700000000000000" pitchFamily="2" charset="-78"/>
            </a:endParaRPr>
          </a:p>
          <a:p>
            <a:pPr algn="just" rtl="1"/>
            <a:r>
              <a:rPr lang="ar-SA" sz="2000" dirty="0" smtClean="0">
                <a:cs typeface="B Nazanin" panose="00000400000000000000" pitchFamily="2" charset="-78"/>
              </a:rPr>
              <a:t>مزایای استقرار سیستم مدیریت ایمنی، بهداشت و محیط زیست</a:t>
            </a:r>
          </a:p>
          <a:p>
            <a:pPr algn="just" rtl="1"/>
            <a:r>
              <a:rPr lang="ar-SA" sz="2000" dirty="0" smtClean="0">
                <a:cs typeface="B Nazanin" panose="00000400000000000000" pitchFamily="2" charset="-78"/>
              </a:rPr>
              <a:t>- برخورد و نگرش طرح ریزی شده (سیستماتیك) و مستند با مسائل ایمنی و بهداشت كار به جای اعمال اقدامات اصلاحی پس از وقوع حوادث.</a:t>
            </a:r>
          </a:p>
          <a:p>
            <a:pPr algn="just" rtl="1"/>
            <a:r>
              <a:rPr lang="ar-SA" sz="2000" dirty="0" smtClean="0">
                <a:cs typeface="B Nazanin" panose="00000400000000000000" pitchFamily="2" charset="-78"/>
              </a:rPr>
              <a:t>- برنامه ریزی برای انطباق با قوانین و مقرارت ایمنی و بهداشت كار و در نتیجه كاهش اخطارهای واصله از مراجع قانونی یا پرداخت جرایم و خسارات.</a:t>
            </a:r>
          </a:p>
          <a:p>
            <a:pPr algn="just" rtl="1"/>
            <a:r>
              <a:rPr lang="ar-SA" sz="2000" dirty="0" smtClean="0">
                <a:cs typeface="B Nazanin" panose="00000400000000000000" pitchFamily="2" charset="-78"/>
              </a:rPr>
              <a:t>- بهبود در آمار مربوط به حوادث به موازات ارائه آموزش های لازم به پرسنل.</a:t>
            </a:r>
          </a:p>
          <a:p>
            <a:pPr algn="just" rtl="1"/>
            <a:r>
              <a:rPr lang="ar-SA" sz="2000" dirty="0" smtClean="0">
                <a:cs typeface="B Nazanin" panose="00000400000000000000" pitchFamily="2" charset="-78"/>
              </a:rPr>
              <a:t>- كاهش خسارات وارده به تأسیسات یا آسیبهای جانی پرسنل.</a:t>
            </a:r>
          </a:p>
          <a:p>
            <a:pPr algn="just" rtl="1"/>
            <a:r>
              <a:rPr lang="ar-SA" sz="2000" dirty="0" smtClean="0">
                <a:cs typeface="B Nazanin" panose="00000400000000000000" pitchFamily="2" charset="-78"/>
              </a:rPr>
              <a:t>- ایجاد محیط كاری ایمن تر و سالم تر.</a:t>
            </a:r>
          </a:p>
          <a:p>
            <a:pPr algn="just" rtl="1"/>
            <a:r>
              <a:rPr lang="ar-SA" sz="2000" dirty="0" smtClean="0">
                <a:cs typeface="B Nazanin" panose="00000400000000000000" pitchFamily="2" charset="-78"/>
              </a:rPr>
              <a:t>- كاهش نرخ بیمه از طرف بیمه گران.</a:t>
            </a:r>
          </a:p>
          <a:p>
            <a:pPr algn="just" rtl="1"/>
            <a:r>
              <a:rPr lang="ar-SA" sz="2000" dirty="0" smtClean="0">
                <a:cs typeface="B Nazanin" panose="00000400000000000000" pitchFamily="2" charset="-78"/>
              </a:rPr>
              <a:t>- افزایش آگاهی و دانش درباره سلامت و ایمنی.</a:t>
            </a:r>
          </a:p>
          <a:p>
            <a:pPr algn="just" rtl="1"/>
            <a:r>
              <a:rPr lang="ar-SA" sz="2000" dirty="0" smtClean="0">
                <a:cs typeface="B Nazanin" panose="00000400000000000000" pitchFamily="2" charset="-78"/>
              </a:rPr>
              <a:t>- افزایش بهره وری.</a:t>
            </a:r>
          </a:p>
          <a:p>
            <a:pPr algn="just" rtl="1"/>
            <a:r>
              <a:rPr lang="ar-SA" sz="2000" dirty="0" smtClean="0">
                <a:cs typeface="B Nazanin" panose="00000400000000000000" pitchFamily="2" charset="-78"/>
              </a:rPr>
              <a:t>- جهت دهی اوقات مفید مدیریت به سوی تصمیم گیری در مورد مسایل فنی/مالی/بازرگانی/افزایش بهره وری با كم شدن گرفتاری های مربوط به ایمنی و بهداشت كار.</a:t>
            </a:r>
          </a:p>
          <a:p>
            <a:pPr algn="just" rtl="1"/>
            <a:r>
              <a:rPr lang="ar-SA" sz="2000" dirty="0" smtClean="0">
                <a:cs typeface="B Nazanin" panose="00000400000000000000" pitchFamily="2" charset="-78"/>
              </a:rPr>
              <a:t>- ساختار روشن و واضح مدیریت ایمنی و بهداشت حرفه ای كه مشخص كننده محدوده مسئولیت ها می باشد.</a:t>
            </a:r>
          </a:p>
          <a:p>
            <a:pPr algn="just" rtl="1"/>
            <a:r>
              <a:rPr lang="ar-SA" sz="2000" dirty="0" smtClean="0">
                <a:cs typeface="B Nazanin" panose="00000400000000000000" pitchFamily="2" charset="-78"/>
              </a:rPr>
              <a:t>- تغییر نگرش كاركنان و مراجع دولتی نسبت به سازمان.</a:t>
            </a:r>
          </a:p>
          <a:p>
            <a:pPr algn="just" rtl="1"/>
            <a:r>
              <a:rPr lang="ar-SA" sz="2000" dirty="0" smtClean="0">
                <a:cs typeface="B Nazanin" panose="00000400000000000000" pitchFamily="2" charset="-78"/>
              </a:rPr>
              <a:t>با توجه به مزایای استقرار سیستم مدیریت </a:t>
            </a:r>
            <a:r>
              <a:rPr lang="en-US" sz="2000" dirty="0" smtClean="0">
                <a:cs typeface="B Nazanin" panose="00000400000000000000" pitchFamily="2" charset="-78"/>
              </a:rPr>
              <a:t>HSE </a:t>
            </a:r>
            <a:r>
              <a:rPr lang="ar-SA" sz="2000" dirty="0" smtClean="0">
                <a:cs typeface="B Nazanin" panose="00000400000000000000" pitchFamily="2" charset="-78"/>
              </a:rPr>
              <a:t>پیشنهاد می شود تا این نظام در تمام پروژه های عمرانی نهادینه شود.</a:t>
            </a:r>
          </a:p>
          <a:p>
            <a:pPr algn="just" rtl="1"/>
            <a:r>
              <a:rPr lang="ar-SA" sz="2000" dirty="0" smtClean="0">
                <a:cs typeface="B Nazanin" panose="00000400000000000000" pitchFamily="2" charset="-78"/>
              </a:rPr>
              <a:t> </a:t>
            </a:r>
            <a:r>
              <a:rPr lang="ar-SA" sz="2400" dirty="0" smtClean="0">
                <a:cs typeface="B Nazanin" panose="00000400000000000000" pitchFamily="2" charset="-78"/>
              </a:rPr>
              <a:t> </a:t>
            </a:r>
          </a:p>
        </p:txBody>
      </p:sp>
    </p:spTree>
    <p:extLst>
      <p:ext uri="{BB962C8B-B14F-4D97-AF65-F5344CB8AC3E}">
        <p14:creationId xmlns:p14="http://schemas.microsoft.com/office/powerpoint/2010/main" val="1971035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012" y="409074"/>
            <a:ext cx="8116504" cy="5693866"/>
          </a:xfrm>
          <a:prstGeom prst="rect">
            <a:avLst/>
          </a:prstGeom>
          <a:noFill/>
        </p:spPr>
        <p:txBody>
          <a:bodyPr wrap="square" rtlCol="0">
            <a:spAutoFit/>
          </a:bodyPr>
          <a:lstStyle/>
          <a:p>
            <a:pPr algn="just" rtl="1"/>
            <a:r>
              <a:rPr lang="fa-IR" sz="2400" b="1" dirty="0" smtClean="0">
                <a:cs typeface="B Titr" panose="00000700000000000000" pitchFamily="2" charset="-78"/>
              </a:rPr>
              <a:t>منابع</a:t>
            </a:r>
          </a:p>
          <a:p>
            <a:pPr algn="just" rtl="1"/>
            <a:endParaRPr lang="fa-IR" sz="2400" b="1" dirty="0">
              <a:cs typeface="B Titr" panose="00000700000000000000" pitchFamily="2" charset="-78"/>
            </a:endParaRPr>
          </a:p>
          <a:p>
            <a:pPr algn="just" rtl="1"/>
            <a:endParaRPr lang="fa-IR" sz="2400" b="1" dirty="0" smtClean="0">
              <a:cs typeface="B Titr" panose="00000700000000000000" pitchFamily="2" charset="-78"/>
            </a:endParaRPr>
          </a:p>
          <a:p>
            <a:pPr algn="just" rtl="1"/>
            <a:endParaRPr lang="fa-IR" sz="2400" b="1">
              <a:cs typeface="B Titr" panose="00000700000000000000" pitchFamily="2" charset="-78"/>
            </a:endParaRPr>
          </a:p>
          <a:p>
            <a:pPr algn="just" rtl="1"/>
            <a:endParaRPr lang="en-US" sz="2400" b="1" dirty="0" smtClean="0">
              <a:cs typeface="B Titr" panose="00000700000000000000" pitchFamily="2" charset="-78"/>
            </a:endParaRPr>
          </a:p>
          <a:p>
            <a:pPr algn="just" rtl="1"/>
            <a:r>
              <a:rPr lang="ar-SA" sz="2000" dirty="0" smtClean="0">
                <a:cs typeface="B Nazanin" panose="00000400000000000000" pitchFamily="2" charset="-78"/>
              </a:rPr>
              <a:t>1- مختاری‌آذر اکبر و همکاران، 1392، بررسی و پایش مخاطرات بهداشتی در کارخانه خودروسازی سایپا، شانزدهمین همایش ملی بهداشت محیط ایران.</a:t>
            </a:r>
          </a:p>
          <a:p>
            <a:pPr algn="just" rtl="1"/>
            <a:r>
              <a:rPr lang="ar-SA" sz="2000" dirty="0" smtClean="0">
                <a:cs typeface="B Nazanin" panose="00000400000000000000" pitchFamily="2" charset="-78"/>
              </a:rPr>
              <a:t>2- فشکی مسعود و اکبر مختاری‌آذر، 1392، بررسی عملکرد واحد ایمنی و بهداشت کارخانه روغن نباتی پارس قو و تاثیر آن بر کاهش حوادث، شانزدهمین همایش ملی بهداشت محیط ایران.</a:t>
            </a:r>
          </a:p>
          <a:p>
            <a:pPr algn="just" rtl="1"/>
            <a:r>
              <a:rPr lang="ar-SA" sz="2000" dirty="0" smtClean="0">
                <a:cs typeface="B Nazanin" panose="00000400000000000000" pitchFamily="2" charset="-78"/>
              </a:rPr>
              <a:t>3- مختاری‌آذر اکبر و همکاران، 1392، بررسی وضعیت ایمنی و بهداشت 6 شركت تولید كننده مواد شوینده و بهداشتی، شانزدهمین همایش ملی بهداشت محیط ایران.</a:t>
            </a:r>
          </a:p>
          <a:p>
            <a:pPr algn="just" rtl="1"/>
            <a:r>
              <a:rPr lang="ar-SA" sz="2000" dirty="0" smtClean="0">
                <a:cs typeface="B Nazanin" panose="00000400000000000000" pitchFamily="2" charset="-78"/>
              </a:rPr>
              <a:t>4- خانی محمدرضا و اکبر مختاری‌آذر ، 1388، بررسی وضعیت پروژه های عمرانی، سازمان مهندسی و عمران شهر تهران از نظر ایمنی، بهداشتو محیطزیست، سومین همایش تخصصی مهندسی محیط زیست.</a:t>
            </a:r>
          </a:p>
          <a:p>
            <a:pPr algn="just" rtl="1"/>
            <a:r>
              <a:rPr lang="ar-SA" sz="2000" dirty="0" smtClean="0">
                <a:cs typeface="B Nazanin" panose="00000400000000000000" pitchFamily="2" charset="-78"/>
              </a:rPr>
              <a:t>5- آیین نامه های حفاظت و بهداشت کار، تهران 1385موسسه کار و تامین اجتماعی، چاپ پنجم.</a:t>
            </a:r>
          </a:p>
          <a:p>
            <a:pPr algn="just" rtl="1"/>
            <a:r>
              <a:rPr lang="ar-SA" sz="2000" dirty="0" smtClean="0">
                <a:cs typeface="B Nazanin" panose="00000400000000000000" pitchFamily="2" charset="-78"/>
              </a:rPr>
              <a:t>6- آرام تیرگر و علیرضا كوهپایه‌ای، 1386، بهداشت حرفه‌ای، ‌ انتشارات اندیشه رفیع.</a:t>
            </a:r>
          </a:p>
          <a:p>
            <a:pPr algn="just" rtl="1"/>
            <a:r>
              <a:rPr lang="ar-SA" sz="2000" dirty="0" smtClean="0">
                <a:cs typeface="B Nazanin" panose="00000400000000000000" pitchFamily="2" charset="-78"/>
              </a:rPr>
              <a:t> </a:t>
            </a:r>
          </a:p>
          <a:p>
            <a:pPr algn="just" rtl="1"/>
            <a:r>
              <a:rPr lang="ar-SA" sz="2000" dirty="0" smtClean="0">
                <a:cs typeface="B Nazanin" panose="00000400000000000000" pitchFamily="2" charset="-78"/>
              </a:rPr>
              <a:t> </a:t>
            </a:r>
            <a:r>
              <a:rPr lang="ar-SA" sz="2400" dirty="0" smtClean="0">
                <a:cs typeface="B Nazanin" panose="00000400000000000000" pitchFamily="2" charset="-78"/>
              </a:rPr>
              <a:t> </a:t>
            </a:r>
          </a:p>
        </p:txBody>
      </p:sp>
    </p:spTree>
    <p:extLst>
      <p:ext uri="{BB962C8B-B14F-4D97-AF65-F5344CB8AC3E}">
        <p14:creationId xmlns:p14="http://schemas.microsoft.com/office/powerpoint/2010/main" val="378439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solidFill>
                  <a:schemeClr val="tx1"/>
                </a:solidFill>
                <a:cs typeface="B Titr" panose="00000700000000000000" pitchFamily="2" charset="-78"/>
              </a:rPr>
              <a:t>مقدمه</a:t>
            </a:r>
            <a:endParaRPr lang="en-US" dirty="0">
              <a:solidFill>
                <a:schemeClr val="tx1"/>
              </a:solidFill>
              <a:cs typeface="B Titr" panose="00000700000000000000" pitchFamily="2" charset="-78"/>
            </a:endParaRPr>
          </a:p>
        </p:txBody>
      </p:sp>
      <p:sp>
        <p:nvSpPr>
          <p:cNvPr id="4" name="TextBox 3"/>
          <p:cNvSpPr txBox="1"/>
          <p:nvPr/>
        </p:nvSpPr>
        <p:spPr>
          <a:xfrm>
            <a:off x="474044" y="1908183"/>
            <a:ext cx="7892716" cy="4949817"/>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سیستم مدیریت </a:t>
            </a:r>
            <a:r>
              <a:rPr lang="en-US" sz="24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به عنوان ابزاری مدیریتی جهت كنترل و بهبود مسایل مربوط به بهداشت، ایمنی، محیط زیست وكیفیت است. این سیستم مدیریتی با بررسی همزمان سه فاكتور مذكور، بستر مناسبی جهت استقرار و اجرای استانداردهای مدیریت زیست محیطی(</a:t>
            </a:r>
            <a:r>
              <a:rPr lang="en-US" sz="2400" dirty="0" smtClean="0">
                <a:effectLst/>
                <a:latin typeface="Arial" panose="020B0604020202020204" pitchFamily="34" charset="0"/>
                <a:ea typeface="Times New Roman" panose="02020603050405020304" pitchFamily="18" charset="0"/>
                <a:cs typeface="B Nazanin" panose="00000400000000000000" pitchFamily="2" charset="-78"/>
              </a:rPr>
              <a:t>ISO14000</a:t>
            </a:r>
            <a:r>
              <a:rPr lang="fa-IR" sz="2400" dirty="0" smtClean="0">
                <a:effectLst/>
                <a:latin typeface="Arial" panose="020B0604020202020204" pitchFamily="34" charset="0"/>
                <a:ea typeface="Times New Roman" panose="02020603050405020304" pitchFamily="18" charset="0"/>
                <a:cs typeface="B Nazanin" panose="00000400000000000000" pitchFamily="2" charset="-78"/>
              </a:rPr>
              <a:t>)</a:t>
            </a:r>
            <a:r>
              <a:rPr lang="en-US" sz="2400" dirty="0" smtClean="0">
                <a:effectLst/>
                <a:latin typeface="Arial" panose="020B0604020202020204" pitchFamily="34" charset="0"/>
                <a:ea typeface="Times New Roman" panose="02020603050405020304" pitchFamily="18" charset="0"/>
                <a:cs typeface="B Nazanin" panose="00000400000000000000" pitchFamily="2" charset="-78"/>
              </a:rPr>
              <a:t>، </a:t>
            </a: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استانداردهای مدیریت ایمنی و بهداشت حرفه‌ای (</a:t>
            </a:r>
            <a:r>
              <a:rPr lang="en-US" sz="2400" dirty="0" smtClean="0">
                <a:effectLst/>
                <a:latin typeface="Arial" panose="020B0604020202020204" pitchFamily="34" charset="0"/>
                <a:ea typeface="Times New Roman" panose="02020603050405020304" pitchFamily="18" charset="0"/>
                <a:cs typeface="B Nazanin" panose="00000400000000000000" pitchFamily="2" charset="-78"/>
              </a:rPr>
              <a:t>OHSAS18001</a:t>
            </a:r>
            <a:r>
              <a:rPr lang="fa-IR" sz="2400" dirty="0" smtClean="0">
                <a:effectLst/>
                <a:latin typeface="Arial" panose="020B0604020202020204" pitchFamily="34" charset="0"/>
                <a:ea typeface="Times New Roman" panose="02020603050405020304" pitchFamily="18" charset="0"/>
                <a:cs typeface="B Nazanin" panose="00000400000000000000" pitchFamily="2" charset="-78"/>
              </a:rPr>
              <a:t>)</a:t>
            </a:r>
            <a:r>
              <a:rPr lang="en-US" sz="2400" dirty="0" smtClean="0">
                <a:effectLst/>
                <a:latin typeface="Arial" panose="020B0604020202020204" pitchFamily="34" charset="0"/>
                <a:ea typeface="Times New Roman" panose="02020603050405020304" pitchFamily="18" charset="0"/>
                <a:cs typeface="B Nazanin" panose="00000400000000000000" pitchFamily="2" charset="-78"/>
              </a:rPr>
              <a:t>  </a:t>
            </a: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ایجاد می‌نماید. با توجه به تحقیقاتی كه تاكنون در این زمینه صورت گرفته ، توجه به اصول ایمنی و بهداشت حرفه ای و رعایت این اصول، نقش زیادی در كاهش زیان های اقتصادی واحدهای صنعتی داشته است. چرا كه با كاهش حوادث، احتمال آسیب دیدن تجهیزات و ایجاد خسارات مالی كاهش یافته و كاهش لطمات جانی نیز رخ خواهد داد. بروز هر حادثه حتی خیلی كوچك زیانهایی را در بردارد كه به دو گروه زیان های مستقیم یا نمایان و زیان های غیر مستقیم یا پنهان طبقه بندی می شوند.</a:t>
            </a:r>
          </a:p>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 </a:t>
            </a:r>
          </a:p>
        </p:txBody>
      </p:sp>
    </p:spTree>
    <p:extLst>
      <p:ext uri="{BB962C8B-B14F-4D97-AF65-F5344CB8AC3E}">
        <p14:creationId xmlns:p14="http://schemas.microsoft.com/office/powerpoint/2010/main" val="292465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Titr" panose="00000700000000000000" pitchFamily="2" charset="-78"/>
              </a:rPr>
              <a:t>ایمنی</a:t>
            </a:r>
            <a:endParaRPr lang="en-US" dirty="0">
              <a:solidFill>
                <a:schemeClr val="tx1"/>
              </a:solidFill>
              <a:cs typeface="B Titr" panose="00000700000000000000" pitchFamily="2" charset="-78"/>
            </a:endParaRPr>
          </a:p>
        </p:txBody>
      </p:sp>
      <p:sp>
        <p:nvSpPr>
          <p:cNvPr id="4" name="TextBox 3"/>
          <p:cNvSpPr txBox="1"/>
          <p:nvPr/>
        </p:nvSpPr>
        <p:spPr>
          <a:xfrm>
            <a:off x="474044" y="1908183"/>
            <a:ext cx="7892716" cy="5077287"/>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تجهیزات ایمنی و  وسایل اطفاء حریق،محصورسازی‌ داخلی و اطراف، علائم و تابلوهای هشداردهنده، ایمنی برشكاری، ایمنی كار با بالابرها، ایمنی کار در ارتفاع و حفاظت در برابر سقوط، ایمنی كار در فضاهای بسته و تونل، ایمنی کار با تجهیزات و ماشین آلات سنگین، تجهیزات حفاظت فردی، ضبط و ربط محیط، ایمنی انبارها، ایمنی در برق، گزارش دهی و تجزیه و تحلیل حوادث و سایر موارد.</a:t>
            </a:r>
            <a:endParaRPr lang="en-US" sz="2400" dirty="0" smtClean="0">
              <a:effectLst/>
              <a:latin typeface="Arial" panose="020B0604020202020204" pitchFamily="34" charset="0"/>
              <a:ea typeface="Times New Roman" panose="02020603050405020304" pitchFamily="18" charset="0"/>
              <a:cs typeface="B Nazanin" panose="00000400000000000000" pitchFamily="2" charset="-78"/>
            </a:endParaRPr>
          </a:p>
          <a:p>
            <a:pPr marL="95250" marR="95250" algn="just" rtl="1">
              <a:lnSpc>
                <a:spcPct val="107000"/>
              </a:lnSpc>
              <a:spcBef>
                <a:spcPts val="600"/>
              </a:spcBef>
              <a:spcAft>
                <a:spcPts val="300"/>
              </a:spcAft>
            </a:pPr>
            <a:endParaRPr lang="fa-IR" sz="2400" dirty="0" smtClean="0">
              <a:effectLst/>
              <a:latin typeface="Arial" panose="020B0604020202020204" pitchFamily="34" charset="0"/>
              <a:ea typeface="Times New Roman" panose="02020603050405020304" pitchFamily="18" charset="0"/>
              <a:cs typeface="B Nazanin" panose="00000400000000000000" pitchFamily="2" charset="-78"/>
            </a:endParaRPr>
          </a:p>
          <a:p>
            <a:pPr lvl="0" algn="just" rtl="1"/>
            <a:r>
              <a:rPr lang="ar-SA" sz="2400" b="1" dirty="0">
                <a:cs typeface="B Titr" panose="00000700000000000000" pitchFamily="2" charset="-78"/>
              </a:rPr>
              <a:t>بهداشت</a:t>
            </a:r>
            <a:r>
              <a:rPr lang="en-US" sz="2400" b="1" dirty="0">
                <a:cs typeface="B Nazanin" panose="00000400000000000000" pitchFamily="2" charset="-78"/>
              </a:rPr>
              <a:t>:</a:t>
            </a:r>
            <a:r>
              <a:rPr lang="en-US" sz="2400" dirty="0">
                <a:cs typeface="B Nazanin" panose="00000400000000000000" pitchFamily="2" charset="-78"/>
              </a:rPr>
              <a:t> </a:t>
            </a:r>
            <a:r>
              <a:rPr lang="ar-SA" sz="2400" dirty="0">
                <a:cs typeface="B Nazanin" panose="00000400000000000000" pitchFamily="2" charset="-78"/>
              </a:rPr>
              <a:t>بهداشت محیط شامل سرویس های بهداشتی و آشپزخانه، بهداشت حرفه ای شامل معاینات بدو استخدام و دوره ای و جعبه كمك های اولیه</a:t>
            </a:r>
            <a:r>
              <a:rPr lang="en-US" sz="2400" dirty="0">
                <a:cs typeface="B Nazanin" panose="00000400000000000000" pitchFamily="2" charset="-78"/>
              </a:rPr>
              <a:t>.</a:t>
            </a:r>
          </a:p>
          <a:p>
            <a:pPr algn="just" rtl="1"/>
            <a:r>
              <a:rPr lang="ar-SA" sz="2400" b="1" dirty="0">
                <a:cs typeface="B Nazanin" panose="00000400000000000000" pitchFamily="2" charset="-78"/>
              </a:rPr>
              <a:t> </a:t>
            </a:r>
            <a:endParaRPr lang="en-US" sz="2400" dirty="0">
              <a:cs typeface="B Nazanin" panose="00000400000000000000" pitchFamily="2" charset="-78"/>
            </a:endParaRPr>
          </a:p>
          <a:p>
            <a:pPr lvl="0" algn="just" rtl="1"/>
            <a:r>
              <a:rPr lang="ar-SA" sz="2400" b="1" dirty="0">
                <a:cs typeface="B Titr" panose="00000700000000000000" pitchFamily="2" charset="-78"/>
              </a:rPr>
              <a:t>محیط زیست</a:t>
            </a:r>
            <a:r>
              <a:rPr lang="en-US" sz="2400" b="1" dirty="0">
                <a:cs typeface="B Titr" panose="00000700000000000000" pitchFamily="2" charset="-78"/>
              </a:rPr>
              <a:t>:</a:t>
            </a:r>
            <a:r>
              <a:rPr lang="en-US" sz="2400" dirty="0">
                <a:cs typeface="B Nazanin" panose="00000400000000000000" pitchFamily="2" charset="-78"/>
              </a:rPr>
              <a:t> </a:t>
            </a:r>
            <a:r>
              <a:rPr lang="ar-SA" sz="2400" dirty="0">
                <a:cs typeface="B Nazanin" panose="00000400000000000000" pitchFamily="2" charset="-78"/>
              </a:rPr>
              <a:t>آلودگی خاك، آلودگی آب و آلودگی هوا</a:t>
            </a:r>
            <a:r>
              <a:rPr lang="en-US" sz="2400" dirty="0">
                <a:cs typeface="B Nazanin" panose="00000400000000000000" pitchFamily="2" charset="-78"/>
              </a:rPr>
              <a:t>.</a:t>
            </a:r>
          </a:p>
          <a:p>
            <a:pPr marL="95250" marR="95250" algn="just" rtl="1">
              <a:lnSpc>
                <a:spcPct val="107000"/>
              </a:lnSpc>
              <a:spcBef>
                <a:spcPts val="600"/>
              </a:spcBef>
              <a:spcAft>
                <a:spcPts val="300"/>
              </a:spcAft>
            </a:pPr>
            <a:endParaRPr lang="ar-SA" sz="2400" dirty="0" smtClean="0">
              <a:effectLst/>
              <a:latin typeface="Arial" panose="020B0604020202020204" pitchFamily="34" charset="0"/>
              <a:ea typeface="Times New Roman" panose="02020603050405020304" pitchFamily="18" charset="0"/>
              <a:cs typeface="B Nazanin" panose="00000400000000000000" pitchFamily="2" charset="-78"/>
            </a:endParaRPr>
          </a:p>
          <a:p>
            <a:pPr marL="95250" marR="95250" algn="just" rtl="1">
              <a:lnSpc>
                <a:spcPct val="107000"/>
              </a:lnSpc>
              <a:spcBef>
                <a:spcPts val="600"/>
              </a:spcBef>
              <a:spcAft>
                <a:spcPts val="300"/>
              </a:spcAft>
            </a:pPr>
            <a:r>
              <a:rPr lang="ar-SA" sz="2400" dirty="0" smtClean="0">
                <a:effectLst/>
                <a:latin typeface="Arial" panose="020B0604020202020204" pitchFamily="34" charset="0"/>
                <a:ea typeface="Times New Roman" panose="02020603050405020304" pitchFamily="18" charset="0"/>
                <a:cs typeface="B Nazanin" panose="00000400000000000000" pitchFamily="2" charset="-78"/>
              </a:rPr>
              <a:t> </a:t>
            </a:r>
          </a:p>
        </p:txBody>
      </p:sp>
    </p:spTree>
    <p:extLst>
      <p:ext uri="{BB962C8B-B14F-4D97-AF65-F5344CB8AC3E}">
        <p14:creationId xmlns:p14="http://schemas.microsoft.com/office/powerpoint/2010/main" val="35653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solidFill>
                <a:schemeClr val="tx1"/>
              </a:solidFill>
              <a:cs typeface="B Titr" panose="00000700000000000000" pitchFamily="2" charset="-78"/>
            </a:endParaRPr>
          </a:p>
        </p:txBody>
      </p:sp>
      <p:sp>
        <p:nvSpPr>
          <p:cNvPr id="4" name="TextBox 3"/>
          <p:cNvSpPr txBox="1"/>
          <p:nvPr/>
        </p:nvSpPr>
        <p:spPr>
          <a:xfrm>
            <a:off x="474044" y="1908183"/>
            <a:ext cx="7892716" cy="4488921"/>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پس از بازرسی های انجام شده در پروژه های مختلف عمرانی با توجه به تنوع كار و مراحل مختلف انجام آن یكسری مغایرت هایی در بخش های مختلف ایمنی، بهداشت و محیط زیست به صورت كلی بدست آمد كه در اكثر پروژه ها عمومیت داشته و در زیر به بیان آن می پردازیم.</a:t>
            </a:r>
          </a:p>
          <a:p>
            <a:pPr marL="95250" marR="95250" algn="just" rtl="1">
              <a:lnSpc>
                <a:spcPct val="107000"/>
              </a:lnSpc>
              <a:spcBef>
                <a:spcPts val="600"/>
              </a:spcBef>
              <a:spcAft>
                <a:spcPts val="300"/>
              </a:spcAft>
            </a:pPr>
            <a:r>
              <a:rPr lang="ar-SA" sz="2000" b="1" dirty="0" smtClean="0">
                <a:effectLst/>
                <a:latin typeface="Arial" panose="020B0604020202020204" pitchFamily="34" charset="0"/>
                <a:ea typeface="Times New Roman" panose="02020603050405020304" pitchFamily="18" charset="0"/>
                <a:cs typeface="B Titr" panose="00000700000000000000" pitchFamily="2" charset="-78"/>
              </a:rPr>
              <a:t> آموزش: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رعایت ایمنی و در كل الزامات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در سطح پروژه ها، اعم از عمرانی یا صنعتی یك فرهنگ می باشد و تا زمانی كه یك فرد به رشد فرهنگی نرسد نیل به این هدف كار بسیار مشكلی خواهد بود. برای یك فرهنگ سازی مناسب ابتدا می باید آموزش در برنامه ها گنجانده شود و سپس این فرهنگ به شكل عقیده و اصول به طبقات مختلف تزریق شود. با توجه به اهمیت آموزش در فرهنگ سازی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لازم است ابتدا آموزش هایی در سطوح مدیران پروژه، سرپرستان کارگاه و مسئولین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پروژه ها ارائه شود. پس از آموزش نفرات کلیدی و تحقق اهداف سازمان در خصوص ایجاد فرهنگ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در سطوح ارشد مدیریتی، آموزش کلیه کارکنان نیز می تواند پس از این نفرات در سطح پروژه ها، انجام شود. با انتشار جزوه های آموزشی در قالب دستورالعملها، چک لیستها، فیلم و كلیپ های آموزشی، جایگاه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مستحکم شده و درنهایت با بازرسی ناظرین، این سیستم را می توان نهادینه کرد.</a:t>
            </a:r>
          </a:p>
        </p:txBody>
      </p:sp>
    </p:spTree>
    <p:extLst>
      <p:ext uri="{BB962C8B-B14F-4D97-AF65-F5344CB8AC3E}">
        <p14:creationId xmlns:p14="http://schemas.microsoft.com/office/powerpoint/2010/main" val="51506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تجهیزات ایمنی و  وسایل اطفاء حریق</a:t>
            </a:r>
            <a:r>
              <a:rPr lang="ar-SA" sz="2800" dirty="0">
                <a:solidFill>
                  <a:schemeClr val="tx1"/>
                </a:solidFill>
                <a:cs typeface="B Titr" panose="00000700000000000000" pitchFamily="2" charset="-78"/>
              </a:rPr>
              <a:t>:</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pic>
        <p:nvPicPr>
          <p:cNvPr id="1026" name="Picture 2" descr="ÙØªÛØ¬Ù ØªØµÙÛØ±Û Ø¨Ø±Ø§Û ØªØ¬ÙÛØ²Ø§Øª Ø§ÛÙÙÛ ÙÂ  ÙØ³Ø§ÛÙ Ø§Ø·ÙØ§Ø¡ Ø­Ø±Û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272" y="2718098"/>
            <a:ext cx="6861175" cy="278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4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تجهیزات ایمنی و  وسایل اطفاء حریق</a:t>
            </a:r>
            <a:r>
              <a:rPr lang="ar-SA" sz="2800" dirty="0">
                <a:solidFill>
                  <a:schemeClr val="tx1"/>
                </a:solidFill>
                <a:cs typeface="B Titr" panose="00000700000000000000" pitchFamily="2" charset="-78"/>
              </a:rPr>
              <a:t>:</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4044184"/>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براساس الزامات </a:t>
            </a:r>
            <a:r>
              <a:rPr lang="en-US" sz="2000" dirty="0" smtClean="0">
                <a:effectLst/>
                <a:latin typeface="Arial" panose="020B0604020202020204" pitchFamily="34" charset="0"/>
                <a:ea typeface="Times New Roman" panose="02020603050405020304" pitchFamily="18" charset="0"/>
                <a:cs typeface="B Nazanin" panose="00000400000000000000" pitchFamily="2" charset="-78"/>
              </a:rPr>
              <a:t>HSE، </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کلیه پیمانکاران موظفند کارکنان خود را با تجهیزات ایمنی و آتش نشانی آشنا نمایند، تا در هنگام وقوع حوادث با توجه به شرح وظایف محوله و در صورت نیاز از این تجهیزات استفاده نمایند. جهت استفاده از این کپسول ها باید به بر چسب روی آنها توجه شود چرا که برروی این بر چسب ها اطلاعاتی در مورد کپسول مورد استفاده نوشته شده است. هر کپسول، ویژه خاموش کردن نوع خاصی از آتش طراحی شده و استفاده نادرست انها ممکن است باعث مشتعل تر شدن آتش و بروز خسارات جبران ناپذیری گردد با توجه به تعامل نزدیک پروژه های عمرانی با زندگی شهری و مردم، توجه به وجود تجهیزات در سطح پروژه امری اجتناب ناپذیر است. نگهداری نامناسب از خاموش كننده ها باعث پوسیدگی، قرشدگی و عواملی از این قبیل می شود كه در نهایت بازدهی و عمر مفید آن را می كاهد. یكی از روش های مراقبت از كپسول ها توجه به نحوه نصب آنها می باشد. باید دقت نمود که این کپسول ها در محل های قابل مشاهده و قابل دسترس، با بررسی های دقیق فیزیکی، نصب شده و در اختیار افرادی قرار گیرند که با کاربرد آنها آشنایی کافی داشته باشند.</a:t>
            </a:r>
          </a:p>
        </p:txBody>
      </p:sp>
    </p:spTree>
    <p:extLst>
      <p:ext uri="{BB962C8B-B14F-4D97-AF65-F5344CB8AC3E}">
        <p14:creationId xmlns:p14="http://schemas.microsoft.com/office/powerpoint/2010/main" val="254655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tx1"/>
                </a:solidFill>
                <a:cs typeface="B Titr" panose="00000700000000000000" pitchFamily="2" charset="-78"/>
              </a:rPr>
              <a:t>بخش ایمنی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r>
              <a:rPr lang="ar-SA" sz="2800" b="1" dirty="0">
                <a:solidFill>
                  <a:schemeClr val="tx1"/>
                </a:solidFill>
                <a:cs typeface="B Titr" panose="00000700000000000000" pitchFamily="2" charset="-78"/>
              </a:rPr>
              <a:t>محصورسازی اطراف و داخلی پروژه:</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4" name="TextBox 3"/>
          <p:cNvSpPr txBox="1"/>
          <p:nvPr/>
        </p:nvSpPr>
        <p:spPr>
          <a:xfrm>
            <a:off x="474044" y="1908183"/>
            <a:ext cx="7892716" cy="3715120"/>
          </a:xfrm>
          <a:prstGeom prst="rect">
            <a:avLst/>
          </a:prstGeom>
          <a:noFill/>
        </p:spPr>
        <p:txBody>
          <a:bodyPr wrap="square" rtlCol="0">
            <a:spAutoFit/>
          </a:bodyPr>
          <a:lstStyle/>
          <a:p>
            <a:pPr marL="95250" marR="95250" algn="just" rtl="1">
              <a:lnSpc>
                <a:spcPct val="107000"/>
              </a:lnSpc>
              <a:spcBef>
                <a:spcPts val="600"/>
              </a:spcBef>
              <a:spcAft>
                <a:spcPts val="300"/>
              </a:spcAft>
            </a:pPr>
            <a:r>
              <a:rPr lang="ar-SA" sz="2200" dirty="0" smtClean="0">
                <a:effectLst/>
                <a:latin typeface="Arial" panose="020B0604020202020204" pitchFamily="34" charset="0"/>
                <a:ea typeface="Times New Roman" panose="02020603050405020304" pitchFamily="18" charset="0"/>
                <a:cs typeface="B Nazanin" panose="00000400000000000000" pitchFamily="2" charset="-78"/>
              </a:rPr>
              <a:t>در هر پروژه (بالاخص در سطح شهر) یکی از مهمترین موارد ایمن سازی محیط کار محصورسازی مناسب اطراف پروژه می باشد. چرا که در بسیاری موارد عدم اطلاع رسانی کافی و درست به مردم از وجود عملیات عمرانی، حوادث زیادی را به بار می آورد. این موضوع مستلزم این می باشد که منطقه عملیاتی، کاملا مشخص و حتی الامکان نیز از بافت شهری جدا شده باشد تا هم تردد افراد کنترل شود و هم به طور ضمنی از منابع و تجهیزات پروژه حفاظت شود. در خصوص محصور سازی داخلی نیز بعضی قسمتهای سایت كه در حال كار می باشند آن را محصور نمی كنند اما در برخی نقاط كه كار به اتمام رسیده و یا موقتاً متوقف گردیده نیاز است محصورسازی انجام گردد تا از حوادث احتمالی سقوط افراد و ماشین آلات جلوگیری شود.این كار باید با استفاده از نوار خطر زردرنگ، اطراف كانالها و ترانشه ها و بازدید مستمر از آنها صورت بگیرد.</a:t>
            </a:r>
          </a:p>
        </p:txBody>
      </p:sp>
    </p:spTree>
    <p:extLst>
      <p:ext uri="{BB962C8B-B14F-4D97-AF65-F5344CB8AC3E}">
        <p14:creationId xmlns:p14="http://schemas.microsoft.com/office/powerpoint/2010/main" val="38608692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TotalTime>
  <Words>4208</Words>
  <Application>Microsoft Office PowerPoint</Application>
  <PresentationFormat>On-screen Show (4:3)</PresentationFormat>
  <Paragraphs>151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 Nazanin</vt:lpstr>
      <vt:lpstr>B Titr</vt:lpstr>
      <vt:lpstr>Calibri</vt:lpstr>
      <vt:lpstr>Calibri Light</vt:lpstr>
      <vt:lpstr>Times New Roman</vt:lpstr>
      <vt:lpstr>Retrospect</vt:lpstr>
      <vt:lpstr>الزامات ایمنی، بهداشت و محیط زیست در  ساخت و سازها و پروژه های عمرانی </vt:lpstr>
      <vt:lpstr>مقدمه</vt:lpstr>
      <vt:lpstr>مقدمه</vt:lpstr>
      <vt:lpstr>مقدمه</vt:lpstr>
      <vt:lpstr>ایمنی</vt:lpstr>
      <vt:lpstr>PowerPoint Presentation</vt:lpstr>
      <vt:lpstr>بخش ایمنی تجهیزات ایمنی و  وسایل اطفاء حریق: </vt:lpstr>
      <vt:lpstr>بخش ایمنی تجهیزات ایمنی و  وسایل اطفاء حریق: </vt:lpstr>
      <vt:lpstr>بخش ایمنی محصورسازی اطراف و داخلی پروژه: </vt:lpstr>
      <vt:lpstr>بخش ایمنی علائم و تابلوهای هشداردهنده (انحراف ترافیك): </vt:lpstr>
      <vt:lpstr>بخش ایمنی ایمنی کار با تجهیزات و ماشین آلات سنگین: </vt:lpstr>
      <vt:lpstr>بخش ایمنی ایمنی کار با تجهیزات و ماشین آلات سنگین: </vt:lpstr>
      <vt:lpstr>بخش ایمنی ایمنی کار با تجهیزات و ماشین آلات سنگین: </vt:lpstr>
      <vt:lpstr>بخش ایمنی تجهیزات حفاظت فردی: </vt:lpstr>
      <vt:lpstr>بخش ایمنی تجهیزات حفاظت فردی: </vt:lpstr>
      <vt:lpstr>ایمنی داربست گذاری وکار در ارتفاع:</vt:lpstr>
      <vt:lpstr>ایمنی داربست گذاری وکار در ارتفاع:</vt:lpstr>
      <vt:lpstr>ضبط و ربط محیط كار:</vt:lpstr>
      <vt:lpstr>ایمنی انبارها:</vt:lpstr>
      <vt:lpstr>ایمنی انبارها: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الزامات ایمنی، بهداشت و محیط زیست در  ساخت و سازها و پروژه های عمرانی</dc:title>
  <dc:creator>MRT www.Win2Farsi.com</dc:creator>
  <cp:lastModifiedBy>MRT www.Win2Farsi.com</cp:lastModifiedBy>
  <cp:revision>5</cp:revision>
  <dcterms:created xsi:type="dcterms:W3CDTF">2019-04-10T08:41:15Z</dcterms:created>
  <dcterms:modified xsi:type="dcterms:W3CDTF">2019-04-22T14:05:40Z</dcterms:modified>
</cp:coreProperties>
</file>