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9" r:id="rId21"/>
    <p:sldId id="276" r:id="rId22"/>
    <p:sldId id="280" r:id="rId23"/>
    <p:sldId id="281" r:id="rId24"/>
    <p:sldId id="282" r:id="rId25"/>
    <p:sldId id="277" r:id="rId26"/>
    <p:sldId id="278" r:id="rId27"/>
    <p:sldId id="283" r:id="rId28"/>
    <p:sldId id="284" r:id="rId29"/>
    <p:sldId id="286"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63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B4455-35D4-4EF8-A2D8-1EE81473BDD9}"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B4455-35D4-4EF8-A2D8-1EE81473BDD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B4455-35D4-4EF8-A2D8-1EE81473BD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4278B0A-1E03-4739-A6DB-C8C169265D83}" type="datetimeFigureOut">
              <a:rPr lang="en-US" smtClean="0"/>
              <a:pPr/>
              <a:t>11/27/2013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B4455-35D4-4EF8-A2D8-1EE81473BDD9}"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4278B0A-1E03-4739-A6DB-C8C169265D83}" type="datetimeFigureOut">
              <a:rPr lang="en-US" smtClean="0"/>
              <a:pPr/>
              <a:t>11/27/2013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78B4455-35D4-4EF8-A2D8-1EE81473BDD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4278B0A-1E03-4739-A6DB-C8C169265D83}" type="datetimeFigureOut">
              <a:rPr lang="en-US" smtClean="0"/>
              <a:pPr/>
              <a:t>11/27/2013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78B4455-35D4-4EF8-A2D8-1EE81473BD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14620"/>
            <a:ext cx="8977346" cy="1673352"/>
          </a:xfrm>
        </p:spPr>
        <p:txBody>
          <a:bodyPr>
            <a:normAutofit/>
          </a:bodyPr>
          <a:lstStyle/>
          <a:p>
            <a:pPr algn="ctr"/>
            <a:r>
              <a:rPr lang="ar-SA" sz="3600" dirty="0" smtClean="0">
                <a:cs typeface="B Zar" pitchFamily="2" charset="-78"/>
              </a:rPr>
              <a:t>اثر شيب كنارة كانال بالا دست بر روي </a:t>
            </a:r>
            <a:r>
              <a:rPr lang="en-US" sz="3600" dirty="0" smtClean="0">
                <a:cs typeface="B Zar" pitchFamily="2" charset="-78"/>
              </a:rPr>
              <a:t/>
            </a:r>
            <a:br>
              <a:rPr lang="en-US" sz="3600" dirty="0" smtClean="0">
                <a:cs typeface="B Zar" pitchFamily="2" charset="-78"/>
              </a:rPr>
            </a:br>
            <a:r>
              <a:rPr lang="ar-SA" sz="3600" dirty="0" smtClean="0">
                <a:cs typeface="B Zar" pitchFamily="2" charset="-78"/>
              </a:rPr>
              <a:t>هيدروليك جريان در سرريزهاي جانبي</a:t>
            </a:r>
            <a:r>
              <a:rPr lang="en-US" sz="3600" dirty="0" smtClean="0">
                <a:cs typeface="B Zar" pitchFamily="2" charset="-78"/>
              </a:rPr>
              <a:t/>
            </a:r>
            <a:br>
              <a:rPr lang="en-US" sz="3600" dirty="0" smtClean="0">
                <a:cs typeface="B Zar" pitchFamily="2" charset="-78"/>
              </a:rPr>
            </a:br>
            <a:endParaRPr lang="en-US" sz="3600" dirty="0">
              <a:cs typeface="B Za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lum contrast="20000"/>
          </a:blip>
          <a:srcRect/>
          <a:stretch>
            <a:fillRect/>
          </a:stretch>
        </p:blipFill>
        <p:spPr bwMode="auto">
          <a:xfrm>
            <a:off x="357158" y="1785926"/>
            <a:ext cx="8358246" cy="4292311"/>
          </a:xfrm>
          <a:prstGeom prst="rect">
            <a:avLst/>
          </a:prstGeom>
          <a:noFill/>
          <a:ln w="9525">
            <a:noFill/>
            <a:miter lim="800000"/>
            <a:headEnd/>
            <a:tailEnd/>
          </a:ln>
          <a:effectLst/>
        </p:spPr>
      </p:pic>
      <p:sp>
        <p:nvSpPr>
          <p:cNvPr id="4" name="Title 1"/>
          <p:cNvSpPr>
            <a:spLocks noGrp="1"/>
          </p:cNvSpPr>
          <p:nvPr>
            <p:ph type="title"/>
          </p:nvPr>
        </p:nvSpPr>
        <p:spPr>
          <a:xfrm>
            <a:off x="457200" y="155448"/>
            <a:ext cx="8229600" cy="1252728"/>
          </a:xfrm>
        </p:spPr>
        <p:txBody>
          <a:bodyPr>
            <a:normAutofit/>
          </a:bodyPr>
          <a:lstStyle/>
          <a:p>
            <a:pPr algn="r" rtl="1"/>
            <a:r>
              <a:rPr lang="fa-IR" sz="2500" dirty="0" smtClean="0">
                <a:cs typeface="B Zar" pitchFamily="2" charset="-78"/>
              </a:rPr>
              <a:t>مدل های ریاضی دی مارچی با ارتفاع </a:t>
            </a:r>
            <a:r>
              <a:rPr lang="en-US" sz="2500" dirty="0" smtClean="0">
                <a:cs typeface="B Zar" pitchFamily="2" charset="-78"/>
              </a:rPr>
              <a:t>P</a:t>
            </a:r>
            <a:r>
              <a:rPr lang="fa-IR" sz="2500" dirty="0" smtClean="0">
                <a:cs typeface="B Zar" pitchFamily="2" charset="-78"/>
              </a:rPr>
              <a:t> و با فرض ثابت بودن انرژی</a:t>
            </a:r>
            <a:endParaRPr lang="en-US" sz="2500" dirty="0">
              <a:cs typeface="B Za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sp>
        <p:nvSpPr>
          <p:cNvPr id="4" name="TextBox 3"/>
          <p:cNvSpPr txBox="1"/>
          <p:nvPr/>
        </p:nvSpPr>
        <p:spPr>
          <a:xfrm>
            <a:off x="214282" y="1714488"/>
            <a:ext cx="8572560" cy="3916457"/>
          </a:xfrm>
          <a:prstGeom prst="rect">
            <a:avLst/>
          </a:prstGeom>
          <a:noFill/>
        </p:spPr>
        <p:txBody>
          <a:bodyPr wrap="square" rtlCol="0">
            <a:spAutoFit/>
          </a:bodyPr>
          <a:lstStyle/>
          <a:p>
            <a:pPr algn="just" rtl="1">
              <a:lnSpc>
                <a:spcPct val="150000"/>
              </a:lnSpc>
            </a:pPr>
            <a:r>
              <a:rPr lang="ar-SA" sz="2800" b="1" dirty="0" smtClean="0">
                <a:cs typeface="B Nazanin" pitchFamily="2" charset="-78"/>
              </a:rPr>
              <a:t>آزمايشات در يك كانال روباز از نوع جريان غير چرخشي به طول متر ٤٥ متر و عرض ٤٥/0 در آزمايشگاه صحرايي بخش آبياري دانشكد ه كشاورزي انجام گرديد</a:t>
            </a:r>
            <a:r>
              <a:rPr lang="en-US" sz="2800" b="1" dirty="0" smtClean="0">
                <a:cs typeface="B Nazanin" pitchFamily="2" charset="-78"/>
              </a:rPr>
              <a:t> . </a:t>
            </a:r>
            <a:r>
              <a:rPr lang="ar-SA" sz="2800" b="1" dirty="0" smtClean="0">
                <a:cs typeface="B Nazanin" pitchFamily="2" charset="-78"/>
              </a:rPr>
              <a:t>مقطع انجام آزمايشات در فاصله بيست متري از ابتداي كانال انتخاب گرديد چهار سرريز جانبي كه به طور متوالي به فاصله پنج متر از يكديگر احداث شد</a:t>
            </a:r>
            <a:r>
              <a:rPr lang="en-US" sz="2800" b="1" dirty="0" smtClean="0">
                <a:cs typeface="B Nazanin" pitchFamily="2" charset="-78"/>
              </a:rPr>
              <a:t> . </a:t>
            </a:r>
            <a:r>
              <a:rPr lang="ar-SA" sz="2800" b="1" dirty="0" smtClean="0">
                <a:cs typeface="B Nazanin" pitchFamily="2" charset="-78"/>
              </a:rPr>
              <a:t>كانال ذوزنقه اي در محل انجام آزمايشات با عرض ثابت</a:t>
            </a:r>
            <a:r>
              <a:rPr lang="fa-IR" sz="2800" b="1" dirty="0" smtClean="0">
                <a:cs typeface="B Nazanin" pitchFamily="2" charset="-78"/>
              </a:rPr>
              <a:t> 4/0 متر و عمق 4/0 متر احداث شد.</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sp>
        <p:nvSpPr>
          <p:cNvPr id="4" name="TextBox 3"/>
          <p:cNvSpPr txBox="1"/>
          <p:nvPr/>
        </p:nvSpPr>
        <p:spPr>
          <a:xfrm>
            <a:off x="214282" y="1714488"/>
            <a:ext cx="8572560" cy="3916457"/>
          </a:xfrm>
          <a:prstGeom prst="rect">
            <a:avLst/>
          </a:prstGeom>
          <a:noFill/>
        </p:spPr>
        <p:txBody>
          <a:bodyPr wrap="square" rtlCol="0">
            <a:spAutoFit/>
          </a:bodyPr>
          <a:lstStyle/>
          <a:p>
            <a:pPr algn="just" rtl="1">
              <a:lnSpc>
                <a:spcPct val="150000"/>
              </a:lnSpc>
            </a:pPr>
            <a:r>
              <a:rPr lang="ar-SA" sz="2800" b="1" dirty="0" smtClean="0">
                <a:cs typeface="B Nazanin" pitchFamily="2" charset="-78"/>
              </a:rPr>
              <a:t>مدل فيزيكي در آزمايشگاه هيدروليكي بخش آبياري تهيه شد. سطح مقطع ذوزنقه اي شكل در محل آزمايشات به ترتيب با شيب هاي جانبي 1:15 ، 1:1 </a:t>
            </a:r>
            <a:r>
              <a:rPr lang="en-US" sz="2800" b="1" dirty="0" smtClean="0">
                <a:cs typeface="B Nazanin" pitchFamily="2" charset="-78"/>
              </a:rPr>
              <a:t>  </a:t>
            </a:r>
            <a:r>
              <a:rPr lang="ar-SA" sz="2800" b="1" dirty="0" smtClean="0">
                <a:cs typeface="B Nazanin" pitchFamily="2" charset="-78"/>
              </a:rPr>
              <a:t>و 1:0.5 ، 1:0 از بالا دست به پائين دست احداث گرديد</a:t>
            </a:r>
            <a:r>
              <a:rPr lang="en-US" sz="2800" b="1" dirty="0" smtClean="0">
                <a:cs typeface="B Nazanin" pitchFamily="2" charset="-78"/>
              </a:rPr>
              <a:t> . </a:t>
            </a:r>
            <a:r>
              <a:rPr lang="ar-SA" sz="2800" b="1" dirty="0" smtClean="0">
                <a:cs typeface="B Nazanin" pitchFamily="2" charset="-78"/>
              </a:rPr>
              <a:t>در هرمقطع سرريز جانبي با ارتفاع تقريبًا ثابت 1/0 متر و عرض ثابت 3/0 متر ساخته شد. شكل شماره ١ پلان مدل فيزيكي و جدول شماره ١ مشخصات مدل فيزيكي را نشان مي دهد</a:t>
            </a:r>
            <a:r>
              <a:rPr lang="en-US"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pic>
        <p:nvPicPr>
          <p:cNvPr id="5" name="Picture 4"/>
          <p:cNvPicPr/>
          <p:nvPr/>
        </p:nvPicPr>
        <p:blipFill>
          <a:blip r:embed="rId2"/>
          <a:srcRect/>
          <a:stretch>
            <a:fillRect/>
          </a:stretch>
        </p:blipFill>
        <p:spPr bwMode="auto">
          <a:xfrm rot="16200000">
            <a:off x="1880678" y="-23321"/>
            <a:ext cx="5286388" cy="833342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sp>
        <p:nvSpPr>
          <p:cNvPr id="4" name="TextBox 3"/>
          <p:cNvSpPr txBox="1"/>
          <p:nvPr/>
        </p:nvSpPr>
        <p:spPr>
          <a:xfrm>
            <a:off x="214282" y="1714488"/>
            <a:ext cx="8572560" cy="4843634"/>
          </a:xfrm>
          <a:prstGeom prst="rect">
            <a:avLst/>
          </a:prstGeom>
          <a:noFill/>
        </p:spPr>
        <p:txBody>
          <a:bodyPr wrap="square" rtlCol="0">
            <a:spAutoFit/>
          </a:bodyPr>
          <a:lstStyle/>
          <a:p>
            <a:pPr algn="just" rtl="1">
              <a:lnSpc>
                <a:spcPct val="150000"/>
              </a:lnSpc>
            </a:pPr>
            <a:r>
              <a:rPr lang="ar-SA" sz="2600" b="1" dirty="0" smtClean="0">
                <a:cs typeface="B Nazanin" pitchFamily="2" charset="-78"/>
              </a:rPr>
              <a:t>آزمايشات تحت شرايط مختلف جريان انجام پذيرفت و دبي هاي مربوط به هر سرريز توسط سرريزهاي مثلثي شكل٩٠ درجه كه در انتهاي هر سرريز جانبي نصب گرديده بود اندازه گيري شد</a:t>
            </a:r>
            <a:r>
              <a:rPr lang="en-US" sz="2600" b="1" dirty="0" smtClean="0">
                <a:cs typeface="B Nazanin" pitchFamily="2" charset="-78"/>
              </a:rPr>
              <a:t> . </a:t>
            </a:r>
            <a:r>
              <a:rPr lang="ar-SA" sz="2600" b="1" dirty="0" smtClean="0">
                <a:cs typeface="B Nazanin" pitchFamily="2" charset="-78"/>
              </a:rPr>
              <a:t>سرريزهاي مثلثي شكل ٩٠ درجه مطابق با استاندارد و بسيار دقيق ساخته و توسط لوازم الكترونيكي كه در مخزن بزرگي نصب شده بود كاليبره گرديد</a:t>
            </a:r>
            <a:r>
              <a:rPr lang="en-US" sz="2600" b="1" dirty="0" smtClean="0">
                <a:cs typeface="B Nazanin" pitchFamily="2" charset="-78"/>
              </a:rPr>
              <a:t> . </a:t>
            </a:r>
            <a:r>
              <a:rPr lang="ar-SA" sz="2600" b="1" dirty="0" smtClean="0">
                <a:cs typeface="B Nazanin" pitchFamily="2" charset="-78"/>
              </a:rPr>
              <a:t>حجم آب در يك فاصله زماني كه از روي سرريز عبور مي كرد اندازه گيري و ارتفاع بالا دست سرريز نيز به طور همزمان اندازه گيري شد اين داده ها جهت كاليبره كردن سرريز جانبي استفاده شد</a:t>
            </a:r>
            <a:r>
              <a:rPr lang="en-US" sz="2600" b="1" dirty="0" smtClean="0">
                <a:cs typeface="B Nazanin" pitchFamily="2" charset="-78"/>
              </a:rPr>
              <a:t>.</a:t>
            </a:r>
            <a:endParaRPr lang="en-US" sz="2600" b="1"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sp>
        <p:nvSpPr>
          <p:cNvPr id="4" name="TextBox 3"/>
          <p:cNvSpPr txBox="1"/>
          <p:nvPr/>
        </p:nvSpPr>
        <p:spPr>
          <a:xfrm>
            <a:off x="214282" y="1714488"/>
            <a:ext cx="8572560" cy="3916457"/>
          </a:xfrm>
          <a:prstGeom prst="rect">
            <a:avLst/>
          </a:prstGeom>
          <a:noFill/>
        </p:spPr>
        <p:txBody>
          <a:bodyPr wrap="square" rtlCol="0">
            <a:spAutoFit/>
          </a:bodyPr>
          <a:lstStyle/>
          <a:p>
            <a:pPr algn="just" rtl="1">
              <a:lnSpc>
                <a:spcPct val="150000"/>
              </a:lnSpc>
            </a:pPr>
            <a:r>
              <a:rPr lang="ar-SA" sz="2800" b="1" dirty="0" smtClean="0">
                <a:cs typeface="B Nazanin" pitchFamily="2" charset="-78"/>
              </a:rPr>
              <a:t>مدل فيزيكي در آزمايشگاه هيدروليكي بخش آبياري تهيه شد. سطح مقطع ذوزنقه اي شكل در محل آزمايشات به ترتيب با شيب هاي جانبي 1:15 ، 1:1 </a:t>
            </a:r>
            <a:r>
              <a:rPr lang="en-US" sz="2800" b="1" dirty="0" smtClean="0">
                <a:cs typeface="B Nazanin" pitchFamily="2" charset="-78"/>
              </a:rPr>
              <a:t>  </a:t>
            </a:r>
            <a:r>
              <a:rPr lang="ar-SA" sz="2800" b="1" dirty="0" smtClean="0">
                <a:cs typeface="B Nazanin" pitchFamily="2" charset="-78"/>
              </a:rPr>
              <a:t>و 1:0.5 ، 1:0 از بالا دست به پائين دست احداث گرديد</a:t>
            </a:r>
            <a:r>
              <a:rPr lang="en-US" sz="2800" b="1" dirty="0" smtClean="0">
                <a:cs typeface="B Nazanin" pitchFamily="2" charset="-78"/>
              </a:rPr>
              <a:t> . </a:t>
            </a:r>
            <a:r>
              <a:rPr lang="ar-SA" sz="2800" b="1" dirty="0" smtClean="0">
                <a:cs typeface="B Nazanin" pitchFamily="2" charset="-78"/>
              </a:rPr>
              <a:t>در هرمقطع سرريز جانبي با ارتفاع تقريبًا ثابت 1/0 متر و عرض ثابت 3/0 متر ساخته شد. شكل شماره ١ پلان مدل فيزيكي و جدول شماره ١ مشخصات مدل فيزيكي را نشان مي دهد</a:t>
            </a:r>
            <a:r>
              <a:rPr lang="en-US"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آزمايشات انجام شده</a:t>
            </a:r>
            <a:endParaRPr lang="en-US" sz="4800" dirty="0" smtClean="0">
              <a:cs typeface="B Nazanin" pitchFamily="2" charset="-78"/>
            </a:endParaRPr>
          </a:p>
        </p:txBody>
      </p:sp>
      <p:sp>
        <p:nvSpPr>
          <p:cNvPr id="4" name="TextBox 3"/>
          <p:cNvSpPr txBox="1"/>
          <p:nvPr/>
        </p:nvSpPr>
        <p:spPr>
          <a:xfrm>
            <a:off x="214282" y="1714488"/>
            <a:ext cx="8572560" cy="4403128"/>
          </a:xfrm>
          <a:prstGeom prst="rect">
            <a:avLst/>
          </a:prstGeom>
          <a:noFill/>
        </p:spPr>
        <p:txBody>
          <a:bodyPr wrap="square" rtlCol="0">
            <a:spAutoFit/>
          </a:bodyPr>
          <a:lstStyle/>
          <a:p>
            <a:pPr algn="just" rtl="1">
              <a:lnSpc>
                <a:spcPct val="150000"/>
              </a:lnSpc>
            </a:pPr>
            <a:r>
              <a:rPr lang="ar-SA" sz="2700" b="1" dirty="0" smtClean="0">
                <a:cs typeface="B Nazanin" pitchFamily="2" charset="-78"/>
              </a:rPr>
              <a:t>جهت بررسي جريان در هر قسمت در بالا دست سرريز جانبي و پائين دست سرريز جانبي و در ناحيه كانال انحرافي </a:t>
            </a:r>
            <a:r>
              <a:rPr lang="en-US" sz="2700" b="1" dirty="0" smtClean="0">
                <a:cs typeface="B Nazanin" pitchFamily="2" charset="-78"/>
              </a:rPr>
              <a:t>‚</a:t>
            </a:r>
            <a:r>
              <a:rPr lang="ar-SA" sz="2700" b="1" dirty="0" smtClean="0">
                <a:cs typeface="B Nazanin" pitchFamily="2" charset="-78"/>
              </a:rPr>
              <a:t>سرعت جريان در همه نقاط درطول سرريز توسط دستگاه سرعت سنج ميكرومولينه اندازه گيري شد عمق جريان در شش نقطه در طول سرريز جانبي در كانال اصلي و روي تاج سرريز جانبي توسط دستگاه </a:t>
            </a:r>
            <a:r>
              <a:rPr lang="en-US" sz="2700" b="1" dirty="0" smtClean="0">
                <a:cs typeface="B Nazanin" pitchFamily="2" charset="-78"/>
              </a:rPr>
              <a:t>Point Gauge  </a:t>
            </a:r>
            <a:r>
              <a:rPr lang="ar-SA" sz="2700" b="1" dirty="0" smtClean="0">
                <a:cs typeface="B Nazanin" pitchFamily="2" charset="-78"/>
              </a:rPr>
              <a:t> اندازه گيري شد .داده هاي لازم جهت محاسبه ضريب دبي سرريز جانبي به صورت مشاهده اي جمع آوري و جهت مقايسه با مدل رياضي محاسبه گرديد</a:t>
            </a:r>
            <a:r>
              <a:rPr lang="en-US" sz="2700" b="1" dirty="0" smtClean="0">
                <a:cs typeface="B Nazanin" pitchFamily="2" charset="-78"/>
              </a:rPr>
              <a:t>.</a:t>
            </a:r>
            <a:endParaRPr lang="en-US" sz="2700" b="1" dirty="0">
              <a:cs typeface="B Nazanin"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sp>
        <p:nvSpPr>
          <p:cNvPr id="4" name="TextBox 3"/>
          <p:cNvSpPr txBox="1"/>
          <p:nvPr/>
        </p:nvSpPr>
        <p:spPr>
          <a:xfrm>
            <a:off x="214282" y="1714488"/>
            <a:ext cx="8572560" cy="3270126"/>
          </a:xfrm>
          <a:prstGeom prst="rect">
            <a:avLst/>
          </a:prstGeom>
          <a:noFill/>
        </p:spPr>
        <p:txBody>
          <a:bodyPr wrap="square" rtlCol="0">
            <a:spAutoFit/>
          </a:bodyPr>
          <a:lstStyle/>
          <a:p>
            <a:pPr algn="just" rtl="1">
              <a:lnSpc>
                <a:spcPct val="150000"/>
              </a:lnSpc>
            </a:pPr>
            <a:r>
              <a:rPr lang="ar-SA" sz="2800" b="1" dirty="0" smtClean="0">
                <a:cs typeface="B Nazanin" pitchFamily="2" charset="-78"/>
              </a:rPr>
              <a:t>مقايسه نتايج مدل رياضي ارائه شده با نتايج مشاهده اي و مدلهاي ساير محققين</a:t>
            </a:r>
            <a:r>
              <a:rPr lang="en-US" sz="2800" b="1" dirty="0" smtClean="0">
                <a:cs typeface="B Nazanin" pitchFamily="2" charset="-78"/>
              </a:rPr>
              <a:t> .</a:t>
            </a:r>
            <a:endParaRPr lang="en-US" sz="2800" dirty="0" smtClean="0">
              <a:cs typeface="B Nazanin" pitchFamily="2" charset="-78"/>
            </a:endParaRPr>
          </a:p>
          <a:p>
            <a:pPr algn="just" rtl="1">
              <a:lnSpc>
                <a:spcPct val="150000"/>
              </a:lnSpc>
            </a:pPr>
            <a:r>
              <a:rPr lang="ar-SA" sz="2800" dirty="0" smtClean="0">
                <a:cs typeface="B Nazanin" pitchFamily="2" charset="-78"/>
              </a:rPr>
              <a:t>نتايج حاصله از اين م طالعات در دو بخش كلي تقسيم بندي مي شوند</a:t>
            </a:r>
            <a:endParaRPr lang="en-US" sz="2800" dirty="0" smtClean="0">
              <a:cs typeface="B Nazanin" pitchFamily="2" charset="-78"/>
            </a:endParaRPr>
          </a:p>
          <a:p>
            <a:pPr algn="just" rtl="1">
              <a:lnSpc>
                <a:spcPct val="150000"/>
              </a:lnSpc>
            </a:pPr>
            <a:r>
              <a:rPr lang="en-US" sz="2800" b="1" dirty="0" smtClean="0">
                <a:cs typeface="B Nazanin" pitchFamily="2" charset="-78"/>
              </a:rPr>
              <a:t>  </a:t>
            </a:r>
            <a:r>
              <a:rPr lang="ar-SA" sz="2800" b="1" dirty="0" smtClean="0">
                <a:cs typeface="B Nazanin" pitchFamily="2" charset="-78"/>
              </a:rPr>
              <a:t>١) مطالعه در شرايط ته بسته بودن جريان</a:t>
            </a:r>
            <a:endParaRPr lang="en-US" sz="2800" b="1" dirty="0" smtClean="0">
              <a:cs typeface="B Nazanin" pitchFamily="2" charset="-78"/>
            </a:endParaRPr>
          </a:p>
          <a:p>
            <a:pPr algn="just" rtl="1">
              <a:lnSpc>
                <a:spcPct val="150000"/>
              </a:lnSpc>
            </a:pPr>
            <a:r>
              <a:rPr lang="ar-SA" sz="2800" b="1" dirty="0" smtClean="0">
                <a:cs typeface="B Nazanin" pitchFamily="2" charset="-78"/>
              </a:rPr>
              <a:t>٢) مطالعه در شرايط ته باز بودن جريان</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sp>
        <p:nvSpPr>
          <p:cNvPr id="4" name="TextBox 3"/>
          <p:cNvSpPr txBox="1"/>
          <p:nvPr/>
        </p:nvSpPr>
        <p:spPr>
          <a:xfrm>
            <a:off x="214282" y="1714488"/>
            <a:ext cx="8572560" cy="4843634"/>
          </a:xfrm>
          <a:prstGeom prst="rect">
            <a:avLst/>
          </a:prstGeom>
          <a:noFill/>
        </p:spPr>
        <p:txBody>
          <a:bodyPr wrap="square" rtlCol="0">
            <a:spAutoFit/>
          </a:bodyPr>
          <a:lstStyle/>
          <a:p>
            <a:pPr algn="just" rtl="1">
              <a:lnSpc>
                <a:spcPct val="150000"/>
              </a:lnSpc>
            </a:pPr>
            <a:r>
              <a:rPr lang="ar-SA" sz="2600" b="1" dirty="0" smtClean="0">
                <a:cs typeface="B Nazanin" pitchFamily="2" charset="-78"/>
              </a:rPr>
              <a:t>علت تقسيم بندي مطالعات به نتايج بر مي گردد</a:t>
            </a:r>
            <a:r>
              <a:rPr lang="en-US" sz="2600" b="1" dirty="0" smtClean="0">
                <a:cs typeface="B Nazanin" pitchFamily="2" charset="-78"/>
              </a:rPr>
              <a:t> . </a:t>
            </a:r>
            <a:r>
              <a:rPr lang="ar-SA" sz="2600" b="1" dirty="0" smtClean="0">
                <a:cs typeface="B Nazanin" pitchFamily="2" charset="-78"/>
              </a:rPr>
              <a:t>چرا كه در اين مطالعات مشخص گرديد كه نتايج تحت اين شرايط متفاوت مي باشند</a:t>
            </a:r>
            <a:r>
              <a:rPr lang="en-US" sz="2600" b="1" dirty="0" smtClean="0">
                <a:cs typeface="B Nazanin" pitchFamily="2" charset="-78"/>
              </a:rPr>
              <a:t> . </a:t>
            </a:r>
            <a:r>
              <a:rPr lang="ar-SA" sz="2600" b="1" dirty="0" smtClean="0">
                <a:cs typeface="B Nazanin" pitchFamily="2" charset="-78"/>
              </a:rPr>
              <a:t>بنابراين بسيار مهم مي باشد كه تخمين ميزان دبي در شرايط مربوط به خود ( ته بسته يا باز بودن جريان ) انجام گردد</a:t>
            </a:r>
            <a:r>
              <a:rPr lang="en-US" sz="2600" b="1" dirty="0" smtClean="0">
                <a:cs typeface="B Nazanin" pitchFamily="2" charset="-78"/>
              </a:rPr>
              <a:t> . </a:t>
            </a:r>
            <a:r>
              <a:rPr lang="ar-SA" sz="2600" b="1" dirty="0" smtClean="0">
                <a:cs typeface="B Nazanin" pitchFamily="2" charset="-78"/>
              </a:rPr>
              <a:t>بنابراين بايستي شرايط در سرريز هاي انتهايي بررسي شود كه از كدام حالت جريان پيروي مي شود تا تخمين دبي جريان برآن اساس انجام گردد واضح است كه در سرريزهاي ابتدايي اين تخمين ميبايستي بر اساس شرايط ته باز بودن جريان انجام گردد</a:t>
            </a:r>
            <a:r>
              <a:rPr lang="en-US" sz="2600" b="1" dirty="0" smtClean="0">
                <a:cs typeface="B Nazanin" pitchFamily="2" charset="-78"/>
              </a:rPr>
              <a:t>. </a:t>
            </a:r>
            <a:r>
              <a:rPr lang="ar-SA" sz="2600" b="1" dirty="0" smtClean="0">
                <a:cs typeface="B Nazanin" pitchFamily="2" charset="-78"/>
              </a:rPr>
              <a:t>در اينجا به نتايج حاصل از هر كدام از اين دو روش پرداخته مي شود</a:t>
            </a:r>
            <a:r>
              <a:rPr lang="en-US" sz="2600" b="1" dirty="0" smtClean="0">
                <a:cs typeface="B Nazanin" pitchFamily="2" charset="-78"/>
              </a:rPr>
              <a:t> .</a:t>
            </a:r>
            <a:endParaRPr lang="en-US" sz="2600" b="1" dirty="0">
              <a:cs typeface="B Nazanin"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sp>
        <p:nvSpPr>
          <p:cNvPr id="4" name="TextBox 3"/>
          <p:cNvSpPr txBox="1"/>
          <p:nvPr/>
        </p:nvSpPr>
        <p:spPr>
          <a:xfrm>
            <a:off x="214282" y="1714488"/>
            <a:ext cx="8572560" cy="5262979"/>
          </a:xfrm>
          <a:prstGeom prst="rect">
            <a:avLst/>
          </a:prstGeom>
          <a:noFill/>
        </p:spPr>
        <p:txBody>
          <a:bodyPr wrap="square" rtlCol="0">
            <a:spAutoFit/>
          </a:bodyPr>
          <a:lstStyle/>
          <a:p>
            <a:pPr algn="r" rtl="1"/>
            <a:r>
              <a:rPr lang="ar-SA" sz="2800" b="1" dirty="0" smtClean="0">
                <a:cs typeface="B Nazanin" pitchFamily="2" charset="-78"/>
              </a:rPr>
              <a:t>مطالعات تحت شرايط ته بسته بودن جريان</a:t>
            </a:r>
            <a:endParaRPr lang="en-US" sz="2800" b="1" dirty="0" smtClean="0">
              <a:cs typeface="B Nazanin" pitchFamily="2" charset="-78"/>
            </a:endParaRPr>
          </a:p>
          <a:p>
            <a:pPr algn="just" rtl="1"/>
            <a:r>
              <a:rPr lang="ar-SA" sz="2800" dirty="0" smtClean="0">
                <a:cs typeface="B Nazanin" pitchFamily="2" charset="-78"/>
              </a:rPr>
              <a:t>در اين مطالعه مشخص گرديد كه كلية مدلها تحت اين شرايط تخمين ضعيفي خواهند داشت و تنها دو مدل سینگ وهمكاران ( ١٩٩٣) و سوامي وهمكاران </a:t>
            </a:r>
            <a:endParaRPr lang="en-US" sz="2800" dirty="0" smtClean="0">
              <a:cs typeface="B Nazanin" pitchFamily="2" charset="-78"/>
            </a:endParaRPr>
          </a:p>
          <a:p>
            <a:pPr algn="just" rtl="1"/>
            <a:r>
              <a:rPr lang="ar-SA" sz="2800" dirty="0" smtClean="0">
                <a:cs typeface="B Nazanin" pitchFamily="2" charset="-78"/>
              </a:rPr>
              <a:t>(١٩٩٤) ضريب همبستگي حدود ٦٣</a:t>
            </a:r>
            <a:r>
              <a:rPr lang="en-US" sz="2800" dirty="0" smtClean="0">
                <a:cs typeface="B Nazanin" pitchFamily="2" charset="-78"/>
              </a:rPr>
              <a:t> % </a:t>
            </a:r>
            <a:r>
              <a:rPr lang="ar-SA" sz="2800" dirty="0" smtClean="0">
                <a:cs typeface="B Nazanin" pitchFamily="2" charset="-78"/>
              </a:rPr>
              <a:t>را دارا خواهند بود</a:t>
            </a:r>
            <a:r>
              <a:rPr lang="en-US" sz="2800" dirty="0" smtClean="0">
                <a:cs typeface="B Nazanin" pitchFamily="2" charset="-78"/>
              </a:rPr>
              <a:t> . </a:t>
            </a:r>
            <a:r>
              <a:rPr lang="ar-SA" sz="2800" dirty="0" smtClean="0">
                <a:cs typeface="B Nazanin" pitchFamily="2" charset="-78"/>
              </a:rPr>
              <a:t>با توجه به اينكه جهت تقسيم عادلانه آب احتياج به تخمين دقيق اين ضريب ( ضريب شدت جريان سر ريز جانبي ) مي باشد، بنابراين لازم به نظر مي رسد كه تحقيقي جداگانه براي شرايط ته بسته بودن جريان ، بر اساس پروفيل سطح آب روي سر ريز انجام گردد تا نتايج دقيق تري گرفته شود. نتايج حاصل از اين بررسي در جدول ( ٢) در شرايط  </a:t>
            </a:r>
            <a:r>
              <a:rPr lang="en-US" sz="2800" dirty="0" smtClean="0">
                <a:cs typeface="B Nazanin" pitchFamily="2" charset="-78"/>
              </a:rPr>
              <a:t>Closed-End</a:t>
            </a:r>
            <a:r>
              <a:rPr lang="ar-SA" sz="2800" dirty="0" smtClean="0">
                <a:cs typeface="B Nazanin" pitchFamily="2" charset="-78"/>
              </a:rPr>
              <a:t> براي تمام مدل ها ارائه گرديده است . نتايج مدل</a:t>
            </a:r>
            <a:r>
              <a:rPr lang="en-US" sz="2800" dirty="0" smtClean="0">
                <a:cs typeface="B Nazanin" pitchFamily="2" charset="-78"/>
              </a:rPr>
              <a:t>  </a:t>
            </a:r>
            <a:r>
              <a:rPr lang="ar-SA" sz="2800" dirty="0" smtClean="0">
                <a:cs typeface="B Nazanin" pitchFamily="2" charset="-78"/>
              </a:rPr>
              <a:t>ارائه شده با داده هاي اندازه گيري شده نسبت به خط ١</a:t>
            </a:r>
            <a:r>
              <a:rPr lang="en-US" sz="2800" dirty="0" smtClean="0">
                <a:cs typeface="B Nazanin" pitchFamily="2" charset="-78"/>
              </a:rPr>
              <a:t>:</a:t>
            </a:r>
            <a:r>
              <a:rPr lang="ar-SA" sz="2800" dirty="0" smtClean="0">
                <a:cs typeface="B Nazanin" pitchFamily="2" charset="-78"/>
              </a:rPr>
              <a:t>١ در شكل ( ٢) نشان داده شده است</a:t>
            </a:r>
            <a:r>
              <a:rPr lang="en-US" sz="2800" dirty="0" smtClean="0">
                <a:cs typeface="B Nazanin" pitchFamily="2" charset="-78"/>
              </a:rPr>
              <a:t>.</a:t>
            </a:r>
          </a:p>
          <a:p>
            <a:pPr algn="r" rtl="1"/>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dirty="0" smtClean="0">
                <a:cs typeface="B Zar" pitchFamily="2" charset="-78"/>
              </a:rPr>
              <a:t>چکیده</a:t>
            </a:r>
            <a:endParaRPr lang="en-US" dirty="0"/>
          </a:p>
        </p:txBody>
      </p:sp>
      <p:sp>
        <p:nvSpPr>
          <p:cNvPr id="4" name="TextBox 3"/>
          <p:cNvSpPr txBox="1"/>
          <p:nvPr/>
        </p:nvSpPr>
        <p:spPr>
          <a:xfrm>
            <a:off x="500034" y="1857364"/>
            <a:ext cx="8001056" cy="4562788"/>
          </a:xfrm>
          <a:prstGeom prst="rect">
            <a:avLst/>
          </a:prstGeom>
          <a:noFill/>
        </p:spPr>
        <p:txBody>
          <a:bodyPr wrap="square" rtlCol="0">
            <a:spAutoFit/>
          </a:bodyPr>
          <a:lstStyle/>
          <a:p>
            <a:pPr algn="just" rtl="1">
              <a:lnSpc>
                <a:spcPct val="150000"/>
              </a:lnSpc>
            </a:pPr>
            <a:r>
              <a:rPr lang="ar-SA" sz="2800" b="1" dirty="0">
                <a:cs typeface="B Nazanin" pitchFamily="2" charset="-78"/>
              </a:rPr>
              <a:t>تخمين ميزان دبي عبوري در سرريز هاي جانبي يكي از مسائل مهم و پيچيده علوم آب مي باشد</a:t>
            </a:r>
            <a:r>
              <a:rPr lang="en-US" sz="2800" b="1" dirty="0">
                <a:cs typeface="B Nazanin" pitchFamily="2" charset="-78"/>
              </a:rPr>
              <a:t> . </a:t>
            </a:r>
            <a:r>
              <a:rPr lang="ar-SA" sz="2800" b="1" dirty="0">
                <a:cs typeface="B Nazanin" pitchFamily="2" charset="-78"/>
              </a:rPr>
              <a:t>جهت آبگيري از هركانال اصلي در پروژه هاي آبياري ، زهكشي ، پخش سيلاب و</a:t>
            </a:r>
            <a:r>
              <a:rPr lang="en-US" sz="2800" b="1" dirty="0">
                <a:cs typeface="B Nazanin" pitchFamily="2" charset="-78"/>
              </a:rPr>
              <a:t>… </a:t>
            </a:r>
            <a:r>
              <a:rPr lang="ar-SA" sz="2800" b="1" dirty="0">
                <a:cs typeface="B Nazanin" pitchFamily="2" charset="-78"/>
              </a:rPr>
              <a:t>احتياج به تأسيساتي مي باشد كه متداول ترين آنها سرريزهاي جانبي مي باش د</a:t>
            </a:r>
            <a:r>
              <a:rPr lang="en-US" sz="2800" b="1" dirty="0">
                <a:cs typeface="B Nazanin" pitchFamily="2" charset="-78"/>
              </a:rPr>
              <a:t> . </a:t>
            </a:r>
            <a:r>
              <a:rPr lang="ar-SA" sz="2800" b="1" dirty="0">
                <a:cs typeface="B Nazanin" pitchFamily="2" charset="-78"/>
              </a:rPr>
              <a:t>اين تأسيسات در كنار يك كانال اصلي نصب مي گردند و هر گاه كه سطح آب در كانال اصلي از رقوم تاج سرريز جانبي بيشتر شد جريان از روي سر ريز بر قرار مي شود</a:t>
            </a:r>
            <a:r>
              <a:rPr lang="en-US" sz="2800" b="1" dirty="0">
                <a:cs typeface="B Nazanin" pitchFamily="2" charset="-78"/>
              </a:rPr>
              <a:t> .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pic>
        <p:nvPicPr>
          <p:cNvPr id="5" name="Picture 4"/>
          <p:cNvPicPr/>
          <p:nvPr/>
        </p:nvPicPr>
        <p:blipFill>
          <a:blip r:embed="rId2"/>
          <a:srcRect/>
          <a:stretch>
            <a:fillRect/>
          </a:stretch>
        </p:blipFill>
        <p:spPr bwMode="auto">
          <a:xfrm>
            <a:off x="285720" y="1714488"/>
            <a:ext cx="8422606" cy="45464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sp>
        <p:nvSpPr>
          <p:cNvPr id="4" name="TextBox 3"/>
          <p:cNvSpPr txBox="1"/>
          <p:nvPr/>
        </p:nvSpPr>
        <p:spPr>
          <a:xfrm>
            <a:off x="214282" y="1714488"/>
            <a:ext cx="8572560" cy="5016758"/>
          </a:xfrm>
          <a:prstGeom prst="rect">
            <a:avLst/>
          </a:prstGeom>
          <a:noFill/>
        </p:spPr>
        <p:txBody>
          <a:bodyPr wrap="square" rtlCol="0">
            <a:spAutoFit/>
          </a:bodyPr>
          <a:lstStyle/>
          <a:p>
            <a:pPr algn="just" rtl="1"/>
            <a:r>
              <a:rPr lang="ar-SA" sz="3200" b="1" dirty="0" smtClean="0">
                <a:cs typeface="B Nazanin" pitchFamily="2" charset="-78"/>
              </a:rPr>
              <a:t>مطالعه تحت شرايط ته باز بودن جريان</a:t>
            </a:r>
            <a:endParaRPr lang="en-US" sz="3200" dirty="0" smtClean="0">
              <a:cs typeface="B Nazanin" pitchFamily="2" charset="-78"/>
            </a:endParaRPr>
          </a:p>
          <a:p>
            <a:pPr algn="just" rtl="1"/>
            <a:r>
              <a:rPr lang="ar-SA" sz="3200" dirty="0" smtClean="0">
                <a:cs typeface="B Nazanin" pitchFamily="2" charset="-78"/>
              </a:rPr>
              <a:t>با بررسي سه سرريز جانبي متوالي و درشرايط غير باز بودن جريان </a:t>
            </a:r>
            <a:r>
              <a:rPr lang="en-US" sz="3200" dirty="0" smtClean="0">
                <a:cs typeface="B Nazanin" pitchFamily="2" charset="-78"/>
              </a:rPr>
              <a:t>‚ </a:t>
            </a:r>
            <a:r>
              <a:rPr lang="ar-SA" sz="3200" dirty="0" smtClean="0">
                <a:cs typeface="B Nazanin" pitchFamily="2" charset="-78"/>
              </a:rPr>
              <a:t>مدل ها دوباره اجراء گرديدند و نتايج به صورت جدول</a:t>
            </a:r>
            <a:r>
              <a:rPr lang="en-US" sz="3200" dirty="0" smtClean="0">
                <a:cs typeface="B Nazanin" pitchFamily="2" charset="-78"/>
              </a:rPr>
              <a:t>)</a:t>
            </a:r>
            <a:r>
              <a:rPr lang="fa-IR" sz="3200" dirty="0" smtClean="0">
                <a:cs typeface="B Nazanin" pitchFamily="2" charset="-78"/>
              </a:rPr>
              <a:t>3</a:t>
            </a:r>
            <a:r>
              <a:rPr lang="ar-SA" sz="3200" dirty="0" smtClean="0">
                <a:cs typeface="B Nazanin" pitchFamily="2" charset="-78"/>
              </a:rPr>
              <a:t>) در حالت </a:t>
            </a:r>
            <a:r>
              <a:rPr lang="en-US" sz="3200" dirty="0" smtClean="0">
                <a:cs typeface="B Nazanin" pitchFamily="2" charset="-78"/>
              </a:rPr>
              <a:t>Open-End  </a:t>
            </a:r>
            <a:r>
              <a:rPr lang="ar-SA" sz="3200" dirty="0" smtClean="0">
                <a:cs typeface="B Nazanin" pitchFamily="2" charset="-78"/>
              </a:rPr>
              <a:t>نشان داده شدند</a:t>
            </a:r>
            <a:r>
              <a:rPr lang="en-US" sz="3200" dirty="0" smtClean="0">
                <a:cs typeface="B Nazanin" pitchFamily="2" charset="-78"/>
              </a:rPr>
              <a:t> . </a:t>
            </a:r>
            <a:r>
              <a:rPr lang="ar-SA" sz="3200" dirty="0" smtClean="0">
                <a:cs typeface="B Nazanin" pitchFamily="2" charset="-78"/>
              </a:rPr>
              <a:t>نتايج حاصله نشان مي دهد كه مدل ها در اين شرايط تخمين بهتري نسبت به شرايط ته بسته بودن جريان دارند ضمن اينكه مدل هائي كه به نحوي ارتفاع سرريز جانبي يا شيب ديواره جانبي را در نظر گرفته اند نتايج بهتري را ارائه نموده اند</a:t>
            </a:r>
            <a:r>
              <a:rPr lang="en-US" sz="3200" dirty="0" smtClean="0">
                <a:cs typeface="B Nazanin" pitchFamily="2" charset="-78"/>
              </a:rPr>
              <a:t> . </a:t>
            </a:r>
            <a:r>
              <a:rPr lang="ar-SA" sz="3200" dirty="0" smtClean="0">
                <a:cs typeface="B Nazanin" pitchFamily="2" charset="-78"/>
              </a:rPr>
              <a:t>مدل ارائه شده نيز در بين تمام مدل ها نتايج مطلوب تري از خود نشان داده است نتايج مدل ارائه شده با مقادير اندازه گيري شده نسبت به خط ١</a:t>
            </a:r>
            <a:r>
              <a:rPr lang="en-US" sz="3200" dirty="0" smtClean="0">
                <a:cs typeface="B Nazanin" pitchFamily="2" charset="-78"/>
              </a:rPr>
              <a:t>:</a:t>
            </a:r>
            <a:r>
              <a:rPr lang="ar-SA" sz="3200" dirty="0" smtClean="0">
                <a:cs typeface="B Nazanin" pitchFamily="2" charset="-78"/>
              </a:rPr>
              <a:t>١ در شكل ( ٣)رسم شده است</a:t>
            </a:r>
            <a:r>
              <a:rPr lang="en-US" sz="3200" dirty="0" smtClean="0">
                <a:cs typeface="B Nazanin" pitchFamily="2" charset="-78"/>
              </a:rPr>
              <a:t>.</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pic>
        <p:nvPicPr>
          <p:cNvPr id="5" name="Picture 4"/>
          <p:cNvPicPr/>
          <p:nvPr/>
        </p:nvPicPr>
        <p:blipFill>
          <a:blip r:embed="rId2"/>
          <a:srcRect/>
          <a:stretch>
            <a:fillRect/>
          </a:stretch>
        </p:blipFill>
        <p:spPr bwMode="auto">
          <a:xfrm>
            <a:off x="285720" y="2143116"/>
            <a:ext cx="8534319" cy="313781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pic>
        <p:nvPicPr>
          <p:cNvPr id="6146" name="Picture 2"/>
          <p:cNvPicPr>
            <a:picLocks noChangeAspect="1" noChangeArrowheads="1"/>
          </p:cNvPicPr>
          <p:nvPr/>
        </p:nvPicPr>
        <p:blipFill>
          <a:blip r:embed="rId2"/>
          <a:srcRect/>
          <a:stretch>
            <a:fillRect/>
          </a:stretch>
        </p:blipFill>
        <p:spPr bwMode="auto">
          <a:xfrm>
            <a:off x="928662" y="2000240"/>
            <a:ext cx="7270818" cy="35988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Nazanin" pitchFamily="2" charset="-78"/>
              </a:rPr>
              <a:t>بحث و نتيجه گيري</a:t>
            </a:r>
            <a:endParaRPr lang="en-US" sz="4800" dirty="0">
              <a:cs typeface="B Nazanin" pitchFamily="2" charset="-78"/>
            </a:endParaRPr>
          </a:p>
        </p:txBody>
      </p:sp>
      <p:pic>
        <p:nvPicPr>
          <p:cNvPr id="7170" name="Picture 2"/>
          <p:cNvPicPr>
            <a:picLocks noChangeAspect="1" noChangeArrowheads="1"/>
          </p:cNvPicPr>
          <p:nvPr/>
        </p:nvPicPr>
        <p:blipFill>
          <a:blip r:embed="rId2"/>
          <a:srcRect/>
          <a:stretch>
            <a:fillRect/>
          </a:stretch>
        </p:blipFill>
        <p:spPr bwMode="auto">
          <a:xfrm>
            <a:off x="571472" y="2071678"/>
            <a:ext cx="7932526" cy="396626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Zar" pitchFamily="2" charset="-78"/>
              </a:rPr>
              <a:t>نتيجه گيري</a:t>
            </a:r>
            <a:endParaRPr lang="en-US" sz="4800" dirty="0">
              <a:cs typeface="B Zar" pitchFamily="2" charset="-78"/>
            </a:endParaRPr>
          </a:p>
        </p:txBody>
      </p:sp>
      <p:sp>
        <p:nvSpPr>
          <p:cNvPr id="4" name="TextBox 3"/>
          <p:cNvSpPr txBox="1"/>
          <p:nvPr/>
        </p:nvSpPr>
        <p:spPr>
          <a:xfrm>
            <a:off x="214282" y="1714488"/>
            <a:ext cx="8572560" cy="4031873"/>
          </a:xfrm>
          <a:prstGeom prst="rect">
            <a:avLst/>
          </a:prstGeom>
          <a:noFill/>
        </p:spPr>
        <p:txBody>
          <a:bodyPr wrap="square" rtlCol="0">
            <a:spAutoFit/>
          </a:bodyPr>
          <a:lstStyle/>
          <a:p>
            <a:pPr algn="just" rtl="1"/>
            <a:r>
              <a:rPr lang="ar-SA" sz="3200" b="1" dirty="0" smtClean="0">
                <a:cs typeface="B Nazanin" pitchFamily="2" charset="-78"/>
              </a:rPr>
              <a:t>يك مدل رياضي كه قادر به تخمين ضريب تخليه در سرريز جانبي و جريان از روي سرريز جانبي خواهد بود در اين تحقيق ارائه گردي د</a:t>
            </a:r>
            <a:r>
              <a:rPr lang="en-US" sz="3200" b="1" dirty="0" smtClean="0">
                <a:cs typeface="B Nazanin" pitchFamily="2" charset="-78"/>
              </a:rPr>
              <a:t> . </a:t>
            </a:r>
            <a:r>
              <a:rPr lang="ar-SA" sz="3200" b="1" dirty="0" smtClean="0">
                <a:cs typeface="B Nazanin" pitchFamily="2" charset="-78"/>
              </a:rPr>
              <a:t>مدل رياضي ارائه شده با داده هاي آزمايشگاهي مقايسه گرديد جهت مقايسه مدل ارائه شده با مدل هاي رياضي قبلي نتايج مدل ها تحت دو شرايط باز بودن ته كانال و بسته بودن ته كانال مقايسه گرديد</a:t>
            </a:r>
            <a:r>
              <a:rPr lang="en-US" sz="3200" b="1" dirty="0" smtClean="0">
                <a:cs typeface="B Nazanin" pitchFamily="2" charset="-78"/>
              </a:rPr>
              <a:t> . </a:t>
            </a:r>
            <a:r>
              <a:rPr lang="ar-SA" sz="3200" b="1" dirty="0" smtClean="0">
                <a:cs typeface="B Nazanin" pitchFamily="2" charset="-78"/>
              </a:rPr>
              <a:t>در نتيجه مدل ارائه شده در اين تحقيق تخمين خوبي نسبت به ساير مدل ها در حالتي كه ته كانال باز باشد بدست آمد</a:t>
            </a:r>
            <a:r>
              <a:rPr lang="en-US" sz="3200" b="1" dirty="0" smtClean="0">
                <a:cs typeface="B Nazanin" pitchFamily="2" charset="-78"/>
              </a:rPr>
              <a:t> .</a:t>
            </a:r>
            <a:endParaRPr lang="en-US" sz="3200" b="1" dirty="0">
              <a:cs typeface="B Nazanin"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Zar" pitchFamily="2" charset="-78"/>
              </a:rPr>
              <a:t>نتيجه گيري</a:t>
            </a:r>
            <a:endParaRPr lang="en-US" sz="4800" dirty="0">
              <a:cs typeface="B Zar" pitchFamily="2" charset="-78"/>
            </a:endParaRPr>
          </a:p>
        </p:txBody>
      </p:sp>
      <p:sp>
        <p:nvSpPr>
          <p:cNvPr id="4" name="TextBox 3"/>
          <p:cNvSpPr txBox="1"/>
          <p:nvPr/>
        </p:nvSpPr>
        <p:spPr>
          <a:xfrm>
            <a:off x="214282" y="1714488"/>
            <a:ext cx="8572560" cy="5016758"/>
          </a:xfrm>
          <a:prstGeom prst="rect">
            <a:avLst/>
          </a:prstGeom>
          <a:noFill/>
        </p:spPr>
        <p:txBody>
          <a:bodyPr wrap="square" rtlCol="0">
            <a:spAutoFit/>
          </a:bodyPr>
          <a:lstStyle/>
          <a:p>
            <a:pPr algn="just" rtl="1"/>
            <a:r>
              <a:rPr lang="ar-SA" sz="3200" b="1" dirty="0" smtClean="0">
                <a:cs typeface="B Nazanin" pitchFamily="2" charset="-78"/>
              </a:rPr>
              <a:t>مدل ارائه شده علي رغم تخمين خوب آن در مقايسه با مدل هاي قبلي در حالتي كه كانال ته بسته مي باشد توصيه نمي گردد</a:t>
            </a:r>
            <a:r>
              <a:rPr lang="en-US" sz="3200" b="1" dirty="0" smtClean="0">
                <a:cs typeface="B Nazanin" pitchFamily="2" charset="-78"/>
              </a:rPr>
              <a:t> .</a:t>
            </a:r>
            <a:r>
              <a:rPr lang="ar-SA" sz="3200" b="1" dirty="0" smtClean="0">
                <a:cs typeface="B Nazanin" pitchFamily="2" charset="-78"/>
              </a:rPr>
              <a:t>بنابراين با توجه به تحقيق انجام شده و با توجه به اينكه مدل ارائه شده تحت شرايط باز بودن جريان تخمين بسيار مناسبي را ارائه مي كند</a:t>
            </a:r>
            <a:r>
              <a:rPr lang="en-US" sz="3200" b="1" dirty="0" smtClean="0">
                <a:cs typeface="B Nazanin" pitchFamily="2" charset="-78"/>
              </a:rPr>
              <a:t> . </a:t>
            </a:r>
            <a:r>
              <a:rPr lang="ar-SA" sz="3200" b="1" dirty="0" smtClean="0">
                <a:cs typeface="B Nazanin" pitchFamily="2" charset="-78"/>
              </a:rPr>
              <a:t>لذا توصيه مي گردد كه ازاين مدل براي تخمين ميزان دبي عبوري براي سرريزهاي تحت شرايط ته باز بودن جريان استفاده گردد</a:t>
            </a:r>
            <a:r>
              <a:rPr lang="en-US" sz="3200" b="1" dirty="0" smtClean="0">
                <a:cs typeface="B Nazanin" pitchFamily="2" charset="-78"/>
              </a:rPr>
              <a:t> . </a:t>
            </a:r>
            <a:r>
              <a:rPr lang="ar-SA" sz="3200" b="1" dirty="0" smtClean="0">
                <a:cs typeface="B Nazanin" pitchFamily="2" charset="-78"/>
              </a:rPr>
              <a:t>علاوه بر اين مدل ارائه شده قابليت اجرا بر روي كانالهاي مثلثي ، مستطيلي و ذوزنقه اي را دارا است.</a:t>
            </a:r>
            <a:endParaRPr lang="en-US" sz="3200" b="1" dirty="0" smtClean="0">
              <a:cs typeface="B Nazanin" pitchFamily="2" charset="-78"/>
            </a:endParaRPr>
          </a:p>
          <a:p>
            <a:pPr algn="just" rtl="1"/>
            <a:endParaRPr lang="en-US" sz="3200" b="1" dirty="0">
              <a:cs typeface="B Nazanin"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4800" dirty="0" smtClean="0">
                <a:cs typeface="B Zar" pitchFamily="2" charset="-78"/>
              </a:rPr>
              <a:t>منابع</a:t>
            </a:r>
            <a:endParaRPr lang="en-US" sz="4800" dirty="0">
              <a:cs typeface="B Zar" pitchFamily="2" charset="-78"/>
            </a:endParaRPr>
          </a:p>
        </p:txBody>
      </p:sp>
      <p:sp>
        <p:nvSpPr>
          <p:cNvPr id="4" name="TextBox 3"/>
          <p:cNvSpPr txBox="1"/>
          <p:nvPr/>
        </p:nvSpPr>
        <p:spPr>
          <a:xfrm>
            <a:off x="214282" y="1595021"/>
            <a:ext cx="8929718" cy="5262979"/>
          </a:xfrm>
          <a:prstGeom prst="rect">
            <a:avLst/>
          </a:prstGeom>
          <a:noFill/>
        </p:spPr>
        <p:txBody>
          <a:bodyPr wrap="square" rtlCol="0">
            <a:spAutoFit/>
          </a:bodyPr>
          <a:lstStyle/>
          <a:p>
            <a:pPr rtl="1"/>
            <a:r>
              <a:rPr lang="en-US" sz="2400" b="1" dirty="0" err="1" smtClean="0">
                <a:latin typeface="Times New Roman" pitchFamily="18" charset="0"/>
                <a:cs typeface="Times New Roman" pitchFamily="18" charset="0"/>
              </a:rPr>
              <a:t>Refrence</a:t>
            </a:r>
            <a:r>
              <a:rPr lang="en-US" sz="2400" b="1"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1-Ackers, P. (1957). A theoretical considerations of side-weirs as storm water outflow. Proceedings of</a:t>
            </a:r>
          </a:p>
          <a:p>
            <a:r>
              <a:rPr lang="en-US" sz="2400" dirty="0" smtClean="0">
                <a:latin typeface="Times New Roman" pitchFamily="18" charset="0"/>
                <a:cs typeface="Times New Roman" pitchFamily="18" charset="0"/>
              </a:rPr>
              <a:t>the Institute of Civil Engineers, London, 33.</a:t>
            </a:r>
          </a:p>
          <a:p>
            <a:r>
              <a:rPr lang="en-US" sz="2400" dirty="0" smtClean="0">
                <a:latin typeface="Times New Roman" pitchFamily="18" charset="0"/>
                <a:cs typeface="Times New Roman" pitchFamily="18" charset="0"/>
              </a:rPr>
              <a:t>2-Bina, M. (1997). Outflow over lateral diversion embankment. </a:t>
            </a:r>
            <a:r>
              <a:rPr lang="en-US" sz="2400" dirty="0" err="1" smtClean="0">
                <a:latin typeface="Times New Roman" pitchFamily="18" charset="0"/>
                <a:cs typeface="Times New Roman" pitchFamily="18" charset="0"/>
              </a:rPr>
              <a:t>Ph.D</a:t>
            </a:r>
            <a:r>
              <a:rPr lang="en-US" sz="2400" dirty="0" smtClean="0">
                <a:latin typeface="Times New Roman" pitchFamily="18" charset="0"/>
                <a:cs typeface="Times New Roman" pitchFamily="18" charset="0"/>
              </a:rPr>
              <a:t> Thesis, The University of New South Wales, Sydney, Australia.</a:t>
            </a:r>
            <a:endParaRPr lang="fa-I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3-Cheong, H.F. (1991). Discharge coefficient of lateral diversion from trapezoidal channel. J. </a:t>
            </a:r>
            <a:r>
              <a:rPr lang="en-US" sz="2400" dirty="0" err="1" smtClean="0">
                <a:latin typeface="Times New Roman" pitchFamily="18" charset="0"/>
                <a:cs typeface="Times New Roman" pitchFamily="18" charset="0"/>
              </a:rPr>
              <a:t>Irrig</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and Drain. </a:t>
            </a:r>
            <a:r>
              <a:rPr lang="en-US" sz="2400" dirty="0" err="1" smtClean="0">
                <a:latin typeface="Times New Roman" pitchFamily="18" charset="0"/>
                <a:cs typeface="Times New Roman" pitchFamily="18" charset="0"/>
              </a:rPr>
              <a:t>Engrg</a:t>
            </a:r>
            <a:r>
              <a:rPr lang="en-US" sz="2400" dirty="0" smtClean="0">
                <a:latin typeface="Times New Roman" pitchFamily="18" charset="0"/>
                <a:cs typeface="Times New Roman" pitchFamily="18" charset="0"/>
              </a:rPr>
              <a:t>., ASCE, 117(4):461-475.</a:t>
            </a:r>
          </a:p>
          <a:p>
            <a:r>
              <a:rPr lang="en-US" sz="2400" dirty="0" smtClean="0">
                <a:latin typeface="Times New Roman" pitchFamily="18" charset="0"/>
                <a:cs typeface="Times New Roman" pitchFamily="18" charset="0"/>
              </a:rPr>
              <a:t>4-Collinge, V. K. C., (1957). The discharge capacity of side – weirs. Proceedings of the Institution of</a:t>
            </a:r>
          </a:p>
          <a:p>
            <a:r>
              <a:rPr lang="en-US" sz="2400" dirty="0" smtClean="0">
                <a:latin typeface="Times New Roman" pitchFamily="18" charset="0"/>
                <a:cs typeface="Times New Roman" pitchFamily="18" charset="0"/>
              </a:rPr>
              <a:t>Civil Engineers, London, 6, pp. 288-304.</a:t>
            </a:r>
          </a:p>
          <a:p>
            <a:r>
              <a:rPr lang="en-US" sz="2400" dirty="0" smtClean="0">
                <a:latin typeface="Times New Roman" pitchFamily="18" charset="0"/>
                <a:cs typeface="Times New Roman" pitchFamily="18" charset="0"/>
              </a:rPr>
              <a:t>5-Das, A. (1997). Spatially varied flow over an embankment side weir. J. </a:t>
            </a:r>
            <a:r>
              <a:rPr lang="en-US" sz="2400" dirty="0" err="1" smtClean="0">
                <a:latin typeface="Times New Roman" pitchFamily="18" charset="0"/>
                <a:cs typeface="Times New Roman" pitchFamily="18" charset="0"/>
              </a:rPr>
              <a:t>Irrig</a:t>
            </a:r>
            <a:r>
              <a:rPr lang="en-US" sz="2400" dirty="0" smtClean="0">
                <a:latin typeface="Times New Roman" pitchFamily="18" charset="0"/>
                <a:cs typeface="Times New Roman" pitchFamily="18" charset="0"/>
              </a:rPr>
              <a:t>. and Drain. </a:t>
            </a:r>
            <a:r>
              <a:rPr lang="en-US" sz="2400" dirty="0" err="1" smtClean="0">
                <a:latin typeface="Times New Roman" pitchFamily="18" charset="0"/>
                <a:cs typeface="Times New Roman" pitchFamily="18" charset="0"/>
              </a:rPr>
              <a:t>Engrg.,ASCE</a:t>
            </a:r>
            <a:r>
              <a:rPr lang="en-US" sz="2400" dirty="0" smtClean="0">
                <a:latin typeface="Times New Roman" pitchFamily="18" charset="0"/>
                <a:cs typeface="Times New Roman" pitchFamily="18" charset="0"/>
              </a:rPr>
              <a:t>, 123 (4):314-317.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4800" dirty="0" smtClean="0">
                <a:cs typeface="B Zar" pitchFamily="2" charset="-78"/>
              </a:rPr>
              <a:t>منابع</a:t>
            </a:r>
            <a:endParaRPr lang="en-US" sz="4800" dirty="0">
              <a:cs typeface="B Zar" pitchFamily="2" charset="-78"/>
            </a:endParaRPr>
          </a:p>
        </p:txBody>
      </p:sp>
      <p:sp>
        <p:nvSpPr>
          <p:cNvPr id="4" name="TextBox 3"/>
          <p:cNvSpPr txBox="1"/>
          <p:nvPr/>
        </p:nvSpPr>
        <p:spPr>
          <a:xfrm>
            <a:off x="214282" y="1714488"/>
            <a:ext cx="8572560" cy="5016758"/>
          </a:xfrm>
          <a:prstGeom prst="rect">
            <a:avLst/>
          </a:prstGeom>
          <a:noFill/>
        </p:spPr>
        <p:txBody>
          <a:bodyPr wrap="square" rtlCol="0">
            <a:spAutoFit/>
          </a:bodyPr>
          <a:lstStyle/>
          <a:p>
            <a:r>
              <a:rPr lang="en-US" sz="3200" dirty="0" smtClean="0"/>
              <a:t>6-De–Marchi, G. (1934). Essay on the performance of lateral weirs. L, </a:t>
            </a:r>
            <a:r>
              <a:rPr lang="en-US" sz="3200" dirty="0" err="1" smtClean="0"/>
              <a:t>Energia</a:t>
            </a:r>
            <a:r>
              <a:rPr lang="en-US" sz="3200" dirty="0" smtClean="0"/>
              <a:t> </a:t>
            </a:r>
            <a:r>
              <a:rPr lang="en-US" sz="3200" dirty="0" err="1" smtClean="0"/>
              <a:t>Eletterica</a:t>
            </a:r>
            <a:r>
              <a:rPr lang="en-US" sz="3200" dirty="0" smtClean="0"/>
              <a:t>, Milano,</a:t>
            </a:r>
          </a:p>
          <a:p>
            <a:r>
              <a:rPr lang="en-US" sz="3200" dirty="0" smtClean="0"/>
              <a:t>Italy, 11(11).</a:t>
            </a:r>
          </a:p>
          <a:p>
            <a:r>
              <a:rPr lang="en-US" sz="3200" dirty="0" smtClean="0"/>
              <a:t>7-El–Khashab, A. M. M. and Smith K.V. H. (1976). Experimental investigation of flow over side</a:t>
            </a:r>
          </a:p>
          <a:p>
            <a:r>
              <a:rPr lang="en-US" sz="3200" dirty="0" smtClean="0"/>
              <a:t>weirs. J. </a:t>
            </a:r>
            <a:r>
              <a:rPr lang="en-US" sz="3200" dirty="0" err="1" smtClean="0"/>
              <a:t>Hydr</a:t>
            </a:r>
            <a:r>
              <a:rPr lang="en-US" sz="3200" dirty="0" smtClean="0"/>
              <a:t>. Division, ASCE, 102(9):1255-1268.</a:t>
            </a:r>
          </a:p>
          <a:p>
            <a:r>
              <a:rPr lang="en-US" sz="3200" dirty="0" smtClean="0"/>
              <a:t>8-EL–Khashab, A.M.M., and Smith, K.V.H. (1979). Closure to experimental investigation of flow</a:t>
            </a:r>
          </a:p>
          <a:p>
            <a:r>
              <a:rPr lang="en-US" sz="3200" dirty="0" smtClean="0"/>
              <a:t>over side-weirs. J. </a:t>
            </a:r>
            <a:r>
              <a:rPr lang="en-US" sz="3200" dirty="0" err="1" smtClean="0"/>
              <a:t>Hydr</a:t>
            </a:r>
            <a:r>
              <a:rPr lang="en-US" sz="3200" dirty="0" smtClean="0"/>
              <a:t>. </a:t>
            </a:r>
            <a:r>
              <a:rPr lang="en-US" sz="3200" dirty="0" err="1" smtClean="0"/>
              <a:t>Engrg</a:t>
            </a:r>
            <a:r>
              <a:rPr lang="en-US" sz="3200" dirty="0" smtClean="0"/>
              <a:t>., ASCE, 104(1):126-128.</a:t>
            </a:r>
            <a:endParaRPr lang="en-US"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1779687"/>
            <a:ext cx="8215370" cy="5078313"/>
          </a:xfrm>
          <a:prstGeom prst="rect">
            <a:avLst/>
          </a:prstGeom>
          <a:noFill/>
        </p:spPr>
        <p:txBody>
          <a:bodyPr wrap="square" rtlCol="0">
            <a:spAutoFit/>
          </a:bodyPr>
          <a:lstStyle/>
          <a:p>
            <a:pPr algn="ctr" rtl="1"/>
            <a:r>
              <a:rPr lang="fa-IR" sz="3600" dirty="0" smtClean="0">
                <a:cs typeface="B Titr" pitchFamily="2" charset="-78"/>
              </a:rPr>
              <a:t>موضوع :</a:t>
            </a:r>
            <a:endParaRPr lang="en-US" sz="3600" dirty="0" smtClean="0">
              <a:cs typeface="B Titr" pitchFamily="2" charset="-78"/>
            </a:endParaRPr>
          </a:p>
          <a:p>
            <a:pPr algn="ctr" rtl="1"/>
            <a:r>
              <a:rPr lang="ar-SA" sz="3600" dirty="0" smtClean="0">
                <a:cs typeface="B Titr" pitchFamily="2" charset="-78"/>
              </a:rPr>
              <a:t>اثر شيب كنارة كانال بالا دست بر روي </a:t>
            </a:r>
            <a:r>
              <a:rPr lang="en-US" sz="3600" dirty="0" smtClean="0">
                <a:cs typeface="B Titr" pitchFamily="2" charset="-78"/>
              </a:rPr>
              <a:t/>
            </a:r>
            <a:br>
              <a:rPr lang="en-US" sz="3600" dirty="0" smtClean="0">
                <a:cs typeface="B Titr" pitchFamily="2" charset="-78"/>
              </a:rPr>
            </a:br>
            <a:r>
              <a:rPr lang="ar-SA" sz="3600" dirty="0" smtClean="0">
                <a:cs typeface="B Titr" pitchFamily="2" charset="-78"/>
              </a:rPr>
              <a:t>هيدروليك جريان در سرريزهاي جانبي</a:t>
            </a:r>
            <a:r>
              <a:rPr lang="en-US" sz="3600" dirty="0" smtClean="0">
                <a:cs typeface="B Titr" pitchFamily="2" charset="-78"/>
              </a:rPr>
              <a:t/>
            </a:r>
            <a:br>
              <a:rPr lang="en-US" sz="3600" dirty="0" smtClean="0">
                <a:cs typeface="B Titr" pitchFamily="2" charset="-78"/>
              </a:rPr>
            </a:br>
            <a:endParaRPr lang="fa-IR" sz="3600" dirty="0" smtClean="0">
              <a:cs typeface="B Titr" pitchFamily="2" charset="-78"/>
            </a:endParaRPr>
          </a:p>
          <a:p>
            <a:pPr algn="ctr" rtl="1"/>
            <a:r>
              <a:rPr lang="fa-IR" sz="3600" dirty="0" smtClean="0">
                <a:cs typeface="B Titr" pitchFamily="2" charset="-78"/>
              </a:rPr>
              <a:t>استاد : جناب آقای دکتر الهی فر </a:t>
            </a:r>
            <a:endParaRPr lang="en-US" sz="3600" dirty="0" smtClean="0">
              <a:cs typeface="B Titr" pitchFamily="2" charset="-78"/>
            </a:endParaRPr>
          </a:p>
          <a:p>
            <a:pPr algn="ctr" rtl="1"/>
            <a:endParaRPr lang="fa-IR" sz="3600" dirty="0" smtClean="0">
              <a:cs typeface="B Titr" pitchFamily="2" charset="-78"/>
            </a:endParaRPr>
          </a:p>
          <a:p>
            <a:pPr algn="ctr" rtl="1"/>
            <a:r>
              <a:rPr lang="fa-IR" sz="3600" dirty="0" smtClean="0">
                <a:cs typeface="B Titr" pitchFamily="2" charset="-78"/>
              </a:rPr>
              <a:t>دانشجو : مرتضی آذرنگ</a:t>
            </a:r>
          </a:p>
          <a:p>
            <a:pPr algn="ctr" rtl="1"/>
            <a:endParaRPr lang="fa-IR" sz="3600" dirty="0" smtClean="0">
              <a:cs typeface="B Titr" pitchFamily="2" charset="-78"/>
            </a:endParaRPr>
          </a:p>
          <a:p>
            <a:pPr algn="ctr" rtl="1"/>
            <a:r>
              <a:rPr lang="fa-IR" sz="2400" dirty="0" smtClean="0">
                <a:cs typeface="B Titr" pitchFamily="2" charset="-78"/>
              </a:rPr>
              <a:t>پاییز 92</a:t>
            </a:r>
            <a:endParaRPr lang="en-US" sz="2400" dirty="0">
              <a:cs typeface="B Titr"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dirty="0" smtClean="0">
                <a:cs typeface="B Zar" pitchFamily="2" charset="-78"/>
              </a:rPr>
              <a:t>چکیده</a:t>
            </a:r>
            <a:endParaRPr lang="en-US" dirty="0"/>
          </a:p>
        </p:txBody>
      </p:sp>
      <p:sp>
        <p:nvSpPr>
          <p:cNvPr id="4" name="TextBox 3"/>
          <p:cNvSpPr txBox="1"/>
          <p:nvPr/>
        </p:nvSpPr>
        <p:spPr>
          <a:xfrm>
            <a:off x="571472" y="1595021"/>
            <a:ext cx="8143932" cy="5262979"/>
          </a:xfrm>
          <a:prstGeom prst="rect">
            <a:avLst/>
          </a:prstGeom>
          <a:noFill/>
        </p:spPr>
        <p:txBody>
          <a:bodyPr wrap="square" rtlCol="0">
            <a:spAutoFit/>
          </a:bodyPr>
          <a:lstStyle/>
          <a:p>
            <a:pPr algn="just" rtl="1">
              <a:lnSpc>
                <a:spcPct val="150000"/>
              </a:lnSpc>
            </a:pPr>
            <a:r>
              <a:rPr lang="ar-SA" sz="2800" b="1" dirty="0">
                <a:cs typeface="B Nazanin" pitchFamily="2" charset="-78"/>
              </a:rPr>
              <a:t>با توجه به توزيع عادلانه آب در اراضي زير پوشش سدها و تحويل حجمي آب كه در بسياري از دشتهاي كشور به اجراء در خواهد آمد و توزيع آب درآنها كه ع مومًا توسط سرريزهاي جانبي صورت مي گيرد لزوم تحقيق جامع در موردسرريزجانبي ضروري به نظر مي رسد</a:t>
            </a:r>
            <a:r>
              <a:rPr lang="en-US" sz="2800" b="1" dirty="0">
                <a:cs typeface="B Nazanin" pitchFamily="2" charset="-78"/>
              </a:rPr>
              <a:t> . </a:t>
            </a:r>
            <a:r>
              <a:rPr lang="ar-SA" sz="2800" b="1" dirty="0">
                <a:cs typeface="B Nazanin" pitchFamily="2" charset="-78"/>
              </a:rPr>
              <a:t>محققين متعددي در اين زمينه مطالعه نمودند ولي هيچكدام اثرشيب جانبي ديواره كانال اصلي را به همراه ارتفاع سرريز جانبي از كف كانال اصلي را برروي ضريب </a:t>
            </a:r>
            <a:r>
              <a:rPr lang="ar-SA" sz="2800" b="1" dirty="0" smtClean="0">
                <a:cs typeface="B Nazanin" pitchFamily="2" charset="-78"/>
              </a:rPr>
              <a:t>دبي</a:t>
            </a:r>
            <a:r>
              <a:rPr lang="en-US" sz="2800" b="1" dirty="0" smtClean="0">
                <a:cs typeface="B Nazanin" pitchFamily="2" charset="-78"/>
              </a:rPr>
              <a:t> </a:t>
            </a:r>
            <a:r>
              <a:rPr lang="ar-SA" sz="2800" b="1" dirty="0" smtClean="0">
                <a:cs typeface="B Nazanin" pitchFamily="2" charset="-78"/>
              </a:rPr>
              <a:t>سرريزجانبي </a:t>
            </a:r>
            <a:r>
              <a:rPr lang="ar-SA" sz="2800" b="1" dirty="0">
                <a:cs typeface="B Nazanin" pitchFamily="2" charset="-78"/>
              </a:rPr>
              <a:t>درنظرنگرفته اند</a:t>
            </a:r>
            <a:r>
              <a:rPr lang="en-US" sz="2800" b="1" dirty="0">
                <a:cs typeface="B Nazanin" pitchFamily="2" charset="-78"/>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endParaRPr lang="en-US" sz="4800" dirty="0">
              <a:cs typeface="B Zar" pitchFamily="2" charset="-78"/>
            </a:endParaRPr>
          </a:p>
        </p:txBody>
      </p:sp>
      <p:sp>
        <p:nvSpPr>
          <p:cNvPr id="4" name="TextBox 3"/>
          <p:cNvSpPr txBox="1"/>
          <p:nvPr/>
        </p:nvSpPr>
        <p:spPr>
          <a:xfrm>
            <a:off x="214282" y="1714488"/>
            <a:ext cx="8572560" cy="3046988"/>
          </a:xfrm>
          <a:prstGeom prst="rect">
            <a:avLst/>
          </a:prstGeom>
          <a:noFill/>
        </p:spPr>
        <p:txBody>
          <a:bodyPr wrap="square" rtlCol="0">
            <a:spAutoFit/>
          </a:bodyPr>
          <a:lstStyle/>
          <a:p>
            <a:pPr algn="ctr"/>
            <a:r>
              <a:rPr lang="fa-IR" sz="9600" b="1" dirty="0" smtClean="0">
                <a:cs typeface="B Nazanin" pitchFamily="2" charset="-78"/>
              </a:rPr>
              <a:t>با تشکر از توجه شما</a:t>
            </a:r>
            <a:endParaRPr lang="en-US" sz="9600" b="1" dirty="0">
              <a:cs typeface="B Nazanin"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dirty="0" smtClean="0">
                <a:cs typeface="B Zar" pitchFamily="2" charset="-78"/>
              </a:rPr>
              <a:t>چکیده</a:t>
            </a:r>
            <a:endParaRPr lang="en-US" dirty="0"/>
          </a:p>
        </p:txBody>
      </p:sp>
      <p:sp>
        <p:nvSpPr>
          <p:cNvPr id="4" name="TextBox 3"/>
          <p:cNvSpPr txBox="1"/>
          <p:nvPr/>
        </p:nvSpPr>
        <p:spPr>
          <a:xfrm>
            <a:off x="500034" y="1714488"/>
            <a:ext cx="8215370" cy="4401205"/>
          </a:xfrm>
          <a:prstGeom prst="rect">
            <a:avLst/>
          </a:prstGeom>
          <a:noFill/>
        </p:spPr>
        <p:txBody>
          <a:bodyPr wrap="square" rtlCol="0">
            <a:spAutoFit/>
          </a:bodyPr>
          <a:lstStyle/>
          <a:p>
            <a:pPr algn="just" rtl="1"/>
            <a:r>
              <a:rPr lang="ar-SA" sz="2800" dirty="0">
                <a:cs typeface="B Nazanin" pitchFamily="2" charset="-78"/>
              </a:rPr>
              <a:t>با توجه به اينكه مقطع كانال در كانال هاي آبياري عمومًا ذوزنقه اي شكل مي باشد و تا كنون اكثر تحقيقات بر روي سرريزهاي جانبي در كانال هاي مستطيلي شكل صورت گرفته لذا در اين تحقيقات از كانال ذوزنقه اي استفاده گرديده است و مدلي رياضي جهت تعيين ضريب تخليه سرريز جانبي در كانال ذوزنقه اي ارائه گرديده و از طريق ساخت مدل فيزيكي نسبتًا طولاني جهت بررسي ميزان دبي عبوري و ارزيابي مدل استفاده گرديده است</a:t>
            </a:r>
            <a:r>
              <a:rPr lang="en-US" sz="2800" dirty="0">
                <a:cs typeface="B Nazanin" pitchFamily="2" charset="-78"/>
              </a:rPr>
              <a:t> . </a:t>
            </a:r>
            <a:r>
              <a:rPr lang="ar-SA" sz="2800" dirty="0">
                <a:cs typeface="B Nazanin" pitchFamily="2" charset="-78"/>
              </a:rPr>
              <a:t>در اين تحقيق نتايج حاصل از مدل رياضي ارائه شده با داده هاي آزمايشگاهي همبستگي خوبي نشان داده است</a:t>
            </a:r>
            <a:r>
              <a:rPr lang="en-US" sz="2800" dirty="0">
                <a:cs typeface="B Nazanin" pitchFamily="2" charset="-78"/>
              </a:rPr>
              <a:t>.</a:t>
            </a:r>
          </a:p>
          <a:p>
            <a:pPr algn="just" rtl="1"/>
            <a:r>
              <a:rPr lang="ar-SA" sz="2800" b="1" dirty="0">
                <a:cs typeface="B Nazanin" pitchFamily="2" charset="-78"/>
              </a:rPr>
              <a:t>واژه هاي كليدي</a:t>
            </a:r>
            <a:endParaRPr lang="en-US" sz="2800" dirty="0">
              <a:cs typeface="B Nazanin" pitchFamily="2" charset="-78"/>
            </a:endParaRPr>
          </a:p>
          <a:p>
            <a:pPr algn="just" rtl="1"/>
            <a:r>
              <a:rPr lang="ar-SA" sz="2800" dirty="0">
                <a:cs typeface="B Nazanin" pitchFamily="2" charset="-78"/>
              </a:rPr>
              <a:t>هيدروليك سرريزهاي جانبي، شيب جانبي، مدل رياضي</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800" dirty="0" smtClean="0">
                <a:cs typeface="B Zar" pitchFamily="2" charset="-78"/>
              </a:rPr>
              <a:t>مقدمه</a:t>
            </a:r>
            <a:endParaRPr lang="en-US" sz="4800" dirty="0">
              <a:cs typeface="B Zar" pitchFamily="2" charset="-78"/>
            </a:endParaRPr>
          </a:p>
        </p:txBody>
      </p:sp>
      <p:sp>
        <p:nvSpPr>
          <p:cNvPr id="4" name="TextBox 3"/>
          <p:cNvSpPr txBox="1"/>
          <p:nvPr/>
        </p:nvSpPr>
        <p:spPr>
          <a:xfrm>
            <a:off x="214282" y="1714488"/>
            <a:ext cx="8572560" cy="3970318"/>
          </a:xfrm>
          <a:prstGeom prst="rect">
            <a:avLst/>
          </a:prstGeom>
          <a:noFill/>
        </p:spPr>
        <p:txBody>
          <a:bodyPr wrap="square" rtlCol="0">
            <a:spAutoFit/>
          </a:bodyPr>
          <a:lstStyle/>
          <a:p>
            <a:pPr algn="just" rtl="1">
              <a:lnSpc>
                <a:spcPct val="150000"/>
              </a:lnSpc>
            </a:pPr>
            <a:r>
              <a:rPr lang="ar-SA" sz="2800" b="1" dirty="0">
                <a:cs typeface="B Nazanin" pitchFamily="2" charset="-78"/>
              </a:rPr>
              <a:t>جهت تخمين ميزان دبي عبوري محققين زيادي به تحقيق پرداخته اند كه از آنجمله دي مارچي</a:t>
            </a:r>
            <a:r>
              <a:rPr lang="en-US" sz="2800" b="1" dirty="0">
                <a:cs typeface="B Nazanin" pitchFamily="2" charset="-78"/>
              </a:rPr>
              <a:t> ) </a:t>
            </a:r>
            <a:r>
              <a:rPr lang="ar-SA" sz="2800" b="1" dirty="0">
                <a:cs typeface="B Nazanin" pitchFamily="2" charset="-78"/>
              </a:rPr>
              <a:t>١٩٣٤</a:t>
            </a:r>
            <a:r>
              <a:rPr lang="en-US" sz="2800" b="1" dirty="0">
                <a:cs typeface="B Nazanin" pitchFamily="2" charset="-78"/>
              </a:rPr>
              <a:t> ( </a:t>
            </a:r>
            <a:r>
              <a:rPr lang="ar-SA" sz="2800" b="1" dirty="0">
                <a:cs typeface="B Nazanin" pitchFamily="2" charset="-78"/>
              </a:rPr>
              <a:t>يك مدل</a:t>
            </a:r>
            <a:endParaRPr lang="en-US" sz="2800" b="1" dirty="0">
              <a:cs typeface="B Nazanin" pitchFamily="2" charset="-78"/>
            </a:endParaRPr>
          </a:p>
          <a:p>
            <a:pPr algn="just" rtl="1">
              <a:lnSpc>
                <a:spcPct val="150000"/>
              </a:lnSpc>
            </a:pPr>
            <a:r>
              <a:rPr lang="ar-SA" sz="2800" b="1" dirty="0">
                <a:cs typeface="B Nazanin" pitchFamily="2" charset="-78"/>
              </a:rPr>
              <a:t>با فرض ثابت بودن انرژي ارائه نمود در اين تحقيق دي مارچي</a:t>
            </a:r>
            <a:r>
              <a:rPr lang="en-US" sz="2800" b="1" dirty="0">
                <a:cs typeface="B Nazanin" pitchFamily="2" charset="-78"/>
              </a:rPr>
              <a:t> ) </a:t>
            </a:r>
            <a:r>
              <a:rPr lang="ar-SA" sz="2800" b="1" dirty="0">
                <a:cs typeface="B Nazanin" pitchFamily="2" charset="-78"/>
              </a:rPr>
              <a:t>١٩٣٤</a:t>
            </a:r>
            <a:r>
              <a:rPr lang="en-US" sz="2800" b="1" dirty="0">
                <a:cs typeface="B Nazanin" pitchFamily="2" charset="-78"/>
              </a:rPr>
              <a:t> ( </a:t>
            </a:r>
            <a:r>
              <a:rPr lang="ar-SA" sz="2800" b="1" dirty="0">
                <a:cs typeface="B Nazanin" pitchFamily="2" charset="-78"/>
              </a:rPr>
              <a:t>اقدام به ارائه </a:t>
            </a:r>
            <a:r>
              <a:rPr lang="en-US" sz="2800" b="1" dirty="0">
                <a:cs typeface="B Nazanin" pitchFamily="2" charset="-78"/>
              </a:rPr>
              <a:t>P </a:t>
            </a:r>
            <a:r>
              <a:rPr lang="ar-SA" sz="2800" b="1" dirty="0">
                <a:cs typeface="B Nazanin" pitchFamily="2" charset="-78"/>
              </a:rPr>
              <a:t>رياضي جهت كانال مستطيلي با ارتفاع يك معادلة عمومي جريان متغير تدريجي براي يك كانال مستطيلي، افقي و بدون افت نمود كه به شرح زير مي باشد</a:t>
            </a:r>
            <a:r>
              <a:rPr lang="en-US" sz="2800" b="1" dirty="0">
                <a:cs typeface="B Nazanin" pitchFamily="2" charset="-78"/>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500" dirty="0" smtClean="0">
                <a:cs typeface="B Zar" pitchFamily="2" charset="-78"/>
              </a:rPr>
              <a:t>مدل های ریاضی دی مارچی با ارتفاع </a:t>
            </a:r>
            <a:r>
              <a:rPr lang="en-US" sz="2500" dirty="0" smtClean="0">
                <a:cs typeface="B Zar" pitchFamily="2" charset="-78"/>
              </a:rPr>
              <a:t>P</a:t>
            </a:r>
            <a:r>
              <a:rPr lang="fa-IR" sz="2500" dirty="0" smtClean="0">
                <a:cs typeface="B Zar" pitchFamily="2" charset="-78"/>
              </a:rPr>
              <a:t> و با فرض ثابت بودن انرژی</a:t>
            </a:r>
            <a:endParaRPr lang="en-US" sz="2500" dirty="0">
              <a:cs typeface="B Zar" pitchFamily="2" charset="-78"/>
            </a:endParaRPr>
          </a:p>
        </p:txBody>
      </p:sp>
      <p:pic>
        <p:nvPicPr>
          <p:cNvPr id="5" name="Picture 4"/>
          <p:cNvPicPr/>
          <p:nvPr/>
        </p:nvPicPr>
        <p:blipFill>
          <a:blip r:embed="rId2">
            <a:lum contrast="30000"/>
          </a:blip>
          <a:srcRect/>
          <a:stretch>
            <a:fillRect/>
          </a:stretch>
        </p:blipFill>
        <p:spPr bwMode="auto">
          <a:xfrm>
            <a:off x="285720" y="1714488"/>
            <a:ext cx="1740072" cy="989861"/>
          </a:xfrm>
          <a:prstGeom prst="rect">
            <a:avLst/>
          </a:prstGeom>
          <a:noFill/>
          <a:ln w="9525">
            <a:noFill/>
            <a:miter lim="800000"/>
            <a:headEnd/>
            <a:tailEnd/>
          </a:ln>
        </p:spPr>
      </p:pic>
      <p:sp>
        <p:nvSpPr>
          <p:cNvPr id="6" name="TextBox 5"/>
          <p:cNvSpPr txBox="1"/>
          <p:nvPr/>
        </p:nvSpPr>
        <p:spPr>
          <a:xfrm>
            <a:off x="7929586" y="2000240"/>
            <a:ext cx="642942" cy="369332"/>
          </a:xfrm>
          <a:prstGeom prst="rect">
            <a:avLst/>
          </a:prstGeom>
          <a:noFill/>
        </p:spPr>
        <p:txBody>
          <a:bodyPr wrap="square" rtlCol="0">
            <a:spAutoFit/>
          </a:bodyPr>
          <a:lstStyle/>
          <a:p>
            <a:r>
              <a:rPr lang="fa-IR" b="1" dirty="0" smtClean="0">
                <a:cs typeface="B Titr" pitchFamily="2" charset="-78"/>
              </a:rPr>
              <a:t>1</a:t>
            </a:r>
            <a:endParaRPr lang="en-US" b="1" dirty="0">
              <a:cs typeface="B Titr" pitchFamily="2" charset="-78"/>
            </a:endParaRPr>
          </a:p>
        </p:txBody>
      </p:sp>
      <p:pic>
        <p:nvPicPr>
          <p:cNvPr id="1027" name="Picture 3"/>
          <p:cNvPicPr>
            <a:picLocks noChangeAspect="1" noChangeArrowheads="1"/>
          </p:cNvPicPr>
          <p:nvPr/>
        </p:nvPicPr>
        <p:blipFill>
          <a:blip r:embed="rId3">
            <a:lum contrast="30000"/>
          </a:blip>
          <a:srcRect/>
          <a:stretch>
            <a:fillRect/>
          </a:stretch>
        </p:blipFill>
        <p:spPr bwMode="auto">
          <a:xfrm>
            <a:off x="285720" y="2857496"/>
            <a:ext cx="8483012" cy="153439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lum contrast="20000"/>
          </a:blip>
          <a:srcRect/>
          <a:stretch>
            <a:fillRect/>
          </a:stretch>
        </p:blipFill>
        <p:spPr bwMode="auto">
          <a:xfrm>
            <a:off x="285720" y="1785926"/>
            <a:ext cx="8646338" cy="4088401"/>
          </a:xfrm>
          <a:prstGeom prst="rect">
            <a:avLst/>
          </a:prstGeom>
          <a:noFill/>
          <a:ln w="9525">
            <a:noFill/>
            <a:miter lim="800000"/>
            <a:headEnd/>
            <a:tailEnd/>
          </a:ln>
          <a:effectLst/>
        </p:spPr>
      </p:pic>
      <p:sp>
        <p:nvSpPr>
          <p:cNvPr id="4" name="Title 1"/>
          <p:cNvSpPr txBox="1">
            <a:spLocks/>
          </p:cNvSpPr>
          <p:nvPr/>
        </p:nvSpPr>
        <p:spPr>
          <a:xfrm>
            <a:off x="609600" y="3078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مدل های ریاضی دی مارچی با ارتفاع </a:t>
            </a:r>
            <a:r>
              <a:rPr kumimoji="0" lang="en-US"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P</a:t>
            </a:r>
            <a:r>
              <a:rPr kumimoji="0" lang="fa-IR"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 و با فرض ثابت بودن انرژی</a:t>
            </a:r>
            <a:endParaRPr kumimoji="0" lang="en-US" sz="2500" b="1" i="0" u="none" strike="noStrike" kern="1200" cap="none" spc="0" normalizeH="0" baseline="0" noProof="0" dirty="0">
              <a:ln>
                <a:noFill/>
              </a:ln>
              <a:solidFill>
                <a:schemeClr val="accent1">
                  <a:satMod val="150000"/>
                </a:schemeClr>
              </a:solidFill>
              <a:effectLst/>
              <a:uLnTx/>
              <a:uFillTx/>
              <a:latin typeface="+mj-lt"/>
              <a:ea typeface="+mj-ea"/>
              <a:cs typeface="B Za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lum contrast="20000"/>
          </a:blip>
          <a:srcRect/>
          <a:stretch>
            <a:fillRect/>
          </a:stretch>
        </p:blipFill>
        <p:spPr bwMode="auto">
          <a:xfrm>
            <a:off x="214282" y="1857364"/>
            <a:ext cx="8483968" cy="3194231"/>
          </a:xfrm>
          <a:prstGeom prst="rect">
            <a:avLst/>
          </a:prstGeom>
          <a:noFill/>
          <a:ln w="9525">
            <a:noFill/>
            <a:miter lim="800000"/>
            <a:headEnd/>
            <a:tailEnd/>
          </a:ln>
          <a:effectLst/>
        </p:spPr>
      </p:pic>
      <p:sp>
        <p:nvSpPr>
          <p:cNvPr id="4" name="Title 1"/>
          <p:cNvSpPr txBox="1">
            <a:spLocks/>
          </p:cNvSpPr>
          <p:nvPr/>
        </p:nvSpPr>
        <p:spPr>
          <a:xfrm>
            <a:off x="609600" y="3078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مدل های ریاضی دی مارچی با ارتفاع </a:t>
            </a:r>
            <a:r>
              <a:rPr kumimoji="0" lang="en-US"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P</a:t>
            </a:r>
            <a:r>
              <a:rPr kumimoji="0" lang="fa-IR" sz="2500" b="1" i="0" u="none" strike="noStrike" kern="1200" cap="none" spc="0" normalizeH="0" baseline="0" noProof="0" smtClean="0">
                <a:ln>
                  <a:noFill/>
                </a:ln>
                <a:solidFill>
                  <a:schemeClr val="accent1">
                    <a:satMod val="150000"/>
                  </a:schemeClr>
                </a:solidFill>
                <a:effectLst/>
                <a:uLnTx/>
                <a:uFillTx/>
                <a:latin typeface="+mj-lt"/>
                <a:ea typeface="+mj-ea"/>
                <a:cs typeface="B Zar" pitchFamily="2" charset="-78"/>
              </a:rPr>
              <a:t> و با فرض ثابت بودن انرژی</a:t>
            </a:r>
            <a:endParaRPr kumimoji="0" lang="en-US" sz="2500" b="1" i="0" u="none" strike="noStrike" kern="1200" cap="none" spc="0" normalizeH="0" baseline="0" noProof="0" dirty="0">
              <a:ln>
                <a:noFill/>
              </a:ln>
              <a:solidFill>
                <a:schemeClr val="accent1">
                  <a:satMod val="150000"/>
                </a:schemeClr>
              </a:solidFill>
              <a:effectLst/>
              <a:uLnTx/>
              <a:uFillTx/>
              <a:latin typeface="+mj-lt"/>
              <a:ea typeface="+mj-ea"/>
              <a:cs typeface="B Zar"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14282" y="1704110"/>
            <a:ext cx="8658152" cy="4488872"/>
          </a:xfrm>
          <a:prstGeom prst="rect">
            <a:avLst/>
          </a:prstGeom>
          <a:noFill/>
          <a:ln w="9525">
            <a:noFill/>
            <a:miter lim="800000"/>
            <a:headEnd/>
            <a:tailEnd/>
          </a:ln>
          <a:effectLst/>
        </p:spPr>
      </p:pic>
      <p:sp>
        <p:nvSpPr>
          <p:cNvPr id="4" name="Title 1"/>
          <p:cNvSpPr>
            <a:spLocks noGrp="1"/>
          </p:cNvSpPr>
          <p:nvPr>
            <p:ph type="title"/>
          </p:nvPr>
        </p:nvSpPr>
        <p:spPr>
          <a:xfrm>
            <a:off x="457200" y="155448"/>
            <a:ext cx="8229600" cy="1252728"/>
          </a:xfrm>
        </p:spPr>
        <p:txBody>
          <a:bodyPr>
            <a:normAutofit/>
          </a:bodyPr>
          <a:lstStyle/>
          <a:p>
            <a:pPr algn="r" rtl="1"/>
            <a:r>
              <a:rPr lang="fa-IR" sz="2500" dirty="0" smtClean="0">
                <a:cs typeface="B Zar" pitchFamily="2" charset="-78"/>
              </a:rPr>
              <a:t>مدل های ریاضی دی مارچی با ارتفاع </a:t>
            </a:r>
            <a:r>
              <a:rPr lang="en-US" sz="2500" dirty="0" smtClean="0">
                <a:cs typeface="B Zar" pitchFamily="2" charset="-78"/>
              </a:rPr>
              <a:t>P</a:t>
            </a:r>
            <a:r>
              <a:rPr lang="fa-IR" sz="2500" dirty="0" smtClean="0">
                <a:cs typeface="B Zar" pitchFamily="2" charset="-78"/>
              </a:rPr>
              <a:t> و با فرض ثابت بودن انرژی</a:t>
            </a:r>
            <a:endParaRPr lang="en-US" sz="2500" dirty="0">
              <a:cs typeface="B Za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51</TotalTime>
  <Words>1789</Words>
  <Application>Microsoft Office PowerPoint</Application>
  <PresentationFormat>On-screen Show (4:3)</PresentationFormat>
  <Paragraphs>76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Module</vt:lpstr>
      <vt:lpstr>اثر شيب كنارة كانال بالا دست بر روي  هيدروليك جريان در سرريزهاي جانبي </vt:lpstr>
      <vt:lpstr>چکیده</vt:lpstr>
      <vt:lpstr>چکیده</vt:lpstr>
      <vt:lpstr>چکیده</vt:lpstr>
      <vt:lpstr>مقدمه</vt:lpstr>
      <vt:lpstr>مدل های ریاضی دی مارچی با ارتفاع P و با فرض ثابت بودن انرژی</vt:lpstr>
      <vt:lpstr>Slide 7</vt:lpstr>
      <vt:lpstr>Slide 8</vt:lpstr>
      <vt:lpstr>مدل های ریاضی دی مارچی با ارتفاع P و با فرض ثابت بودن انرژی</vt:lpstr>
      <vt:lpstr>مدل های ریاضی دی مارچی با ارتفاع P و با فرض ثابت بودن انرژی</vt:lpstr>
      <vt:lpstr>آزمايشات انجام شده</vt:lpstr>
      <vt:lpstr>آزمايشات انجام شده</vt:lpstr>
      <vt:lpstr>آزمايشات انجام شده</vt:lpstr>
      <vt:lpstr>آزمايشات انجام شده</vt:lpstr>
      <vt:lpstr>آزمايشات انجام شده</vt:lpstr>
      <vt:lpstr>آزمايشات انجام شده</vt:lpstr>
      <vt:lpstr>بحث و نتيجه گيري</vt:lpstr>
      <vt:lpstr>بحث و نتيجه گيري</vt:lpstr>
      <vt:lpstr>بحث و نتيجه گيري</vt:lpstr>
      <vt:lpstr>بحث و نتيجه گيري</vt:lpstr>
      <vt:lpstr>بحث و نتيجه گيري</vt:lpstr>
      <vt:lpstr>بحث و نتيجه گيري</vt:lpstr>
      <vt:lpstr>بحث و نتيجه گيري</vt:lpstr>
      <vt:lpstr>بحث و نتيجه گيري</vt:lpstr>
      <vt:lpstr>نتيجه گيري</vt:lpstr>
      <vt:lpstr>نتيجه گيري</vt:lpstr>
      <vt:lpstr>منابع</vt:lpstr>
      <vt:lpstr>منابع</vt:lpstr>
      <vt:lpstr>Slide 29</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اثر شيب كنارة كانال بالا دست بر روي  هيدروليك جريان در سرريزهاي جانبي </dc:title>
  <dc:creator>apple</dc:creator>
  <cp:lastModifiedBy>apple</cp:lastModifiedBy>
  <cp:revision>9</cp:revision>
  <dcterms:created xsi:type="dcterms:W3CDTF">2013-11-26T13:37:28Z</dcterms:created>
  <dcterms:modified xsi:type="dcterms:W3CDTF">2013-11-27T13:21:21Z</dcterms:modified>
</cp:coreProperties>
</file>