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7" r:id="rId19"/>
    <p:sldId id="278" r:id="rId20"/>
    <p:sldId id="279" r:id="rId21"/>
    <p:sldId id="272" r:id="rId22"/>
    <p:sldId id="273" r:id="rId23"/>
    <p:sldId id="274" r:id="rId24"/>
    <p:sldId id="275"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7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11/14/2016</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816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11/14/2016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0214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11/14/2016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26585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11/14/2016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288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11/14/2016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7199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11/14/2016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2172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11/14/2016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333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3086D93-FCAC-47E0-A2EE-787E62CA814C}" type="datetimeFigureOut">
              <a:rPr lang="en-US" smtClean="0"/>
              <a:t>11/14/2016</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599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11/14/2016</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227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11/14/2016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067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11/14/2016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2926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11/14/2016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553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11/14/2016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058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11/14/2016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3767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11/14/2016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41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11/14/2016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55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11/14/2016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438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E451C3-0FF4-47C4-B829-773ADF60F88C}" type="datetimeFigureOut">
              <a:rPr lang="en-US" smtClean="0"/>
              <a:t>11/14/2016</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293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aneshnameh.roshd.ir/mavara/mavara-index.php?page=%D9%81%D9%88%D9%84%D8%A7%D8%AF" TargetMode="External"/><Relationship Id="rId2" Type="http://schemas.openxmlformats.org/officeDocument/2006/relationships/hyperlink" Target="http://daneshnameh.roshd.ir/mavara/mavara-index.php?page=%D8%A2%D9%87%D9%8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aneshnameh.roshd.ir/mavara/mavara-index.php?page=%D8%B7%D9%84%D8%A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aneshnameh.roshd.ir/mavara/mavara-index.php?page=%D8%A7%D8%AA%DB%8C%D9%84%D9%8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fironston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ironston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cs typeface="B Titr" panose="00000700000000000000" pitchFamily="2" charset="-78"/>
              </a:rPr>
              <a:t>آهک</a:t>
            </a:r>
            <a:endParaRPr lang="en-US" dirty="0">
              <a:cs typeface="B Titr" panose="00000700000000000000" pitchFamily="2" charset="-78"/>
            </a:endParaRPr>
          </a:p>
        </p:txBody>
      </p:sp>
    </p:spTree>
    <p:extLst>
      <p:ext uri="{BB962C8B-B14F-4D97-AF65-F5344CB8AC3E}">
        <p14:creationId xmlns:p14="http://schemas.microsoft.com/office/powerpoint/2010/main" val="3318870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روش های تهیه آهک</a:t>
            </a:r>
            <a:endParaRPr lang="en-US" sz="2600" b="1" dirty="0">
              <a:solidFill>
                <a:schemeClr val="bg1"/>
              </a:solidFill>
              <a:cs typeface="B Zar" panose="00000400000000000000" pitchFamily="2" charset="-78"/>
            </a:endParaRPr>
          </a:p>
        </p:txBody>
      </p:sp>
      <p:sp>
        <p:nvSpPr>
          <p:cNvPr id="2" name="TextBox 1"/>
          <p:cNvSpPr txBox="1"/>
          <p:nvPr/>
        </p:nvSpPr>
        <p:spPr>
          <a:xfrm>
            <a:off x="577517" y="2387066"/>
            <a:ext cx="7863840" cy="2677656"/>
          </a:xfrm>
          <a:prstGeom prst="rect">
            <a:avLst/>
          </a:prstGeom>
          <a:noFill/>
        </p:spPr>
        <p:txBody>
          <a:bodyPr wrap="square" rtlCol="0">
            <a:spAutoFit/>
          </a:bodyPr>
          <a:lstStyle/>
          <a:p>
            <a:pPr marL="342900" indent="-342900" algn="just" rtl="1">
              <a:buFont typeface="Arial" panose="020B0604020202020204" pitchFamily="34" charset="0"/>
              <a:buChar char="•"/>
            </a:pPr>
            <a:r>
              <a:rPr lang="fa-IR" sz="2400" b="1" dirty="0" smtClean="0">
                <a:cs typeface="B Mitra" panose="00000400000000000000" pitchFamily="2" charset="-78"/>
              </a:rPr>
              <a:t>کوره های ثابت و غیر پیوسته</a:t>
            </a:r>
            <a:endParaRPr lang="en-US" sz="2400" dirty="0">
              <a:cs typeface="B Mitra" panose="00000400000000000000" pitchFamily="2" charset="-78"/>
            </a:endParaRPr>
          </a:p>
          <a:p>
            <a:pPr algn="just" rtl="1"/>
            <a:r>
              <a:rPr lang="ar-SA" sz="2400" dirty="0">
                <a:cs typeface="B Mitra" panose="00000400000000000000" pitchFamily="2" charset="-78"/>
              </a:rPr>
              <a:t>در این کوره ها که به روش سنتی کار می کنند، خرده های سنگ آهک را در اندازه های تقریبی </a:t>
            </a:r>
            <a:r>
              <a:rPr lang="fa-IR" sz="2400" dirty="0">
                <a:cs typeface="B Mitra" panose="00000400000000000000" pitchFamily="2" charset="-78"/>
              </a:rPr>
              <a:t>۱۰</a:t>
            </a:r>
            <a:r>
              <a:rPr lang="ar-SA" sz="2400" dirty="0">
                <a:cs typeface="B Mitra" panose="00000400000000000000" pitchFamily="2" charset="-78"/>
              </a:rPr>
              <a:t> سانتیمتر روی هم می چینند و سطح آن را با کاه گل می پوشانند. سپس از قسمت پایین با کمک سوخت (بوته ، چوب ، زغال یا نفت سیاه) تا دمای </a:t>
            </a:r>
            <a:r>
              <a:rPr lang="fa-IR" sz="2400" dirty="0">
                <a:cs typeface="B Mitra" panose="00000400000000000000" pitchFamily="2" charset="-78"/>
              </a:rPr>
              <a:t>۱۰۰۰</a:t>
            </a:r>
            <a:r>
              <a:rPr lang="ar-SA" sz="2400" dirty="0">
                <a:cs typeface="B Mitra" panose="00000400000000000000" pitchFamily="2" charset="-78"/>
              </a:rPr>
              <a:t> درجه سانتی گراد به آن گرما می دهند، پس از زمان معینی گرما دادن را قطع کرده ، بعد از آنکه کوره سرد شد، آهک زنده حاصل را خارج می کنند (چون در زمان خالی کردن ، آهک کوره کار نمی کند، از اینرو ، آن را کوره ثابت و غیر پیوسته می گویند</a:t>
            </a:r>
            <a:r>
              <a:rPr lang="en-US" sz="2400" dirty="0">
                <a:cs typeface="B Mitra" panose="00000400000000000000" pitchFamily="2" charset="-78"/>
              </a:rPr>
              <a:t>.(</a:t>
            </a:r>
          </a:p>
        </p:txBody>
      </p:sp>
    </p:spTree>
    <p:extLst>
      <p:ext uri="{BB962C8B-B14F-4D97-AF65-F5344CB8AC3E}">
        <p14:creationId xmlns:p14="http://schemas.microsoft.com/office/powerpoint/2010/main" val="35451046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روش های تهیه آهک</a:t>
            </a:r>
            <a:endParaRPr lang="en-US" sz="2600" b="1" dirty="0">
              <a:solidFill>
                <a:schemeClr val="bg1"/>
              </a:solidFill>
              <a:cs typeface="B Zar" panose="00000400000000000000" pitchFamily="2" charset="-78"/>
            </a:endParaRPr>
          </a:p>
        </p:txBody>
      </p:sp>
      <p:sp>
        <p:nvSpPr>
          <p:cNvPr id="2" name="TextBox 1"/>
          <p:cNvSpPr txBox="1"/>
          <p:nvPr/>
        </p:nvSpPr>
        <p:spPr>
          <a:xfrm>
            <a:off x="317634" y="2136809"/>
            <a:ext cx="8200725" cy="4524315"/>
          </a:xfrm>
          <a:prstGeom prst="rect">
            <a:avLst/>
          </a:prstGeom>
          <a:noFill/>
        </p:spPr>
        <p:txBody>
          <a:bodyPr wrap="square" rtlCol="0">
            <a:spAutoFit/>
          </a:bodyPr>
          <a:lstStyle/>
          <a:p>
            <a:pPr marL="342900" indent="-342900" algn="just" rtl="1">
              <a:buFont typeface="Arial" panose="020B0604020202020204" pitchFamily="34" charset="0"/>
              <a:buChar char="•"/>
            </a:pPr>
            <a:r>
              <a:rPr lang="fa-IR" sz="2400" b="1" dirty="0" smtClean="0">
                <a:cs typeface="B Mitra" panose="00000400000000000000" pitchFamily="2" charset="-78"/>
              </a:rPr>
              <a:t>کوره های مکانیکی پیوسته</a:t>
            </a:r>
            <a:endParaRPr lang="en-US" sz="2400" dirty="0">
              <a:cs typeface="B Mitra" panose="00000400000000000000" pitchFamily="2" charset="-78"/>
            </a:endParaRPr>
          </a:p>
          <a:p>
            <a:pPr algn="just" rtl="1"/>
            <a:r>
              <a:rPr lang="ar-SA" sz="2400" dirty="0">
                <a:cs typeface="B Mitra" panose="00000400000000000000" pitchFamily="2" charset="-78"/>
              </a:rPr>
              <a:t>این کوره ها نیز انواع مختلف دارند. کوره آلبرگ که در قسمت پایین آن ، شبکه فلزی ضخیمی تعبیه شده است و بر روی آن ، مخلوط زغال (به عنوان سوخت) و سنگ آهک را قرار می دهند. گرمای سوختن زغال ، دمای کوره را بالا می برد و سنگ آهک را تجزیه و به آهک تبدیل می کند. آهک حاصل از پایین شبکه فلزی و گاز دی اکسید کربن نیز از بالای کوره خارج می شود. عیب عمده استفاده از این نوع کوره آن است که مقداری خاکستر زغال در آهک وارد می شود. بازدهی این روش بین </a:t>
            </a:r>
            <a:r>
              <a:rPr lang="fa-IR" sz="2400" dirty="0">
                <a:cs typeface="B Mitra" panose="00000400000000000000" pitchFamily="2" charset="-78"/>
              </a:rPr>
              <a:t>۱۲</a:t>
            </a:r>
            <a:r>
              <a:rPr lang="ar-SA" sz="2400" dirty="0">
                <a:cs typeface="B Mitra" panose="00000400000000000000" pitchFamily="2" charset="-78"/>
              </a:rPr>
              <a:t> تا</a:t>
            </a:r>
            <a:r>
              <a:rPr lang="fa-IR" sz="2400" dirty="0">
                <a:cs typeface="B Mitra" panose="00000400000000000000" pitchFamily="2" charset="-78"/>
              </a:rPr>
              <a:t>۱۴</a:t>
            </a:r>
            <a:r>
              <a:rPr lang="ar-SA" sz="2400" dirty="0">
                <a:cs typeface="B Mitra" panose="00000400000000000000" pitchFamily="2" charset="-78"/>
              </a:rPr>
              <a:t> تن آهک در روز است</a:t>
            </a:r>
            <a:r>
              <a:rPr lang="en-US" sz="2400" dirty="0">
                <a:cs typeface="B Mitra" panose="00000400000000000000" pitchFamily="2" charset="-78"/>
              </a:rPr>
              <a:t>.</a:t>
            </a:r>
          </a:p>
          <a:p>
            <a:pPr marL="342900" indent="-342900" algn="just" rtl="1">
              <a:buFont typeface="Arial" panose="020B0604020202020204" pitchFamily="34" charset="0"/>
              <a:buChar char="•"/>
            </a:pPr>
            <a:r>
              <a:rPr lang="en-US" sz="2400" dirty="0">
                <a:cs typeface="B Mitra" panose="00000400000000000000" pitchFamily="2" charset="-78"/>
              </a:rPr>
              <a:t> </a:t>
            </a:r>
            <a:r>
              <a:rPr lang="fa-IR" sz="2400" b="1" dirty="0" smtClean="0">
                <a:cs typeface="B Mitra" panose="00000400000000000000" pitchFamily="2" charset="-78"/>
              </a:rPr>
              <a:t>کوره های گردان:</a:t>
            </a:r>
            <a:endParaRPr lang="en-US" sz="2400" dirty="0">
              <a:cs typeface="B Mitra" panose="00000400000000000000" pitchFamily="2" charset="-78"/>
            </a:endParaRPr>
          </a:p>
          <a:p>
            <a:pPr algn="just" rtl="1"/>
            <a:r>
              <a:rPr lang="ar-SA" sz="2400" dirty="0">
                <a:cs typeface="B Mitra" panose="00000400000000000000" pitchFamily="2" charset="-78"/>
              </a:rPr>
              <a:t>این کوره ها مشابه کوره پخت سیمان هستند. بازدهی این نوع کوره ها از انواع دیگر بالاتر است</a:t>
            </a:r>
            <a:r>
              <a:rPr lang="en-US" sz="2400" dirty="0">
                <a:cs typeface="B Mitra" panose="00000400000000000000" pitchFamily="2" charset="-78"/>
              </a:rPr>
              <a:t>.</a:t>
            </a:r>
          </a:p>
          <a:p>
            <a:pPr marL="342900" indent="-342900" algn="just" rtl="1">
              <a:buFont typeface="Arial" panose="020B0604020202020204" pitchFamily="34" charset="0"/>
              <a:buChar char="•"/>
            </a:pPr>
            <a:r>
              <a:rPr lang="en-US" sz="2400" dirty="0">
                <a:cs typeface="B Mitra" panose="00000400000000000000" pitchFamily="2" charset="-78"/>
              </a:rPr>
              <a:t> </a:t>
            </a:r>
            <a:r>
              <a:rPr lang="fa-IR" sz="2400" b="1" dirty="0" smtClean="0">
                <a:cs typeface="B Mitra" panose="00000400000000000000" pitchFamily="2" charset="-78"/>
              </a:rPr>
              <a:t>کوره شماتولا:</a:t>
            </a:r>
            <a:endParaRPr lang="en-US" sz="2400" dirty="0">
              <a:cs typeface="B Mitra" panose="00000400000000000000" pitchFamily="2" charset="-78"/>
            </a:endParaRPr>
          </a:p>
          <a:p>
            <a:pPr algn="just" rtl="1"/>
            <a:r>
              <a:rPr lang="ar-SA" sz="2400" dirty="0">
                <a:cs typeface="B Mitra" panose="00000400000000000000" pitchFamily="2" charset="-78"/>
              </a:rPr>
              <a:t>این کوره شبیه کوره آلبرگ است، با این تفاوت که قسمت آتشدان آن در خارج از محفظه کوره قرار دارد و از اینرو ، عیب مخلوط شدن آهک با خاکستر زغال را ندارند</a:t>
            </a:r>
            <a:r>
              <a:rPr lang="en-US" sz="2400" dirty="0">
                <a:cs typeface="B Mitra" panose="00000400000000000000" pitchFamily="2" charset="-78"/>
              </a:rPr>
              <a:t>.</a:t>
            </a:r>
          </a:p>
        </p:txBody>
      </p:sp>
    </p:spTree>
    <p:extLst>
      <p:ext uri="{BB962C8B-B14F-4D97-AF65-F5344CB8AC3E}">
        <p14:creationId xmlns:p14="http://schemas.microsoft.com/office/powerpoint/2010/main" val="1729055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مراحل تهیه آهک های آبی</a:t>
            </a:r>
            <a:endParaRPr lang="en-US" sz="2600" b="1" dirty="0">
              <a:solidFill>
                <a:schemeClr val="bg1"/>
              </a:solidFill>
              <a:cs typeface="B Zar" panose="00000400000000000000" pitchFamily="2" charset="-78"/>
            </a:endParaRPr>
          </a:p>
        </p:txBody>
      </p:sp>
      <p:sp>
        <p:nvSpPr>
          <p:cNvPr id="2" name="TextBox 1"/>
          <p:cNvSpPr txBox="1"/>
          <p:nvPr/>
        </p:nvSpPr>
        <p:spPr>
          <a:xfrm>
            <a:off x="442762" y="2367816"/>
            <a:ext cx="8085223" cy="3416320"/>
          </a:xfrm>
          <a:prstGeom prst="rect">
            <a:avLst/>
          </a:prstGeom>
          <a:noFill/>
        </p:spPr>
        <p:txBody>
          <a:bodyPr wrap="square" rtlCol="0">
            <a:spAutoFit/>
          </a:bodyPr>
          <a:lstStyle/>
          <a:p>
            <a:pPr algn="just" rtl="1"/>
            <a:r>
              <a:rPr lang="ar-AE" sz="2400" dirty="0" smtClean="0">
                <a:cs typeface="B Mitra" panose="00000400000000000000" pitchFamily="2" charset="-78"/>
              </a:rPr>
              <a:t>برای </a:t>
            </a:r>
            <a:r>
              <a:rPr lang="ar-AE" sz="2400" dirty="0">
                <a:cs typeface="B Mitra" panose="00000400000000000000" pitchFamily="2" charset="-78"/>
              </a:rPr>
              <a:t>تهیه این نوع آهک مراحل زیر به ترتیب انجام می گیرد.</a:t>
            </a:r>
          </a:p>
          <a:p>
            <a:pPr algn="just" rtl="1"/>
            <a:r>
              <a:rPr lang="fa-IR" sz="2400" b="1" dirty="0" smtClean="0">
                <a:solidFill>
                  <a:srgbClr val="FF0000"/>
                </a:solidFill>
                <a:cs typeface="B Mitra" panose="00000400000000000000" pitchFamily="2" charset="-78"/>
              </a:rPr>
              <a:t>تجزیه سنگ آهک</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در این مرحله ، به روشی که برای تهیه آهک گفته شد، عمل می شود. با این تفاوت که سنگ آهک انتخاب شده است، باید مقدار قابل ملاحظه ای خاک رس همراه داشته باشد.</a:t>
            </a:r>
          </a:p>
          <a:p>
            <a:pPr algn="just" rtl="1"/>
            <a:r>
              <a:rPr lang="fa-IR" sz="2400" b="1" dirty="0" smtClean="0">
                <a:solidFill>
                  <a:srgbClr val="FF0000"/>
                </a:solidFill>
                <a:cs typeface="B Mitra" panose="00000400000000000000" pitchFamily="2" charset="-78"/>
              </a:rPr>
              <a:t>شکفته کردن</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در این مرحله با دقت و مهارت کافی ، آن اندازه آب به آهک زنده اضافه می شود که فقط اکسید کلسیم هیدراته شود و سیلیکات ها و آلومینات کلسیم آب جذب نکنند و به صورت بلورهای هیدراته در نیایند. برای این منظور اضافه کردن آب را باید در دمای ۲۵۰ تا ۴۰۰ درجه سانتی گراد انجام داد، زیرا در این دما ، سیلیکات ها ، آب جذب نمی کنند.</a:t>
            </a:r>
          </a:p>
        </p:txBody>
      </p:sp>
    </p:spTree>
    <p:extLst>
      <p:ext uri="{BB962C8B-B14F-4D97-AF65-F5344CB8AC3E}">
        <p14:creationId xmlns:p14="http://schemas.microsoft.com/office/powerpoint/2010/main" val="1914168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مراحل تهیه آهک های آبی</a:t>
            </a:r>
            <a:endParaRPr lang="en-US" sz="2600" b="1" dirty="0">
              <a:solidFill>
                <a:schemeClr val="bg1"/>
              </a:solidFill>
              <a:cs typeface="B Zar" panose="00000400000000000000" pitchFamily="2" charset="-78"/>
            </a:endParaRPr>
          </a:p>
        </p:txBody>
      </p:sp>
      <p:sp>
        <p:nvSpPr>
          <p:cNvPr id="2" name="TextBox 1"/>
          <p:cNvSpPr txBox="1"/>
          <p:nvPr/>
        </p:nvSpPr>
        <p:spPr>
          <a:xfrm>
            <a:off x="442762" y="2367816"/>
            <a:ext cx="8085223" cy="3785652"/>
          </a:xfrm>
          <a:prstGeom prst="rect">
            <a:avLst/>
          </a:prstGeom>
          <a:noFill/>
        </p:spPr>
        <p:txBody>
          <a:bodyPr wrap="square" rtlCol="0">
            <a:spAutoFit/>
          </a:bodyPr>
          <a:lstStyle/>
          <a:p>
            <a:pPr algn="just" rtl="1"/>
            <a:r>
              <a:rPr lang="fa-IR" sz="2400" b="1" dirty="0" smtClean="0">
                <a:solidFill>
                  <a:srgbClr val="FF0000"/>
                </a:solidFill>
                <a:cs typeface="B Mitra" panose="00000400000000000000" pitchFamily="2" charset="-78"/>
              </a:rPr>
              <a:t>الک کردن</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آهک را پس از شکفته شدن باید از الکهای ویژه ای عبور داد و بر اساس اندازه ذرات ، آن را به صورت زیر دسته بندی کرد.</a:t>
            </a:r>
          </a:p>
          <a:p>
            <a:pPr algn="just" rtl="1"/>
            <a:r>
              <a:rPr lang="fa-IR" sz="2400" b="1" dirty="0" smtClean="0">
                <a:solidFill>
                  <a:srgbClr val="FF0000"/>
                </a:solidFill>
                <a:cs typeface="B Mitra" panose="00000400000000000000" pitchFamily="2" charset="-78"/>
              </a:rPr>
              <a:t>آهک سبک</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که نرم ترین قسمت آن است و درجه خلوص آن نیز بالا است.</a:t>
            </a:r>
          </a:p>
          <a:p>
            <a:pPr algn="just" rtl="1"/>
            <a:r>
              <a:rPr lang="fa-IR" sz="2400" b="1" dirty="0" smtClean="0">
                <a:solidFill>
                  <a:srgbClr val="FF0000"/>
                </a:solidFill>
                <a:cs typeface="B Mitra" panose="00000400000000000000" pitchFamily="2" charset="-78"/>
              </a:rPr>
              <a:t>آهک هیدرولیک معمولی </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که از الک رد نشده است و باید آن را دوباره آسیاب و بوجاری کرد.</a:t>
            </a:r>
          </a:p>
          <a:p>
            <a:pPr algn="just" rtl="1"/>
            <a:r>
              <a:rPr lang="fa-IR" sz="2400" b="1" dirty="0" smtClean="0">
                <a:solidFill>
                  <a:srgbClr val="FF0000"/>
                </a:solidFill>
                <a:cs typeface="B Mitra" panose="00000400000000000000" pitchFamily="2" charset="-78"/>
              </a:rPr>
              <a:t>نخاله آهک</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شامل سنگ آهک های نپخته است که در برابر آب شکفته نمی شود و حاوی مقدار زیادی سیلیکات است.</a:t>
            </a:r>
          </a:p>
        </p:txBody>
      </p:sp>
    </p:spTree>
    <p:extLst>
      <p:ext uri="{BB962C8B-B14F-4D97-AF65-F5344CB8AC3E}">
        <p14:creationId xmlns:p14="http://schemas.microsoft.com/office/powerpoint/2010/main" val="1808753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کاربردهای مهم آهک</a:t>
            </a:r>
            <a:endParaRPr lang="en-US" sz="2600" b="1" dirty="0">
              <a:solidFill>
                <a:schemeClr val="bg1"/>
              </a:solidFill>
              <a:cs typeface="B Zar" panose="00000400000000000000" pitchFamily="2" charset="-78"/>
            </a:endParaRPr>
          </a:p>
        </p:txBody>
      </p:sp>
      <p:sp>
        <p:nvSpPr>
          <p:cNvPr id="2" name="TextBox 1"/>
          <p:cNvSpPr txBox="1"/>
          <p:nvPr/>
        </p:nvSpPr>
        <p:spPr>
          <a:xfrm>
            <a:off x="519764" y="2483319"/>
            <a:ext cx="8085223" cy="3693319"/>
          </a:xfrm>
          <a:prstGeom prst="rect">
            <a:avLst/>
          </a:prstGeom>
          <a:noFill/>
        </p:spPr>
        <p:txBody>
          <a:bodyPr wrap="square" rtlCol="0">
            <a:spAutoFit/>
          </a:bodyPr>
          <a:lstStyle/>
          <a:p>
            <a:pPr algn="just" rtl="1"/>
            <a:r>
              <a:rPr lang="ar-AE" sz="2600" dirty="0" smtClean="0">
                <a:cs typeface="B Mitra" panose="00000400000000000000" pitchFamily="2" charset="-78"/>
              </a:rPr>
              <a:t>آهک </a:t>
            </a:r>
            <a:r>
              <a:rPr lang="ar-AE" sz="2600" dirty="0">
                <a:cs typeface="B Mitra" panose="00000400000000000000" pitchFamily="2" charset="-78"/>
              </a:rPr>
              <a:t>کاربردهای زیادی در کارهای ساختمان سازی و تهیه فرآورده های صنعتی و شیمیایی دارد که به بسیاری از آنها اشاره می کنیم.</a:t>
            </a:r>
          </a:p>
          <a:p>
            <a:pPr marL="457200" indent="-457200" algn="just" rtl="1">
              <a:buFont typeface="Wingdings" panose="05000000000000000000" pitchFamily="2" charset="2"/>
              <a:buChar char="q"/>
            </a:pPr>
            <a:r>
              <a:rPr lang="fa-IR" sz="2600" b="1" dirty="0" smtClean="0">
                <a:cs typeface="B Mitra" panose="00000400000000000000" pitchFamily="2" charset="-78"/>
              </a:rPr>
              <a:t>تهیه ظرف های چینی </a:t>
            </a:r>
            <a:endParaRPr lang="ar-AE" sz="2600" dirty="0">
              <a:cs typeface="B Mitra" panose="00000400000000000000" pitchFamily="2" charset="-78"/>
            </a:endParaRPr>
          </a:p>
          <a:p>
            <a:pPr algn="just" rtl="1"/>
            <a:r>
              <a:rPr lang="ar-AE" sz="2600" dirty="0">
                <a:cs typeface="B Mitra" panose="00000400000000000000" pitchFamily="2" charset="-78"/>
              </a:rPr>
              <a:t>چینی ها در واقع از انواع سرامیک محسوب می شوند و به دو دسته چینی های اصل یا چینی های سخت و چینی های بدلی تقسیم می شوند.</a:t>
            </a:r>
          </a:p>
          <a:p>
            <a:pPr marL="457200" indent="-457200" algn="just" rtl="1">
              <a:buFont typeface="Wingdings" panose="05000000000000000000" pitchFamily="2" charset="2"/>
              <a:buChar char="q"/>
            </a:pPr>
            <a:r>
              <a:rPr lang="fa-IR" sz="2600" b="1" dirty="0" smtClean="0">
                <a:cs typeface="B Mitra" panose="00000400000000000000" pitchFamily="2" charset="-78"/>
              </a:rPr>
              <a:t>تهیه شیشه های معمولی</a:t>
            </a:r>
            <a:endParaRPr lang="ar-AE" sz="2600" b="1" dirty="0">
              <a:cs typeface="B Mitra" panose="00000400000000000000" pitchFamily="2" charset="-78"/>
            </a:endParaRPr>
          </a:p>
          <a:p>
            <a:pPr algn="just" rtl="1"/>
            <a:r>
              <a:rPr lang="ar-AE" sz="2600" dirty="0">
                <a:cs typeface="B Mitra" panose="00000400000000000000" pitchFamily="2" charset="-78"/>
              </a:rPr>
              <a:t>عمدتا شامل سیلیس ، کربنات کلسیم (یا آهک) ، کربنات سدیم و زغال کک است.</a:t>
            </a:r>
          </a:p>
          <a:p>
            <a:pPr marL="457200" indent="-457200" algn="just" rtl="1">
              <a:buFont typeface="Wingdings" panose="05000000000000000000" pitchFamily="2" charset="2"/>
              <a:buChar char="q"/>
            </a:pPr>
            <a:r>
              <a:rPr lang="fa-IR" sz="2600" b="1" dirty="0" smtClean="0">
                <a:cs typeface="B Mitra" panose="00000400000000000000" pitchFamily="2" charset="-78"/>
              </a:rPr>
              <a:t>تهیه سیمان</a:t>
            </a:r>
            <a:endParaRPr lang="ar-AE" sz="2600" dirty="0">
              <a:cs typeface="B Mitra" panose="00000400000000000000" pitchFamily="2" charset="-78"/>
            </a:endParaRPr>
          </a:p>
          <a:p>
            <a:pPr algn="just" rtl="1"/>
            <a:r>
              <a:rPr lang="ar-AE" sz="2600" dirty="0">
                <a:cs typeface="B Mitra" panose="00000400000000000000" pitchFamily="2" charset="-78"/>
              </a:rPr>
              <a:t>در ابتدا از سنگ آسیاب برای پودر کردن مخلوط و از کوره های ثابت استفاده می شد.</a:t>
            </a:r>
          </a:p>
        </p:txBody>
      </p:sp>
    </p:spTree>
    <p:extLst>
      <p:ext uri="{BB962C8B-B14F-4D97-AF65-F5344CB8AC3E}">
        <p14:creationId xmlns:p14="http://schemas.microsoft.com/office/powerpoint/2010/main" val="3307605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کاربردهای مهم آهک</a:t>
            </a:r>
            <a:endParaRPr lang="en-US" sz="2600" b="1" dirty="0">
              <a:solidFill>
                <a:schemeClr val="bg1"/>
              </a:solidFill>
              <a:cs typeface="B Zar" panose="00000400000000000000" pitchFamily="2" charset="-78"/>
            </a:endParaRPr>
          </a:p>
        </p:txBody>
      </p:sp>
      <p:sp>
        <p:nvSpPr>
          <p:cNvPr id="2" name="TextBox 1"/>
          <p:cNvSpPr txBox="1"/>
          <p:nvPr/>
        </p:nvSpPr>
        <p:spPr>
          <a:xfrm>
            <a:off x="500513" y="2261938"/>
            <a:ext cx="8142975" cy="4493538"/>
          </a:xfrm>
          <a:prstGeom prst="rect">
            <a:avLst/>
          </a:prstGeom>
          <a:noFill/>
        </p:spPr>
        <p:txBody>
          <a:bodyPr wrap="square" rtlCol="0">
            <a:spAutoFit/>
          </a:bodyPr>
          <a:lstStyle/>
          <a:p>
            <a:pPr marL="457200" indent="-457200" algn="just" rtl="1">
              <a:buFont typeface="Wingdings" panose="05000000000000000000" pitchFamily="2" charset="2"/>
              <a:buChar char="q"/>
            </a:pPr>
            <a:r>
              <a:rPr lang="fa-IR" sz="2600" b="1" dirty="0" smtClean="0">
                <a:cs typeface="B Mitra" panose="00000400000000000000" pitchFamily="2" charset="-78"/>
              </a:rPr>
              <a:t>تهیه ساروچ</a:t>
            </a:r>
            <a:endParaRPr lang="ar-AE" sz="2600" dirty="0">
              <a:cs typeface="B Mitra" panose="00000400000000000000" pitchFamily="2" charset="-78"/>
            </a:endParaRPr>
          </a:p>
          <a:p>
            <a:pPr algn="just" rtl="1"/>
            <a:r>
              <a:rPr lang="ar-AE" sz="2600" dirty="0">
                <a:cs typeface="B Mitra" panose="00000400000000000000" pitchFamily="2" charset="-78"/>
              </a:rPr>
              <a:t>ساروج یا ملاط ، مخلوطی از آهک ، ماسه و آب است که بر خلاف سیمان در داخل آب خود را نمی گیرد و سفت نمی شود، ولی در مجاورت هوا به علت جذب گاز دی اکسید کربن و تشکیل سنگ آهک ، به تدریج سفت می شود.</a:t>
            </a:r>
          </a:p>
          <a:p>
            <a:pPr marL="457200" indent="-457200" algn="just" rtl="1">
              <a:buFont typeface="Wingdings" panose="05000000000000000000" pitchFamily="2" charset="2"/>
              <a:buChar char="q"/>
            </a:pPr>
            <a:r>
              <a:rPr lang="fa-IR" sz="2600" b="1" dirty="0" smtClean="0">
                <a:cs typeface="B Mitra" panose="00000400000000000000" pitchFamily="2" charset="-78"/>
              </a:rPr>
              <a:t>قندسازی</a:t>
            </a:r>
            <a:endParaRPr lang="ar-AE" sz="2600" dirty="0">
              <a:cs typeface="B Mitra" panose="00000400000000000000" pitchFamily="2" charset="-78"/>
            </a:endParaRPr>
          </a:p>
          <a:p>
            <a:pPr algn="just" rtl="1"/>
            <a:r>
              <a:rPr lang="ar-AE" sz="2600" dirty="0">
                <a:cs typeface="B Mitra" panose="00000400000000000000" pitchFamily="2" charset="-78"/>
              </a:rPr>
              <a:t>می توان از ریشه گیاه چغندر ، قند استخراج کرد.</a:t>
            </a:r>
          </a:p>
          <a:p>
            <a:pPr marL="457200" indent="-457200" algn="just" rtl="1">
              <a:buFont typeface="Wingdings" panose="05000000000000000000" pitchFamily="2" charset="2"/>
              <a:buChar char="q"/>
            </a:pPr>
            <a:r>
              <a:rPr lang="fa-IR" sz="2600" b="1" dirty="0" smtClean="0">
                <a:cs typeface="B Mitra" panose="00000400000000000000" pitchFamily="2" charset="-78"/>
              </a:rPr>
              <a:t>دباغی پوست</a:t>
            </a:r>
            <a:endParaRPr lang="ar-AE" sz="2600" dirty="0">
              <a:cs typeface="B Mitra" panose="00000400000000000000" pitchFamily="2" charset="-78"/>
            </a:endParaRPr>
          </a:p>
          <a:p>
            <a:pPr algn="just" rtl="1"/>
            <a:r>
              <a:rPr lang="ar-AE" sz="2600" dirty="0">
                <a:cs typeface="B Mitra" panose="00000400000000000000" pitchFamily="2" charset="-78"/>
              </a:rPr>
              <a:t>قبل از دباغی پوست باید عملیات آماده سازی را به منظور حذف ضایعات باقیمانده بر روی پوست ، بر روی آن انجام داد.یکی دیگر از مصارف عمده آهک در صنایع شیمیایی و در آزمایشگاه های شیمی ، تهیه هیدروکسید سدیم از کربنات سدیم و هیدروکسید آمونیوم از کلرید آمونیم است.</a:t>
            </a:r>
          </a:p>
        </p:txBody>
      </p:sp>
    </p:spTree>
    <p:extLst>
      <p:ext uri="{BB962C8B-B14F-4D97-AF65-F5344CB8AC3E}">
        <p14:creationId xmlns:p14="http://schemas.microsoft.com/office/powerpoint/2010/main" val="3984028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کوره های آهک پزی</a:t>
            </a:r>
            <a:endParaRPr lang="en-US" sz="2600" b="1" dirty="0">
              <a:solidFill>
                <a:schemeClr val="bg1"/>
              </a:solidFill>
              <a:cs typeface="B Zar" panose="00000400000000000000" pitchFamily="2" charset="-78"/>
            </a:endParaRPr>
          </a:p>
        </p:txBody>
      </p:sp>
      <p:sp>
        <p:nvSpPr>
          <p:cNvPr id="2" name="TextBox 1"/>
          <p:cNvSpPr txBox="1"/>
          <p:nvPr/>
        </p:nvSpPr>
        <p:spPr>
          <a:xfrm>
            <a:off x="500513" y="2261938"/>
            <a:ext cx="8142975" cy="1842812"/>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چاهی-</a:t>
            </a:r>
          </a:p>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ایستاده</a:t>
            </a:r>
            <a:r>
              <a:rPr lang="en-US" sz="2600" b="1" dirty="0" smtClean="0">
                <a:cs typeface="B Mitra" panose="00000400000000000000" pitchFamily="2" charset="-78"/>
              </a:rPr>
              <a:t>-</a:t>
            </a:r>
            <a:endParaRPr lang="fa-IR" sz="2600" b="1" dirty="0" smtClean="0">
              <a:cs typeface="B Mitra" panose="00000400000000000000" pitchFamily="2" charset="-78"/>
            </a:endParaRPr>
          </a:p>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گردنده خفته-</a:t>
            </a:r>
            <a:endParaRPr lang="ar-AE" sz="2600" dirty="0">
              <a:cs typeface="B Mitra" panose="00000400000000000000" pitchFamily="2" charset="-78"/>
            </a:endParaRPr>
          </a:p>
        </p:txBody>
      </p:sp>
      <p:sp>
        <p:nvSpPr>
          <p:cNvPr id="3" name="TextBox 2"/>
          <p:cNvSpPr txBox="1"/>
          <p:nvPr/>
        </p:nvSpPr>
        <p:spPr>
          <a:xfrm>
            <a:off x="0" y="2283694"/>
            <a:ext cx="4931945" cy="1754326"/>
          </a:xfrm>
          <a:prstGeom prst="rect">
            <a:avLst/>
          </a:prstGeom>
          <a:noFill/>
        </p:spPr>
        <p:txBody>
          <a:bodyPr wrap="square" rtlCol="0">
            <a:spAutoFit/>
          </a:bodyPr>
          <a:lstStyle/>
          <a:p>
            <a:pPr algn="r" rtl="1">
              <a:lnSpc>
                <a:spcPct val="200000"/>
              </a:lnSpc>
            </a:pPr>
            <a:r>
              <a:rPr lang="fa-IR" b="1" dirty="0" smtClean="0">
                <a:solidFill>
                  <a:srgbClr val="FF0000"/>
                </a:solidFill>
                <a:cs typeface="B Mitra" panose="00000400000000000000" pitchFamily="2" charset="-78"/>
              </a:rPr>
              <a:t>کوره های چاهی قدیمی ترین نوع کوره در ایران می باشد</a:t>
            </a:r>
          </a:p>
          <a:p>
            <a:pPr algn="r" rtl="1">
              <a:lnSpc>
                <a:spcPct val="200000"/>
              </a:lnSpc>
            </a:pPr>
            <a:r>
              <a:rPr lang="fa-IR" b="1" dirty="0">
                <a:solidFill>
                  <a:srgbClr val="FF0000"/>
                </a:solidFill>
                <a:cs typeface="B Mitra" panose="00000400000000000000" pitchFamily="2" charset="-78"/>
              </a:rPr>
              <a:t>از نوع پیوسته می </a:t>
            </a:r>
            <a:r>
              <a:rPr lang="fa-IR" b="1" dirty="0" smtClean="0">
                <a:solidFill>
                  <a:srgbClr val="FF0000"/>
                </a:solidFill>
                <a:cs typeface="B Mitra" panose="00000400000000000000" pitchFamily="2" charset="-78"/>
              </a:rPr>
              <a:t>باشد</a:t>
            </a:r>
          </a:p>
          <a:p>
            <a:pPr algn="r" rtl="1">
              <a:lnSpc>
                <a:spcPct val="200000"/>
              </a:lnSpc>
            </a:pPr>
            <a:r>
              <a:rPr lang="fa-IR" b="1" dirty="0">
                <a:solidFill>
                  <a:srgbClr val="FF0000"/>
                </a:solidFill>
                <a:cs typeface="B Mitra" panose="00000400000000000000" pitchFamily="2" charset="-78"/>
              </a:rPr>
              <a:t>رایج ترین نوع کوره می </a:t>
            </a:r>
            <a:r>
              <a:rPr lang="fa-IR" b="1" dirty="0" smtClean="0">
                <a:solidFill>
                  <a:srgbClr val="FF0000"/>
                </a:solidFill>
                <a:cs typeface="B Mitra" panose="00000400000000000000" pitchFamily="2" charset="-78"/>
              </a:rPr>
              <a:t>باشد</a:t>
            </a:r>
            <a:endParaRPr lang="en-US" b="1" dirty="0">
              <a:solidFill>
                <a:srgbClr val="FF0000"/>
              </a:solidFill>
              <a:cs typeface="B Mitra" panose="00000400000000000000" pitchFamily="2" charset="-78"/>
            </a:endParaRPr>
          </a:p>
        </p:txBody>
      </p:sp>
    </p:spTree>
    <p:extLst>
      <p:ext uri="{BB962C8B-B14F-4D97-AF65-F5344CB8AC3E}">
        <p14:creationId xmlns:p14="http://schemas.microsoft.com/office/powerpoint/2010/main" val="624923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کوره های آهک پزی</a:t>
            </a:r>
            <a:endParaRPr lang="en-US" sz="2600" b="1" dirty="0">
              <a:solidFill>
                <a:schemeClr val="bg1"/>
              </a:solidFill>
              <a:cs typeface="B Zar" panose="00000400000000000000" pitchFamily="2" charset="-78"/>
            </a:endParaRPr>
          </a:p>
        </p:txBody>
      </p:sp>
      <p:sp>
        <p:nvSpPr>
          <p:cNvPr id="2" name="TextBox 1"/>
          <p:cNvSpPr txBox="1"/>
          <p:nvPr/>
        </p:nvSpPr>
        <p:spPr>
          <a:xfrm>
            <a:off x="529389" y="2079058"/>
            <a:ext cx="8142975" cy="642484"/>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چاهی</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36" y="2602314"/>
            <a:ext cx="2816378" cy="375517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922" y="2772076"/>
            <a:ext cx="2717904" cy="3623872"/>
          </a:xfrm>
          <a:prstGeom prst="rect">
            <a:avLst/>
          </a:prstGeom>
          <a:ln>
            <a:noFill/>
          </a:ln>
          <a:effectLst>
            <a:softEdge rad="112500"/>
          </a:effectLst>
        </p:spPr>
      </p:pic>
    </p:spTree>
    <p:extLst>
      <p:ext uri="{BB962C8B-B14F-4D97-AF65-F5344CB8AC3E}">
        <p14:creationId xmlns:p14="http://schemas.microsoft.com/office/powerpoint/2010/main" val="145446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کوره های آهک پزی</a:t>
            </a:r>
            <a:endParaRPr lang="en-US" sz="2600" b="1" dirty="0">
              <a:solidFill>
                <a:schemeClr val="bg1"/>
              </a:solidFill>
              <a:cs typeface="B Zar" panose="00000400000000000000" pitchFamily="2" charset="-78"/>
            </a:endParaRPr>
          </a:p>
        </p:txBody>
      </p:sp>
      <p:sp>
        <p:nvSpPr>
          <p:cNvPr id="2" name="TextBox 1"/>
          <p:cNvSpPr txBox="1"/>
          <p:nvPr/>
        </p:nvSpPr>
        <p:spPr>
          <a:xfrm>
            <a:off x="529389" y="2079058"/>
            <a:ext cx="8142975" cy="642484"/>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چاهی</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87" y="2242688"/>
            <a:ext cx="3060185" cy="4080246"/>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50" y="2743200"/>
            <a:ext cx="2675407" cy="3567209"/>
          </a:xfrm>
          <a:prstGeom prst="rect">
            <a:avLst/>
          </a:prstGeom>
          <a:ln>
            <a:noFill/>
          </a:ln>
          <a:effectLst>
            <a:softEdge rad="112500"/>
          </a:effectLst>
        </p:spPr>
      </p:pic>
    </p:spTree>
    <p:extLst>
      <p:ext uri="{BB962C8B-B14F-4D97-AF65-F5344CB8AC3E}">
        <p14:creationId xmlns:p14="http://schemas.microsoft.com/office/powerpoint/2010/main" val="1542821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کوره های آهک پزی</a:t>
            </a:r>
            <a:endParaRPr lang="en-US" sz="2600" b="1" dirty="0">
              <a:solidFill>
                <a:schemeClr val="bg1"/>
              </a:solidFill>
              <a:cs typeface="B Zar" panose="00000400000000000000" pitchFamily="2" charset="-78"/>
            </a:endParaRPr>
          </a:p>
        </p:txBody>
      </p:sp>
      <p:sp>
        <p:nvSpPr>
          <p:cNvPr id="2" name="TextBox 1"/>
          <p:cNvSpPr txBox="1"/>
          <p:nvPr/>
        </p:nvSpPr>
        <p:spPr>
          <a:xfrm>
            <a:off x="529389" y="2079058"/>
            <a:ext cx="8142975" cy="642484"/>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چاهی</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1" y="3191700"/>
            <a:ext cx="3707904" cy="2780928"/>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79" y="2830286"/>
            <a:ext cx="2841780" cy="3789040"/>
          </a:xfrm>
          <a:prstGeom prst="rect">
            <a:avLst/>
          </a:prstGeom>
          <a:ln>
            <a:noFill/>
          </a:ln>
          <a:effectLst>
            <a:softEdge rad="112500"/>
          </a:effectLst>
        </p:spPr>
      </p:pic>
    </p:spTree>
    <p:extLst>
      <p:ext uri="{BB962C8B-B14F-4D97-AF65-F5344CB8AC3E}">
        <p14:creationId xmlns:p14="http://schemas.microsoft.com/office/powerpoint/2010/main" val="1400519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8648" y="1232034"/>
            <a:ext cx="2117558"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تاریخچه اهک</a:t>
            </a:r>
            <a:endParaRPr lang="en-US" sz="2600" b="1" dirty="0">
              <a:solidFill>
                <a:schemeClr val="bg1"/>
              </a:solidFill>
              <a:cs typeface="B Zar" panose="00000400000000000000" pitchFamily="2" charset="-78"/>
            </a:endParaRPr>
          </a:p>
        </p:txBody>
      </p:sp>
      <p:sp>
        <p:nvSpPr>
          <p:cNvPr id="6" name="TextBox 5"/>
          <p:cNvSpPr txBox="1"/>
          <p:nvPr/>
        </p:nvSpPr>
        <p:spPr>
          <a:xfrm>
            <a:off x="385011" y="2310063"/>
            <a:ext cx="8065970" cy="4493538"/>
          </a:xfrm>
          <a:prstGeom prst="rect">
            <a:avLst/>
          </a:prstGeom>
          <a:noFill/>
        </p:spPr>
        <p:txBody>
          <a:bodyPr wrap="square" rtlCol="0">
            <a:spAutoFit/>
          </a:bodyPr>
          <a:lstStyle/>
          <a:p>
            <a:pPr algn="r" rtl="1"/>
            <a:r>
              <a:rPr lang="ar-AE" sz="2200" dirty="0">
                <a:cs typeface="B Mitra" panose="00000400000000000000" pitchFamily="2" charset="-78"/>
              </a:rPr>
              <a:t>کلسیم، پنجمین عنصر فراوان در پوسته زمین می باشد و سنگ آهک و گچ، حدود 20 % از سنگهای رسوبی جهان را شامل می شود</a:t>
            </a:r>
            <a:r>
              <a:rPr lang="ar-AE" sz="2200" dirty="0" smtClean="0">
                <a:cs typeface="B Mitra" panose="00000400000000000000" pitchFamily="2" charset="-78"/>
              </a:rPr>
              <a:t>.</a:t>
            </a:r>
            <a:endParaRPr lang="en-US" sz="2200" dirty="0" smtClean="0">
              <a:cs typeface="B Mitra" panose="00000400000000000000" pitchFamily="2" charset="-78"/>
            </a:endParaRPr>
          </a:p>
          <a:p>
            <a:pPr algn="r" rtl="1"/>
            <a:endParaRPr lang="en-US" sz="2200" dirty="0">
              <a:cs typeface="B Mitra" panose="00000400000000000000" pitchFamily="2" charset="-78"/>
            </a:endParaRPr>
          </a:p>
          <a:p>
            <a:pPr algn="r" rtl="1"/>
            <a:endParaRPr lang="en-US" sz="2200" dirty="0" smtClean="0">
              <a:cs typeface="B Mitra" panose="00000400000000000000" pitchFamily="2" charset="-78"/>
            </a:endParaRPr>
          </a:p>
          <a:p>
            <a:pPr algn="r" rtl="1"/>
            <a:endParaRPr lang="en-US" sz="2200" dirty="0">
              <a:cs typeface="B Mitra" panose="00000400000000000000" pitchFamily="2" charset="-78"/>
            </a:endParaRPr>
          </a:p>
          <a:p>
            <a:pPr algn="r" rtl="1"/>
            <a:endParaRPr lang="en-US" sz="2200" dirty="0" smtClean="0">
              <a:cs typeface="B Mitra" panose="00000400000000000000" pitchFamily="2" charset="-78"/>
            </a:endParaRPr>
          </a:p>
          <a:p>
            <a:pPr algn="r" rtl="1"/>
            <a:endParaRPr lang="en-US" sz="2200" dirty="0">
              <a:cs typeface="B Mitra" panose="00000400000000000000" pitchFamily="2" charset="-78"/>
            </a:endParaRPr>
          </a:p>
          <a:p>
            <a:pPr algn="r" rtl="1"/>
            <a:endParaRPr lang="en-US" sz="2200" dirty="0" smtClean="0">
              <a:cs typeface="B Mitra" panose="00000400000000000000" pitchFamily="2" charset="-78"/>
            </a:endParaRPr>
          </a:p>
          <a:p>
            <a:pPr algn="r" rtl="1"/>
            <a:endParaRPr lang="ar-AE" sz="2200" dirty="0">
              <a:cs typeface="B Mitra" panose="00000400000000000000" pitchFamily="2" charset="-78"/>
            </a:endParaRPr>
          </a:p>
          <a:p>
            <a:pPr algn="r" rtl="1"/>
            <a:r>
              <a:rPr lang="ar-AE" sz="2200" dirty="0">
                <a:cs typeface="B Mitra" panose="00000400000000000000" pitchFamily="2" charset="-78"/>
              </a:rPr>
              <a:t>اولین شواهد استفاده از آهک به 10000 سال قبل برمی گردد. یکی از حفاری های باستان شناسی در شرق ترکیه در منطقه آناتولی (</a:t>
            </a:r>
            <a:r>
              <a:rPr lang="en-US" sz="2200" dirty="0" smtClean="0">
                <a:cs typeface="B Mitra" panose="00000400000000000000" pitchFamily="2" charset="-78"/>
              </a:rPr>
              <a:t>ANADOLU</a:t>
            </a:r>
            <a:r>
              <a:rPr lang="fa-IR" sz="2200" dirty="0" smtClean="0">
                <a:cs typeface="B Mitra" panose="00000400000000000000" pitchFamily="2" charset="-78"/>
              </a:rPr>
              <a:t>)</a:t>
            </a:r>
            <a:r>
              <a:rPr lang="en-US" sz="2200" dirty="0" smtClean="0">
                <a:cs typeface="B Mitra" panose="00000400000000000000" pitchFamily="2" charset="-78"/>
              </a:rPr>
              <a:t> </a:t>
            </a:r>
            <a:r>
              <a:rPr lang="ar-AE" sz="2200" dirty="0">
                <a:cs typeface="B Mitra" panose="00000400000000000000" pitchFamily="2" charset="-78"/>
              </a:rPr>
              <a:t>نشان داده است که کف موزاییکی طبقات با ملات آهکی پوشانیده شده است.</a:t>
            </a:r>
          </a:p>
          <a:p>
            <a:pPr algn="r"/>
            <a:endParaRPr lang="en-US" sz="2200" dirty="0">
              <a:cs typeface="B Mitra" panose="00000400000000000000" pitchFamily="2" charset="-78"/>
            </a:endParaRPr>
          </a:p>
        </p:txBody>
      </p:sp>
      <p:pic>
        <p:nvPicPr>
          <p:cNvPr id="1026" name="Picture 2" descr="http://www.azarahakan.com/fa/images/azarahakan/fil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81" y="2762684"/>
            <a:ext cx="55340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59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کوره های آهک پزی</a:t>
            </a:r>
            <a:endParaRPr lang="en-US" sz="2600" b="1" dirty="0">
              <a:solidFill>
                <a:schemeClr val="bg1"/>
              </a:solidFill>
              <a:cs typeface="B Zar" panose="00000400000000000000" pitchFamily="2" charset="-78"/>
            </a:endParaRPr>
          </a:p>
        </p:txBody>
      </p:sp>
      <p:sp>
        <p:nvSpPr>
          <p:cNvPr id="2" name="TextBox 1"/>
          <p:cNvSpPr txBox="1"/>
          <p:nvPr/>
        </p:nvSpPr>
        <p:spPr>
          <a:xfrm>
            <a:off x="529389" y="2079058"/>
            <a:ext cx="8142975" cy="642484"/>
          </a:xfrm>
          <a:prstGeom prst="rect">
            <a:avLst/>
          </a:prstGeom>
          <a:noFill/>
        </p:spPr>
        <p:txBody>
          <a:bodyPr wrap="square" rtlCol="0">
            <a:spAutoFit/>
          </a:bodyPr>
          <a:lstStyle/>
          <a:p>
            <a:pPr marL="457200" indent="-457200" algn="just" rtl="1">
              <a:lnSpc>
                <a:spcPct val="150000"/>
              </a:lnSpc>
              <a:buFont typeface="Wingdings" panose="05000000000000000000" pitchFamily="2" charset="2"/>
              <a:buChar char="v"/>
            </a:pPr>
            <a:r>
              <a:rPr lang="fa-IR" sz="2600" b="1" dirty="0" smtClean="0">
                <a:cs typeface="B Mitra" panose="00000400000000000000" pitchFamily="2" charset="-78"/>
              </a:rPr>
              <a:t>کوره های چاهی</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64" y="2320414"/>
            <a:ext cx="2992524" cy="3990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69341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523220"/>
          </a:xfrm>
          <a:prstGeom prst="rect">
            <a:avLst/>
          </a:prstGeom>
          <a:noFill/>
        </p:spPr>
        <p:txBody>
          <a:bodyPr wrap="square" rtlCol="0">
            <a:spAutoFit/>
          </a:bodyPr>
          <a:lstStyle/>
          <a:p>
            <a:pPr algn="r" rtl="1"/>
            <a:r>
              <a:rPr lang="ar-AE" sz="2800" b="1" dirty="0">
                <a:solidFill>
                  <a:schemeClr val="bg1"/>
                </a:solidFill>
                <a:cs typeface="B Mitra" panose="00000400000000000000" pitchFamily="2" charset="-78"/>
              </a:rPr>
              <a:t>مصارف آهک زنده و هیدراته</a:t>
            </a:r>
          </a:p>
        </p:txBody>
      </p:sp>
      <p:sp>
        <p:nvSpPr>
          <p:cNvPr id="2" name="TextBox 1"/>
          <p:cNvSpPr txBox="1"/>
          <p:nvPr/>
        </p:nvSpPr>
        <p:spPr>
          <a:xfrm>
            <a:off x="500513" y="2261938"/>
            <a:ext cx="8142975" cy="4524315"/>
          </a:xfrm>
          <a:prstGeom prst="rect">
            <a:avLst/>
          </a:prstGeom>
          <a:noFill/>
        </p:spPr>
        <p:txBody>
          <a:bodyPr wrap="square" rtlCol="0">
            <a:spAutoFit/>
          </a:bodyPr>
          <a:lstStyle/>
          <a:p>
            <a:pPr algn="r" rtl="1"/>
            <a:r>
              <a:rPr lang="ar-AE" sz="2400" dirty="0" smtClean="0">
                <a:cs typeface="B Mitra" panose="00000400000000000000" pitchFamily="2" charset="-78"/>
                <a:hlinkClick r:id="rId2" tooltip="آهن"/>
              </a:rPr>
              <a:t>آهن</a:t>
            </a:r>
            <a:r>
              <a:rPr lang="ar-AE" sz="2400" dirty="0">
                <a:cs typeface="B Mitra" panose="00000400000000000000" pitchFamily="2" charset="-78"/>
              </a:rPr>
              <a:t> و </a:t>
            </a:r>
            <a:r>
              <a:rPr lang="ar-AE" sz="2400" dirty="0">
                <a:cs typeface="B Mitra" panose="00000400000000000000" pitchFamily="2" charset="-78"/>
                <a:hlinkClick r:id="rId3" tooltip="فولاد "/>
              </a:rPr>
              <a:t>فولاد </a:t>
            </a:r>
            <a:r>
              <a:rPr lang="ar-AE" sz="2400" dirty="0">
                <a:cs typeface="B Mitra" panose="00000400000000000000" pitchFamily="2" charset="-78"/>
              </a:rPr>
              <a:t>41 درصد، صنعت ساختمان 32 درصد، محیط زیست 3 درصد، صنایع شیمیایی 6 درصد، </a:t>
            </a:r>
            <a:r>
              <a:rPr lang="fa-IR" sz="2400" dirty="0" smtClean="0">
                <a:cs typeface="B Mitra" panose="00000400000000000000" pitchFamily="2" charset="-78"/>
              </a:rPr>
              <a:t>کاغذسازی</a:t>
            </a:r>
            <a:r>
              <a:rPr lang="ar-AE" sz="2400" dirty="0">
                <a:cs typeface="B Mitra" panose="00000400000000000000" pitchFamily="2" charset="-78"/>
              </a:rPr>
              <a:t> ، سرامیک ، رنگ سازی، تصفیه قند ، چرم سازی ، </a:t>
            </a:r>
            <a:r>
              <a:rPr lang="fa-IR" sz="2400" dirty="0" smtClean="0">
                <a:cs typeface="B Mitra" panose="00000400000000000000" pitchFamily="2" charset="-78"/>
              </a:rPr>
              <a:t>کشاورزی</a:t>
            </a:r>
            <a:r>
              <a:rPr lang="ar-AE" sz="2400" dirty="0">
                <a:cs typeface="B Mitra" panose="00000400000000000000" pitchFamily="2" charset="-78"/>
              </a:rPr>
              <a:t> و صنعت نفت 8 درصد را شامل می‌شوند. </a:t>
            </a:r>
            <a:br>
              <a:rPr lang="ar-AE" sz="2400" dirty="0">
                <a:cs typeface="B Mitra" panose="00000400000000000000" pitchFamily="2" charset="-78"/>
              </a:rPr>
            </a:br>
            <a:r>
              <a:rPr lang="ar-AE" sz="2400" b="1" dirty="0">
                <a:cs typeface="B Mitra" panose="00000400000000000000" pitchFamily="2" charset="-78"/>
              </a:rPr>
              <a:t>صنایع فولاد</a:t>
            </a:r>
          </a:p>
          <a:p>
            <a:pPr algn="r" rtl="1"/>
            <a:r>
              <a:rPr lang="ar-AE" sz="2400" dirty="0">
                <a:cs typeface="B Mitra" panose="00000400000000000000" pitchFamily="2" charset="-78"/>
              </a:rPr>
              <a:t>تا پیش از سال 1960 آهک به عنوان کمک ذوب در فولاد سازی همراه با دیگر مواد و به روش کوره‌های روباز ، استفاده می‌شده است. میزان آهک مصرف شده برای تهیه یک تن فولاد حدود 12 کیلوگرم است. از سال 1960 به این سو و با رواج روش کوره‌های بازی اکسیژنی (</a:t>
            </a:r>
            <a:r>
              <a:rPr lang="en-US" sz="2400" dirty="0" smtClean="0">
                <a:cs typeface="B Mitra" panose="00000400000000000000" pitchFamily="2" charset="-78"/>
              </a:rPr>
              <a:t>BOF</a:t>
            </a:r>
            <a:r>
              <a:rPr lang="fa-IR" sz="2400" dirty="0" smtClean="0">
                <a:cs typeface="B Mitra" panose="00000400000000000000" pitchFamily="2" charset="-78"/>
              </a:rPr>
              <a:t>)</a:t>
            </a:r>
            <a:r>
              <a:rPr lang="en-US" sz="2400" dirty="0" smtClean="0">
                <a:cs typeface="B Mitra" panose="00000400000000000000" pitchFamily="2" charset="-78"/>
              </a:rPr>
              <a:t> </a:t>
            </a:r>
            <a:r>
              <a:rPr lang="en-US" sz="2400" dirty="0">
                <a:cs typeface="B Mitra" panose="00000400000000000000" pitchFamily="2" charset="-78"/>
              </a:rPr>
              <a:t>، </a:t>
            </a:r>
            <a:r>
              <a:rPr lang="ar-AE" sz="2400" dirty="0">
                <a:cs typeface="B Mitra" panose="00000400000000000000" pitchFamily="2" charset="-78"/>
              </a:rPr>
              <a:t>فقط از </a:t>
            </a:r>
            <a:r>
              <a:rPr lang="fa-IR" sz="2400" dirty="0" smtClean="0">
                <a:cs typeface="B Mitra" panose="00000400000000000000" pitchFamily="2" charset="-78"/>
              </a:rPr>
              <a:t>آهک</a:t>
            </a:r>
            <a:r>
              <a:rPr lang="ar-AE" sz="2400" dirty="0">
                <a:cs typeface="B Mitra" panose="00000400000000000000" pitchFamily="2" charset="-78"/>
              </a:rPr>
              <a:t> به عنوان کمک ذوب استفاده می‌شود و میزان آهک مصرفی به حدود 50 تا 100 کیلوگرم در تن افزایش یافته است. مقدار آهک مصرفی برای صنایع فولاد از حدود 1.4 میلیون تن در سال 1961 به 8.1 میلیون تن در سال 1979 افزایش یافته است.</a:t>
            </a:r>
            <a:br>
              <a:rPr lang="ar-AE" sz="2400" dirty="0">
                <a:cs typeface="B Mitra" panose="00000400000000000000" pitchFamily="2" charset="-78"/>
              </a:rPr>
            </a:br>
            <a:r>
              <a:rPr lang="ar-AE" sz="2400" dirty="0">
                <a:cs typeface="B Mitra" panose="00000400000000000000" pitchFamily="2" charset="-78"/>
              </a:rPr>
              <a:t/>
            </a:r>
            <a:br>
              <a:rPr lang="ar-AE" sz="2400" dirty="0">
                <a:cs typeface="B Mitra" panose="00000400000000000000" pitchFamily="2" charset="-78"/>
              </a:rPr>
            </a:br>
            <a:endParaRPr lang="ar-AE" sz="2400" dirty="0">
              <a:cs typeface="B Mitra" panose="00000400000000000000" pitchFamily="2" charset="-78"/>
            </a:endParaRPr>
          </a:p>
        </p:txBody>
      </p:sp>
    </p:spTree>
    <p:extLst>
      <p:ext uri="{BB962C8B-B14F-4D97-AF65-F5344CB8AC3E}">
        <p14:creationId xmlns:p14="http://schemas.microsoft.com/office/powerpoint/2010/main" val="3916234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523220"/>
          </a:xfrm>
          <a:prstGeom prst="rect">
            <a:avLst/>
          </a:prstGeom>
          <a:noFill/>
        </p:spPr>
        <p:txBody>
          <a:bodyPr wrap="square" rtlCol="0">
            <a:spAutoFit/>
          </a:bodyPr>
          <a:lstStyle/>
          <a:p>
            <a:pPr algn="r"/>
            <a:r>
              <a:rPr lang="ar-AE" sz="2800" b="1" dirty="0">
                <a:solidFill>
                  <a:schemeClr val="bg1"/>
                </a:solidFill>
                <a:cs typeface="B Mitra" panose="00000400000000000000" pitchFamily="2" charset="-78"/>
              </a:rPr>
              <a:t>مصارف متالوژی آهک</a:t>
            </a:r>
          </a:p>
        </p:txBody>
      </p:sp>
      <p:sp>
        <p:nvSpPr>
          <p:cNvPr id="2" name="TextBox 1"/>
          <p:cNvSpPr txBox="1"/>
          <p:nvPr/>
        </p:nvSpPr>
        <p:spPr>
          <a:xfrm>
            <a:off x="500513" y="2261938"/>
            <a:ext cx="8142975" cy="2816156"/>
          </a:xfrm>
          <a:prstGeom prst="rect">
            <a:avLst/>
          </a:prstGeom>
          <a:noFill/>
        </p:spPr>
        <p:txBody>
          <a:bodyPr wrap="square" rtlCol="0">
            <a:spAutoFit/>
          </a:bodyPr>
          <a:lstStyle/>
          <a:p>
            <a:pPr algn="just" rtl="1">
              <a:lnSpc>
                <a:spcPct val="150000"/>
              </a:lnSpc>
            </a:pPr>
            <a:r>
              <a:rPr lang="ar-AE" sz="2400" dirty="0" smtClean="0">
                <a:cs typeface="B Mitra" panose="00000400000000000000" pitchFamily="2" charset="-78"/>
              </a:rPr>
              <a:t>برای </a:t>
            </a:r>
            <a:r>
              <a:rPr lang="ar-AE" sz="2400" dirty="0">
                <a:cs typeface="B Mitra" panose="00000400000000000000" pitchFamily="2" charset="-78"/>
              </a:rPr>
              <a:t>ذوب کردن کانسنگ بعضی از فلزات نظیر </a:t>
            </a:r>
            <a:r>
              <a:rPr lang="fa-IR" sz="2400" dirty="0" smtClean="0">
                <a:cs typeface="B Mitra" panose="00000400000000000000" pitchFamily="2" charset="-78"/>
              </a:rPr>
              <a:t>مس</a:t>
            </a:r>
            <a:r>
              <a:rPr lang="ar-AE" sz="2400" dirty="0">
                <a:cs typeface="B Mitra" panose="00000400000000000000" pitchFamily="2" charset="-78"/>
              </a:rPr>
              <a:t> از آهک استفاده می‌کنند. آهک علاوه بر کاهش دمای ذوب موجب جذب گاز </a:t>
            </a:r>
            <a:r>
              <a:rPr lang="en-US" sz="2400" dirty="0">
                <a:cs typeface="B Mitra" panose="00000400000000000000" pitchFamily="2" charset="-78"/>
              </a:rPr>
              <a:t>SO</a:t>
            </a:r>
            <a:r>
              <a:rPr lang="en-US" sz="2400" baseline="-25000" dirty="0">
                <a:cs typeface="B Mitra" panose="00000400000000000000" pitchFamily="2" charset="-78"/>
              </a:rPr>
              <a:t>2</a:t>
            </a:r>
            <a:r>
              <a:rPr lang="en-US" sz="2400" dirty="0">
                <a:cs typeface="B Mitra" panose="00000400000000000000" pitchFamily="2" charset="-78"/>
              </a:rPr>
              <a:t> </a:t>
            </a:r>
            <a:r>
              <a:rPr lang="ar-AE" sz="2400" dirty="0">
                <a:cs typeface="B Mitra" panose="00000400000000000000" pitchFamily="2" charset="-78"/>
              </a:rPr>
              <a:t>می‌گردد. در فلوتاسیون مواد معدنی از آهک به عنوان کنترل کننده </a:t>
            </a:r>
            <a:r>
              <a:rPr lang="en-US" sz="2400" dirty="0">
                <a:cs typeface="B Mitra" panose="00000400000000000000" pitchFamily="2" charset="-78"/>
              </a:rPr>
              <a:t>PH </a:t>
            </a:r>
            <a:r>
              <a:rPr lang="ar-AE" sz="2400" dirty="0">
                <a:cs typeface="B Mitra" panose="00000400000000000000" pitchFamily="2" charset="-78"/>
              </a:rPr>
              <a:t>محلول استفاده می‌شود. در بیشتر روشهای استخراج منیزیم از آب دریا ، آهک نیز بکار می‌رود. در تهیه آلومینیوم به روش بایر ، میزان قابل توجهی آهک مصرف می‌گردد. در استحصال </a:t>
            </a:r>
            <a:r>
              <a:rPr lang="ar-AE" sz="2400" dirty="0">
                <a:cs typeface="B Mitra" panose="00000400000000000000" pitchFamily="2" charset="-78"/>
                <a:hlinkClick r:id="rId2" tooltip="طلا"/>
              </a:rPr>
              <a:t>طلا</a:t>
            </a:r>
            <a:r>
              <a:rPr lang="ar-AE" sz="2400" dirty="0">
                <a:cs typeface="B Mitra" panose="00000400000000000000" pitchFamily="2" charset="-78"/>
              </a:rPr>
              <a:t> به روش سیانوراسیون نیز آهک را بکار می‌برند. </a:t>
            </a:r>
          </a:p>
        </p:txBody>
      </p:sp>
    </p:spTree>
    <p:extLst>
      <p:ext uri="{BB962C8B-B14F-4D97-AF65-F5344CB8AC3E}">
        <p14:creationId xmlns:p14="http://schemas.microsoft.com/office/powerpoint/2010/main" val="3215196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523220"/>
          </a:xfrm>
          <a:prstGeom prst="rect">
            <a:avLst/>
          </a:prstGeom>
          <a:noFill/>
        </p:spPr>
        <p:txBody>
          <a:bodyPr wrap="square" rtlCol="0">
            <a:spAutoFit/>
          </a:bodyPr>
          <a:lstStyle/>
          <a:p>
            <a:pPr algn="r"/>
            <a:r>
              <a:rPr lang="fa-IR" sz="2800" b="1" dirty="0" smtClean="0">
                <a:solidFill>
                  <a:schemeClr val="bg1"/>
                </a:solidFill>
                <a:cs typeface="B Mitra" panose="00000400000000000000" pitchFamily="2" charset="-78"/>
              </a:rPr>
              <a:t>مصارف بهداشتی آهک</a:t>
            </a:r>
            <a:endParaRPr lang="ar-AE" sz="2800" b="1" dirty="0">
              <a:solidFill>
                <a:schemeClr val="bg1"/>
              </a:solidFill>
              <a:cs typeface="B Mitra" panose="00000400000000000000" pitchFamily="2" charset="-78"/>
            </a:endParaRPr>
          </a:p>
        </p:txBody>
      </p:sp>
      <p:sp>
        <p:nvSpPr>
          <p:cNvPr id="2" name="TextBox 1"/>
          <p:cNvSpPr txBox="1"/>
          <p:nvPr/>
        </p:nvSpPr>
        <p:spPr>
          <a:xfrm>
            <a:off x="295275" y="2261938"/>
            <a:ext cx="8348213" cy="4524315"/>
          </a:xfrm>
          <a:prstGeom prst="rect">
            <a:avLst/>
          </a:prstGeom>
          <a:noFill/>
        </p:spPr>
        <p:txBody>
          <a:bodyPr wrap="square" rtlCol="0">
            <a:spAutoFit/>
          </a:bodyPr>
          <a:lstStyle/>
          <a:p>
            <a:pPr marL="342900" indent="-342900" algn="r" rtl="1">
              <a:buFont typeface="Wingdings" panose="05000000000000000000" pitchFamily="2" charset="2"/>
              <a:buChar char="Ø"/>
            </a:pPr>
            <a:r>
              <a:rPr lang="ar-AE" sz="2400" b="1" dirty="0" smtClean="0">
                <a:cs typeface="B Mitra" panose="00000400000000000000" pitchFamily="2" charset="-78"/>
              </a:rPr>
              <a:t>بهبود </a:t>
            </a:r>
            <a:r>
              <a:rPr lang="ar-AE" sz="2400" b="1" dirty="0">
                <a:cs typeface="B Mitra" panose="00000400000000000000" pitchFamily="2" charset="-78"/>
              </a:rPr>
              <a:t>کیفیت آب آشامیدنی :</a:t>
            </a:r>
            <a:r>
              <a:rPr lang="ar-AE" sz="2400" dirty="0">
                <a:cs typeface="B Mitra" panose="00000400000000000000" pitchFamily="2" charset="-78"/>
              </a:rPr>
              <a:t> بی‌کربنات موجود در آب با افزودن آهک را سبب شده و موجب کاهش سختی آب می‌گردد. برای استریل کردن آب به کمک آهک ، نخست </a:t>
            </a:r>
            <a:r>
              <a:rPr lang="en-US" sz="2400" dirty="0">
                <a:cs typeface="B Mitra" panose="00000400000000000000" pitchFamily="2" charset="-78"/>
              </a:rPr>
              <a:t>PH </a:t>
            </a:r>
            <a:r>
              <a:rPr lang="ar-AE" sz="2400" dirty="0">
                <a:cs typeface="B Mitra" panose="00000400000000000000" pitchFamily="2" charset="-78"/>
              </a:rPr>
              <a:t>آب را برای مدتی از 3 تا 10 ساعت و در حدود 11.5 تثبیت می‌کنند. پس با وارد کردن گاز </a:t>
            </a:r>
            <a:r>
              <a:rPr lang="en-US" sz="2400" dirty="0">
                <a:cs typeface="B Mitra" panose="00000400000000000000" pitchFamily="2" charset="-78"/>
              </a:rPr>
              <a:t>CO</a:t>
            </a:r>
            <a:r>
              <a:rPr lang="en-US" sz="2400" baseline="-25000" dirty="0">
                <a:cs typeface="B Mitra" panose="00000400000000000000" pitchFamily="2" charset="-78"/>
              </a:rPr>
              <a:t>2</a:t>
            </a:r>
            <a:r>
              <a:rPr lang="en-US" sz="2400" dirty="0">
                <a:cs typeface="B Mitra" panose="00000400000000000000" pitchFamily="2" charset="-78"/>
              </a:rPr>
              <a:t> </a:t>
            </a:r>
            <a:r>
              <a:rPr lang="ar-AE" sz="2400" dirty="0">
                <a:cs typeface="B Mitra" panose="00000400000000000000" pitchFamily="2" charset="-78"/>
              </a:rPr>
              <a:t>سطح </a:t>
            </a:r>
            <a:r>
              <a:rPr lang="en-US" sz="2400" dirty="0">
                <a:cs typeface="B Mitra" panose="00000400000000000000" pitchFamily="2" charset="-78"/>
              </a:rPr>
              <a:t>PH </a:t>
            </a:r>
            <a:r>
              <a:rPr lang="ar-AE" sz="2400" dirty="0">
                <a:cs typeface="B Mitra" panose="00000400000000000000" pitchFamily="2" charset="-78"/>
              </a:rPr>
              <a:t>آب را به میزان استاندارد (</a:t>
            </a:r>
            <a:r>
              <a:rPr lang="en-US" sz="2400" dirty="0" smtClean="0">
                <a:cs typeface="B Mitra" panose="00000400000000000000" pitchFamily="2" charset="-78"/>
              </a:rPr>
              <a:t>PH=5.7</a:t>
            </a:r>
            <a:r>
              <a:rPr lang="fa-IR" sz="2400" dirty="0" smtClean="0">
                <a:cs typeface="B Mitra" panose="00000400000000000000" pitchFamily="2" charset="-78"/>
              </a:rPr>
              <a:t>)</a:t>
            </a:r>
            <a:r>
              <a:rPr lang="en-US" sz="2400" dirty="0" smtClean="0">
                <a:cs typeface="B Mitra" panose="00000400000000000000" pitchFamily="2" charset="-78"/>
              </a:rPr>
              <a:t> </a:t>
            </a:r>
            <a:r>
              <a:rPr lang="ar-AE" sz="2400" dirty="0">
                <a:cs typeface="B Mitra" panose="00000400000000000000" pitchFamily="2" charset="-78"/>
              </a:rPr>
              <a:t>کاهش می‌دهند. بخش اعظم آهک به صورت لجن ته نشست می‌گردد. آهک همچنین موجب راسب شدن ترکیبات فسفاته و نیتروژن می‌گردند</a:t>
            </a:r>
            <a:r>
              <a:rPr lang="ar-AE" sz="2400" dirty="0" smtClean="0">
                <a:cs typeface="B Mitra" panose="00000400000000000000" pitchFamily="2" charset="-78"/>
              </a:rPr>
              <a:t>.</a:t>
            </a:r>
            <a:endParaRPr lang="fa-IR" sz="2400" dirty="0" smtClean="0">
              <a:cs typeface="B Mitra" panose="00000400000000000000" pitchFamily="2" charset="-78"/>
            </a:endParaRPr>
          </a:p>
          <a:p>
            <a:pPr marL="342900" indent="-342900" algn="r" rtl="1">
              <a:buFont typeface="Wingdings" panose="05000000000000000000" pitchFamily="2" charset="2"/>
              <a:buChar char="Ø"/>
            </a:pPr>
            <a:endParaRPr lang="fa-IR" sz="2400" dirty="0">
              <a:cs typeface="B Mitra" panose="00000400000000000000" pitchFamily="2" charset="-78"/>
            </a:endParaRPr>
          </a:p>
          <a:p>
            <a:pPr marL="342900" indent="-342900" algn="r" rtl="1">
              <a:buFont typeface="Wingdings" panose="05000000000000000000" pitchFamily="2" charset="2"/>
              <a:buChar char="Ø"/>
            </a:pPr>
            <a:r>
              <a:rPr lang="ar-AE" sz="2400" b="1" dirty="0">
                <a:cs typeface="B Mitra" panose="00000400000000000000" pitchFamily="2" charset="-78"/>
              </a:rPr>
              <a:t>کنترل </a:t>
            </a:r>
            <a:r>
              <a:rPr lang="en-US" sz="2400" b="1" dirty="0">
                <a:cs typeface="B Mitra" panose="00000400000000000000" pitchFamily="2" charset="-78"/>
              </a:rPr>
              <a:t>PH</a:t>
            </a:r>
            <a:r>
              <a:rPr lang="fa-IR" sz="2400" b="1" dirty="0">
                <a:cs typeface="B Mitra" panose="00000400000000000000" pitchFamily="2" charset="-78"/>
              </a:rPr>
              <a:t> </a:t>
            </a:r>
            <a:r>
              <a:rPr lang="ar-AE" sz="2400" b="1" dirty="0">
                <a:cs typeface="B Mitra" panose="00000400000000000000" pitchFamily="2" charset="-78"/>
              </a:rPr>
              <a:t>پسابها و راسب کردن مواد زاید</a:t>
            </a:r>
            <a:endParaRPr lang="ar-AE" sz="2400" dirty="0">
              <a:cs typeface="B Mitra" panose="00000400000000000000" pitchFamily="2" charset="-78"/>
            </a:endParaRPr>
          </a:p>
          <a:p>
            <a:pPr marL="342900" indent="-342900" algn="r" rtl="1">
              <a:buFont typeface="Wingdings" panose="05000000000000000000" pitchFamily="2" charset="2"/>
              <a:buChar char="Ø"/>
            </a:pPr>
            <a:r>
              <a:rPr lang="ar-AE" sz="2400" b="1" dirty="0">
                <a:cs typeface="B Mitra" panose="00000400000000000000" pitchFamily="2" charset="-78"/>
              </a:rPr>
              <a:t>خنثی نمودن پسابهای اسیدی کارخانه‌ها</a:t>
            </a:r>
            <a:r>
              <a:rPr lang="ar-AE" sz="2400" dirty="0">
                <a:cs typeface="B Mitra" panose="00000400000000000000" pitchFamily="2" charset="-78"/>
              </a:rPr>
              <a:t/>
            </a:r>
            <a:br>
              <a:rPr lang="ar-AE" sz="2400" dirty="0">
                <a:cs typeface="B Mitra" panose="00000400000000000000" pitchFamily="2" charset="-78"/>
              </a:rPr>
            </a:br>
            <a:endParaRPr lang="ar-AE" sz="2400" dirty="0" smtClean="0">
              <a:cs typeface="B Mitra" panose="00000400000000000000" pitchFamily="2" charset="-78"/>
            </a:endParaRPr>
          </a:p>
          <a:p>
            <a:pPr marL="342900" indent="-342900" algn="r" rtl="1">
              <a:buFont typeface="Wingdings" panose="05000000000000000000" pitchFamily="2" charset="2"/>
              <a:buChar char="Ø"/>
            </a:pPr>
            <a:r>
              <a:rPr lang="fa-IR" sz="2400" b="1" dirty="0" smtClean="0">
                <a:cs typeface="B Mitra" panose="00000400000000000000" pitchFamily="2" charset="-78"/>
              </a:rPr>
              <a:t>کنترل آلودگی هوا:</a:t>
            </a:r>
            <a:r>
              <a:rPr lang="ar-AE" sz="2400" dirty="0" smtClean="0">
                <a:cs typeface="B Mitra" panose="00000400000000000000" pitchFamily="2" charset="-78"/>
              </a:rPr>
              <a:t> در کارخانه‌های ذوب فلزات و نیز به عنوان جذب کننده گازهای سمی نظیر </a:t>
            </a:r>
            <a:r>
              <a:rPr lang="en-US" sz="2400" dirty="0" err="1" smtClean="0">
                <a:cs typeface="B Mitra" panose="00000400000000000000" pitchFamily="2" charset="-78"/>
              </a:rPr>
              <a:t>HCl</a:t>
            </a:r>
            <a:r>
              <a:rPr lang="en-US" sz="2400" dirty="0" smtClean="0">
                <a:cs typeface="B Mitra" panose="00000400000000000000" pitchFamily="2" charset="-78"/>
              </a:rPr>
              <a:t> ، HF </a:t>
            </a:r>
            <a:r>
              <a:rPr lang="ar-AE" sz="2400" dirty="0" smtClean="0">
                <a:cs typeface="B Mitra" panose="00000400000000000000" pitchFamily="2" charset="-78"/>
              </a:rPr>
              <a:t>و </a:t>
            </a:r>
            <a:r>
              <a:rPr lang="en-US" sz="2400" dirty="0" smtClean="0">
                <a:cs typeface="B Mitra" panose="00000400000000000000" pitchFamily="2" charset="-78"/>
              </a:rPr>
              <a:t>SO</a:t>
            </a:r>
            <a:r>
              <a:rPr lang="en-US" sz="2400" baseline="-25000" dirty="0" smtClean="0">
                <a:cs typeface="B Mitra" panose="00000400000000000000" pitchFamily="2" charset="-78"/>
              </a:rPr>
              <a:t>2</a:t>
            </a:r>
            <a:r>
              <a:rPr lang="en-US" sz="2400" dirty="0" smtClean="0">
                <a:cs typeface="B Mitra" panose="00000400000000000000" pitchFamily="2" charset="-78"/>
              </a:rPr>
              <a:t> </a:t>
            </a:r>
            <a:r>
              <a:rPr lang="ar-AE" sz="2400" dirty="0" smtClean="0">
                <a:cs typeface="B Mitra" panose="00000400000000000000" pitchFamily="2" charset="-78"/>
              </a:rPr>
              <a:t>و غیره از آهک استفاده می‌کنند.</a:t>
            </a:r>
            <a:endParaRPr lang="ar-AE" sz="2400" dirty="0">
              <a:cs typeface="B Mitra" panose="00000400000000000000" pitchFamily="2" charset="-78"/>
            </a:endParaRPr>
          </a:p>
        </p:txBody>
      </p:sp>
    </p:spTree>
    <p:extLst>
      <p:ext uri="{BB962C8B-B14F-4D97-AF65-F5344CB8AC3E}">
        <p14:creationId xmlns:p14="http://schemas.microsoft.com/office/powerpoint/2010/main" val="8386632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523220"/>
          </a:xfrm>
          <a:prstGeom prst="rect">
            <a:avLst/>
          </a:prstGeom>
          <a:noFill/>
        </p:spPr>
        <p:txBody>
          <a:bodyPr wrap="square" rtlCol="0">
            <a:spAutoFit/>
          </a:bodyPr>
          <a:lstStyle/>
          <a:p>
            <a:pPr algn="r"/>
            <a:r>
              <a:rPr lang="fa-IR" sz="2800" b="1" dirty="0" smtClean="0">
                <a:solidFill>
                  <a:schemeClr val="bg1"/>
                </a:solidFill>
                <a:cs typeface="B Mitra" panose="00000400000000000000" pitchFamily="2" charset="-78"/>
              </a:rPr>
              <a:t>مصارف شیمیایی آهک</a:t>
            </a:r>
            <a:endParaRPr lang="ar-AE" sz="2800" b="1" dirty="0">
              <a:solidFill>
                <a:schemeClr val="bg1"/>
              </a:solidFill>
              <a:cs typeface="B Mitra" panose="00000400000000000000" pitchFamily="2" charset="-78"/>
            </a:endParaRPr>
          </a:p>
        </p:txBody>
      </p:sp>
      <p:sp>
        <p:nvSpPr>
          <p:cNvPr id="2" name="TextBox 1"/>
          <p:cNvSpPr txBox="1"/>
          <p:nvPr/>
        </p:nvSpPr>
        <p:spPr>
          <a:xfrm>
            <a:off x="295275" y="2261938"/>
            <a:ext cx="8348213" cy="3785652"/>
          </a:xfrm>
          <a:prstGeom prst="rect">
            <a:avLst/>
          </a:prstGeom>
          <a:noFill/>
        </p:spPr>
        <p:txBody>
          <a:bodyPr wrap="square" rtlCol="0">
            <a:spAutoFit/>
          </a:bodyPr>
          <a:lstStyle/>
          <a:p>
            <a:pPr algn="r" rtl="1"/>
            <a:r>
              <a:rPr lang="ar-AE" sz="2400" b="1" dirty="0">
                <a:cs typeface="B Mitra" panose="00000400000000000000" pitchFamily="2" charset="-78"/>
              </a:rPr>
              <a:t>مصارف شیمیایی آهک</a:t>
            </a:r>
          </a:p>
          <a:p>
            <a:pPr algn="r" rtl="1"/>
            <a:r>
              <a:rPr lang="ar-AE" sz="2400" b="1" dirty="0">
                <a:cs typeface="B Mitra" panose="00000400000000000000" pitchFamily="2" charset="-78"/>
              </a:rPr>
              <a:t>در تهیه کربنات و بی‌کربنات سدیم :</a:t>
            </a:r>
            <a:r>
              <a:rPr lang="ar-AE" sz="2400" dirty="0">
                <a:cs typeface="B Mitra" panose="00000400000000000000" pitchFamily="2" charset="-78"/>
              </a:rPr>
              <a:t> برای تهیه یک تن کربنات سدیم در حدود 700 کیلوگرم آهک مورد نیاز است.</a:t>
            </a:r>
            <a:br>
              <a:rPr lang="ar-AE" sz="2400" dirty="0">
                <a:cs typeface="B Mitra" panose="00000400000000000000" pitchFamily="2" charset="-78"/>
              </a:rPr>
            </a:br>
            <a:r>
              <a:rPr lang="ar-AE" sz="2400" b="1" dirty="0" smtClean="0">
                <a:cs typeface="B Mitra" panose="00000400000000000000" pitchFamily="2" charset="-78"/>
              </a:rPr>
              <a:t>تهیه </a:t>
            </a:r>
            <a:r>
              <a:rPr lang="ar-AE" sz="2400" b="1" dirty="0">
                <a:cs typeface="B Mitra" panose="00000400000000000000" pitchFamily="2" charset="-78"/>
              </a:rPr>
              <a:t>کاربید کلسیم :</a:t>
            </a:r>
            <a:r>
              <a:rPr lang="ar-AE" sz="2400" dirty="0">
                <a:cs typeface="B Mitra" panose="00000400000000000000" pitchFamily="2" charset="-78"/>
              </a:rPr>
              <a:t> مخلوط آهک و کک در کوره الکتریکی و دمای 3000 تا 3400 درجه سانتیگراد به کاربید کلسیم تبدیل می‌شود. برای تهیه یک تن کاربید کلسیم به حدود یک تن آهک احتیاج است. از کاربید کلسیم به منظور تولید </a:t>
            </a:r>
            <a:r>
              <a:rPr lang="fa-IR" sz="2400" smtClean="0">
                <a:cs typeface="B Mitra" panose="00000400000000000000" pitchFamily="2" charset="-78"/>
              </a:rPr>
              <a:t>گاز استیلن</a:t>
            </a:r>
            <a:r>
              <a:rPr lang="ar-AE" sz="2400" dirty="0">
                <a:cs typeface="B Mitra" panose="00000400000000000000" pitchFamily="2" charset="-78"/>
              </a:rPr>
              <a:t> (</a:t>
            </a:r>
            <a:r>
              <a:rPr lang="en-US" sz="2400" dirty="0" smtClean="0">
                <a:cs typeface="B Mitra" panose="00000400000000000000" pitchFamily="2" charset="-78"/>
              </a:rPr>
              <a:t>C</a:t>
            </a:r>
            <a:r>
              <a:rPr lang="en-US" sz="2400" baseline="-25000" dirty="0" smtClean="0">
                <a:cs typeface="B Mitra" panose="00000400000000000000" pitchFamily="2" charset="-78"/>
              </a:rPr>
              <a:t>2</a:t>
            </a:r>
            <a:r>
              <a:rPr lang="en-US" sz="2400" dirty="0" smtClean="0">
                <a:cs typeface="B Mitra" panose="00000400000000000000" pitchFamily="2" charset="-78"/>
              </a:rPr>
              <a:t>H</a:t>
            </a:r>
            <a:r>
              <a:rPr lang="en-US" sz="2400" baseline="-25000" dirty="0" smtClean="0">
                <a:cs typeface="B Mitra" panose="00000400000000000000" pitchFamily="2" charset="-78"/>
              </a:rPr>
              <a:t>2</a:t>
            </a:r>
            <a:r>
              <a:rPr lang="fa-IR" sz="2400" dirty="0" smtClean="0">
                <a:cs typeface="B Mitra" panose="00000400000000000000" pitchFamily="2" charset="-78"/>
              </a:rPr>
              <a:t>)</a:t>
            </a:r>
            <a:r>
              <a:rPr lang="en-US" sz="2400" dirty="0" smtClean="0">
                <a:cs typeface="B Mitra" panose="00000400000000000000" pitchFamily="2" charset="-78"/>
              </a:rPr>
              <a:t> </a:t>
            </a:r>
            <a:r>
              <a:rPr lang="ar-AE" sz="2400" dirty="0">
                <a:cs typeface="B Mitra" panose="00000400000000000000" pitchFamily="2" charset="-78"/>
              </a:rPr>
              <a:t>استفاده می‌شود. هم اینک ، گاز استیلن را از </a:t>
            </a:r>
            <a:r>
              <a:rPr lang="ar-AE" sz="2400" dirty="0">
                <a:cs typeface="B Mitra" panose="00000400000000000000" pitchFamily="2" charset="-78"/>
                <a:hlinkClick r:id="rId2" tooltip="اتیلن"/>
              </a:rPr>
              <a:t>گاز اتیلن</a:t>
            </a:r>
            <a:r>
              <a:rPr lang="ar-AE" sz="2400" dirty="0">
                <a:cs typeface="B Mitra" panose="00000400000000000000" pitchFamily="2" charset="-78"/>
              </a:rPr>
              <a:t> تهیه می‌کنند و این روش از کاربید کلسیم مناسبتر است.</a:t>
            </a:r>
            <a:br>
              <a:rPr lang="ar-AE" sz="2400" dirty="0">
                <a:cs typeface="B Mitra" panose="00000400000000000000" pitchFamily="2" charset="-78"/>
              </a:rPr>
            </a:br>
            <a:r>
              <a:rPr lang="ar-AE" sz="2400" b="1" dirty="0" smtClean="0">
                <a:cs typeface="B Mitra" panose="00000400000000000000" pitchFamily="2" charset="-78"/>
              </a:rPr>
              <a:t>مواد </a:t>
            </a:r>
            <a:r>
              <a:rPr lang="ar-AE" sz="2400" b="1" dirty="0">
                <a:cs typeface="B Mitra" panose="00000400000000000000" pitchFamily="2" charset="-78"/>
              </a:rPr>
              <a:t>شیمیایی آلی :</a:t>
            </a:r>
            <a:r>
              <a:rPr lang="ar-AE" sz="2400" dirty="0">
                <a:cs typeface="B Mitra" panose="00000400000000000000" pitchFamily="2" charset="-78"/>
              </a:rPr>
              <a:t> برای تهیه ترکیبهای اتیلن و پروپیلن ، گلینکولها ، نمکهای آلی کلسیم‌دار ، همچنین تصفیه و تغلیظ </a:t>
            </a:r>
            <a:r>
              <a:rPr lang="fa-IR" sz="2400" dirty="0" smtClean="0">
                <a:cs typeface="B Mitra" panose="00000400000000000000" pitchFamily="2" charset="-78"/>
              </a:rPr>
              <a:t>اسید سیتریک</a:t>
            </a:r>
            <a:r>
              <a:rPr lang="ar-AE" sz="2400" dirty="0">
                <a:cs typeface="B Mitra" panose="00000400000000000000" pitchFamily="2" charset="-78"/>
              </a:rPr>
              <a:t> و </a:t>
            </a:r>
            <a:r>
              <a:rPr lang="fa-IR" sz="2400" dirty="0" smtClean="0">
                <a:cs typeface="B Mitra" panose="00000400000000000000" pitchFamily="2" charset="-78"/>
              </a:rPr>
              <a:t>گلوکز</a:t>
            </a:r>
            <a:r>
              <a:rPr lang="ar-AE" sz="2400" dirty="0">
                <a:cs typeface="B Mitra" panose="00000400000000000000" pitchFamily="2" charset="-78"/>
              </a:rPr>
              <a:t> ، به آهک نیاز است.</a:t>
            </a:r>
            <a:br>
              <a:rPr lang="ar-AE" sz="2400" dirty="0">
                <a:cs typeface="B Mitra" panose="00000400000000000000" pitchFamily="2" charset="-78"/>
              </a:rPr>
            </a:br>
            <a:r>
              <a:rPr lang="ar-AE" sz="2400" b="1" dirty="0" smtClean="0">
                <a:cs typeface="B Mitra" panose="00000400000000000000" pitchFamily="2" charset="-78"/>
              </a:rPr>
              <a:t>سایر </a:t>
            </a:r>
            <a:r>
              <a:rPr lang="ar-AE" sz="2400" b="1" dirty="0">
                <a:cs typeface="B Mitra" panose="00000400000000000000" pitchFamily="2" charset="-78"/>
              </a:rPr>
              <a:t>مصارف شیمیایی :</a:t>
            </a:r>
            <a:r>
              <a:rPr lang="ar-AE" sz="2400" dirty="0">
                <a:cs typeface="B Mitra" panose="00000400000000000000" pitchFamily="2" charset="-78"/>
              </a:rPr>
              <a:t> تهیه منیزیم از آب دریا، تهیه نمک طعام و حشره کشها و مواد رنگی.</a:t>
            </a:r>
          </a:p>
        </p:txBody>
      </p:sp>
    </p:spTree>
    <p:extLst>
      <p:ext uri="{BB962C8B-B14F-4D97-AF65-F5344CB8AC3E}">
        <p14:creationId xmlns:p14="http://schemas.microsoft.com/office/powerpoint/2010/main" val="3991073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523220"/>
          </a:xfrm>
          <a:prstGeom prst="rect">
            <a:avLst/>
          </a:prstGeom>
          <a:noFill/>
        </p:spPr>
        <p:txBody>
          <a:bodyPr wrap="square" rtlCol="0">
            <a:spAutoFit/>
          </a:bodyPr>
          <a:lstStyle/>
          <a:p>
            <a:pPr algn="r"/>
            <a:r>
              <a:rPr lang="fa-IR" sz="2800" b="1" dirty="0" smtClean="0">
                <a:solidFill>
                  <a:schemeClr val="bg1"/>
                </a:solidFill>
                <a:cs typeface="B Mitra" panose="00000400000000000000" pitchFamily="2" charset="-78"/>
              </a:rPr>
              <a:t>منابع</a:t>
            </a:r>
            <a:endParaRPr lang="ar-AE" sz="2800" b="1" dirty="0">
              <a:solidFill>
                <a:schemeClr val="bg1"/>
              </a:solidFill>
              <a:cs typeface="B Mitra" panose="00000400000000000000" pitchFamily="2" charset="-78"/>
            </a:endParaRPr>
          </a:p>
        </p:txBody>
      </p:sp>
      <p:sp>
        <p:nvSpPr>
          <p:cNvPr id="3" name="TextBox 2"/>
          <p:cNvSpPr txBox="1"/>
          <p:nvPr/>
        </p:nvSpPr>
        <p:spPr>
          <a:xfrm>
            <a:off x="899886" y="2365829"/>
            <a:ext cx="7634514" cy="2354491"/>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q"/>
            </a:pPr>
            <a:r>
              <a:rPr lang="fa-IR" sz="2200" b="1" dirty="0" smtClean="0">
                <a:cs typeface="B Mitra" panose="00000400000000000000" pitchFamily="2" charset="-78"/>
              </a:rPr>
              <a:t>کباری سیاوش،مصالح شناسی،انشارات دانش و فن،چاپ سی و دوم 1394</a:t>
            </a:r>
            <a:endParaRPr lang="en-US" sz="2200" b="1" dirty="0" smtClean="0">
              <a:cs typeface="B Mitra" panose="00000400000000000000" pitchFamily="2" charset="-78"/>
            </a:endParaRPr>
          </a:p>
          <a:p>
            <a:pPr marL="342900" indent="-342900" algn="r" rtl="1">
              <a:lnSpc>
                <a:spcPct val="150000"/>
              </a:lnSpc>
              <a:buFont typeface="Wingdings" panose="05000000000000000000" pitchFamily="2" charset="2"/>
              <a:buChar char="q"/>
            </a:pPr>
            <a:r>
              <a:rPr lang="ar-AE" sz="2200" b="1" dirty="0">
                <a:cs typeface="B Mitra" panose="00000400000000000000" pitchFamily="2" charset="-78"/>
              </a:rPr>
              <a:t>بانک اطلاعات سنگ </a:t>
            </a:r>
            <a:r>
              <a:rPr lang="ar-AE" sz="2200" b="1" dirty="0" smtClean="0">
                <a:cs typeface="B Mitra" panose="00000400000000000000" pitchFamily="2" charset="-78"/>
              </a:rPr>
              <a:t>ایران</a:t>
            </a:r>
            <a:r>
              <a:rPr lang="en-US" sz="2200" b="1" dirty="0" smtClean="0">
                <a:cs typeface="B Mitra" panose="00000400000000000000" pitchFamily="2" charset="-78"/>
              </a:rPr>
              <a:t> </a:t>
            </a:r>
            <a:r>
              <a:rPr lang="en-US" sz="2200" b="1" dirty="0" smtClean="0">
                <a:cs typeface="B Mitra" panose="00000400000000000000" pitchFamily="2" charset="-78"/>
                <a:hlinkClick r:id="rId2"/>
              </a:rPr>
              <a:t>www.fironstone.com</a:t>
            </a:r>
            <a:endParaRPr lang="en-US" sz="2200" b="1" dirty="0" smtClean="0">
              <a:cs typeface="B Mitra" panose="00000400000000000000" pitchFamily="2" charset="-78"/>
            </a:endParaRPr>
          </a:p>
          <a:p>
            <a:pPr marL="342900" indent="-342900" algn="r" rtl="1">
              <a:buFont typeface="Wingdings" panose="05000000000000000000" pitchFamily="2" charset="2"/>
              <a:buChar char="q"/>
            </a:pPr>
            <a:r>
              <a:rPr lang="ar-AE" sz="2400" dirty="0">
                <a:cs typeface="B Mitra" panose="00000400000000000000" pitchFamily="2" charset="-78"/>
              </a:rPr>
              <a:t>مصالح و ساختمان، سام فروتنی، ۵۱–۵۲</a:t>
            </a:r>
          </a:p>
          <a:p>
            <a:pPr marL="342900" indent="-342900" algn="r" rtl="1">
              <a:buFont typeface="Wingdings" panose="05000000000000000000" pitchFamily="2" charset="2"/>
              <a:buChar char="q"/>
            </a:pPr>
            <a:r>
              <a:rPr lang="ar-AE" sz="2400" dirty="0" smtClean="0">
                <a:cs typeface="B Mitra" panose="00000400000000000000" pitchFamily="2" charset="-78"/>
              </a:rPr>
              <a:t>مصالح </a:t>
            </a:r>
            <a:r>
              <a:rPr lang="ar-AE" sz="2400" dirty="0">
                <a:cs typeface="B Mitra" panose="00000400000000000000" pitchFamily="2" charset="-78"/>
              </a:rPr>
              <a:t>و ساختمان، سام فروتنی، ۵۲</a:t>
            </a:r>
          </a:p>
          <a:p>
            <a:pPr marL="342900" indent="-342900" algn="r" rtl="1">
              <a:lnSpc>
                <a:spcPct val="150000"/>
              </a:lnSpc>
              <a:buFont typeface="Wingdings" panose="05000000000000000000" pitchFamily="2" charset="2"/>
              <a:buChar char="q"/>
            </a:pPr>
            <a:endParaRPr lang="en-US" sz="2200" b="1" dirty="0">
              <a:cs typeface="B Mitra" panose="00000400000000000000" pitchFamily="2" charset="-78"/>
            </a:endParaRPr>
          </a:p>
        </p:txBody>
      </p:sp>
    </p:spTree>
    <p:extLst>
      <p:ext uri="{BB962C8B-B14F-4D97-AF65-F5344CB8AC3E}">
        <p14:creationId xmlns:p14="http://schemas.microsoft.com/office/powerpoint/2010/main" val="556451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8648" y="1232034"/>
            <a:ext cx="2117558"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تاریخچه اهک</a:t>
            </a:r>
            <a:endParaRPr lang="en-US" sz="2600" b="1" dirty="0">
              <a:solidFill>
                <a:schemeClr val="bg1"/>
              </a:solidFill>
              <a:cs typeface="B Zar" panose="00000400000000000000" pitchFamily="2" charset="-78"/>
            </a:endParaRPr>
          </a:p>
        </p:txBody>
      </p:sp>
      <p:sp>
        <p:nvSpPr>
          <p:cNvPr id="6" name="TextBox 5"/>
          <p:cNvSpPr txBox="1"/>
          <p:nvPr/>
        </p:nvSpPr>
        <p:spPr>
          <a:xfrm>
            <a:off x="1106905" y="2310063"/>
            <a:ext cx="7344076" cy="1569660"/>
          </a:xfrm>
          <a:prstGeom prst="rect">
            <a:avLst/>
          </a:prstGeom>
          <a:noFill/>
        </p:spPr>
        <p:txBody>
          <a:bodyPr wrap="square" rtlCol="0">
            <a:spAutoFit/>
          </a:bodyPr>
          <a:lstStyle/>
          <a:p>
            <a:pPr algn="just" rtl="1"/>
            <a:r>
              <a:rPr lang="ar-AE" sz="2400" dirty="0" smtClean="0">
                <a:cs typeface="B Mitra" panose="00000400000000000000" pitchFamily="2" charset="-78"/>
              </a:rPr>
              <a:t>تثبیت خاک توسط آهک در حدود 5000 سال پیش در مصر باستان برای ساخت اهرام ثلاثه مصر مورد استفاده قرار گرفته است. علاوه بر این، مصریان از سنگهای آهکی برای ساخت این اهرام استفاده نمودند و همچنین چینی ها نیز سنگ آهک را در ساخت دیوار بزرگ چین بکار گرفتند.</a:t>
            </a:r>
            <a:endParaRPr lang="en-US" sz="2200" dirty="0">
              <a:cs typeface="B Mitra" panose="00000400000000000000" pitchFamily="2" charset="-78"/>
            </a:endParaRPr>
          </a:p>
        </p:txBody>
      </p:sp>
      <p:pic>
        <p:nvPicPr>
          <p:cNvPr id="2050" name="Picture 2" descr="http://www.azarahakan.com/fa/images/azarahakan/fil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38" y="3800058"/>
            <a:ext cx="4051754" cy="2701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azarahakan.com/fa/images/azarahakan/file/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831" y="4127551"/>
            <a:ext cx="3270841" cy="21577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81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8648" y="1232034"/>
            <a:ext cx="2117558"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تاریخچه اهک</a:t>
            </a:r>
            <a:endParaRPr lang="en-US" sz="2600" b="1" dirty="0">
              <a:solidFill>
                <a:schemeClr val="bg1"/>
              </a:solidFill>
              <a:cs typeface="B Zar" panose="00000400000000000000" pitchFamily="2" charset="-78"/>
            </a:endParaRPr>
          </a:p>
        </p:txBody>
      </p:sp>
      <p:sp>
        <p:nvSpPr>
          <p:cNvPr id="6" name="TextBox 5"/>
          <p:cNvSpPr txBox="1"/>
          <p:nvPr/>
        </p:nvSpPr>
        <p:spPr>
          <a:xfrm>
            <a:off x="587141" y="2367815"/>
            <a:ext cx="7902341" cy="3046988"/>
          </a:xfrm>
          <a:prstGeom prst="rect">
            <a:avLst/>
          </a:prstGeom>
          <a:noFill/>
        </p:spPr>
        <p:txBody>
          <a:bodyPr wrap="square" rtlCol="0">
            <a:spAutoFit/>
          </a:bodyPr>
          <a:lstStyle/>
          <a:p>
            <a:pPr algn="just" rtl="1"/>
            <a:r>
              <a:rPr lang="ar-AE" sz="2400" dirty="0">
                <a:cs typeface="B Mitra" panose="00000400000000000000" pitchFamily="2" charset="-78"/>
              </a:rPr>
              <a:t>در حدود 1000 سال قبل از میلاد مسیح، شواهدی وجود دارد که استفاده از آهک زنده و آهک هیدراته را در ساخت و ساز تمدن های زیادی از جمله یونانیان، مصریان، رومی ها، چینی ها و مغول ها تایید می کند.</a:t>
            </a:r>
          </a:p>
          <a:p>
            <a:pPr algn="just" rtl="1"/>
            <a:r>
              <a:rPr lang="ar-AE" sz="2400" dirty="0">
                <a:cs typeface="B Mitra" panose="00000400000000000000" pitchFamily="2" charset="-78"/>
              </a:rPr>
              <a:t>ساخت و استفاده از اولین کوره آهک به 2400 سال قبل از میلاد مسیح بر می گردد و در بین النهرین در زمانیکه شروع تمدن انسانی بوده است، یافت شده است.</a:t>
            </a:r>
          </a:p>
          <a:p>
            <a:pPr algn="just" rtl="1"/>
            <a:r>
              <a:rPr lang="ar-AE" sz="2400" dirty="0">
                <a:cs typeface="B Mitra" panose="00000400000000000000" pitchFamily="2" charset="-78"/>
              </a:rPr>
              <a:t>رومی های باستان از مخلوط پوزولان و آهک هیدراته در ساخت بسیاری از بناهای خود از جمله </a:t>
            </a:r>
            <a:r>
              <a:rPr lang="fa-IR" sz="2400" dirty="0" smtClean="0">
                <a:cs typeface="B Mitra" panose="00000400000000000000" pitchFamily="2" charset="-78"/>
              </a:rPr>
              <a:t>(</a:t>
            </a:r>
            <a:r>
              <a:rPr lang="en-US" sz="2400" dirty="0" smtClean="0">
                <a:cs typeface="B Mitra" panose="00000400000000000000" pitchFamily="2" charset="-78"/>
              </a:rPr>
              <a:t>Appian way </a:t>
            </a:r>
            <a:r>
              <a:rPr lang="fa-IR" sz="2400" dirty="0" smtClean="0">
                <a:cs typeface="B Mitra" panose="00000400000000000000" pitchFamily="2" charset="-78"/>
              </a:rPr>
              <a:t>)</a:t>
            </a:r>
            <a:r>
              <a:rPr lang="en-US" sz="2400" dirty="0" smtClean="0">
                <a:cs typeface="B Mitra" panose="00000400000000000000" pitchFamily="2" charset="-78"/>
              </a:rPr>
              <a:t> </a:t>
            </a:r>
            <a:r>
              <a:rPr lang="ar-AE" sz="2400" dirty="0">
                <a:cs typeface="B Mitra" panose="00000400000000000000" pitchFamily="2" charset="-78"/>
              </a:rPr>
              <a:t>یکی از اولین و مهمترین جاده های روم باستان که شهر رم را به جنوب شرق ایتالیا متصل می کرده </a:t>
            </a:r>
            <a:r>
              <a:rPr lang="ar-AE" sz="2400" dirty="0" smtClean="0">
                <a:cs typeface="B Mitra" panose="00000400000000000000" pitchFamily="2" charset="-78"/>
              </a:rPr>
              <a:t>است </a:t>
            </a:r>
            <a:r>
              <a:rPr lang="ar-AE" sz="2400" dirty="0">
                <a:cs typeface="B Mitra" panose="00000400000000000000" pitchFamily="2" charset="-78"/>
              </a:rPr>
              <a:t>استفاده می کردند. </a:t>
            </a:r>
          </a:p>
        </p:txBody>
      </p:sp>
    </p:spTree>
    <p:extLst>
      <p:ext uri="{BB962C8B-B14F-4D97-AF65-F5344CB8AC3E}">
        <p14:creationId xmlns:p14="http://schemas.microsoft.com/office/powerpoint/2010/main" val="2741914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آهک چیست و چه کاربردی دارد؟</a:t>
            </a:r>
            <a:endParaRPr lang="en-US" sz="2600" b="1" dirty="0">
              <a:solidFill>
                <a:schemeClr val="bg1"/>
              </a:solidFill>
              <a:cs typeface="B Zar" panose="00000400000000000000" pitchFamily="2" charset="-78"/>
            </a:endParaRPr>
          </a:p>
        </p:txBody>
      </p:sp>
      <p:sp>
        <p:nvSpPr>
          <p:cNvPr id="6" name="TextBox 5"/>
          <p:cNvSpPr txBox="1"/>
          <p:nvPr/>
        </p:nvSpPr>
        <p:spPr>
          <a:xfrm>
            <a:off x="500515" y="2367815"/>
            <a:ext cx="7988968" cy="4154984"/>
          </a:xfrm>
          <a:prstGeom prst="rect">
            <a:avLst/>
          </a:prstGeom>
          <a:noFill/>
        </p:spPr>
        <p:txBody>
          <a:bodyPr wrap="square" rtlCol="0">
            <a:spAutoFit/>
          </a:bodyPr>
          <a:lstStyle/>
          <a:p>
            <a:pPr algn="just" rtl="1"/>
            <a:r>
              <a:rPr lang="ar-AE" sz="2400" dirty="0" smtClean="0">
                <a:cs typeface="B Mitra" panose="00000400000000000000" pitchFamily="2" charset="-78"/>
              </a:rPr>
              <a:t>از </a:t>
            </a:r>
            <a:r>
              <a:rPr lang="ar-AE" sz="2400" dirty="0">
                <a:cs typeface="B Mitra" panose="00000400000000000000" pitchFamily="2" charset="-78"/>
              </a:rPr>
              <a:t>نظر علمی ، آهک همان اکسید کلسیم است که از حرارت دادن شدید سنگ آهک (کربنات کلسیم طبیعی) بدست می آید.</a:t>
            </a:r>
          </a:p>
          <a:p>
            <a:pPr algn="just" rtl="1"/>
            <a:r>
              <a:rPr lang="ar-AE" sz="2400" dirty="0">
                <a:cs typeface="B Mitra" panose="00000400000000000000" pitchFamily="2" charset="-78"/>
              </a:rPr>
              <a:t>آهک و گچ ، از جمله موادی هستند که کارآیی آنها از دوران باستان ، توسط بشر شناخته شده است و از آنها در ساختن انواع بناها ، استفاده می شد. موادی مانند آهک ، ساروج و سیمان برای اتصال محکمتر قطعات سنگ و یا چوب بکار گرفته می شد.</a:t>
            </a:r>
          </a:p>
          <a:p>
            <a:pPr algn="just" rtl="1"/>
            <a:r>
              <a:rPr lang="fa-IR" sz="2400" b="1" dirty="0" smtClean="0">
                <a:solidFill>
                  <a:schemeClr val="bg2">
                    <a:lumMod val="10000"/>
                  </a:schemeClr>
                </a:solidFill>
                <a:cs typeface="B Mitra" panose="00000400000000000000" pitchFamily="2" charset="-78"/>
              </a:rPr>
              <a:t>مفاهیم آهک مرده و آب آهک</a:t>
            </a:r>
            <a:endParaRPr lang="ar-AE" sz="2400" dirty="0">
              <a:solidFill>
                <a:schemeClr val="bg2">
                  <a:lumMod val="10000"/>
                </a:schemeClr>
              </a:solidFill>
              <a:cs typeface="B Mitra" panose="00000400000000000000" pitchFamily="2" charset="-78"/>
            </a:endParaRPr>
          </a:p>
          <a:p>
            <a:pPr algn="just" rtl="1"/>
            <a:r>
              <a:rPr lang="ar-AE" sz="2400" dirty="0">
                <a:cs typeface="B Mitra" panose="00000400000000000000" pitchFamily="2" charset="-78"/>
              </a:rPr>
              <a:t>هرگاه بر روی اکسید کلسیم (آهک زنده) ، آب ریخته شود، بر اثر واکنش با آب ، گرما ایجاد می کند که موجب بخار شدن قسمتی از آب می شود. در این عمل ، آهک بر اثر جذب آب ، متورم شده ، سپس به صورت گرد سفیدی در می آید که اصطلاحا «آهک مرده» نامیده می شود، (زیرا در تماس با آب ، دیگر واکنشی از خود نشان نمی دهد) و این عمل را شکفته شدن آهک نیز می گویند</a:t>
            </a:r>
            <a:r>
              <a:rPr lang="ar-AE" sz="2400" dirty="0" smtClean="0">
                <a:cs typeface="B Mitra" panose="00000400000000000000" pitchFamily="2" charset="-78"/>
              </a:rPr>
              <a:t>.</a:t>
            </a:r>
            <a:endParaRPr lang="ar-AE" sz="2400" dirty="0">
              <a:cs typeface="B Mitra" panose="00000400000000000000" pitchFamily="2" charset="-78"/>
            </a:endParaRPr>
          </a:p>
        </p:txBody>
      </p:sp>
    </p:spTree>
    <p:extLst>
      <p:ext uri="{BB962C8B-B14F-4D97-AF65-F5344CB8AC3E}">
        <p14:creationId xmlns:p14="http://schemas.microsoft.com/office/powerpoint/2010/main" val="4276321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آهک چیست و چه کاربردی دارد؟</a:t>
            </a:r>
            <a:endParaRPr lang="en-US" sz="2600" b="1" dirty="0">
              <a:solidFill>
                <a:schemeClr val="bg1"/>
              </a:solidFill>
              <a:cs typeface="B Zar" panose="00000400000000000000" pitchFamily="2" charset="-78"/>
            </a:endParaRPr>
          </a:p>
        </p:txBody>
      </p:sp>
      <p:sp>
        <p:nvSpPr>
          <p:cNvPr id="6" name="TextBox 5"/>
          <p:cNvSpPr txBox="1"/>
          <p:nvPr/>
        </p:nvSpPr>
        <p:spPr>
          <a:xfrm>
            <a:off x="500515" y="2367815"/>
            <a:ext cx="7988968" cy="1938992"/>
          </a:xfrm>
          <a:prstGeom prst="rect">
            <a:avLst/>
          </a:prstGeom>
          <a:noFill/>
        </p:spPr>
        <p:txBody>
          <a:bodyPr wrap="square" rtlCol="0">
            <a:spAutoFit/>
          </a:bodyPr>
          <a:lstStyle/>
          <a:p>
            <a:pPr algn="just" rtl="1"/>
            <a:r>
              <a:rPr lang="ar-AE" sz="2400" dirty="0">
                <a:cs typeface="B Mitra" panose="00000400000000000000" pitchFamily="2" charset="-78"/>
              </a:rPr>
              <a:t>هر گاه مقداری آب به آهک مرده اضافه شود، به شیر آهک تبدیل می شود که اگر آن را صاف کنیم، محلول زلالی که در حقیقت محلول سیرشده هیدروکسید کلسیم در آب است، حاصل می شود که به آب آهک موسوم است. آب آهک کاربردهای بسیاری در صنایع شیمیایی دارد. مثلا در تهیه هیدروکسید سدیم ، آمونیاک ، هیدروکسید فلزات ، پرکلرین و به ویژه در استخراج منیزیم از آب دریا بکار می رود.</a:t>
            </a:r>
          </a:p>
        </p:txBody>
      </p:sp>
    </p:spTree>
    <p:extLst>
      <p:ext uri="{BB962C8B-B14F-4D97-AF65-F5344CB8AC3E}">
        <p14:creationId xmlns:p14="http://schemas.microsoft.com/office/powerpoint/2010/main" val="4035362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انواع آهک</a:t>
            </a:r>
            <a:endParaRPr lang="en-US" sz="2600" b="1" dirty="0">
              <a:solidFill>
                <a:schemeClr val="bg1"/>
              </a:solidFill>
              <a:cs typeface="B Zar" panose="00000400000000000000" pitchFamily="2" charset="-78"/>
            </a:endParaRPr>
          </a:p>
        </p:txBody>
      </p:sp>
      <p:sp>
        <p:nvSpPr>
          <p:cNvPr id="6" name="TextBox 5"/>
          <p:cNvSpPr txBox="1"/>
          <p:nvPr/>
        </p:nvSpPr>
        <p:spPr>
          <a:xfrm>
            <a:off x="375385" y="2127184"/>
            <a:ext cx="8114098" cy="3785652"/>
          </a:xfrm>
          <a:prstGeom prst="rect">
            <a:avLst/>
          </a:prstGeom>
          <a:noFill/>
        </p:spPr>
        <p:txBody>
          <a:bodyPr wrap="square" rtlCol="0">
            <a:spAutoFit/>
          </a:bodyPr>
          <a:lstStyle/>
          <a:p>
            <a:pPr algn="just" rtl="1"/>
            <a:r>
              <a:rPr lang="ar-AE" sz="2400" b="1" dirty="0">
                <a:cs typeface="B Mitra" panose="00000400000000000000" pitchFamily="2" charset="-78"/>
              </a:rPr>
              <a:t>1</a:t>
            </a:r>
            <a:r>
              <a:rPr lang="ar-AE" sz="2400" b="1" dirty="0">
                <a:solidFill>
                  <a:srgbClr val="FF0000"/>
                </a:solidFill>
                <a:cs typeface="B Mitra" panose="00000400000000000000" pitchFamily="2" charset="-78"/>
                <a:hlinkClick r:id="rId2"/>
              </a:rPr>
              <a:t>.</a:t>
            </a:r>
            <a:r>
              <a:rPr lang="ar-AE" sz="2400" dirty="0">
                <a:solidFill>
                  <a:srgbClr val="FF0000"/>
                </a:solidFill>
                <a:cs typeface="B Mitra" panose="00000400000000000000" pitchFamily="2" charset="-78"/>
                <a:hlinkClick r:id="rId2"/>
              </a:rPr>
              <a:t>      </a:t>
            </a:r>
            <a:r>
              <a:rPr lang="fa-IR" sz="2400" b="1" dirty="0" smtClean="0">
                <a:solidFill>
                  <a:srgbClr val="FF0000"/>
                </a:solidFill>
                <a:cs typeface="B Mitra" panose="00000400000000000000" pitchFamily="2" charset="-78"/>
              </a:rPr>
              <a:t>آهک چرب یا پرقوه</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این نوع آهک ، حدود چهار درصد ناخالصی همراه دارد و مهمترین ویژگی آن این است که در تماس با آب به شدت شکفته می شود و حجم آن تا حدود ۲.۵ برابر مقدار اولیه اش افزایش می یابد. مخلوط آن با شن در تماس با گاز کربنیک به سرعت خود را می گیرد و سفت می شود، (به مدت ۱۵ روز در مجاورت هوا). از اینرو ، آهک چرب را آهک هوایی نیز می گویند.</a:t>
            </a:r>
          </a:p>
          <a:p>
            <a:pPr algn="just" rtl="1"/>
            <a:r>
              <a:rPr lang="ar-AE" sz="2400" b="1" dirty="0">
                <a:solidFill>
                  <a:srgbClr val="FF0000"/>
                </a:solidFill>
                <a:cs typeface="B Mitra" panose="00000400000000000000" pitchFamily="2" charset="-78"/>
              </a:rPr>
              <a:t>2</a:t>
            </a:r>
            <a:r>
              <a:rPr lang="ar-AE" sz="2400" b="1" dirty="0">
                <a:solidFill>
                  <a:srgbClr val="FF0000"/>
                </a:solidFill>
                <a:cs typeface="B Mitra" panose="00000400000000000000" pitchFamily="2" charset="-78"/>
                <a:hlinkClick r:id="rId2"/>
              </a:rPr>
              <a:t>.</a:t>
            </a:r>
            <a:r>
              <a:rPr lang="ar-AE" sz="2400" dirty="0">
                <a:solidFill>
                  <a:srgbClr val="FF0000"/>
                </a:solidFill>
                <a:cs typeface="B Mitra" panose="00000400000000000000" pitchFamily="2" charset="-78"/>
                <a:hlinkClick r:id="rId2"/>
              </a:rPr>
              <a:t>     </a:t>
            </a:r>
            <a:r>
              <a:rPr lang="fa-IR" sz="2400" b="1" dirty="0" smtClean="0">
                <a:solidFill>
                  <a:srgbClr val="FF0000"/>
                </a:solidFill>
                <a:cs typeface="B Mitra" panose="00000400000000000000" pitchFamily="2" charset="-78"/>
              </a:rPr>
              <a:t>آهک های کم قوه</a:t>
            </a:r>
            <a:endParaRPr lang="ar-AE" sz="2400" dirty="0">
              <a:solidFill>
                <a:srgbClr val="FF0000"/>
              </a:solidFill>
              <a:cs typeface="B Mitra" panose="00000400000000000000" pitchFamily="2" charset="-78"/>
            </a:endParaRPr>
          </a:p>
          <a:p>
            <a:pPr algn="just" rtl="1"/>
            <a:r>
              <a:rPr lang="ar-AE" sz="2400" dirty="0">
                <a:cs typeface="B Mitra" panose="00000400000000000000" pitchFamily="2" charset="-78"/>
              </a:rPr>
              <a:t>این نوع آهک از سنگ آهک هایی که ۵ تا ۶ درصد آهک دارند، تولید می شود و ناخالصی های عمده آن را اکسید آهن (</a:t>
            </a:r>
            <a:r>
              <a:rPr lang="en-US" sz="2400" dirty="0">
                <a:cs typeface="B Mitra" panose="00000400000000000000" pitchFamily="2" charset="-78"/>
              </a:rPr>
              <a:t>II) </a:t>
            </a:r>
            <a:r>
              <a:rPr lang="ar-AE" sz="2400" dirty="0">
                <a:cs typeface="B Mitra" panose="00000400000000000000" pitchFamily="2" charset="-78"/>
              </a:rPr>
              <a:t>گل اُخری ، اکسید سیلیسیم (سیلیس) و اکسید آلومینیوم (آلومین) تشکیل می دهد. از ویژگیهای این نوع آهک آن است که به کندی شکفته می شود و ملاط حاصل از مخلوط آن با شن ، به آرامی در هوا سفت می شود</a:t>
            </a:r>
            <a:r>
              <a:rPr lang="ar-AE" sz="2400" dirty="0" smtClean="0">
                <a:cs typeface="B Mitra" panose="00000400000000000000" pitchFamily="2" charset="-78"/>
              </a:rPr>
              <a:t>.</a:t>
            </a:r>
            <a:endParaRPr lang="ar-AE" sz="2400" dirty="0">
              <a:cs typeface="B Mitra" panose="00000400000000000000" pitchFamily="2" charset="-78"/>
            </a:endParaRPr>
          </a:p>
        </p:txBody>
      </p:sp>
    </p:spTree>
    <p:extLst>
      <p:ext uri="{BB962C8B-B14F-4D97-AF65-F5344CB8AC3E}">
        <p14:creationId xmlns:p14="http://schemas.microsoft.com/office/powerpoint/2010/main" val="2750366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انواع آهک</a:t>
            </a:r>
            <a:endParaRPr lang="en-US" sz="2600" b="1" dirty="0">
              <a:solidFill>
                <a:schemeClr val="bg1"/>
              </a:solidFill>
              <a:cs typeface="B Zar" panose="00000400000000000000" pitchFamily="2" charset="-78"/>
            </a:endParaRPr>
          </a:p>
        </p:txBody>
      </p:sp>
      <p:sp>
        <p:nvSpPr>
          <p:cNvPr id="6" name="TextBox 5"/>
          <p:cNvSpPr txBox="1"/>
          <p:nvPr/>
        </p:nvSpPr>
        <p:spPr>
          <a:xfrm>
            <a:off x="375385" y="2127184"/>
            <a:ext cx="8114098" cy="1938992"/>
          </a:xfrm>
          <a:prstGeom prst="rect">
            <a:avLst/>
          </a:prstGeom>
          <a:noFill/>
        </p:spPr>
        <p:txBody>
          <a:bodyPr wrap="square" rtlCol="0">
            <a:spAutoFit/>
          </a:bodyPr>
          <a:lstStyle/>
          <a:p>
            <a:pPr algn="just" rtl="1"/>
            <a:r>
              <a:rPr lang="ar-AE" sz="2400" b="1" dirty="0" smtClean="0">
                <a:solidFill>
                  <a:srgbClr val="FF0000"/>
                </a:solidFill>
                <a:cs typeface="B Mitra" panose="00000400000000000000" pitchFamily="2" charset="-78"/>
              </a:rPr>
              <a:t>3</a:t>
            </a:r>
            <a:r>
              <a:rPr lang="fa-IR" sz="2400" dirty="0" smtClean="0">
                <a:solidFill>
                  <a:srgbClr val="FF0000"/>
                </a:solidFill>
                <a:cs typeface="B Mitra" panose="00000400000000000000" pitchFamily="2" charset="-78"/>
              </a:rPr>
              <a:t>- </a:t>
            </a:r>
            <a:r>
              <a:rPr lang="fa-IR" sz="2400" b="1" dirty="0" smtClean="0">
                <a:solidFill>
                  <a:srgbClr val="FF0000"/>
                </a:solidFill>
                <a:cs typeface="B Mitra" panose="00000400000000000000" pitchFamily="2" charset="-78"/>
              </a:rPr>
              <a:t>آهک </a:t>
            </a:r>
            <a:r>
              <a:rPr lang="fa-IR" sz="2400" b="1" dirty="0">
                <a:solidFill>
                  <a:srgbClr val="FF0000"/>
                </a:solidFill>
                <a:cs typeface="B Mitra" panose="00000400000000000000" pitchFamily="2" charset="-78"/>
              </a:rPr>
              <a:t>های آبی</a:t>
            </a:r>
            <a:endParaRPr lang="ar-AE" sz="2400" b="1" dirty="0">
              <a:solidFill>
                <a:srgbClr val="FF0000"/>
              </a:solidFill>
              <a:cs typeface="B Mitra" panose="00000400000000000000" pitchFamily="2" charset="-78"/>
            </a:endParaRPr>
          </a:p>
          <a:p>
            <a:pPr algn="just" rtl="1"/>
            <a:r>
              <a:rPr lang="ar-AE" sz="2400" dirty="0">
                <a:cs typeface="B Mitra" panose="00000400000000000000" pitchFamily="2" charset="-78"/>
              </a:rPr>
              <a:t>این نوع آهک ، معمولا از سنگ آهک هایی که حدود ۶ تا ۲۲ درصد گل رس دارند، تهیه می شود. از ویژگیهای مهم این نوع آهک آن است که دور از هوا و حتی در زیر آب ، به آهستگی سفت می شود، در تماس با آب خیلی شکفته می شوند و با آب خمیر کم چسب تولید می کند. بطور کلی ، می توان این نوع آهک ها را حد واسط بین آهک های هوایی و سیمان دانست.</a:t>
            </a:r>
          </a:p>
        </p:txBody>
      </p:sp>
    </p:spTree>
    <p:extLst>
      <p:ext uri="{BB962C8B-B14F-4D97-AF65-F5344CB8AC3E}">
        <p14:creationId xmlns:p14="http://schemas.microsoft.com/office/powerpoint/2010/main" val="4167329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8446" y="1232034"/>
            <a:ext cx="4937760" cy="492443"/>
          </a:xfrm>
          <a:prstGeom prst="rect">
            <a:avLst/>
          </a:prstGeom>
          <a:noFill/>
        </p:spPr>
        <p:txBody>
          <a:bodyPr wrap="square" rtlCol="0">
            <a:spAutoFit/>
          </a:bodyPr>
          <a:lstStyle/>
          <a:p>
            <a:pPr algn="r"/>
            <a:r>
              <a:rPr lang="fa-IR" sz="2600" b="1" dirty="0" smtClean="0">
                <a:solidFill>
                  <a:schemeClr val="bg1"/>
                </a:solidFill>
                <a:cs typeface="B Zar" panose="00000400000000000000" pitchFamily="2" charset="-78"/>
              </a:rPr>
              <a:t>روش های تهیه آهک</a:t>
            </a:r>
            <a:endParaRPr lang="en-US" sz="2600" b="1" dirty="0">
              <a:solidFill>
                <a:schemeClr val="bg1"/>
              </a:solidFill>
              <a:cs typeface="B Zar" panose="00000400000000000000" pitchFamily="2" charset="-78"/>
            </a:endParaRPr>
          </a:p>
        </p:txBody>
      </p:sp>
      <p:sp>
        <p:nvSpPr>
          <p:cNvPr id="6" name="TextBox 5"/>
          <p:cNvSpPr txBox="1"/>
          <p:nvPr/>
        </p:nvSpPr>
        <p:spPr>
          <a:xfrm>
            <a:off x="442762" y="2271563"/>
            <a:ext cx="8114098" cy="1569660"/>
          </a:xfrm>
          <a:prstGeom prst="rect">
            <a:avLst/>
          </a:prstGeom>
          <a:noFill/>
        </p:spPr>
        <p:txBody>
          <a:bodyPr wrap="square" rtlCol="0">
            <a:spAutoFit/>
          </a:bodyPr>
          <a:lstStyle/>
          <a:p>
            <a:pPr algn="just" rtl="1"/>
            <a:r>
              <a:rPr lang="ar-SA" sz="2400" dirty="0">
                <a:cs typeface="B Mitra" panose="00000400000000000000" pitchFamily="2" charset="-78"/>
              </a:rPr>
              <a:t>روش تهیه کلی آهک ، همان حرارت دادن سنگ آهک (کربنات کلسیم) تا دمای </a:t>
            </a:r>
            <a:r>
              <a:rPr lang="fa-IR" sz="2400" dirty="0">
                <a:cs typeface="B Mitra" panose="00000400000000000000" pitchFamily="2" charset="-78"/>
              </a:rPr>
              <a:t>۱۰۰۰</a:t>
            </a:r>
            <a:r>
              <a:rPr lang="ar-SA" sz="2400" dirty="0">
                <a:cs typeface="B Mitra" panose="00000400000000000000" pitchFamily="2" charset="-78"/>
              </a:rPr>
              <a:t> تا </a:t>
            </a:r>
            <a:r>
              <a:rPr lang="fa-IR" sz="2400" dirty="0">
                <a:cs typeface="B Mitra" panose="00000400000000000000" pitchFamily="2" charset="-78"/>
              </a:rPr>
              <a:t>۱۲۰۰</a:t>
            </a:r>
            <a:r>
              <a:rPr lang="ar-SA" sz="2400" dirty="0">
                <a:cs typeface="B Mitra" panose="00000400000000000000" pitchFamily="2" charset="-78"/>
              </a:rPr>
              <a:t> درجه سانتی گراد است. البته ، هر چه دما بالاتر باشد و گاز دی اکسید کربن حاصل ، بهتر از محیط خارج شود، عمل تجزیه سنگ آهک بهتر صورت می پذیرد. اما بطور کلی ، تهیه انواع آهک متفاوت است که در اینجا به چند نمونه اشاره می شود</a:t>
            </a:r>
            <a:r>
              <a:rPr lang="en-US" sz="2400" dirty="0">
                <a:cs typeface="B Mitra" panose="00000400000000000000" pitchFamily="2" charset="-78"/>
              </a:rPr>
              <a:t>.</a:t>
            </a:r>
            <a:endParaRPr lang="ar-AE" sz="2400" dirty="0">
              <a:cs typeface="B Mitra" panose="00000400000000000000" pitchFamily="2" charset="-78"/>
            </a:endParaRPr>
          </a:p>
        </p:txBody>
      </p:sp>
      <p:sp>
        <p:nvSpPr>
          <p:cNvPr id="2" name="TextBox 1"/>
          <p:cNvSpPr txBox="1"/>
          <p:nvPr/>
        </p:nvSpPr>
        <p:spPr>
          <a:xfrm>
            <a:off x="567891" y="4119613"/>
            <a:ext cx="7863840" cy="1569660"/>
          </a:xfrm>
          <a:prstGeom prst="rect">
            <a:avLst/>
          </a:prstGeom>
          <a:noFill/>
        </p:spPr>
        <p:txBody>
          <a:bodyPr wrap="square" rtlCol="0">
            <a:spAutoFit/>
          </a:bodyPr>
          <a:lstStyle/>
          <a:p>
            <a:pPr algn="r" rtl="1"/>
            <a:r>
              <a:rPr lang="fa-IR" sz="2400" b="1" dirty="0" smtClean="0">
                <a:cs typeface="B Mitra" panose="00000400000000000000" pitchFamily="2" charset="-78"/>
              </a:rPr>
              <a:t>تهیه آهک معمولی</a:t>
            </a:r>
            <a:endParaRPr lang="en-US" sz="2400" dirty="0">
              <a:cs typeface="B Mitra" panose="00000400000000000000" pitchFamily="2" charset="-78"/>
            </a:endParaRPr>
          </a:p>
          <a:p>
            <a:pPr algn="r" rtl="1"/>
            <a:r>
              <a:rPr lang="ar-SA" sz="2400" dirty="0">
                <a:cs typeface="B Mitra" panose="00000400000000000000" pitchFamily="2" charset="-78"/>
              </a:rPr>
              <a:t>برای تهیه این نوع آهک ، از کوره های ثابت و غیره پیوسته یا از کوره های مکانیکی استفاده می شود</a:t>
            </a:r>
            <a:r>
              <a:rPr lang="en-US" sz="2400" dirty="0">
                <a:cs typeface="B Mitra" panose="00000400000000000000" pitchFamily="2" charset="-78"/>
              </a:rPr>
              <a:t>.</a:t>
            </a:r>
          </a:p>
          <a:p>
            <a:pPr algn="r"/>
            <a:endParaRPr lang="en-US" sz="2400" dirty="0">
              <a:cs typeface="B Mitra" panose="00000400000000000000" pitchFamily="2" charset="-78"/>
            </a:endParaRPr>
          </a:p>
        </p:txBody>
      </p:sp>
    </p:spTree>
    <p:extLst>
      <p:ext uri="{BB962C8B-B14F-4D97-AF65-F5344CB8AC3E}">
        <p14:creationId xmlns:p14="http://schemas.microsoft.com/office/powerpoint/2010/main" val="2058360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63</TotalTime>
  <Words>1295</Words>
  <Application>Microsoft Office PowerPoint</Application>
  <PresentationFormat>On-screen Show (4:3)</PresentationFormat>
  <Paragraphs>110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 Mitra</vt:lpstr>
      <vt:lpstr>B Titr</vt:lpstr>
      <vt:lpstr>B Zar</vt:lpstr>
      <vt:lpstr>Century Gothic</vt:lpstr>
      <vt:lpstr>Wingdings</vt:lpstr>
      <vt:lpstr>Wingdings 3</vt:lpstr>
      <vt:lpstr>Ion Boardroom</vt:lpstr>
      <vt:lpstr>آهک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آهک</dc:title>
  <dc:creator>apple</dc:creator>
  <cp:lastModifiedBy>apple</cp:lastModifiedBy>
  <cp:revision>12</cp:revision>
  <dcterms:created xsi:type="dcterms:W3CDTF">2016-11-14T13:00:22Z</dcterms:created>
  <dcterms:modified xsi:type="dcterms:W3CDTF">2016-11-14T15:29:42Z</dcterms:modified>
</cp:coreProperties>
</file>