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8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6"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p:scale>
          <a:sx n="75" d="100"/>
          <a:sy n="75" d="100"/>
        </p:scale>
        <p:origin x="84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11/29/2018</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6333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7517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B61BEF0D-F0BB-DE4B-95CE-6DB70DBA9567}" type="datetimeFigureOut">
              <a:rPr lang="en-US" smtClean="0"/>
              <a:pPr/>
              <a:t>11/29/2018</a:t>
            </a:fld>
            <a:endParaRPr lang="en-US" dirty="0"/>
          </a:p>
        </p:txBody>
      </p:sp>
      <p:sp>
        <p:nvSpPr>
          <p:cNvPr id="5" name="Footer Placeholder 4"/>
          <p:cNvSpPr>
            <a:spLocks noGrp="1"/>
          </p:cNvSpPr>
          <p:nvPr>
            <p:ph type="ftr" sz="quarter" idx="11"/>
          </p:nvPr>
        </p:nvSpPr>
        <p:spPr>
          <a:xfrm>
            <a:off x="581192" y="5951810"/>
            <a:ext cx="5922209"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10838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88649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11/29/2018</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67043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21671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11/29/2018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01618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11/29/2018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21503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11/29/2018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35487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11/29/2018</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94625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4242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11/29/2018</a:t>
            </a:fld>
            <a:endParaRPr lang="en-US"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209765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pan-ac.ir/%d8%af%d9%88%d8%b1%d9%87-%d8%a2%d9%85%d9%88%d8%b2%d8%b4-%d8%ac%d8%a7%d9%85%d8%b9-%d8%a7%db%8c%d9%86%d8%af%db%8c%d8%b2%d8%a7%db%8c%d9%86-indesign/"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13192" y="863600"/>
            <a:ext cx="7989752" cy="1504844"/>
          </a:xfrm>
        </p:spPr>
        <p:txBody>
          <a:bodyPr/>
          <a:lstStyle/>
          <a:p>
            <a:pPr algn="ctr" rtl="1"/>
            <a:r>
              <a:rPr lang="fa-IR" dirty="0" smtClean="0">
                <a:cs typeface="B Titr" panose="00000700000000000000" pitchFamily="2" charset="-78"/>
              </a:rPr>
              <a:t>آموزش </a:t>
            </a:r>
            <a:r>
              <a:rPr lang="en-US" dirty="0" err="1" smtClean="0">
                <a:cs typeface="B Titr" panose="00000700000000000000" pitchFamily="2" charset="-78"/>
              </a:rPr>
              <a:t>Indesign</a:t>
            </a:r>
            <a:endParaRPr lang="en-US" dirty="0">
              <a:cs typeface="B Titr" panose="00000700000000000000" pitchFamily="2" charset="-78"/>
            </a:endParaRPr>
          </a:p>
        </p:txBody>
      </p:sp>
      <p:sp>
        <p:nvSpPr>
          <p:cNvPr id="3" name="Subtitle 2"/>
          <p:cNvSpPr>
            <a:spLocks noGrp="1"/>
          </p:cNvSpPr>
          <p:nvPr>
            <p:ph type="subTitle" idx="1"/>
          </p:nvPr>
        </p:nvSpPr>
        <p:spPr/>
        <p:txBody>
          <a:bodyPr/>
          <a:lstStyle/>
          <a:p>
            <a:endParaRPr lang="en-US"/>
          </a:p>
        </p:txBody>
      </p:sp>
      <p:pic>
        <p:nvPicPr>
          <p:cNvPr id="1026" name="Picture 2" descr="ÙØ±Ù Ø§ÙØ²Ø§Ø± Ø§ÛÙØ¯ÛØ²Ø§ÛÙ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276" y="558130"/>
            <a:ext cx="3127948" cy="25276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43492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5459605" y="2039356"/>
            <a:ext cx="3544695" cy="4401205"/>
          </a:xfrm>
          <a:prstGeom prst="rect">
            <a:avLst/>
          </a:prstGeom>
          <a:noFill/>
        </p:spPr>
        <p:txBody>
          <a:bodyPr wrap="square" rtlCol="0">
            <a:spAutoFit/>
          </a:bodyPr>
          <a:lstStyle/>
          <a:p>
            <a:pPr algn="just" rtl="1"/>
            <a:r>
              <a:rPr lang="ar-SA" sz="2000" dirty="0">
                <a:cs typeface="B Nazanin" panose="00000400000000000000" pitchFamily="2" charset="-78"/>
              </a:rPr>
              <a:t>در اينجا با قسمتهاي مختلفي روبه‌رو هستيد که امکانات گوناگوني را در اختيار شما قرار مي‌دهد. قسمتي که توسط کادر سبز رنگ مشخص شده است، منوي نرم افزار مي‌باشد، توسط اين منو مي‌توانيد دستورات مختلفي را به نرم‌افزار </a:t>
            </a:r>
            <a:r>
              <a:rPr lang="ar-SA" sz="2000" dirty="0" smtClean="0">
                <a:cs typeface="B Nazanin" panose="00000400000000000000" pitchFamily="2" charset="-78"/>
              </a:rPr>
              <a:t>بدهيد</a:t>
            </a:r>
            <a:r>
              <a:rPr lang="fa-IR" sz="2000" dirty="0" smtClean="0">
                <a:cs typeface="B Nazanin" panose="00000400000000000000" pitchFamily="2" charset="-78"/>
              </a:rPr>
              <a:t>.</a:t>
            </a:r>
            <a:endParaRPr lang="en-US" sz="2000" dirty="0" smtClean="0">
              <a:cs typeface="B Nazanin" panose="00000400000000000000" pitchFamily="2" charset="-78"/>
            </a:endParaRPr>
          </a:p>
          <a:p>
            <a:pPr algn="just" rtl="1"/>
            <a:r>
              <a:rPr lang="ar-SA" sz="2000" dirty="0" smtClean="0">
                <a:cs typeface="B Nazanin" panose="00000400000000000000" pitchFamily="2" charset="-78"/>
              </a:rPr>
              <a:t>قسمت </a:t>
            </a:r>
            <a:r>
              <a:rPr lang="ar-SA" sz="2000" dirty="0">
                <a:cs typeface="B Nazanin" panose="00000400000000000000" pitchFamily="2" charset="-78"/>
              </a:rPr>
              <a:t>مشخص شده پانل کنترل نام دارد. زمانيکه ابزاري را انتخاب مي‌کنيد، اين قسمت تغيير مي‌کند و خصوصيات ابزار انتخاب شده را نمايش مي‌دهد</a:t>
            </a:r>
            <a:r>
              <a:rPr lang="en-US" sz="2000" dirty="0">
                <a:cs typeface="B Nazanin" panose="00000400000000000000" pitchFamily="2" charset="-78"/>
              </a:rPr>
              <a:t/>
            </a:r>
            <a:br>
              <a:rPr lang="en-US" sz="2000" dirty="0">
                <a:cs typeface="B Nazanin" panose="00000400000000000000" pitchFamily="2" charset="-78"/>
              </a:rPr>
            </a:br>
            <a:r>
              <a:rPr lang="ar-SA" sz="2000" dirty="0">
                <a:cs typeface="B Nazanin" panose="00000400000000000000" pitchFamily="2" charset="-78"/>
              </a:rPr>
              <a:t>محدوده‌هايي که توسط کادر مشخص شده است مربوط به پانل ابزار است، بر روي قسمت مشخص شده توسط فلش کليک کنيد تا نحوه‌ي نمايش آن تغيير يابد</a:t>
            </a:r>
            <a:r>
              <a:rPr lang="en-US" sz="2000" dirty="0">
                <a:cs typeface="B Nazanin" panose="00000400000000000000" pitchFamily="2" charset="-78"/>
              </a:rPr>
              <a:t>.</a:t>
            </a:r>
          </a:p>
        </p:txBody>
      </p:sp>
      <p:pic>
        <p:nvPicPr>
          <p:cNvPr id="6146" name="Picture 2" descr="[تصویر:  005.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1" y="2355130"/>
            <a:ext cx="4680588" cy="3512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901832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1418799" y="1950535"/>
            <a:ext cx="7607300" cy="400110"/>
          </a:xfrm>
          <a:prstGeom prst="rect">
            <a:avLst/>
          </a:prstGeom>
          <a:noFill/>
        </p:spPr>
        <p:txBody>
          <a:bodyPr wrap="square" rtlCol="0">
            <a:spAutoFit/>
          </a:bodyPr>
          <a:lstStyle/>
          <a:p>
            <a:pPr algn="just" rtl="1"/>
            <a:r>
              <a:rPr lang="ar-SA" sz="2000" dirty="0">
                <a:cs typeface="B Nazanin" panose="00000400000000000000" pitchFamily="2" charset="-78"/>
              </a:rPr>
              <a:t>نحوه نمايش قبل بهتر به نظر مي‌آمد. دوباره روي قسمت مشخص شده کليک کنيد</a:t>
            </a:r>
            <a:r>
              <a:rPr lang="en-US" sz="2000" dirty="0">
                <a:cs typeface="B Nazanin" panose="00000400000000000000" pitchFamily="2" charset="-78"/>
              </a:rPr>
              <a:t>. </a:t>
            </a:r>
          </a:p>
        </p:txBody>
      </p:sp>
      <p:pic>
        <p:nvPicPr>
          <p:cNvPr id="7170" name="Picture 2" descr="[تصویر:  006.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8499" y="2350645"/>
            <a:ext cx="5782101" cy="4338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781643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6092825" y="2966535"/>
            <a:ext cx="2920573" cy="2554545"/>
          </a:xfrm>
          <a:prstGeom prst="rect">
            <a:avLst/>
          </a:prstGeom>
          <a:noFill/>
        </p:spPr>
        <p:txBody>
          <a:bodyPr wrap="square" rtlCol="0">
            <a:spAutoFit/>
          </a:bodyPr>
          <a:lstStyle/>
          <a:p>
            <a:pPr algn="r" rtl="1"/>
            <a:r>
              <a:rPr lang="ar-SA" sz="2000" dirty="0">
                <a:cs typeface="B Nazanin" panose="00000400000000000000" pitchFamily="2" charset="-78"/>
              </a:rPr>
              <a:t>اکنون مي‌خواهيم براي راحتي کار در محيط</a:t>
            </a:r>
            <a:r>
              <a:rPr lang="en-US" sz="2000" dirty="0">
                <a:cs typeface="B Nazanin" panose="00000400000000000000" pitchFamily="2" charset="-78"/>
              </a:rPr>
              <a:t> InDesign </a:t>
            </a:r>
            <a:r>
              <a:rPr lang="ar-SA" sz="2000" dirty="0">
                <a:cs typeface="B Nazanin" panose="00000400000000000000" pitchFamily="2" charset="-78"/>
              </a:rPr>
              <a:t>رنگ زمينه را تغيير دهيم براي اين کار، روي سربرگ</a:t>
            </a:r>
            <a:r>
              <a:rPr lang="en-US" sz="2000" dirty="0">
                <a:cs typeface="B Nazanin" panose="00000400000000000000" pitchFamily="2" charset="-78"/>
              </a:rPr>
              <a:t> Edit </a:t>
            </a:r>
            <a:r>
              <a:rPr lang="ar-SA" sz="2000" dirty="0">
                <a:cs typeface="B Nazanin" panose="00000400000000000000" pitchFamily="2" charset="-78"/>
              </a:rPr>
              <a:t>کليک کنيد</a:t>
            </a:r>
            <a:r>
              <a:rPr lang="en-US" sz="2000" dirty="0">
                <a:cs typeface="B Nazanin" panose="00000400000000000000" pitchFamily="2" charset="-78"/>
              </a:rPr>
              <a:t>.</a:t>
            </a:r>
            <a:br>
              <a:rPr lang="en-US" sz="2000" dirty="0">
                <a:cs typeface="B Nazanin" panose="00000400000000000000" pitchFamily="2" charset="-78"/>
              </a:rPr>
            </a:br>
            <a:r>
              <a:rPr lang="ar-SA" sz="2000" dirty="0">
                <a:cs typeface="B Nazanin" panose="00000400000000000000" pitchFamily="2" charset="-78"/>
              </a:rPr>
              <a:t>روي منوي فرعي</a:t>
            </a:r>
            <a:r>
              <a:rPr lang="en-US" sz="2000" dirty="0">
                <a:cs typeface="B Nazanin" panose="00000400000000000000" pitchFamily="2" charset="-78"/>
              </a:rPr>
              <a:t> Preferences </a:t>
            </a:r>
            <a:r>
              <a:rPr lang="ar-SA" sz="2000" dirty="0">
                <a:cs typeface="B Nazanin" panose="00000400000000000000" pitchFamily="2" charset="-78"/>
              </a:rPr>
              <a:t>کليک کنيد</a:t>
            </a:r>
            <a:r>
              <a:rPr lang="en-US" sz="2000" dirty="0">
                <a:cs typeface="B Nazanin" panose="00000400000000000000" pitchFamily="2" charset="-78"/>
              </a:rPr>
              <a:t>.</a:t>
            </a:r>
            <a:br>
              <a:rPr lang="en-US" sz="2000" dirty="0">
                <a:cs typeface="B Nazanin" panose="00000400000000000000" pitchFamily="2" charset="-78"/>
              </a:rPr>
            </a:br>
            <a:r>
              <a:rPr lang="ar-SA" sz="2000" dirty="0">
                <a:cs typeface="B Nazanin" panose="00000400000000000000" pitchFamily="2" charset="-78"/>
              </a:rPr>
              <a:t>روي گزينه</a:t>
            </a:r>
            <a:r>
              <a:rPr lang="en-US" sz="2000" dirty="0">
                <a:cs typeface="B Nazanin" panose="00000400000000000000" pitchFamily="2" charset="-78"/>
              </a:rPr>
              <a:t> Interface </a:t>
            </a:r>
            <a:r>
              <a:rPr lang="ar-SA" sz="2000" dirty="0">
                <a:cs typeface="B Nazanin" panose="00000400000000000000" pitchFamily="2" charset="-78"/>
              </a:rPr>
              <a:t>کليک کنيد</a:t>
            </a:r>
            <a:r>
              <a:rPr lang="en-US" sz="2000" dirty="0">
                <a:cs typeface="B Nazanin" panose="00000400000000000000" pitchFamily="2" charset="-78"/>
              </a:rPr>
              <a:t>.</a:t>
            </a:r>
          </a:p>
        </p:txBody>
      </p:sp>
      <p:pic>
        <p:nvPicPr>
          <p:cNvPr id="8194" name="Picture 2" descr="[تصویر:  007.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86000"/>
            <a:ext cx="6092825"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473108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5626099" y="2522504"/>
            <a:ext cx="3234899" cy="3046988"/>
          </a:xfrm>
          <a:prstGeom prst="rect">
            <a:avLst/>
          </a:prstGeom>
          <a:noFill/>
        </p:spPr>
        <p:txBody>
          <a:bodyPr wrap="square" rtlCol="0">
            <a:spAutoFit/>
          </a:bodyPr>
          <a:lstStyle/>
          <a:p>
            <a:pPr algn="r" rtl="1"/>
            <a:r>
              <a:rPr lang="ar-SA" sz="2400" dirty="0">
                <a:cs typeface="B Nazanin" panose="00000400000000000000" pitchFamily="2" charset="-78"/>
              </a:rPr>
              <a:t>از پنجره باز شده بر روي ليست باز شونده مشخص شده کليک کنيد</a:t>
            </a:r>
            <a:r>
              <a:rPr lang="en-US" sz="2400" dirty="0">
                <a:cs typeface="B Nazanin" panose="00000400000000000000" pitchFamily="2" charset="-78"/>
              </a:rPr>
              <a:t/>
            </a:r>
            <a:br>
              <a:rPr lang="en-US" sz="2400" dirty="0">
                <a:cs typeface="B Nazanin" panose="00000400000000000000" pitchFamily="2" charset="-78"/>
              </a:rPr>
            </a:br>
            <a:r>
              <a:rPr lang="ar-SA" sz="2400" dirty="0">
                <a:cs typeface="B Nazanin" panose="00000400000000000000" pitchFamily="2" charset="-78"/>
              </a:rPr>
              <a:t>همانطور که مشاهده مي‌‌کنيد در ليست باز شده گزينه‌هاي براي تغيير رنگ زمينه وجود دارد</a:t>
            </a:r>
            <a:r>
              <a:rPr lang="en-US" sz="2400" dirty="0">
                <a:cs typeface="B Nazanin" panose="00000400000000000000" pitchFamily="2" charset="-78"/>
              </a:rPr>
              <a:t>. </a:t>
            </a:r>
            <a:r>
              <a:rPr lang="ar-SA" sz="2400" dirty="0">
                <a:cs typeface="B Nazanin" panose="00000400000000000000" pitchFamily="2" charset="-78"/>
              </a:rPr>
              <a:t>بر روي گزينه</a:t>
            </a:r>
            <a:r>
              <a:rPr lang="en-US" sz="2400" dirty="0">
                <a:cs typeface="B Nazanin" panose="00000400000000000000" pitchFamily="2" charset="-78"/>
              </a:rPr>
              <a:t> Medium Light </a:t>
            </a:r>
            <a:r>
              <a:rPr lang="ar-SA" sz="2400" dirty="0">
                <a:cs typeface="B Nazanin" panose="00000400000000000000" pitchFamily="2" charset="-78"/>
              </a:rPr>
              <a:t>کليک کنيد</a:t>
            </a:r>
            <a:r>
              <a:rPr lang="en-US" sz="2400" dirty="0">
                <a:cs typeface="B Nazanin" panose="00000400000000000000" pitchFamily="2" charset="-78"/>
              </a:rPr>
              <a:t>.</a:t>
            </a:r>
          </a:p>
        </p:txBody>
      </p:sp>
      <p:pic>
        <p:nvPicPr>
          <p:cNvPr id="9218" name="Picture 2" descr="[تصویر:  008.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1930" y="2104268"/>
            <a:ext cx="5175250" cy="3883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094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5651499" y="1938304"/>
            <a:ext cx="3234899" cy="461665"/>
          </a:xfrm>
          <a:prstGeom prst="rect">
            <a:avLst/>
          </a:prstGeom>
          <a:noFill/>
        </p:spPr>
        <p:txBody>
          <a:bodyPr wrap="square" rtlCol="0">
            <a:spAutoFit/>
          </a:bodyPr>
          <a:lstStyle/>
          <a:p>
            <a:pPr rtl="1"/>
            <a:r>
              <a:rPr lang="ar-SA" sz="2400" dirty="0"/>
              <a:t>بر روي دکمه</a:t>
            </a:r>
            <a:r>
              <a:rPr lang="en-US" sz="2400" dirty="0"/>
              <a:t> OK </a:t>
            </a:r>
            <a:r>
              <a:rPr lang="ar-SA" sz="2400" dirty="0"/>
              <a:t>کليک کنيد</a:t>
            </a:r>
            <a:r>
              <a:rPr lang="en-US" sz="2400" dirty="0"/>
              <a:t>.</a:t>
            </a:r>
          </a:p>
        </p:txBody>
      </p:sp>
      <p:pic>
        <p:nvPicPr>
          <p:cNvPr id="10242" name="Picture 2" descr="[تصویر:  009.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749" y="2567470"/>
            <a:ext cx="5492750" cy="4121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580686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5407180" y="2001804"/>
            <a:ext cx="3311110" cy="4154984"/>
          </a:xfrm>
          <a:prstGeom prst="rect">
            <a:avLst/>
          </a:prstGeom>
          <a:noFill/>
        </p:spPr>
        <p:txBody>
          <a:bodyPr wrap="square" rtlCol="0">
            <a:spAutoFit/>
          </a:bodyPr>
          <a:lstStyle/>
          <a:p>
            <a:pPr algn="r" rtl="1"/>
            <a:r>
              <a:rPr lang="ar-SA" sz="2400" dirty="0">
                <a:cs typeface="B Nazanin" panose="00000400000000000000" pitchFamily="2" charset="-78"/>
              </a:rPr>
              <a:t>با انتخاب هر يک از ابزارهاي موجود در پانل ابزار، گزينه‌هاي تنظيمي مربوط به آن ابزار در پانل کنترل نمايان مي‌شود. در قسمتي که توسط کادر مشخص شده است، پانل‌هاي مربوط به رنگ، لايه‌ها و صفحات کار شده را مي‌توان در آن مشاهده نمود و اگر در حين کار نيازي به استفاده از آن نداشتيد مي‌توانيد هرکدام را ببنديد</a:t>
            </a:r>
            <a:r>
              <a:rPr lang="en-US" sz="2400" dirty="0" smtClean="0">
                <a:cs typeface="B Nazanin" panose="00000400000000000000" pitchFamily="2" charset="-78"/>
              </a:rPr>
              <a:t>.</a:t>
            </a:r>
            <a:endParaRPr lang="en-US" sz="2400" dirty="0">
              <a:cs typeface="B Nazanin" panose="00000400000000000000" pitchFamily="2" charset="-78"/>
            </a:endParaRPr>
          </a:p>
        </p:txBody>
      </p:sp>
      <p:pic>
        <p:nvPicPr>
          <p:cNvPr id="11266" name="Picture 2" descr="[تصویر:  0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784" y="2368862"/>
            <a:ext cx="4813300" cy="3611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64946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6045200" y="2001804"/>
            <a:ext cx="2673090" cy="2308324"/>
          </a:xfrm>
          <a:prstGeom prst="rect">
            <a:avLst/>
          </a:prstGeom>
          <a:noFill/>
        </p:spPr>
        <p:txBody>
          <a:bodyPr wrap="square" rtlCol="0">
            <a:spAutoFit/>
          </a:bodyPr>
          <a:lstStyle/>
          <a:p>
            <a:pPr algn="just" rtl="1"/>
            <a:r>
              <a:rPr lang="ar-SA" sz="2400" dirty="0"/>
              <a:t>همچنين مي‌توان در حين انجام کار تمامي پانل‌ها و جعبه ابزار را بطور موقت مخفي نمود. براي اين منظور دکمه</a:t>
            </a:r>
            <a:r>
              <a:rPr lang="en-US" sz="2400" dirty="0"/>
              <a:t> Tab </a:t>
            </a:r>
            <a:r>
              <a:rPr lang="ar-SA" sz="2400" dirty="0"/>
              <a:t>صفحه کليد را فشار دهيد</a:t>
            </a:r>
            <a:r>
              <a:rPr lang="en-US" sz="2400" dirty="0"/>
              <a:t>.</a:t>
            </a:r>
          </a:p>
        </p:txBody>
      </p:sp>
      <p:pic>
        <p:nvPicPr>
          <p:cNvPr id="12290" name="Picture 2" descr="[تصویر:  01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9010" y="2151930"/>
            <a:ext cx="5407180" cy="4057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79284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581192" y="2001804"/>
            <a:ext cx="8137098" cy="1200329"/>
          </a:xfrm>
          <a:prstGeom prst="rect">
            <a:avLst/>
          </a:prstGeom>
          <a:noFill/>
        </p:spPr>
        <p:txBody>
          <a:bodyPr wrap="square" rtlCol="0">
            <a:spAutoFit/>
          </a:bodyPr>
          <a:lstStyle/>
          <a:p>
            <a:pPr algn="just" rtl="1"/>
            <a:r>
              <a:rPr lang="ar-SA" sz="2400" dirty="0"/>
              <a:t>مشاهده مي‌کنيد که پانل‌ها در جاي خود باقي مي‌مانند و قسمت‌هاي ديگر مخفي مي‌‌شوند</a:t>
            </a:r>
            <a:r>
              <a:rPr lang="en-US" sz="2400" dirty="0"/>
              <a:t>. ‌</a:t>
            </a:r>
            <a:r>
              <a:rPr lang="ar-SA" sz="2400" dirty="0"/>
              <a:t>دکمه</a:t>
            </a:r>
            <a:r>
              <a:rPr lang="en-US" sz="2400" dirty="0"/>
              <a:t> Tab </a:t>
            </a:r>
            <a:r>
              <a:rPr lang="ar-SA" sz="2400" dirty="0"/>
              <a:t>صفحه کليد را فشار دهيد تا پانل ابزار هم به محيط کاريتان اضافه شود</a:t>
            </a:r>
            <a:r>
              <a:rPr lang="en-US" sz="2400" dirty="0"/>
              <a:t>.</a:t>
            </a:r>
          </a:p>
        </p:txBody>
      </p:sp>
      <p:pic>
        <p:nvPicPr>
          <p:cNvPr id="13314" name="Picture 2" descr="[تصویر:  01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192" y="2876862"/>
            <a:ext cx="4994108" cy="3745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17012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581192" y="2001804"/>
            <a:ext cx="8137098" cy="461665"/>
          </a:xfrm>
          <a:prstGeom prst="rect">
            <a:avLst/>
          </a:prstGeom>
          <a:noFill/>
        </p:spPr>
        <p:txBody>
          <a:bodyPr wrap="square" rtlCol="0">
            <a:spAutoFit/>
          </a:bodyPr>
          <a:lstStyle/>
          <a:p>
            <a:pPr algn="r" rtl="1"/>
            <a:r>
              <a:rPr lang="ar-SA" sz="2400" dirty="0"/>
              <a:t>براي نحوه نمايش ديگر پانل‌ها روي قسمت مشخص شده کليک کنيد</a:t>
            </a:r>
            <a:r>
              <a:rPr lang="en-US" sz="2400" dirty="0"/>
              <a:t>. </a:t>
            </a:r>
          </a:p>
        </p:txBody>
      </p:sp>
      <p:pic>
        <p:nvPicPr>
          <p:cNvPr id="14338" name="Picture 2" descr="[تصویر:  01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1463" y="2692196"/>
            <a:ext cx="5392737" cy="4044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451883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5407180" y="2144510"/>
            <a:ext cx="3508220" cy="4693593"/>
          </a:xfrm>
          <a:prstGeom prst="rect">
            <a:avLst/>
          </a:prstGeom>
          <a:noFill/>
        </p:spPr>
        <p:txBody>
          <a:bodyPr wrap="square" rtlCol="0">
            <a:spAutoFit/>
          </a:bodyPr>
          <a:lstStyle/>
          <a:p>
            <a:pPr algn="r" rtl="1"/>
            <a:r>
              <a:rPr lang="ar-SA" sz="2300" dirty="0"/>
              <a:t>مشاهده مي‌کنيد که پانل‌ها که با توضيحات آن به زودي آشنا خواهيد شد به گونه‌اي ديگري نمايش داده شدند. براي دسترسي به تنظيمات هر پانل کافي است بر روي دکمه</a:t>
            </a:r>
            <a:r>
              <a:rPr lang="en-US" sz="2300" dirty="0"/>
              <a:t> Options </a:t>
            </a:r>
            <a:r>
              <a:rPr lang="ar-SA" sz="2300" dirty="0"/>
              <a:t>در سمت راست و بالاي پانل کليک کنيد</a:t>
            </a:r>
            <a:r>
              <a:rPr lang="en-US" sz="2300" dirty="0"/>
              <a:t>.</a:t>
            </a:r>
            <a:br>
              <a:rPr lang="en-US" sz="2300" dirty="0"/>
            </a:br>
            <a:r>
              <a:rPr lang="ar-SA" sz="2300" dirty="0"/>
              <a:t>با توجه به کار مورد نظرتان مي‌توان گزينه‌اي را از اين ليست انتخاب کنيد. با اين ليست در بخش‌هاي بعدي آشنا خواهيد شد</a:t>
            </a:r>
            <a:r>
              <a:rPr lang="en-US" sz="2300" dirty="0"/>
              <a:t>. </a:t>
            </a:r>
            <a:r>
              <a:rPr lang="ar-SA" sz="2300" dirty="0"/>
              <a:t>براي بسته شدن اين منو دکمه</a:t>
            </a:r>
            <a:r>
              <a:rPr lang="en-US" sz="2300" dirty="0"/>
              <a:t> Esc </a:t>
            </a:r>
            <a:r>
              <a:rPr lang="ar-SA" sz="2300" dirty="0"/>
              <a:t>صفحه کليد را فشار دهيد</a:t>
            </a:r>
            <a:r>
              <a:rPr lang="en-US" sz="2300" dirty="0"/>
              <a:t>.</a:t>
            </a:r>
          </a:p>
        </p:txBody>
      </p:sp>
      <p:pic>
        <p:nvPicPr>
          <p:cNvPr id="15362" name="Picture 2" descr="[تصویر:  015.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952" y="2507530"/>
            <a:ext cx="4859337" cy="3644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81339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55992" y="1384300"/>
            <a:ext cx="7989752" cy="1504844"/>
          </a:xfrm>
        </p:spPr>
        <p:txBody>
          <a:bodyPr>
            <a:noAutofit/>
          </a:bodyPr>
          <a:lstStyle/>
          <a:p>
            <a:pPr algn="ctr" rtl="1"/>
            <a:r>
              <a:rPr lang="fa-IR" sz="2800" dirty="0" smtClean="0">
                <a:cs typeface="B Titr" panose="00000700000000000000" pitchFamily="2" charset="-78"/>
              </a:rPr>
              <a:t>استاد: </a:t>
            </a:r>
            <a:br>
              <a:rPr lang="fa-IR" sz="2800" dirty="0" smtClean="0">
                <a:cs typeface="B Titr" panose="00000700000000000000" pitchFamily="2" charset="-78"/>
              </a:rPr>
            </a:br>
            <a:r>
              <a:rPr lang="fa-IR" sz="2800" dirty="0" smtClean="0">
                <a:cs typeface="B Titr" panose="00000700000000000000" pitchFamily="2" charset="-78"/>
              </a:rPr>
              <a:t>سرکار خانم مهندس زیدآبادی</a:t>
            </a:r>
            <a:br>
              <a:rPr lang="fa-IR" sz="2800" dirty="0" smtClean="0">
                <a:cs typeface="B Titr" panose="00000700000000000000" pitchFamily="2" charset="-78"/>
              </a:rPr>
            </a:br>
            <a:r>
              <a:rPr lang="fa-IR" sz="2800" dirty="0" smtClean="0">
                <a:cs typeface="B Titr" panose="00000700000000000000" pitchFamily="2" charset="-78"/>
              </a:rPr>
              <a:t>دانشجو: </a:t>
            </a:r>
            <a:br>
              <a:rPr lang="fa-IR" sz="2800" dirty="0" smtClean="0">
                <a:cs typeface="B Titr" panose="00000700000000000000" pitchFamily="2" charset="-78"/>
              </a:rPr>
            </a:br>
            <a:r>
              <a:rPr lang="fa-IR" sz="2800" dirty="0" smtClean="0">
                <a:cs typeface="B Titr" panose="00000700000000000000" pitchFamily="2" charset="-78"/>
              </a:rPr>
              <a:t>زهرا شهابی نژاد</a:t>
            </a:r>
            <a:br>
              <a:rPr lang="fa-IR" sz="2800" dirty="0" smtClean="0">
                <a:cs typeface="B Titr" panose="00000700000000000000" pitchFamily="2" charset="-78"/>
              </a:rPr>
            </a:br>
            <a:r>
              <a:rPr lang="fa-IR" sz="2800" dirty="0" smtClean="0">
                <a:cs typeface="B Titr" panose="00000700000000000000" pitchFamily="2" charset="-78"/>
              </a:rPr>
              <a:t>صفریان پور</a:t>
            </a:r>
            <a:endParaRPr lang="en-US" sz="2800" dirty="0">
              <a:cs typeface="B Titr" panose="00000700000000000000" pitchFamily="2" charset="-78"/>
            </a:endParaRPr>
          </a:p>
        </p:txBody>
      </p:sp>
      <p:sp>
        <p:nvSpPr>
          <p:cNvPr id="3" name="Subtitle 2"/>
          <p:cNvSpPr>
            <a:spLocks noGrp="1"/>
          </p:cNvSpPr>
          <p:nvPr>
            <p:ph type="subTitle" idx="1"/>
          </p:nvPr>
        </p:nvSpPr>
        <p:spPr/>
        <p:txBody>
          <a:bodyPr/>
          <a:lstStyle/>
          <a:p>
            <a:endParaRPr lang="en-US"/>
          </a:p>
        </p:txBody>
      </p:sp>
      <p:pic>
        <p:nvPicPr>
          <p:cNvPr id="1026" name="Picture 2" descr="ÙØ±Ù Ø§ÙØ²Ø§Ø± Ø§ÛÙØ¯ÛØ²Ø§ÛÙ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276" y="558130"/>
            <a:ext cx="3127948" cy="25276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88980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3" name="Rectangle 2"/>
          <p:cNvSpPr/>
          <p:nvPr/>
        </p:nvSpPr>
        <p:spPr>
          <a:xfrm>
            <a:off x="355600" y="2092031"/>
            <a:ext cx="8534400" cy="1015663"/>
          </a:xfrm>
          <a:prstGeom prst="rect">
            <a:avLst/>
          </a:prstGeom>
        </p:spPr>
        <p:txBody>
          <a:bodyPr wrap="square">
            <a:spAutoFit/>
          </a:bodyPr>
          <a:lstStyle/>
          <a:p>
            <a:pPr algn="r" rtl="1">
              <a:spcAft>
                <a:spcPts val="0"/>
              </a:spcAft>
            </a:pPr>
            <a:r>
              <a:rPr lang="ar-SA" sz="2000" b="1" dirty="0">
                <a:solidFill>
                  <a:srgbClr val="FF0000"/>
                </a:solidFill>
                <a:latin typeface="Times New Roman" panose="02020603050405020304" pitchFamily="18" charset="0"/>
                <a:ea typeface="Times New Roman" panose="02020603050405020304" pitchFamily="18" charset="0"/>
                <a:cs typeface="B Nazanin" panose="00000400000000000000" pitchFamily="2" charset="-78"/>
              </a:rPr>
              <a:t>روي قسمت مشخص شده کليک کنيد تا پانل ها به شکل پيش‌فرض نمايش داده شوند</a:t>
            </a:r>
            <a:r>
              <a:rPr lang="en-US" sz="2000" b="1" dirty="0">
                <a:solidFill>
                  <a:srgbClr val="FF0000"/>
                </a:solidFill>
                <a:latin typeface="Tahoma" panose="020B0604030504040204" pitchFamily="34" charset="0"/>
                <a:ea typeface="Times New Roman" panose="02020603050405020304" pitchFamily="18" charset="0"/>
                <a:cs typeface="B Nazanin" panose="00000400000000000000" pitchFamily="2" charset="-78"/>
              </a:rPr>
              <a:t>.</a:t>
            </a:r>
            <a:endParaRPr lang="en-US" sz="3200" b="1" dirty="0">
              <a:latin typeface="Times New Roman" panose="02020603050405020304" pitchFamily="18" charset="0"/>
              <a:ea typeface="Times New Roman" panose="02020603050405020304" pitchFamily="18" charset="0"/>
              <a:cs typeface="B Nazanin" panose="00000400000000000000" pitchFamily="2" charset="-78"/>
            </a:endParaRPr>
          </a:p>
          <a:p>
            <a:r>
              <a:rPr lang="en-US" sz="2000" b="1" dirty="0">
                <a:solidFill>
                  <a:srgbClr val="000000"/>
                </a:solidFill>
                <a:latin typeface="Tahoma" panose="020B0604030504040204" pitchFamily="34" charset="0"/>
                <a:ea typeface="Times New Roman" panose="02020603050405020304" pitchFamily="18" charset="0"/>
                <a:cs typeface="B Nazanin" panose="00000400000000000000" pitchFamily="2" charset="-78"/>
              </a:rPr>
              <a:t/>
            </a:r>
            <a:br>
              <a:rPr lang="en-US" sz="2000" b="1" dirty="0">
                <a:solidFill>
                  <a:srgbClr val="000000"/>
                </a:solidFill>
                <a:latin typeface="Tahoma" panose="020B0604030504040204" pitchFamily="34" charset="0"/>
                <a:ea typeface="Times New Roman" panose="02020603050405020304" pitchFamily="18" charset="0"/>
                <a:cs typeface="B Nazanin" panose="00000400000000000000" pitchFamily="2" charset="-78"/>
              </a:rPr>
            </a:br>
            <a:endParaRPr lang="en-US" sz="2000" b="1" dirty="0">
              <a:cs typeface="B Nazanin" panose="00000400000000000000" pitchFamily="2" charset="-78"/>
            </a:endParaRPr>
          </a:p>
        </p:txBody>
      </p:sp>
      <p:pic>
        <p:nvPicPr>
          <p:cNvPr id="16386" name="Picture 2" descr="[تصویر:  016.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8068" y="2507530"/>
            <a:ext cx="5698232" cy="4273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53743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3" name="Rectangle 2"/>
          <p:cNvSpPr/>
          <p:nvPr/>
        </p:nvSpPr>
        <p:spPr>
          <a:xfrm>
            <a:off x="355600" y="1984310"/>
            <a:ext cx="8534400" cy="707886"/>
          </a:xfrm>
          <a:prstGeom prst="rect">
            <a:avLst/>
          </a:prstGeom>
        </p:spPr>
        <p:txBody>
          <a:bodyPr wrap="square">
            <a:spAutoFit/>
          </a:bodyPr>
          <a:lstStyle/>
          <a:p>
            <a:pPr algn="r" rtl="1"/>
            <a:r>
              <a:rPr lang="ar-SA" sz="2000" dirty="0">
                <a:cs typeface="B Nazanin" panose="00000400000000000000" pitchFamily="2" charset="-78"/>
              </a:rPr>
              <a:t>در ادامه مي‌خواهيم به نحوه وارد کردن فايل‌هاي آماده در اين محيط بپردازيم</a:t>
            </a:r>
            <a:r>
              <a:rPr lang="en-US" sz="2000" dirty="0">
                <a:cs typeface="B Nazanin" panose="00000400000000000000" pitchFamily="2" charset="-78"/>
              </a:rPr>
              <a:t>. </a:t>
            </a:r>
            <a:r>
              <a:rPr lang="ar-SA" sz="2000" dirty="0">
                <a:cs typeface="B Nazanin" panose="00000400000000000000" pitchFamily="2" charset="-78"/>
              </a:rPr>
              <a:t>روي منوي</a:t>
            </a:r>
            <a:r>
              <a:rPr lang="en-US" sz="2000" dirty="0">
                <a:cs typeface="B Nazanin" panose="00000400000000000000" pitchFamily="2" charset="-78"/>
              </a:rPr>
              <a:t> File </a:t>
            </a:r>
            <a:r>
              <a:rPr lang="ar-SA" sz="2000" dirty="0">
                <a:cs typeface="B Nazanin" panose="00000400000000000000" pitchFamily="2" charset="-78"/>
              </a:rPr>
              <a:t>کليک کنيد</a:t>
            </a:r>
            <a:r>
              <a:rPr lang="en-US" sz="2000" dirty="0">
                <a:cs typeface="B Nazanin" panose="00000400000000000000" pitchFamily="2" charset="-78"/>
              </a:rPr>
              <a:t>.</a:t>
            </a:r>
            <a:br>
              <a:rPr lang="en-US" sz="2000" dirty="0">
                <a:cs typeface="B Nazanin" panose="00000400000000000000" pitchFamily="2" charset="-78"/>
              </a:rPr>
            </a:br>
            <a:r>
              <a:rPr lang="ar-SA" sz="2000" dirty="0">
                <a:cs typeface="B Nazanin" panose="00000400000000000000" pitchFamily="2" charset="-78"/>
              </a:rPr>
              <a:t>روي گزينه</a:t>
            </a:r>
            <a:r>
              <a:rPr lang="en-US" sz="2000" dirty="0">
                <a:cs typeface="B Nazanin" panose="00000400000000000000" pitchFamily="2" charset="-78"/>
              </a:rPr>
              <a:t> Open </a:t>
            </a:r>
            <a:r>
              <a:rPr lang="ar-SA" sz="2000" dirty="0">
                <a:cs typeface="B Nazanin" panose="00000400000000000000" pitchFamily="2" charset="-78"/>
              </a:rPr>
              <a:t>کليک کنيد</a:t>
            </a:r>
            <a:endParaRPr lang="en-US" sz="2000" dirty="0">
              <a:cs typeface="B Nazanin" panose="00000400000000000000" pitchFamily="2" charset="-78"/>
            </a:endParaRPr>
          </a:p>
        </p:txBody>
      </p:sp>
      <p:pic>
        <p:nvPicPr>
          <p:cNvPr id="17410" name="Picture 2" descr="[تصویر:  017.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5600" y="2507530"/>
            <a:ext cx="5468937" cy="41017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251312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3" name="Rectangle 2"/>
          <p:cNvSpPr/>
          <p:nvPr/>
        </p:nvSpPr>
        <p:spPr>
          <a:xfrm>
            <a:off x="355600" y="1984310"/>
            <a:ext cx="8534400" cy="3046988"/>
          </a:xfrm>
          <a:prstGeom prst="rect">
            <a:avLst/>
          </a:prstGeom>
        </p:spPr>
        <p:txBody>
          <a:bodyPr wrap="square">
            <a:spAutoFit/>
          </a:bodyPr>
          <a:lstStyle/>
          <a:p>
            <a:pPr algn="just" rtl="1"/>
            <a:r>
              <a:rPr lang="ar-SA" sz="2400" dirty="0">
                <a:cs typeface="B Nazanin" panose="00000400000000000000" pitchFamily="2" charset="-78"/>
              </a:rPr>
              <a:t>براي باز کردن يک فايل کافيست نام فايل را انتخاب کنيد و سپس بر دکمه</a:t>
            </a:r>
            <a:r>
              <a:rPr lang="en-US" sz="2400" dirty="0">
                <a:cs typeface="B Nazanin" panose="00000400000000000000" pitchFamily="2" charset="-78"/>
              </a:rPr>
              <a:t> Open </a:t>
            </a:r>
            <a:r>
              <a:rPr lang="ar-SA" sz="2400" dirty="0">
                <a:cs typeface="B Nazanin" panose="00000400000000000000" pitchFamily="2" charset="-78"/>
              </a:rPr>
              <a:t>کليک کنيد</a:t>
            </a:r>
            <a:r>
              <a:rPr lang="en-US" sz="2400" dirty="0">
                <a:cs typeface="B Nazanin" panose="00000400000000000000" pitchFamily="2" charset="-78"/>
              </a:rPr>
              <a:t>. </a:t>
            </a:r>
            <a:r>
              <a:rPr lang="ar-SA" sz="2400" dirty="0">
                <a:cs typeface="B Nazanin" panose="00000400000000000000" pitchFamily="2" charset="-78"/>
              </a:rPr>
              <a:t>در صورتيکه بخواهيد چندين فايل را باز کنيد، چند روش وجود دارد. در روش اول مي‌توانيد به وسيله ماوس محدوده‌اي را ايجاد کنيد تا فايل‌هايي داخل محدوده انتخاب شوند. در روش ديگر مي‌توانيد روي اولين فايل کليک کنيد و با فشردن دکمه</a:t>
            </a:r>
            <a:r>
              <a:rPr lang="en-US" sz="2400" dirty="0">
                <a:cs typeface="B Nazanin" panose="00000400000000000000" pitchFamily="2" charset="-78"/>
              </a:rPr>
              <a:t> Shift </a:t>
            </a:r>
            <a:r>
              <a:rPr lang="ar-SA" sz="2400" dirty="0">
                <a:cs typeface="B Nazanin" panose="00000400000000000000" pitchFamily="2" charset="-78"/>
              </a:rPr>
              <a:t>بر روي آخرين فايل کليک نمائيد تا فايل‌هاي مابين اين دو فايل انتخاب شوند. در صورتيکه فايل‌هاي مورد نظرتان پشت سر هم نباشند اولين فايل را انتخاب کنيد و سپس براي اضافه کردن‌هاي فايل‌هاي بعدي دکمه</a:t>
            </a:r>
            <a:r>
              <a:rPr lang="en-US" sz="2400" dirty="0">
                <a:cs typeface="B Nazanin" panose="00000400000000000000" pitchFamily="2" charset="-78"/>
              </a:rPr>
              <a:t> Ctrl </a:t>
            </a:r>
            <a:r>
              <a:rPr lang="ar-SA" sz="2400" dirty="0">
                <a:cs typeface="B Nazanin" panose="00000400000000000000" pitchFamily="2" charset="-78"/>
              </a:rPr>
              <a:t>را فشرده نگاه داشته و روي فايل‌هاي مورد نظر کليک کنيد تا انتخاب شوند. روي فايل مشخص شده دابل کليک کنيد</a:t>
            </a:r>
            <a:r>
              <a:rPr lang="en-US" sz="2400" dirty="0">
                <a:cs typeface="B Nazanin" panose="00000400000000000000" pitchFamily="2" charset="-78"/>
              </a:rPr>
              <a:t>.</a:t>
            </a:r>
          </a:p>
        </p:txBody>
      </p:sp>
    </p:spTree>
    <p:extLst>
      <p:ext uri="{BB962C8B-B14F-4D97-AF65-F5344CB8AC3E}">
        <p14:creationId xmlns:p14="http://schemas.microsoft.com/office/powerpoint/2010/main" val="2949432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pic>
        <p:nvPicPr>
          <p:cNvPr id="18434" name="Picture 2" descr="[تصویر:  018.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5262" y="1871662"/>
            <a:ext cx="6496049" cy="487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192122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3" name="Rectangle 2"/>
          <p:cNvSpPr/>
          <p:nvPr/>
        </p:nvSpPr>
        <p:spPr>
          <a:xfrm>
            <a:off x="5407180" y="2092031"/>
            <a:ext cx="3163764" cy="2893100"/>
          </a:xfrm>
          <a:prstGeom prst="rect">
            <a:avLst/>
          </a:prstGeom>
        </p:spPr>
        <p:txBody>
          <a:bodyPr wrap="square">
            <a:spAutoFit/>
          </a:bodyPr>
          <a:lstStyle/>
          <a:p>
            <a:pPr algn="r" rtl="1">
              <a:spcAft>
                <a:spcPts val="0"/>
              </a:spcAft>
            </a:pPr>
            <a:r>
              <a:rPr lang="ar-SA" sz="2600" dirty="0">
                <a:latin typeface="Times New Roman" panose="02020603050405020304" pitchFamily="18" charset="0"/>
                <a:ea typeface="Times New Roman" panose="02020603050405020304" pitchFamily="18" charset="0"/>
                <a:cs typeface="B Nazanin" panose="00000400000000000000" pitchFamily="2" charset="-78"/>
              </a:rPr>
              <a:t>روي فايل مشخص شده کليک کنيد</a:t>
            </a:r>
            <a:r>
              <a:rPr lang="en-US" sz="2600" dirty="0">
                <a:latin typeface="Tahoma" panose="020B0604030504040204" pitchFamily="34" charset="0"/>
                <a:ea typeface="Times New Roman" panose="02020603050405020304" pitchFamily="18" charset="0"/>
                <a:cs typeface="B Nazanin" panose="00000400000000000000" pitchFamily="2" charset="-78"/>
              </a:rPr>
              <a:t>.</a:t>
            </a:r>
            <a:br>
              <a:rPr lang="en-US" sz="2600" dirty="0">
                <a:latin typeface="Tahoma" panose="020B0604030504040204" pitchFamily="34" charset="0"/>
                <a:ea typeface="Times New Roman" panose="02020603050405020304" pitchFamily="18" charset="0"/>
                <a:cs typeface="B Nazanin" panose="00000400000000000000" pitchFamily="2" charset="-78"/>
              </a:rPr>
            </a:br>
            <a:r>
              <a:rPr lang="ar-SA" sz="2600" dirty="0">
                <a:latin typeface="Times New Roman" panose="02020603050405020304" pitchFamily="18" charset="0"/>
                <a:ea typeface="Times New Roman" panose="02020603050405020304" pitchFamily="18" charset="0"/>
                <a:cs typeface="B Nazanin" panose="00000400000000000000" pitchFamily="2" charset="-78"/>
              </a:rPr>
              <a:t>دکمه</a:t>
            </a:r>
            <a:r>
              <a:rPr lang="en-US" sz="2600" dirty="0">
                <a:latin typeface="Tahoma" panose="020B0604030504040204" pitchFamily="34" charset="0"/>
                <a:ea typeface="Times New Roman" panose="02020603050405020304" pitchFamily="18" charset="0"/>
                <a:cs typeface="B Nazanin" panose="00000400000000000000" pitchFamily="2" charset="-78"/>
              </a:rPr>
              <a:t> Shift </a:t>
            </a:r>
            <a:r>
              <a:rPr lang="ar-SA" sz="2600" dirty="0">
                <a:latin typeface="Times New Roman" panose="02020603050405020304" pitchFamily="18" charset="0"/>
                <a:ea typeface="Times New Roman" panose="02020603050405020304" pitchFamily="18" charset="0"/>
                <a:cs typeface="B Nazanin" panose="00000400000000000000" pitchFamily="2" charset="-78"/>
              </a:rPr>
              <a:t>صفحه کليد را فشرده نگاه داشته و روي فايل مشخص شده با فلش کليک کنيد تا تمامي فايل‌هاي بين اين دو فايل انتخاب شوند</a:t>
            </a:r>
            <a:r>
              <a:rPr lang="en-US" sz="2600" dirty="0">
                <a:latin typeface="Tahoma" panose="020B0604030504040204" pitchFamily="34" charset="0"/>
                <a:ea typeface="Times New Roman" panose="02020603050405020304" pitchFamily="18" charset="0"/>
                <a:cs typeface="B Nazanin" panose="00000400000000000000" pitchFamily="2" charset="-78"/>
              </a:rPr>
              <a:t>.</a:t>
            </a:r>
            <a:endParaRPr lang="en-US" sz="2600" dirty="0">
              <a:effectLst/>
              <a:latin typeface="Times New Roman" panose="02020603050405020304" pitchFamily="18" charset="0"/>
              <a:ea typeface="Times New Roman" panose="02020603050405020304" pitchFamily="18" charset="0"/>
              <a:cs typeface="B Nazanin" panose="00000400000000000000" pitchFamily="2" charset="-78"/>
            </a:endParaRPr>
          </a:p>
        </p:txBody>
      </p:sp>
      <p:pic>
        <p:nvPicPr>
          <p:cNvPr id="19458" name="Picture 2" descr="[تصویر:  019.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049" y="2092031"/>
            <a:ext cx="4851400" cy="363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33122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Rectangle 4"/>
          <p:cNvSpPr/>
          <p:nvPr/>
        </p:nvSpPr>
        <p:spPr>
          <a:xfrm>
            <a:off x="723900" y="1953532"/>
            <a:ext cx="8039100" cy="1569660"/>
          </a:xfrm>
          <a:prstGeom prst="rect">
            <a:avLst/>
          </a:prstGeom>
        </p:spPr>
        <p:txBody>
          <a:bodyPr wrap="square">
            <a:spAutoFit/>
          </a:bodyPr>
          <a:lstStyle/>
          <a:p>
            <a:pPr algn="r" rtl="1"/>
            <a:r>
              <a:rPr lang="ar-SA" sz="2400" dirty="0">
                <a:ea typeface="Times New Roman" panose="02020603050405020304" pitchFamily="18" charset="0"/>
                <a:cs typeface="B Nazanin" panose="00000400000000000000" pitchFamily="2" charset="-78"/>
              </a:rPr>
              <a:t>در ادامه مي‌خواهيم فايل ديگري را نيز انتخاب کنيم. براي اين کار دکمه</a:t>
            </a:r>
            <a:r>
              <a:rPr lang="en-US" sz="2400" dirty="0">
                <a:latin typeface="Tahoma" panose="020B0604030504040204" pitchFamily="34" charset="0"/>
                <a:ea typeface="Times New Roman" panose="02020603050405020304" pitchFamily="18" charset="0"/>
                <a:cs typeface="B Nazanin" panose="00000400000000000000" pitchFamily="2" charset="-78"/>
              </a:rPr>
              <a:t> Ctrl </a:t>
            </a:r>
            <a:r>
              <a:rPr lang="ar-SA" sz="2400" dirty="0">
                <a:latin typeface="Tahoma" panose="020B0604030504040204" pitchFamily="34" charset="0"/>
                <a:ea typeface="Times New Roman" panose="02020603050405020304" pitchFamily="18" charset="0"/>
                <a:cs typeface="B Nazanin" panose="00000400000000000000" pitchFamily="2" charset="-78"/>
              </a:rPr>
              <a:t>را فشرده نگاه داشته و بر روي فايلي که با فلش مشخص شده است‌، کليک کنيد</a:t>
            </a:r>
            <a:r>
              <a:rPr lang="en-US" sz="2400" dirty="0">
                <a:latin typeface="Tahoma" panose="020B0604030504040204" pitchFamily="34" charset="0"/>
                <a:ea typeface="Times New Roman" panose="02020603050405020304" pitchFamily="18" charset="0"/>
                <a:cs typeface="B Nazanin" panose="00000400000000000000" pitchFamily="2" charset="-78"/>
              </a:rPr>
              <a:t>.</a:t>
            </a:r>
            <a:br>
              <a:rPr lang="en-US" sz="2400" dirty="0">
                <a:latin typeface="Tahoma" panose="020B0604030504040204" pitchFamily="34" charset="0"/>
                <a:ea typeface="Times New Roman" panose="02020603050405020304" pitchFamily="18" charset="0"/>
                <a:cs typeface="B Nazanin" panose="00000400000000000000" pitchFamily="2" charset="-78"/>
              </a:rPr>
            </a:br>
            <a:r>
              <a:rPr lang="en-US" sz="2400" dirty="0">
                <a:latin typeface="Tahoma" panose="020B0604030504040204" pitchFamily="34" charset="0"/>
                <a:ea typeface="Times New Roman" panose="02020603050405020304" pitchFamily="18" charset="0"/>
                <a:cs typeface="B Nazanin" panose="00000400000000000000" pitchFamily="2" charset="-78"/>
              </a:rPr>
              <a:t/>
            </a:r>
            <a:br>
              <a:rPr lang="en-US" sz="2400" dirty="0">
                <a:latin typeface="Tahoma" panose="020B0604030504040204" pitchFamily="34" charset="0"/>
                <a:ea typeface="Times New Roman" panose="02020603050405020304" pitchFamily="18" charset="0"/>
                <a:cs typeface="B Nazanin" panose="00000400000000000000" pitchFamily="2" charset="-78"/>
              </a:rPr>
            </a:br>
            <a:endParaRPr lang="en-US" sz="2400" dirty="0">
              <a:cs typeface="B Nazanin" panose="00000400000000000000" pitchFamily="2" charset="-78"/>
            </a:endParaRPr>
          </a:p>
        </p:txBody>
      </p:sp>
      <p:pic>
        <p:nvPicPr>
          <p:cNvPr id="20482" name="Picture 2" descr="[تصویر:  02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9068" y="2738362"/>
            <a:ext cx="5334000"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82528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Rectangle 4"/>
          <p:cNvSpPr/>
          <p:nvPr/>
        </p:nvSpPr>
        <p:spPr>
          <a:xfrm>
            <a:off x="723900" y="1953532"/>
            <a:ext cx="8039100" cy="461665"/>
          </a:xfrm>
          <a:prstGeom prst="rect">
            <a:avLst/>
          </a:prstGeom>
        </p:spPr>
        <p:txBody>
          <a:bodyPr wrap="square">
            <a:spAutoFit/>
          </a:bodyPr>
          <a:lstStyle/>
          <a:p>
            <a:pPr algn="just" rtl="1"/>
            <a:r>
              <a:rPr lang="ar-SA" sz="2400" dirty="0">
                <a:cs typeface="B Nazanin" panose="00000400000000000000" pitchFamily="2" charset="-78"/>
              </a:rPr>
              <a:t>براي باز کردن اين فايل‌ها بر روي دکمه</a:t>
            </a:r>
            <a:r>
              <a:rPr lang="en-US" sz="2400" dirty="0">
                <a:cs typeface="B Nazanin" panose="00000400000000000000" pitchFamily="2" charset="-78"/>
              </a:rPr>
              <a:t> Open </a:t>
            </a:r>
            <a:r>
              <a:rPr lang="ar-SA" sz="2400" dirty="0">
                <a:cs typeface="B Nazanin" panose="00000400000000000000" pitchFamily="2" charset="-78"/>
              </a:rPr>
              <a:t>کليک کنيد</a:t>
            </a:r>
            <a:r>
              <a:rPr lang="en-US" sz="2400" dirty="0">
                <a:cs typeface="B Nazanin" panose="00000400000000000000" pitchFamily="2" charset="-78"/>
              </a:rPr>
              <a:t>. </a:t>
            </a:r>
          </a:p>
        </p:txBody>
      </p:sp>
      <p:pic>
        <p:nvPicPr>
          <p:cNvPr id="21507" name="Picture 3" descr="[تصویر:  02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3799" y="2415197"/>
            <a:ext cx="5824537" cy="4368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35752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Rectangle 4"/>
          <p:cNvSpPr/>
          <p:nvPr/>
        </p:nvSpPr>
        <p:spPr>
          <a:xfrm>
            <a:off x="6197600" y="1953532"/>
            <a:ext cx="2565400" cy="5047536"/>
          </a:xfrm>
          <a:prstGeom prst="rect">
            <a:avLst/>
          </a:prstGeom>
        </p:spPr>
        <p:txBody>
          <a:bodyPr wrap="square">
            <a:spAutoFit/>
          </a:bodyPr>
          <a:lstStyle/>
          <a:p>
            <a:pPr algn="just" rtl="1"/>
            <a:r>
              <a:rPr lang="ar-SA" sz="2300" dirty="0">
                <a:cs typeface="B Nazanin" panose="00000400000000000000" pitchFamily="2" charset="-78"/>
              </a:rPr>
              <a:t>اکنون تمامي فايل‌هاي مورد نظر باز شده‌اند. اگر روي عنوان هر فايل کليک کنيد آن فايل نمايش داده مي‌شود‌‌ و عنوان آن به رنگ خاکستري کمرنگ در مي‌آيد. در ضمن با فشردن کليدهاي</a:t>
            </a:r>
            <a:r>
              <a:rPr lang="en-US" sz="2300" dirty="0">
                <a:cs typeface="B Nazanin" panose="00000400000000000000" pitchFamily="2" charset="-78"/>
              </a:rPr>
              <a:t> </a:t>
            </a:r>
            <a:r>
              <a:rPr lang="en-US" sz="2300" dirty="0" err="1">
                <a:cs typeface="B Nazanin" panose="00000400000000000000" pitchFamily="2" charset="-78"/>
              </a:rPr>
              <a:t>Ctrl+Tab</a:t>
            </a:r>
            <a:r>
              <a:rPr lang="en-US" sz="2300" dirty="0">
                <a:cs typeface="B Nazanin" panose="00000400000000000000" pitchFamily="2" charset="-78"/>
              </a:rPr>
              <a:t> </a:t>
            </a:r>
            <a:r>
              <a:rPr lang="ar-SA" sz="2300" dirty="0">
                <a:cs typeface="B Nazanin" panose="00000400000000000000" pitchFamily="2" charset="-78"/>
              </a:rPr>
              <a:t>مي‌توانيد بين فايل‌ها حرکت کنيد و آنها را مشاهده کنيد</a:t>
            </a:r>
            <a:r>
              <a:rPr lang="en-US" sz="2300" dirty="0">
                <a:cs typeface="B Nazanin" panose="00000400000000000000" pitchFamily="2" charset="-78"/>
              </a:rPr>
              <a:t>. </a:t>
            </a:r>
            <a:r>
              <a:rPr lang="ar-SA" sz="2300" dirty="0">
                <a:cs typeface="B Nazanin" panose="00000400000000000000" pitchFamily="2" charset="-78"/>
              </a:rPr>
              <a:t>کليد</a:t>
            </a:r>
            <a:r>
              <a:rPr lang="en-US" sz="2300" dirty="0">
                <a:cs typeface="B Nazanin" panose="00000400000000000000" pitchFamily="2" charset="-78"/>
              </a:rPr>
              <a:t>Ctrl </a:t>
            </a:r>
            <a:r>
              <a:rPr lang="ar-SA" sz="2300" dirty="0">
                <a:cs typeface="B Nazanin" panose="00000400000000000000" pitchFamily="2" charset="-78"/>
              </a:rPr>
              <a:t>را فشرده نگاه‌داشته و کليد</a:t>
            </a:r>
            <a:r>
              <a:rPr lang="en-US" sz="2300" dirty="0">
                <a:cs typeface="B Nazanin" panose="00000400000000000000" pitchFamily="2" charset="-78"/>
              </a:rPr>
              <a:t> Tab </a:t>
            </a:r>
            <a:r>
              <a:rPr lang="ar-SA" sz="2300" dirty="0">
                <a:cs typeface="B Nazanin" panose="00000400000000000000" pitchFamily="2" charset="-78"/>
              </a:rPr>
              <a:t>را يکبار فشار دهيد</a:t>
            </a:r>
            <a:r>
              <a:rPr lang="en-US" sz="2300" dirty="0">
                <a:cs typeface="B Nazanin" panose="00000400000000000000" pitchFamily="2" charset="-78"/>
              </a:rPr>
              <a:t>.</a:t>
            </a:r>
          </a:p>
        </p:txBody>
      </p:sp>
      <p:pic>
        <p:nvPicPr>
          <p:cNvPr id="22530" name="Picture 2" descr="[تصویر:  02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074863"/>
            <a:ext cx="6096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83159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Rectangle 4"/>
          <p:cNvSpPr/>
          <p:nvPr/>
        </p:nvSpPr>
        <p:spPr>
          <a:xfrm>
            <a:off x="0" y="1953532"/>
            <a:ext cx="8763000" cy="5186035"/>
          </a:xfrm>
          <a:prstGeom prst="rect">
            <a:avLst/>
          </a:prstGeom>
        </p:spPr>
        <p:txBody>
          <a:bodyPr wrap="square">
            <a:spAutoFit/>
          </a:bodyPr>
          <a:lstStyle/>
          <a:p>
            <a:pPr algn="r" rtl="1"/>
            <a:r>
              <a:rPr lang="ar-SA" sz="2800" dirty="0">
                <a:cs typeface="B Nazanin" panose="00000400000000000000" pitchFamily="2" charset="-78"/>
              </a:rPr>
              <a:t>اکنون اولين فايلي که باز شده است را مشاهده مي‌کنيد. فايل‌ها به ترتيبي که باز شده‌اند نمايش داده مي‌شوند. در صورتيکه بخواهيد در خلاف اين جهت حرکت کنيد و عکس قبل را مشاهده کنيد بايد کليدهاي</a:t>
            </a:r>
            <a:r>
              <a:rPr lang="en-US" sz="2800" dirty="0">
                <a:cs typeface="B Nazanin" panose="00000400000000000000" pitchFamily="2" charset="-78"/>
              </a:rPr>
              <a:t> </a:t>
            </a:r>
            <a:r>
              <a:rPr lang="en-US" sz="2800" dirty="0" err="1">
                <a:cs typeface="B Nazanin" panose="00000400000000000000" pitchFamily="2" charset="-78"/>
              </a:rPr>
              <a:t>Ctrl+Shift+Tab</a:t>
            </a:r>
            <a:r>
              <a:rPr lang="en-US" sz="2800" dirty="0">
                <a:cs typeface="B Nazanin" panose="00000400000000000000" pitchFamily="2" charset="-78"/>
              </a:rPr>
              <a:t> </a:t>
            </a:r>
            <a:r>
              <a:rPr lang="ar-SA" sz="2800" dirty="0">
                <a:cs typeface="B Nazanin" panose="00000400000000000000" pitchFamily="2" charset="-78"/>
              </a:rPr>
              <a:t>را فشار دهيد</a:t>
            </a:r>
            <a:r>
              <a:rPr lang="en-US" sz="2800" dirty="0" smtClean="0">
                <a:cs typeface="B Nazanin" panose="00000400000000000000" pitchFamily="2" charset="-78"/>
              </a:rPr>
              <a:t>.</a:t>
            </a:r>
          </a:p>
          <a:p>
            <a:pPr algn="r" rtl="1"/>
            <a:r>
              <a:rPr lang="ar-SA" sz="2800" dirty="0">
                <a:cs typeface="B Nazanin" panose="00000400000000000000" pitchFamily="2" charset="-78"/>
              </a:rPr>
              <a:t>با بکارگيري دستور جاي‌دهي</a:t>
            </a:r>
            <a:r>
              <a:rPr lang="en-US" sz="2800" dirty="0">
                <a:cs typeface="B Nazanin" panose="00000400000000000000" pitchFamily="2" charset="-78"/>
              </a:rPr>
              <a:t>(Place) </a:t>
            </a:r>
            <a:r>
              <a:rPr lang="ar-SA" sz="2800" dirty="0">
                <a:cs typeface="B Nazanin" panose="00000400000000000000" pitchFamily="2" charset="-78"/>
              </a:rPr>
              <a:t>مي‌توانيد فايل‌هاي صوتي و تصويري، فايل‌هاي</a:t>
            </a:r>
            <a:r>
              <a:rPr lang="en-US" sz="2800" dirty="0">
                <a:cs typeface="B Nazanin" panose="00000400000000000000" pitchFamily="2" charset="-78"/>
              </a:rPr>
              <a:t> PDF</a:t>
            </a:r>
            <a:r>
              <a:rPr lang="ar-SA" sz="2800" dirty="0">
                <a:cs typeface="B Nazanin" panose="00000400000000000000" pitchFamily="2" charset="-78"/>
              </a:rPr>
              <a:t>، فايل‌هاي</a:t>
            </a:r>
            <a:r>
              <a:rPr lang="en-US" sz="2800" dirty="0">
                <a:cs typeface="B Nazanin" panose="00000400000000000000" pitchFamily="2" charset="-78"/>
              </a:rPr>
              <a:t> EPS</a:t>
            </a:r>
            <a:r>
              <a:rPr lang="ar-SA" sz="2800" dirty="0">
                <a:cs typeface="B Nazanin" panose="00000400000000000000" pitchFamily="2" charset="-78"/>
              </a:rPr>
              <a:t>، فايل‌هاي</a:t>
            </a:r>
            <a:r>
              <a:rPr lang="en-US" sz="2800" dirty="0">
                <a:cs typeface="B Nazanin" panose="00000400000000000000" pitchFamily="2" charset="-78"/>
              </a:rPr>
              <a:t> Word </a:t>
            </a:r>
            <a:r>
              <a:rPr lang="ar-SA" sz="2800" dirty="0">
                <a:cs typeface="B Nazanin" panose="00000400000000000000" pitchFamily="2" charset="-78"/>
              </a:rPr>
              <a:t>و</a:t>
            </a:r>
            <a:r>
              <a:rPr lang="en-US" sz="2800" dirty="0">
                <a:cs typeface="B Nazanin" panose="00000400000000000000" pitchFamily="2" charset="-78"/>
              </a:rPr>
              <a:t> Excel </a:t>
            </a:r>
            <a:r>
              <a:rPr lang="ar-SA" sz="2800" dirty="0">
                <a:cs typeface="B Nazanin" panose="00000400000000000000" pitchFamily="2" charset="-78"/>
              </a:rPr>
              <a:t>و متون</a:t>
            </a:r>
            <a:r>
              <a:rPr lang="en-US" sz="2800" dirty="0">
                <a:cs typeface="B Nazanin" panose="00000400000000000000" pitchFamily="2" charset="-78"/>
              </a:rPr>
              <a:t> TXT</a:t>
            </a:r>
            <a:r>
              <a:rPr lang="ar-SA" sz="2800" dirty="0">
                <a:cs typeface="B Nazanin" panose="00000400000000000000" pitchFamily="2" charset="-78"/>
              </a:rPr>
              <a:t>و</a:t>
            </a:r>
            <a:r>
              <a:rPr lang="en-US" sz="2800" dirty="0">
                <a:cs typeface="B Nazanin" panose="00000400000000000000" pitchFamily="2" charset="-78"/>
              </a:rPr>
              <a:t>RTF </a:t>
            </a:r>
            <a:r>
              <a:rPr lang="ar-SA" sz="2800" dirty="0">
                <a:cs typeface="B Nazanin" panose="00000400000000000000" pitchFamily="2" charset="-78"/>
              </a:rPr>
              <a:t>خود را در يک سند باز شده وارد نماييد. در اينجا يک سند باز شده مشاهده مي‌کنيد. در ادامه مي‌خواهيم بر روي اين سند عکس جديدي اضافه کنيم براي اين منظور روي منوي</a:t>
            </a:r>
            <a:r>
              <a:rPr lang="en-US" sz="2800" dirty="0">
                <a:cs typeface="B Nazanin" panose="00000400000000000000" pitchFamily="2" charset="-78"/>
              </a:rPr>
              <a:t> File </a:t>
            </a:r>
            <a:r>
              <a:rPr lang="ar-SA" sz="2800" dirty="0">
                <a:cs typeface="B Nazanin" panose="00000400000000000000" pitchFamily="2" charset="-78"/>
              </a:rPr>
              <a:t>کليک کنيد</a:t>
            </a:r>
            <a:r>
              <a:rPr lang="en-US" sz="2800" dirty="0">
                <a:cs typeface="B Nazanin" panose="00000400000000000000" pitchFamily="2" charset="-78"/>
              </a:rPr>
              <a:t>. </a:t>
            </a:r>
            <a:br>
              <a:rPr lang="en-US" sz="2800" dirty="0">
                <a:cs typeface="B Nazanin" panose="00000400000000000000" pitchFamily="2" charset="-78"/>
              </a:rPr>
            </a:br>
            <a:r>
              <a:rPr lang="ar-SA" sz="2800" dirty="0">
                <a:cs typeface="B Nazanin" panose="00000400000000000000" pitchFamily="2" charset="-78"/>
              </a:rPr>
              <a:t>روي گزينه</a:t>
            </a:r>
            <a:r>
              <a:rPr lang="en-US" sz="2800" dirty="0">
                <a:cs typeface="B Nazanin" panose="00000400000000000000" pitchFamily="2" charset="-78"/>
              </a:rPr>
              <a:t> Place </a:t>
            </a:r>
            <a:r>
              <a:rPr lang="ar-SA" sz="2800" dirty="0">
                <a:cs typeface="B Nazanin" panose="00000400000000000000" pitchFamily="2" charset="-78"/>
              </a:rPr>
              <a:t>کليک کنيد</a:t>
            </a:r>
            <a:r>
              <a:rPr lang="en-US" sz="2800" dirty="0">
                <a:cs typeface="B Nazanin" panose="00000400000000000000" pitchFamily="2" charset="-78"/>
              </a:rPr>
              <a:t>.</a:t>
            </a:r>
          </a:p>
          <a:p>
            <a:pPr algn="r" rtl="1"/>
            <a:r>
              <a:rPr lang="en-US" sz="2800" dirty="0">
                <a:cs typeface="B Nazanin" panose="00000400000000000000" pitchFamily="2" charset="-78"/>
              </a:rPr>
              <a:t/>
            </a:r>
            <a:br>
              <a:rPr lang="en-US" sz="2800" dirty="0">
                <a:cs typeface="B Nazanin" panose="00000400000000000000" pitchFamily="2" charset="-78"/>
              </a:rPr>
            </a:br>
            <a:endParaRPr lang="en-US" sz="2400" dirty="0">
              <a:cs typeface="B Nazanin" panose="00000400000000000000" pitchFamily="2" charset="-78"/>
            </a:endParaRPr>
          </a:p>
        </p:txBody>
      </p:sp>
    </p:spTree>
    <p:extLst>
      <p:ext uri="{BB962C8B-B14F-4D97-AF65-F5344CB8AC3E}">
        <p14:creationId xmlns:p14="http://schemas.microsoft.com/office/powerpoint/2010/main" val="38482102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pic>
        <p:nvPicPr>
          <p:cNvPr id="23554" name="Picture 2" descr="[تصویر:  02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8068" y="2125663"/>
            <a:ext cx="6096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8161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378718" y="2387600"/>
            <a:ext cx="8394700" cy="2554545"/>
          </a:xfrm>
          <a:prstGeom prst="rect">
            <a:avLst/>
          </a:prstGeom>
          <a:noFill/>
        </p:spPr>
        <p:txBody>
          <a:bodyPr wrap="square" rtlCol="0">
            <a:spAutoFit/>
          </a:bodyPr>
          <a:lstStyle/>
          <a:p>
            <a:pPr algn="just" rtl="1"/>
            <a:r>
              <a:rPr lang="ar-SA" sz="3200" b="1" dirty="0" smtClean="0">
                <a:cs typeface="B Nazanin" panose="00000400000000000000" pitchFamily="2" charset="-78"/>
                <a:hlinkClick r:id="rId2"/>
              </a:rPr>
              <a:t>نرم افزار ایندیزاین</a:t>
            </a:r>
            <a:r>
              <a:rPr lang="en-US" sz="3200" b="1" dirty="0" smtClean="0">
                <a:cs typeface="B Nazanin" panose="00000400000000000000" pitchFamily="2" charset="-78"/>
                <a:hlinkClick r:id="rId2"/>
              </a:rPr>
              <a:t> (Adobe </a:t>
            </a:r>
            <a:r>
              <a:rPr lang="en-US" sz="3200" b="1" dirty="0">
                <a:cs typeface="B Nazanin" panose="00000400000000000000" pitchFamily="2" charset="-78"/>
                <a:hlinkClick r:id="rId2"/>
              </a:rPr>
              <a:t>InDesign CC)</a:t>
            </a:r>
            <a:r>
              <a:rPr lang="en-US" sz="3200" b="1" dirty="0">
                <a:cs typeface="B Nazanin" panose="00000400000000000000" pitchFamily="2" charset="-78"/>
              </a:rPr>
              <a:t> </a:t>
            </a:r>
            <a:r>
              <a:rPr lang="ar-SA" sz="3200" b="1" dirty="0">
                <a:cs typeface="B Nazanin" panose="00000400000000000000" pitchFamily="2" charset="-78"/>
              </a:rPr>
              <a:t>یک نوع نرم افزار کامپیوتری ساخت شرکت</a:t>
            </a:r>
            <a:r>
              <a:rPr lang="en-US" sz="3200" b="1" dirty="0">
                <a:cs typeface="B Nazanin" panose="00000400000000000000" pitchFamily="2" charset="-78"/>
              </a:rPr>
              <a:t> adobe  </a:t>
            </a:r>
            <a:r>
              <a:rPr lang="ar-SA" sz="3200" b="1" dirty="0">
                <a:cs typeface="B Nazanin" panose="00000400000000000000" pitchFamily="2" charset="-78"/>
              </a:rPr>
              <a:t>است و در حوزه ی نشر رومیزی، صنعت چاپ و صفحه آرایی و … کاربرد دارد</a:t>
            </a:r>
            <a:r>
              <a:rPr lang="en-US" sz="3200" b="1" dirty="0">
                <a:cs typeface="B Nazanin" panose="00000400000000000000" pitchFamily="2" charset="-78"/>
              </a:rPr>
              <a:t>.</a:t>
            </a:r>
          </a:p>
          <a:p>
            <a:pPr algn="just" rtl="1"/>
            <a:endParaRPr lang="en-US" sz="3200" b="1" dirty="0">
              <a:cs typeface="B Nazanin" panose="00000400000000000000" pitchFamily="2" charset="-78"/>
            </a:endParaRPr>
          </a:p>
        </p:txBody>
      </p:sp>
    </p:spTree>
    <p:extLst>
      <p:ext uri="{BB962C8B-B14F-4D97-AF65-F5344CB8AC3E}">
        <p14:creationId xmlns:p14="http://schemas.microsoft.com/office/powerpoint/2010/main" val="15266132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292" y="4649874"/>
            <a:ext cx="7989752" cy="1083329"/>
          </a:xfrm>
        </p:spPr>
        <p:txBody>
          <a:bodyPr>
            <a:noAutofit/>
          </a:bodyPr>
          <a:lstStyle/>
          <a:p>
            <a:pPr algn="ctr"/>
            <a:r>
              <a:rPr lang="fa-IR" sz="16600" dirty="0" smtClean="0">
                <a:solidFill>
                  <a:schemeClr val="tx1"/>
                </a:solidFill>
                <a:cs typeface="B Titr" panose="00000700000000000000" pitchFamily="2" charset="-78"/>
              </a:rPr>
              <a:t>پایان</a:t>
            </a:r>
            <a:endParaRPr lang="en-US" sz="16600" dirty="0">
              <a:solidFill>
                <a:schemeClr val="tx1"/>
              </a:solidFill>
              <a:cs typeface="B Titr" panose="00000700000000000000" pitchFamily="2" charset="-78"/>
            </a:endParaRPr>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3827214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378718" y="2387600"/>
            <a:ext cx="8394700" cy="2554545"/>
          </a:xfrm>
          <a:prstGeom prst="rect">
            <a:avLst/>
          </a:prstGeom>
          <a:noFill/>
        </p:spPr>
        <p:txBody>
          <a:bodyPr wrap="square" rtlCol="0">
            <a:spAutoFit/>
          </a:bodyPr>
          <a:lstStyle/>
          <a:p>
            <a:pPr algn="just" rtl="1"/>
            <a:r>
              <a:rPr lang="ar-SA" sz="3200" dirty="0" smtClean="0">
                <a:cs typeface="B Nazanin" panose="00000400000000000000" pitchFamily="2" charset="-78"/>
              </a:rPr>
              <a:t>نرم‌افزار</a:t>
            </a:r>
            <a:r>
              <a:rPr lang="en-US" sz="3200" dirty="0" smtClean="0">
                <a:cs typeface="B Nazanin" panose="00000400000000000000" pitchFamily="2" charset="-78"/>
              </a:rPr>
              <a:t>InDesign‌</a:t>
            </a:r>
            <a:r>
              <a:rPr lang="ar-SA" sz="3200" dirty="0" smtClean="0">
                <a:cs typeface="B Nazanin" panose="00000400000000000000" pitchFamily="2" charset="-78"/>
              </a:rPr>
              <a:t>، قسمتي از پکيج طراحي گرافيک شرکت ادوبي</a:t>
            </a:r>
            <a:r>
              <a:rPr lang="en-US" sz="3200" dirty="0" smtClean="0">
                <a:cs typeface="B Nazanin" panose="00000400000000000000" pitchFamily="2" charset="-78"/>
              </a:rPr>
              <a:t>(Adobe) </a:t>
            </a:r>
            <a:r>
              <a:rPr lang="fa-IR" sz="3200" dirty="0" smtClean="0">
                <a:cs typeface="B Nazanin" panose="00000400000000000000" pitchFamily="2" charset="-78"/>
              </a:rPr>
              <a:t> </a:t>
            </a:r>
            <a:r>
              <a:rPr lang="ar-SA" sz="3200" dirty="0" smtClean="0">
                <a:cs typeface="B Nazanin" panose="00000400000000000000" pitchFamily="2" charset="-78"/>
              </a:rPr>
              <a:t>است. به کمک اين نرم‌افراز مي‌توانيد طراحي و اجراي صفحه آرايي‌‌‌‌کتاب، روزنامه، بروشور، کاتالوگ… را به صورت حرفه‌اي انجام دهيد. فايل‌هاي ساخته شده در اين نرم‌افزار قابليت انتشار بصورت چاپي يا محيط‌هاي شبکه‌اي را دارا مي‌باشند. </a:t>
            </a:r>
            <a:endParaRPr lang="en-US" sz="3200" b="1" dirty="0">
              <a:cs typeface="B Nazanin" panose="00000400000000000000" pitchFamily="2" charset="-78"/>
            </a:endParaRPr>
          </a:p>
        </p:txBody>
      </p:sp>
    </p:spTree>
    <p:extLst>
      <p:ext uri="{BB962C8B-B14F-4D97-AF65-F5344CB8AC3E}">
        <p14:creationId xmlns:p14="http://schemas.microsoft.com/office/powerpoint/2010/main" val="41785269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5539482" y="2373277"/>
            <a:ext cx="3340100" cy="3970318"/>
          </a:xfrm>
          <a:prstGeom prst="rect">
            <a:avLst/>
          </a:prstGeom>
          <a:noFill/>
        </p:spPr>
        <p:txBody>
          <a:bodyPr wrap="square" rtlCol="0">
            <a:spAutoFit/>
          </a:bodyPr>
          <a:lstStyle/>
          <a:p>
            <a:pPr algn="r" rtl="1"/>
            <a:r>
              <a:rPr lang="ar-SA" sz="2800" dirty="0">
                <a:cs typeface="B Nazanin" panose="00000400000000000000" pitchFamily="2" charset="-78"/>
              </a:rPr>
              <a:t>براي اجراي برنامه، روي دکمه</a:t>
            </a:r>
            <a:r>
              <a:rPr lang="en-US" sz="2800" dirty="0">
                <a:cs typeface="B Nazanin" panose="00000400000000000000" pitchFamily="2" charset="-78"/>
              </a:rPr>
              <a:t> Start </a:t>
            </a:r>
            <a:r>
              <a:rPr lang="ar-SA" sz="2800" dirty="0">
                <a:cs typeface="B Nazanin" panose="00000400000000000000" pitchFamily="2" charset="-78"/>
              </a:rPr>
              <a:t>کليک کنيد</a:t>
            </a:r>
            <a:r>
              <a:rPr lang="en-US" sz="2800" dirty="0">
                <a:cs typeface="B Nazanin" panose="00000400000000000000" pitchFamily="2" charset="-78"/>
              </a:rPr>
              <a:t>.</a:t>
            </a:r>
            <a:br>
              <a:rPr lang="en-US" sz="2800" dirty="0">
                <a:cs typeface="B Nazanin" panose="00000400000000000000" pitchFamily="2" charset="-78"/>
              </a:rPr>
            </a:br>
            <a:r>
              <a:rPr lang="ar-SA" sz="2800" dirty="0">
                <a:cs typeface="B Nazanin" panose="00000400000000000000" pitchFamily="2" charset="-78"/>
              </a:rPr>
              <a:t>روي منوي فرعي</a:t>
            </a:r>
            <a:r>
              <a:rPr lang="en-US" sz="2800" dirty="0">
                <a:cs typeface="B Nazanin" panose="00000400000000000000" pitchFamily="2" charset="-78"/>
              </a:rPr>
              <a:t> All Programs </a:t>
            </a:r>
            <a:r>
              <a:rPr lang="ar-SA" sz="2800" dirty="0">
                <a:cs typeface="B Nazanin" panose="00000400000000000000" pitchFamily="2" charset="-78"/>
              </a:rPr>
              <a:t>کليک کنيد</a:t>
            </a:r>
            <a:r>
              <a:rPr lang="en-US" sz="2800" dirty="0">
                <a:cs typeface="B Nazanin" panose="00000400000000000000" pitchFamily="2" charset="-78"/>
              </a:rPr>
              <a:t>.</a:t>
            </a:r>
            <a:br>
              <a:rPr lang="en-US" sz="2800" dirty="0">
                <a:cs typeface="B Nazanin" panose="00000400000000000000" pitchFamily="2" charset="-78"/>
              </a:rPr>
            </a:br>
            <a:r>
              <a:rPr lang="ar-SA" sz="2800" dirty="0">
                <a:cs typeface="B Nazanin" panose="00000400000000000000" pitchFamily="2" charset="-78"/>
              </a:rPr>
              <a:t>روي گزينه</a:t>
            </a:r>
            <a:r>
              <a:rPr lang="en-US" sz="2800" dirty="0">
                <a:cs typeface="B Nazanin" panose="00000400000000000000" pitchFamily="2" charset="-78"/>
              </a:rPr>
              <a:t> Adobe InDesign CC </a:t>
            </a:r>
            <a:r>
              <a:rPr lang="ar-SA" sz="2800" dirty="0">
                <a:cs typeface="B Nazanin" panose="00000400000000000000" pitchFamily="2" charset="-78"/>
              </a:rPr>
              <a:t>کليک کنيد تا اجرا شود</a:t>
            </a:r>
            <a:r>
              <a:rPr lang="en-US" sz="2800" dirty="0">
                <a:cs typeface="B Nazanin" panose="00000400000000000000" pitchFamily="2" charset="-78"/>
              </a:rPr>
              <a:t>.</a:t>
            </a:r>
            <a:r>
              <a:rPr lang="en-US" sz="2800" dirty="0"/>
              <a:t/>
            </a:r>
            <a:br>
              <a:rPr lang="en-US" sz="2800" dirty="0"/>
            </a:br>
            <a:r>
              <a:rPr lang="en-US" sz="2800" dirty="0"/>
              <a:t/>
            </a:r>
            <a:br>
              <a:rPr lang="en-US" sz="2800" dirty="0"/>
            </a:br>
            <a:endParaRPr lang="en-US" sz="2800" b="1" dirty="0">
              <a:cs typeface="B Nazanin" panose="00000400000000000000" pitchFamily="2" charset="-78"/>
            </a:endParaRPr>
          </a:p>
        </p:txBody>
      </p:sp>
      <p:pic>
        <p:nvPicPr>
          <p:cNvPr id="2050" name="Picture 2" descr="[تصویر:  00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 y="2019300"/>
            <a:ext cx="5539482" cy="4152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20705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426873" y="2055777"/>
            <a:ext cx="8298390" cy="2677656"/>
          </a:xfrm>
          <a:prstGeom prst="rect">
            <a:avLst/>
          </a:prstGeom>
          <a:noFill/>
        </p:spPr>
        <p:txBody>
          <a:bodyPr wrap="square" rtlCol="0">
            <a:spAutoFit/>
          </a:bodyPr>
          <a:lstStyle/>
          <a:p>
            <a:pPr algn="just" rtl="1"/>
            <a:r>
              <a:rPr lang="ar-SA" sz="2800" dirty="0">
                <a:cs typeface="B Nazanin" panose="00000400000000000000" pitchFamily="2" charset="-78"/>
              </a:rPr>
              <a:t>مشاهده مي‌کنيد که نرم‌افزار در حال اجرا شدن است</a:t>
            </a:r>
            <a:r>
              <a:rPr lang="en-US" sz="2800" dirty="0" smtClean="0">
                <a:cs typeface="B Nazanin" panose="00000400000000000000" pitchFamily="2" charset="-78"/>
              </a:rPr>
              <a:t>.</a:t>
            </a:r>
            <a:endParaRPr lang="fa-IR" sz="2800" dirty="0" smtClean="0">
              <a:cs typeface="B Nazanin" panose="00000400000000000000" pitchFamily="2" charset="-78"/>
            </a:endParaRPr>
          </a:p>
          <a:p>
            <a:pPr algn="just" rtl="1"/>
            <a:r>
              <a:rPr lang="ar-SA" sz="2800" dirty="0" smtClean="0">
                <a:cs typeface="B Nazanin" panose="00000400000000000000" pitchFamily="2" charset="-78"/>
              </a:rPr>
              <a:t>اکنون </a:t>
            </a:r>
            <a:r>
              <a:rPr lang="ar-SA" sz="2800" dirty="0">
                <a:cs typeface="B Nazanin" panose="00000400000000000000" pitchFamily="2" charset="-78"/>
              </a:rPr>
              <a:t>در محيط</a:t>
            </a:r>
            <a:r>
              <a:rPr lang="en-US" sz="2800" dirty="0">
                <a:cs typeface="B Nazanin" panose="00000400000000000000" pitchFamily="2" charset="-78"/>
              </a:rPr>
              <a:t> InDesign </a:t>
            </a:r>
            <a:r>
              <a:rPr lang="ar-SA" sz="2800" dirty="0">
                <a:cs typeface="B Nazanin" panose="00000400000000000000" pitchFamily="2" charset="-78"/>
              </a:rPr>
              <a:t>هستيم. اين نرم‌افزار، قابليت‌هاي فراواني براي طراحي و صفحه‌بندي مجلات و نشريات در اختيار شما قرار مي‌دهد که مرحله به مرحله با آن آشنا مي‌شويم.‌ صفحه ابتدايي باز شده است. در قسمت</a:t>
            </a:r>
            <a:r>
              <a:rPr lang="en-US" sz="2800" dirty="0">
                <a:cs typeface="B Nazanin" panose="00000400000000000000" pitchFamily="2" charset="-78"/>
              </a:rPr>
              <a:t> Open a Recent Item </a:t>
            </a:r>
            <a:r>
              <a:rPr lang="ar-SA" sz="2800" dirty="0">
                <a:cs typeface="B Nazanin" panose="00000400000000000000" pitchFamily="2" charset="-78"/>
              </a:rPr>
              <a:t>مي‌توانيد آخرين فايل‌هاي باز شده در اين نرم‌افزار را مشاهده و اجرا کنيد. </a:t>
            </a:r>
            <a:endParaRPr lang="en-US" sz="2800" b="1" dirty="0">
              <a:cs typeface="B Nazanin" panose="00000400000000000000" pitchFamily="2" charset="-78"/>
            </a:endParaRPr>
          </a:p>
        </p:txBody>
      </p:sp>
    </p:spTree>
    <p:extLst>
      <p:ext uri="{BB962C8B-B14F-4D97-AF65-F5344CB8AC3E}">
        <p14:creationId xmlns:p14="http://schemas.microsoft.com/office/powerpoint/2010/main" val="40801277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426873" y="1979354"/>
            <a:ext cx="8298390" cy="2246769"/>
          </a:xfrm>
          <a:prstGeom prst="rect">
            <a:avLst/>
          </a:prstGeom>
          <a:noFill/>
        </p:spPr>
        <p:txBody>
          <a:bodyPr wrap="square" rtlCol="0">
            <a:spAutoFit/>
          </a:bodyPr>
          <a:lstStyle/>
          <a:p>
            <a:pPr algn="r" rtl="1"/>
            <a:r>
              <a:rPr lang="ar-SA" sz="2800" dirty="0">
                <a:cs typeface="B Nazanin" panose="00000400000000000000" pitchFamily="2" charset="-78"/>
              </a:rPr>
              <a:t>اکنون براي ايجاد پروژه جديد، روي سربرگ</a:t>
            </a:r>
            <a:r>
              <a:rPr lang="en-US" sz="2800" dirty="0">
                <a:cs typeface="B Nazanin" panose="00000400000000000000" pitchFamily="2" charset="-78"/>
              </a:rPr>
              <a:t> File </a:t>
            </a:r>
            <a:r>
              <a:rPr lang="ar-SA" sz="2800" dirty="0">
                <a:cs typeface="B Nazanin" panose="00000400000000000000" pitchFamily="2" charset="-78"/>
              </a:rPr>
              <a:t>کليک کنيد</a:t>
            </a:r>
            <a:r>
              <a:rPr lang="en-US" sz="2800" dirty="0">
                <a:cs typeface="B Nazanin" panose="00000400000000000000" pitchFamily="2" charset="-78"/>
              </a:rPr>
              <a:t>.</a:t>
            </a:r>
            <a:br>
              <a:rPr lang="en-US" sz="2800" dirty="0">
                <a:cs typeface="B Nazanin" panose="00000400000000000000" pitchFamily="2" charset="-78"/>
              </a:rPr>
            </a:br>
            <a:r>
              <a:rPr lang="ar-SA" sz="2800" dirty="0">
                <a:cs typeface="B Nazanin" panose="00000400000000000000" pitchFamily="2" charset="-78"/>
              </a:rPr>
              <a:t>بر روي منوي فرعي</a:t>
            </a:r>
            <a:r>
              <a:rPr lang="en-US" sz="2800" dirty="0">
                <a:cs typeface="B Nazanin" panose="00000400000000000000" pitchFamily="2" charset="-78"/>
              </a:rPr>
              <a:t> New </a:t>
            </a:r>
            <a:r>
              <a:rPr lang="ar-SA" sz="2800" dirty="0">
                <a:cs typeface="B Nazanin" panose="00000400000000000000" pitchFamily="2" charset="-78"/>
              </a:rPr>
              <a:t>کلکيک کنيد</a:t>
            </a:r>
            <a:r>
              <a:rPr lang="en-US" sz="2800" dirty="0">
                <a:cs typeface="B Nazanin" panose="00000400000000000000" pitchFamily="2" charset="-78"/>
              </a:rPr>
              <a:t>.</a:t>
            </a:r>
            <a:br>
              <a:rPr lang="en-US" sz="2800" dirty="0">
                <a:cs typeface="B Nazanin" panose="00000400000000000000" pitchFamily="2" charset="-78"/>
              </a:rPr>
            </a:br>
            <a:r>
              <a:rPr lang="ar-SA" sz="2800" dirty="0">
                <a:cs typeface="B Nazanin" panose="00000400000000000000" pitchFamily="2" charset="-78"/>
              </a:rPr>
              <a:t>از منوي باز شده بر روي گزينه</a:t>
            </a:r>
            <a:r>
              <a:rPr lang="en-US" sz="2800" dirty="0">
                <a:cs typeface="B Nazanin" panose="00000400000000000000" pitchFamily="2" charset="-78"/>
              </a:rPr>
              <a:t> Document </a:t>
            </a:r>
            <a:r>
              <a:rPr lang="ar-SA" sz="2800" dirty="0">
                <a:cs typeface="B Nazanin" panose="00000400000000000000" pitchFamily="2" charset="-78"/>
              </a:rPr>
              <a:t>کليک کنيد</a:t>
            </a:r>
            <a:r>
              <a:rPr lang="en-US" sz="2800" dirty="0">
                <a:cs typeface="B Nazanin" panose="00000400000000000000" pitchFamily="2" charset="-78"/>
              </a:rPr>
              <a:t>.</a:t>
            </a:r>
            <a:br>
              <a:rPr lang="en-US" sz="2800" dirty="0">
                <a:cs typeface="B Nazanin" panose="00000400000000000000" pitchFamily="2" charset="-78"/>
              </a:rPr>
            </a:br>
            <a:r>
              <a:rPr lang="en-US" sz="2800" dirty="0">
                <a:cs typeface="B Nazanin" panose="00000400000000000000" pitchFamily="2" charset="-78"/>
              </a:rPr>
              <a:t/>
            </a:r>
            <a:br>
              <a:rPr lang="en-US" sz="2800" dirty="0">
                <a:cs typeface="B Nazanin" panose="00000400000000000000" pitchFamily="2" charset="-78"/>
              </a:rPr>
            </a:br>
            <a:endParaRPr lang="en-US" sz="2800" b="1" dirty="0">
              <a:cs typeface="B Nazanin" panose="00000400000000000000" pitchFamily="2" charset="-78"/>
            </a:endParaRPr>
          </a:p>
        </p:txBody>
      </p:sp>
      <p:pic>
        <p:nvPicPr>
          <p:cNvPr id="3074" name="Picture 2" descr="[تصویر:  00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8350" y="3328615"/>
            <a:ext cx="4582785" cy="3438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565536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5459605" y="2039356"/>
            <a:ext cx="3265657" cy="3939540"/>
          </a:xfrm>
          <a:prstGeom prst="rect">
            <a:avLst/>
          </a:prstGeom>
          <a:noFill/>
        </p:spPr>
        <p:txBody>
          <a:bodyPr wrap="square" rtlCol="0">
            <a:spAutoFit/>
          </a:bodyPr>
          <a:lstStyle/>
          <a:p>
            <a:pPr algn="r" rtl="1"/>
            <a:r>
              <a:rPr lang="ar-SA" sz="2500" dirty="0">
                <a:cs typeface="B Nazanin" panose="00000400000000000000" pitchFamily="2" charset="-78"/>
              </a:rPr>
              <a:t>در پنجره باز شده، مي‌توانيد تنظيمات مربوط را انجام دهيد. روي ليست بازشونده قسمت</a:t>
            </a:r>
            <a:r>
              <a:rPr lang="en-US" sz="2500" dirty="0">
                <a:cs typeface="B Nazanin" panose="00000400000000000000" pitchFamily="2" charset="-78"/>
              </a:rPr>
              <a:t> Intent</a:t>
            </a:r>
            <a:r>
              <a:rPr lang="ar-SA" sz="2500" dirty="0">
                <a:cs typeface="B Nazanin" panose="00000400000000000000" pitchFamily="2" charset="-78"/>
              </a:rPr>
              <a:t>کليک کنيد</a:t>
            </a:r>
            <a:r>
              <a:rPr lang="en-US" sz="2500" dirty="0">
                <a:cs typeface="B Nazanin" panose="00000400000000000000" pitchFamily="2" charset="-78"/>
              </a:rPr>
              <a:t>.</a:t>
            </a:r>
            <a:br>
              <a:rPr lang="en-US" sz="2500" dirty="0">
                <a:cs typeface="B Nazanin" panose="00000400000000000000" pitchFamily="2" charset="-78"/>
              </a:rPr>
            </a:br>
            <a:r>
              <a:rPr lang="ar-SA" sz="2500" dirty="0">
                <a:cs typeface="B Nazanin" panose="00000400000000000000" pitchFamily="2" charset="-78"/>
              </a:rPr>
              <a:t>اگر پروژه بصورت چاپي باشد، گزينه</a:t>
            </a:r>
            <a:r>
              <a:rPr lang="en-US" sz="2500" dirty="0">
                <a:cs typeface="B Nazanin" panose="00000400000000000000" pitchFamily="2" charset="-78"/>
              </a:rPr>
              <a:t> Print </a:t>
            </a:r>
            <a:r>
              <a:rPr lang="ar-SA" sz="2500" dirty="0">
                <a:cs typeface="B Nazanin" panose="00000400000000000000" pitchFamily="2" charset="-78"/>
              </a:rPr>
              <a:t>و اگر براي نشر در وب‌سايت است، گزينه</a:t>
            </a:r>
            <a:r>
              <a:rPr lang="en-US" sz="2500" dirty="0">
                <a:cs typeface="B Nazanin" panose="00000400000000000000" pitchFamily="2" charset="-78"/>
              </a:rPr>
              <a:t> Web </a:t>
            </a:r>
            <a:r>
              <a:rPr lang="ar-SA" sz="2500" dirty="0">
                <a:cs typeface="B Nazanin" panose="00000400000000000000" pitchFamily="2" charset="-78"/>
              </a:rPr>
              <a:t>را بايد انتخاب نمود</a:t>
            </a:r>
            <a:r>
              <a:rPr lang="en-US" sz="2500" dirty="0">
                <a:cs typeface="B Nazanin" panose="00000400000000000000" pitchFamily="2" charset="-78"/>
              </a:rPr>
              <a:t>. </a:t>
            </a:r>
            <a:r>
              <a:rPr lang="ar-SA" sz="2500" dirty="0">
                <a:cs typeface="B Nazanin" panose="00000400000000000000" pitchFamily="2" charset="-78"/>
              </a:rPr>
              <a:t>روي گزينه</a:t>
            </a:r>
            <a:r>
              <a:rPr lang="en-US" sz="2500" dirty="0">
                <a:cs typeface="B Nazanin" panose="00000400000000000000" pitchFamily="2" charset="-78"/>
              </a:rPr>
              <a:t> Print </a:t>
            </a:r>
            <a:r>
              <a:rPr lang="ar-SA" sz="2500" dirty="0">
                <a:cs typeface="B Nazanin" panose="00000400000000000000" pitchFamily="2" charset="-78"/>
              </a:rPr>
              <a:t>کليک کنيد</a:t>
            </a:r>
            <a:r>
              <a:rPr lang="en-US" sz="2500" dirty="0">
                <a:cs typeface="B Nazanin" panose="00000400000000000000" pitchFamily="2" charset="-78"/>
              </a:rPr>
              <a:t>.</a:t>
            </a:r>
            <a:br>
              <a:rPr lang="en-US" sz="2500" dirty="0">
                <a:cs typeface="B Nazanin" panose="00000400000000000000" pitchFamily="2" charset="-78"/>
              </a:rPr>
            </a:br>
            <a:endParaRPr lang="en-US" sz="2500" b="1" dirty="0">
              <a:cs typeface="B Nazanin" panose="00000400000000000000" pitchFamily="2" charset="-78"/>
            </a:endParaRPr>
          </a:p>
        </p:txBody>
      </p:sp>
      <p:pic>
        <p:nvPicPr>
          <p:cNvPr id="4098" name="Picture 2" descr="[تصویر:  00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91" y="2099358"/>
            <a:ext cx="5170023" cy="38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761095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TextBox 3"/>
          <p:cNvSpPr txBox="1"/>
          <p:nvPr/>
        </p:nvSpPr>
        <p:spPr>
          <a:xfrm>
            <a:off x="5222449" y="2507530"/>
            <a:ext cx="184731" cy="369332"/>
          </a:xfrm>
          <a:prstGeom prst="rect">
            <a:avLst/>
          </a:prstGeom>
          <a:noFill/>
        </p:spPr>
        <p:txBody>
          <a:bodyPr wrap="none" rtlCol="0">
            <a:spAutoFit/>
          </a:bodyPr>
          <a:lstStyle/>
          <a:p>
            <a:endParaRPr lang="en-US" dirty="0"/>
          </a:p>
        </p:txBody>
      </p:sp>
      <p:sp>
        <p:nvSpPr>
          <p:cNvPr id="5" name="TextBox 4"/>
          <p:cNvSpPr txBox="1"/>
          <p:nvPr/>
        </p:nvSpPr>
        <p:spPr>
          <a:xfrm>
            <a:off x="5459605" y="2039356"/>
            <a:ext cx="3265657" cy="4154984"/>
          </a:xfrm>
          <a:prstGeom prst="rect">
            <a:avLst/>
          </a:prstGeom>
          <a:noFill/>
        </p:spPr>
        <p:txBody>
          <a:bodyPr wrap="square" rtlCol="0">
            <a:spAutoFit/>
          </a:bodyPr>
          <a:lstStyle/>
          <a:p>
            <a:pPr algn="r" rtl="1"/>
            <a:r>
              <a:rPr lang="ar-SA" sz="2400" dirty="0">
                <a:cs typeface="B Nazanin" panose="00000400000000000000" pitchFamily="2" charset="-78"/>
              </a:rPr>
              <a:t>در قسمت</a:t>
            </a:r>
            <a:r>
              <a:rPr lang="en-US" sz="2400" dirty="0">
                <a:cs typeface="B Nazanin" panose="00000400000000000000" pitchFamily="2" charset="-78"/>
              </a:rPr>
              <a:t> Page Size </a:t>
            </a:r>
            <a:r>
              <a:rPr lang="ar-SA" sz="2400" dirty="0">
                <a:cs typeface="B Nazanin" panose="00000400000000000000" pitchFamily="2" charset="-78"/>
              </a:rPr>
              <a:t>مي‌توان ابعاد صفحه مورد نظر را يا بصورت پيش‌فرض يا با استفاده از سايز‌هاي آماده انتخاب کنيد. ديگر تنظيمات از قبيل تعداد صفحات و نوع جاي‌گيري آن و</a:t>
            </a:r>
            <a:r>
              <a:rPr lang="en-US" sz="2400" dirty="0">
                <a:cs typeface="B Nazanin" panose="00000400000000000000" pitchFamily="2" charset="-78"/>
              </a:rPr>
              <a:t> ... </a:t>
            </a:r>
            <a:r>
              <a:rPr lang="ar-SA" sz="2400" dirty="0">
                <a:cs typeface="B Nazanin" panose="00000400000000000000" pitchFamily="2" charset="-78"/>
              </a:rPr>
              <a:t>را نيز مي توان در اين قسمت تنظيم کرد</a:t>
            </a:r>
            <a:r>
              <a:rPr lang="en-US" sz="2400" dirty="0">
                <a:cs typeface="B Nazanin" panose="00000400000000000000" pitchFamily="2" charset="-78"/>
              </a:rPr>
              <a:t>.</a:t>
            </a:r>
            <a:br>
              <a:rPr lang="en-US" sz="2400" dirty="0">
                <a:cs typeface="B Nazanin" panose="00000400000000000000" pitchFamily="2" charset="-78"/>
              </a:rPr>
            </a:br>
            <a:r>
              <a:rPr lang="ar-SA" sz="2400" dirty="0">
                <a:cs typeface="B Nazanin" panose="00000400000000000000" pitchFamily="2" charset="-78"/>
              </a:rPr>
              <a:t>اکنون تاحدودي با اين پنجره آشنا شديد، روي دکمه</a:t>
            </a:r>
            <a:r>
              <a:rPr lang="en-US" sz="2400" dirty="0">
                <a:cs typeface="B Nazanin" panose="00000400000000000000" pitchFamily="2" charset="-78"/>
              </a:rPr>
              <a:t> Cancel </a:t>
            </a:r>
            <a:r>
              <a:rPr lang="ar-SA" sz="2400" dirty="0">
                <a:cs typeface="B Nazanin" panose="00000400000000000000" pitchFamily="2" charset="-78"/>
              </a:rPr>
              <a:t>کليک کنيد</a:t>
            </a:r>
            <a:r>
              <a:rPr lang="en-US" sz="2400" dirty="0">
                <a:cs typeface="B Nazanin" panose="00000400000000000000" pitchFamily="2" charset="-78"/>
              </a:rPr>
              <a:t>.‌</a:t>
            </a:r>
          </a:p>
        </p:txBody>
      </p:sp>
      <p:pic>
        <p:nvPicPr>
          <p:cNvPr id="5122" name="Picture 2" descr="[تصویر:  00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109" y="2338303"/>
            <a:ext cx="5138705" cy="385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24863986"/>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24</TotalTime>
  <Words>904</Words>
  <Application>Microsoft Office PowerPoint</Application>
  <PresentationFormat>On-screen Show (4:3)</PresentationFormat>
  <Paragraphs>33</Paragraphs>
  <Slides>30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30</vt:i4>
      </vt:variant>
    </vt:vector>
  </HeadingPairs>
  <TitlesOfParts>
    <vt:vector size="39" baseType="lpstr">
      <vt:lpstr>Arial</vt:lpstr>
      <vt:lpstr>B Nazanin</vt:lpstr>
      <vt:lpstr>B Titr</vt:lpstr>
      <vt:lpstr>Gill Sans MT</vt:lpstr>
      <vt:lpstr>Majalla UI</vt:lpstr>
      <vt:lpstr>Tahoma</vt:lpstr>
      <vt:lpstr>Times New Roman</vt:lpstr>
      <vt:lpstr>Wingdings 2</vt:lpstr>
      <vt:lpstr>Dividend</vt:lpstr>
      <vt:lpstr>آموزش Indesign</vt:lpstr>
      <vt:lpstr>استاد:  سرکار خانم مهندس زیدآبادی دانشجو:  زهرا شهابی نژاد صفریان پور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پایان</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آموزش Indesign</dc:title>
  <dc:creator>MRT www.Win2Farsi.com</dc:creator>
  <cp:lastModifiedBy>MRT www.Win2Farsi.com</cp:lastModifiedBy>
  <cp:revision>14</cp:revision>
  <dcterms:created xsi:type="dcterms:W3CDTF">2018-11-29T15:57:04Z</dcterms:created>
  <dcterms:modified xsi:type="dcterms:W3CDTF">2018-11-29T16:21:47Z</dcterms:modified>
</cp:coreProperties>
</file>