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99" d="100"/>
          <a:sy n="99" d="100"/>
        </p:scale>
        <p:origin x="78"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1020431"/>
            <a:ext cx="8245162" cy="1475013"/>
          </a:xfrm>
          <a:effectLst/>
        </p:spPr>
        <p:txBody>
          <a:bodyPr anchor="b">
            <a:normAutofit/>
          </a:bodyPr>
          <a:lstStyle>
            <a:lvl1pPr>
              <a:defRPr sz="27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35895" y="2495446"/>
            <a:ext cx="8245160" cy="590321"/>
          </a:xfrm>
        </p:spPr>
        <p:txBody>
          <a:bodyPr anchor="t">
            <a:normAutofit/>
          </a:bodyPr>
          <a:lstStyle>
            <a:lvl1pPr marL="0" indent="0" algn="l">
              <a:buNone/>
              <a:defRPr sz="1200" cap="all">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704463" y="5956138"/>
            <a:ext cx="2133600" cy="365125"/>
          </a:xfrm>
        </p:spPr>
        <p:txBody>
          <a:bodyPr/>
          <a:lstStyle>
            <a:lvl1pPr>
              <a:defRPr>
                <a:solidFill>
                  <a:schemeClr val="accent1">
                    <a:lumMod val="75000"/>
                    <a:lumOff val="25000"/>
                  </a:schemeClr>
                </a:solidFill>
              </a:defRPr>
            </a:lvl1pPr>
          </a:lstStyle>
          <a:p>
            <a:fld id="{B61BEF0D-F0BB-DE4B-95CE-6DB70DBA9567}" type="datetimeFigureOut">
              <a:rPr lang="en-US" dirty="0"/>
              <a:pPr/>
              <a:t>12/20/2020</a:t>
            </a:fld>
            <a:endParaRPr lang="en-US" dirty="0"/>
          </a:p>
        </p:txBody>
      </p:sp>
      <p:sp>
        <p:nvSpPr>
          <p:cNvPr id="5" name="Footer Placeholder 4"/>
          <p:cNvSpPr>
            <a:spLocks noGrp="1"/>
          </p:cNvSpPr>
          <p:nvPr>
            <p:ph type="ftr" sz="quarter" idx="11"/>
          </p:nvPr>
        </p:nvSpPr>
        <p:spPr>
          <a:xfrm>
            <a:off x="435894" y="5951812"/>
            <a:ext cx="5187908"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7918725" y="5956138"/>
            <a:ext cx="76233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435894" y="702156"/>
            <a:ext cx="8272212"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1" y="599725"/>
            <a:ext cx="2180113"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1" y="675727"/>
            <a:ext cx="1503123"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81193" y="675727"/>
            <a:ext cx="592220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745255" y="5956138"/>
            <a:ext cx="996106" cy="365125"/>
          </a:xfrm>
        </p:spPr>
        <p:txBody>
          <a:bodyPr/>
          <a:lstStyle>
            <a:lvl1pPr>
              <a:defRPr>
                <a:solidFill>
                  <a:schemeClr val="accent1">
                    <a:lumMod val="75000"/>
                    <a:lumOff val="25000"/>
                  </a:schemeClr>
                </a:solidFill>
              </a:defRPr>
            </a:lvl1pPr>
          </a:lstStyle>
          <a:p>
            <a:fld id="{B61BEF0D-F0BB-DE4B-95CE-6DB70DBA9567}" type="datetimeFigureOut">
              <a:rPr lang="en-US" dirty="0"/>
              <a:pPr/>
              <a:t>12/20/2020</a:t>
            </a:fld>
            <a:endParaRPr lang="en-US" dirty="0"/>
          </a:p>
        </p:txBody>
      </p:sp>
      <p:sp>
        <p:nvSpPr>
          <p:cNvPr id="5" name="Footer Placeholder 4"/>
          <p:cNvSpPr>
            <a:spLocks noGrp="1"/>
          </p:cNvSpPr>
          <p:nvPr>
            <p:ph type="ftr" sz="quarter" idx="11"/>
          </p:nvPr>
        </p:nvSpPr>
        <p:spPr>
          <a:xfrm>
            <a:off x="581193" y="5951812"/>
            <a:ext cx="5922209" cy="365125"/>
          </a:xfrm>
        </p:spPr>
        <p:txBody>
          <a:bodyPr/>
          <a:lstStyle/>
          <a:p>
            <a:endParaRPr lang="en-US" dirty="0"/>
          </a:p>
        </p:txBody>
      </p:sp>
      <p:sp>
        <p:nvSpPr>
          <p:cNvPr id="6" name="Slide Number Placeholder 5"/>
          <p:cNvSpPr>
            <a:spLocks noGrp="1"/>
          </p:cNvSpPr>
          <p:nvPr>
            <p:ph type="sldNum" sz="quarter" idx="12"/>
          </p:nvPr>
        </p:nvSpPr>
        <p:spPr>
          <a:xfrm>
            <a:off x="7834962" y="5956138"/>
            <a:ext cx="873146"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35895" y="2180497"/>
            <a:ext cx="8272211"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18725" y="5956138"/>
            <a:ext cx="789381"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335863" y="5141975"/>
            <a:ext cx="8468145"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3043911"/>
            <a:ext cx="8272211" cy="1497507"/>
          </a:xfrm>
        </p:spPr>
        <p:txBody>
          <a:bodyPr anchor="b">
            <a:normAutofit/>
          </a:bodyPr>
          <a:lstStyle>
            <a:lvl1pPr algn="l">
              <a:defRPr sz="27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35895" y="4541417"/>
            <a:ext cx="8272211" cy="600556"/>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12/20/2020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729658"/>
            <a:ext cx="8272212"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35895" y="2228004"/>
            <a:ext cx="4066793"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1313" y="2228004"/>
            <a:ext cx="4066794"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729658"/>
            <a:ext cx="8272212"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65415" y="2250893"/>
            <a:ext cx="3815306" cy="536005"/>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35896" y="2926053"/>
            <a:ext cx="4044825"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2802" y="2250893"/>
            <a:ext cx="3815305" cy="553373"/>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63282" y="2926053"/>
            <a:ext cx="4044825"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330512"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31921" y="729658"/>
            <a:ext cx="8272212"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335863" y="5141973"/>
            <a:ext cx="847365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2296"/>
            <a:ext cx="3682084" cy="689514"/>
          </a:xfrm>
        </p:spPr>
        <p:txBody>
          <a:bodyPr anchor="ctr"/>
          <a:lstStyle>
            <a:lvl1pPr algn="l">
              <a:defRPr sz="15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35862" y="601200"/>
            <a:ext cx="8469630" cy="4204800"/>
          </a:xfrm>
        </p:spPr>
        <p:txBody>
          <a:bodyPr anchor="ctr">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305618" y="5262297"/>
            <a:ext cx="4402490" cy="689515"/>
          </a:xfrm>
        </p:spPr>
        <p:txBody>
          <a:bodyPr anchor="ctr">
            <a:normAutofit/>
          </a:bodyPr>
          <a:lstStyle>
            <a:lvl1pPr marL="0" indent="0" algn="r">
              <a:buNone/>
              <a:defRPr sz="825">
                <a:solidFill>
                  <a:schemeClr val="bg1"/>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12/20/2020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nchor="b">
            <a:normAutofit/>
          </a:bodyPr>
          <a:lstStyle>
            <a:lvl1pPr algn="l">
              <a:defRPr sz="18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5863" y="599725"/>
            <a:ext cx="8468144" cy="3557252"/>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435894" y="5260128"/>
            <a:ext cx="8272213" cy="598671"/>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705124"/>
            <a:ext cx="8272212"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35894" y="2336003"/>
            <a:ext cx="8272212"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04464" y="5956138"/>
            <a:ext cx="2133599" cy="365125"/>
          </a:xfrm>
          <a:prstGeom prst="rect">
            <a:avLst/>
          </a:prstGeom>
        </p:spPr>
        <p:txBody>
          <a:bodyPr vert="horz" lIns="91440" tIns="45720" rIns="91440" bIns="45720" rtlCol="0" anchor="ctr"/>
          <a:lstStyle>
            <a:lvl1pPr algn="r">
              <a:defRPr sz="675">
                <a:solidFill>
                  <a:schemeClr val="accent2"/>
                </a:solidFill>
              </a:defRPr>
            </a:lvl1pPr>
          </a:lstStyle>
          <a:p>
            <a:fld id="{B61BEF0D-F0BB-DE4B-95CE-6DB70DBA9567}" type="datetimeFigureOut">
              <a:rPr lang="en-US" dirty="0"/>
              <a:pPr/>
              <a:t>12/20/2020</a:t>
            </a:fld>
            <a:endParaRPr lang="en-US" dirty="0"/>
          </a:p>
        </p:txBody>
      </p:sp>
      <p:sp>
        <p:nvSpPr>
          <p:cNvPr id="5" name="Footer Placeholder 4"/>
          <p:cNvSpPr>
            <a:spLocks noGrp="1"/>
          </p:cNvSpPr>
          <p:nvPr>
            <p:ph type="ftr" sz="quarter" idx="3"/>
          </p:nvPr>
        </p:nvSpPr>
        <p:spPr>
          <a:xfrm>
            <a:off x="435894" y="5951812"/>
            <a:ext cx="5187908" cy="365125"/>
          </a:xfrm>
          <a:prstGeom prst="rect">
            <a:avLst/>
          </a:prstGeom>
        </p:spPr>
        <p:txBody>
          <a:bodyPr vert="horz" lIns="91440" tIns="45720" rIns="91440" bIns="45720" rtlCol="0" anchor="ctr"/>
          <a:lstStyle>
            <a:lvl1pPr algn="l">
              <a:defRPr sz="675"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7918725" y="5956138"/>
            <a:ext cx="789383" cy="365125"/>
          </a:xfrm>
          <a:prstGeom prst="rect">
            <a:avLst/>
          </a:prstGeom>
        </p:spPr>
        <p:txBody>
          <a:bodyPr vert="horz" lIns="91440" tIns="45720" rIns="91440" bIns="45720" rtlCol="0" anchor="ctr"/>
          <a:lstStyle>
            <a:lvl1pPr algn="r">
              <a:defRPr sz="675">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334901"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350" kern="1200">
          <a:solidFill>
            <a:schemeClr val="tx2"/>
          </a:solidFill>
          <a:latin typeface="+mn-lt"/>
          <a:ea typeface="+mn-ea"/>
          <a:cs typeface="+mn-cs"/>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050" kern="1200">
          <a:solidFill>
            <a:schemeClr val="tx2"/>
          </a:solidFill>
          <a:latin typeface="+mn-lt"/>
          <a:ea typeface="+mn-ea"/>
          <a:cs typeface="+mn-cs"/>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blog.faradars.org/missing-data-in-sps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blog.faradars.org/%D9%BE%D9%86%D8%AC%D8%B1%D9%87-syntax-%D8%AF%D8%B1-sps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blog.faradars.org/eigenvalues-and-eigenvector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rtl="1"/>
            <a:r>
              <a:rPr lang="fa-IR" sz="3300" dirty="0">
                <a:cs typeface="B Titr" panose="00000700000000000000" pitchFamily="2" charset="-78"/>
              </a:rPr>
              <a:t>آموزش تحلیل عاملی در </a:t>
            </a:r>
            <a:r>
              <a:rPr lang="en-US" sz="3300" b="1" dirty="0">
                <a:latin typeface="Times New Roman" panose="02020603050405020304" pitchFamily="18" charset="0"/>
                <a:cs typeface="Times New Roman" panose="02020603050405020304" pitchFamily="18" charset="0"/>
              </a:rPr>
              <a:t>SPSS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6467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Title 1"/>
          <p:cNvSpPr txBox="1">
            <a:spLocks/>
          </p:cNvSpPr>
          <p:nvPr/>
        </p:nvSpPr>
        <p:spPr>
          <a:xfrm>
            <a:off x="1080085" y="2706287"/>
            <a:ext cx="6799262" cy="1303337"/>
          </a:xfrm>
          <a:prstGeom prst="rect">
            <a:avLst/>
          </a:prstGeom>
        </p:spPr>
        <p:txBody>
          <a:bodyPr vert="horz" lIns="91440" tIns="45720" rIns="91440" bIns="45720" rtlCol="0" anchor="b">
            <a:norm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altLang="en-US" sz="2800" smtClean="0">
                <a:cs typeface="B Nazanin" panose="00000400000000000000" pitchFamily="2" charset="-78"/>
              </a:rPr>
              <a:t>نرمال بودن</a:t>
            </a:r>
            <a:endParaRPr lang="en-US" altLang="en-US" sz="2800" smtClean="0">
              <a:cs typeface="B Nazanin" panose="00000400000000000000" pitchFamily="2" charset="-78"/>
            </a:endParaRPr>
          </a:p>
        </p:txBody>
      </p:sp>
      <p:sp>
        <p:nvSpPr>
          <p:cNvPr id="12" name="Title 1"/>
          <p:cNvSpPr txBox="1">
            <a:spLocks/>
          </p:cNvSpPr>
          <p:nvPr/>
        </p:nvSpPr>
        <p:spPr bwMode="auto">
          <a:xfrm>
            <a:off x="839454" y="356455"/>
            <a:ext cx="6799262"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0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000">
                <a:solidFill>
                  <a:srgbClr val="262626"/>
                </a:solidFill>
                <a:latin typeface="Garamond" panose="02020404030301010803" pitchFamily="18" charset="0"/>
              </a:defRPr>
            </a:lvl2pPr>
            <a:lvl3pPr algn="ctr" defTabSz="457200" rtl="0" eaLnBrk="0" fontAlgn="base" hangingPunct="0">
              <a:spcBef>
                <a:spcPct val="0"/>
              </a:spcBef>
              <a:spcAft>
                <a:spcPct val="0"/>
              </a:spcAft>
              <a:defRPr sz="4000">
                <a:solidFill>
                  <a:srgbClr val="262626"/>
                </a:solidFill>
                <a:latin typeface="Garamond" panose="02020404030301010803" pitchFamily="18" charset="0"/>
              </a:defRPr>
            </a:lvl3pPr>
            <a:lvl4pPr algn="ctr" defTabSz="457200" rtl="0" eaLnBrk="0" fontAlgn="base" hangingPunct="0">
              <a:spcBef>
                <a:spcPct val="0"/>
              </a:spcBef>
              <a:spcAft>
                <a:spcPct val="0"/>
              </a:spcAft>
              <a:defRPr sz="4000">
                <a:solidFill>
                  <a:srgbClr val="262626"/>
                </a:solidFill>
                <a:latin typeface="Garamond" panose="02020404030301010803" pitchFamily="18" charset="0"/>
              </a:defRPr>
            </a:lvl4pPr>
            <a:lvl5pPr algn="ctr" defTabSz="457200" rtl="0" eaLnBrk="0" fontAlgn="base" hangingPunct="0">
              <a:spcBef>
                <a:spcPct val="0"/>
              </a:spcBef>
              <a:spcAft>
                <a:spcPct val="0"/>
              </a:spcAft>
              <a:defRPr sz="40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fa-IR" altLang="en-US" sz="3200" b="1" dirty="0" smtClean="0">
                <a:ln>
                  <a:noFill/>
                </a:ln>
                <a:solidFill>
                  <a:schemeClr val="bg1"/>
                </a:solidFill>
                <a:cs typeface="B Nazanin" panose="00000400000000000000" pitchFamily="2" charset="-78"/>
              </a:rPr>
              <a:t>کاربرد تحلیل عاملی</a:t>
            </a:r>
            <a:endParaRPr lang="en-US" altLang="en-US" sz="3200" b="1" dirty="0" smtClean="0">
              <a:ln>
                <a:noFill/>
              </a:ln>
              <a:solidFill>
                <a:schemeClr val="bg1"/>
              </a:solidFill>
              <a:cs typeface="B Nazanin" panose="00000400000000000000" pitchFamily="2" charset="-78"/>
            </a:endParaRPr>
          </a:p>
        </p:txBody>
      </p:sp>
      <p:sp>
        <p:nvSpPr>
          <p:cNvPr id="7" name="Content Placeholder 2"/>
          <p:cNvSpPr txBox="1">
            <a:spLocks/>
          </p:cNvSpPr>
          <p:nvPr/>
        </p:nvSpPr>
        <p:spPr bwMode="auto">
          <a:xfrm>
            <a:off x="356136" y="2061657"/>
            <a:ext cx="835197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lvl="0" algn="just" rtl="1" eaLnBrk="1" hangingPunct="1">
              <a:buClr>
                <a:srgbClr val="83992A"/>
              </a:buClr>
            </a:pPr>
            <a:r>
              <a:rPr lang="fa-IR" altLang="en-US" dirty="0">
                <a:latin typeface="Garamond"/>
                <a:cs typeface="B Nazanin" panose="00000400000000000000" pitchFamily="2" charset="-78"/>
              </a:rPr>
              <a:t>اگر </a:t>
            </a:r>
            <a:r>
              <a:rPr lang="en-US" altLang="en-US" dirty="0">
                <a:latin typeface="Garamond"/>
                <a:cs typeface="B Nazanin" panose="00000400000000000000" pitchFamily="2" charset="-78"/>
              </a:rPr>
              <a:t>H</a:t>
            </a:r>
            <a:r>
              <a:rPr lang="en-US" altLang="en-US" sz="1200" dirty="0">
                <a:latin typeface="Garamond"/>
                <a:cs typeface="B Nazanin" panose="00000400000000000000" pitchFamily="2" charset="-78"/>
              </a:rPr>
              <a:t>o</a:t>
            </a:r>
            <a:r>
              <a:rPr lang="en-US" altLang="en-US" dirty="0">
                <a:latin typeface="Garamond"/>
                <a:cs typeface="B Nazanin" panose="00000400000000000000" pitchFamily="2" charset="-78"/>
              </a:rPr>
              <a:t> </a:t>
            </a:r>
            <a:r>
              <a:rPr lang="fa-IR" altLang="en-US" dirty="0">
                <a:latin typeface="Garamond"/>
                <a:cs typeface="B Nazanin" panose="00000400000000000000" pitchFamily="2" charset="-78"/>
              </a:rPr>
              <a:t> در آزمون </a:t>
            </a:r>
            <a:r>
              <a:rPr lang="en-US" altLang="en-US" dirty="0">
                <a:latin typeface="Garamond"/>
                <a:cs typeface="B Nazanin" panose="00000400000000000000" pitchFamily="2" charset="-78"/>
              </a:rPr>
              <a:t>BTS </a:t>
            </a:r>
            <a:r>
              <a:rPr lang="fa-IR" altLang="en-US" dirty="0">
                <a:latin typeface="Garamond"/>
                <a:cs typeface="B Nazanin" panose="00000400000000000000" pitchFamily="2" charset="-78"/>
              </a:rPr>
              <a:t> رد شد به كـارگيري روش تحليـل عاملي مورد تائيد است.</a:t>
            </a:r>
          </a:p>
          <a:p>
            <a:pPr lvl="0" algn="just" rtl="1" eaLnBrk="1" hangingPunct="1">
              <a:buClr>
                <a:srgbClr val="83992A"/>
              </a:buClr>
            </a:pPr>
            <a:r>
              <a:rPr lang="fa-IR" altLang="en-US" dirty="0" smtClean="0">
                <a:latin typeface="Garamond"/>
                <a:cs typeface="B Nazanin" panose="00000400000000000000" pitchFamily="2" charset="-78"/>
              </a:rPr>
              <a:t>اگر </a:t>
            </a:r>
            <a:r>
              <a:rPr lang="en-US" altLang="en-US" dirty="0">
                <a:latin typeface="Garamond"/>
                <a:cs typeface="B Nazanin" panose="00000400000000000000" pitchFamily="2" charset="-78"/>
              </a:rPr>
              <a:t>Ho </a:t>
            </a:r>
            <a:r>
              <a:rPr lang="fa-IR" altLang="en-US" dirty="0">
                <a:latin typeface="Garamond"/>
                <a:cs typeface="B Nazanin" panose="00000400000000000000" pitchFamily="2" charset="-78"/>
              </a:rPr>
              <a:t> در آزمون  </a:t>
            </a:r>
            <a:r>
              <a:rPr lang="en-US" altLang="en-US" dirty="0">
                <a:latin typeface="Garamond"/>
                <a:cs typeface="B Nazanin" panose="00000400000000000000" pitchFamily="2" charset="-78"/>
              </a:rPr>
              <a:t>BTS </a:t>
            </a:r>
            <a:r>
              <a:rPr lang="fa-IR" altLang="en-US" dirty="0">
                <a:latin typeface="Garamond"/>
                <a:cs typeface="B Nazanin" panose="00000400000000000000" pitchFamily="2" charset="-78"/>
              </a:rPr>
              <a:t>رد نشد، دليلـي بـراي تبيـين بـه كارگيري روش تحليل عاملي وجود ندارد</a:t>
            </a:r>
            <a:r>
              <a:rPr lang="fa-IR" altLang="en-US" dirty="0" smtClean="0">
                <a:latin typeface="Garamond"/>
                <a:cs typeface="B Nazanin" panose="00000400000000000000" pitchFamily="2" charset="-78"/>
              </a:rPr>
              <a:t>.</a:t>
            </a:r>
          </a:p>
          <a:p>
            <a:pPr lvl="0" algn="just" rtl="1" eaLnBrk="1" hangingPunct="1">
              <a:buClr>
                <a:srgbClr val="83992A"/>
              </a:buClr>
            </a:pPr>
            <a:endParaRPr lang="fa-IR" altLang="en-US" dirty="0" smtClean="0">
              <a:latin typeface="Garamond"/>
              <a:cs typeface="B Nazanin" panose="00000400000000000000" pitchFamily="2" charset="-78"/>
            </a:endParaRPr>
          </a:p>
          <a:p>
            <a:pPr marL="0" indent="0" algn="just" rtl="1" eaLnBrk="1" hangingPunct="1">
              <a:buNone/>
            </a:pPr>
            <a:r>
              <a:rPr lang="fa-IR" altLang="en-US" dirty="0">
                <a:cs typeface="B Nazanin" panose="00000400000000000000" pitchFamily="2" charset="-78"/>
              </a:rPr>
              <a:t>اصولاً روش تحليل عوامل در آزمون سازي به دو منظور زير به كار گرفته مي شود:</a:t>
            </a:r>
          </a:p>
          <a:p>
            <a:pPr marL="0" indent="0" algn="just" rtl="1" eaLnBrk="1" hangingPunct="1">
              <a:buNone/>
            </a:pPr>
            <a:r>
              <a:rPr lang="fa-IR" altLang="en-US" dirty="0">
                <a:cs typeface="B Nazanin" panose="00000400000000000000" pitchFamily="2" charset="-78"/>
              </a:rPr>
              <a:t> ١ـ ساخت يك مقياس براي اندازه گيري يك يا چند صفت </a:t>
            </a:r>
          </a:p>
          <a:p>
            <a:pPr marL="0" indent="0" algn="just" rtl="1" eaLnBrk="1" hangingPunct="1">
              <a:buNone/>
            </a:pPr>
            <a:r>
              <a:rPr lang="fa-IR" altLang="en-US" dirty="0" smtClean="0">
                <a:cs typeface="B Nazanin" panose="00000400000000000000" pitchFamily="2" charset="-78"/>
              </a:rPr>
              <a:t>٢ـ </a:t>
            </a:r>
            <a:r>
              <a:rPr lang="fa-IR" altLang="en-US" dirty="0">
                <a:cs typeface="B Nazanin" panose="00000400000000000000" pitchFamily="2" charset="-78"/>
              </a:rPr>
              <a:t>بررسي ساختار عاملي يك پرسشنامه از لحاظ اين كه آيـا ميتوان داده هاي پرسشنامه را به خوشه هاي جداگانه تبديل كـرد و يا اين كه آيا عامل هاي پرسشنامه همان تركيب عاملي اوليـه را دارند.</a:t>
            </a:r>
            <a:endParaRPr lang="en-US" altLang="en-US" dirty="0">
              <a:cs typeface="B Nazanin" panose="00000400000000000000" pitchFamily="2" charset="-78"/>
            </a:endParaRPr>
          </a:p>
          <a:p>
            <a:pPr lvl="0" algn="just" rtl="1" eaLnBrk="1" hangingPunct="1">
              <a:buClr>
                <a:srgbClr val="83992A"/>
              </a:buClr>
            </a:pPr>
            <a:endParaRPr lang="en-US" altLang="en-US" dirty="0">
              <a:latin typeface="Garamond"/>
              <a:cs typeface="B Nazanin" panose="00000400000000000000" pitchFamily="2" charset="-78"/>
            </a:endParaRPr>
          </a:p>
        </p:txBody>
      </p:sp>
      <p:sp>
        <p:nvSpPr>
          <p:cNvPr id="2" name="Rectangle 1"/>
          <p:cNvSpPr/>
          <p:nvPr/>
        </p:nvSpPr>
        <p:spPr>
          <a:xfrm>
            <a:off x="332852" y="4519501"/>
            <a:ext cx="8293727" cy="459036"/>
          </a:xfrm>
          <a:prstGeom prst="rect">
            <a:avLst/>
          </a:prstGeom>
        </p:spPr>
        <p:txBody>
          <a:bodyPr wrap="square">
            <a:spAutoFit/>
          </a:bodyPr>
          <a:lstStyle/>
          <a:p>
            <a:pPr algn="r" rtl="1">
              <a:lnSpc>
                <a:spcPct val="150000"/>
              </a:lnSpc>
            </a:pPr>
            <a:endParaRPr lang="en-US" altLang="en-US" dirty="0">
              <a:cs typeface="B Nazanin" panose="00000400000000000000" pitchFamily="2" charset="-78"/>
            </a:endParaRPr>
          </a:p>
        </p:txBody>
      </p:sp>
    </p:spTree>
    <p:extLst>
      <p:ext uri="{BB962C8B-B14F-4D97-AF65-F5344CB8AC3E}">
        <p14:creationId xmlns:p14="http://schemas.microsoft.com/office/powerpoint/2010/main" val="899072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Title 1"/>
          <p:cNvSpPr txBox="1">
            <a:spLocks/>
          </p:cNvSpPr>
          <p:nvPr/>
        </p:nvSpPr>
        <p:spPr>
          <a:xfrm>
            <a:off x="1080085" y="2706287"/>
            <a:ext cx="6799262" cy="1303337"/>
          </a:xfrm>
          <a:prstGeom prst="rect">
            <a:avLst/>
          </a:prstGeom>
        </p:spPr>
        <p:txBody>
          <a:bodyPr vert="horz" lIns="91440" tIns="45720" rIns="91440" bIns="45720" rtlCol="0" anchor="b">
            <a:norm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altLang="en-US" sz="2800" smtClean="0">
                <a:cs typeface="B Nazanin" panose="00000400000000000000" pitchFamily="2" charset="-78"/>
              </a:rPr>
              <a:t>نرمال بودن</a:t>
            </a:r>
            <a:endParaRPr lang="en-US" altLang="en-US" sz="2800" smtClean="0">
              <a:cs typeface="B Nazanin" panose="00000400000000000000" pitchFamily="2" charset="-78"/>
            </a:endParaRPr>
          </a:p>
        </p:txBody>
      </p:sp>
      <p:sp>
        <p:nvSpPr>
          <p:cNvPr id="2" name="Rectangle 1"/>
          <p:cNvSpPr/>
          <p:nvPr/>
        </p:nvSpPr>
        <p:spPr>
          <a:xfrm>
            <a:off x="332852" y="4460613"/>
            <a:ext cx="8293727" cy="459036"/>
          </a:xfrm>
          <a:prstGeom prst="rect">
            <a:avLst/>
          </a:prstGeom>
        </p:spPr>
        <p:txBody>
          <a:bodyPr wrap="square">
            <a:spAutoFit/>
          </a:bodyPr>
          <a:lstStyle/>
          <a:p>
            <a:pPr algn="r" rtl="1">
              <a:lnSpc>
                <a:spcPct val="150000"/>
              </a:lnSpc>
            </a:pPr>
            <a:endParaRPr lang="en-US" altLang="en-US" dirty="0">
              <a:cs typeface="B Nazanin" panose="00000400000000000000" pitchFamily="2" charset="-78"/>
            </a:endParaRPr>
          </a:p>
        </p:txBody>
      </p:sp>
      <p:pic>
        <p:nvPicPr>
          <p:cNvPr id="1026" name="Picture 2" descr="what factor analysis do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2971" y="61738"/>
            <a:ext cx="5553570" cy="60163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4056" y="5767999"/>
            <a:ext cx="8915888" cy="1015663"/>
          </a:xfrm>
          <a:prstGeom prst="rect">
            <a:avLst/>
          </a:prstGeom>
        </p:spPr>
        <p:txBody>
          <a:bodyPr wrap="square">
            <a:spAutoFit/>
          </a:bodyPr>
          <a:lstStyle/>
          <a:p>
            <a:pPr algn="just" rtl="1"/>
            <a:r>
              <a:rPr lang="fa-IR" sz="2000" b="1" dirty="0">
                <a:solidFill>
                  <a:srgbClr val="212529"/>
                </a:solidFill>
                <a:latin typeface="IRANSans"/>
                <a:cs typeface="B Nazanin" panose="00000400000000000000" pitchFamily="2" charset="-78"/>
              </a:rPr>
              <a:t>در تصویر بالا از اصطلاح «بار عاملی» (</a:t>
            </a:r>
            <a:r>
              <a:rPr lang="en-US" sz="2000" b="1" dirty="0">
                <a:solidFill>
                  <a:srgbClr val="212529"/>
                </a:solidFill>
                <a:latin typeface="IRANSans"/>
                <a:cs typeface="B Nazanin" panose="00000400000000000000" pitchFamily="2" charset="-78"/>
              </a:rPr>
              <a:t>Load </a:t>
            </a:r>
            <a:r>
              <a:rPr lang="en-US" sz="2000" b="1" dirty="0" smtClean="0">
                <a:solidFill>
                  <a:srgbClr val="212529"/>
                </a:solidFill>
                <a:latin typeface="IRANSans"/>
                <a:cs typeface="B Nazanin" panose="00000400000000000000" pitchFamily="2" charset="-78"/>
              </a:rPr>
              <a:t>Factor</a:t>
            </a:r>
            <a:r>
              <a:rPr lang="fa-IR" sz="2000" b="1" dirty="0" smtClean="0">
                <a:solidFill>
                  <a:srgbClr val="212529"/>
                </a:solidFill>
                <a:latin typeface="IRANSans"/>
                <a:cs typeface="B Nazanin" panose="00000400000000000000" pitchFamily="2" charset="-78"/>
              </a:rPr>
              <a:t>)</a:t>
            </a:r>
            <a:r>
              <a:rPr lang="en-US" sz="2000" b="1" dirty="0" smtClean="0">
                <a:solidFill>
                  <a:srgbClr val="212529"/>
                </a:solidFill>
                <a:latin typeface="IRANSans"/>
                <a:cs typeface="B Nazanin" panose="00000400000000000000" pitchFamily="2" charset="-78"/>
              </a:rPr>
              <a:t> </a:t>
            </a:r>
            <a:r>
              <a:rPr lang="fa-IR" sz="2000" b="1" dirty="0">
                <a:solidFill>
                  <a:srgbClr val="212529"/>
                </a:solidFill>
                <a:latin typeface="IRANSans"/>
                <a:cs typeface="B Nazanin" panose="00000400000000000000" pitchFamily="2" charset="-78"/>
              </a:rPr>
              <a:t>و «عامل‌های اصلی» (</a:t>
            </a:r>
            <a:r>
              <a:rPr lang="en-US" sz="2000" b="1" dirty="0">
                <a:solidFill>
                  <a:srgbClr val="212529"/>
                </a:solidFill>
                <a:latin typeface="IRANSans"/>
                <a:cs typeface="B Nazanin" panose="00000400000000000000" pitchFamily="2" charset="-78"/>
              </a:rPr>
              <a:t>Underlying </a:t>
            </a:r>
            <a:r>
              <a:rPr lang="en-US" sz="2000" b="1" dirty="0" smtClean="0">
                <a:solidFill>
                  <a:srgbClr val="212529"/>
                </a:solidFill>
                <a:latin typeface="IRANSans"/>
                <a:cs typeface="B Nazanin" panose="00000400000000000000" pitchFamily="2" charset="-78"/>
              </a:rPr>
              <a:t>Factors</a:t>
            </a:r>
            <a:r>
              <a:rPr lang="fa-IR" sz="2000" b="1" dirty="0" smtClean="0">
                <a:solidFill>
                  <a:srgbClr val="212529"/>
                </a:solidFill>
                <a:latin typeface="IRANSans"/>
                <a:cs typeface="B Nazanin" panose="00000400000000000000" pitchFamily="2" charset="-78"/>
              </a:rPr>
              <a:t>)</a:t>
            </a:r>
            <a:r>
              <a:rPr lang="en-US" sz="2000" b="1" dirty="0" smtClean="0">
                <a:solidFill>
                  <a:srgbClr val="212529"/>
                </a:solidFill>
                <a:latin typeface="IRANSans"/>
                <a:cs typeface="B Nazanin" panose="00000400000000000000" pitchFamily="2" charset="-78"/>
              </a:rPr>
              <a:t> </a:t>
            </a:r>
            <a:r>
              <a:rPr lang="fa-IR" sz="2000" b="1" dirty="0">
                <a:solidFill>
                  <a:srgbClr val="212529"/>
                </a:solidFill>
                <a:latin typeface="IRANSans"/>
                <a:cs typeface="B Nazanin" panose="00000400000000000000" pitchFamily="2" charset="-78"/>
              </a:rPr>
              <a:t>استفاده شده که در مورد آن‌ها در ادامه متن بحث خواهیم کرد. ایده‌ای که در تصویر بالا مشخص شده، تشکیل ترکیبی از متغیرها است که یک عامل یا متغیر پنهان را می‌سازد.</a:t>
            </a:r>
            <a:endParaRPr lang="en-US" sz="2000" b="1" dirty="0">
              <a:cs typeface="B Nazanin" panose="00000400000000000000" pitchFamily="2" charset="-78"/>
            </a:endParaRPr>
          </a:p>
        </p:txBody>
      </p:sp>
    </p:spTree>
    <p:extLst>
      <p:ext uri="{BB962C8B-B14F-4D97-AF65-F5344CB8AC3E}">
        <p14:creationId xmlns:p14="http://schemas.microsoft.com/office/powerpoint/2010/main" val="4134033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Title 1"/>
          <p:cNvSpPr txBox="1">
            <a:spLocks/>
          </p:cNvSpPr>
          <p:nvPr/>
        </p:nvSpPr>
        <p:spPr>
          <a:xfrm>
            <a:off x="1080085" y="2706287"/>
            <a:ext cx="6799262" cy="1303337"/>
          </a:xfrm>
          <a:prstGeom prst="rect">
            <a:avLst/>
          </a:prstGeom>
        </p:spPr>
        <p:txBody>
          <a:bodyPr vert="horz" lIns="91440" tIns="45720" rIns="91440" bIns="45720" rtlCol="0" anchor="b">
            <a:norm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altLang="en-US" sz="2800" smtClean="0">
                <a:cs typeface="B Nazanin" panose="00000400000000000000" pitchFamily="2" charset="-78"/>
              </a:rPr>
              <a:t>نرمال بودن</a:t>
            </a:r>
            <a:endParaRPr lang="en-US" altLang="en-US" sz="2800" smtClean="0">
              <a:cs typeface="B Nazanin" panose="00000400000000000000" pitchFamily="2" charset="-78"/>
            </a:endParaRPr>
          </a:p>
        </p:txBody>
      </p:sp>
      <p:sp>
        <p:nvSpPr>
          <p:cNvPr id="2" name="Rectangle 1"/>
          <p:cNvSpPr/>
          <p:nvPr/>
        </p:nvSpPr>
        <p:spPr>
          <a:xfrm>
            <a:off x="332852" y="4460613"/>
            <a:ext cx="8293727" cy="459036"/>
          </a:xfrm>
          <a:prstGeom prst="rect">
            <a:avLst/>
          </a:prstGeom>
        </p:spPr>
        <p:txBody>
          <a:bodyPr wrap="square">
            <a:spAutoFit/>
          </a:bodyPr>
          <a:lstStyle/>
          <a:p>
            <a:pPr algn="r" rtl="1">
              <a:lnSpc>
                <a:spcPct val="150000"/>
              </a:lnSpc>
            </a:pPr>
            <a:endParaRPr lang="en-US" altLang="en-US" dirty="0">
              <a:cs typeface="B Nazanin" panose="00000400000000000000" pitchFamily="2" charset="-78"/>
            </a:endParaRPr>
          </a:p>
        </p:txBody>
      </p:sp>
      <p:sp>
        <p:nvSpPr>
          <p:cNvPr id="4" name="Rectangle 3"/>
          <p:cNvSpPr/>
          <p:nvPr/>
        </p:nvSpPr>
        <p:spPr>
          <a:xfrm>
            <a:off x="435894" y="1994285"/>
            <a:ext cx="8255488" cy="3170099"/>
          </a:xfrm>
          <a:prstGeom prst="rect">
            <a:avLst/>
          </a:prstGeom>
        </p:spPr>
        <p:txBody>
          <a:bodyPr wrap="square">
            <a:spAutoFit/>
          </a:bodyPr>
          <a:lstStyle/>
          <a:p>
            <a:pPr algn="just" rtl="1"/>
            <a:r>
              <a:rPr lang="fa-IR" sz="2000" b="1" dirty="0">
                <a:solidFill>
                  <a:srgbClr val="212529"/>
                </a:solidFill>
                <a:latin typeface="IRANSans"/>
                <a:cs typeface="B Nazanin" panose="00000400000000000000" pitchFamily="2" charset="-78"/>
              </a:rPr>
              <a:t>مثال سه سوال اول برای اندازه‌گیری صفت یا ویژگی درک اعداد مناسب است. همین استدلال در مورد سوالات 4، 5 و 6 نیز صدق می‌کند: اگر آنها واقعاً ضریب هوش مکان را اندازه بگیرند، احتمالاً بسیار زیاد با هم ارتباط (همبستگی) دارند.</a:t>
            </a:r>
          </a:p>
          <a:p>
            <a:pPr algn="just" rtl="1"/>
            <a:r>
              <a:rPr lang="fa-IR" sz="2000" b="1" dirty="0">
                <a:solidFill>
                  <a:srgbClr val="212529"/>
                </a:solidFill>
                <a:latin typeface="IRANSans"/>
                <a:cs typeface="B Nazanin" panose="00000400000000000000" pitchFamily="2" charset="-78"/>
              </a:rPr>
              <a:t>با این حال، سوالات 1 و 4 صفات احتمالاً غیرمرتبط را اندازه‌گیری می‌کنند و لزوماً با هم ارتباط زیادی ندارند. بنابراین اگر مدل عامل‌ها درست در نظر گرفته شده باشد، می‌توان انتظار داشت که همبستگی‌ها از الگوی خاصی پیروی کنند.</a:t>
            </a:r>
          </a:p>
          <a:p>
            <a:pPr algn="just" rtl="1"/>
            <a:endParaRPr lang="fa-IR" sz="2000" b="1" dirty="0">
              <a:solidFill>
                <a:srgbClr val="212529"/>
              </a:solidFill>
              <a:latin typeface="IRANSans"/>
              <a:cs typeface="B Nazanin" panose="00000400000000000000" pitchFamily="2" charset="-78"/>
            </a:endParaRPr>
          </a:p>
          <a:p>
            <a:pPr algn="just" rtl="1"/>
            <a:r>
              <a:rPr lang="fa-IR" sz="2000" b="1" dirty="0">
                <a:solidFill>
                  <a:srgbClr val="212529"/>
                </a:solidFill>
                <a:latin typeface="IRANSans"/>
                <a:cs typeface="B Nazanin" panose="00000400000000000000" pitchFamily="2" charset="-78"/>
              </a:rPr>
              <a:t>برای مشخص کردن ارتباط بین متغیرها در تحلیل عاملی با </a:t>
            </a:r>
            <a:r>
              <a:rPr lang="en-US" sz="2000" b="1" dirty="0">
                <a:solidFill>
                  <a:srgbClr val="212529"/>
                </a:solidFill>
                <a:latin typeface="IRANSans"/>
                <a:cs typeface="B Nazanin" panose="00000400000000000000" pitchFamily="2" charset="-78"/>
              </a:rPr>
              <a:t>SPSS، </a:t>
            </a:r>
            <a:r>
              <a:rPr lang="fa-IR" sz="2000" b="1" dirty="0">
                <a:solidFill>
                  <a:srgbClr val="212529"/>
                </a:solidFill>
                <a:latin typeface="IRANSans"/>
                <a:cs typeface="B Nazanin" panose="00000400000000000000" pitchFamily="2" charset="-78"/>
              </a:rPr>
              <a:t>در تصویر زیر الگوی ضریب همبستگی بین متغیرها را مشاهده می‌کنید. مشخص است که سوالات با توجه به «ضریب همبستگی پیرسون» (</a:t>
            </a:r>
            <a:r>
              <a:rPr lang="en-US" sz="2000" b="1" dirty="0">
                <a:solidFill>
                  <a:srgbClr val="212529"/>
                </a:solidFill>
                <a:latin typeface="IRANSans"/>
                <a:cs typeface="B Nazanin" panose="00000400000000000000" pitchFamily="2" charset="-78"/>
              </a:rPr>
              <a:t>Pearson </a:t>
            </a:r>
            <a:r>
              <a:rPr lang="en-US" sz="2000" b="1" dirty="0" smtClean="0">
                <a:solidFill>
                  <a:srgbClr val="212529"/>
                </a:solidFill>
                <a:latin typeface="IRANSans"/>
                <a:cs typeface="B Nazanin" panose="00000400000000000000" pitchFamily="2" charset="-78"/>
              </a:rPr>
              <a:t>Correlation</a:t>
            </a:r>
            <a:r>
              <a:rPr lang="fa-IR" sz="2000" b="1" dirty="0" smtClean="0">
                <a:solidFill>
                  <a:srgbClr val="212529"/>
                </a:solidFill>
                <a:latin typeface="IRANSans"/>
                <a:cs typeface="B Nazanin" panose="00000400000000000000" pitchFamily="2" charset="-78"/>
              </a:rPr>
              <a:t>)</a:t>
            </a:r>
            <a:r>
              <a:rPr lang="en-US" sz="2000" b="1" dirty="0" smtClean="0">
                <a:solidFill>
                  <a:srgbClr val="212529"/>
                </a:solidFill>
                <a:latin typeface="IRANSans"/>
                <a:cs typeface="B Nazanin" panose="00000400000000000000" pitchFamily="2" charset="-78"/>
              </a:rPr>
              <a:t> </a:t>
            </a:r>
            <a:r>
              <a:rPr lang="fa-IR" sz="2000" b="1" dirty="0">
                <a:solidFill>
                  <a:srgbClr val="212529"/>
                </a:solidFill>
                <a:latin typeface="IRANSans"/>
                <a:cs typeface="B Nazanin" panose="00000400000000000000" pitchFamily="2" charset="-78"/>
              </a:rPr>
              <a:t>به سه گروه تفکیک می‌شوند.</a:t>
            </a:r>
            <a:endParaRPr lang="en-US" sz="2000" b="1" dirty="0">
              <a:cs typeface="B Nazanin" panose="00000400000000000000" pitchFamily="2" charset="-78"/>
            </a:endParaRPr>
          </a:p>
        </p:txBody>
      </p:sp>
    </p:spTree>
    <p:extLst>
      <p:ext uri="{BB962C8B-B14F-4D97-AF65-F5344CB8AC3E}">
        <p14:creationId xmlns:p14="http://schemas.microsoft.com/office/powerpoint/2010/main" val="4001696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Title 1"/>
          <p:cNvSpPr txBox="1">
            <a:spLocks/>
          </p:cNvSpPr>
          <p:nvPr/>
        </p:nvSpPr>
        <p:spPr>
          <a:xfrm>
            <a:off x="1080085" y="2706287"/>
            <a:ext cx="6799262" cy="1303337"/>
          </a:xfrm>
          <a:prstGeom prst="rect">
            <a:avLst/>
          </a:prstGeom>
        </p:spPr>
        <p:txBody>
          <a:bodyPr vert="horz" lIns="91440" tIns="45720" rIns="91440" bIns="45720" rtlCol="0" anchor="b">
            <a:norm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altLang="en-US" sz="2800" smtClean="0">
                <a:cs typeface="B Nazanin" panose="00000400000000000000" pitchFamily="2" charset="-78"/>
              </a:rPr>
              <a:t>نرمال بودن</a:t>
            </a:r>
            <a:endParaRPr lang="en-US" altLang="en-US" sz="2800" smtClean="0">
              <a:cs typeface="B Nazanin" panose="00000400000000000000" pitchFamily="2" charset="-78"/>
            </a:endParaRPr>
          </a:p>
        </p:txBody>
      </p:sp>
      <p:sp>
        <p:nvSpPr>
          <p:cNvPr id="2" name="Rectangle 1"/>
          <p:cNvSpPr/>
          <p:nvPr/>
        </p:nvSpPr>
        <p:spPr>
          <a:xfrm>
            <a:off x="332852" y="4460613"/>
            <a:ext cx="8293727" cy="459036"/>
          </a:xfrm>
          <a:prstGeom prst="rect">
            <a:avLst/>
          </a:prstGeom>
        </p:spPr>
        <p:txBody>
          <a:bodyPr wrap="square">
            <a:spAutoFit/>
          </a:bodyPr>
          <a:lstStyle/>
          <a:p>
            <a:pPr algn="r" rtl="1">
              <a:lnSpc>
                <a:spcPct val="150000"/>
              </a:lnSpc>
            </a:pPr>
            <a:endParaRPr lang="en-US" altLang="en-US" dirty="0">
              <a:cs typeface="B Nazanin" panose="00000400000000000000" pitchFamily="2" charset="-78"/>
            </a:endParaRPr>
          </a:p>
        </p:txBody>
      </p:sp>
      <p:pic>
        <p:nvPicPr>
          <p:cNvPr id="11266" name="Picture 2" descr="correlation matr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66" y="2367742"/>
            <a:ext cx="8898467" cy="292378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233610" y="5430014"/>
            <a:ext cx="2896947" cy="400110"/>
          </a:xfrm>
          <a:prstGeom prst="rect">
            <a:avLst/>
          </a:prstGeom>
        </p:spPr>
        <p:txBody>
          <a:bodyPr wrap="none">
            <a:spAutoFit/>
          </a:bodyPr>
          <a:lstStyle/>
          <a:p>
            <a:r>
              <a:rPr lang="fa-IR" sz="2000" b="1" dirty="0">
                <a:solidFill>
                  <a:srgbClr val="212529"/>
                </a:solidFill>
                <a:latin typeface="IRANSans"/>
                <a:cs typeface="B Nazanin" panose="00000400000000000000" pitchFamily="2" charset="-78"/>
              </a:rPr>
              <a:t>ماتریس همبستگی بین متغیرها</a:t>
            </a:r>
            <a:endParaRPr lang="en-US" sz="2000" dirty="0">
              <a:cs typeface="B Nazanin" panose="00000400000000000000" pitchFamily="2" charset="-78"/>
            </a:endParaRPr>
          </a:p>
        </p:txBody>
      </p:sp>
    </p:spTree>
    <p:extLst>
      <p:ext uri="{BB962C8B-B14F-4D97-AF65-F5344CB8AC3E}">
        <p14:creationId xmlns:p14="http://schemas.microsoft.com/office/powerpoint/2010/main" val="1589854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Title 1"/>
          <p:cNvSpPr txBox="1">
            <a:spLocks/>
          </p:cNvSpPr>
          <p:nvPr/>
        </p:nvSpPr>
        <p:spPr>
          <a:xfrm>
            <a:off x="1080085" y="2706287"/>
            <a:ext cx="6799262" cy="1303337"/>
          </a:xfrm>
          <a:prstGeom prst="rect">
            <a:avLst/>
          </a:prstGeom>
        </p:spPr>
        <p:txBody>
          <a:bodyPr vert="horz" lIns="91440" tIns="45720" rIns="91440" bIns="45720" rtlCol="0" anchor="b">
            <a:norm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altLang="en-US" sz="2800" smtClean="0">
                <a:cs typeface="B Nazanin" panose="00000400000000000000" pitchFamily="2" charset="-78"/>
              </a:rPr>
              <a:t>نرمال بودن</a:t>
            </a:r>
            <a:endParaRPr lang="en-US" altLang="en-US" sz="2800" smtClean="0">
              <a:cs typeface="B Nazanin" panose="00000400000000000000" pitchFamily="2" charset="-78"/>
            </a:endParaRPr>
          </a:p>
        </p:txBody>
      </p:sp>
      <p:sp>
        <p:nvSpPr>
          <p:cNvPr id="2" name="Rectangle 1"/>
          <p:cNvSpPr/>
          <p:nvPr/>
        </p:nvSpPr>
        <p:spPr>
          <a:xfrm>
            <a:off x="332852" y="4460613"/>
            <a:ext cx="8293727" cy="459036"/>
          </a:xfrm>
          <a:prstGeom prst="rect">
            <a:avLst/>
          </a:prstGeom>
        </p:spPr>
        <p:txBody>
          <a:bodyPr wrap="square">
            <a:spAutoFit/>
          </a:bodyPr>
          <a:lstStyle/>
          <a:p>
            <a:pPr algn="r" rtl="1">
              <a:lnSpc>
                <a:spcPct val="150000"/>
              </a:lnSpc>
            </a:pPr>
            <a:endParaRPr lang="en-US" altLang="en-US" dirty="0">
              <a:cs typeface="B Nazanin" panose="00000400000000000000" pitchFamily="2" charset="-78"/>
            </a:endParaRPr>
          </a:p>
        </p:txBody>
      </p:sp>
      <p:sp>
        <p:nvSpPr>
          <p:cNvPr id="6" name="Rectangle 5"/>
          <p:cNvSpPr/>
          <p:nvPr/>
        </p:nvSpPr>
        <p:spPr>
          <a:xfrm>
            <a:off x="2414998" y="1980289"/>
            <a:ext cx="3725700" cy="461665"/>
          </a:xfrm>
          <a:prstGeom prst="rect">
            <a:avLst/>
          </a:prstGeom>
        </p:spPr>
        <p:txBody>
          <a:bodyPr wrap="none">
            <a:spAutoFit/>
          </a:bodyPr>
          <a:lstStyle/>
          <a:p>
            <a:pPr algn="r" rtl="1"/>
            <a:r>
              <a:rPr lang="fa-IR" sz="2400" b="1" dirty="0">
                <a:solidFill>
                  <a:srgbClr val="212529"/>
                </a:solidFill>
                <a:latin typeface="IRANSans"/>
                <a:cs typeface="B Nazanin" panose="00000400000000000000" pitchFamily="2" charset="-78"/>
              </a:rPr>
              <a:t>مثال برای تحلیل عاملی با </a:t>
            </a:r>
            <a:r>
              <a:rPr lang="en-US" sz="2400" b="1" dirty="0">
                <a:solidFill>
                  <a:srgbClr val="212529"/>
                </a:solidFill>
                <a:latin typeface="IRANSans"/>
                <a:cs typeface="B Nazanin" panose="00000400000000000000" pitchFamily="2" charset="-78"/>
              </a:rPr>
              <a:t>SPSS</a:t>
            </a:r>
            <a:endParaRPr lang="en-US" sz="2400" dirty="0">
              <a:cs typeface="B Nazanin" panose="00000400000000000000" pitchFamily="2" charset="-78"/>
            </a:endParaRPr>
          </a:p>
        </p:txBody>
      </p:sp>
      <p:sp>
        <p:nvSpPr>
          <p:cNvPr id="4" name="Rectangle 3"/>
          <p:cNvSpPr/>
          <p:nvPr/>
        </p:nvSpPr>
        <p:spPr>
          <a:xfrm>
            <a:off x="682171" y="2441954"/>
            <a:ext cx="8025935" cy="3293209"/>
          </a:xfrm>
          <a:prstGeom prst="rect">
            <a:avLst/>
          </a:prstGeom>
        </p:spPr>
        <p:txBody>
          <a:bodyPr wrap="square">
            <a:spAutoFit/>
          </a:bodyPr>
          <a:lstStyle/>
          <a:p>
            <a:pPr algn="just" rtl="1"/>
            <a:r>
              <a:rPr lang="fa-IR" sz="2600" dirty="0">
                <a:solidFill>
                  <a:srgbClr val="212529"/>
                </a:solidFill>
                <a:latin typeface="IRANSans"/>
                <a:cs typeface="B Nazanin" panose="00000400000000000000" pitchFamily="2" charset="-78"/>
              </a:rPr>
              <a:t>در این متن به بررسی یک فایل اطلاعاتی خواهیم پرداخت که در مورد یک تحقیق برای شرکت بیمه و در زمینه حق بیمه ایام بیکاری (</a:t>
            </a:r>
            <a:r>
              <a:rPr lang="en-US" sz="2600" dirty="0" smtClean="0">
                <a:solidFill>
                  <a:srgbClr val="212529"/>
                </a:solidFill>
                <a:latin typeface="IRANSans"/>
                <a:cs typeface="B Nazanin" panose="00000400000000000000" pitchFamily="2" charset="-78"/>
              </a:rPr>
              <a:t>dole</a:t>
            </a:r>
            <a:r>
              <a:rPr lang="fa-IR" sz="2600" dirty="0" smtClean="0">
                <a:solidFill>
                  <a:srgbClr val="212529"/>
                </a:solidFill>
                <a:latin typeface="IRANSans"/>
                <a:cs typeface="B Nazanin" panose="00000400000000000000" pitchFamily="2" charset="-78"/>
              </a:rPr>
              <a:t>)</a:t>
            </a:r>
            <a:r>
              <a:rPr lang="en-US" sz="2600" dirty="0" smtClean="0">
                <a:solidFill>
                  <a:srgbClr val="212529"/>
                </a:solidFill>
                <a:latin typeface="IRANSans"/>
                <a:cs typeface="B Nazanin" panose="00000400000000000000" pitchFamily="2" charset="-78"/>
              </a:rPr>
              <a:t> </a:t>
            </a:r>
            <a:r>
              <a:rPr lang="fa-IR" sz="2600" dirty="0">
                <a:solidFill>
                  <a:srgbClr val="212529"/>
                </a:solidFill>
                <a:latin typeface="IRANSans"/>
                <a:cs typeface="B Nazanin" panose="00000400000000000000" pitchFamily="2" charset="-78"/>
              </a:rPr>
              <a:t>است. این طرح تحقیقی بوسیله یک نظر سنجی و پرسشنامه با 20 گویه تنظیم شده است.</a:t>
            </a:r>
          </a:p>
          <a:p>
            <a:pPr algn="just" rtl="1"/>
            <a:r>
              <a:rPr lang="fa-IR" sz="2600" dirty="0">
                <a:solidFill>
                  <a:srgbClr val="212529"/>
                </a:solidFill>
                <a:latin typeface="IRANSans"/>
                <a:cs typeface="B Nazanin" panose="00000400000000000000" pitchFamily="2" charset="-78"/>
              </a:rPr>
              <a:t>نظرسنجی از 388 متقاضی دریافت مزایای بیکاری انجام شده و داده‌های جمع آوری شده به این ترتیب در فایلی با قالب </a:t>
            </a:r>
            <a:r>
              <a:rPr lang="en-US" sz="2600" dirty="0" smtClean="0">
                <a:solidFill>
                  <a:srgbClr val="212529"/>
                </a:solidFill>
                <a:latin typeface="IRANSans"/>
                <a:cs typeface="B Nazanin" panose="00000400000000000000" pitchFamily="2" charset="-78"/>
              </a:rPr>
              <a:t>SPSS</a:t>
            </a:r>
            <a:r>
              <a:rPr lang="fa-IR" sz="2600" dirty="0" smtClean="0">
                <a:solidFill>
                  <a:srgbClr val="212529"/>
                </a:solidFill>
                <a:latin typeface="IRANSans"/>
                <a:cs typeface="B Nazanin" panose="00000400000000000000" pitchFamily="2" charset="-78"/>
              </a:rPr>
              <a:t> به </a:t>
            </a:r>
            <a:r>
              <a:rPr lang="fa-IR" sz="2600" dirty="0">
                <a:solidFill>
                  <a:srgbClr val="212529"/>
                </a:solidFill>
                <a:latin typeface="IRANSans"/>
                <a:cs typeface="B Nazanin" panose="00000400000000000000" pitchFamily="2" charset="-78"/>
              </a:rPr>
              <a:t>نام </a:t>
            </a:r>
            <a:r>
              <a:rPr lang="en-US" sz="2600" dirty="0" smtClean="0">
                <a:solidFill>
                  <a:srgbClr val="212529"/>
                </a:solidFill>
                <a:latin typeface="IRANSans"/>
                <a:cs typeface="B Nazanin" panose="00000400000000000000" pitchFamily="2" charset="-78"/>
              </a:rPr>
              <a:t>dole-</a:t>
            </a:r>
            <a:r>
              <a:rPr lang="en-US" sz="2600" dirty="0" err="1" smtClean="0">
                <a:solidFill>
                  <a:srgbClr val="212529"/>
                </a:solidFill>
                <a:latin typeface="IRANSans"/>
                <a:cs typeface="B Nazanin" panose="00000400000000000000" pitchFamily="2" charset="-78"/>
              </a:rPr>
              <a:t>Survey.sav</a:t>
            </a:r>
            <a:r>
              <a:rPr lang="fa-IR" sz="2600" dirty="0" smtClean="0">
                <a:solidFill>
                  <a:srgbClr val="212529"/>
                </a:solidFill>
                <a:latin typeface="IRANSans"/>
                <a:cs typeface="B Nazanin" panose="00000400000000000000" pitchFamily="2" charset="-78"/>
              </a:rPr>
              <a:t> </a:t>
            </a:r>
            <a:r>
              <a:rPr lang="en-US" sz="2600" dirty="0" smtClean="0">
                <a:solidFill>
                  <a:srgbClr val="212529"/>
                </a:solidFill>
                <a:latin typeface="IRANSans"/>
                <a:cs typeface="B Nazanin" panose="00000400000000000000" pitchFamily="2" charset="-78"/>
              </a:rPr>
              <a:t> </a:t>
            </a:r>
            <a:r>
              <a:rPr lang="fa-IR" sz="2600" dirty="0">
                <a:solidFill>
                  <a:srgbClr val="212529"/>
                </a:solidFill>
                <a:latin typeface="IRANSans"/>
                <a:cs typeface="B Nazanin" panose="00000400000000000000" pitchFamily="2" charset="-78"/>
              </a:rPr>
              <a:t>ذخیره و در اختیار محقق قرار گرفته است. بخشی از این گویه‌ها در تصویر زیر نشان داده شده است.</a:t>
            </a:r>
            <a:endParaRPr lang="fa-IR" sz="2600" b="0" i="0" dirty="0">
              <a:solidFill>
                <a:srgbClr val="212529"/>
              </a:solidFill>
              <a:effectLst/>
              <a:latin typeface="IRANSans"/>
              <a:cs typeface="B Nazanin" panose="00000400000000000000" pitchFamily="2" charset="-78"/>
            </a:endParaRPr>
          </a:p>
        </p:txBody>
      </p:sp>
    </p:spTree>
    <p:extLst>
      <p:ext uri="{BB962C8B-B14F-4D97-AF65-F5344CB8AC3E}">
        <p14:creationId xmlns:p14="http://schemas.microsoft.com/office/powerpoint/2010/main" val="1353949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Title 1"/>
          <p:cNvSpPr txBox="1">
            <a:spLocks/>
          </p:cNvSpPr>
          <p:nvPr/>
        </p:nvSpPr>
        <p:spPr>
          <a:xfrm>
            <a:off x="1080085" y="2706287"/>
            <a:ext cx="6799262" cy="1303337"/>
          </a:xfrm>
          <a:prstGeom prst="rect">
            <a:avLst/>
          </a:prstGeom>
        </p:spPr>
        <p:txBody>
          <a:bodyPr vert="horz" lIns="91440" tIns="45720" rIns="91440" bIns="45720" rtlCol="0" anchor="b">
            <a:norm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altLang="en-US" sz="2800" smtClean="0">
                <a:cs typeface="B Nazanin" panose="00000400000000000000" pitchFamily="2" charset="-78"/>
              </a:rPr>
              <a:t>نرمال بودن</a:t>
            </a:r>
            <a:endParaRPr lang="en-US" altLang="en-US" sz="2800" smtClean="0">
              <a:cs typeface="B Nazanin" panose="00000400000000000000" pitchFamily="2" charset="-78"/>
            </a:endParaRPr>
          </a:p>
        </p:txBody>
      </p:sp>
      <p:sp>
        <p:nvSpPr>
          <p:cNvPr id="2" name="Rectangle 1"/>
          <p:cNvSpPr/>
          <p:nvPr/>
        </p:nvSpPr>
        <p:spPr>
          <a:xfrm>
            <a:off x="332852" y="4460613"/>
            <a:ext cx="8293727" cy="459036"/>
          </a:xfrm>
          <a:prstGeom prst="rect">
            <a:avLst/>
          </a:prstGeom>
        </p:spPr>
        <p:txBody>
          <a:bodyPr wrap="square">
            <a:spAutoFit/>
          </a:bodyPr>
          <a:lstStyle/>
          <a:p>
            <a:pPr algn="r" rtl="1">
              <a:lnSpc>
                <a:spcPct val="150000"/>
              </a:lnSpc>
            </a:pPr>
            <a:endParaRPr lang="en-US" altLang="en-US" dirty="0">
              <a:cs typeface="B Nazanin" panose="00000400000000000000" pitchFamily="2" charset="-78"/>
            </a:endParaRPr>
          </a:p>
        </p:txBody>
      </p:sp>
      <p:sp>
        <p:nvSpPr>
          <p:cNvPr id="6" name="Rectangle 5"/>
          <p:cNvSpPr/>
          <p:nvPr/>
        </p:nvSpPr>
        <p:spPr>
          <a:xfrm>
            <a:off x="2414998" y="970959"/>
            <a:ext cx="3725700" cy="461665"/>
          </a:xfrm>
          <a:prstGeom prst="rect">
            <a:avLst/>
          </a:prstGeom>
        </p:spPr>
        <p:txBody>
          <a:bodyPr wrap="none">
            <a:spAutoFit/>
          </a:bodyPr>
          <a:lstStyle/>
          <a:p>
            <a:pPr algn="r" rtl="1"/>
            <a:r>
              <a:rPr lang="fa-IR" sz="2400" b="1" dirty="0">
                <a:solidFill>
                  <a:schemeClr val="bg1"/>
                </a:solidFill>
                <a:latin typeface="IRANSans"/>
                <a:cs typeface="B Nazanin" panose="00000400000000000000" pitchFamily="2" charset="-78"/>
              </a:rPr>
              <a:t>مثال برای تحلیل عاملی با </a:t>
            </a:r>
            <a:r>
              <a:rPr lang="en-US" sz="2400" b="1" dirty="0">
                <a:solidFill>
                  <a:schemeClr val="bg1"/>
                </a:solidFill>
                <a:latin typeface="IRANSans"/>
                <a:cs typeface="B Nazanin" panose="00000400000000000000" pitchFamily="2" charset="-78"/>
              </a:rPr>
              <a:t>SPSS</a:t>
            </a:r>
            <a:endParaRPr lang="en-US" sz="2400" dirty="0">
              <a:solidFill>
                <a:schemeClr val="bg1"/>
              </a:solidFill>
              <a:cs typeface="B Nazanin" panose="00000400000000000000" pitchFamily="2" charset="-78"/>
            </a:endParaRPr>
          </a:p>
        </p:txBody>
      </p:sp>
      <p:pic>
        <p:nvPicPr>
          <p:cNvPr id="14338" name="Picture 2" descr="spss factor analysis tutorial variable 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085" y="1883613"/>
            <a:ext cx="6656710" cy="277362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819703" y="4839339"/>
            <a:ext cx="3177473" cy="400110"/>
          </a:xfrm>
          <a:prstGeom prst="rect">
            <a:avLst/>
          </a:prstGeom>
        </p:spPr>
        <p:txBody>
          <a:bodyPr wrap="none">
            <a:spAutoFit/>
          </a:bodyPr>
          <a:lstStyle/>
          <a:p>
            <a:pPr algn="r" rtl="1"/>
            <a:r>
              <a:rPr lang="fa-IR" sz="2000" b="1" dirty="0">
                <a:solidFill>
                  <a:srgbClr val="212529"/>
                </a:solidFill>
                <a:latin typeface="IRANSans"/>
                <a:cs typeface="B Nazanin" panose="00000400000000000000" pitchFamily="2" charset="-78"/>
              </a:rPr>
              <a:t>تصویری از متغیرهای مجموعه داده</a:t>
            </a:r>
            <a:endParaRPr lang="en-US" sz="2000" b="1" dirty="0">
              <a:cs typeface="B Nazanin" panose="00000400000000000000" pitchFamily="2" charset="-78"/>
            </a:endParaRPr>
          </a:p>
        </p:txBody>
      </p:sp>
    </p:spTree>
    <p:extLst>
      <p:ext uri="{BB962C8B-B14F-4D97-AF65-F5344CB8AC3E}">
        <p14:creationId xmlns:p14="http://schemas.microsoft.com/office/powerpoint/2010/main" val="3545582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Title 1"/>
          <p:cNvSpPr txBox="1">
            <a:spLocks/>
          </p:cNvSpPr>
          <p:nvPr/>
        </p:nvSpPr>
        <p:spPr>
          <a:xfrm>
            <a:off x="1080085" y="2706287"/>
            <a:ext cx="6799262" cy="1303337"/>
          </a:xfrm>
          <a:prstGeom prst="rect">
            <a:avLst/>
          </a:prstGeom>
        </p:spPr>
        <p:txBody>
          <a:bodyPr vert="horz" lIns="91440" tIns="45720" rIns="91440" bIns="45720" rtlCol="0" anchor="b">
            <a:norm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altLang="en-US" sz="2800" smtClean="0">
                <a:cs typeface="B Nazanin" panose="00000400000000000000" pitchFamily="2" charset="-78"/>
              </a:rPr>
              <a:t>نرمال بودن</a:t>
            </a:r>
            <a:endParaRPr lang="en-US" altLang="en-US" sz="2800" smtClean="0">
              <a:cs typeface="B Nazanin" panose="00000400000000000000" pitchFamily="2" charset="-78"/>
            </a:endParaRPr>
          </a:p>
        </p:txBody>
      </p:sp>
      <p:sp>
        <p:nvSpPr>
          <p:cNvPr id="2" name="Rectangle 1"/>
          <p:cNvSpPr/>
          <p:nvPr/>
        </p:nvSpPr>
        <p:spPr>
          <a:xfrm>
            <a:off x="332852" y="4460613"/>
            <a:ext cx="8293727" cy="459036"/>
          </a:xfrm>
          <a:prstGeom prst="rect">
            <a:avLst/>
          </a:prstGeom>
        </p:spPr>
        <p:txBody>
          <a:bodyPr wrap="square">
            <a:spAutoFit/>
          </a:bodyPr>
          <a:lstStyle/>
          <a:p>
            <a:pPr algn="r" rtl="1">
              <a:lnSpc>
                <a:spcPct val="150000"/>
              </a:lnSpc>
            </a:pPr>
            <a:endParaRPr lang="en-US" altLang="en-US" dirty="0">
              <a:cs typeface="B Nazanin" panose="00000400000000000000" pitchFamily="2" charset="-78"/>
            </a:endParaRPr>
          </a:p>
        </p:txBody>
      </p:sp>
      <p:sp>
        <p:nvSpPr>
          <p:cNvPr id="6" name="Rectangle 5"/>
          <p:cNvSpPr/>
          <p:nvPr/>
        </p:nvSpPr>
        <p:spPr>
          <a:xfrm>
            <a:off x="2414998" y="970959"/>
            <a:ext cx="3725700" cy="461665"/>
          </a:xfrm>
          <a:prstGeom prst="rect">
            <a:avLst/>
          </a:prstGeom>
        </p:spPr>
        <p:txBody>
          <a:bodyPr wrap="none">
            <a:spAutoFit/>
          </a:bodyPr>
          <a:lstStyle/>
          <a:p>
            <a:pPr algn="r" rtl="1"/>
            <a:r>
              <a:rPr lang="fa-IR" sz="2400" b="1" dirty="0">
                <a:solidFill>
                  <a:schemeClr val="bg1"/>
                </a:solidFill>
                <a:latin typeface="IRANSans"/>
                <a:cs typeface="B Nazanin" panose="00000400000000000000" pitchFamily="2" charset="-78"/>
              </a:rPr>
              <a:t>مثال برای تحلیل عاملی با </a:t>
            </a:r>
            <a:r>
              <a:rPr lang="en-US" sz="2400" b="1" dirty="0">
                <a:solidFill>
                  <a:schemeClr val="bg1"/>
                </a:solidFill>
                <a:latin typeface="IRANSans"/>
                <a:cs typeface="B Nazanin" panose="00000400000000000000" pitchFamily="2" charset="-78"/>
              </a:rPr>
              <a:t>SPSS</a:t>
            </a:r>
            <a:endParaRPr lang="en-US" sz="2400" dirty="0">
              <a:solidFill>
                <a:schemeClr val="bg1"/>
              </a:solidFill>
              <a:cs typeface="B Nazanin" panose="00000400000000000000" pitchFamily="2" charset="-78"/>
            </a:endParaRPr>
          </a:p>
        </p:txBody>
      </p:sp>
      <p:sp>
        <p:nvSpPr>
          <p:cNvPr id="4" name="Rectangle 3"/>
          <p:cNvSpPr/>
          <p:nvPr/>
        </p:nvSpPr>
        <p:spPr>
          <a:xfrm>
            <a:off x="769257" y="1926794"/>
            <a:ext cx="7857322" cy="3785652"/>
          </a:xfrm>
          <a:prstGeom prst="rect">
            <a:avLst/>
          </a:prstGeom>
        </p:spPr>
        <p:txBody>
          <a:bodyPr wrap="square">
            <a:spAutoFit/>
          </a:bodyPr>
          <a:lstStyle/>
          <a:p>
            <a:pPr algn="just" rtl="1"/>
            <a:r>
              <a:rPr lang="fa-IR" sz="2400" dirty="0">
                <a:solidFill>
                  <a:srgbClr val="212529"/>
                </a:solidFill>
                <a:latin typeface="IRANSans"/>
                <a:cs typeface="B Nazanin" panose="00000400000000000000" pitchFamily="2" charset="-78"/>
              </a:rPr>
              <a:t>این ۲۰ متغیر، شامل اطلاعات 16 سوال در مورد رضایت مشتری نیز می‌باشد. اعتقاد داریم که عوامل رضایت اساسی مشتری را می‌توان به صورت جامع با تعداد متغیرهای کمتری نیز نشان داد. اما هیچ الگو یا سرنخی در مورد چنین مدلی در دست نداریم. بنابراین سوالات تحقیقاتی ما برای این تجزیه و تحلیل عبارتند از:</a:t>
            </a:r>
          </a:p>
          <a:p>
            <a:pPr algn="just" rtl="1">
              <a:buFont typeface="Arial" panose="020B0604020202020204" pitchFamily="34" charset="0"/>
              <a:buChar char="•"/>
            </a:pPr>
            <a:r>
              <a:rPr lang="fa-IR" sz="2400" dirty="0">
                <a:solidFill>
                  <a:srgbClr val="212529"/>
                </a:solidFill>
                <a:latin typeface="IRANSans"/>
                <a:cs typeface="B Nazanin" panose="00000400000000000000" pitchFamily="2" charset="-78"/>
              </a:rPr>
              <a:t>چند عامل با 16 سوال ما اندازه‌گیری می‌شوند؟</a:t>
            </a:r>
          </a:p>
          <a:p>
            <a:pPr algn="just" rtl="1">
              <a:buFont typeface="Arial" panose="020B0604020202020204" pitchFamily="34" charset="0"/>
              <a:buChar char="•"/>
            </a:pPr>
            <a:r>
              <a:rPr lang="fa-IR" sz="2400" dirty="0">
                <a:solidFill>
                  <a:srgbClr val="212529"/>
                </a:solidFill>
                <a:latin typeface="IRANSans"/>
                <a:cs typeface="B Nazanin" panose="00000400000000000000" pitchFamily="2" charset="-78"/>
              </a:rPr>
              <a:t>کدام سوالات عوامل مشابهی را اندازه‌گیری می‌کنند؟</a:t>
            </a:r>
          </a:p>
          <a:p>
            <a:pPr algn="just" rtl="1">
              <a:buFont typeface="Arial" panose="020B0604020202020204" pitchFamily="34" charset="0"/>
              <a:buChar char="•"/>
            </a:pPr>
            <a:r>
              <a:rPr lang="fa-IR" sz="2400" dirty="0">
                <a:solidFill>
                  <a:srgbClr val="212529"/>
                </a:solidFill>
                <a:latin typeface="IRANSans"/>
                <a:cs typeface="B Nazanin" panose="00000400000000000000" pitchFamily="2" charset="-78"/>
              </a:rPr>
              <a:t>کدام جنبه‌های رضایتمندی مشتریان، توسط هر یک از عوامل‌ نشان داده می‌شوند؟</a:t>
            </a:r>
          </a:p>
          <a:p>
            <a:pPr algn="just" rtl="1"/>
            <a:r>
              <a:rPr lang="fa-IR" sz="2400" dirty="0">
                <a:solidFill>
                  <a:srgbClr val="212529"/>
                </a:solidFill>
                <a:latin typeface="IRANSans"/>
                <a:cs typeface="B Nazanin" panose="00000400000000000000" pitchFamily="2" charset="-78"/>
              </a:rPr>
              <a:t>نکته: </a:t>
            </a:r>
            <a:r>
              <a:rPr lang="fa-IR" sz="2400" dirty="0" smtClean="0">
                <a:solidFill>
                  <a:srgbClr val="212529"/>
                </a:solidFill>
                <a:latin typeface="IRANSans"/>
                <a:cs typeface="B Nazanin" panose="00000400000000000000" pitchFamily="2" charset="-78"/>
              </a:rPr>
              <a:t>فایل </a:t>
            </a:r>
            <a:r>
              <a:rPr lang="fa-IR" sz="2400" dirty="0">
                <a:solidFill>
                  <a:srgbClr val="212529"/>
                </a:solidFill>
                <a:latin typeface="IRANSans"/>
                <a:cs typeface="B Nazanin" panose="00000400000000000000" pitchFamily="2" charset="-78"/>
              </a:rPr>
              <a:t>دریافتی به </a:t>
            </a:r>
            <a:r>
              <a:rPr lang="fa-IR" sz="2400" dirty="0" smtClean="0">
                <a:solidFill>
                  <a:srgbClr val="212529"/>
                </a:solidFill>
                <a:latin typeface="IRANSans"/>
                <a:cs typeface="B Nazanin" panose="00000400000000000000" pitchFamily="2" charset="-78"/>
              </a:rPr>
              <a:t>نام</a:t>
            </a:r>
            <a:r>
              <a:rPr lang="en-US" sz="2400" dirty="0" smtClean="0">
                <a:solidFill>
                  <a:srgbClr val="212529"/>
                </a:solidFill>
                <a:latin typeface="IRANSans"/>
                <a:cs typeface="B Nazanin" panose="00000400000000000000" pitchFamily="2" charset="-78"/>
              </a:rPr>
              <a:t>dole-survey.zip</a:t>
            </a:r>
            <a:r>
              <a:rPr lang="fa-IR" sz="2400" dirty="0" smtClean="0">
                <a:solidFill>
                  <a:srgbClr val="212529"/>
                </a:solidFill>
                <a:latin typeface="IRANSans"/>
                <a:cs typeface="B Nazanin" panose="00000400000000000000" pitchFamily="2" charset="-78"/>
              </a:rPr>
              <a:t> در </a:t>
            </a:r>
            <a:r>
              <a:rPr lang="fa-IR" sz="2400" dirty="0">
                <a:solidFill>
                  <a:srgbClr val="212529"/>
                </a:solidFill>
                <a:latin typeface="IRANSans"/>
                <a:cs typeface="B Nazanin" panose="00000400000000000000" pitchFamily="2" charset="-78"/>
              </a:rPr>
              <a:t>قالب فشرده ارائه شده است، پس از خارج کردن این فایل از قالب فشرده، می‌توانید آن را در محیط نرم‌افزار </a:t>
            </a:r>
            <a:r>
              <a:rPr lang="en-US" sz="2400" dirty="0">
                <a:solidFill>
                  <a:srgbClr val="212529"/>
                </a:solidFill>
                <a:latin typeface="IRANSans"/>
                <a:cs typeface="B Nazanin" panose="00000400000000000000" pitchFamily="2" charset="-78"/>
              </a:rPr>
              <a:t>SPSS </a:t>
            </a:r>
            <a:r>
              <a:rPr lang="fa-IR" sz="2400" dirty="0">
                <a:solidFill>
                  <a:srgbClr val="212529"/>
                </a:solidFill>
                <a:latin typeface="IRANSans"/>
                <a:cs typeface="B Nazanin" panose="00000400000000000000" pitchFamily="2" charset="-78"/>
              </a:rPr>
              <a:t>با نام </a:t>
            </a:r>
            <a:r>
              <a:rPr lang="en-US" sz="2400" dirty="0">
                <a:solidFill>
                  <a:srgbClr val="212529"/>
                </a:solidFill>
                <a:latin typeface="IRANSans"/>
                <a:cs typeface="B Nazanin" panose="00000400000000000000" pitchFamily="2" charset="-78"/>
              </a:rPr>
              <a:t>dole-</a:t>
            </a:r>
            <a:r>
              <a:rPr lang="en-US" sz="2400" dirty="0" err="1">
                <a:solidFill>
                  <a:srgbClr val="212529"/>
                </a:solidFill>
                <a:latin typeface="IRANSans"/>
                <a:cs typeface="B Nazanin" panose="00000400000000000000" pitchFamily="2" charset="-78"/>
              </a:rPr>
              <a:t>survey.sav</a:t>
            </a:r>
            <a:r>
              <a:rPr lang="en-US" sz="2400" dirty="0">
                <a:solidFill>
                  <a:srgbClr val="212529"/>
                </a:solidFill>
                <a:latin typeface="IRANSans"/>
                <a:cs typeface="B Nazanin" panose="00000400000000000000" pitchFamily="2" charset="-78"/>
              </a:rPr>
              <a:t> </a:t>
            </a:r>
            <a:r>
              <a:rPr lang="fa-IR" sz="2400" dirty="0" smtClean="0">
                <a:solidFill>
                  <a:srgbClr val="212529"/>
                </a:solidFill>
                <a:latin typeface="IRANSans"/>
                <a:cs typeface="B Nazanin" panose="00000400000000000000" pitchFamily="2" charset="-78"/>
              </a:rPr>
              <a:t> بارگذاری </a:t>
            </a:r>
            <a:r>
              <a:rPr lang="fa-IR" sz="2400" dirty="0">
                <a:solidFill>
                  <a:srgbClr val="212529"/>
                </a:solidFill>
                <a:latin typeface="IRANSans"/>
                <a:cs typeface="B Nazanin" panose="00000400000000000000" pitchFamily="2" charset="-78"/>
              </a:rPr>
              <a:t>کنید.</a:t>
            </a:r>
            <a:endParaRPr lang="fa-IR" sz="2400" b="0" i="0" dirty="0">
              <a:solidFill>
                <a:srgbClr val="212529"/>
              </a:solidFill>
              <a:effectLst/>
              <a:latin typeface="IRANSans"/>
              <a:cs typeface="B Nazanin" panose="00000400000000000000" pitchFamily="2" charset="-78"/>
            </a:endParaRPr>
          </a:p>
        </p:txBody>
      </p:sp>
    </p:spTree>
    <p:extLst>
      <p:ext uri="{BB962C8B-B14F-4D97-AF65-F5344CB8AC3E}">
        <p14:creationId xmlns:p14="http://schemas.microsoft.com/office/powerpoint/2010/main" val="2344658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Title 1"/>
          <p:cNvSpPr txBox="1">
            <a:spLocks/>
          </p:cNvSpPr>
          <p:nvPr/>
        </p:nvSpPr>
        <p:spPr>
          <a:xfrm>
            <a:off x="1080085" y="2706287"/>
            <a:ext cx="6799262" cy="1303337"/>
          </a:xfrm>
          <a:prstGeom prst="rect">
            <a:avLst/>
          </a:prstGeom>
        </p:spPr>
        <p:txBody>
          <a:bodyPr vert="horz" lIns="91440" tIns="45720" rIns="91440" bIns="45720" rtlCol="0" anchor="b">
            <a:norm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altLang="en-US" sz="2800" smtClean="0">
                <a:cs typeface="B Nazanin" panose="00000400000000000000" pitchFamily="2" charset="-78"/>
              </a:rPr>
              <a:t>نرمال بودن</a:t>
            </a:r>
            <a:endParaRPr lang="en-US" altLang="en-US" sz="2800" smtClean="0">
              <a:cs typeface="B Nazanin" panose="00000400000000000000" pitchFamily="2" charset="-78"/>
            </a:endParaRPr>
          </a:p>
        </p:txBody>
      </p:sp>
      <p:sp>
        <p:nvSpPr>
          <p:cNvPr id="6" name="Rectangle 5"/>
          <p:cNvSpPr/>
          <p:nvPr/>
        </p:nvSpPr>
        <p:spPr>
          <a:xfrm>
            <a:off x="2414998" y="970959"/>
            <a:ext cx="3725700" cy="461665"/>
          </a:xfrm>
          <a:prstGeom prst="rect">
            <a:avLst/>
          </a:prstGeom>
        </p:spPr>
        <p:txBody>
          <a:bodyPr wrap="none">
            <a:spAutoFit/>
          </a:bodyPr>
          <a:lstStyle/>
          <a:p>
            <a:pPr algn="r" rtl="1"/>
            <a:r>
              <a:rPr lang="fa-IR" sz="2400" b="1" dirty="0">
                <a:solidFill>
                  <a:schemeClr val="bg1"/>
                </a:solidFill>
                <a:latin typeface="IRANSans"/>
                <a:cs typeface="B Nazanin" panose="00000400000000000000" pitchFamily="2" charset="-78"/>
              </a:rPr>
              <a:t>مثال برای تحلیل عاملی با </a:t>
            </a:r>
            <a:r>
              <a:rPr lang="en-US" sz="2400" b="1" dirty="0">
                <a:solidFill>
                  <a:schemeClr val="bg1"/>
                </a:solidFill>
                <a:latin typeface="IRANSans"/>
                <a:cs typeface="B Nazanin" panose="00000400000000000000" pitchFamily="2" charset="-78"/>
              </a:rPr>
              <a:t>SPSS</a:t>
            </a:r>
            <a:endParaRPr lang="en-US" sz="2400" dirty="0">
              <a:solidFill>
                <a:schemeClr val="bg1"/>
              </a:solidFill>
              <a:cs typeface="B Nazanin" panose="00000400000000000000" pitchFamily="2" charset="-78"/>
            </a:endParaRPr>
          </a:p>
        </p:txBody>
      </p:sp>
      <p:sp>
        <p:nvSpPr>
          <p:cNvPr id="4" name="Rectangle 3"/>
          <p:cNvSpPr/>
          <p:nvPr/>
        </p:nvSpPr>
        <p:spPr>
          <a:xfrm>
            <a:off x="1876426" y="1875290"/>
            <a:ext cx="6721578" cy="830997"/>
          </a:xfrm>
          <a:prstGeom prst="rect">
            <a:avLst/>
          </a:prstGeom>
        </p:spPr>
        <p:txBody>
          <a:bodyPr wrap="square">
            <a:spAutoFit/>
          </a:bodyPr>
          <a:lstStyle/>
          <a:p>
            <a:pPr algn="just" rtl="1"/>
            <a:r>
              <a:rPr lang="fa-IR" sz="2400" dirty="0">
                <a:solidFill>
                  <a:srgbClr val="212529"/>
                </a:solidFill>
                <a:latin typeface="IRANSans"/>
                <a:cs typeface="B Nazanin" panose="00000400000000000000" pitchFamily="2" charset="-78"/>
              </a:rPr>
              <a:t>لیست و اسامی سوالات در جدول </a:t>
            </a:r>
            <a:r>
              <a:rPr lang="fa-IR" sz="2400" dirty="0" smtClean="0">
                <a:solidFill>
                  <a:srgbClr val="212529"/>
                </a:solidFill>
                <a:latin typeface="IRANSans"/>
                <a:cs typeface="B Nazanin" panose="00000400000000000000" pitchFamily="2" charset="-78"/>
              </a:rPr>
              <a:t>روبرو مشخص </a:t>
            </a:r>
            <a:r>
              <a:rPr lang="fa-IR" sz="2400" dirty="0">
                <a:solidFill>
                  <a:srgbClr val="212529"/>
                </a:solidFill>
                <a:latin typeface="IRANSans"/>
                <a:cs typeface="B Nazanin" panose="00000400000000000000" pitchFamily="2" charset="-78"/>
              </a:rPr>
              <a:t>شده است.</a:t>
            </a:r>
          </a:p>
          <a:p>
            <a:pPr algn="just" rtl="1"/>
            <a:endParaRPr lang="fa-IR" sz="2400" dirty="0">
              <a:solidFill>
                <a:srgbClr val="212529"/>
              </a:solidFill>
              <a:latin typeface="IRANSans"/>
              <a:cs typeface="B Nazanin" panose="00000400000000000000" pitchFamily="2" charset="-78"/>
            </a:endParaRPr>
          </a:p>
        </p:txBody>
      </p:sp>
      <p:graphicFrame>
        <p:nvGraphicFramePr>
          <p:cNvPr id="9" name="Table 8"/>
          <p:cNvGraphicFramePr>
            <a:graphicFrameLocks noGrp="1"/>
          </p:cNvGraphicFramePr>
          <p:nvPr>
            <p:extLst>
              <p:ext uri="{D42A27DB-BD31-4B8C-83A1-F6EECF244321}">
                <p14:modId xmlns:p14="http://schemas.microsoft.com/office/powerpoint/2010/main" val="3596173996"/>
              </p:ext>
            </p:extLst>
          </p:nvPr>
        </p:nvGraphicFramePr>
        <p:xfrm>
          <a:off x="723899" y="2335212"/>
          <a:ext cx="7902678" cy="4216034"/>
        </p:xfrm>
        <a:graphic>
          <a:graphicData uri="http://schemas.openxmlformats.org/drawingml/2006/table">
            <a:tbl>
              <a:tblPr firstRow="1" firstCol="1" bandRow="1"/>
              <a:tblGrid>
                <a:gridCol w="2634226"/>
                <a:gridCol w="2634226"/>
                <a:gridCol w="2634226"/>
              </a:tblGrid>
              <a:tr h="265918">
                <a:tc>
                  <a:txBody>
                    <a:bodyPr/>
                    <a:lstStyle/>
                    <a:p>
                      <a:pPr algn="ctr" rtl="1">
                        <a:lnSpc>
                          <a:spcPct val="107000"/>
                        </a:lnSpc>
                        <a:spcAft>
                          <a:spcPts val="0"/>
                        </a:spcAft>
                      </a:pPr>
                      <a:r>
                        <a:rPr lang="ar-SA" sz="1000" b="1">
                          <a:solidFill>
                            <a:srgbClr val="212529"/>
                          </a:solidFill>
                          <a:effectLst/>
                          <a:latin typeface="IRANSans"/>
                          <a:ea typeface="Times New Roman" panose="02020603050405020304" pitchFamily="18" charset="0"/>
                          <a:cs typeface="B Nazanin" panose="00000400000000000000" pitchFamily="2" charset="-78"/>
                        </a:rPr>
                        <a:t>نام متغیر</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73043" marR="73043" marT="73043" marB="730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07000"/>
                        </a:lnSpc>
                        <a:spcAft>
                          <a:spcPts val="0"/>
                        </a:spcAft>
                      </a:pPr>
                      <a:r>
                        <a:rPr lang="ar-SA" sz="1000" b="1">
                          <a:solidFill>
                            <a:srgbClr val="212529"/>
                          </a:solidFill>
                          <a:effectLst/>
                          <a:latin typeface="IRANSans"/>
                          <a:ea typeface="Times New Roman" panose="02020603050405020304" pitchFamily="18" charset="0"/>
                          <a:cs typeface="B Nazanin" panose="00000400000000000000" pitchFamily="2" charset="-78"/>
                        </a:rPr>
                        <a:t>برچسب</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73043" marR="73043" marT="73043" marB="730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07000"/>
                        </a:lnSpc>
                        <a:spcAft>
                          <a:spcPts val="0"/>
                        </a:spcAft>
                      </a:pPr>
                      <a:r>
                        <a:rPr lang="ar-SA" sz="1000" b="1">
                          <a:solidFill>
                            <a:srgbClr val="212529"/>
                          </a:solidFill>
                          <a:effectLst/>
                          <a:latin typeface="IRANSans"/>
                          <a:ea typeface="Times New Roman" panose="02020603050405020304" pitchFamily="18" charset="0"/>
                          <a:cs typeface="B Nazanin" panose="00000400000000000000" pitchFamily="2" charset="-78"/>
                        </a:rPr>
                        <a:t>توضیحات</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73043" marR="73043" marT="73043" marB="730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5918">
                <a:tc>
                  <a:txBody>
                    <a:bodyPr/>
                    <a:lstStyle/>
                    <a:p>
                      <a:pPr algn="ctr" rtl="1">
                        <a:lnSpc>
                          <a:spcPct val="107000"/>
                        </a:lnSpc>
                        <a:spcAft>
                          <a:spcPts val="0"/>
                        </a:spcAft>
                      </a:pPr>
                      <a:r>
                        <a:rPr lang="en-US" sz="1000" b="1">
                          <a:solidFill>
                            <a:srgbClr val="212529"/>
                          </a:solidFill>
                          <a:effectLst/>
                          <a:latin typeface="IRANSans"/>
                          <a:ea typeface="Times New Roman" panose="02020603050405020304" pitchFamily="18" charset="0"/>
                          <a:cs typeface="B Nazanin" panose="00000400000000000000" pitchFamily="2" charset="-78"/>
                        </a:rPr>
                        <a:t>ssn</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73043" marR="73043" marT="73043" marB="730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07000"/>
                        </a:lnSpc>
                        <a:spcAft>
                          <a:spcPts val="0"/>
                        </a:spcAft>
                      </a:pPr>
                      <a:r>
                        <a:rPr lang="en-US" sz="1000" b="1">
                          <a:solidFill>
                            <a:srgbClr val="212529"/>
                          </a:solidFill>
                          <a:effectLst/>
                          <a:latin typeface="IRANSans"/>
                          <a:ea typeface="Times New Roman" panose="02020603050405020304" pitchFamily="18" charset="0"/>
                          <a:cs typeface="B Nazanin" panose="00000400000000000000" pitchFamily="2" charset="-78"/>
                        </a:rPr>
                        <a:t>Social Security Number</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73043" marR="73043" marT="73043" marB="730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07000"/>
                        </a:lnSpc>
                        <a:spcAft>
                          <a:spcPts val="0"/>
                        </a:spcAft>
                      </a:pPr>
                      <a:r>
                        <a:rPr lang="ar-SA" sz="1000" b="1">
                          <a:solidFill>
                            <a:srgbClr val="212529"/>
                          </a:solidFill>
                          <a:effectLst/>
                          <a:latin typeface="IRANSans"/>
                          <a:ea typeface="Times New Roman" panose="02020603050405020304" pitchFamily="18" charset="0"/>
                          <a:cs typeface="B Nazanin" panose="00000400000000000000" pitchFamily="2" charset="-78"/>
                        </a:rPr>
                        <a:t>کد ملی</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73043" marR="73043" marT="73043" marB="730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5918">
                <a:tc>
                  <a:txBody>
                    <a:bodyPr/>
                    <a:lstStyle/>
                    <a:p>
                      <a:pPr algn="ctr" rtl="1">
                        <a:lnSpc>
                          <a:spcPct val="107000"/>
                        </a:lnSpc>
                        <a:spcAft>
                          <a:spcPts val="0"/>
                        </a:spcAft>
                      </a:pPr>
                      <a:r>
                        <a:rPr lang="en-US" sz="1000" b="1">
                          <a:solidFill>
                            <a:srgbClr val="212529"/>
                          </a:solidFill>
                          <a:effectLst/>
                          <a:latin typeface="IRANSans"/>
                          <a:ea typeface="Times New Roman" panose="02020603050405020304" pitchFamily="18" charset="0"/>
                          <a:cs typeface="B Nazanin" panose="00000400000000000000" pitchFamily="2" charset="-78"/>
                        </a:rPr>
                        <a:t>sex</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73043" marR="73043" marT="73043" marB="730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07000"/>
                        </a:lnSpc>
                        <a:spcAft>
                          <a:spcPts val="0"/>
                        </a:spcAft>
                      </a:pPr>
                      <a:r>
                        <a:rPr lang="en-US" sz="1000" b="1">
                          <a:solidFill>
                            <a:srgbClr val="212529"/>
                          </a:solidFill>
                          <a:effectLst/>
                          <a:latin typeface="IRANSans"/>
                          <a:ea typeface="Times New Roman" panose="02020603050405020304" pitchFamily="18" charset="0"/>
                          <a:cs typeface="B Nazanin" panose="00000400000000000000" pitchFamily="2" charset="-78"/>
                        </a:rPr>
                        <a:t>sex</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73043" marR="73043" marT="73043" marB="730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07000"/>
                        </a:lnSpc>
                        <a:spcAft>
                          <a:spcPts val="0"/>
                        </a:spcAft>
                      </a:pPr>
                      <a:r>
                        <a:rPr lang="ar-SA" sz="1000" b="1">
                          <a:solidFill>
                            <a:srgbClr val="212529"/>
                          </a:solidFill>
                          <a:effectLst/>
                          <a:latin typeface="IRANSans"/>
                          <a:ea typeface="Times New Roman" panose="02020603050405020304" pitchFamily="18" charset="0"/>
                          <a:cs typeface="B Nazanin" panose="00000400000000000000" pitchFamily="2" charset="-78"/>
                        </a:rPr>
                        <a:t>جنسیت</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73043" marR="73043" marT="73043" marB="730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85749">
                <a:tc>
                  <a:txBody>
                    <a:bodyPr/>
                    <a:lstStyle/>
                    <a:p>
                      <a:pPr algn="ctr" rtl="1">
                        <a:lnSpc>
                          <a:spcPct val="107000"/>
                        </a:lnSpc>
                        <a:spcAft>
                          <a:spcPts val="0"/>
                        </a:spcAft>
                      </a:pPr>
                      <a:r>
                        <a:rPr lang="en-US" sz="1000" b="1">
                          <a:solidFill>
                            <a:srgbClr val="212529"/>
                          </a:solidFill>
                          <a:effectLst/>
                          <a:latin typeface="IRANSans"/>
                          <a:ea typeface="Times New Roman" panose="02020603050405020304" pitchFamily="18" charset="0"/>
                          <a:cs typeface="B Nazanin" panose="00000400000000000000" pitchFamily="2" charset="-78"/>
                        </a:rPr>
                        <a:t>overall</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73043" marR="73043" marT="73043" marB="730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07000"/>
                        </a:lnSpc>
                        <a:spcAft>
                          <a:spcPts val="0"/>
                        </a:spcAft>
                      </a:pPr>
                      <a:r>
                        <a:rPr lang="en-US" sz="1000" b="1">
                          <a:solidFill>
                            <a:srgbClr val="212529"/>
                          </a:solidFill>
                          <a:effectLst/>
                          <a:latin typeface="IRANSans"/>
                          <a:ea typeface="Times New Roman" panose="02020603050405020304" pitchFamily="18" charset="0"/>
                          <a:cs typeface="B Nazanin" panose="00000400000000000000" pitchFamily="2" charset="-78"/>
                        </a:rPr>
                        <a:t>How satisfied are you with the application procedure altogether?</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73043" marR="73043" marT="73043" marB="730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07000"/>
                        </a:lnSpc>
                        <a:spcAft>
                          <a:spcPts val="0"/>
                        </a:spcAft>
                      </a:pPr>
                      <a:r>
                        <a:rPr lang="ar-SA" sz="1000" b="1">
                          <a:solidFill>
                            <a:srgbClr val="212529"/>
                          </a:solidFill>
                          <a:effectLst/>
                          <a:latin typeface="IRANSans"/>
                          <a:ea typeface="Times New Roman" panose="02020603050405020304" pitchFamily="18" charset="0"/>
                          <a:cs typeface="B Nazanin" panose="00000400000000000000" pitchFamily="2" charset="-78"/>
                        </a:rPr>
                        <a:t>میزان رضایت کلی از فرآیند کلی برنامه بیمه بیکاری</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73043" marR="73043" marT="73043" marB="730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5918">
                <a:tc>
                  <a:txBody>
                    <a:bodyPr/>
                    <a:lstStyle/>
                    <a:p>
                      <a:pPr algn="ctr" rtl="1">
                        <a:lnSpc>
                          <a:spcPct val="107000"/>
                        </a:lnSpc>
                        <a:spcAft>
                          <a:spcPts val="0"/>
                        </a:spcAft>
                      </a:pPr>
                      <a:r>
                        <a:rPr lang="en-US" sz="1000" b="1">
                          <a:solidFill>
                            <a:srgbClr val="212529"/>
                          </a:solidFill>
                          <a:effectLst/>
                          <a:latin typeface="IRANSans"/>
                          <a:ea typeface="Times New Roman" panose="02020603050405020304" pitchFamily="18" charset="0"/>
                          <a:cs typeface="B Nazanin" panose="00000400000000000000" pitchFamily="2" charset="-78"/>
                        </a:rPr>
                        <a:t>V1</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73043" marR="73043" marT="73043" marB="730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07000"/>
                        </a:lnSpc>
                        <a:spcAft>
                          <a:spcPts val="0"/>
                        </a:spcAft>
                      </a:pPr>
                      <a:r>
                        <a:rPr lang="en-US" sz="1000" b="1">
                          <a:solidFill>
                            <a:srgbClr val="212529"/>
                          </a:solidFill>
                          <a:effectLst/>
                          <a:latin typeface="IRANSans"/>
                          <a:ea typeface="Times New Roman" panose="02020603050405020304" pitchFamily="18" charset="0"/>
                          <a:cs typeface="B Nazanin" panose="00000400000000000000" pitchFamily="2" charset="-78"/>
                        </a:rPr>
                        <a:t>Client’s privacy is taken into account</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73043" marR="73043" marT="73043" marB="730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07000"/>
                        </a:lnSpc>
                        <a:spcAft>
                          <a:spcPts val="0"/>
                        </a:spcAft>
                      </a:pPr>
                      <a:r>
                        <a:rPr lang="ar-SA" sz="1000" b="1">
                          <a:solidFill>
                            <a:srgbClr val="212529"/>
                          </a:solidFill>
                          <a:effectLst/>
                          <a:latin typeface="IRANSans"/>
                          <a:ea typeface="Times New Roman" panose="02020603050405020304" pitchFamily="18" charset="0"/>
                          <a:cs typeface="B Nazanin" panose="00000400000000000000" pitchFamily="2" charset="-78"/>
                        </a:rPr>
                        <a:t>اهمیت به حریم خصوصی مشتریان</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73043" marR="73043" marT="73043" marB="730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85749">
                <a:tc>
                  <a:txBody>
                    <a:bodyPr/>
                    <a:lstStyle/>
                    <a:p>
                      <a:pPr algn="ctr" rtl="1">
                        <a:lnSpc>
                          <a:spcPct val="107000"/>
                        </a:lnSpc>
                        <a:spcAft>
                          <a:spcPts val="0"/>
                        </a:spcAft>
                      </a:pPr>
                      <a:r>
                        <a:rPr lang="en-US" sz="1000" b="1">
                          <a:solidFill>
                            <a:srgbClr val="212529"/>
                          </a:solidFill>
                          <a:effectLst/>
                          <a:latin typeface="IRANSans"/>
                          <a:ea typeface="Times New Roman" panose="02020603050405020304" pitchFamily="18" charset="0"/>
                          <a:cs typeface="B Nazanin" panose="00000400000000000000" pitchFamily="2" charset="-78"/>
                        </a:rPr>
                        <a:t>V2</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73043" marR="73043" marT="73043" marB="730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07000"/>
                        </a:lnSpc>
                        <a:spcAft>
                          <a:spcPts val="0"/>
                        </a:spcAft>
                      </a:pPr>
                      <a:r>
                        <a:rPr lang="en-US" sz="1000" b="1">
                          <a:solidFill>
                            <a:srgbClr val="212529"/>
                          </a:solidFill>
                          <a:effectLst/>
                          <a:latin typeface="IRANSans"/>
                          <a:ea typeface="Times New Roman" panose="02020603050405020304" pitchFamily="18" charset="0"/>
                          <a:cs typeface="B Nazanin" panose="00000400000000000000" pitchFamily="2" charset="-78"/>
                        </a:rPr>
                        <a:t>I received clear information about my unemployment benefit</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73043" marR="73043" marT="73043" marB="730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07000"/>
                        </a:lnSpc>
                        <a:spcAft>
                          <a:spcPts val="0"/>
                        </a:spcAft>
                      </a:pPr>
                      <a:r>
                        <a:rPr lang="ar-SA" sz="1000" b="1">
                          <a:solidFill>
                            <a:srgbClr val="212529"/>
                          </a:solidFill>
                          <a:effectLst/>
                          <a:latin typeface="IRANSans"/>
                          <a:ea typeface="Times New Roman" panose="02020603050405020304" pitchFamily="18" charset="0"/>
                          <a:cs typeface="B Nazanin" panose="00000400000000000000" pitchFamily="2" charset="-78"/>
                        </a:rPr>
                        <a:t>من اطلاعات کافی از نحوه امتیازات بیکاری دریافت کرده‌ام</a:t>
                      </a:r>
                      <a:r>
                        <a:rPr lang="en-US" sz="1000" b="1">
                          <a:solidFill>
                            <a:srgbClr val="212529"/>
                          </a:solidFill>
                          <a:effectLst/>
                          <a:latin typeface="IRANSans"/>
                          <a:ea typeface="Times New Roman" panose="02020603050405020304" pitchFamily="18" charset="0"/>
                          <a:cs typeface="B Nazanin" panose="00000400000000000000" pitchFamily="2" charset="-78"/>
                        </a:rPr>
                        <a:t>.</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73043" marR="73043" marT="73043" marB="730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5918">
                <a:tc>
                  <a:txBody>
                    <a:bodyPr/>
                    <a:lstStyle/>
                    <a:p>
                      <a:pPr algn="ctr" rtl="1">
                        <a:lnSpc>
                          <a:spcPct val="107000"/>
                        </a:lnSpc>
                        <a:spcAft>
                          <a:spcPts val="0"/>
                        </a:spcAft>
                      </a:pPr>
                      <a:r>
                        <a:rPr lang="en-US" sz="1000" b="1">
                          <a:solidFill>
                            <a:srgbClr val="212529"/>
                          </a:solidFill>
                          <a:effectLst/>
                          <a:latin typeface="IRANSans"/>
                          <a:ea typeface="Times New Roman" panose="02020603050405020304" pitchFamily="18" charset="0"/>
                          <a:cs typeface="B Nazanin" panose="00000400000000000000" pitchFamily="2" charset="-78"/>
                        </a:rPr>
                        <a:t>V3</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73043" marR="73043" marT="73043" marB="730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07000"/>
                        </a:lnSpc>
                        <a:spcAft>
                          <a:spcPts val="0"/>
                        </a:spcAft>
                      </a:pPr>
                      <a:r>
                        <a:rPr lang="en-US" sz="1000" b="1">
                          <a:solidFill>
                            <a:srgbClr val="212529"/>
                          </a:solidFill>
                          <a:effectLst/>
                          <a:latin typeface="IRANSans"/>
                          <a:ea typeface="Times New Roman" panose="02020603050405020304" pitchFamily="18" charset="0"/>
                          <a:cs typeface="B Nazanin" panose="00000400000000000000" pitchFamily="2" charset="-78"/>
                        </a:rPr>
                        <a:t>The reception desk staff were friendly</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73043" marR="73043" marT="73043" marB="730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07000"/>
                        </a:lnSpc>
                        <a:spcAft>
                          <a:spcPts val="0"/>
                        </a:spcAft>
                      </a:pPr>
                      <a:r>
                        <a:rPr lang="ar-SA" sz="1000" b="1">
                          <a:solidFill>
                            <a:srgbClr val="212529"/>
                          </a:solidFill>
                          <a:effectLst/>
                          <a:latin typeface="IRANSans"/>
                          <a:ea typeface="Times New Roman" panose="02020603050405020304" pitchFamily="18" charset="0"/>
                          <a:cs typeface="B Nazanin" panose="00000400000000000000" pitchFamily="2" charset="-78"/>
                        </a:rPr>
                        <a:t>برخورد کارکنان بخش پذیرش خوب ارزیابی می‌شود</a:t>
                      </a:r>
                      <a:r>
                        <a:rPr lang="en-US" sz="1000" b="1">
                          <a:solidFill>
                            <a:srgbClr val="212529"/>
                          </a:solidFill>
                          <a:effectLst/>
                          <a:latin typeface="IRANSans"/>
                          <a:ea typeface="Times New Roman" panose="02020603050405020304" pitchFamily="18" charset="0"/>
                          <a:cs typeface="B Nazanin" panose="00000400000000000000" pitchFamily="2" charset="-78"/>
                        </a:rPr>
                        <a:t>.</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73043" marR="73043" marT="73043" marB="730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85749">
                <a:tc>
                  <a:txBody>
                    <a:bodyPr/>
                    <a:lstStyle/>
                    <a:p>
                      <a:pPr algn="ctr" rtl="1">
                        <a:lnSpc>
                          <a:spcPct val="107000"/>
                        </a:lnSpc>
                        <a:spcAft>
                          <a:spcPts val="0"/>
                        </a:spcAft>
                      </a:pPr>
                      <a:r>
                        <a:rPr lang="en-US" sz="1000" b="1">
                          <a:solidFill>
                            <a:srgbClr val="212529"/>
                          </a:solidFill>
                          <a:effectLst/>
                          <a:latin typeface="IRANSans"/>
                          <a:ea typeface="Times New Roman" panose="02020603050405020304" pitchFamily="18" charset="0"/>
                          <a:cs typeface="B Nazanin" panose="00000400000000000000" pitchFamily="2" charset="-78"/>
                        </a:rPr>
                        <a:t>V4</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73043" marR="73043" marT="73043" marB="730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07000"/>
                        </a:lnSpc>
                        <a:spcAft>
                          <a:spcPts val="0"/>
                        </a:spcAft>
                      </a:pPr>
                      <a:r>
                        <a:rPr lang="en-US" sz="1000" b="1">
                          <a:solidFill>
                            <a:srgbClr val="212529"/>
                          </a:solidFill>
                          <a:effectLst/>
                          <a:latin typeface="IRANSans"/>
                          <a:ea typeface="Times New Roman" panose="02020603050405020304" pitchFamily="18" charset="0"/>
                          <a:cs typeface="B Nazanin" panose="00000400000000000000" pitchFamily="2" charset="-78"/>
                        </a:rPr>
                        <a:t>The agreement with me are followed through</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73043" marR="73043" marT="73043" marB="730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07000"/>
                        </a:lnSpc>
                        <a:spcAft>
                          <a:spcPts val="0"/>
                        </a:spcAft>
                      </a:pPr>
                      <a:r>
                        <a:rPr lang="ar-SA" sz="1000" b="1">
                          <a:solidFill>
                            <a:srgbClr val="212529"/>
                          </a:solidFill>
                          <a:effectLst/>
                          <a:latin typeface="IRANSans"/>
                          <a:ea typeface="Times New Roman" panose="02020603050405020304" pitchFamily="18" charset="0"/>
                          <a:cs typeface="B Nazanin" panose="00000400000000000000" pitchFamily="2" charset="-78"/>
                        </a:rPr>
                        <a:t>توافق‌نامه بیمه بی‌کاری از طرف من قابل قبول است</a:t>
                      </a:r>
                      <a:r>
                        <a:rPr lang="en-US" sz="1000" b="1">
                          <a:solidFill>
                            <a:srgbClr val="212529"/>
                          </a:solidFill>
                          <a:effectLst/>
                          <a:latin typeface="IRANSans"/>
                          <a:ea typeface="Times New Roman" panose="02020603050405020304" pitchFamily="18" charset="0"/>
                          <a:cs typeface="B Nazanin" panose="00000400000000000000" pitchFamily="2" charset="-78"/>
                        </a:rPr>
                        <a:t>.</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73043" marR="73043" marT="73043" marB="730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5918">
                <a:tc>
                  <a:txBody>
                    <a:bodyPr/>
                    <a:lstStyle/>
                    <a:p>
                      <a:pPr algn="ctr" rtl="1">
                        <a:lnSpc>
                          <a:spcPct val="107000"/>
                        </a:lnSpc>
                        <a:spcAft>
                          <a:spcPts val="0"/>
                        </a:spcAft>
                      </a:pPr>
                      <a:r>
                        <a:rPr lang="en-US" sz="1000" b="1">
                          <a:solidFill>
                            <a:srgbClr val="212529"/>
                          </a:solidFill>
                          <a:effectLst/>
                          <a:latin typeface="IRANSans"/>
                          <a:ea typeface="Times New Roman" panose="02020603050405020304" pitchFamily="18" charset="0"/>
                          <a:cs typeface="B Nazanin" panose="00000400000000000000" pitchFamily="2" charset="-78"/>
                        </a:rPr>
                        <a:t>V5</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73043" marR="73043" marT="73043" marB="730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07000"/>
                        </a:lnSpc>
                        <a:spcAft>
                          <a:spcPts val="0"/>
                        </a:spcAft>
                      </a:pPr>
                      <a:r>
                        <a:rPr lang="en-US" sz="1000" b="1">
                          <a:solidFill>
                            <a:srgbClr val="212529"/>
                          </a:solidFill>
                          <a:effectLst/>
                          <a:latin typeface="IRANSans"/>
                          <a:ea typeface="Times New Roman" panose="02020603050405020304" pitchFamily="18" charset="0"/>
                          <a:cs typeface="B Nazanin" panose="00000400000000000000" pitchFamily="2" charset="-78"/>
                        </a:rPr>
                        <a:t>I feel i’m seriously</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73043" marR="73043" marT="73043" marB="730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07000"/>
                        </a:lnSpc>
                        <a:spcAft>
                          <a:spcPts val="0"/>
                        </a:spcAft>
                      </a:pPr>
                      <a:r>
                        <a:rPr lang="ar-SA" sz="1000" b="1">
                          <a:solidFill>
                            <a:srgbClr val="212529"/>
                          </a:solidFill>
                          <a:effectLst/>
                          <a:latin typeface="IRANSans"/>
                          <a:ea typeface="Times New Roman" panose="02020603050405020304" pitchFamily="18" charset="0"/>
                          <a:cs typeface="B Nazanin" panose="00000400000000000000" pitchFamily="2" charset="-78"/>
                        </a:rPr>
                        <a:t>تکریم ارباب رجوع قابل مشاهده و درک بود</a:t>
                      </a:r>
                      <a:r>
                        <a:rPr lang="en-US" sz="1000" b="1">
                          <a:solidFill>
                            <a:srgbClr val="212529"/>
                          </a:solidFill>
                          <a:effectLst/>
                          <a:latin typeface="IRANSans"/>
                          <a:ea typeface="Times New Roman" panose="02020603050405020304" pitchFamily="18" charset="0"/>
                          <a:cs typeface="B Nazanin" panose="00000400000000000000" pitchFamily="2" charset="-78"/>
                        </a:rPr>
                        <a:t>.</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73043" marR="73043" marT="73043" marB="730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85749">
                <a:tc>
                  <a:txBody>
                    <a:bodyPr/>
                    <a:lstStyle/>
                    <a:p>
                      <a:pPr algn="ctr" rtl="1">
                        <a:lnSpc>
                          <a:spcPct val="107000"/>
                        </a:lnSpc>
                        <a:spcAft>
                          <a:spcPts val="0"/>
                        </a:spcAft>
                      </a:pPr>
                      <a:r>
                        <a:rPr lang="en-US" sz="1000" b="1">
                          <a:solidFill>
                            <a:srgbClr val="212529"/>
                          </a:solidFill>
                          <a:effectLst/>
                          <a:latin typeface="IRANSans"/>
                          <a:ea typeface="Times New Roman" panose="02020603050405020304" pitchFamily="18" charset="0"/>
                          <a:cs typeface="B Nazanin" panose="00000400000000000000" pitchFamily="2" charset="-78"/>
                        </a:rPr>
                        <a:t>V6</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73043" marR="73043" marT="73043" marB="730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07000"/>
                        </a:lnSpc>
                        <a:spcAft>
                          <a:spcPts val="0"/>
                        </a:spcAft>
                      </a:pPr>
                      <a:r>
                        <a:rPr lang="en-US" sz="1000" b="1">
                          <a:solidFill>
                            <a:srgbClr val="212529"/>
                          </a:solidFill>
                          <a:effectLst/>
                          <a:latin typeface="IRANSans"/>
                          <a:ea typeface="Times New Roman" panose="02020603050405020304" pitchFamily="18" charset="0"/>
                          <a:cs typeface="B Nazanin" panose="00000400000000000000" pitchFamily="2" charset="-78"/>
                        </a:rPr>
                        <a:t>My contact person succeeds in motivating me</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73043" marR="73043" marT="73043" marB="730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07000"/>
                        </a:lnSpc>
                        <a:spcAft>
                          <a:spcPts val="0"/>
                        </a:spcAft>
                      </a:pPr>
                      <a:r>
                        <a:rPr lang="ar-SA" sz="1000" b="1">
                          <a:solidFill>
                            <a:srgbClr val="212529"/>
                          </a:solidFill>
                          <a:effectLst/>
                          <a:latin typeface="IRANSans"/>
                          <a:ea typeface="Times New Roman" panose="02020603050405020304" pitchFamily="18" charset="0"/>
                          <a:cs typeface="B Nazanin" panose="00000400000000000000" pitchFamily="2" charset="-78"/>
                        </a:rPr>
                        <a:t>کارمند مورد نظر توانست من را متقاعد برای دریافت بیمه بی‌کاری کند</a:t>
                      </a:r>
                      <a:r>
                        <a:rPr lang="en-US" sz="1000" b="1">
                          <a:solidFill>
                            <a:srgbClr val="212529"/>
                          </a:solidFill>
                          <a:effectLst/>
                          <a:latin typeface="IRANSans"/>
                          <a:ea typeface="Times New Roman" panose="02020603050405020304" pitchFamily="18" charset="0"/>
                          <a:cs typeface="B Nazanin" panose="00000400000000000000" pitchFamily="2" charset="-78"/>
                        </a:rPr>
                        <a:t>.</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73043" marR="73043" marT="73043" marB="730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85749">
                <a:tc>
                  <a:txBody>
                    <a:bodyPr/>
                    <a:lstStyle/>
                    <a:p>
                      <a:pPr algn="ctr" rtl="1">
                        <a:lnSpc>
                          <a:spcPct val="107000"/>
                        </a:lnSpc>
                        <a:spcAft>
                          <a:spcPts val="0"/>
                        </a:spcAft>
                      </a:pPr>
                      <a:r>
                        <a:rPr lang="en-US" sz="1000" b="1">
                          <a:solidFill>
                            <a:srgbClr val="212529"/>
                          </a:solidFill>
                          <a:effectLst/>
                          <a:latin typeface="IRANSans"/>
                          <a:ea typeface="Times New Roman" panose="02020603050405020304" pitchFamily="18" charset="0"/>
                          <a:cs typeface="B Nazanin" panose="00000400000000000000" pitchFamily="2" charset="-78"/>
                        </a:rPr>
                        <a:t>V7</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73043" marR="73043" marT="73043" marB="730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07000"/>
                        </a:lnSpc>
                        <a:spcAft>
                          <a:spcPts val="0"/>
                        </a:spcAft>
                      </a:pPr>
                      <a:r>
                        <a:rPr lang="en-US" sz="1000" b="1">
                          <a:solidFill>
                            <a:srgbClr val="212529"/>
                          </a:solidFill>
                          <a:effectLst/>
                          <a:latin typeface="IRANSans"/>
                          <a:ea typeface="Times New Roman" panose="02020603050405020304" pitchFamily="18" charset="0"/>
                          <a:cs typeface="B Nazanin" panose="00000400000000000000" pitchFamily="2" charset="-78"/>
                        </a:rPr>
                        <a:t>My contact person takes her/his time with me.</a:t>
                      </a:r>
                      <a:endParaRPr lang="en-US" sz="1000" b="1">
                        <a:effectLst/>
                        <a:latin typeface="Calibri" panose="020F0502020204030204" pitchFamily="34" charset="0"/>
                        <a:ea typeface="Calibri" panose="020F0502020204030204" pitchFamily="34" charset="0"/>
                        <a:cs typeface="Arial" panose="020B0604020202020204" pitchFamily="34" charset="0"/>
                      </a:endParaRPr>
                    </a:p>
                  </a:txBody>
                  <a:tcPr marL="73043" marR="73043" marT="73043" marB="730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07000"/>
                        </a:lnSpc>
                        <a:spcAft>
                          <a:spcPts val="0"/>
                        </a:spcAft>
                      </a:pPr>
                      <a:r>
                        <a:rPr lang="ar-SA" sz="1000" b="1" dirty="0">
                          <a:solidFill>
                            <a:srgbClr val="212529"/>
                          </a:solidFill>
                          <a:effectLst/>
                          <a:latin typeface="IRANSans"/>
                          <a:ea typeface="Times New Roman" panose="02020603050405020304" pitchFamily="18" charset="0"/>
                          <a:cs typeface="B Nazanin" panose="00000400000000000000" pitchFamily="2" charset="-78"/>
                        </a:rPr>
                        <a:t>کارمند مورد نظر برای من، وقت کافی صرف کرد</a:t>
                      </a:r>
                      <a:r>
                        <a:rPr lang="en-US" sz="1000" b="1" dirty="0">
                          <a:solidFill>
                            <a:srgbClr val="212529"/>
                          </a:solidFill>
                          <a:effectLst/>
                          <a:latin typeface="IRANSans"/>
                          <a:ea typeface="Times New Roman" panose="02020603050405020304" pitchFamily="18" charset="0"/>
                          <a:cs typeface="B Nazanin" panose="00000400000000000000" pitchFamily="2" charset="-78"/>
                        </a:rPr>
                        <a:t>.</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73043" marR="73043" marT="73043" marB="730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583048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Title 1"/>
          <p:cNvSpPr txBox="1">
            <a:spLocks/>
          </p:cNvSpPr>
          <p:nvPr/>
        </p:nvSpPr>
        <p:spPr>
          <a:xfrm>
            <a:off x="1080085" y="2706287"/>
            <a:ext cx="6799262" cy="1303337"/>
          </a:xfrm>
          <a:prstGeom prst="rect">
            <a:avLst/>
          </a:prstGeom>
        </p:spPr>
        <p:txBody>
          <a:bodyPr vert="horz" lIns="91440" tIns="45720" rIns="91440" bIns="45720" rtlCol="0" anchor="b">
            <a:norm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altLang="en-US" sz="2800" smtClean="0">
                <a:cs typeface="B Nazanin" panose="00000400000000000000" pitchFamily="2" charset="-78"/>
              </a:rPr>
              <a:t>نرمال بودن</a:t>
            </a:r>
            <a:endParaRPr lang="en-US" altLang="en-US" sz="2800" smtClean="0">
              <a:cs typeface="B Nazanin" panose="00000400000000000000" pitchFamily="2" charset="-78"/>
            </a:endParaRPr>
          </a:p>
        </p:txBody>
      </p:sp>
      <p:sp>
        <p:nvSpPr>
          <p:cNvPr id="6" name="Rectangle 5"/>
          <p:cNvSpPr/>
          <p:nvPr/>
        </p:nvSpPr>
        <p:spPr>
          <a:xfrm>
            <a:off x="2414998" y="970959"/>
            <a:ext cx="3725700" cy="461665"/>
          </a:xfrm>
          <a:prstGeom prst="rect">
            <a:avLst/>
          </a:prstGeom>
        </p:spPr>
        <p:txBody>
          <a:bodyPr wrap="none">
            <a:spAutoFit/>
          </a:bodyPr>
          <a:lstStyle/>
          <a:p>
            <a:pPr algn="r" rtl="1"/>
            <a:r>
              <a:rPr lang="fa-IR" sz="2400" b="1" dirty="0">
                <a:solidFill>
                  <a:schemeClr val="bg1"/>
                </a:solidFill>
                <a:latin typeface="IRANSans"/>
                <a:cs typeface="B Nazanin" panose="00000400000000000000" pitchFamily="2" charset="-78"/>
              </a:rPr>
              <a:t>مثال برای تحلیل عاملی با </a:t>
            </a:r>
            <a:r>
              <a:rPr lang="en-US" sz="2400" b="1" dirty="0">
                <a:solidFill>
                  <a:schemeClr val="bg1"/>
                </a:solidFill>
                <a:latin typeface="IRANSans"/>
                <a:cs typeface="B Nazanin" panose="00000400000000000000" pitchFamily="2" charset="-78"/>
              </a:rPr>
              <a:t>SPSS</a:t>
            </a:r>
            <a:endParaRPr lang="en-US" sz="2400" dirty="0">
              <a:solidFill>
                <a:schemeClr val="bg1"/>
              </a:solidFill>
              <a:cs typeface="B Nazanin" panose="00000400000000000000" pitchFamily="2" charset="-78"/>
            </a:endParaRPr>
          </a:p>
        </p:txBody>
      </p:sp>
      <p:sp>
        <p:nvSpPr>
          <p:cNvPr id="4" name="Rectangle 3"/>
          <p:cNvSpPr/>
          <p:nvPr/>
        </p:nvSpPr>
        <p:spPr>
          <a:xfrm>
            <a:off x="1266825" y="1926794"/>
            <a:ext cx="7359753" cy="830997"/>
          </a:xfrm>
          <a:prstGeom prst="rect">
            <a:avLst/>
          </a:prstGeom>
        </p:spPr>
        <p:txBody>
          <a:bodyPr wrap="square">
            <a:spAutoFit/>
          </a:bodyPr>
          <a:lstStyle/>
          <a:p>
            <a:pPr algn="just" rtl="1"/>
            <a:r>
              <a:rPr lang="fa-IR" sz="2400" dirty="0">
                <a:solidFill>
                  <a:srgbClr val="212529"/>
                </a:solidFill>
                <a:latin typeface="IRANSans"/>
                <a:cs typeface="B Nazanin" panose="00000400000000000000" pitchFamily="2" charset="-78"/>
              </a:rPr>
              <a:t>لیست و اسامی سوالات در جدول </a:t>
            </a:r>
            <a:r>
              <a:rPr lang="fa-IR" sz="2400" dirty="0" smtClean="0">
                <a:solidFill>
                  <a:srgbClr val="212529"/>
                </a:solidFill>
                <a:latin typeface="IRANSans"/>
                <a:cs typeface="B Nazanin" panose="00000400000000000000" pitchFamily="2" charset="-78"/>
              </a:rPr>
              <a:t>روبرو مشخص </a:t>
            </a:r>
            <a:r>
              <a:rPr lang="fa-IR" sz="2400" dirty="0">
                <a:solidFill>
                  <a:srgbClr val="212529"/>
                </a:solidFill>
                <a:latin typeface="IRANSans"/>
                <a:cs typeface="B Nazanin" panose="00000400000000000000" pitchFamily="2" charset="-78"/>
              </a:rPr>
              <a:t>شده است.</a:t>
            </a:r>
          </a:p>
          <a:p>
            <a:pPr algn="just" rtl="1"/>
            <a:endParaRPr lang="fa-IR" sz="2400" dirty="0">
              <a:solidFill>
                <a:srgbClr val="212529"/>
              </a:solidFill>
              <a:latin typeface="IRANSans"/>
              <a:cs typeface="B Nazanin" panose="00000400000000000000"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4287426928"/>
              </p:ext>
            </p:extLst>
          </p:nvPr>
        </p:nvGraphicFramePr>
        <p:xfrm>
          <a:off x="555131" y="2505075"/>
          <a:ext cx="7899996" cy="4154538"/>
        </p:xfrm>
        <a:graphic>
          <a:graphicData uri="http://schemas.openxmlformats.org/drawingml/2006/table">
            <a:tbl>
              <a:tblPr firstRow="1" firstCol="1" bandRow="1"/>
              <a:tblGrid>
                <a:gridCol w="2633332"/>
                <a:gridCol w="2633332"/>
                <a:gridCol w="2633332"/>
              </a:tblGrid>
              <a:tr h="225932">
                <a:tc>
                  <a:txBody>
                    <a:bodyPr/>
                    <a:lstStyle/>
                    <a:p>
                      <a:pPr algn="ctr" rtl="1">
                        <a:lnSpc>
                          <a:spcPct val="107000"/>
                        </a:lnSpc>
                        <a:spcAft>
                          <a:spcPts val="0"/>
                        </a:spcAft>
                      </a:pPr>
                      <a:r>
                        <a:rPr lang="en-US" sz="1000" b="1" dirty="0">
                          <a:solidFill>
                            <a:srgbClr val="212529"/>
                          </a:solidFill>
                          <a:effectLst/>
                          <a:latin typeface="IRANSans"/>
                          <a:ea typeface="Times New Roman" panose="02020603050405020304" pitchFamily="18" charset="0"/>
                          <a:cs typeface="B Nazanin" panose="00000400000000000000" pitchFamily="2" charset="-78"/>
                        </a:rPr>
                        <a:t>V8</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76799" marR="76799" marT="76799" marB="767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07000"/>
                        </a:lnSpc>
                        <a:spcAft>
                          <a:spcPts val="0"/>
                        </a:spcAft>
                      </a:pPr>
                      <a:r>
                        <a:rPr lang="en-US" sz="1000" b="1" dirty="0">
                          <a:solidFill>
                            <a:srgbClr val="212529"/>
                          </a:solidFill>
                          <a:effectLst/>
                          <a:latin typeface="IRANSans"/>
                          <a:ea typeface="Times New Roman" panose="02020603050405020304" pitchFamily="18" charset="0"/>
                          <a:cs typeface="B Nazanin" panose="00000400000000000000" pitchFamily="2" charset="-78"/>
                        </a:rPr>
                        <a:t>My contact person carefully prepares her/his interviews with me.</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76799" marR="76799" marT="76799" marB="767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07000"/>
                        </a:lnSpc>
                        <a:spcAft>
                          <a:spcPts val="0"/>
                        </a:spcAft>
                      </a:pPr>
                      <a:r>
                        <a:rPr lang="ar-SA" sz="1000" b="1" dirty="0">
                          <a:solidFill>
                            <a:srgbClr val="212529"/>
                          </a:solidFill>
                          <a:effectLst/>
                          <a:latin typeface="IRANSans"/>
                          <a:ea typeface="Times New Roman" panose="02020603050405020304" pitchFamily="18" charset="0"/>
                          <a:cs typeface="B Nazanin" panose="00000400000000000000" pitchFamily="2" charset="-78"/>
                        </a:rPr>
                        <a:t>کارمند مورد نظر با دقت و وسواس خودش را برای مصاحبه آماده کرده بود</a:t>
                      </a:r>
                      <a:r>
                        <a:rPr lang="en-US" sz="1000" b="1" dirty="0">
                          <a:solidFill>
                            <a:srgbClr val="212529"/>
                          </a:solidFill>
                          <a:effectLst/>
                          <a:latin typeface="IRANSans"/>
                          <a:ea typeface="Times New Roman" panose="02020603050405020304" pitchFamily="18" charset="0"/>
                          <a:cs typeface="B Nazanin" panose="00000400000000000000" pitchFamily="2" charset="-78"/>
                        </a:rPr>
                        <a:t>.</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76799" marR="76799" marT="76799" marB="767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9590">
                <a:tc>
                  <a:txBody>
                    <a:bodyPr/>
                    <a:lstStyle/>
                    <a:p>
                      <a:pPr algn="ctr" rtl="1">
                        <a:lnSpc>
                          <a:spcPct val="107000"/>
                        </a:lnSpc>
                        <a:spcAft>
                          <a:spcPts val="0"/>
                        </a:spcAft>
                      </a:pPr>
                      <a:r>
                        <a:rPr lang="en-US" sz="1000" b="1">
                          <a:solidFill>
                            <a:srgbClr val="212529"/>
                          </a:solidFill>
                          <a:effectLst/>
                          <a:latin typeface="IRANSans"/>
                          <a:ea typeface="Times New Roman" panose="02020603050405020304" pitchFamily="18" charset="0"/>
                          <a:cs typeface="B Nazanin" panose="00000400000000000000" pitchFamily="2" charset="-78"/>
                        </a:rPr>
                        <a:t>V9</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76799" marR="76799" marT="76799" marB="767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07000"/>
                        </a:lnSpc>
                        <a:spcAft>
                          <a:spcPts val="0"/>
                        </a:spcAft>
                      </a:pPr>
                      <a:r>
                        <a:rPr lang="en-US" sz="1000" b="1">
                          <a:solidFill>
                            <a:srgbClr val="212529"/>
                          </a:solidFill>
                          <a:effectLst/>
                          <a:latin typeface="IRANSans"/>
                          <a:ea typeface="Times New Roman" panose="02020603050405020304" pitchFamily="18" charset="0"/>
                          <a:cs typeface="B Nazanin" panose="00000400000000000000" pitchFamily="2" charset="-78"/>
                        </a:rPr>
                        <a:t>It’s clear to me what mu rights are</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76799" marR="76799" marT="76799" marB="767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07000"/>
                        </a:lnSpc>
                        <a:spcAft>
                          <a:spcPts val="0"/>
                        </a:spcAft>
                      </a:pPr>
                      <a:r>
                        <a:rPr lang="ar-SA" sz="1000" b="1" dirty="0">
                          <a:solidFill>
                            <a:srgbClr val="212529"/>
                          </a:solidFill>
                          <a:effectLst/>
                          <a:latin typeface="IRANSans"/>
                          <a:ea typeface="Times New Roman" panose="02020603050405020304" pitchFamily="18" charset="0"/>
                          <a:cs typeface="B Nazanin" panose="00000400000000000000" pitchFamily="2" charset="-78"/>
                        </a:rPr>
                        <a:t>حقوق من به روشنی توضیح داده شد</a:t>
                      </a:r>
                      <a:r>
                        <a:rPr lang="en-US" sz="1000" b="1" dirty="0">
                          <a:solidFill>
                            <a:srgbClr val="212529"/>
                          </a:solidFill>
                          <a:effectLst/>
                          <a:latin typeface="IRANSans"/>
                          <a:ea typeface="Times New Roman" panose="02020603050405020304" pitchFamily="18" charset="0"/>
                          <a:cs typeface="B Nazanin" panose="00000400000000000000" pitchFamily="2" charset="-78"/>
                        </a:rPr>
                        <a:t>.</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76799" marR="76799" marT="76799" marB="767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05582">
                <a:tc>
                  <a:txBody>
                    <a:bodyPr/>
                    <a:lstStyle/>
                    <a:p>
                      <a:pPr algn="ctr" rtl="1">
                        <a:lnSpc>
                          <a:spcPct val="107000"/>
                        </a:lnSpc>
                        <a:spcAft>
                          <a:spcPts val="0"/>
                        </a:spcAft>
                      </a:pPr>
                      <a:r>
                        <a:rPr lang="en-US" sz="1000" b="1">
                          <a:solidFill>
                            <a:srgbClr val="212529"/>
                          </a:solidFill>
                          <a:effectLst/>
                          <a:latin typeface="IRANSans"/>
                          <a:ea typeface="Times New Roman" panose="02020603050405020304" pitchFamily="18" charset="0"/>
                          <a:cs typeface="B Nazanin" panose="00000400000000000000" pitchFamily="2" charset="-78"/>
                        </a:rPr>
                        <a:t>V11</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76799" marR="76799" marT="76799" marB="767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07000"/>
                        </a:lnSpc>
                        <a:spcAft>
                          <a:spcPts val="0"/>
                        </a:spcAft>
                      </a:pPr>
                      <a:r>
                        <a:rPr lang="en-US" sz="1000" b="1">
                          <a:solidFill>
                            <a:srgbClr val="212529"/>
                          </a:solidFill>
                          <a:effectLst/>
                          <a:latin typeface="IRANSans"/>
                          <a:ea typeface="Times New Roman" panose="02020603050405020304" pitchFamily="18" charset="0"/>
                          <a:cs typeface="B Nazanin" panose="00000400000000000000" pitchFamily="2" charset="-78"/>
                        </a:rPr>
                        <a:t>My contact person points out fitting job opportunities.</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76799" marR="76799" marT="76799" marB="767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07000"/>
                        </a:lnSpc>
                        <a:spcAft>
                          <a:spcPts val="0"/>
                        </a:spcAft>
                      </a:pPr>
                      <a:r>
                        <a:rPr lang="ar-SA" sz="1000" b="1" dirty="0">
                          <a:solidFill>
                            <a:srgbClr val="212529"/>
                          </a:solidFill>
                          <a:effectLst/>
                          <a:latin typeface="IRANSans"/>
                          <a:ea typeface="Times New Roman" panose="02020603050405020304" pitchFamily="18" charset="0"/>
                          <a:cs typeface="B Nazanin" panose="00000400000000000000" pitchFamily="2" charset="-78"/>
                        </a:rPr>
                        <a:t>کارمند مورد نظر موقعیت‌های شغلی مناسب برای من را مورد بررسی قرار داد</a:t>
                      </a:r>
                      <a:r>
                        <a:rPr lang="en-US" sz="1000" b="1" dirty="0">
                          <a:solidFill>
                            <a:srgbClr val="212529"/>
                          </a:solidFill>
                          <a:effectLst/>
                          <a:latin typeface="IRANSans"/>
                          <a:ea typeface="Times New Roman" panose="02020603050405020304" pitchFamily="18" charset="0"/>
                          <a:cs typeface="B Nazanin" panose="00000400000000000000" pitchFamily="2" charset="-78"/>
                        </a:rPr>
                        <a:t>.</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76799" marR="76799" marT="76799" marB="767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05582">
                <a:tc>
                  <a:txBody>
                    <a:bodyPr/>
                    <a:lstStyle/>
                    <a:p>
                      <a:pPr algn="ctr" rtl="1">
                        <a:lnSpc>
                          <a:spcPct val="107000"/>
                        </a:lnSpc>
                        <a:spcAft>
                          <a:spcPts val="0"/>
                        </a:spcAft>
                      </a:pPr>
                      <a:r>
                        <a:rPr lang="en-US" sz="1000" b="1">
                          <a:solidFill>
                            <a:srgbClr val="212529"/>
                          </a:solidFill>
                          <a:effectLst/>
                          <a:latin typeface="IRANSans"/>
                          <a:ea typeface="Times New Roman" panose="02020603050405020304" pitchFamily="18" charset="0"/>
                          <a:cs typeface="B Nazanin" panose="00000400000000000000" pitchFamily="2" charset="-78"/>
                        </a:rPr>
                        <a:t>V12</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76799" marR="76799" marT="76799" marB="767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07000"/>
                        </a:lnSpc>
                        <a:spcAft>
                          <a:spcPts val="0"/>
                        </a:spcAft>
                      </a:pPr>
                      <a:r>
                        <a:rPr lang="en-US" sz="1000" b="1">
                          <a:solidFill>
                            <a:srgbClr val="212529"/>
                          </a:solidFill>
                          <a:effectLst/>
                          <a:latin typeface="IRANSans"/>
                          <a:ea typeface="Times New Roman" panose="02020603050405020304" pitchFamily="18" charset="0"/>
                          <a:cs typeface="B Nazanin" panose="00000400000000000000" pitchFamily="2" charset="-78"/>
                        </a:rPr>
                        <a:t>I have clear agreement about the remaining procedure</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76799" marR="76799" marT="76799" marB="767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07000"/>
                        </a:lnSpc>
                        <a:spcAft>
                          <a:spcPts val="0"/>
                        </a:spcAft>
                      </a:pPr>
                      <a:r>
                        <a:rPr lang="ar-SA" sz="1000" b="1" dirty="0">
                          <a:solidFill>
                            <a:srgbClr val="212529"/>
                          </a:solidFill>
                          <a:effectLst/>
                          <a:latin typeface="IRANSans"/>
                          <a:ea typeface="Times New Roman" panose="02020603050405020304" pitchFamily="18" charset="0"/>
                          <a:cs typeface="B Nazanin" panose="00000400000000000000" pitchFamily="2" charset="-78"/>
                        </a:rPr>
                        <a:t>من با ادامه فرآیند به طور کامل موافق هستم</a:t>
                      </a:r>
                      <a:r>
                        <a:rPr lang="en-US" sz="1000" b="1" dirty="0">
                          <a:solidFill>
                            <a:srgbClr val="212529"/>
                          </a:solidFill>
                          <a:effectLst/>
                          <a:latin typeface="IRANSans"/>
                          <a:ea typeface="Times New Roman" panose="02020603050405020304" pitchFamily="18" charset="0"/>
                          <a:cs typeface="B Nazanin" panose="00000400000000000000" pitchFamily="2" charset="-78"/>
                        </a:rPr>
                        <a:t>.</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76799" marR="76799" marT="76799" marB="767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05582">
                <a:tc>
                  <a:txBody>
                    <a:bodyPr/>
                    <a:lstStyle/>
                    <a:p>
                      <a:pPr algn="ctr" rtl="1">
                        <a:lnSpc>
                          <a:spcPct val="107000"/>
                        </a:lnSpc>
                        <a:spcAft>
                          <a:spcPts val="0"/>
                        </a:spcAft>
                      </a:pPr>
                      <a:r>
                        <a:rPr lang="en-US" sz="1000" b="1">
                          <a:solidFill>
                            <a:srgbClr val="212529"/>
                          </a:solidFill>
                          <a:effectLst/>
                          <a:latin typeface="IRANSans"/>
                          <a:ea typeface="Times New Roman" panose="02020603050405020304" pitchFamily="18" charset="0"/>
                          <a:cs typeface="B Nazanin" panose="00000400000000000000" pitchFamily="2" charset="-78"/>
                        </a:rPr>
                        <a:t>V13</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76799" marR="76799" marT="76799" marB="767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07000"/>
                        </a:lnSpc>
                        <a:spcAft>
                          <a:spcPts val="0"/>
                        </a:spcAft>
                      </a:pPr>
                      <a:r>
                        <a:rPr lang="en-US" sz="1000" b="1">
                          <a:solidFill>
                            <a:srgbClr val="212529"/>
                          </a:solidFill>
                          <a:effectLst/>
                          <a:latin typeface="IRANSans"/>
                          <a:ea typeface="Times New Roman" panose="02020603050405020304" pitchFamily="18" charset="0"/>
                          <a:cs typeface="B Nazanin" panose="00000400000000000000" pitchFamily="2" charset="-78"/>
                        </a:rPr>
                        <a:t>It’s easy to find information regarding my unemployment benefit.</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76799" marR="76799" marT="76799" marB="767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07000"/>
                        </a:lnSpc>
                        <a:spcAft>
                          <a:spcPts val="0"/>
                        </a:spcAft>
                      </a:pPr>
                      <a:r>
                        <a:rPr lang="ar-SA" sz="1000" b="1" dirty="0">
                          <a:solidFill>
                            <a:srgbClr val="212529"/>
                          </a:solidFill>
                          <a:effectLst/>
                          <a:latin typeface="IRANSans"/>
                          <a:ea typeface="Times New Roman" panose="02020603050405020304" pitchFamily="18" charset="0"/>
                          <a:cs typeface="B Nazanin" panose="00000400000000000000" pitchFamily="2" charset="-78"/>
                        </a:rPr>
                        <a:t>دسترسی به اطلاعات مربوط مزایای استفاده از بیمه بیکاری به سادگی میسر است</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76799" marR="76799" marT="76799" marB="767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05582">
                <a:tc>
                  <a:txBody>
                    <a:bodyPr/>
                    <a:lstStyle/>
                    <a:p>
                      <a:pPr algn="ctr" rtl="1">
                        <a:lnSpc>
                          <a:spcPct val="107000"/>
                        </a:lnSpc>
                        <a:spcAft>
                          <a:spcPts val="0"/>
                        </a:spcAft>
                      </a:pPr>
                      <a:r>
                        <a:rPr lang="en-US" sz="1000" b="1">
                          <a:solidFill>
                            <a:srgbClr val="212529"/>
                          </a:solidFill>
                          <a:effectLst/>
                          <a:latin typeface="IRANSans"/>
                          <a:ea typeface="Times New Roman" panose="02020603050405020304" pitchFamily="18" charset="0"/>
                          <a:cs typeface="B Nazanin" panose="00000400000000000000" pitchFamily="2" charset="-78"/>
                        </a:rPr>
                        <a:t>V14</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76799" marR="76799" marT="76799" marB="767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07000"/>
                        </a:lnSpc>
                        <a:spcAft>
                          <a:spcPts val="0"/>
                        </a:spcAft>
                      </a:pPr>
                      <a:r>
                        <a:rPr lang="en-US" sz="1000" b="1">
                          <a:solidFill>
                            <a:srgbClr val="212529"/>
                          </a:solidFill>
                          <a:effectLst/>
                          <a:latin typeface="IRANSans"/>
                          <a:ea typeface="Times New Roman" panose="02020603050405020304" pitchFamily="18" charset="0"/>
                          <a:cs typeface="B Nazanin" panose="00000400000000000000" pitchFamily="2" charset="-78"/>
                        </a:rPr>
                        <a:t>My contact person always does what she/he promises</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76799" marR="76799" marT="76799" marB="767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07000"/>
                        </a:lnSpc>
                        <a:spcAft>
                          <a:spcPts val="0"/>
                        </a:spcAft>
                      </a:pPr>
                      <a:r>
                        <a:rPr lang="ar-SA" sz="1000" b="1" dirty="0">
                          <a:solidFill>
                            <a:srgbClr val="212529"/>
                          </a:solidFill>
                          <a:effectLst/>
                          <a:latin typeface="IRANSans"/>
                          <a:ea typeface="Times New Roman" panose="02020603050405020304" pitchFamily="18" charset="0"/>
                          <a:cs typeface="B Nazanin" panose="00000400000000000000" pitchFamily="2" charset="-78"/>
                        </a:rPr>
                        <a:t>کارمند مربوط در همه زمینه‌ها مطابق با توافق‌نامه عمل کرد</a:t>
                      </a:r>
                      <a:r>
                        <a:rPr lang="en-US" sz="1000" b="1" dirty="0">
                          <a:solidFill>
                            <a:srgbClr val="212529"/>
                          </a:solidFill>
                          <a:effectLst/>
                          <a:latin typeface="IRANSans"/>
                          <a:ea typeface="Times New Roman" panose="02020603050405020304" pitchFamily="18" charset="0"/>
                          <a:cs typeface="B Nazanin" panose="00000400000000000000" pitchFamily="2" charset="-78"/>
                        </a:rPr>
                        <a:t>.</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76799" marR="76799" marT="76799" marB="767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05582">
                <a:tc>
                  <a:txBody>
                    <a:bodyPr/>
                    <a:lstStyle/>
                    <a:p>
                      <a:pPr algn="ctr" rtl="1">
                        <a:lnSpc>
                          <a:spcPct val="107000"/>
                        </a:lnSpc>
                        <a:spcAft>
                          <a:spcPts val="0"/>
                        </a:spcAft>
                      </a:pPr>
                      <a:r>
                        <a:rPr lang="en-US" sz="1000" b="1">
                          <a:solidFill>
                            <a:srgbClr val="212529"/>
                          </a:solidFill>
                          <a:effectLst/>
                          <a:latin typeface="IRANSans"/>
                          <a:ea typeface="Times New Roman" panose="02020603050405020304" pitchFamily="18" charset="0"/>
                          <a:cs typeface="B Nazanin" panose="00000400000000000000" pitchFamily="2" charset="-78"/>
                        </a:rPr>
                        <a:t>V16</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76799" marR="76799" marT="76799" marB="767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07000"/>
                        </a:lnSpc>
                        <a:spcAft>
                          <a:spcPts val="0"/>
                        </a:spcAft>
                      </a:pPr>
                      <a:r>
                        <a:rPr lang="en-US" sz="1000" b="1">
                          <a:solidFill>
                            <a:srgbClr val="212529"/>
                          </a:solidFill>
                          <a:effectLst/>
                          <a:latin typeface="IRANSans"/>
                          <a:ea typeface="Times New Roman" panose="02020603050405020304" pitchFamily="18" charset="0"/>
                          <a:cs typeface="B Nazanin" panose="00000400000000000000" pitchFamily="2" charset="-78"/>
                        </a:rPr>
                        <a:t>I’ve been told clearly how my application process will continue</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76799" marR="76799" marT="76799" marB="767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07000"/>
                        </a:lnSpc>
                        <a:spcAft>
                          <a:spcPts val="0"/>
                        </a:spcAft>
                      </a:pPr>
                      <a:r>
                        <a:rPr lang="ar-SA" sz="1000" b="1" dirty="0">
                          <a:solidFill>
                            <a:srgbClr val="212529"/>
                          </a:solidFill>
                          <a:effectLst/>
                          <a:latin typeface="IRANSans"/>
                          <a:ea typeface="Times New Roman" panose="02020603050405020304" pitchFamily="18" charset="0"/>
                          <a:cs typeface="B Nazanin" panose="00000400000000000000" pitchFamily="2" charset="-78"/>
                        </a:rPr>
                        <a:t>به طور شفاف روند و مراحل کارهای بیمه بی‌کاری برایم توضیح داده شد</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76799" marR="76799" marT="76799" marB="767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05582">
                <a:tc>
                  <a:txBody>
                    <a:bodyPr/>
                    <a:lstStyle/>
                    <a:p>
                      <a:pPr algn="ctr" rtl="1">
                        <a:lnSpc>
                          <a:spcPct val="107000"/>
                        </a:lnSpc>
                        <a:spcAft>
                          <a:spcPts val="0"/>
                        </a:spcAft>
                      </a:pPr>
                      <a:r>
                        <a:rPr lang="en-US" sz="1000" b="1">
                          <a:solidFill>
                            <a:srgbClr val="212529"/>
                          </a:solidFill>
                          <a:effectLst/>
                          <a:latin typeface="IRANSans"/>
                          <a:ea typeface="Times New Roman" panose="02020603050405020304" pitchFamily="18" charset="0"/>
                          <a:cs typeface="B Nazanin" panose="00000400000000000000" pitchFamily="2" charset="-78"/>
                        </a:rPr>
                        <a:t>V17</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76799" marR="76799" marT="76799" marB="767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07000"/>
                        </a:lnSpc>
                        <a:spcAft>
                          <a:spcPts val="0"/>
                        </a:spcAft>
                      </a:pPr>
                      <a:r>
                        <a:rPr lang="en-US" sz="1000" b="1">
                          <a:solidFill>
                            <a:srgbClr val="212529"/>
                          </a:solidFill>
                          <a:effectLst/>
                          <a:latin typeface="IRANSans"/>
                          <a:ea typeface="Times New Roman" panose="02020603050405020304" pitchFamily="18" charset="0"/>
                          <a:cs typeface="B Nazanin" panose="00000400000000000000" pitchFamily="2" charset="-78"/>
                        </a:rPr>
                        <a:t>I know who can answer my question on my unemployment benefit</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76799" marR="76799" marT="76799" marB="767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07000"/>
                        </a:lnSpc>
                        <a:spcAft>
                          <a:spcPts val="0"/>
                        </a:spcAft>
                      </a:pPr>
                      <a:r>
                        <a:rPr lang="ar-SA" sz="1000" b="1" dirty="0">
                          <a:solidFill>
                            <a:srgbClr val="212529"/>
                          </a:solidFill>
                          <a:effectLst/>
                          <a:latin typeface="IRANSans"/>
                          <a:ea typeface="Times New Roman" panose="02020603050405020304" pitchFamily="18" charset="0"/>
                          <a:cs typeface="B Nazanin" panose="00000400000000000000" pitchFamily="2" charset="-78"/>
                        </a:rPr>
                        <a:t>مسئول مربوط به پاسخگویی به سوالات و مشکلات بیمه‌ای من مشخص و معین شده است</a:t>
                      </a:r>
                      <a:r>
                        <a:rPr lang="en-US" sz="1000" b="1" dirty="0">
                          <a:solidFill>
                            <a:srgbClr val="212529"/>
                          </a:solidFill>
                          <a:effectLst/>
                          <a:latin typeface="IRANSans"/>
                          <a:ea typeface="Times New Roman" panose="02020603050405020304" pitchFamily="18" charset="0"/>
                          <a:cs typeface="B Nazanin" panose="00000400000000000000" pitchFamily="2" charset="-78"/>
                        </a:rPr>
                        <a:t>.</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76799" marR="76799" marT="76799" marB="767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05582">
                <a:tc>
                  <a:txBody>
                    <a:bodyPr/>
                    <a:lstStyle/>
                    <a:p>
                      <a:pPr algn="ctr" rtl="1">
                        <a:lnSpc>
                          <a:spcPct val="107000"/>
                        </a:lnSpc>
                        <a:spcAft>
                          <a:spcPts val="0"/>
                        </a:spcAft>
                      </a:pPr>
                      <a:r>
                        <a:rPr lang="en-US" sz="1000" b="1">
                          <a:solidFill>
                            <a:srgbClr val="212529"/>
                          </a:solidFill>
                          <a:effectLst/>
                          <a:latin typeface="IRANSans"/>
                          <a:ea typeface="Times New Roman" panose="02020603050405020304" pitchFamily="18" charset="0"/>
                          <a:cs typeface="B Nazanin" panose="00000400000000000000" pitchFamily="2" charset="-78"/>
                        </a:rPr>
                        <a:t>V20</a:t>
                      </a:r>
                      <a:endParaRPr lang="en-US" sz="900" b="1">
                        <a:effectLst/>
                        <a:latin typeface="Calibri" panose="020F0502020204030204" pitchFamily="34" charset="0"/>
                        <a:ea typeface="Calibri" panose="020F0502020204030204" pitchFamily="34" charset="0"/>
                        <a:cs typeface="Arial" panose="020B0604020202020204" pitchFamily="34" charset="0"/>
                      </a:endParaRPr>
                    </a:p>
                  </a:txBody>
                  <a:tcPr marL="76799" marR="76799" marT="76799" marB="767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07000"/>
                        </a:lnSpc>
                        <a:spcAft>
                          <a:spcPts val="0"/>
                        </a:spcAft>
                      </a:pPr>
                      <a:r>
                        <a:rPr lang="en-US" sz="1000" b="1" dirty="0">
                          <a:solidFill>
                            <a:srgbClr val="212529"/>
                          </a:solidFill>
                          <a:effectLst/>
                          <a:latin typeface="IRANSans"/>
                          <a:ea typeface="Times New Roman" panose="02020603050405020304" pitchFamily="18" charset="0"/>
                          <a:cs typeface="B Nazanin" panose="00000400000000000000" pitchFamily="2" charset="-78"/>
                        </a:rPr>
                        <a:t>The letters I receive have an appropriate tone of voice</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76799" marR="76799" marT="76799" marB="767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07000"/>
                        </a:lnSpc>
                        <a:spcAft>
                          <a:spcPts val="0"/>
                        </a:spcAft>
                      </a:pPr>
                      <a:r>
                        <a:rPr lang="ar-SA" sz="1000" b="1" dirty="0">
                          <a:solidFill>
                            <a:srgbClr val="212529"/>
                          </a:solidFill>
                          <a:effectLst/>
                          <a:latin typeface="IRANSans"/>
                          <a:ea typeface="Times New Roman" panose="02020603050405020304" pitchFamily="18" charset="0"/>
                          <a:cs typeface="B Nazanin" panose="00000400000000000000" pitchFamily="2" charset="-78"/>
                        </a:rPr>
                        <a:t>نامه‌ای که برای بیمه بی‌کاری دریافت کردم، رضایت‌بخش و محبت‌آمیز بود</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76799" marR="76799" marT="76799" marB="767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961680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Title 1"/>
          <p:cNvSpPr txBox="1">
            <a:spLocks/>
          </p:cNvSpPr>
          <p:nvPr/>
        </p:nvSpPr>
        <p:spPr>
          <a:xfrm>
            <a:off x="1080085" y="2706287"/>
            <a:ext cx="6799262" cy="1303337"/>
          </a:xfrm>
          <a:prstGeom prst="rect">
            <a:avLst/>
          </a:prstGeom>
        </p:spPr>
        <p:txBody>
          <a:bodyPr vert="horz" lIns="91440" tIns="45720" rIns="91440" bIns="45720" rtlCol="0" anchor="b">
            <a:norm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altLang="en-US" sz="2800" smtClean="0">
                <a:cs typeface="B Nazanin" panose="00000400000000000000" pitchFamily="2" charset="-78"/>
              </a:rPr>
              <a:t>نرمال بودن</a:t>
            </a:r>
            <a:endParaRPr lang="en-US" altLang="en-US" sz="2800" smtClean="0">
              <a:cs typeface="B Nazanin" panose="00000400000000000000" pitchFamily="2" charset="-78"/>
            </a:endParaRPr>
          </a:p>
        </p:txBody>
      </p:sp>
      <p:sp>
        <p:nvSpPr>
          <p:cNvPr id="2" name="Rectangle 1"/>
          <p:cNvSpPr/>
          <p:nvPr/>
        </p:nvSpPr>
        <p:spPr>
          <a:xfrm>
            <a:off x="332852" y="4460613"/>
            <a:ext cx="8293727" cy="459036"/>
          </a:xfrm>
          <a:prstGeom prst="rect">
            <a:avLst/>
          </a:prstGeom>
        </p:spPr>
        <p:txBody>
          <a:bodyPr wrap="square">
            <a:spAutoFit/>
          </a:bodyPr>
          <a:lstStyle/>
          <a:p>
            <a:pPr algn="r" rtl="1">
              <a:lnSpc>
                <a:spcPct val="150000"/>
              </a:lnSpc>
            </a:pPr>
            <a:endParaRPr lang="en-US" altLang="en-US" dirty="0">
              <a:cs typeface="B Nazanin" panose="00000400000000000000" pitchFamily="2" charset="-78"/>
            </a:endParaRPr>
          </a:p>
        </p:txBody>
      </p:sp>
      <p:sp>
        <p:nvSpPr>
          <p:cNvPr id="6" name="Rectangle 5"/>
          <p:cNvSpPr/>
          <p:nvPr/>
        </p:nvSpPr>
        <p:spPr>
          <a:xfrm>
            <a:off x="2414998" y="970959"/>
            <a:ext cx="3725700" cy="461665"/>
          </a:xfrm>
          <a:prstGeom prst="rect">
            <a:avLst/>
          </a:prstGeom>
        </p:spPr>
        <p:txBody>
          <a:bodyPr wrap="none">
            <a:spAutoFit/>
          </a:bodyPr>
          <a:lstStyle/>
          <a:p>
            <a:pPr algn="r" rtl="1"/>
            <a:r>
              <a:rPr lang="fa-IR" sz="2400" b="1" dirty="0">
                <a:solidFill>
                  <a:schemeClr val="bg1"/>
                </a:solidFill>
                <a:latin typeface="IRANSans"/>
                <a:cs typeface="B Nazanin" panose="00000400000000000000" pitchFamily="2" charset="-78"/>
              </a:rPr>
              <a:t>مثال برای تحلیل عاملی با </a:t>
            </a:r>
            <a:r>
              <a:rPr lang="en-US" sz="2400" b="1" dirty="0">
                <a:solidFill>
                  <a:schemeClr val="bg1"/>
                </a:solidFill>
                <a:latin typeface="IRANSans"/>
                <a:cs typeface="B Nazanin" panose="00000400000000000000" pitchFamily="2" charset="-78"/>
              </a:rPr>
              <a:t>SPSS</a:t>
            </a:r>
            <a:endParaRPr lang="en-US" sz="2400" dirty="0">
              <a:solidFill>
                <a:schemeClr val="bg1"/>
              </a:solidFill>
              <a:cs typeface="B Nazanin" panose="00000400000000000000" pitchFamily="2" charset="-78"/>
            </a:endParaRPr>
          </a:p>
        </p:txBody>
      </p:sp>
      <p:sp>
        <p:nvSpPr>
          <p:cNvPr id="4" name="Rectangle 3"/>
          <p:cNvSpPr/>
          <p:nvPr/>
        </p:nvSpPr>
        <p:spPr>
          <a:xfrm>
            <a:off x="769257" y="1926794"/>
            <a:ext cx="7857322" cy="1938992"/>
          </a:xfrm>
          <a:prstGeom prst="rect">
            <a:avLst/>
          </a:prstGeom>
        </p:spPr>
        <p:txBody>
          <a:bodyPr wrap="square">
            <a:spAutoFit/>
          </a:bodyPr>
          <a:lstStyle/>
          <a:p>
            <a:pPr algn="r" rtl="1"/>
            <a:r>
              <a:rPr lang="fa-IR" sz="2400" b="1" dirty="0">
                <a:solidFill>
                  <a:srgbClr val="009690"/>
                </a:solidFill>
                <a:latin typeface="IRANSans"/>
                <a:cs typeface="B Nazanin" panose="00000400000000000000" pitchFamily="2" charset="-78"/>
              </a:rPr>
              <a:t>بررسی سریع داده‌ها</a:t>
            </a:r>
          </a:p>
          <a:p>
            <a:pPr algn="just" rtl="1"/>
            <a:r>
              <a:rPr lang="fa-IR" sz="2400" dirty="0">
                <a:solidFill>
                  <a:srgbClr val="212529"/>
                </a:solidFill>
                <a:latin typeface="IRANSans"/>
                <a:cs typeface="B Nazanin" panose="00000400000000000000" pitchFamily="2" charset="-78"/>
              </a:rPr>
              <a:t>ابتدا براساس داده‌های جمع‌آوری شده، مطمئن می‌شویم که ایده تحلیل عاملی از داده‌ها واقعا وجود دارد یا خیر. با اجرای کد دستوری زیر توزیع فراوانی را با «نمودار میله‌ای» (</a:t>
            </a:r>
            <a:r>
              <a:rPr lang="en-US" sz="2400" dirty="0" err="1" smtClean="0">
                <a:solidFill>
                  <a:srgbClr val="212529"/>
                </a:solidFill>
                <a:latin typeface="IRANSans"/>
                <a:cs typeface="B Nazanin" panose="00000400000000000000" pitchFamily="2" charset="-78"/>
              </a:rPr>
              <a:t>Barchart</a:t>
            </a:r>
            <a:r>
              <a:rPr lang="fa-IR" sz="2400" dirty="0" smtClean="0">
                <a:solidFill>
                  <a:srgbClr val="212529"/>
                </a:solidFill>
                <a:latin typeface="IRANSans"/>
                <a:cs typeface="B Nazanin" panose="00000400000000000000" pitchFamily="2" charset="-78"/>
              </a:rPr>
              <a:t>)</a:t>
            </a:r>
            <a:r>
              <a:rPr lang="en-US" sz="2400" dirty="0" smtClean="0">
                <a:solidFill>
                  <a:srgbClr val="212529"/>
                </a:solidFill>
                <a:latin typeface="IRANSans"/>
                <a:cs typeface="B Nazanin" panose="00000400000000000000" pitchFamily="2" charset="-78"/>
              </a:rPr>
              <a:t> </a:t>
            </a:r>
            <a:r>
              <a:rPr lang="fa-IR" sz="2400" dirty="0">
                <a:solidFill>
                  <a:srgbClr val="212529"/>
                </a:solidFill>
                <a:latin typeface="IRANSans"/>
                <a:cs typeface="B Nazanin" panose="00000400000000000000" pitchFamily="2" charset="-78"/>
              </a:rPr>
              <a:t>برای 16 متغیر یا گویه‌های پرسشنامه، مورد بررسی قرار می‌دهیم.</a:t>
            </a:r>
            <a:endParaRPr lang="fa-IR" sz="2400" b="0" i="0" dirty="0">
              <a:solidFill>
                <a:srgbClr val="212529"/>
              </a:solidFill>
              <a:effectLst/>
              <a:latin typeface="IRANSans"/>
              <a:cs typeface="B Nazanin" panose="00000400000000000000" pitchFamily="2" charset="-78"/>
            </a:endParaRPr>
          </a:p>
        </p:txBody>
      </p:sp>
      <p:pic>
        <p:nvPicPr>
          <p:cNvPr id="7" name="Picture 6"/>
          <p:cNvPicPr>
            <a:picLocks noChangeAspect="1"/>
          </p:cNvPicPr>
          <p:nvPr/>
        </p:nvPicPr>
        <p:blipFill rotWithShape="1">
          <a:blip r:embed="rId2"/>
          <a:srcRect l="3282" t="38379" r="49375" b="32715"/>
          <a:stretch/>
        </p:blipFill>
        <p:spPr>
          <a:xfrm>
            <a:off x="332852" y="3509949"/>
            <a:ext cx="5772150" cy="2819400"/>
          </a:xfrm>
          <a:prstGeom prst="rect">
            <a:avLst/>
          </a:prstGeom>
        </p:spPr>
      </p:pic>
    </p:spTree>
    <p:extLst>
      <p:ext uri="{BB962C8B-B14F-4D97-AF65-F5344CB8AC3E}">
        <p14:creationId xmlns:p14="http://schemas.microsoft.com/office/powerpoint/2010/main" val="4058334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2"/>
          <p:cNvSpPr>
            <a:spLocks noGrp="1"/>
          </p:cNvSpPr>
          <p:nvPr>
            <p:ph idx="1"/>
          </p:nvPr>
        </p:nvSpPr>
        <p:spPr>
          <a:xfrm>
            <a:off x="358541" y="2143057"/>
            <a:ext cx="8159815" cy="4873625"/>
          </a:xfrm>
        </p:spPr>
        <p:txBody>
          <a:bodyPr anchor="ctr">
            <a:normAutofit/>
          </a:bodyPr>
          <a:lstStyle/>
          <a:p>
            <a:pPr marL="0" indent="0" algn="just" rtl="1" eaLnBrk="1" hangingPunct="1">
              <a:lnSpc>
                <a:spcPct val="120000"/>
              </a:lnSpc>
              <a:buNone/>
            </a:pPr>
            <a:r>
              <a:rPr lang="fa-IR" altLang="en-US" sz="2400" dirty="0" smtClean="0">
                <a:solidFill>
                  <a:schemeClr val="tx1"/>
                </a:solidFill>
                <a:cs typeface="B Nazanin" panose="00000400000000000000" pitchFamily="2" charset="-78"/>
              </a:rPr>
              <a:t>این روش توسط کارل پيرسون </a:t>
            </a:r>
            <a:r>
              <a:rPr lang="fa-IR" altLang="en-US" sz="2400" dirty="0" smtClean="0">
                <a:solidFill>
                  <a:schemeClr val="tx1"/>
                </a:solidFill>
                <a:cs typeface="B Nazanin" panose="00000400000000000000" pitchFamily="2" charset="-78"/>
              </a:rPr>
              <a:t>1901و</a:t>
            </a:r>
            <a:r>
              <a:rPr lang="en-US" altLang="en-US" sz="2400" dirty="0" smtClean="0">
                <a:solidFill>
                  <a:schemeClr val="tx1"/>
                </a:solidFill>
                <a:cs typeface="B Nazanin" panose="00000400000000000000" pitchFamily="2" charset="-78"/>
              </a:rPr>
              <a:t> </a:t>
            </a:r>
            <a:r>
              <a:rPr lang="fa-IR" altLang="en-US" sz="2400" dirty="0" smtClean="0">
                <a:solidFill>
                  <a:schemeClr val="tx1"/>
                </a:solidFill>
                <a:cs typeface="B Nazanin" panose="00000400000000000000" pitchFamily="2" charset="-78"/>
              </a:rPr>
              <a:t>چارلز اسپيرمن 1904براي اولين بار هنگام اندازه گيري هوش مطرح شد.</a:t>
            </a:r>
          </a:p>
          <a:p>
            <a:pPr marL="0" indent="0" algn="just" rtl="1" eaLnBrk="1" hangingPunct="1">
              <a:lnSpc>
                <a:spcPct val="120000"/>
              </a:lnSpc>
              <a:buNone/>
            </a:pPr>
            <a:r>
              <a:rPr lang="fa-IR" altLang="en-US" sz="2400" dirty="0" smtClean="0">
                <a:solidFill>
                  <a:schemeClr val="tx1"/>
                </a:solidFill>
                <a:cs typeface="B Nazanin" panose="00000400000000000000" pitchFamily="2" charset="-78"/>
              </a:rPr>
              <a:t>براي تعيين تأثيرگذارترين متغيرها در زمانيكه تعداد متغيرهاي مورد بررسي زياد و روابط بين آنها ناشناخته باشد، استفاده مي شود. در اين روش متغيرها در عاملهايي قرار مي گيرند، به طوريكه از عامل اول به عاملهاي بعدي درصد واريانس كاهش مي يابد، از اين رو متغيرهايي كه در عامل هاي اولي قرار مي گيرند، تأثيرگذارترين هستند</a:t>
            </a:r>
            <a:r>
              <a:rPr lang="fa-IR" altLang="en-US" sz="2400" dirty="0" smtClean="0">
                <a:solidFill>
                  <a:schemeClr val="tx1"/>
                </a:solidFill>
                <a:cs typeface="B Nazanin" panose="00000400000000000000" pitchFamily="2" charset="-78"/>
              </a:rPr>
              <a:t>. </a:t>
            </a:r>
          </a:p>
          <a:p>
            <a:pPr marL="0" indent="0" algn="just" rtl="1">
              <a:lnSpc>
                <a:spcPct val="120000"/>
              </a:lnSpc>
              <a:buNone/>
            </a:pPr>
            <a:r>
              <a:rPr lang="fa-IR" altLang="en-US" sz="2400" dirty="0">
                <a:solidFill>
                  <a:schemeClr val="tx1"/>
                </a:solidFill>
                <a:cs typeface="B Nazanin" panose="00000400000000000000" pitchFamily="2" charset="-78"/>
              </a:rPr>
              <a:t>تحليـل عوامـل يكـي از روش هاي پيشرفته آماري است كه بر اساس آن داده هاي تجربـي به ابعاد كمتري كاهش مي يابند. </a:t>
            </a:r>
          </a:p>
          <a:p>
            <a:pPr marL="0" indent="0" algn="just" rtl="1">
              <a:lnSpc>
                <a:spcPct val="120000"/>
              </a:lnSpc>
              <a:buNone/>
            </a:pPr>
            <a:r>
              <a:rPr lang="fa-IR" altLang="en-US" sz="2400" dirty="0">
                <a:solidFill>
                  <a:schemeClr val="tx1"/>
                </a:solidFill>
                <a:cs typeface="B Nazanin" panose="00000400000000000000" pitchFamily="2" charset="-78"/>
              </a:rPr>
              <a:t>روش تحليل عوامل روابط دروني بين داده هاي مورد تحليـل را تعيين مي كند.</a:t>
            </a:r>
          </a:p>
          <a:p>
            <a:pPr marL="0" indent="0" algn="just" rtl="1" eaLnBrk="1" hangingPunct="1">
              <a:lnSpc>
                <a:spcPct val="120000"/>
              </a:lnSpc>
              <a:buNone/>
            </a:pPr>
            <a:endParaRPr lang="fa-IR" altLang="en-US" sz="2400" dirty="0" smtClean="0">
              <a:solidFill>
                <a:schemeClr val="tx1"/>
              </a:solidFill>
              <a:cs typeface="B Nazanin" panose="00000400000000000000" pitchFamily="2" charset="-78"/>
            </a:endParaRPr>
          </a:p>
        </p:txBody>
      </p:sp>
      <p:sp>
        <p:nvSpPr>
          <p:cNvPr id="6" name="Title 1"/>
          <p:cNvSpPr txBox="1">
            <a:spLocks/>
          </p:cNvSpPr>
          <p:nvPr/>
        </p:nvSpPr>
        <p:spPr>
          <a:xfrm>
            <a:off x="921744" y="702156"/>
            <a:ext cx="6799262" cy="805230"/>
          </a:xfrm>
          <a:prstGeom prst="rect">
            <a:avLst/>
          </a:prstGeom>
          <a:ln w="22225" cap="rnd"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accent5"/>
          </a:lnRef>
          <a:fillRef idx="1">
            <a:schemeClr val="lt1"/>
          </a:fillRef>
          <a:effectRef idx="0">
            <a:schemeClr val="accent5"/>
          </a:effectRef>
          <a:fontRef idx="minor">
            <a:schemeClr val="dk1"/>
          </a:fontRef>
        </p:style>
        <p:txBody>
          <a:bodyPr vert="horz" lIns="91440" tIns="45720" rIns="91440" bIns="45720" rtlCol="0" anchor="b">
            <a:normAutofit/>
          </a:bodyPr>
          <a:lstStyle>
            <a:lvl1pPr algn="l" defTabSz="342900" rtl="0" eaLnBrk="1" latinLnBrk="0" hangingPunct="1">
              <a:spcBef>
                <a:spcPct val="0"/>
              </a:spcBef>
              <a:buNone/>
              <a:defRPr sz="2100" b="0" kern="1200" cap="all">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rtl="1">
              <a:defRPr/>
            </a:pPr>
            <a:r>
              <a:rPr lang="fa-IR" sz="3200" dirty="0" smtClean="0">
                <a:solidFill>
                  <a:srgbClr val="FF0000"/>
                </a:solidFill>
                <a:cs typeface="B Nazanin" panose="00000400000000000000" pitchFamily="2" charset="-78"/>
              </a:rPr>
              <a:t>تحلیل عاملی </a:t>
            </a:r>
            <a:r>
              <a:rPr lang="en-US" sz="3200" dirty="0" smtClean="0">
                <a:solidFill>
                  <a:srgbClr val="FF0000"/>
                </a:solidFill>
                <a:cs typeface="B Nazanin" panose="00000400000000000000" pitchFamily="2" charset="-78"/>
              </a:rPr>
              <a:t>Factor Analysis</a:t>
            </a:r>
            <a:endParaRPr lang="fa-IR" sz="3200" dirty="0">
              <a:solidFill>
                <a:srgbClr val="FF0000"/>
              </a:solidFill>
              <a:cs typeface="B Nazanin" panose="00000400000000000000" pitchFamily="2" charset="-78"/>
            </a:endParaRPr>
          </a:p>
        </p:txBody>
      </p:sp>
    </p:spTree>
    <p:extLst>
      <p:ext uri="{BB962C8B-B14F-4D97-AF65-F5344CB8AC3E}">
        <p14:creationId xmlns:p14="http://schemas.microsoft.com/office/powerpoint/2010/main" val="1290970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Title 1"/>
          <p:cNvSpPr txBox="1">
            <a:spLocks/>
          </p:cNvSpPr>
          <p:nvPr/>
        </p:nvSpPr>
        <p:spPr>
          <a:xfrm>
            <a:off x="1080085" y="2706287"/>
            <a:ext cx="6799262" cy="1303337"/>
          </a:xfrm>
          <a:prstGeom prst="rect">
            <a:avLst/>
          </a:prstGeom>
        </p:spPr>
        <p:txBody>
          <a:bodyPr vert="horz" lIns="91440" tIns="45720" rIns="91440" bIns="45720" rtlCol="0" anchor="b">
            <a:norm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altLang="en-US" sz="2800" smtClean="0">
                <a:cs typeface="B Nazanin" panose="00000400000000000000" pitchFamily="2" charset="-78"/>
              </a:rPr>
              <a:t>نرمال بودن</a:t>
            </a:r>
            <a:endParaRPr lang="en-US" altLang="en-US" sz="2800" smtClean="0">
              <a:cs typeface="B Nazanin" panose="00000400000000000000" pitchFamily="2" charset="-78"/>
            </a:endParaRPr>
          </a:p>
        </p:txBody>
      </p:sp>
      <p:sp>
        <p:nvSpPr>
          <p:cNvPr id="2" name="Rectangle 1"/>
          <p:cNvSpPr/>
          <p:nvPr/>
        </p:nvSpPr>
        <p:spPr>
          <a:xfrm>
            <a:off x="332852" y="4460613"/>
            <a:ext cx="8293727" cy="459036"/>
          </a:xfrm>
          <a:prstGeom prst="rect">
            <a:avLst/>
          </a:prstGeom>
        </p:spPr>
        <p:txBody>
          <a:bodyPr wrap="square">
            <a:spAutoFit/>
          </a:bodyPr>
          <a:lstStyle/>
          <a:p>
            <a:pPr algn="r" rtl="1">
              <a:lnSpc>
                <a:spcPct val="150000"/>
              </a:lnSpc>
            </a:pPr>
            <a:endParaRPr lang="en-US" altLang="en-US" dirty="0">
              <a:cs typeface="B Nazanin" panose="00000400000000000000" pitchFamily="2" charset="-78"/>
            </a:endParaRPr>
          </a:p>
        </p:txBody>
      </p:sp>
      <p:sp>
        <p:nvSpPr>
          <p:cNvPr id="6" name="Rectangle 5"/>
          <p:cNvSpPr/>
          <p:nvPr/>
        </p:nvSpPr>
        <p:spPr>
          <a:xfrm>
            <a:off x="2414998" y="970959"/>
            <a:ext cx="3725700" cy="461665"/>
          </a:xfrm>
          <a:prstGeom prst="rect">
            <a:avLst/>
          </a:prstGeom>
        </p:spPr>
        <p:txBody>
          <a:bodyPr wrap="none">
            <a:spAutoFit/>
          </a:bodyPr>
          <a:lstStyle/>
          <a:p>
            <a:pPr algn="r" rtl="1"/>
            <a:r>
              <a:rPr lang="fa-IR" sz="2400" b="1" dirty="0">
                <a:solidFill>
                  <a:schemeClr val="bg1"/>
                </a:solidFill>
                <a:latin typeface="IRANSans"/>
                <a:cs typeface="B Nazanin" panose="00000400000000000000" pitchFamily="2" charset="-78"/>
              </a:rPr>
              <a:t>مثال برای تحلیل عاملی با </a:t>
            </a:r>
            <a:r>
              <a:rPr lang="en-US" sz="2400" b="1" dirty="0">
                <a:solidFill>
                  <a:schemeClr val="bg1"/>
                </a:solidFill>
                <a:latin typeface="IRANSans"/>
                <a:cs typeface="B Nazanin" panose="00000400000000000000" pitchFamily="2" charset="-78"/>
              </a:rPr>
              <a:t>SPSS</a:t>
            </a:r>
            <a:endParaRPr lang="en-US" sz="2400" dirty="0">
              <a:solidFill>
                <a:schemeClr val="bg1"/>
              </a:solidFill>
              <a:cs typeface="B Nazanin" panose="00000400000000000000" pitchFamily="2" charset="-78"/>
            </a:endParaRPr>
          </a:p>
        </p:txBody>
      </p:sp>
      <p:sp>
        <p:nvSpPr>
          <p:cNvPr id="4" name="Rectangle 3"/>
          <p:cNvSpPr/>
          <p:nvPr/>
        </p:nvSpPr>
        <p:spPr>
          <a:xfrm>
            <a:off x="435894" y="1926794"/>
            <a:ext cx="8190685" cy="1384995"/>
          </a:xfrm>
          <a:prstGeom prst="rect">
            <a:avLst/>
          </a:prstGeom>
        </p:spPr>
        <p:txBody>
          <a:bodyPr wrap="square">
            <a:spAutoFit/>
          </a:bodyPr>
          <a:lstStyle/>
          <a:p>
            <a:pPr algn="r" rtl="1"/>
            <a:r>
              <a:rPr lang="fa-IR" sz="2400" b="1" dirty="0">
                <a:solidFill>
                  <a:srgbClr val="009690"/>
                </a:solidFill>
                <a:latin typeface="IRANSans"/>
                <a:cs typeface="B Nazanin" panose="00000400000000000000" pitchFamily="2" charset="-78"/>
              </a:rPr>
              <a:t>نتیجه اجرای کد</a:t>
            </a:r>
          </a:p>
          <a:p>
            <a:pPr algn="just" rtl="1"/>
            <a:r>
              <a:rPr lang="fa-IR" sz="2000" b="1" dirty="0">
                <a:solidFill>
                  <a:srgbClr val="212529"/>
                </a:solidFill>
                <a:latin typeface="IRANSans"/>
                <a:cs typeface="B Nazanin" panose="00000400000000000000" pitchFamily="2" charset="-78"/>
              </a:rPr>
              <a:t>در ادامه خروجی دستورات قبلی طبق یک جدول، در پنجره </a:t>
            </a:r>
            <a:r>
              <a:rPr lang="en-US" sz="2000" b="1" dirty="0">
                <a:solidFill>
                  <a:srgbClr val="212529"/>
                </a:solidFill>
                <a:latin typeface="IRANSans"/>
                <a:cs typeface="B Nazanin" panose="00000400000000000000" pitchFamily="2" charset="-78"/>
              </a:rPr>
              <a:t>Output </a:t>
            </a:r>
            <a:r>
              <a:rPr lang="fa-IR" sz="2000" b="1" dirty="0">
                <a:solidFill>
                  <a:srgbClr val="212529"/>
                </a:solidFill>
                <a:latin typeface="IRANSans"/>
                <a:cs typeface="B Nazanin" panose="00000400000000000000" pitchFamily="2" charset="-78"/>
              </a:rPr>
              <a:t>نرم‌افزار </a:t>
            </a:r>
            <a:r>
              <a:rPr lang="en-US" sz="2000" b="1" dirty="0">
                <a:solidFill>
                  <a:srgbClr val="212529"/>
                </a:solidFill>
                <a:latin typeface="IRANSans"/>
                <a:cs typeface="B Nazanin" panose="00000400000000000000" pitchFamily="2" charset="-78"/>
              </a:rPr>
              <a:t>SPSS </a:t>
            </a:r>
            <a:r>
              <a:rPr lang="fa-IR" sz="2000" b="1" dirty="0">
                <a:solidFill>
                  <a:srgbClr val="212529"/>
                </a:solidFill>
                <a:latin typeface="IRANSans"/>
                <a:cs typeface="B Nazanin" panose="00000400000000000000" pitchFamily="2" charset="-78"/>
              </a:rPr>
              <a:t>ظاهر می‌شود. البته این کار را به کمک دستور </a:t>
            </a:r>
            <a:r>
              <a:rPr lang="en-US" sz="2000" b="1" dirty="0" smtClean="0">
                <a:solidFill>
                  <a:srgbClr val="212529"/>
                </a:solidFill>
                <a:latin typeface="IRANSans"/>
                <a:cs typeface="B Nazanin" panose="00000400000000000000" pitchFamily="2" charset="-78"/>
              </a:rPr>
              <a:t>frequency</a:t>
            </a:r>
            <a:r>
              <a:rPr lang="fa-IR" sz="2000" b="1" dirty="0" smtClean="0">
                <a:solidFill>
                  <a:srgbClr val="212529"/>
                </a:solidFill>
                <a:latin typeface="IRANSans"/>
                <a:cs typeface="B Nazanin" panose="00000400000000000000" pitchFamily="2" charset="-78"/>
              </a:rPr>
              <a:t> از فهرست</a:t>
            </a:r>
            <a:r>
              <a:rPr lang="en-US" sz="2000" b="1" dirty="0" smtClean="0">
                <a:solidFill>
                  <a:srgbClr val="212529"/>
                </a:solidFill>
                <a:latin typeface="IRANSans"/>
                <a:cs typeface="B Nazanin" panose="00000400000000000000" pitchFamily="2" charset="-78"/>
              </a:rPr>
              <a:t>Analyze</a:t>
            </a:r>
            <a:r>
              <a:rPr lang="fa-IR" sz="2000" b="1" dirty="0" smtClean="0">
                <a:solidFill>
                  <a:srgbClr val="212529"/>
                </a:solidFill>
                <a:latin typeface="IRANSans"/>
                <a:cs typeface="B Nazanin" panose="00000400000000000000" pitchFamily="2" charset="-78"/>
              </a:rPr>
              <a:t> و </a:t>
            </a:r>
            <a:r>
              <a:rPr lang="fa-IR" sz="2000" b="1" dirty="0">
                <a:solidFill>
                  <a:srgbClr val="212529"/>
                </a:solidFill>
                <a:latin typeface="IRANSans"/>
                <a:cs typeface="B Nazanin" panose="00000400000000000000" pitchFamily="2" charset="-78"/>
              </a:rPr>
              <a:t>زیر فهرست </a:t>
            </a:r>
            <a:r>
              <a:rPr lang="en-US" sz="2000" b="1" dirty="0">
                <a:solidFill>
                  <a:srgbClr val="212529"/>
                </a:solidFill>
                <a:latin typeface="IRANSans"/>
                <a:cs typeface="B Nazanin" panose="00000400000000000000" pitchFamily="2" charset="-78"/>
              </a:rPr>
              <a:t>Descriptive Statistics </a:t>
            </a:r>
            <a:r>
              <a:rPr lang="fa-IR" sz="2000" b="1" dirty="0" smtClean="0">
                <a:solidFill>
                  <a:srgbClr val="212529"/>
                </a:solidFill>
                <a:latin typeface="IRANSans"/>
                <a:cs typeface="B Nazanin" panose="00000400000000000000" pitchFamily="2" charset="-78"/>
              </a:rPr>
              <a:t> نیز </a:t>
            </a:r>
            <a:r>
              <a:rPr lang="fa-IR" sz="2000" b="1" dirty="0">
                <a:solidFill>
                  <a:srgbClr val="212529"/>
                </a:solidFill>
                <a:latin typeface="IRANSans"/>
                <a:cs typeface="B Nazanin" panose="00000400000000000000" pitchFamily="2" charset="-78"/>
              </a:rPr>
              <a:t>می‌توان انجام داد.</a:t>
            </a:r>
            <a:endParaRPr lang="fa-IR" sz="2000" b="1" i="0" dirty="0">
              <a:solidFill>
                <a:srgbClr val="212529"/>
              </a:solidFill>
              <a:effectLst/>
              <a:latin typeface="IRANSans"/>
              <a:cs typeface="B Nazanin" panose="00000400000000000000" pitchFamily="2" charset="-78"/>
            </a:endParaRPr>
          </a:p>
        </p:txBody>
      </p:sp>
      <p:pic>
        <p:nvPicPr>
          <p:cNvPr id="19458" name="Picture 2" descr="spss factor analysis frequency 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26" y="3410760"/>
            <a:ext cx="6361645" cy="275671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702222" y="6167474"/>
            <a:ext cx="2459328" cy="369332"/>
          </a:xfrm>
          <a:prstGeom prst="rect">
            <a:avLst/>
          </a:prstGeom>
        </p:spPr>
        <p:txBody>
          <a:bodyPr wrap="none">
            <a:spAutoFit/>
          </a:bodyPr>
          <a:lstStyle/>
          <a:p>
            <a:pPr algn="r" rtl="1"/>
            <a:r>
              <a:rPr lang="fa-IR" b="1" dirty="0">
                <a:solidFill>
                  <a:srgbClr val="212529"/>
                </a:solidFill>
                <a:latin typeface="IRANSans"/>
                <a:cs typeface="B Nazanin" panose="00000400000000000000" pitchFamily="2" charset="-78"/>
              </a:rPr>
              <a:t>جدول فراوانی برای متغیر </a:t>
            </a:r>
            <a:r>
              <a:rPr lang="en-US" b="1" dirty="0">
                <a:solidFill>
                  <a:srgbClr val="212529"/>
                </a:solidFill>
                <a:latin typeface="IRANSans"/>
                <a:cs typeface="B Nazanin" panose="00000400000000000000" pitchFamily="2" charset="-78"/>
              </a:rPr>
              <a:t>V1</a:t>
            </a:r>
            <a:endParaRPr lang="en-US" dirty="0">
              <a:cs typeface="B Nazanin" panose="00000400000000000000" pitchFamily="2" charset="-78"/>
            </a:endParaRPr>
          </a:p>
        </p:txBody>
      </p:sp>
    </p:spTree>
    <p:extLst>
      <p:ext uri="{BB962C8B-B14F-4D97-AF65-F5344CB8AC3E}">
        <p14:creationId xmlns:p14="http://schemas.microsoft.com/office/powerpoint/2010/main" val="1263906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Title 1"/>
          <p:cNvSpPr txBox="1">
            <a:spLocks/>
          </p:cNvSpPr>
          <p:nvPr/>
        </p:nvSpPr>
        <p:spPr>
          <a:xfrm>
            <a:off x="1080085" y="2706287"/>
            <a:ext cx="6799262" cy="1303337"/>
          </a:xfrm>
          <a:prstGeom prst="rect">
            <a:avLst/>
          </a:prstGeom>
        </p:spPr>
        <p:txBody>
          <a:bodyPr vert="horz" lIns="91440" tIns="45720" rIns="91440" bIns="45720" rtlCol="0" anchor="b">
            <a:norm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altLang="en-US" sz="2800" smtClean="0">
                <a:cs typeface="B Nazanin" panose="00000400000000000000" pitchFamily="2" charset="-78"/>
              </a:rPr>
              <a:t>نرمال بودن</a:t>
            </a:r>
            <a:endParaRPr lang="en-US" altLang="en-US" sz="2800" smtClean="0">
              <a:cs typeface="B Nazanin" panose="00000400000000000000" pitchFamily="2" charset="-78"/>
            </a:endParaRPr>
          </a:p>
        </p:txBody>
      </p:sp>
      <p:sp>
        <p:nvSpPr>
          <p:cNvPr id="2" name="Rectangle 1"/>
          <p:cNvSpPr/>
          <p:nvPr/>
        </p:nvSpPr>
        <p:spPr>
          <a:xfrm>
            <a:off x="332852" y="4460613"/>
            <a:ext cx="8293727" cy="459036"/>
          </a:xfrm>
          <a:prstGeom prst="rect">
            <a:avLst/>
          </a:prstGeom>
        </p:spPr>
        <p:txBody>
          <a:bodyPr wrap="square">
            <a:spAutoFit/>
          </a:bodyPr>
          <a:lstStyle/>
          <a:p>
            <a:pPr algn="r" rtl="1">
              <a:lnSpc>
                <a:spcPct val="150000"/>
              </a:lnSpc>
            </a:pPr>
            <a:endParaRPr lang="en-US" altLang="en-US" dirty="0">
              <a:cs typeface="B Nazanin" panose="00000400000000000000" pitchFamily="2" charset="-78"/>
            </a:endParaRPr>
          </a:p>
        </p:txBody>
      </p:sp>
      <p:sp>
        <p:nvSpPr>
          <p:cNvPr id="6" name="Rectangle 5"/>
          <p:cNvSpPr/>
          <p:nvPr/>
        </p:nvSpPr>
        <p:spPr>
          <a:xfrm>
            <a:off x="2414998" y="970959"/>
            <a:ext cx="3725700" cy="461665"/>
          </a:xfrm>
          <a:prstGeom prst="rect">
            <a:avLst/>
          </a:prstGeom>
        </p:spPr>
        <p:txBody>
          <a:bodyPr wrap="none">
            <a:spAutoFit/>
          </a:bodyPr>
          <a:lstStyle/>
          <a:p>
            <a:pPr algn="r" rtl="1"/>
            <a:r>
              <a:rPr lang="fa-IR" sz="2400" b="1" dirty="0">
                <a:solidFill>
                  <a:schemeClr val="bg1"/>
                </a:solidFill>
                <a:latin typeface="IRANSans"/>
                <a:cs typeface="B Nazanin" panose="00000400000000000000" pitchFamily="2" charset="-78"/>
              </a:rPr>
              <a:t>مثال برای تحلیل عاملی با </a:t>
            </a:r>
            <a:r>
              <a:rPr lang="en-US" sz="2400" b="1" dirty="0">
                <a:solidFill>
                  <a:schemeClr val="bg1"/>
                </a:solidFill>
                <a:latin typeface="IRANSans"/>
                <a:cs typeface="B Nazanin" panose="00000400000000000000" pitchFamily="2" charset="-78"/>
              </a:rPr>
              <a:t>SPSS</a:t>
            </a:r>
            <a:endParaRPr lang="en-US" sz="2400" dirty="0">
              <a:solidFill>
                <a:schemeClr val="bg1"/>
              </a:solidFill>
              <a:cs typeface="B Nazanin" panose="00000400000000000000" pitchFamily="2" charset="-78"/>
            </a:endParaRPr>
          </a:p>
        </p:txBody>
      </p:sp>
      <p:sp>
        <p:nvSpPr>
          <p:cNvPr id="4" name="Rectangle 3"/>
          <p:cNvSpPr/>
          <p:nvPr/>
        </p:nvSpPr>
        <p:spPr>
          <a:xfrm>
            <a:off x="435894" y="1926794"/>
            <a:ext cx="8190685" cy="400110"/>
          </a:xfrm>
          <a:prstGeom prst="rect">
            <a:avLst/>
          </a:prstGeom>
        </p:spPr>
        <p:txBody>
          <a:bodyPr wrap="square">
            <a:spAutoFit/>
          </a:bodyPr>
          <a:lstStyle/>
          <a:p>
            <a:pPr algn="r" rtl="1"/>
            <a:endParaRPr lang="fa-IR" sz="2000" b="1" i="0" dirty="0">
              <a:solidFill>
                <a:srgbClr val="212529"/>
              </a:solidFill>
              <a:effectLst/>
              <a:latin typeface="IRANSans"/>
              <a:cs typeface="B Nazanin" panose="00000400000000000000" pitchFamily="2" charset="-78"/>
            </a:endParaRPr>
          </a:p>
        </p:txBody>
      </p:sp>
      <p:sp>
        <p:nvSpPr>
          <p:cNvPr id="7" name="Rectangle 6"/>
          <p:cNvSpPr/>
          <p:nvPr/>
        </p:nvSpPr>
        <p:spPr>
          <a:xfrm>
            <a:off x="435894" y="1984759"/>
            <a:ext cx="8272212" cy="4493538"/>
          </a:xfrm>
          <a:prstGeom prst="rect">
            <a:avLst/>
          </a:prstGeom>
        </p:spPr>
        <p:txBody>
          <a:bodyPr wrap="square">
            <a:spAutoFit/>
          </a:bodyPr>
          <a:lstStyle/>
          <a:p>
            <a:pPr algn="just" rtl="1"/>
            <a:r>
              <a:rPr lang="fa-IR" sz="2200" dirty="0">
                <a:latin typeface="IRANSans"/>
                <a:cs typeface="B Nazanin" panose="00000400000000000000" pitchFamily="2" charset="-78"/>
              </a:rPr>
              <a:t>در تصویر </a:t>
            </a:r>
            <a:r>
              <a:rPr lang="fa-IR" sz="2200" dirty="0" smtClean="0">
                <a:latin typeface="IRANSans"/>
                <a:cs typeface="B Nazanin" panose="00000400000000000000" pitchFamily="2" charset="-78"/>
              </a:rPr>
              <a:t>قبل، </a:t>
            </a:r>
            <a:r>
              <a:rPr lang="fa-IR" sz="2200" dirty="0">
                <a:latin typeface="IRANSans"/>
                <a:cs typeface="B Nazanin" panose="00000400000000000000" pitchFamily="2" charset="-78"/>
              </a:rPr>
              <a:t>نتیجه جدول فراوانی را برای فقط </a:t>
            </a:r>
            <a:r>
              <a:rPr lang="fa-IR" sz="2200" dirty="0" smtClean="0">
                <a:latin typeface="IRANSans"/>
                <a:cs typeface="B Nazanin" panose="00000400000000000000" pitchFamily="2" charset="-78"/>
              </a:rPr>
              <a:t>متغیر</a:t>
            </a:r>
            <a:r>
              <a:rPr lang="en-US" sz="2200" dirty="0" smtClean="0">
                <a:latin typeface="Arial" panose="020B0604020202020204" pitchFamily="34" charset="0"/>
                <a:cs typeface="B Nazanin" panose="00000400000000000000" pitchFamily="2" charset="-78"/>
              </a:rPr>
              <a:t>V1</a:t>
            </a:r>
            <a:r>
              <a:rPr lang="fa-IR" sz="2200" dirty="0" smtClean="0">
                <a:latin typeface="Arial" panose="020B0604020202020204" pitchFamily="34" charset="0"/>
                <a:cs typeface="B Nazanin" panose="00000400000000000000" pitchFamily="2" charset="-78"/>
              </a:rPr>
              <a:t> </a:t>
            </a:r>
            <a:r>
              <a:rPr lang="fa-IR" sz="2200" dirty="0" smtClean="0">
                <a:latin typeface="IRANSans"/>
                <a:cs typeface="B Nazanin" panose="00000400000000000000" pitchFamily="2" charset="-78"/>
              </a:rPr>
              <a:t>مشاهده </a:t>
            </a:r>
            <a:r>
              <a:rPr lang="fa-IR" sz="2200" dirty="0">
                <a:latin typeface="IRANSans"/>
                <a:cs typeface="B Nazanin" panose="00000400000000000000" pitchFamily="2" charset="-78"/>
              </a:rPr>
              <a:t>می‌کنید. بقیه متغیرها نیز با اجرای فرمان گفته شده، خروجی مشابهی تولید خواهند کرد. این دستور هر چند خروجی ساده‌ای به نظر می‌رسد، ولی اطلاعات کاملاً مهمی در مورد داده‌ها در اختیار ما قرار می‌دهد. برای مثال می‌توان به مواردی مانند فهرست زیر اشاره کرد.</a:t>
            </a:r>
          </a:p>
          <a:p>
            <a:pPr algn="just" rtl="1">
              <a:buFont typeface="Arial" panose="020B0604020202020204" pitchFamily="34" charset="0"/>
              <a:buChar char="•"/>
            </a:pPr>
            <a:r>
              <a:rPr lang="fa-IR" sz="2200" dirty="0">
                <a:latin typeface="IRANSans"/>
                <a:cs typeface="B Nazanin" panose="00000400000000000000" pitchFamily="2" charset="-78"/>
              </a:rPr>
              <a:t>تمام توزیع های فراوانی قابل قبول به نظر می‌رسند. ما هیچ چیز عجیبی در داده های خود نمی‌بینیم.</a:t>
            </a:r>
          </a:p>
          <a:p>
            <a:pPr algn="just" rtl="1">
              <a:buFont typeface="Arial" panose="020B0604020202020204" pitchFamily="34" charset="0"/>
              <a:buChar char="•"/>
            </a:pPr>
            <a:r>
              <a:rPr lang="fa-IR" sz="2200" dirty="0">
                <a:latin typeface="IRANSans"/>
                <a:cs typeface="B Nazanin" panose="00000400000000000000" pitchFamily="2" charset="-78"/>
              </a:rPr>
              <a:t>همه متغیرها با کدگذاری مثبت هستند: مقادیر بزرگتر در نظر سنجی، احساسات مثبت بیشتری را نشان می‌دهند.</a:t>
            </a:r>
          </a:p>
          <a:p>
            <a:pPr algn="just" rtl="1">
              <a:buFont typeface="Arial" panose="020B0604020202020204" pitchFamily="34" charset="0"/>
              <a:buChar char="•"/>
            </a:pPr>
            <a:r>
              <a:rPr lang="fa-IR" sz="2200" dirty="0">
                <a:latin typeface="IRANSans"/>
                <a:cs typeface="B Nazanin" panose="00000400000000000000" pitchFamily="2" charset="-78"/>
              </a:rPr>
              <a:t>همه متغیرها دارای مقدار 8 (بدون پاسخ) هستند که باید آنها را به عنوان مقدار گمشده کاربر (</a:t>
            </a:r>
            <a:r>
              <a:rPr lang="en-US" sz="2200" dirty="0">
                <a:latin typeface="IRANSans"/>
                <a:cs typeface="B Nazanin" panose="00000400000000000000" pitchFamily="2" charset="-78"/>
              </a:rPr>
              <a:t>User </a:t>
            </a:r>
            <a:r>
              <a:rPr lang="en-US" sz="2200" dirty="0" smtClean="0">
                <a:latin typeface="IRANSans"/>
                <a:cs typeface="B Nazanin" panose="00000400000000000000" pitchFamily="2" charset="-78"/>
              </a:rPr>
              <a:t>Missing</a:t>
            </a:r>
            <a:r>
              <a:rPr lang="fa-IR" sz="2200" dirty="0" smtClean="0">
                <a:latin typeface="IRANSans"/>
                <a:cs typeface="B Nazanin" panose="00000400000000000000" pitchFamily="2" charset="-78"/>
              </a:rPr>
              <a:t>)</a:t>
            </a:r>
            <a:r>
              <a:rPr lang="en-US" sz="2200" dirty="0" smtClean="0">
                <a:latin typeface="IRANSans"/>
                <a:cs typeface="B Nazanin" panose="00000400000000000000" pitchFamily="2" charset="-78"/>
              </a:rPr>
              <a:t> </a:t>
            </a:r>
            <a:r>
              <a:rPr lang="fa-IR" sz="2200" dirty="0">
                <a:latin typeface="IRANSans"/>
                <a:cs typeface="B Nazanin" panose="00000400000000000000" pitchFamily="2" charset="-78"/>
              </a:rPr>
              <a:t>در نظر گرفت.</a:t>
            </a:r>
          </a:p>
          <a:p>
            <a:pPr algn="just" rtl="1">
              <a:buFont typeface="Arial" panose="020B0604020202020204" pitchFamily="34" charset="0"/>
              <a:buChar char="•"/>
            </a:pPr>
            <a:r>
              <a:rPr lang="fa-IR" sz="2200" dirty="0">
                <a:latin typeface="IRANSans"/>
                <a:cs typeface="B Nazanin" panose="00000400000000000000" pitchFamily="2" charset="-78"/>
              </a:rPr>
              <a:t>همه متغیرها دارای </a:t>
            </a:r>
            <a:r>
              <a:rPr lang="fa-IR" sz="2200" b="1" dirty="0">
                <a:latin typeface="IRANSans"/>
                <a:cs typeface="B Nazanin" panose="00000400000000000000" pitchFamily="2" charset="-78"/>
                <a:hlinkClick r:id="rId2"/>
              </a:rPr>
              <a:t>«مقادیر گمشده» (</a:t>
            </a:r>
            <a:r>
              <a:rPr lang="en-US" sz="2200" b="1" dirty="0" smtClean="0">
                <a:latin typeface="IRANSans"/>
                <a:cs typeface="B Nazanin" panose="00000400000000000000" pitchFamily="2" charset="-78"/>
                <a:hlinkClick r:id="rId2"/>
              </a:rPr>
              <a:t>Missing</a:t>
            </a:r>
            <a:r>
              <a:rPr lang="fa-IR" sz="2200" b="1" dirty="0" smtClean="0">
                <a:latin typeface="IRANSans"/>
                <a:cs typeface="B Nazanin" panose="00000400000000000000" pitchFamily="2" charset="-78"/>
              </a:rPr>
              <a:t>)</a:t>
            </a:r>
            <a:r>
              <a:rPr lang="en-US" sz="2200" dirty="0">
                <a:latin typeface="IRANSans"/>
                <a:cs typeface="B Nazanin" panose="00000400000000000000" pitchFamily="2" charset="-78"/>
              </a:rPr>
              <a:t> </a:t>
            </a:r>
            <a:r>
              <a:rPr lang="fa-IR" sz="2200" dirty="0">
                <a:latin typeface="IRANSans"/>
                <a:cs typeface="B Nazanin" panose="00000400000000000000" pitchFamily="2" charset="-78"/>
              </a:rPr>
              <a:t>به صورت سیستمی (داده‌هایی وارد نشده) نیز هستند اما میزان این گونه مشاهدات کم است. برای مثال درصد مشاهدات دارای مقدار گمشده برای متغیر </a:t>
            </a:r>
            <a:r>
              <a:rPr lang="en-US" sz="2200" dirty="0" smtClean="0">
                <a:latin typeface="Arial" panose="020B0604020202020204" pitchFamily="34" charset="0"/>
                <a:cs typeface="B Nazanin" panose="00000400000000000000" pitchFamily="2" charset="-78"/>
              </a:rPr>
              <a:t>V1</a:t>
            </a:r>
            <a:r>
              <a:rPr lang="fa-IR" sz="2200" dirty="0" smtClean="0">
                <a:latin typeface="Arial" panose="020B0604020202020204" pitchFamily="34" charset="0"/>
                <a:cs typeface="B Nazanin" panose="00000400000000000000" pitchFamily="2" charset="-78"/>
              </a:rPr>
              <a:t> </a:t>
            </a:r>
            <a:r>
              <a:rPr lang="fa-IR" sz="2200" dirty="0" smtClean="0">
                <a:latin typeface="IRANSans"/>
                <a:cs typeface="B Nazanin" panose="00000400000000000000" pitchFamily="2" charset="-78"/>
              </a:rPr>
              <a:t>برابر </a:t>
            </a:r>
            <a:r>
              <a:rPr lang="fa-IR" sz="2200" dirty="0">
                <a:latin typeface="IRANSans"/>
                <a:cs typeface="B Nazanin" panose="00000400000000000000" pitchFamily="2" charset="-78"/>
              </a:rPr>
              <a:t>۱۳ مورد یا ۳٫۴ درصد است.</a:t>
            </a:r>
            <a:endParaRPr lang="fa-IR" sz="2200" b="0" i="0" dirty="0">
              <a:effectLst/>
              <a:latin typeface="IRANSans"/>
              <a:cs typeface="B Nazanin" panose="00000400000000000000" pitchFamily="2" charset="-78"/>
            </a:endParaRPr>
          </a:p>
        </p:txBody>
      </p:sp>
    </p:spTree>
    <p:extLst>
      <p:ext uri="{BB962C8B-B14F-4D97-AF65-F5344CB8AC3E}">
        <p14:creationId xmlns:p14="http://schemas.microsoft.com/office/powerpoint/2010/main" val="1481454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Title 1"/>
          <p:cNvSpPr txBox="1">
            <a:spLocks/>
          </p:cNvSpPr>
          <p:nvPr/>
        </p:nvSpPr>
        <p:spPr>
          <a:xfrm>
            <a:off x="1080085" y="2706287"/>
            <a:ext cx="6799262" cy="1303337"/>
          </a:xfrm>
          <a:prstGeom prst="rect">
            <a:avLst/>
          </a:prstGeom>
        </p:spPr>
        <p:txBody>
          <a:bodyPr vert="horz" lIns="91440" tIns="45720" rIns="91440" bIns="45720" rtlCol="0" anchor="b">
            <a:norm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altLang="en-US" sz="2800" smtClean="0">
                <a:cs typeface="B Nazanin" panose="00000400000000000000" pitchFamily="2" charset="-78"/>
              </a:rPr>
              <a:t>نرمال بودن</a:t>
            </a:r>
            <a:endParaRPr lang="en-US" altLang="en-US" sz="2800" smtClean="0">
              <a:cs typeface="B Nazanin" panose="00000400000000000000" pitchFamily="2" charset="-78"/>
            </a:endParaRPr>
          </a:p>
        </p:txBody>
      </p:sp>
      <p:sp>
        <p:nvSpPr>
          <p:cNvPr id="2" name="Rectangle 1"/>
          <p:cNvSpPr/>
          <p:nvPr/>
        </p:nvSpPr>
        <p:spPr>
          <a:xfrm>
            <a:off x="332852" y="4460613"/>
            <a:ext cx="8293727" cy="459036"/>
          </a:xfrm>
          <a:prstGeom prst="rect">
            <a:avLst/>
          </a:prstGeom>
        </p:spPr>
        <p:txBody>
          <a:bodyPr wrap="square">
            <a:spAutoFit/>
          </a:bodyPr>
          <a:lstStyle/>
          <a:p>
            <a:pPr algn="r" rtl="1">
              <a:lnSpc>
                <a:spcPct val="150000"/>
              </a:lnSpc>
            </a:pPr>
            <a:endParaRPr lang="en-US" altLang="en-US" dirty="0">
              <a:cs typeface="B Nazanin" panose="00000400000000000000" pitchFamily="2" charset="-78"/>
            </a:endParaRPr>
          </a:p>
        </p:txBody>
      </p:sp>
      <p:sp>
        <p:nvSpPr>
          <p:cNvPr id="6" name="Rectangle 5"/>
          <p:cNvSpPr/>
          <p:nvPr/>
        </p:nvSpPr>
        <p:spPr>
          <a:xfrm>
            <a:off x="2414998" y="970959"/>
            <a:ext cx="3725700" cy="461665"/>
          </a:xfrm>
          <a:prstGeom prst="rect">
            <a:avLst/>
          </a:prstGeom>
        </p:spPr>
        <p:txBody>
          <a:bodyPr wrap="none">
            <a:spAutoFit/>
          </a:bodyPr>
          <a:lstStyle/>
          <a:p>
            <a:pPr algn="r" rtl="1"/>
            <a:r>
              <a:rPr lang="fa-IR" sz="2400" b="1" dirty="0">
                <a:solidFill>
                  <a:schemeClr val="bg1"/>
                </a:solidFill>
                <a:latin typeface="IRANSans"/>
                <a:cs typeface="B Nazanin" panose="00000400000000000000" pitchFamily="2" charset="-78"/>
              </a:rPr>
              <a:t>مثال برای تحلیل عاملی با </a:t>
            </a:r>
            <a:r>
              <a:rPr lang="en-US" sz="2400" b="1" dirty="0">
                <a:solidFill>
                  <a:schemeClr val="bg1"/>
                </a:solidFill>
                <a:latin typeface="IRANSans"/>
                <a:cs typeface="B Nazanin" panose="00000400000000000000" pitchFamily="2" charset="-78"/>
              </a:rPr>
              <a:t>SPSS</a:t>
            </a:r>
            <a:endParaRPr lang="en-US" sz="2400" dirty="0">
              <a:solidFill>
                <a:schemeClr val="bg1"/>
              </a:solidFill>
              <a:cs typeface="B Nazanin" panose="00000400000000000000" pitchFamily="2" charset="-78"/>
            </a:endParaRPr>
          </a:p>
        </p:txBody>
      </p:sp>
      <p:sp>
        <p:nvSpPr>
          <p:cNvPr id="4" name="Rectangle 3"/>
          <p:cNvSpPr/>
          <p:nvPr/>
        </p:nvSpPr>
        <p:spPr>
          <a:xfrm>
            <a:off x="435894" y="1926794"/>
            <a:ext cx="8190685" cy="400110"/>
          </a:xfrm>
          <a:prstGeom prst="rect">
            <a:avLst/>
          </a:prstGeom>
        </p:spPr>
        <p:txBody>
          <a:bodyPr wrap="square">
            <a:spAutoFit/>
          </a:bodyPr>
          <a:lstStyle/>
          <a:p>
            <a:pPr algn="r" rtl="1"/>
            <a:endParaRPr lang="fa-IR" sz="2000" b="1" i="0" dirty="0">
              <a:solidFill>
                <a:srgbClr val="212529"/>
              </a:solidFill>
              <a:effectLst/>
              <a:latin typeface="IRANSans"/>
              <a:cs typeface="B Nazanin" panose="00000400000000000000" pitchFamily="2" charset="-78"/>
            </a:endParaRPr>
          </a:p>
        </p:txBody>
      </p:sp>
      <p:sp>
        <p:nvSpPr>
          <p:cNvPr id="7" name="Rectangle 6"/>
          <p:cNvSpPr/>
          <p:nvPr/>
        </p:nvSpPr>
        <p:spPr>
          <a:xfrm>
            <a:off x="435894" y="1984759"/>
            <a:ext cx="8272212" cy="1107996"/>
          </a:xfrm>
          <a:prstGeom prst="rect">
            <a:avLst/>
          </a:prstGeom>
        </p:spPr>
        <p:txBody>
          <a:bodyPr wrap="square">
            <a:spAutoFit/>
          </a:bodyPr>
          <a:lstStyle/>
          <a:p>
            <a:pPr algn="just" rtl="1"/>
            <a:r>
              <a:rPr lang="fa-IR" sz="2200" dirty="0">
                <a:latin typeface="IRANSans"/>
                <a:cs typeface="B Nazanin" panose="00000400000000000000" pitchFamily="2" charset="-78"/>
              </a:rPr>
              <a:t>توجه داشته باشید که در کادر سمت چپ فهرست مطلب پنجره خروجی به جای اسامی متغیرها از برچسب آن‌ها استفاده شده است. بنابراین هر یک از نمودارها براساس نام برچسب متغیر اسم‌گذاری شده است.</a:t>
            </a:r>
            <a:endParaRPr lang="fa-IR" sz="2200" b="0" i="0" dirty="0">
              <a:effectLst/>
              <a:latin typeface="IRANSans"/>
              <a:cs typeface="B Nazanin" panose="00000400000000000000" pitchFamily="2" charset="-78"/>
            </a:endParaRPr>
          </a:p>
        </p:txBody>
      </p:sp>
      <p:pic>
        <p:nvPicPr>
          <p:cNvPr id="21506" name="Picture 2" descr="spss set ovars not wor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326" y="3038073"/>
            <a:ext cx="6858000" cy="19431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825842" y="5247497"/>
            <a:ext cx="3315331" cy="369332"/>
          </a:xfrm>
          <a:prstGeom prst="rect">
            <a:avLst/>
          </a:prstGeom>
        </p:spPr>
        <p:txBody>
          <a:bodyPr wrap="none">
            <a:spAutoFit/>
          </a:bodyPr>
          <a:lstStyle/>
          <a:p>
            <a:r>
              <a:rPr lang="fa-IR" b="1" dirty="0">
                <a:solidFill>
                  <a:srgbClr val="212529"/>
                </a:solidFill>
                <a:latin typeface="IRANSans"/>
                <a:cs typeface="B Nazanin" panose="00000400000000000000" pitchFamily="2" charset="-78"/>
              </a:rPr>
              <a:t>نمایش برچسب متغیرها به جای نام آن‌ها</a:t>
            </a:r>
            <a:endParaRPr lang="en-US" dirty="0">
              <a:cs typeface="B Nazanin" panose="00000400000000000000" pitchFamily="2" charset="-78"/>
            </a:endParaRPr>
          </a:p>
        </p:txBody>
      </p:sp>
    </p:spTree>
    <p:extLst>
      <p:ext uri="{BB962C8B-B14F-4D97-AF65-F5344CB8AC3E}">
        <p14:creationId xmlns:p14="http://schemas.microsoft.com/office/powerpoint/2010/main" val="2781711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Title 1"/>
          <p:cNvSpPr txBox="1">
            <a:spLocks/>
          </p:cNvSpPr>
          <p:nvPr/>
        </p:nvSpPr>
        <p:spPr>
          <a:xfrm>
            <a:off x="1080085" y="2706287"/>
            <a:ext cx="6799262" cy="1303337"/>
          </a:xfrm>
          <a:prstGeom prst="rect">
            <a:avLst/>
          </a:prstGeom>
        </p:spPr>
        <p:txBody>
          <a:bodyPr vert="horz" lIns="91440" tIns="45720" rIns="91440" bIns="45720" rtlCol="0" anchor="b">
            <a:norm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altLang="en-US" sz="2800" smtClean="0">
                <a:cs typeface="B Nazanin" panose="00000400000000000000" pitchFamily="2" charset="-78"/>
              </a:rPr>
              <a:t>نرمال بودن</a:t>
            </a:r>
            <a:endParaRPr lang="en-US" altLang="en-US" sz="2800" smtClean="0">
              <a:cs typeface="B Nazanin" panose="00000400000000000000" pitchFamily="2" charset="-78"/>
            </a:endParaRPr>
          </a:p>
        </p:txBody>
      </p:sp>
      <p:sp>
        <p:nvSpPr>
          <p:cNvPr id="2" name="Rectangle 1"/>
          <p:cNvSpPr/>
          <p:nvPr/>
        </p:nvSpPr>
        <p:spPr>
          <a:xfrm>
            <a:off x="332852" y="4460613"/>
            <a:ext cx="8293727" cy="459036"/>
          </a:xfrm>
          <a:prstGeom prst="rect">
            <a:avLst/>
          </a:prstGeom>
        </p:spPr>
        <p:txBody>
          <a:bodyPr wrap="square">
            <a:spAutoFit/>
          </a:bodyPr>
          <a:lstStyle/>
          <a:p>
            <a:pPr algn="r" rtl="1">
              <a:lnSpc>
                <a:spcPct val="150000"/>
              </a:lnSpc>
            </a:pPr>
            <a:endParaRPr lang="en-US" altLang="en-US" dirty="0">
              <a:cs typeface="B Nazanin" panose="00000400000000000000" pitchFamily="2" charset="-78"/>
            </a:endParaRPr>
          </a:p>
        </p:txBody>
      </p:sp>
      <p:sp>
        <p:nvSpPr>
          <p:cNvPr id="6" name="Rectangle 5"/>
          <p:cNvSpPr/>
          <p:nvPr/>
        </p:nvSpPr>
        <p:spPr>
          <a:xfrm>
            <a:off x="2414998" y="970959"/>
            <a:ext cx="3725700" cy="461665"/>
          </a:xfrm>
          <a:prstGeom prst="rect">
            <a:avLst/>
          </a:prstGeom>
        </p:spPr>
        <p:txBody>
          <a:bodyPr wrap="none">
            <a:spAutoFit/>
          </a:bodyPr>
          <a:lstStyle/>
          <a:p>
            <a:pPr algn="r" rtl="1"/>
            <a:r>
              <a:rPr lang="fa-IR" sz="2400" b="1" dirty="0">
                <a:solidFill>
                  <a:schemeClr val="bg1"/>
                </a:solidFill>
                <a:latin typeface="IRANSans"/>
                <a:cs typeface="B Nazanin" panose="00000400000000000000" pitchFamily="2" charset="-78"/>
              </a:rPr>
              <a:t>مثال برای تحلیل عاملی با </a:t>
            </a:r>
            <a:r>
              <a:rPr lang="en-US" sz="2400" b="1" dirty="0">
                <a:solidFill>
                  <a:schemeClr val="bg1"/>
                </a:solidFill>
                <a:latin typeface="IRANSans"/>
                <a:cs typeface="B Nazanin" panose="00000400000000000000" pitchFamily="2" charset="-78"/>
              </a:rPr>
              <a:t>SPSS</a:t>
            </a:r>
            <a:endParaRPr lang="en-US" sz="2400" dirty="0">
              <a:solidFill>
                <a:schemeClr val="bg1"/>
              </a:solidFill>
              <a:cs typeface="B Nazanin" panose="00000400000000000000" pitchFamily="2" charset="-78"/>
            </a:endParaRPr>
          </a:p>
        </p:txBody>
      </p:sp>
      <p:sp>
        <p:nvSpPr>
          <p:cNvPr id="4" name="Rectangle 3"/>
          <p:cNvSpPr/>
          <p:nvPr/>
        </p:nvSpPr>
        <p:spPr>
          <a:xfrm>
            <a:off x="435894" y="1926794"/>
            <a:ext cx="8190685" cy="400110"/>
          </a:xfrm>
          <a:prstGeom prst="rect">
            <a:avLst/>
          </a:prstGeom>
        </p:spPr>
        <p:txBody>
          <a:bodyPr wrap="square">
            <a:spAutoFit/>
          </a:bodyPr>
          <a:lstStyle/>
          <a:p>
            <a:pPr algn="r" rtl="1"/>
            <a:endParaRPr lang="fa-IR" sz="2000" b="1" i="0" dirty="0">
              <a:solidFill>
                <a:srgbClr val="212529"/>
              </a:solidFill>
              <a:effectLst/>
              <a:latin typeface="IRANSans"/>
              <a:cs typeface="B Nazanin" panose="00000400000000000000" pitchFamily="2" charset="-78"/>
            </a:endParaRPr>
          </a:p>
        </p:txBody>
      </p:sp>
      <p:sp>
        <p:nvSpPr>
          <p:cNvPr id="7" name="Rectangle 6"/>
          <p:cNvSpPr/>
          <p:nvPr/>
        </p:nvSpPr>
        <p:spPr>
          <a:xfrm>
            <a:off x="435894" y="1984759"/>
            <a:ext cx="8272212" cy="1446550"/>
          </a:xfrm>
          <a:prstGeom prst="rect">
            <a:avLst/>
          </a:prstGeom>
        </p:spPr>
        <p:txBody>
          <a:bodyPr wrap="square">
            <a:spAutoFit/>
          </a:bodyPr>
          <a:lstStyle/>
          <a:p>
            <a:pPr algn="just" rtl="1"/>
            <a:r>
              <a:rPr lang="fa-IR" sz="2200" dirty="0">
                <a:latin typeface="IRANSans"/>
                <a:cs typeface="B Nazanin" panose="00000400000000000000" pitchFamily="2" charset="-78"/>
              </a:rPr>
              <a:t>نمودارهای حاصل، همگی تقریبا به شکل نرمال پراکندگی دارند و به نظر خوب می‌رسند. بنابراین در این بخش، مقادیر گمشده را تنظیم کرده و با مقدار </a:t>
            </a:r>
            <a:r>
              <a:rPr lang="en-US" sz="2200" dirty="0" smtClean="0">
                <a:latin typeface="IRANSans"/>
                <a:cs typeface="B Nazanin" panose="00000400000000000000" pitchFamily="2" charset="-78"/>
              </a:rPr>
              <a:t>No Answer</a:t>
            </a:r>
            <a:r>
              <a:rPr lang="fa-IR" sz="2200" dirty="0" smtClean="0">
                <a:latin typeface="IRANSans"/>
                <a:cs typeface="B Nazanin" panose="00000400000000000000" pitchFamily="2" charset="-78"/>
              </a:rPr>
              <a:t> یا </a:t>
            </a:r>
            <a:r>
              <a:rPr lang="fa-IR" sz="2200" dirty="0">
                <a:latin typeface="IRANSans"/>
                <a:cs typeface="B Nazanin" panose="00000400000000000000" pitchFamily="2" charset="-78"/>
              </a:rPr>
              <a:t>همان مقدار ۸، جایگزین می‌کنیم. سپس چند آمار توصیفی دم دستی را با دستور زیر محاسبه خواهیم کرد. البته توجه دارید که در تنظیمات متغیرها، مقدار ۸ را به عنوان </a:t>
            </a:r>
            <a:r>
              <a:rPr lang="en-US" sz="2200" dirty="0">
                <a:latin typeface="IRANSans"/>
                <a:cs typeface="B Nazanin" panose="00000400000000000000" pitchFamily="2" charset="-78"/>
              </a:rPr>
              <a:t>user </a:t>
            </a:r>
            <a:r>
              <a:rPr lang="en-US" sz="2200" dirty="0" smtClean="0">
                <a:latin typeface="IRANSans"/>
                <a:cs typeface="B Nazanin" panose="00000400000000000000" pitchFamily="2" charset="-78"/>
              </a:rPr>
              <a:t>missing</a:t>
            </a:r>
            <a:r>
              <a:rPr lang="fa-IR" sz="2200" dirty="0" smtClean="0">
                <a:latin typeface="IRANSans"/>
                <a:cs typeface="B Nazanin" panose="00000400000000000000" pitchFamily="2" charset="-78"/>
              </a:rPr>
              <a:t> در </a:t>
            </a:r>
            <a:r>
              <a:rPr lang="fa-IR" sz="2200" dirty="0">
                <a:latin typeface="IRANSans"/>
                <a:cs typeface="B Nazanin" panose="00000400000000000000" pitchFamily="2" charset="-78"/>
              </a:rPr>
              <a:t>نظر گرفته‌ایم.</a:t>
            </a:r>
            <a:endParaRPr lang="fa-IR" sz="2200" b="0" i="0" dirty="0">
              <a:effectLst/>
              <a:latin typeface="IRANSans"/>
              <a:cs typeface="B Nazanin" panose="00000400000000000000" pitchFamily="2" charset="-78"/>
            </a:endParaRPr>
          </a:p>
        </p:txBody>
      </p:sp>
      <p:pic>
        <p:nvPicPr>
          <p:cNvPr id="11" name="Picture 10"/>
          <p:cNvPicPr>
            <a:picLocks noChangeAspect="1"/>
          </p:cNvPicPr>
          <p:nvPr/>
        </p:nvPicPr>
        <p:blipFill rotWithShape="1">
          <a:blip r:embed="rId2"/>
          <a:srcRect l="4228" t="41938" r="28392" b="45562"/>
          <a:stretch/>
        </p:blipFill>
        <p:spPr>
          <a:xfrm>
            <a:off x="372171" y="3625519"/>
            <a:ext cx="8215087" cy="1219200"/>
          </a:xfrm>
          <a:prstGeom prst="rect">
            <a:avLst/>
          </a:prstGeom>
        </p:spPr>
      </p:pic>
    </p:spTree>
    <p:extLst>
      <p:ext uri="{BB962C8B-B14F-4D97-AF65-F5344CB8AC3E}">
        <p14:creationId xmlns:p14="http://schemas.microsoft.com/office/powerpoint/2010/main" val="2414551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Title 1"/>
          <p:cNvSpPr txBox="1">
            <a:spLocks/>
          </p:cNvSpPr>
          <p:nvPr/>
        </p:nvSpPr>
        <p:spPr>
          <a:xfrm>
            <a:off x="1080085" y="2706287"/>
            <a:ext cx="6799262" cy="1303337"/>
          </a:xfrm>
          <a:prstGeom prst="rect">
            <a:avLst/>
          </a:prstGeom>
        </p:spPr>
        <p:txBody>
          <a:bodyPr vert="horz" lIns="91440" tIns="45720" rIns="91440" bIns="45720" rtlCol="0" anchor="b">
            <a:norm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altLang="en-US" sz="2800" smtClean="0">
                <a:cs typeface="B Nazanin" panose="00000400000000000000" pitchFamily="2" charset="-78"/>
              </a:rPr>
              <a:t>نرمال بودن</a:t>
            </a:r>
            <a:endParaRPr lang="en-US" altLang="en-US" sz="2800" smtClean="0">
              <a:cs typeface="B Nazanin" panose="00000400000000000000" pitchFamily="2" charset="-78"/>
            </a:endParaRPr>
          </a:p>
        </p:txBody>
      </p:sp>
      <p:sp>
        <p:nvSpPr>
          <p:cNvPr id="2" name="Rectangle 1"/>
          <p:cNvSpPr/>
          <p:nvPr/>
        </p:nvSpPr>
        <p:spPr>
          <a:xfrm>
            <a:off x="332852" y="4460613"/>
            <a:ext cx="8293727" cy="459036"/>
          </a:xfrm>
          <a:prstGeom prst="rect">
            <a:avLst/>
          </a:prstGeom>
        </p:spPr>
        <p:txBody>
          <a:bodyPr wrap="square">
            <a:spAutoFit/>
          </a:bodyPr>
          <a:lstStyle/>
          <a:p>
            <a:pPr algn="r" rtl="1">
              <a:lnSpc>
                <a:spcPct val="150000"/>
              </a:lnSpc>
            </a:pPr>
            <a:endParaRPr lang="en-US" altLang="en-US" dirty="0">
              <a:cs typeface="B Nazanin" panose="00000400000000000000" pitchFamily="2" charset="-78"/>
            </a:endParaRPr>
          </a:p>
        </p:txBody>
      </p:sp>
      <p:sp>
        <p:nvSpPr>
          <p:cNvPr id="6" name="Rectangle 5"/>
          <p:cNvSpPr/>
          <p:nvPr/>
        </p:nvSpPr>
        <p:spPr>
          <a:xfrm>
            <a:off x="2414998" y="970959"/>
            <a:ext cx="3725700" cy="461665"/>
          </a:xfrm>
          <a:prstGeom prst="rect">
            <a:avLst/>
          </a:prstGeom>
        </p:spPr>
        <p:txBody>
          <a:bodyPr wrap="none">
            <a:spAutoFit/>
          </a:bodyPr>
          <a:lstStyle/>
          <a:p>
            <a:pPr algn="r" rtl="1"/>
            <a:r>
              <a:rPr lang="fa-IR" sz="2400" b="1" dirty="0">
                <a:solidFill>
                  <a:schemeClr val="bg1"/>
                </a:solidFill>
                <a:latin typeface="IRANSans"/>
                <a:cs typeface="B Nazanin" panose="00000400000000000000" pitchFamily="2" charset="-78"/>
              </a:rPr>
              <a:t>مثال برای تحلیل عاملی با </a:t>
            </a:r>
            <a:r>
              <a:rPr lang="en-US" sz="2400" b="1" dirty="0">
                <a:solidFill>
                  <a:schemeClr val="bg1"/>
                </a:solidFill>
                <a:latin typeface="IRANSans"/>
                <a:cs typeface="B Nazanin" panose="00000400000000000000" pitchFamily="2" charset="-78"/>
              </a:rPr>
              <a:t>SPSS</a:t>
            </a:r>
            <a:endParaRPr lang="en-US" sz="2400" dirty="0">
              <a:solidFill>
                <a:schemeClr val="bg1"/>
              </a:solidFill>
              <a:cs typeface="B Nazanin" panose="00000400000000000000" pitchFamily="2" charset="-78"/>
            </a:endParaRPr>
          </a:p>
        </p:txBody>
      </p:sp>
      <p:sp>
        <p:nvSpPr>
          <p:cNvPr id="4" name="Rectangle 3"/>
          <p:cNvSpPr/>
          <p:nvPr/>
        </p:nvSpPr>
        <p:spPr>
          <a:xfrm>
            <a:off x="435894" y="1926794"/>
            <a:ext cx="8190685" cy="400110"/>
          </a:xfrm>
          <a:prstGeom prst="rect">
            <a:avLst/>
          </a:prstGeom>
        </p:spPr>
        <p:txBody>
          <a:bodyPr wrap="square">
            <a:spAutoFit/>
          </a:bodyPr>
          <a:lstStyle/>
          <a:p>
            <a:pPr algn="r" rtl="1"/>
            <a:endParaRPr lang="fa-IR" sz="2000" b="1" i="0" dirty="0">
              <a:solidFill>
                <a:srgbClr val="212529"/>
              </a:solidFill>
              <a:effectLst/>
              <a:latin typeface="IRANSans"/>
              <a:cs typeface="B Nazanin" panose="00000400000000000000" pitchFamily="2" charset="-78"/>
            </a:endParaRPr>
          </a:p>
        </p:txBody>
      </p:sp>
      <p:sp>
        <p:nvSpPr>
          <p:cNvPr id="7" name="Rectangle 6"/>
          <p:cNvSpPr/>
          <p:nvPr/>
        </p:nvSpPr>
        <p:spPr>
          <a:xfrm>
            <a:off x="435894" y="1984759"/>
            <a:ext cx="8272212" cy="430887"/>
          </a:xfrm>
          <a:prstGeom prst="rect">
            <a:avLst/>
          </a:prstGeom>
        </p:spPr>
        <p:txBody>
          <a:bodyPr wrap="square">
            <a:spAutoFit/>
          </a:bodyPr>
          <a:lstStyle/>
          <a:p>
            <a:pPr algn="just" rtl="1"/>
            <a:r>
              <a:rPr lang="fa-IR" sz="2200" b="1" dirty="0">
                <a:latin typeface="IRANSans"/>
                <a:cs typeface="B Nazanin" panose="00000400000000000000" pitchFamily="2" charset="-78"/>
              </a:rPr>
              <a:t>نتیجه اجرای </a:t>
            </a:r>
            <a:r>
              <a:rPr lang="fa-IR" sz="2200" b="1" dirty="0" smtClean="0">
                <a:latin typeface="IRANSans"/>
                <a:cs typeface="B Nazanin" panose="00000400000000000000" pitchFamily="2" charset="-78"/>
              </a:rPr>
              <a:t>کد</a:t>
            </a:r>
            <a:endParaRPr lang="fa-IR" sz="2200" b="1" i="0" dirty="0">
              <a:effectLst/>
              <a:latin typeface="IRANSans"/>
              <a:cs typeface="B Nazanin" panose="00000400000000000000" pitchFamily="2" charset="-78"/>
            </a:endParaRPr>
          </a:p>
        </p:txBody>
      </p:sp>
      <p:sp>
        <p:nvSpPr>
          <p:cNvPr id="9" name="Rectangle 8"/>
          <p:cNvSpPr/>
          <p:nvPr/>
        </p:nvSpPr>
        <p:spPr>
          <a:xfrm>
            <a:off x="548640" y="2473611"/>
            <a:ext cx="7931217" cy="646331"/>
          </a:xfrm>
          <a:prstGeom prst="rect">
            <a:avLst/>
          </a:prstGeom>
        </p:spPr>
        <p:txBody>
          <a:bodyPr wrap="square">
            <a:spAutoFit/>
          </a:bodyPr>
          <a:lstStyle/>
          <a:p>
            <a:pPr algn="just" rtl="1"/>
            <a:r>
              <a:rPr lang="fa-IR" dirty="0">
                <a:solidFill>
                  <a:srgbClr val="212529"/>
                </a:solidFill>
                <a:latin typeface="IRANSans"/>
                <a:cs typeface="B Nazanin" panose="00000400000000000000" pitchFamily="2" charset="-78"/>
              </a:rPr>
              <a:t>با اجرای قطعه کد بالا در محیط </a:t>
            </a:r>
            <a:r>
              <a:rPr lang="en-US" b="1" dirty="0">
                <a:solidFill>
                  <a:srgbClr val="2196F3"/>
                </a:solidFill>
                <a:latin typeface="IRANSans"/>
                <a:cs typeface="B Nazanin" panose="00000400000000000000" pitchFamily="2" charset="-78"/>
                <a:hlinkClick r:id="rId2"/>
              </a:rPr>
              <a:t>Syntax </a:t>
            </a:r>
            <a:r>
              <a:rPr lang="fa-IR" b="1" dirty="0">
                <a:solidFill>
                  <a:srgbClr val="2196F3"/>
                </a:solidFill>
                <a:latin typeface="IRANSans"/>
                <a:cs typeface="B Nazanin" panose="00000400000000000000" pitchFamily="2" charset="-78"/>
                <a:hlinkClick r:id="rId2"/>
              </a:rPr>
              <a:t>نرم‌افزار </a:t>
            </a:r>
            <a:r>
              <a:rPr lang="en-US" b="1" dirty="0">
                <a:solidFill>
                  <a:srgbClr val="2196F3"/>
                </a:solidFill>
                <a:latin typeface="IRANSans"/>
                <a:cs typeface="B Nazanin" panose="00000400000000000000" pitchFamily="2" charset="-78"/>
                <a:hlinkClick r:id="rId2"/>
              </a:rPr>
              <a:t>SPSS</a:t>
            </a:r>
            <a:r>
              <a:rPr lang="en-US" dirty="0">
                <a:solidFill>
                  <a:srgbClr val="212529"/>
                </a:solidFill>
                <a:latin typeface="IRANSans"/>
                <a:cs typeface="B Nazanin" panose="00000400000000000000" pitchFamily="2" charset="-78"/>
              </a:rPr>
              <a:t>، </a:t>
            </a:r>
            <a:r>
              <a:rPr lang="fa-IR" dirty="0">
                <a:solidFill>
                  <a:srgbClr val="212529"/>
                </a:solidFill>
                <a:latin typeface="IRANSans"/>
                <a:cs typeface="B Nazanin" panose="00000400000000000000" pitchFamily="2" charset="-78"/>
              </a:rPr>
              <a:t>خروجی، جدولی است که در تصویر زیر دیده می‌شود.</a:t>
            </a:r>
            <a:endParaRPr lang="en-US" dirty="0">
              <a:cs typeface="B Nazanin" panose="00000400000000000000" pitchFamily="2" charset="-78"/>
            </a:endParaRPr>
          </a:p>
        </p:txBody>
      </p:sp>
      <p:pic>
        <p:nvPicPr>
          <p:cNvPr id="23554" name="Picture 2" descr="spss factor analysis inspect missing valu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852" y="2976548"/>
            <a:ext cx="6858000" cy="19431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878864" y="4919649"/>
            <a:ext cx="1710725" cy="369332"/>
          </a:xfrm>
          <a:prstGeom prst="rect">
            <a:avLst/>
          </a:prstGeom>
        </p:spPr>
        <p:txBody>
          <a:bodyPr wrap="none">
            <a:spAutoFit/>
          </a:bodyPr>
          <a:lstStyle/>
          <a:p>
            <a:r>
              <a:rPr lang="fa-IR" b="1" dirty="0">
                <a:solidFill>
                  <a:srgbClr val="212529"/>
                </a:solidFill>
                <a:latin typeface="IRANSans"/>
                <a:cs typeface="B Nazanin" panose="00000400000000000000" pitchFamily="2" charset="-78"/>
              </a:rPr>
              <a:t>جدول آمار توصیفی</a:t>
            </a:r>
            <a:endParaRPr lang="en-US" dirty="0">
              <a:cs typeface="B Nazanin" panose="00000400000000000000" pitchFamily="2" charset="-78"/>
            </a:endParaRPr>
          </a:p>
        </p:txBody>
      </p:sp>
      <p:sp>
        <p:nvSpPr>
          <p:cNvPr id="11" name="Rectangle 10"/>
          <p:cNvSpPr/>
          <p:nvPr/>
        </p:nvSpPr>
        <p:spPr>
          <a:xfrm>
            <a:off x="123546" y="5552434"/>
            <a:ext cx="8712337" cy="707886"/>
          </a:xfrm>
          <a:prstGeom prst="rect">
            <a:avLst/>
          </a:prstGeom>
        </p:spPr>
        <p:txBody>
          <a:bodyPr wrap="square">
            <a:spAutoFit/>
          </a:bodyPr>
          <a:lstStyle/>
          <a:p>
            <a:pPr algn="r" rtl="1"/>
            <a:r>
              <a:rPr lang="fa-IR" sz="2000" dirty="0">
                <a:solidFill>
                  <a:srgbClr val="212529"/>
                </a:solidFill>
                <a:latin typeface="IRANSans"/>
                <a:cs typeface="B Nazanin" panose="00000400000000000000" pitchFamily="2" charset="-78"/>
              </a:rPr>
              <a:t>توجه داشته باشید که هیچ یک از متغیرهای ما بیش از 10٪ مقادیر گمشده ندارند. با این حال، فقط 149 نفر از 388 پاسخ دهنده، به همه گویه‌های مورد نظر، پاسخ داده‌اند.</a:t>
            </a:r>
            <a:endParaRPr lang="en-US" sz="2000" dirty="0">
              <a:cs typeface="B Nazanin" panose="00000400000000000000" pitchFamily="2" charset="-78"/>
            </a:endParaRPr>
          </a:p>
        </p:txBody>
      </p:sp>
    </p:spTree>
    <p:extLst>
      <p:ext uri="{BB962C8B-B14F-4D97-AF65-F5344CB8AC3E}">
        <p14:creationId xmlns:p14="http://schemas.microsoft.com/office/powerpoint/2010/main" val="870233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Title 1"/>
          <p:cNvSpPr txBox="1">
            <a:spLocks/>
          </p:cNvSpPr>
          <p:nvPr/>
        </p:nvSpPr>
        <p:spPr>
          <a:xfrm>
            <a:off x="1080085" y="2706287"/>
            <a:ext cx="6799262" cy="1303337"/>
          </a:xfrm>
          <a:prstGeom prst="rect">
            <a:avLst/>
          </a:prstGeom>
        </p:spPr>
        <p:txBody>
          <a:bodyPr vert="horz" lIns="91440" tIns="45720" rIns="91440" bIns="45720" rtlCol="0" anchor="b">
            <a:norm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altLang="en-US" sz="2800" smtClean="0">
                <a:cs typeface="B Nazanin" panose="00000400000000000000" pitchFamily="2" charset="-78"/>
              </a:rPr>
              <a:t>نرمال بودن</a:t>
            </a:r>
            <a:endParaRPr lang="en-US" altLang="en-US" sz="2800" smtClean="0">
              <a:cs typeface="B Nazanin" panose="00000400000000000000" pitchFamily="2" charset="-78"/>
            </a:endParaRPr>
          </a:p>
        </p:txBody>
      </p:sp>
      <p:sp>
        <p:nvSpPr>
          <p:cNvPr id="2" name="Rectangle 1"/>
          <p:cNvSpPr/>
          <p:nvPr/>
        </p:nvSpPr>
        <p:spPr>
          <a:xfrm>
            <a:off x="332852" y="4460613"/>
            <a:ext cx="8293727" cy="459036"/>
          </a:xfrm>
          <a:prstGeom prst="rect">
            <a:avLst/>
          </a:prstGeom>
        </p:spPr>
        <p:txBody>
          <a:bodyPr wrap="square">
            <a:spAutoFit/>
          </a:bodyPr>
          <a:lstStyle/>
          <a:p>
            <a:pPr algn="r" rtl="1">
              <a:lnSpc>
                <a:spcPct val="150000"/>
              </a:lnSpc>
            </a:pPr>
            <a:endParaRPr lang="en-US" altLang="en-US" dirty="0">
              <a:cs typeface="B Nazanin" panose="00000400000000000000" pitchFamily="2" charset="-78"/>
            </a:endParaRPr>
          </a:p>
        </p:txBody>
      </p:sp>
      <p:sp>
        <p:nvSpPr>
          <p:cNvPr id="6" name="Rectangle 5"/>
          <p:cNvSpPr/>
          <p:nvPr/>
        </p:nvSpPr>
        <p:spPr>
          <a:xfrm>
            <a:off x="2414998" y="970959"/>
            <a:ext cx="3725700" cy="461665"/>
          </a:xfrm>
          <a:prstGeom prst="rect">
            <a:avLst/>
          </a:prstGeom>
        </p:spPr>
        <p:txBody>
          <a:bodyPr wrap="none">
            <a:spAutoFit/>
          </a:bodyPr>
          <a:lstStyle/>
          <a:p>
            <a:pPr algn="r" rtl="1"/>
            <a:r>
              <a:rPr lang="fa-IR" sz="2400" b="1" dirty="0">
                <a:solidFill>
                  <a:schemeClr val="bg1"/>
                </a:solidFill>
                <a:latin typeface="IRANSans"/>
                <a:cs typeface="B Nazanin" panose="00000400000000000000" pitchFamily="2" charset="-78"/>
              </a:rPr>
              <a:t>مثال برای تحلیل عاملی با </a:t>
            </a:r>
            <a:r>
              <a:rPr lang="en-US" sz="2400" b="1" dirty="0">
                <a:solidFill>
                  <a:schemeClr val="bg1"/>
                </a:solidFill>
                <a:latin typeface="IRANSans"/>
                <a:cs typeface="B Nazanin" panose="00000400000000000000" pitchFamily="2" charset="-78"/>
              </a:rPr>
              <a:t>SPSS</a:t>
            </a:r>
            <a:endParaRPr lang="en-US" sz="2400" dirty="0">
              <a:solidFill>
                <a:schemeClr val="bg1"/>
              </a:solidFill>
              <a:cs typeface="B Nazanin" panose="00000400000000000000" pitchFamily="2" charset="-78"/>
            </a:endParaRPr>
          </a:p>
        </p:txBody>
      </p:sp>
      <p:sp>
        <p:nvSpPr>
          <p:cNvPr id="4" name="Rectangle 3"/>
          <p:cNvSpPr/>
          <p:nvPr/>
        </p:nvSpPr>
        <p:spPr>
          <a:xfrm>
            <a:off x="435894" y="1926794"/>
            <a:ext cx="8190685" cy="400110"/>
          </a:xfrm>
          <a:prstGeom prst="rect">
            <a:avLst/>
          </a:prstGeom>
        </p:spPr>
        <p:txBody>
          <a:bodyPr wrap="square">
            <a:spAutoFit/>
          </a:bodyPr>
          <a:lstStyle/>
          <a:p>
            <a:pPr algn="r" rtl="1"/>
            <a:endParaRPr lang="fa-IR" sz="2000" b="1" i="0" dirty="0">
              <a:solidFill>
                <a:srgbClr val="212529"/>
              </a:solidFill>
              <a:effectLst/>
              <a:latin typeface="IRANSans"/>
              <a:cs typeface="B Nazanin" panose="00000400000000000000" pitchFamily="2" charset="-78"/>
            </a:endParaRPr>
          </a:p>
        </p:txBody>
      </p:sp>
      <p:sp>
        <p:nvSpPr>
          <p:cNvPr id="7" name="Rectangle 6"/>
          <p:cNvSpPr/>
          <p:nvPr/>
        </p:nvSpPr>
        <p:spPr>
          <a:xfrm>
            <a:off x="435894" y="1984759"/>
            <a:ext cx="8272212" cy="430887"/>
          </a:xfrm>
          <a:prstGeom prst="rect">
            <a:avLst/>
          </a:prstGeom>
        </p:spPr>
        <p:txBody>
          <a:bodyPr wrap="square">
            <a:spAutoFit/>
          </a:bodyPr>
          <a:lstStyle/>
          <a:p>
            <a:pPr algn="just" rtl="1"/>
            <a:r>
              <a:rPr lang="fa-IR" sz="2200" b="1" dirty="0">
                <a:latin typeface="IRANSans"/>
                <a:cs typeface="B Nazanin" panose="00000400000000000000" pitchFamily="2" charset="-78"/>
              </a:rPr>
              <a:t>اجرای تحلیل عاملی در </a:t>
            </a:r>
            <a:r>
              <a:rPr lang="en-US" sz="2200" b="1" dirty="0">
                <a:latin typeface="IRANSans"/>
                <a:cs typeface="B Nazanin" panose="00000400000000000000" pitchFamily="2" charset="-78"/>
              </a:rPr>
              <a:t>SPSS</a:t>
            </a:r>
            <a:endParaRPr lang="fa-IR" sz="2200" b="1" i="0" dirty="0">
              <a:effectLst/>
              <a:latin typeface="IRANSans"/>
              <a:cs typeface="B Nazanin" panose="00000400000000000000" pitchFamily="2" charset="-78"/>
            </a:endParaRPr>
          </a:p>
        </p:txBody>
      </p:sp>
      <p:sp>
        <p:nvSpPr>
          <p:cNvPr id="9" name="Rectangle 8"/>
          <p:cNvSpPr/>
          <p:nvPr/>
        </p:nvSpPr>
        <p:spPr>
          <a:xfrm>
            <a:off x="548640" y="2473611"/>
            <a:ext cx="7931217" cy="1938992"/>
          </a:xfrm>
          <a:prstGeom prst="rect">
            <a:avLst/>
          </a:prstGeom>
        </p:spPr>
        <p:txBody>
          <a:bodyPr wrap="square">
            <a:spAutoFit/>
          </a:bodyPr>
          <a:lstStyle/>
          <a:p>
            <a:pPr algn="just" rtl="1"/>
            <a:r>
              <a:rPr lang="fa-IR" sz="2000" b="1" dirty="0">
                <a:solidFill>
                  <a:srgbClr val="212529"/>
                </a:solidFill>
                <a:latin typeface="IRANSans"/>
                <a:cs typeface="B Nazanin" panose="00000400000000000000" pitchFamily="2" charset="-78"/>
              </a:rPr>
              <a:t>طبق مسیر زیر به تحلیل عاملی اکتشافی در نرم‌افزار </a:t>
            </a:r>
            <a:r>
              <a:rPr lang="en-US" sz="2000" b="1" dirty="0">
                <a:solidFill>
                  <a:srgbClr val="212529"/>
                </a:solidFill>
                <a:latin typeface="IRANSans"/>
                <a:cs typeface="B Nazanin" panose="00000400000000000000" pitchFamily="2" charset="-78"/>
              </a:rPr>
              <a:t>SPSS، </a:t>
            </a:r>
            <a:r>
              <a:rPr lang="fa-IR" sz="2000" b="1" dirty="0">
                <a:solidFill>
                  <a:srgbClr val="212529"/>
                </a:solidFill>
                <a:latin typeface="IRANSans"/>
                <a:cs typeface="B Nazanin" panose="00000400000000000000" pitchFamily="2" charset="-78"/>
              </a:rPr>
              <a:t>دسترسی خواهید داشت.</a:t>
            </a:r>
          </a:p>
          <a:p>
            <a:pPr algn="ctr" rtl="1"/>
            <a:endParaRPr lang="fa-IR" sz="2000" b="1" dirty="0">
              <a:solidFill>
                <a:srgbClr val="212529"/>
              </a:solidFill>
              <a:latin typeface="IRANSans"/>
              <a:cs typeface="B Nazanin" panose="00000400000000000000" pitchFamily="2" charset="-78"/>
            </a:endParaRPr>
          </a:p>
          <a:p>
            <a:pPr algn="ctr" rtl="1"/>
            <a:r>
              <a:rPr lang="en-US" sz="2000" b="1" dirty="0">
                <a:solidFill>
                  <a:srgbClr val="212529"/>
                </a:solidFill>
                <a:latin typeface="IRANSans"/>
                <a:cs typeface="B Nazanin" panose="00000400000000000000" pitchFamily="2" charset="-78"/>
              </a:rPr>
              <a:t>Analyze – Dimension Reduction – Factor</a:t>
            </a:r>
          </a:p>
          <a:p>
            <a:pPr algn="just" rtl="1"/>
            <a:endParaRPr lang="en-US" sz="2000" b="1" dirty="0">
              <a:solidFill>
                <a:srgbClr val="212529"/>
              </a:solidFill>
              <a:latin typeface="IRANSans"/>
              <a:cs typeface="B Nazanin" panose="00000400000000000000" pitchFamily="2" charset="-78"/>
            </a:endParaRPr>
          </a:p>
          <a:p>
            <a:pPr algn="just" rtl="1"/>
            <a:r>
              <a:rPr lang="fa-IR" sz="2000" b="1" dirty="0">
                <a:solidFill>
                  <a:srgbClr val="212529"/>
                </a:solidFill>
                <a:latin typeface="IRANSans"/>
                <a:cs typeface="B Nazanin" panose="00000400000000000000" pitchFamily="2" charset="-78"/>
              </a:rPr>
              <a:t>این مسیر را در تصویر زیر نیز مشاهده می‌کنید. البته به علت طولانی بودن فهرست </a:t>
            </a:r>
            <a:r>
              <a:rPr lang="en-US" sz="2000" b="1" dirty="0">
                <a:solidFill>
                  <a:srgbClr val="212529"/>
                </a:solidFill>
                <a:latin typeface="IRANSans"/>
                <a:cs typeface="B Nazanin" panose="00000400000000000000" pitchFamily="2" charset="-78"/>
              </a:rPr>
              <a:t>Analyze، </a:t>
            </a:r>
            <a:r>
              <a:rPr lang="fa-IR" sz="2000" b="1" dirty="0">
                <a:solidFill>
                  <a:srgbClr val="212529"/>
                </a:solidFill>
                <a:latin typeface="IRANSans"/>
                <a:cs typeface="B Nazanin" panose="00000400000000000000" pitchFamily="2" charset="-78"/>
              </a:rPr>
              <a:t>فقط گزیده‌ای از این فهرست را در تصویر می‌بینید.</a:t>
            </a:r>
            <a:endParaRPr lang="en-US" sz="2000" b="1" dirty="0">
              <a:cs typeface="B Nazanin" panose="00000400000000000000" pitchFamily="2" charset="-78"/>
            </a:endParaRPr>
          </a:p>
        </p:txBody>
      </p:sp>
      <p:pic>
        <p:nvPicPr>
          <p:cNvPr id="25602" name="Picture 2" descr="spss factor analysis men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848" y="4603045"/>
            <a:ext cx="6858000" cy="16002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277139" y="6272904"/>
            <a:ext cx="4081567" cy="369332"/>
          </a:xfrm>
          <a:prstGeom prst="rect">
            <a:avLst/>
          </a:prstGeom>
        </p:spPr>
        <p:txBody>
          <a:bodyPr wrap="none">
            <a:spAutoFit/>
          </a:bodyPr>
          <a:lstStyle/>
          <a:p>
            <a:pPr algn="r" rtl="1"/>
            <a:r>
              <a:rPr lang="fa-IR" b="1" dirty="0">
                <a:solidFill>
                  <a:srgbClr val="212529"/>
                </a:solidFill>
                <a:latin typeface="IRANSans"/>
                <a:cs typeface="B Nazanin" panose="00000400000000000000" pitchFamily="2" charset="-78"/>
              </a:rPr>
              <a:t>مسیر دسترسی به فرمان تحلیل عاملی در </a:t>
            </a:r>
            <a:r>
              <a:rPr lang="en-US" b="1" dirty="0">
                <a:solidFill>
                  <a:srgbClr val="212529"/>
                </a:solidFill>
                <a:latin typeface="IRANSans"/>
                <a:cs typeface="B Nazanin" panose="00000400000000000000" pitchFamily="2" charset="-78"/>
              </a:rPr>
              <a:t>SPSS</a:t>
            </a:r>
            <a:endParaRPr lang="en-US" dirty="0">
              <a:cs typeface="B Nazanin" panose="00000400000000000000" pitchFamily="2" charset="-78"/>
            </a:endParaRPr>
          </a:p>
        </p:txBody>
      </p:sp>
    </p:spTree>
    <p:extLst>
      <p:ext uri="{BB962C8B-B14F-4D97-AF65-F5344CB8AC3E}">
        <p14:creationId xmlns:p14="http://schemas.microsoft.com/office/powerpoint/2010/main" val="3801998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Title 1"/>
          <p:cNvSpPr txBox="1">
            <a:spLocks/>
          </p:cNvSpPr>
          <p:nvPr/>
        </p:nvSpPr>
        <p:spPr>
          <a:xfrm>
            <a:off x="1080085" y="2706287"/>
            <a:ext cx="6799262" cy="1303337"/>
          </a:xfrm>
          <a:prstGeom prst="rect">
            <a:avLst/>
          </a:prstGeom>
        </p:spPr>
        <p:txBody>
          <a:bodyPr vert="horz" lIns="91440" tIns="45720" rIns="91440" bIns="45720" rtlCol="0" anchor="b">
            <a:norm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altLang="en-US" sz="2800" smtClean="0">
                <a:cs typeface="B Nazanin" panose="00000400000000000000" pitchFamily="2" charset="-78"/>
              </a:rPr>
              <a:t>نرمال بودن</a:t>
            </a:r>
            <a:endParaRPr lang="en-US" altLang="en-US" sz="2800" smtClean="0">
              <a:cs typeface="B Nazanin" panose="00000400000000000000" pitchFamily="2" charset="-78"/>
            </a:endParaRPr>
          </a:p>
        </p:txBody>
      </p:sp>
      <p:sp>
        <p:nvSpPr>
          <p:cNvPr id="2" name="Rectangle 1"/>
          <p:cNvSpPr/>
          <p:nvPr/>
        </p:nvSpPr>
        <p:spPr>
          <a:xfrm>
            <a:off x="332852" y="4460613"/>
            <a:ext cx="8293727" cy="459036"/>
          </a:xfrm>
          <a:prstGeom prst="rect">
            <a:avLst/>
          </a:prstGeom>
        </p:spPr>
        <p:txBody>
          <a:bodyPr wrap="square">
            <a:spAutoFit/>
          </a:bodyPr>
          <a:lstStyle/>
          <a:p>
            <a:pPr algn="r" rtl="1">
              <a:lnSpc>
                <a:spcPct val="150000"/>
              </a:lnSpc>
            </a:pPr>
            <a:endParaRPr lang="en-US" altLang="en-US" dirty="0">
              <a:cs typeface="B Nazanin" panose="00000400000000000000" pitchFamily="2" charset="-78"/>
            </a:endParaRPr>
          </a:p>
        </p:txBody>
      </p:sp>
      <p:sp>
        <p:nvSpPr>
          <p:cNvPr id="6" name="Rectangle 5"/>
          <p:cNvSpPr/>
          <p:nvPr/>
        </p:nvSpPr>
        <p:spPr>
          <a:xfrm>
            <a:off x="2414998" y="970959"/>
            <a:ext cx="3725700" cy="461665"/>
          </a:xfrm>
          <a:prstGeom prst="rect">
            <a:avLst/>
          </a:prstGeom>
        </p:spPr>
        <p:txBody>
          <a:bodyPr wrap="none">
            <a:spAutoFit/>
          </a:bodyPr>
          <a:lstStyle/>
          <a:p>
            <a:pPr algn="r" rtl="1"/>
            <a:r>
              <a:rPr lang="fa-IR" sz="2400" b="1" dirty="0">
                <a:solidFill>
                  <a:schemeClr val="bg1"/>
                </a:solidFill>
                <a:latin typeface="IRANSans"/>
                <a:cs typeface="B Nazanin" panose="00000400000000000000" pitchFamily="2" charset="-78"/>
              </a:rPr>
              <a:t>مثال برای تحلیل عاملی با </a:t>
            </a:r>
            <a:r>
              <a:rPr lang="en-US" sz="2400" b="1" dirty="0">
                <a:solidFill>
                  <a:schemeClr val="bg1"/>
                </a:solidFill>
                <a:latin typeface="IRANSans"/>
                <a:cs typeface="B Nazanin" panose="00000400000000000000" pitchFamily="2" charset="-78"/>
              </a:rPr>
              <a:t>SPSS</a:t>
            </a:r>
            <a:endParaRPr lang="en-US" sz="2400" dirty="0">
              <a:solidFill>
                <a:schemeClr val="bg1"/>
              </a:solidFill>
              <a:cs typeface="B Nazanin" panose="00000400000000000000" pitchFamily="2" charset="-78"/>
            </a:endParaRPr>
          </a:p>
        </p:txBody>
      </p:sp>
      <p:sp>
        <p:nvSpPr>
          <p:cNvPr id="4" name="Rectangle 3"/>
          <p:cNvSpPr/>
          <p:nvPr/>
        </p:nvSpPr>
        <p:spPr>
          <a:xfrm>
            <a:off x="435894" y="1926794"/>
            <a:ext cx="8190685" cy="400110"/>
          </a:xfrm>
          <a:prstGeom prst="rect">
            <a:avLst/>
          </a:prstGeom>
        </p:spPr>
        <p:txBody>
          <a:bodyPr wrap="square">
            <a:spAutoFit/>
          </a:bodyPr>
          <a:lstStyle/>
          <a:p>
            <a:pPr algn="r" rtl="1"/>
            <a:endParaRPr lang="fa-IR" sz="2000" b="1" i="0" dirty="0">
              <a:solidFill>
                <a:srgbClr val="212529"/>
              </a:solidFill>
              <a:effectLst/>
              <a:latin typeface="IRANSans"/>
              <a:cs typeface="B Nazanin" panose="00000400000000000000" pitchFamily="2" charset="-78"/>
            </a:endParaRPr>
          </a:p>
        </p:txBody>
      </p:sp>
      <p:sp>
        <p:nvSpPr>
          <p:cNvPr id="7" name="Rectangle 6"/>
          <p:cNvSpPr/>
          <p:nvPr/>
        </p:nvSpPr>
        <p:spPr>
          <a:xfrm>
            <a:off x="435894" y="1800654"/>
            <a:ext cx="8272212" cy="430887"/>
          </a:xfrm>
          <a:prstGeom prst="rect">
            <a:avLst/>
          </a:prstGeom>
        </p:spPr>
        <p:txBody>
          <a:bodyPr wrap="square">
            <a:spAutoFit/>
          </a:bodyPr>
          <a:lstStyle/>
          <a:p>
            <a:pPr algn="just" rtl="1"/>
            <a:r>
              <a:rPr lang="fa-IR" sz="2200" b="1" dirty="0">
                <a:latin typeface="IRANSans"/>
                <a:cs typeface="B Nazanin" panose="00000400000000000000" pitchFamily="2" charset="-78"/>
              </a:rPr>
              <a:t>اجرای تحلیل عاملی در </a:t>
            </a:r>
            <a:r>
              <a:rPr lang="en-US" sz="2200" b="1" dirty="0">
                <a:latin typeface="IRANSans"/>
                <a:cs typeface="B Nazanin" panose="00000400000000000000" pitchFamily="2" charset="-78"/>
              </a:rPr>
              <a:t>SPSS</a:t>
            </a:r>
            <a:endParaRPr lang="fa-IR" sz="2200" b="1" i="0" dirty="0">
              <a:effectLst/>
              <a:latin typeface="IRANSans"/>
              <a:cs typeface="B Nazanin" panose="00000400000000000000" pitchFamily="2" charset="-78"/>
            </a:endParaRPr>
          </a:p>
        </p:txBody>
      </p:sp>
      <p:sp>
        <p:nvSpPr>
          <p:cNvPr id="9" name="Rectangle 8"/>
          <p:cNvSpPr/>
          <p:nvPr/>
        </p:nvSpPr>
        <p:spPr>
          <a:xfrm>
            <a:off x="404948" y="2141493"/>
            <a:ext cx="8334103" cy="1015663"/>
          </a:xfrm>
          <a:prstGeom prst="rect">
            <a:avLst/>
          </a:prstGeom>
        </p:spPr>
        <p:txBody>
          <a:bodyPr wrap="square">
            <a:spAutoFit/>
          </a:bodyPr>
          <a:lstStyle/>
          <a:p>
            <a:pPr algn="just" rtl="1"/>
            <a:r>
              <a:rPr lang="fa-IR" sz="2000" dirty="0">
                <a:solidFill>
                  <a:srgbClr val="212529"/>
                </a:solidFill>
                <a:latin typeface="IRANSans"/>
                <a:cs typeface="B Nazanin" panose="00000400000000000000" pitchFamily="2" charset="-78"/>
              </a:rPr>
              <a:t>اولین پنجره‌ای که ظاهر خواهد شد، تصویر سمت چپ است. کافی است متغیرهای مربوط به گویه‌های تحقیق را به کادر </a:t>
            </a:r>
            <a:r>
              <a:rPr lang="en-US" sz="2000" dirty="0">
                <a:solidFill>
                  <a:srgbClr val="212529"/>
                </a:solidFill>
                <a:latin typeface="IRANSans"/>
                <a:cs typeface="B Nazanin" panose="00000400000000000000" pitchFamily="2" charset="-78"/>
              </a:rPr>
              <a:t>Variables </a:t>
            </a:r>
            <a:r>
              <a:rPr lang="fa-IR" sz="2000" dirty="0">
                <a:solidFill>
                  <a:srgbClr val="212529"/>
                </a:solidFill>
                <a:latin typeface="IRANSans"/>
                <a:cs typeface="B Nazanin" panose="00000400000000000000" pitchFamily="2" charset="-78"/>
              </a:rPr>
              <a:t>ببرید. دکمه‌ها و دستورات دیگر در این پنجره نیز با حروف لاتین نام‌گذاری شده و در تصویرهای بعدی، مشخص شده‌اند.</a:t>
            </a:r>
            <a:endParaRPr lang="en-US" sz="2000" dirty="0">
              <a:cs typeface="B Nazanin" panose="00000400000000000000" pitchFamily="2" charset="-78"/>
            </a:endParaRPr>
          </a:p>
        </p:txBody>
      </p:sp>
      <p:pic>
        <p:nvPicPr>
          <p:cNvPr id="27650" name="Picture 2" descr="spss factor analysis dialo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381" y="3135385"/>
            <a:ext cx="5839396" cy="3722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575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Title 1"/>
          <p:cNvSpPr txBox="1">
            <a:spLocks/>
          </p:cNvSpPr>
          <p:nvPr/>
        </p:nvSpPr>
        <p:spPr>
          <a:xfrm>
            <a:off x="1080085" y="2706287"/>
            <a:ext cx="6799262" cy="1303337"/>
          </a:xfrm>
          <a:prstGeom prst="rect">
            <a:avLst/>
          </a:prstGeom>
        </p:spPr>
        <p:txBody>
          <a:bodyPr vert="horz" lIns="91440" tIns="45720" rIns="91440" bIns="45720" rtlCol="0" anchor="b">
            <a:norm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altLang="en-US" sz="2800" smtClean="0">
                <a:cs typeface="B Nazanin" panose="00000400000000000000" pitchFamily="2" charset="-78"/>
              </a:rPr>
              <a:t>نرمال بودن</a:t>
            </a:r>
            <a:endParaRPr lang="en-US" altLang="en-US" sz="2800" smtClean="0">
              <a:cs typeface="B Nazanin" panose="00000400000000000000" pitchFamily="2" charset="-78"/>
            </a:endParaRPr>
          </a:p>
        </p:txBody>
      </p:sp>
      <p:sp>
        <p:nvSpPr>
          <p:cNvPr id="2" name="Rectangle 1"/>
          <p:cNvSpPr/>
          <p:nvPr/>
        </p:nvSpPr>
        <p:spPr>
          <a:xfrm>
            <a:off x="332852" y="4460613"/>
            <a:ext cx="8293727" cy="459036"/>
          </a:xfrm>
          <a:prstGeom prst="rect">
            <a:avLst/>
          </a:prstGeom>
        </p:spPr>
        <p:txBody>
          <a:bodyPr wrap="square">
            <a:spAutoFit/>
          </a:bodyPr>
          <a:lstStyle/>
          <a:p>
            <a:pPr algn="r" rtl="1">
              <a:lnSpc>
                <a:spcPct val="150000"/>
              </a:lnSpc>
            </a:pPr>
            <a:endParaRPr lang="en-US" altLang="en-US" dirty="0">
              <a:cs typeface="B Nazanin" panose="00000400000000000000" pitchFamily="2" charset="-78"/>
            </a:endParaRPr>
          </a:p>
        </p:txBody>
      </p:sp>
      <p:sp>
        <p:nvSpPr>
          <p:cNvPr id="6" name="Rectangle 5"/>
          <p:cNvSpPr/>
          <p:nvPr/>
        </p:nvSpPr>
        <p:spPr>
          <a:xfrm>
            <a:off x="2414998" y="970959"/>
            <a:ext cx="3725700" cy="461665"/>
          </a:xfrm>
          <a:prstGeom prst="rect">
            <a:avLst/>
          </a:prstGeom>
        </p:spPr>
        <p:txBody>
          <a:bodyPr wrap="none">
            <a:spAutoFit/>
          </a:bodyPr>
          <a:lstStyle/>
          <a:p>
            <a:pPr algn="r" rtl="1"/>
            <a:r>
              <a:rPr lang="fa-IR" sz="2400" b="1" dirty="0">
                <a:solidFill>
                  <a:schemeClr val="bg1"/>
                </a:solidFill>
                <a:latin typeface="IRANSans"/>
                <a:cs typeface="B Nazanin" panose="00000400000000000000" pitchFamily="2" charset="-78"/>
              </a:rPr>
              <a:t>مثال برای تحلیل عاملی با </a:t>
            </a:r>
            <a:r>
              <a:rPr lang="en-US" sz="2400" b="1" dirty="0">
                <a:solidFill>
                  <a:schemeClr val="bg1"/>
                </a:solidFill>
                <a:latin typeface="IRANSans"/>
                <a:cs typeface="B Nazanin" panose="00000400000000000000" pitchFamily="2" charset="-78"/>
              </a:rPr>
              <a:t>SPSS</a:t>
            </a:r>
            <a:endParaRPr lang="en-US" sz="2400" dirty="0">
              <a:solidFill>
                <a:schemeClr val="bg1"/>
              </a:solidFill>
              <a:cs typeface="B Nazanin" panose="00000400000000000000" pitchFamily="2" charset="-78"/>
            </a:endParaRPr>
          </a:p>
        </p:txBody>
      </p:sp>
      <p:sp>
        <p:nvSpPr>
          <p:cNvPr id="4" name="Rectangle 3"/>
          <p:cNvSpPr/>
          <p:nvPr/>
        </p:nvSpPr>
        <p:spPr>
          <a:xfrm>
            <a:off x="435894" y="1926794"/>
            <a:ext cx="8190685" cy="400110"/>
          </a:xfrm>
          <a:prstGeom prst="rect">
            <a:avLst/>
          </a:prstGeom>
        </p:spPr>
        <p:txBody>
          <a:bodyPr wrap="square">
            <a:spAutoFit/>
          </a:bodyPr>
          <a:lstStyle/>
          <a:p>
            <a:pPr algn="r" rtl="1"/>
            <a:endParaRPr lang="fa-IR" sz="2000" b="1" i="0" dirty="0">
              <a:solidFill>
                <a:srgbClr val="212529"/>
              </a:solidFill>
              <a:effectLst/>
              <a:latin typeface="IRANSans"/>
              <a:cs typeface="B Nazanin" panose="00000400000000000000" pitchFamily="2" charset="-78"/>
            </a:endParaRPr>
          </a:p>
        </p:txBody>
      </p:sp>
      <p:sp>
        <p:nvSpPr>
          <p:cNvPr id="7" name="Rectangle 6"/>
          <p:cNvSpPr/>
          <p:nvPr/>
        </p:nvSpPr>
        <p:spPr>
          <a:xfrm>
            <a:off x="435894" y="1800654"/>
            <a:ext cx="8272212" cy="430887"/>
          </a:xfrm>
          <a:prstGeom prst="rect">
            <a:avLst/>
          </a:prstGeom>
        </p:spPr>
        <p:txBody>
          <a:bodyPr wrap="square">
            <a:spAutoFit/>
          </a:bodyPr>
          <a:lstStyle/>
          <a:p>
            <a:pPr algn="just" rtl="1"/>
            <a:r>
              <a:rPr lang="fa-IR" sz="2200" b="1" dirty="0">
                <a:latin typeface="IRANSans"/>
                <a:cs typeface="B Nazanin" panose="00000400000000000000" pitchFamily="2" charset="-78"/>
              </a:rPr>
              <a:t>اجرای تحلیل عاملی در </a:t>
            </a:r>
            <a:r>
              <a:rPr lang="en-US" sz="2200" b="1" dirty="0">
                <a:latin typeface="IRANSans"/>
                <a:cs typeface="B Nazanin" panose="00000400000000000000" pitchFamily="2" charset="-78"/>
              </a:rPr>
              <a:t>SPSS</a:t>
            </a:r>
            <a:endParaRPr lang="fa-IR" sz="2200" b="1" i="0" dirty="0">
              <a:effectLst/>
              <a:latin typeface="IRANSans"/>
              <a:cs typeface="B Nazanin" panose="00000400000000000000" pitchFamily="2" charset="-78"/>
            </a:endParaRPr>
          </a:p>
        </p:txBody>
      </p:sp>
      <p:sp>
        <p:nvSpPr>
          <p:cNvPr id="9" name="Rectangle 8"/>
          <p:cNvSpPr/>
          <p:nvPr/>
        </p:nvSpPr>
        <p:spPr>
          <a:xfrm>
            <a:off x="404948" y="2141493"/>
            <a:ext cx="8334103" cy="2308324"/>
          </a:xfrm>
          <a:prstGeom prst="rect">
            <a:avLst/>
          </a:prstGeom>
        </p:spPr>
        <p:txBody>
          <a:bodyPr wrap="square">
            <a:spAutoFit/>
          </a:bodyPr>
          <a:lstStyle/>
          <a:p>
            <a:pPr algn="just" rtl="1"/>
            <a:r>
              <a:rPr lang="fa-IR" sz="2400" b="1" dirty="0">
                <a:solidFill>
                  <a:srgbClr val="212529"/>
                </a:solidFill>
                <a:latin typeface="IRANSans"/>
                <a:cs typeface="B Nazanin" panose="00000400000000000000" pitchFamily="2" charset="-78"/>
              </a:rPr>
              <a:t>تنظیمات را مطابق با تصویرهای مربوطه انجام داده و با کلیک روی دکمه </a:t>
            </a:r>
            <a:r>
              <a:rPr lang="en-US" sz="2400" b="1" dirty="0">
                <a:solidFill>
                  <a:srgbClr val="212529"/>
                </a:solidFill>
                <a:latin typeface="IRANSans"/>
                <a:cs typeface="B Nazanin" panose="00000400000000000000" pitchFamily="2" charset="-78"/>
              </a:rPr>
              <a:t>Continue </a:t>
            </a:r>
            <a:r>
              <a:rPr lang="fa-IR" sz="2400" b="1" dirty="0">
                <a:solidFill>
                  <a:srgbClr val="212529"/>
                </a:solidFill>
                <a:latin typeface="IRANSans"/>
                <a:cs typeface="B Nazanin" panose="00000400000000000000" pitchFamily="2" charset="-78"/>
              </a:rPr>
              <a:t>به صفحه اصلی باز گردید. بعد از انتخاب همه گزینه‌های معرفی شده، در پنجره اصلی دکمه </a:t>
            </a:r>
            <a:r>
              <a:rPr lang="en-US" sz="2400" b="1" dirty="0">
                <a:solidFill>
                  <a:srgbClr val="212529"/>
                </a:solidFill>
                <a:latin typeface="IRANSans"/>
                <a:cs typeface="B Nazanin" panose="00000400000000000000" pitchFamily="2" charset="-78"/>
              </a:rPr>
              <a:t>OK </a:t>
            </a:r>
            <a:r>
              <a:rPr lang="fa-IR" sz="2400" b="1" dirty="0">
                <a:solidFill>
                  <a:srgbClr val="212529"/>
                </a:solidFill>
                <a:latin typeface="IRANSans"/>
                <a:cs typeface="B Nazanin" panose="00000400000000000000" pitchFamily="2" charset="-78"/>
              </a:rPr>
              <a:t>را کلیک کرده تا دستورات اجرا شوند. البته برای آنکه شکل دستوری مربوط به تحلیل عاملی را بهتر ببینید، ما از دکمه </a:t>
            </a:r>
            <a:r>
              <a:rPr lang="en-US" sz="2400" b="1" dirty="0">
                <a:solidFill>
                  <a:srgbClr val="212529"/>
                </a:solidFill>
                <a:latin typeface="IRANSans"/>
                <a:cs typeface="B Nazanin" panose="00000400000000000000" pitchFamily="2" charset="-78"/>
              </a:rPr>
              <a:t>Paste </a:t>
            </a:r>
            <a:r>
              <a:rPr lang="fa-IR" sz="2400" b="1" dirty="0">
                <a:solidFill>
                  <a:srgbClr val="212529"/>
                </a:solidFill>
                <a:latin typeface="IRANSans"/>
                <a:cs typeface="B Nazanin" panose="00000400000000000000" pitchFamily="2" charset="-78"/>
              </a:rPr>
              <a:t>استفاده کرده‌ایم تا شکل دستوری این تحلیل در پنجره </a:t>
            </a:r>
            <a:r>
              <a:rPr lang="en-US" sz="2400" b="1" dirty="0">
                <a:solidFill>
                  <a:srgbClr val="212529"/>
                </a:solidFill>
                <a:latin typeface="IRANSans"/>
                <a:cs typeface="B Nazanin" panose="00000400000000000000" pitchFamily="2" charset="-78"/>
              </a:rPr>
              <a:t>Syntax </a:t>
            </a:r>
            <a:r>
              <a:rPr lang="fa-IR" sz="2400" b="1" dirty="0">
                <a:solidFill>
                  <a:srgbClr val="212529"/>
                </a:solidFill>
                <a:latin typeface="IRANSans"/>
                <a:cs typeface="B Nazanin" panose="00000400000000000000" pitchFamily="2" charset="-78"/>
              </a:rPr>
              <a:t>قرار گیرد.</a:t>
            </a:r>
            <a:endParaRPr lang="en-US" sz="2400" b="1" dirty="0">
              <a:cs typeface="B Nazanin" panose="00000400000000000000" pitchFamily="2" charset="-78"/>
            </a:endParaRPr>
          </a:p>
        </p:txBody>
      </p:sp>
    </p:spTree>
    <p:extLst>
      <p:ext uri="{BB962C8B-B14F-4D97-AF65-F5344CB8AC3E}">
        <p14:creationId xmlns:p14="http://schemas.microsoft.com/office/powerpoint/2010/main" val="3933654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Title 1"/>
          <p:cNvSpPr txBox="1">
            <a:spLocks/>
          </p:cNvSpPr>
          <p:nvPr/>
        </p:nvSpPr>
        <p:spPr>
          <a:xfrm>
            <a:off x="1080085" y="2706287"/>
            <a:ext cx="6799262" cy="1303337"/>
          </a:xfrm>
          <a:prstGeom prst="rect">
            <a:avLst/>
          </a:prstGeom>
        </p:spPr>
        <p:txBody>
          <a:bodyPr vert="horz" lIns="91440" tIns="45720" rIns="91440" bIns="45720" rtlCol="0" anchor="b">
            <a:norm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altLang="en-US" sz="2800" smtClean="0">
                <a:cs typeface="B Nazanin" panose="00000400000000000000" pitchFamily="2" charset="-78"/>
              </a:rPr>
              <a:t>نرمال بودن</a:t>
            </a:r>
            <a:endParaRPr lang="en-US" altLang="en-US" sz="2800" smtClean="0">
              <a:cs typeface="B Nazanin" panose="00000400000000000000" pitchFamily="2" charset="-78"/>
            </a:endParaRPr>
          </a:p>
        </p:txBody>
      </p:sp>
      <p:sp>
        <p:nvSpPr>
          <p:cNvPr id="2" name="Rectangle 1"/>
          <p:cNvSpPr/>
          <p:nvPr/>
        </p:nvSpPr>
        <p:spPr>
          <a:xfrm>
            <a:off x="332852" y="4460613"/>
            <a:ext cx="8293727" cy="459036"/>
          </a:xfrm>
          <a:prstGeom prst="rect">
            <a:avLst/>
          </a:prstGeom>
        </p:spPr>
        <p:txBody>
          <a:bodyPr wrap="square">
            <a:spAutoFit/>
          </a:bodyPr>
          <a:lstStyle/>
          <a:p>
            <a:pPr algn="r" rtl="1">
              <a:lnSpc>
                <a:spcPct val="150000"/>
              </a:lnSpc>
            </a:pPr>
            <a:endParaRPr lang="en-US" altLang="en-US" dirty="0">
              <a:cs typeface="B Nazanin" panose="00000400000000000000" pitchFamily="2" charset="-78"/>
            </a:endParaRPr>
          </a:p>
        </p:txBody>
      </p:sp>
      <p:sp>
        <p:nvSpPr>
          <p:cNvPr id="6" name="Rectangle 5"/>
          <p:cNvSpPr/>
          <p:nvPr/>
        </p:nvSpPr>
        <p:spPr>
          <a:xfrm>
            <a:off x="2414998" y="970959"/>
            <a:ext cx="3725700" cy="461665"/>
          </a:xfrm>
          <a:prstGeom prst="rect">
            <a:avLst/>
          </a:prstGeom>
        </p:spPr>
        <p:txBody>
          <a:bodyPr wrap="none">
            <a:spAutoFit/>
          </a:bodyPr>
          <a:lstStyle/>
          <a:p>
            <a:pPr algn="r" rtl="1"/>
            <a:r>
              <a:rPr lang="fa-IR" sz="2400" b="1" dirty="0">
                <a:solidFill>
                  <a:schemeClr val="bg1"/>
                </a:solidFill>
                <a:latin typeface="IRANSans"/>
                <a:cs typeface="B Nazanin" panose="00000400000000000000" pitchFamily="2" charset="-78"/>
              </a:rPr>
              <a:t>مثال برای تحلیل عاملی با </a:t>
            </a:r>
            <a:r>
              <a:rPr lang="en-US" sz="2400" b="1" dirty="0">
                <a:solidFill>
                  <a:schemeClr val="bg1"/>
                </a:solidFill>
                <a:latin typeface="IRANSans"/>
                <a:cs typeface="B Nazanin" panose="00000400000000000000" pitchFamily="2" charset="-78"/>
              </a:rPr>
              <a:t>SPSS</a:t>
            </a:r>
            <a:endParaRPr lang="en-US" sz="2400" dirty="0">
              <a:solidFill>
                <a:schemeClr val="bg1"/>
              </a:solidFill>
              <a:cs typeface="B Nazanin" panose="00000400000000000000" pitchFamily="2" charset="-78"/>
            </a:endParaRPr>
          </a:p>
        </p:txBody>
      </p:sp>
      <p:sp>
        <p:nvSpPr>
          <p:cNvPr id="4" name="Rectangle 3"/>
          <p:cNvSpPr/>
          <p:nvPr/>
        </p:nvSpPr>
        <p:spPr>
          <a:xfrm>
            <a:off x="435894" y="1926794"/>
            <a:ext cx="8190685" cy="400110"/>
          </a:xfrm>
          <a:prstGeom prst="rect">
            <a:avLst/>
          </a:prstGeom>
        </p:spPr>
        <p:txBody>
          <a:bodyPr wrap="square">
            <a:spAutoFit/>
          </a:bodyPr>
          <a:lstStyle/>
          <a:p>
            <a:pPr algn="r" rtl="1"/>
            <a:endParaRPr lang="fa-IR" sz="2000" b="1" i="0" dirty="0">
              <a:solidFill>
                <a:srgbClr val="212529"/>
              </a:solidFill>
              <a:effectLst/>
              <a:latin typeface="IRANSans"/>
              <a:cs typeface="B Nazanin" panose="00000400000000000000" pitchFamily="2" charset="-78"/>
            </a:endParaRPr>
          </a:p>
        </p:txBody>
      </p:sp>
      <p:sp>
        <p:nvSpPr>
          <p:cNvPr id="7" name="Rectangle 6"/>
          <p:cNvSpPr/>
          <p:nvPr/>
        </p:nvSpPr>
        <p:spPr>
          <a:xfrm>
            <a:off x="435894" y="1800654"/>
            <a:ext cx="8272212" cy="461665"/>
          </a:xfrm>
          <a:prstGeom prst="rect">
            <a:avLst/>
          </a:prstGeom>
        </p:spPr>
        <p:txBody>
          <a:bodyPr wrap="square">
            <a:spAutoFit/>
          </a:bodyPr>
          <a:lstStyle/>
          <a:p>
            <a:pPr algn="just" rtl="1"/>
            <a:r>
              <a:rPr lang="fa-IR" sz="2400" b="1" dirty="0">
                <a:solidFill>
                  <a:srgbClr val="FF0000"/>
                </a:solidFill>
                <a:latin typeface="IRANSans"/>
                <a:cs typeface="B Nazanin" panose="00000400000000000000" pitchFamily="2" charset="-78"/>
              </a:rPr>
              <a:t>خروجی تحلیل عاملی با </a:t>
            </a:r>
            <a:r>
              <a:rPr lang="en-US" sz="2400" b="1" dirty="0">
                <a:solidFill>
                  <a:srgbClr val="FF0000"/>
                </a:solidFill>
                <a:latin typeface="IRANSans"/>
                <a:cs typeface="B Nazanin" panose="00000400000000000000" pitchFamily="2" charset="-78"/>
              </a:rPr>
              <a:t>SPSS</a:t>
            </a:r>
            <a:endParaRPr lang="fa-IR" sz="2400" b="1" i="0" dirty="0">
              <a:solidFill>
                <a:srgbClr val="FF0000"/>
              </a:solidFill>
              <a:effectLst/>
              <a:latin typeface="IRANSans"/>
              <a:cs typeface="B Nazanin" panose="00000400000000000000" pitchFamily="2" charset="-78"/>
            </a:endParaRPr>
          </a:p>
        </p:txBody>
      </p:sp>
      <p:sp>
        <p:nvSpPr>
          <p:cNvPr id="8" name="Rectangle 7"/>
          <p:cNvSpPr/>
          <p:nvPr/>
        </p:nvSpPr>
        <p:spPr>
          <a:xfrm>
            <a:off x="217947" y="2166945"/>
            <a:ext cx="8708106" cy="2123658"/>
          </a:xfrm>
          <a:prstGeom prst="rect">
            <a:avLst/>
          </a:prstGeom>
        </p:spPr>
        <p:txBody>
          <a:bodyPr wrap="square">
            <a:spAutoFit/>
          </a:bodyPr>
          <a:lstStyle/>
          <a:p>
            <a:pPr algn="just" rtl="1"/>
            <a:r>
              <a:rPr lang="fa-IR" sz="2200" dirty="0">
                <a:solidFill>
                  <a:srgbClr val="212529"/>
                </a:solidFill>
                <a:latin typeface="IRANSans"/>
                <a:cs typeface="B Nazanin" panose="00000400000000000000" pitchFamily="2" charset="-78"/>
              </a:rPr>
              <a:t>خروجی دستورات اجرا شده در چند بخش قابل بررسی و تحلیل است. بخش‌ها خروجی تحلیل عاملی با </a:t>
            </a:r>
            <a:r>
              <a:rPr lang="en-US" sz="2200" dirty="0">
                <a:solidFill>
                  <a:srgbClr val="212529"/>
                </a:solidFill>
                <a:latin typeface="IRANSans"/>
                <a:cs typeface="B Nazanin" panose="00000400000000000000" pitchFamily="2" charset="-78"/>
              </a:rPr>
              <a:t>SPSS </a:t>
            </a:r>
            <a:r>
              <a:rPr lang="fa-IR" sz="2200" dirty="0">
                <a:solidFill>
                  <a:srgbClr val="212529"/>
                </a:solidFill>
                <a:latin typeface="IRANSans"/>
                <a:cs typeface="B Nazanin" panose="00000400000000000000" pitchFamily="2" charset="-78"/>
              </a:rPr>
              <a:t>در ادامه معرفی شده و نتایج حاصل تفسیر شده‌اند.</a:t>
            </a:r>
          </a:p>
          <a:p>
            <a:pPr algn="r" rtl="1"/>
            <a:r>
              <a:rPr lang="fa-IR" sz="2200" b="1" dirty="0">
                <a:solidFill>
                  <a:srgbClr val="32006F"/>
                </a:solidFill>
                <a:latin typeface="IRANSans"/>
                <a:cs typeface="B Nazanin" panose="00000400000000000000" pitchFamily="2" charset="-78"/>
              </a:rPr>
              <a:t>بخش اول خروجی: کل واریانس توصیف شده</a:t>
            </a:r>
          </a:p>
          <a:p>
            <a:pPr algn="just" rtl="1"/>
            <a:r>
              <a:rPr lang="fa-IR" sz="2200" dirty="0">
                <a:solidFill>
                  <a:srgbClr val="212529"/>
                </a:solidFill>
                <a:latin typeface="IRANSans"/>
                <a:cs typeface="B Nazanin" panose="00000400000000000000" pitchFamily="2" charset="-78"/>
              </a:rPr>
              <a:t>با 16 متغیر ورودی، تحلیل مولفه‌های اصلی (</a:t>
            </a:r>
            <a:r>
              <a:rPr lang="en-US" sz="2200" dirty="0" smtClean="0">
                <a:solidFill>
                  <a:srgbClr val="212529"/>
                </a:solidFill>
                <a:latin typeface="IRANSans"/>
                <a:cs typeface="B Nazanin" panose="00000400000000000000" pitchFamily="2" charset="-78"/>
              </a:rPr>
              <a:t>PCA</a:t>
            </a:r>
            <a:r>
              <a:rPr lang="fa-IR" sz="2200" dirty="0" smtClean="0">
                <a:solidFill>
                  <a:srgbClr val="212529"/>
                </a:solidFill>
                <a:latin typeface="IRANSans"/>
                <a:cs typeface="B Nazanin" panose="00000400000000000000" pitchFamily="2" charset="-78"/>
              </a:rPr>
              <a:t>)</a:t>
            </a:r>
            <a:r>
              <a:rPr lang="en-US" sz="2200" dirty="0" smtClean="0">
                <a:solidFill>
                  <a:srgbClr val="212529"/>
                </a:solidFill>
                <a:latin typeface="IRANSans"/>
                <a:cs typeface="B Nazanin" panose="00000400000000000000" pitchFamily="2" charset="-78"/>
              </a:rPr>
              <a:t> </a:t>
            </a:r>
            <a:r>
              <a:rPr lang="fa-IR" sz="2200" dirty="0">
                <a:solidFill>
                  <a:srgbClr val="212529"/>
                </a:solidFill>
                <a:latin typeface="IRANSans"/>
                <a:cs typeface="B Nazanin" panose="00000400000000000000" pitchFamily="2" charset="-78"/>
              </a:rPr>
              <a:t>در ابتدا 16 فاکتور (یا «مولفه») استخراج کرده است. هر مولفه دارای نمره کیفیت به نام </a:t>
            </a:r>
            <a:r>
              <a:rPr lang="fa-IR" sz="2200" b="1" dirty="0">
                <a:solidFill>
                  <a:srgbClr val="2196F3"/>
                </a:solidFill>
                <a:latin typeface="IRANSans"/>
                <a:cs typeface="B Nazanin" panose="00000400000000000000" pitchFamily="2" charset="-78"/>
                <a:hlinkClick r:id="rId2"/>
              </a:rPr>
              <a:t>«مقادیر ویژه» (</a:t>
            </a:r>
            <a:r>
              <a:rPr lang="en-US" sz="2200" b="1" dirty="0">
                <a:solidFill>
                  <a:srgbClr val="2196F3"/>
                </a:solidFill>
                <a:latin typeface="IRANSans"/>
                <a:cs typeface="B Nazanin" panose="00000400000000000000" pitchFamily="2" charset="-78"/>
                <a:hlinkClick r:id="rId2"/>
              </a:rPr>
              <a:t>Eigenvalues)</a:t>
            </a:r>
            <a:r>
              <a:rPr lang="en-US" sz="2200" dirty="0">
                <a:solidFill>
                  <a:srgbClr val="212529"/>
                </a:solidFill>
                <a:latin typeface="IRANSans"/>
                <a:cs typeface="B Nazanin" panose="00000400000000000000" pitchFamily="2" charset="-78"/>
              </a:rPr>
              <a:t> </a:t>
            </a:r>
            <a:r>
              <a:rPr lang="fa-IR" sz="2200" dirty="0">
                <a:solidFill>
                  <a:srgbClr val="212529"/>
                </a:solidFill>
                <a:latin typeface="IRANSans"/>
                <a:cs typeface="B Nazanin" panose="00000400000000000000" pitchFamily="2" charset="-78"/>
              </a:rPr>
              <a:t>است. فقط مولفه‌هایی با مقادیر ویژه بزرگ، احتمالاً نمایانگر یک عامل اصلی واقعی هستند.</a:t>
            </a:r>
            <a:endParaRPr lang="fa-IR" sz="2200" b="0" i="0" dirty="0">
              <a:solidFill>
                <a:srgbClr val="212529"/>
              </a:solidFill>
              <a:effectLst/>
              <a:latin typeface="IRANSans"/>
              <a:cs typeface="B Nazanin" panose="00000400000000000000" pitchFamily="2" charset="-78"/>
            </a:endParaRPr>
          </a:p>
        </p:txBody>
      </p:sp>
      <p:pic>
        <p:nvPicPr>
          <p:cNvPr id="28674" name="Picture 2" descr="spss factor analysis output total variance explai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715" y="4290603"/>
            <a:ext cx="6858000"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038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Title 1"/>
          <p:cNvSpPr txBox="1">
            <a:spLocks/>
          </p:cNvSpPr>
          <p:nvPr/>
        </p:nvSpPr>
        <p:spPr>
          <a:xfrm>
            <a:off x="1080085" y="2706287"/>
            <a:ext cx="6799262" cy="1303337"/>
          </a:xfrm>
          <a:prstGeom prst="rect">
            <a:avLst/>
          </a:prstGeom>
        </p:spPr>
        <p:txBody>
          <a:bodyPr vert="horz" lIns="91440" tIns="45720" rIns="91440" bIns="45720" rtlCol="0" anchor="b">
            <a:norm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altLang="en-US" sz="2800" smtClean="0">
                <a:cs typeface="B Nazanin" panose="00000400000000000000" pitchFamily="2" charset="-78"/>
              </a:rPr>
              <a:t>نرمال بودن</a:t>
            </a:r>
            <a:endParaRPr lang="en-US" altLang="en-US" sz="2800" smtClean="0">
              <a:cs typeface="B Nazanin" panose="00000400000000000000" pitchFamily="2" charset="-78"/>
            </a:endParaRPr>
          </a:p>
        </p:txBody>
      </p:sp>
      <p:sp>
        <p:nvSpPr>
          <p:cNvPr id="2" name="Rectangle 1"/>
          <p:cNvSpPr/>
          <p:nvPr/>
        </p:nvSpPr>
        <p:spPr>
          <a:xfrm>
            <a:off x="332852" y="4460613"/>
            <a:ext cx="8293727" cy="459036"/>
          </a:xfrm>
          <a:prstGeom prst="rect">
            <a:avLst/>
          </a:prstGeom>
        </p:spPr>
        <p:txBody>
          <a:bodyPr wrap="square">
            <a:spAutoFit/>
          </a:bodyPr>
          <a:lstStyle/>
          <a:p>
            <a:pPr algn="r" rtl="1">
              <a:lnSpc>
                <a:spcPct val="150000"/>
              </a:lnSpc>
            </a:pPr>
            <a:endParaRPr lang="en-US" altLang="en-US" dirty="0">
              <a:cs typeface="B Nazanin" panose="00000400000000000000" pitchFamily="2" charset="-78"/>
            </a:endParaRPr>
          </a:p>
        </p:txBody>
      </p:sp>
      <p:sp>
        <p:nvSpPr>
          <p:cNvPr id="6" name="Rectangle 5"/>
          <p:cNvSpPr/>
          <p:nvPr/>
        </p:nvSpPr>
        <p:spPr>
          <a:xfrm>
            <a:off x="2414998" y="970959"/>
            <a:ext cx="3725700" cy="461665"/>
          </a:xfrm>
          <a:prstGeom prst="rect">
            <a:avLst/>
          </a:prstGeom>
        </p:spPr>
        <p:txBody>
          <a:bodyPr wrap="none">
            <a:spAutoFit/>
          </a:bodyPr>
          <a:lstStyle/>
          <a:p>
            <a:pPr algn="r" rtl="1"/>
            <a:r>
              <a:rPr lang="fa-IR" sz="2400" b="1" dirty="0">
                <a:solidFill>
                  <a:schemeClr val="bg1"/>
                </a:solidFill>
                <a:latin typeface="IRANSans"/>
                <a:cs typeface="B Nazanin" panose="00000400000000000000" pitchFamily="2" charset="-78"/>
              </a:rPr>
              <a:t>مثال برای تحلیل عاملی با </a:t>
            </a:r>
            <a:r>
              <a:rPr lang="en-US" sz="2400" b="1" dirty="0">
                <a:solidFill>
                  <a:schemeClr val="bg1"/>
                </a:solidFill>
                <a:latin typeface="IRANSans"/>
                <a:cs typeface="B Nazanin" panose="00000400000000000000" pitchFamily="2" charset="-78"/>
              </a:rPr>
              <a:t>SPSS</a:t>
            </a:r>
            <a:endParaRPr lang="en-US" sz="2400" dirty="0">
              <a:solidFill>
                <a:schemeClr val="bg1"/>
              </a:solidFill>
              <a:cs typeface="B Nazanin" panose="00000400000000000000" pitchFamily="2" charset="-78"/>
            </a:endParaRPr>
          </a:p>
        </p:txBody>
      </p:sp>
      <p:sp>
        <p:nvSpPr>
          <p:cNvPr id="4" name="Rectangle 3"/>
          <p:cNvSpPr/>
          <p:nvPr/>
        </p:nvSpPr>
        <p:spPr>
          <a:xfrm>
            <a:off x="435894" y="1926794"/>
            <a:ext cx="8190685" cy="400110"/>
          </a:xfrm>
          <a:prstGeom prst="rect">
            <a:avLst/>
          </a:prstGeom>
        </p:spPr>
        <p:txBody>
          <a:bodyPr wrap="square">
            <a:spAutoFit/>
          </a:bodyPr>
          <a:lstStyle/>
          <a:p>
            <a:pPr algn="r" rtl="1"/>
            <a:endParaRPr lang="fa-IR" sz="2000" b="1" i="0" dirty="0">
              <a:solidFill>
                <a:srgbClr val="212529"/>
              </a:solidFill>
              <a:effectLst/>
              <a:latin typeface="IRANSans"/>
              <a:cs typeface="B Nazanin" panose="00000400000000000000" pitchFamily="2" charset="-78"/>
            </a:endParaRPr>
          </a:p>
        </p:txBody>
      </p:sp>
      <p:sp>
        <p:nvSpPr>
          <p:cNvPr id="7" name="Rectangle 6"/>
          <p:cNvSpPr/>
          <p:nvPr/>
        </p:nvSpPr>
        <p:spPr>
          <a:xfrm>
            <a:off x="435894" y="1800654"/>
            <a:ext cx="8272212" cy="461665"/>
          </a:xfrm>
          <a:prstGeom prst="rect">
            <a:avLst/>
          </a:prstGeom>
        </p:spPr>
        <p:txBody>
          <a:bodyPr wrap="square">
            <a:spAutoFit/>
          </a:bodyPr>
          <a:lstStyle/>
          <a:p>
            <a:pPr algn="just" rtl="1"/>
            <a:r>
              <a:rPr lang="fa-IR" sz="2400" b="1" dirty="0">
                <a:solidFill>
                  <a:srgbClr val="FF0000"/>
                </a:solidFill>
                <a:latin typeface="IRANSans"/>
                <a:cs typeface="B Nazanin" panose="00000400000000000000" pitchFamily="2" charset="-78"/>
              </a:rPr>
              <a:t>خروجی تحلیل عاملی با </a:t>
            </a:r>
            <a:r>
              <a:rPr lang="en-US" sz="2400" b="1" dirty="0">
                <a:solidFill>
                  <a:srgbClr val="FF0000"/>
                </a:solidFill>
                <a:latin typeface="IRANSans"/>
                <a:cs typeface="B Nazanin" panose="00000400000000000000" pitchFamily="2" charset="-78"/>
              </a:rPr>
              <a:t>SPSS</a:t>
            </a:r>
            <a:endParaRPr lang="fa-IR" sz="2400" b="1" i="0" dirty="0">
              <a:solidFill>
                <a:srgbClr val="FF0000"/>
              </a:solidFill>
              <a:effectLst/>
              <a:latin typeface="IRANSans"/>
              <a:cs typeface="B Nazanin" panose="00000400000000000000" pitchFamily="2" charset="-78"/>
            </a:endParaRPr>
          </a:p>
        </p:txBody>
      </p:sp>
      <p:sp>
        <p:nvSpPr>
          <p:cNvPr id="8" name="Rectangle 7"/>
          <p:cNvSpPr/>
          <p:nvPr/>
        </p:nvSpPr>
        <p:spPr>
          <a:xfrm>
            <a:off x="217947" y="2326904"/>
            <a:ext cx="8490159" cy="3139321"/>
          </a:xfrm>
          <a:prstGeom prst="rect">
            <a:avLst/>
          </a:prstGeom>
        </p:spPr>
        <p:txBody>
          <a:bodyPr wrap="square">
            <a:spAutoFit/>
          </a:bodyPr>
          <a:lstStyle/>
          <a:p>
            <a:pPr algn="just" rtl="1"/>
            <a:r>
              <a:rPr lang="fa-IR" sz="2200" dirty="0">
                <a:solidFill>
                  <a:srgbClr val="212529"/>
                </a:solidFill>
                <a:latin typeface="IRANSans"/>
                <a:cs typeface="B Nazanin" panose="00000400000000000000" pitchFamily="2" charset="-78"/>
              </a:rPr>
              <a:t>مقدار ویژه بزرگ به چه معنی است؟ یک قاعده کلی این است که مولفه‌هایی را انتخاب کنید که مقدار ویژه آنها حداقل 1 باشد. استفاده از این قانون ساده در جدول قبلی به اولین سوال تحقیق ما پاسخ می‌دهد: به نظر می رسد 16 متغیر ما 4 عامل اساسی را اندازه گیری کرده و چهار متغیر پنهان تولید می‌کنند.</a:t>
            </a:r>
          </a:p>
          <a:p>
            <a:pPr algn="just" rtl="1"/>
            <a:r>
              <a:rPr lang="fa-IR" sz="2200" dirty="0" smtClean="0">
                <a:solidFill>
                  <a:srgbClr val="212529"/>
                </a:solidFill>
                <a:latin typeface="IRANSans"/>
                <a:cs typeface="B Nazanin" panose="00000400000000000000" pitchFamily="2" charset="-78"/>
              </a:rPr>
              <a:t>دلیل </a:t>
            </a:r>
            <a:r>
              <a:rPr lang="fa-IR" sz="2200" dirty="0">
                <a:solidFill>
                  <a:srgbClr val="212529"/>
                </a:solidFill>
                <a:latin typeface="IRANSans"/>
                <a:cs typeface="B Nazanin" panose="00000400000000000000" pitchFamily="2" charset="-78"/>
              </a:rPr>
              <a:t>این امر این است که فقط 4 مولفه اول ما حداقل مقدار ویژه‌ای بزرگتر از یک دارند. سایر مولفه‌ها که دارای نمرات با کیفیت پایین (مقدارهای ویژه کوچکتر از ۱) هستند، نمایانگر مناسبی برای صفات واقعی 16 سوال پرسشنامه نیستند.. این عناصر همانطور که در «نمودار اسکری» (</a:t>
            </a:r>
            <a:r>
              <a:rPr lang="en-US" sz="2200" dirty="0">
                <a:solidFill>
                  <a:srgbClr val="212529"/>
                </a:solidFill>
                <a:latin typeface="IRANSans"/>
                <a:cs typeface="B Nazanin" panose="00000400000000000000" pitchFamily="2" charset="-78"/>
              </a:rPr>
              <a:t>Scree </a:t>
            </a:r>
            <a:r>
              <a:rPr lang="en-US" sz="2200" dirty="0" smtClean="0">
                <a:solidFill>
                  <a:srgbClr val="212529"/>
                </a:solidFill>
                <a:latin typeface="IRANSans"/>
                <a:cs typeface="B Nazanin" panose="00000400000000000000" pitchFamily="2" charset="-78"/>
              </a:rPr>
              <a:t>Plot</a:t>
            </a:r>
            <a:r>
              <a:rPr lang="fa-IR" sz="2200" dirty="0" smtClean="0">
                <a:solidFill>
                  <a:srgbClr val="212529"/>
                </a:solidFill>
                <a:latin typeface="IRANSans"/>
                <a:cs typeface="B Nazanin" panose="00000400000000000000" pitchFamily="2" charset="-78"/>
              </a:rPr>
              <a:t>)</a:t>
            </a:r>
            <a:r>
              <a:rPr lang="en-US" sz="2200" dirty="0" smtClean="0">
                <a:solidFill>
                  <a:srgbClr val="212529"/>
                </a:solidFill>
                <a:latin typeface="IRANSans"/>
                <a:cs typeface="B Nazanin" panose="00000400000000000000" pitchFamily="2" charset="-78"/>
              </a:rPr>
              <a:t> </a:t>
            </a:r>
            <a:r>
              <a:rPr lang="fa-IR" sz="2200" dirty="0">
                <a:solidFill>
                  <a:srgbClr val="212529"/>
                </a:solidFill>
                <a:latin typeface="IRANSans"/>
                <a:cs typeface="B Nazanin" panose="00000400000000000000" pitchFamily="2" charset="-78"/>
              </a:rPr>
              <a:t>که یک نمودار خطی است دیده می‌شود، تغییرات زیادی در بیان پراکندگی کل ندارند.</a:t>
            </a:r>
            <a:endParaRPr lang="fa-IR" sz="2200" b="0" i="0" dirty="0">
              <a:solidFill>
                <a:srgbClr val="212529"/>
              </a:solidFill>
              <a:effectLst/>
              <a:latin typeface="IRANSans"/>
              <a:cs typeface="B Nazanin" panose="00000400000000000000" pitchFamily="2" charset="-78"/>
            </a:endParaRPr>
          </a:p>
        </p:txBody>
      </p:sp>
    </p:spTree>
    <p:extLst>
      <p:ext uri="{BB962C8B-B14F-4D97-AF65-F5344CB8AC3E}">
        <p14:creationId xmlns:p14="http://schemas.microsoft.com/office/powerpoint/2010/main" val="3563043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93453" y="2637322"/>
            <a:ext cx="7467600" cy="2300303"/>
          </a:xfrm>
        </p:spPr>
        <p:txBody>
          <a:bodyPr anchor="ctr">
            <a:normAutofit/>
          </a:bodyPr>
          <a:lstStyle/>
          <a:p>
            <a:pPr marL="0" indent="0" algn="just" rtl="1">
              <a:buNone/>
            </a:pPr>
            <a:r>
              <a:rPr lang="fa-IR" altLang="en-US" sz="2800" dirty="0" smtClean="0">
                <a:solidFill>
                  <a:schemeClr val="tx1"/>
                </a:solidFill>
                <a:cs typeface="B Nazanin" panose="00000400000000000000" pitchFamily="2" charset="-78"/>
              </a:rPr>
              <a:t> </a:t>
            </a:r>
            <a:endParaRPr lang="fa-IR" altLang="en-US" sz="2400" dirty="0">
              <a:solidFill>
                <a:schemeClr val="tx1"/>
              </a:solidFill>
              <a:cs typeface="B Nazanin" panose="00000400000000000000" pitchFamily="2" charset="-78"/>
            </a:endParaRPr>
          </a:p>
          <a:p>
            <a:pPr marL="0" indent="0" algn="just" rtl="1">
              <a:buNone/>
            </a:pPr>
            <a:endParaRPr lang="fa-IR" altLang="en-US" sz="2400" dirty="0">
              <a:solidFill>
                <a:schemeClr val="tx1"/>
              </a:solidFill>
              <a:cs typeface="B Nazanin" panose="00000400000000000000" pitchFamily="2" charset="-78"/>
            </a:endParaRPr>
          </a:p>
        </p:txBody>
      </p:sp>
      <p:sp>
        <p:nvSpPr>
          <p:cNvPr id="6" name="Title 1"/>
          <p:cNvSpPr txBox="1">
            <a:spLocks/>
          </p:cNvSpPr>
          <p:nvPr/>
        </p:nvSpPr>
        <p:spPr>
          <a:xfrm>
            <a:off x="921744" y="702156"/>
            <a:ext cx="6799262" cy="805230"/>
          </a:xfrm>
          <a:prstGeom prst="rect">
            <a:avLst/>
          </a:prstGeom>
          <a:ln w="22225" cap="rnd"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accent5"/>
          </a:lnRef>
          <a:fillRef idx="1">
            <a:schemeClr val="lt1"/>
          </a:fillRef>
          <a:effectRef idx="0">
            <a:schemeClr val="accent5"/>
          </a:effectRef>
          <a:fontRef idx="minor">
            <a:schemeClr val="dk1"/>
          </a:fontRef>
        </p:style>
        <p:txBody>
          <a:bodyPr vert="horz" lIns="91440" tIns="45720" rIns="91440" bIns="45720" rtlCol="0" anchor="b">
            <a:normAutofit/>
          </a:bodyPr>
          <a:lstStyle>
            <a:lvl1pPr algn="l" defTabSz="342900" rtl="0" eaLnBrk="1" latinLnBrk="0" hangingPunct="1">
              <a:spcBef>
                <a:spcPct val="0"/>
              </a:spcBef>
              <a:buNone/>
              <a:defRPr sz="2100" b="0" kern="1200" cap="all">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rtl="1">
              <a:defRPr/>
            </a:pPr>
            <a:r>
              <a:rPr lang="fa-IR" sz="3200" dirty="0" smtClean="0">
                <a:solidFill>
                  <a:srgbClr val="FF0000"/>
                </a:solidFill>
                <a:cs typeface="B Nazanin" panose="00000400000000000000" pitchFamily="2" charset="-78"/>
              </a:rPr>
              <a:t>تحلیل عاملی </a:t>
            </a:r>
            <a:r>
              <a:rPr lang="en-US" sz="3200" dirty="0" smtClean="0">
                <a:solidFill>
                  <a:srgbClr val="FF0000"/>
                </a:solidFill>
                <a:cs typeface="B Nazanin" panose="00000400000000000000" pitchFamily="2" charset="-78"/>
              </a:rPr>
              <a:t>Factor Analysis</a:t>
            </a:r>
            <a:endParaRPr lang="fa-IR" sz="3200" dirty="0">
              <a:solidFill>
                <a:srgbClr val="FF0000"/>
              </a:solidFill>
              <a:cs typeface="B Nazanin" panose="00000400000000000000" pitchFamily="2" charset="-78"/>
            </a:endParaRPr>
          </a:p>
        </p:txBody>
      </p:sp>
      <p:grpSp>
        <p:nvGrpSpPr>
          <p:cNvPr id="19" name="Group 18"/>
          <p:cNvGrpSpPr/>
          <p:nvPr/>
        </p:nvGrpSpPr>
        <p:grpSpPr>
          <a:xfrm>
            <a:off x="693453" y="2026826"/>
            <a:ext cx="7467600" cy="1198080"/>
            <a:chOff x="0" y="21225"/>
            <a:chExt cx="7467600" cy="1198080"/>
          </a:xfrm>
          <a:scene3d>
            <a:camera prst="orthographicFront"/>
            <a:lightRig rig="flat" dir="t"/>
          </a:scene3d>
        </p:grpSpPr>
        <p:sp>
          <p:nvSpPr>
            <p:cNvPr id="29" name="Rounded Rectangle 28"/>
            <p:cNvSpPr/>
            <p:nvPr/>
          </p:nvSpPr>
          <p:spPr>
            <a:xfrm>
              <a:off x="0" y="21225"/>
              <a:ext cx="7467600" cy="1198080"/>
            </a:xfrm>
            <a:prstGeom prst="roundRect">
              <a:avLst/>
            </a:prstGeom>
            <a:gradFill rotWithShape="1">
              <a:gsLst>
                <a:gs pos="0">
                  <a:srgbClr val="83992A">
                    <a:hueOff val="0"/>
                    <a:satOff val="0"/>
                    <a:lumOff val="0"/>
                    <a:alphaOff val="0"/>
                    <a:tint val="60000"/>
                    <a:lumMod val="110000"/>
                  </a:srgbClr>
                </a:gs>
                <a:gs pos="100000">
                  <a:srgbClr val="83992A">
                    <a:hueOff val="0"/>
                    <a:satOff val="0"/>
                    <a:lumOff val="0"/>
                    <a:alphaOff val="0"/>
                    <a:tint val="82000"/>
                  </a:srgbClr>
                </a:gs>
              </a:gsLst>
              <a:lin ang="5400000" scaled="0"/>
            </a:gradFill>
            <a:ln>
              <a:noFill/>
            </a:ln>
            <a:effectLst/>
            <a:sp3d prstMaterial="dkEdge">
              <a:bevelT w="8200" h="38100"/>
            </a:sp3d>
          </p:spPr>
        </p:sp>
        <p:sp>
          <p:nvSpPr>
            <p:cNvPr id="30" name="Rounded Rectangle 4"/>
            <p:cNvSpPr/>
            <p:nvPr/>
          </p:nvSpPr>
          <p:spPr>
            <a:xfrm>
              <a:off x="58485" y="79710"/>
              <a:ext cx="7350630" cy="1081110"/>
            </a:xfrm>
            <a:prstGeom prst="rect">
              <a:avLst/>
            </a:prstGeom>
            <a:noFill/>
            <a:ln>
              <a:noFill/>
            </a:ln>
            <a:effectLst/>
            <a:sp3d/>
          </p:spPr>
          <p:txBody>
            <a:bodyPr spcFirstLastPara="0" vert="horz" wrap="square" lIns="91440" tIns="91440" rIns="91440" bIns="91440" numCol="1" spcCol="1270" anchor="ctr" anchorCtr="0">
              <a:noAutofit/>
            </a:bodyPr>
            <a:lstStyle/>
            <a:p>
              <a:pPr marL="0" marR="0" lvl="0" indent="0" algn="r" defTabSz="1066800" rtl="1" eaLnBrk="1" fontAlgn="auto" latinLnBrk="0" hangingPunct="1">
                <a:lnSpc>
                  <a:spcPct val="90000"/>
                </a:lnSpc>
                <a:spcBef>
                  <a:spcPct val="0"/>
                </a:spcBef>
                <a:spcAft>
                  <a:spcPct val="35000"/>
                </a:spcAft>
                <a:buClrTx/>
                <a:buSzTx/>
                <a:buFontTx/>
                <a:buNone/>
                <a:tabLst/>
                <a:defRPr/>
              </a:pPr>
              <a:r>
                <a:rPr kumimoji="0" lang="ar-SA" sz="2400" b="0" i="0" u="none" strike="noStrike" kern="1200" cap="none" spc="0" normalizeH="0" baseline="0" noProof="0" dirty="0" smtClean="0">
                  <a:ln>
                    <a:noFill/>
                  </a:ln>
                  <a:solidFill>
                    <a:sysClr val="windowText" lastClr="000000"/>
                  </a:solidFill>
                  <a:effectLst/>
                  <a:uLnTx/>
                  <a:uFillTx/>
                  <a:latin typeface="Garamond"/>
                  <a:cs typeface="B Nazanin" panose="00000400000000000000" pitchFamily="2" charset="-78"/>
                </a:rPr>
                <a:t>تحليل عاملي </a:t>
              </a:r>
              <a:r>
                <a:rPr kumimoji="0" lang="fa-IR" sz="2400" b="0" i="0" u="none" strike="noStrike" kern="1200" cap="none" spc="0" normalizeH="0" baseline="0" noProof="0" dirty="0" smtClean="0">
                  <a:ln>
                    <a:noFill/>
                  </a:ln>
                  <a:solidFill>
                    <a:sysClr val="windowText" lastClr="000000"/>
                  </a:solidFill>
                  <a:effectLst/>
                  <a:uLnTx/>
                  <a:uFillTx/>
                  <a:latin typeface="Garamond"/>
                  <a:cs typeface="B Nazanin" panose="00000400000000000000" pitchFamily="2" charset="-78"/>
                </a:rPr>
                <a:t>از تعدادی فنون آماری ترکیب شده و هدف آن ساده تر کردن مجموعه‌های پیچیدة داده‌هاست.</a:t>
              </a:r>
              <a:endParaRPr kumimoji="0" lang="fa-IR" sz="2400" b="0" i="0" u="none" strike="noStrike" kern="1200" cap="none" spc="0" normalizeH="0" baseline="0" noProof="0" dirty="0">
                <a:ln>
                  <a:noFill/>
                </a:ln>
                <a:solidFill>
                  <a:sysClr val="windowText" lastClr="000000"/>
                </a:solidFill>
                <a:effectLst/>
                <a:uLnTx/>
                <a:uFillTx/>
                <a:latin typeface="Garamond"/>
                <a:cs typeface="B Nazanin" panose="00000400000000000000" pitchFamily="2" charset="-78"/>
              </a:endParaRPr>
            </a:p>
          </p:txBody>
        </p:sp>
      </p:grpSp>
      <p:grpSp>
        <p:nvGrpSpPr>
          <p:cNvPr id="20" name="Group 19"/>
          <p:cNvGrpSpPr/>
          <p:nvPr/>
        </p:nvGrpSpPr>
        <p:grpSpPr>
          <a:xfrm>
            <a:off x="693453" y="3224906"/>
            <a:ext cx="7467600" cy="1375174"/>
            <a:chOff x="0" y="1219305"/>
            <a:chExt cx="7467600" cy="1375174"/>
          </a:xfrm>
        </p:grpSpPr>
        <p:sp>
          <p:nvSpPr>
            <p:cNvPr id="27" name="Rectangle 26"/>
            <p:cNvSpPr/>
            <p:nvPr/>
          </p:nvSpPr>
          <p:spPr>
            <a:xfrm>
              <a:off x="0" y="1219305"/>
              <a:ext cx="7467600" cy="1375174"/>
            </a:xfrm>
            <a:prstGeom prst="rect">
              <a:avLst/>
            </a:prstGeom>
            <a:noFill/>
            <a:ln>
              <a:noFill/>
            </a:ln>
            <a:effectLst/>
          </p:spPr>
        </p:sp>
        <p:sp>
          <p:nvSpPr>
            <p:cNvPr id="28" name="Rectangle 27"/>
            <p:cNvSpPr/>
            <p:nvPr/>
          </p:nvSpPr>
          <p:spPr>
            <a:xfrm>
              <a:off x="0" y="1219305"/>
              <a:ext cx="7467600" cy="1375174"/>
            </a:xfrm>
            <a:prstGeom prst="rect">
              <a:avLst/>
            </a:prstGeom>
            <a:noFill/>
            <a:ln>
              <a:noFill/>
            </a:ln>
            <a:effectLst/>
          </p:spPr>
          <p:txBody>
            <a:bodyPr spcFirstLastPara="0" vert="horz" wrap="square" lIns="237096" tIns="25400" rIns="142240" bIns="25400" numCol="1" spcCol="1270" anchor="ctr" anchorCtr="0">
              <a:noAutofit/>
            </a:bodyPr>
            <a:lstStyle/>
            <a:p>
              <a:pPr marL="228600" marR="0" lvl="1" indent="-228600" algn="r" defTabSz="889000" rtl="1" eaLnBrk="1" fontAlgn="auto" latinLnBrk="0" hangingPunct="1">
                <a:lnSpc>
                  <a:spcPct val="90000"/>
                </a:lnSpc>
                <a:spcBef>
                  <a:spcPct val="0"/>
                </a:spcBef>
                <a:spcAft>
                  <a:spcPct val="20000"/>
                </a:spcAft>
                <a:buClrTx/>
                <a:buSzTx/>
                <a:buFontTx/>
                <a:buChar char="••"/>
                <a:tabLst/>
                <a:defRPr/>
              </a:pPr>
              <a:r>
                <a:rPr kumimoji="0" lang="fa-IR" sz="2000" b="0" i="0" u="none" strike="noStrike" kern="1200" cap="none" spc="0" normalizeH="0" baseline="0" noProof="0" dirty="0" smtClean="0">
                  <a:ln>
                    <a:noFill/>
                  </a:ln>
                  <a:solidFill>
                    <a:sysClr val="windowText" lastClr="000000">
                      <a:hueOff val="0"/>
                      <a:satOff val="0"/>
                      <a:lumOff val="0"/>
                      <a:alphaOff val="0"/>
                    </a:sysClr>
                  </a:solidFill>
                  <a:effectLst/>
                  <a:uLnTx/>
                  <a:uFillTx/>
                  <a:latin typeface="Garamond"/>
                  <a:cs typeface="B Nazanin" panose="00000400000000000000" pitchFamily="2" charset="-78"/>
                </a:rPr>
                <a:t>تحلیل عاملی به عنوان يك تكنيك كاهش دهنده ي داده ها نام</a:t>
              </a:r>
              <a:r>
                <a:rPr kumimoji="0" lang="en-US" sz="2000" b="0" i="0" u="none" strike="noStrike" kern="1200" cap="none" spc="0" normalizeH="0" baseline="0" noProof="0" dirty="0" smtClean="0">
                  <a:ln>
                    <a:noFill/>
                  </a:ln>
                  <a:solidFill>
                    <a:sysClr val="windowText" lastClr="000000">
                      <a:hueOff val="0"/>
                      <a:satOff val="0"/>
                      <a:lumOff val="0"/>
                      <a:alphaOff val="0"/>
                    </a:sysClr>
                  </a:solidFill>
                  <a:effectLst/>
                  <a:uLnTx/>
                  <a:uFillTx/>
                  <a:latin typeface="Garamond"/>
                  <a:cs typeface="B Nazanin" panose="00000400000000000000" pitchFamily="2" charset="-78"/>
                </a:rPr>
                <a:t> </a:t>
              </a:r>
              <a:r>
                <a:rPr kumimoji="0" lang="fa-IR" sz="2000" b="0" i="0" u="none" strike="noStrike" kern="1200" cap="none" spc="0" normalizeH="0" baseline="0" noProof="0" dirty="0" smtClean="0">
                  <a:ln>
                    <a:noFill/>
                  </a:ln>
                  <a:solidFill>
                    <a:sysClr val="windowText" lastClr="000000">
                      <a:hueOff val="0"/>
                      <a:satOff val="0"/>
                      <a:lumOff val="0"/>
                      <a:alphaOff val="0"/>
                    </a:sysClr>
                  </a:solidFill>
                  <a:effectLst/>
                  <a:uLnTx/>
                  <a:uFillTx/>
                  <a:latin typeface="Garamond"/>
                  <a:cs typeface="B Nazanin" panose="00000400000000000000" pitchFamily="2" charset="-78"/>
                </a:rPr>
                <a:t>گذاري شده است.</a:t>
              </a:r>
              <a:endParaRPr kumimoji="0" lang="fa-IR" sz="2000" b="0" i="0" u="none" strike="noStrike" kern="1200" cap="none" spc="0" normalizeH="0" baseline="0" noProof="0" dirty="0">
                <a:ln>
                  <a:noFill/>
                </a:ln>
                <a:solidFill>
                  <a:sysClr val="windowText" lastClr="000000">
                    <a:hueOff val="0"/>
                    <a:satOff val="0"/>
                    <a:lumOff val="0"/>
                    <a:alphaOff val="0"/>
                  </a:sysClr>
                </a:solidFill>
                <a:effectLst/>
                <a:uLnTx/>
                <a:uFillTx/>
                <a:latin typeface="Garamond"/>
                <a:cs typeface="B Nazanin" panose="00000400000000000000" pitchFamily="2" charset="-78"/>
              </a:endParaRPr>
            </a:p>
          </p:txBody>
        </p:sp>
      </p:grpSp>
      <p:grpSp>
        <p:nvGrpSpPr>
          <p:cNvPr id="21" name="Group 20"/>
          <p:cNvGrpSpPr/>
          <p:nvPr/>
        </p:nvGrpSpPr>
        <p:grpSpPr>
          <a:xfrm>
            <a:off x="693453" y="4600080"/>
            <a:ext cx="7467600" cy="1198080"/>
            <a:chOff x="0" y="2594479"/>
            <a:chExt cx="7467600" cy="1198080"/>
          </a:xfrm>
          <a:scene3d>
            <a:camera prst="orthographicFront"/>
            <a:lightRig rig="flat" dir="t"/>
          </a:scene3d>
        </p:grpSpPr>
        <p:sp>
          <p:nvSpPr>
            <p:cNvPr id="25" name="Rounded Rectangle 24"/>
            <p:cNvSpPr/>
            <p:nvPr/>
          </p:nvSpPr>
          <p:spPr>
            <a:xfrm>
              <a:off x="0" y="2594479"/>
              <a:ext cx="7467600" cy="1198080"/>
            </a:xfrm>
            <a:prstGeom prst="roundRect">
              <a:avLst/>
            </a:prstGeom>
            <a:gradFill rotWithShape="1">
              <a:gsLst>
                <a:gs pos="0">
                  <a:srgbClr val="83992A">
                    <a:hueOff val="0"/>
                    <a:satOff val="0"/>
                    <a:lumOff val="0"/>
                    <a:alphaOff val="0"/>
                    <a:tint val="60000"/>
                    <a:lumMod val="110000"/>
                  </a:srgbClr>
                </a:gs>
                <a:gs pos="100000">
                  <a:srgbClr val="83992A">
                    <a:hueOff val="0"/>
                    <a:satOff val="0"/>
                    <a:lumOff val="0"/>
                    <a:alphaOff val="0"/>
                    <a:tint val="82000"/>
                  </a:srgbClr>
                </a:gs>
              </a:gsLst>
              <a:lin ang="5400000" scaled="0"/>
            </a:gradFill>
            <a:ln>
              <a:noFill/>
            </a:ln>
            <a:effectLst/>
            <a:sp3d prstMaterial="dkEdge">
              <a:bevelT w="8200" h="38100"/>
            </a:sp3d>
          </p:spPr>
        </p:sp>
        <p:sp>
          <p:nvSpPr>
            <p:cNvPr id="26" name="Rounded Rectangle 8"/>
            <p:cNvSpPr/>
            <p:nvPr/>
          </p:nvSpPr>
          <p:spPr>
            <a:xfrm>
              <a:off x="58485" y="2652964"/>
              <a:ext cx="7350630" cy="1081110"/>
            </a:xfrm>
            <a:prstGeom prst="rect">
              <a:avLst/>
            </a:prstGeom>
            <a:noFill/>
            <a:ln>
              <a:noFill/>
            </a:ln>
            <a:effectLst/>
            <a:sp3d/>
          </p:spPr>
          <p:txBody>
            <a:bodyPr spcFirstLastPara="0" vert="horz" wrap="square" lIns="76200" tIns="76200" rIns="76200" bIns="76200" numCol="1" spcCol="1270" anchor="ctr" anchorCtr="0">
              <a:noAutofit/>
            </a:bodyPr>
            <a:lstStyle/>
            <a:p>
              <a:pPr marL="0" marR="0" lvl="0" indent="0" algn="r" defTabSz="889000" rtl="1" eaLnBrk="1" fontAlgn="auto" latinLnBrk="0" hangingPunct="1">
                <a:lnSpc>
                  <a:spcPct val="90000"/>
                </a:lnSpc>
                <a:spcBef>
                  <a:spcPct val="0"/>
                </a:spcBef>
                <a:spcAft>
                  <a:spcPct val="35000"/>
                </a:spcAft>
                <a:buClrTx/>
                <a:buSzTx/>
                <a:buFontTx/>
                <a:buNone/>
                <a:tabLst/>
                <a:defRPr/>
              </a:pPr>
              <a:r>
                <a:rPr kumimoji="0" lang="fa-IR" sz="2000" b="0" i="0" u="none" strike="noStrike" kern="1200" cap="none" spc="0" normalizeH="0" baseline="0" noProof="0" dirty="0" smtClean="0">
                  <a:ln>
                    <a:noFill/>
                  </a:ln>
                  <a:solidFill>
                    <a:sysClr val="windowText" lastClr="000000"/>
                  </a:solidFill>
                  <a:effectLst/>
                  <a:uLnTx/>
                  <a:uFillTx/>
                  <a:latin typeface="Garamond"/>
                  <a:cs typeface="B Nazanin" panose="00000400000000000000" pitchFamily="2" charset="-78"/>
                </a:rPr>
                <a:t>داده هاي اوليه براي تحليل عاملي، ماتريس همبستگي بين متغيرها است.</a:t>
              </a:r>
              <a:endParaRPr kumimoji="0" lang="fa-IR" sz="2000" b="0" i="0" u="none" strike="noStrike" kern="1200" cap="none" spc="0" normalizeH="0" baseline="0" noProof="0" dirty="0">
                <a:ln>
                  <a:noFill/>
                </a:ln>
                <a:solidFill>
                  <a:sysClr val="windowText" lastClr="000000"/>
                </a:solidFill>
                <a:effectLst/>
                <a:uLnTx/>
                <a:uFillTx/>
                <a:latin typeface="Garamond"/>
                <a:cs typeface="B Nazanin" panose="00000400000000000000" pitchFamily="2" charset="-78"/>
              </a:endParaRPr>
            </a:p>
          </p:txBody>
        </p:sp>
      </p:grpSp>
      <p:grpSp>
        <p:nvGrpSpPr>
          <p:cNvPr id="22" name="Group 21"/>
          <p:cNvGrpSpPr/>
          <p:nvPr/>
        </p:nvGrpSpPr>
        <p:grpSpPr>
          <a:xfrm>
            <a:off x="693453" y="5798160"/>
            <a:ext cx="7467600" cy="1059840"/>
            <a:chOff x="0" y="3792559"/>
            <a:chExt cx="7467600" cy="1059840"/>
          </a:xfrm>
        </p:grpSpPr>
        <p:sp>
          <p:nvSpPr>
            <p:cNvPr id="23" name="Rectangle 22"/>
            <p:cNvSpPr/>
            <p:nvPr/>
          </p:nvSpPr>
          <p:spPr>
            <a:xfrm>
              <a:off x="0" y="3792559"/>
              <a:ext cx="7467600" cy="1059840"/>
            </a:xfrm>
            <a:prstGeom prst="rect">
              <a:avLst/>
            </a:prstGeom>
            <a:noFill/>
            <a:ln>
              <a:noFill/>
            </a:ln>
            <a:effectLst/>
          </p:spPr>
        </p:sp>
        <p:sp>
          <p:nvSpPr>
            <p:cNvPr id="24" name="Rectangle 23"/>
            <p:cNvSpPr/>
            <p:nvPr/>
          </p:nvSpPr>
          <p:spPr>
            <a:xfrm>
              <a:off x="0" y="3792559"/>
              <a:ext cx="7467600" cy="1059840"/>
            </a:xfrm>
            <a:prstGeom prst="rect">
              <a:avLst/>
            </a:prstGeom>
            <a:noFill/>
            <a:ln>
              <a:noFill/>
            </a:ln>
            <a:effectLst/>
          </p:spPr>
          <p:txBody>
            <a:bodyPr spcFirstLastPara="0" vert="horz" wrap="square" lIns="237096" tIns="30480" rIns="170688" bIns="30480" numCol="1" spcCol="1270" anchor="ctr" anchorCtr="0">
              <a:noAutofit/>
            </a:bodyPr>
            <a:lstStyle/>
            <a:p>
              <a:pPr marL="228600" marR="0" lvl="1" indent="-228600" algn="r" defTabSz="1066800" rtl="1" eaLnBrk="1" fontAlgn="auto" latinLnBrk="0" hangingPunct="1">
                <a:lnSpc>
                  <a:spcPct val="90000"/>
                </a:lnSpc>
                <a:spcBef>
                  <a:spcPct val="0"/>
                </a:spcBef>
                <a:spcAft>
                  <a:spcPct val="20000"/>
                </a:spcAft>
                <a:buClrTx/>
                <a:buSzTx/>
                <a:buFontTx/>
                <a:buChar char="••"/>
                <a:tabLst/>
                <a:defRPr/>
              </a:pPr>
              <a:r>
                <a:rPr kumimoji="0" lang="fa-IR" sz="2400" b="0" i="0" u="none" strike="noStrike" kern="1200" cap="none" spc="0" normalizeH="0" baseline="0" noProof="0" dirty="0" smtClean="0">
                  <a:ln>
                    <a:noFill/>
                  </a:ln>
                  <a:solidFill>
                    <a:sysClr val="windowText" lastClr="000000">
                      <a:hueOff val="0"/>
                      <a:satOff val="0"/>
                      <a:lumOff val="0"/>
                      <a:alphaOff val="0"/>
                    </a:sysClr>
                  </a:solidFill>
                  <a:effectLst/>
                  <a:uLnTx/>
                  <a:uFillTx/>
                  <a:latin typeface="Garamond"/>
                  <a:cs typeface="B Nazanin" panose="00000400000000000000" pitchFamily="2" charset="-78"/>
                </a:rPr>
                <a:t>به منظور پي </a:t>
              </a:r>
              <a:r>
                <a:rPr kumimoji="0" lang="fa-IR" sz="2000" b="0" i="0" u="none" strike="noStrike" kern="1200" cap="none" spc="0" normalizeH="0" baseline="0" noProof="0" dirty="0" smtClean="0">
                  <a:ln>
                    <a:noFill/>
                  </a:ln>
                  <a:solidFill>
                    <a:sysClr val="windowText" lastClr="000000">
                      <a:hueOff val="0"/>
                      <a:satOff val="0"/>
                      <a:lumOff val="0"/>
                      <a:alphaOff val="0"/>
                    </a:sysClr>
                  </a:solidFill>
                  <a:effectLst/>
                  <a:uLnTx/>
                  <a:uFillTx/>
                  <a:latin typeface="Garamond"/>
                  <a:cs typeface="B Nazanin" panose="00000400000000000000" pitchFamily="2" charset="-78"/>
                </a:rPr>
                <a:t>بردن </a:t>
              </a:r>
              <a:r>
                <a:rPr kumimoji="0" lang="fa-IR" sz="2400" b="0" i="0" u="none" strike="noStrike" kern="1200" cap="none" spc="0" normalizeH="0" baseline="0" noProof="0" dirty="0" smtClean="0">
                  <a:ln>
                    <a:noFill/>
                  </a:ln>
                  <a:solidFill>
                    <a:sysClr val="windowText" lastClr="000000">
                      <a:hueOff val="0"/>
                      <a:satOff val="0"/>
                      <a:lumOff val="0"/>
                      <a:alphaOff val="0"/>
                    </a:sysClr>
                  </a:solidFill>
                  <a:effectLst/>
                  <a:uLnTx/>
                  <a:uFillTx/>
                  <a:latin typeface="Garamond"/>
                  <a:cs typeface="B Nazanin" panose="00000400000000000000" pitchFamily="2" charset="-78"/>
                </a:rPr>
                <a:t>به متغيرهاي زيربنايي يك پديده يا تلخيص مجموعه اي از داده ها از آن </a:t>
              </a:r>
              <a:r>
                <a:rPr kumimoji="0" lang="fa-IR" sz="2000" b="0" i="0" u="none" strike="noStrike" kern="1200" cap="none" spc="0" normalizeH="0" baseline="0" noProof="0" dirty="0" smtClean="0">
                  <a:ln>
                    <a:noFill/>
                  </a:ln>
                  <a:solidFill>
                    <a:sysClr val="windowText" lastClr="000000">
                      <a:hueOff val="0"/>
                      <a:satOff val="0"/>
                      <a:lumOff val="0"/>
                      <a:alphaOff val="0"/>
                    </a:sysClr>
                  </a:solidFill>
                  <a:effectLst/>
                  <a:uLnTx/>
                  <a:uFillTx/>
                  <a:latin typeface="Garamond"/>
                  <a:cs typeface="B Nazanin" panose="00000400000000000000" pitchFamily="2" charset="-78"/>
                </a:rPr>
                <a:t>استفاده</a:t>
              </a:r>
              <a:r>
                <a:rPr kumimoji="0" lang="fa-IR" sz="2400" b="0" i="0" u="none" strike="noStrike" kern="1200" cap="none" spc="0" normalizeH="0" baseline="0" noProof="0" dirty="0" smtClean="0">
                  <a:ln>
                    <a:noFill/>
                  </a:ln>
                  <a:solidFill>
                    <a:sysClr val="windowText" lastClr="000000">
                      <a:hueOff val="0"/>
                      <a:satOff val="0"/>
                      <a:lumOff val="0"/>
                      <a:alphaOff val="0"/>
                    </a:sysClr>
                  </a:solidFill>
                  <a:effectLst/>
                  <a:uLnTx/>
                  <a:uFillTx/>
                  <a:latin typeface="Garamond"/>
                  <a:cs typeface="B Nazanin" panose="00000400000000000000" pitchFamily="2" charset="-78"/>
                </a:rPr>
                <a:t> می شود</a:t>
              </a:r>
              <a:r>
                <a:rPr kumimoji="0" lang="fa-IR" sz="2400" b="0" i="0" u="none" strike="noStrike" kern="1200" cap="none" spc="0" normalizeH="0" baseline="0" noProof="0" dirty="0" smtClean="0">
                  <a:ln>
                    <a:noFill/>
                  </a:ln>
                  <a:solidFill>
                    <a:sysClr val="windowText" lastClr="000000">
                      <a:hueOff val="0"/>
                      <a:satOff val="0"/>
                      <a:lumOff val="0"/>
                      <a:alphaOff val="0"/>
                    </a:sysClr>
                  </a:solidFill>
                  <a:effectLst/>
                  <a:uLnTx/>
                  <a:uFillTx/>
                  <a:latin typeface="Garamond"/>
                  <a:cs typeface="Times New Roman" panose="02020603050405020304" pitchFamily="18" charset="0"/>
                </a:rPr>
                <a:t>.</a:t>
              </a:r>
              <a:endParaRPr kumimoji="0" lang="fa-IR" sz="2400" b="0" i="0" u="none" strike="noStrike" kern="1200" cap="none" spc="0" normalizeH="0" baseline="0" noProof="0" dirty="0">
                <a:ln>
                  <a:noFill/>
                </a:ln>
                <a:solidFill>
                  <a:sysClr val="windowText" lastClr="000000">
                    <a:hueOff val="0"/>
                    <a:satOff val="0"/>
                    <a:lumOff val="0"/>
                    <a:alphaOff val="0"/>
                  </a:sysClr>
                </a:solidFill>
                <a:effectLst/>
                <a:uLnTx/>
                <a:uFillTx/>
                <a:latin typeface="Garamond"/>
                <a:cs typeface="Times New Roman" panose="02020603050405020304" pitchFamily="18" charset="0"/>
              </a:endParaRPr>
            </a:p>
          </p:txBody>
        </p:sp>
      </p:grpSp>
    </p:spTree>
    <p:extLst>
      <p:ext uri="{BB962C8B-B14F-4D97-AF65-F5344CB8AC3E}">
        <p14:creationId xmlns:p14="http://schemas.microsoft.com/office/powerpoint/2010/main" val="558376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Title 1"/>
          <p:cNvSpPr txBox="1">
            <a:spLocks/>
          </p:cNvSpPr>
          <p:nvPr/>
        </p:nvSpPr>
        <p:spPr>
          <a:xfrm>
            <a:off x="1080085" y="2706287"/>
            <a:ext cx="6799262" cy="1303337"/>
          </a:xfrm>
          <a:prstGeom prst="rect">
            <a:avLst/>
          </a:prstGeom>
        </p:spPr>
        <p:txBody>
          <a:bodyPr vert="horz" lIns="91440" tIns="45720" rIns="91440" bIns="45720" rtlCol="0" anchor="b">
            <a:norm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altLang="en-US" sz="2800" smtClean="0">
                <a:cs typeface="B Nazanin" panose="00000400000000000000" pitchFamily="2" charset="-78"/>
              </a:rPr>
              <a:t>نرمال بودن</a:t>
            </a:r>
            <a:endParaRPr lang="en-US" altLang="en-US" sz="2800" smtClean="0">
              <a:cs typeface="B Nazanin" panose="00000400000000000000" pitchFamily="2" charset="-78"/>
            </a:endParaRPr>
          </a:p>
        </p:txBody>
      </p:sp>
      <p:sp>
        <p:nvSpPr>
          <p:cNvPr id="2" name="Rectangle 1"/>
          <p:cNvSpPr/>
          <p:nvPr/>
        </p:nvSpPr>
        <p:spPr>
          <a:xfrm>
            <a:off x="332852" y="4460613"/>
            <a:ext cx="8293727" cy="459036"/>
          </a:xfrm>
          <a:prstGeom prst="rect">
            <a:avLst/>
          </a:prstGeom>
        </p:spPr>
        <p:txBody>
          <a:bodyPr wrap="square">
            <a:spAutoFit/>
          </a:bodyPr>
          <a:lstStyle/>
          <a:p>
            <a:pPr algn="r" rtl="1">
              <a:lnSpc>
                <a:spcPct val="150000"/>
              </a:lnSpc>
            </a:pPr>
            <a:endParaRPr lang="en-US" altLang="en-US" dirty="0">
              <a:cs typeface="B Nazanin" panose="00000400000000000000" pitchFamily="2" charset="-78"/>
            </a:endParaRPr>
          </a:p>
        </p:txBody>
      </p:sp>
      <p:sp>
        <p:nvSpPr>
          <p:cNvPr id="6" name="Rectangle 5"/>
          <p:cNvSpPr/>
          <p:nvPr/>
        </p:nvSpPr>
        <p:spPr>
          <a:xfrm>
            <a:off x="2414998" y="970959"/>
            <a:ext cx="3725700" cy="461665"/>
          </a:xfrm>
          <a:prstGeom prst="rect">
            <a:avLst/>
          </a:prstGeom>
        </p:spPr>
        <p:txBody>
          <a:bodyPr wrap="none">
            <a:spAutoFit/>
          </a:bodyPr>
          <a:lstStyle/>
          <a:p>
            <a:pPr algn="r" rtl="1"/>
            <a:r>
              <a:rPr lang="fa-IR" sz="2400" b="1" dirty="0">
                <a:solidFill>
                  <a:schemeClr val="bg1"/>
                </a:solidFill>
                <a:latin typeface="IRANSans"/>
                <a:cs typeface="B Nazanin" panose="00000400000000000000" pitchFamily="2" charset="-78"/>
              </a:rPr>
              <a:t>مثال برای تحلیل عاملی با </a:t>
            </a:r>
            <a:r>
              <a:rPr lang="en-US" sz="2400" b="1" dirty="0">
                <a:solidFill>
                  <a:schemeClr val="bg1"/>
                </a:solidFill>
                <a:latin typeface="IRANSans"/>
                <a:cs typeface="B Nazanin" panose="00000400000000000000" pitchFamily="2" charset="-78"/>
              </a:rPr>
              <a:t>SPSS</a:t>
            </a:r>
            <a:endParaRPr lang="en-US" sz="2400" dirty="0">
              <a:solidFill>
                <a:schemeClr val="bg1"/>
              </a:solidFill>
              <a:cs typeface="B Nazanin" panose="00000400000000000000" pitchFamily="2" charset="-78"/>
            </a:endParaRPr>
          </a:p>
        </p:txBody>
      </p:sp>
      <p:sp>
        <p:nvSpPr>
          <p:cNvPr id="4" name="Rectangle 3"/>
          <p:cNvSpPr/>
          <p:nvPr/>
        </p:nvSpPr>
        <p:spPr>
          <a:xfrm>
            <a:off x="435894" y="1926794"/>
            <a:ext cx="8190685" cy="400110"/>
          </a:xfrm>
          <a:prstGeom prst="rect">
            <a:avLst/>
          </a:prstGeom>
        </p:spPr>
        <p:txBody>
          <a:bodyPr wrap="square">
            <a:spAutoFit/>
          </a:bodyPr>
          <a:lstStyle/>
          <a:p>
            <a:pPr algn="r" rtl="1"/>
            <a:endParaRPr lang="fa-IR" sz="2000" b="1" i="0" dirty="0">
              <a:solidFill>
                <a:srgbClr val="212529"/>
              </a:solidFill>
              <a:effectLst/>
              <a:latin typeface="IRANSans"/>
              <a:cs typeface="B Nazanin" panose="00000400000000000000" pitchFamily="2" charset="-78"/>
            </a:endParaRPr>
          </a:p>
        </p:txBody>
      </p:sp>
      <p:sp>
        <p:nvSpPr>
          <p:cNvPr id="7" name="Rectangle 6"/>
          <p:cNvSpPr/>
          <p:nvPr/>
        </p:nvSpPr>
        <p:spPr>
          <a:xfrm>
            <a:off x="435894" y="1800654"/>
            <a:ext cx="8272212" cy="461665"/>
          </a:xfrm>
          <a:prstGeom prst="rect">
            <a:avLst/>
          </a:prstGeom>
        </p:spPr>
        <p:txBody>
          <a:bodyPr wrap="square">
            <a:spAutoFit/>
          </a:bodyPr>
          <a:lstStyle/>
          <a:p>
            <a:pPr algn="just" rtl="1"/>
            <a:r>
              <a:rPr lang="fa-IR" sz="2400" b="1" dirty="0">
                <a:solidFill>
                  <a:srgbClr val="FF0000"/>
                </a:solidFill>
                <a:latin typeface="IRANSans"/>
                <a:cs typeface="B Nazanin" panose="00000400000000000000" pitchFamily="2" charset="-78"/>
              </a:rPr>
              <a:t>بخش دوم خروجی: نمودار اسکری</a:t>
            </a:r>
          </a:p>
        </p:txBody>
      </p:sp>
      <p:sp>
        <p:nvSpPr>
          <p:cNvPr id="8" name="Rectangle 7"/>
          <p:cNvSpPr/>
          <p:nvPr/>
        </p:nvSpPr>
        <p:spPr>
          <a:xfrm>
            <a:off x="4927251" y="2588514"/>
            <a:ext cx="4092563" cy="3816429"/>
          </a:xfrm>
          <a:prstGeom prst="rect">
            <a:avLst/>
          </a:prstGeom>
        </p:spPr>
        <p:txBody>
          <a:bodyPr wrap="square">
            <a:spAutoFit/>
          </a:bodyPr>
          <a:lstStyle/>
          <a:p>
            <a:pPr algn="just" rtl="1"/>
            <a:r>
              <a:rPr lang="fa-IR" sz="2200" dirty="0">
                <a:solidFill>
                  <a:srgbClr val="212529"/>
                </a:solidFill>
                <a:latin typeface="IRANSans"/>
                <a:cs typeface="B Nazanin" panose="00000400000000000000" pitchFamily="2" charset="-78"/>
              </a:rPr>
              <a:t>طرح یا نمودار اسکری (</a:t>
            </a:r>
            <a:r>
              <a:rPr lang="en-US" sz="2200" dirty="0">
                <a:solidFill>
                  <a:srgbClr val="212529"/>
                </a:solidFill>
                <a:latin typeface="IRANSans"/>
                <a:cs typeface="B Nazanin" panose="00000400000000000000" pitchFamily="2" charset="-78"/>
              </a:rPr>
              <a:t>Scree </a:t>
            </a:r>
            <a:r>
              <a:rPr lang="en-US" sz="2200" dirty="0" smtClean="0">
                <a:solidFill>
                  <a:srgbClr val="212529"/>
                </a:solidFill>
                <a:latin typeface="IRANSans"/>
                <a:cs typeface="B Nazanin" panose="00000400000000000000" pitchFamily="2" charset="-78"/>
              </a:rPr>
              <a:t>Plot</a:t>
            </a:r>
            <a:r>
              <a:rPr lang="fa-IR" sz="2200" dirty="0" smtClean="0">
                <a:solidFill>
                  <a:srgbClr val="212529"/>
                </a:solidFill>
                <a:latin typeface="IRANSans"/>
                <a:cs typeface="B Nazanin" panose="00000400000000000000" pitchFamily="2" charset="-78"/>
              </a:rPr>
              <a:t>)</a:t>
            </a:r>
            <a:r>
              <a:rPr lang="en-US" sz="2200" dirty="0" smtClean="0">
                <a:solidFill>
                  <a:srgbClr val="212529"/>
                </a:solidFill>
                <a:latin typeface="IRANSans"/>
                <a:cs typeface="B Nazanin" panose="00000400000000000000" pitchFamily="2" charset="-78"/>
              </a:rPr>
              <a:t>، </a:t>
            </a:r>
            <a:r>
              <a:rPr lang="fa-IR" sz="2200" dirty="0">
                <a:solidFill>
                  <a:srgbClr val="212529"/>
                </a:solidFill>
                <a:latin typeface="IRANSans"/>
                <a:cs typeface="B Nazanin" panose="00000400000000000000" pitchFamily="2" charset="-78"/>
              </a:rPr>
              <a:t>به مقادیر ویژه (نمرات کیفیت) که به تازگی مشاهده کردیم، روح می‌بخشد. باز هم می‌بینیم که 4 مولفه اول دارای مقادیر ویژه بیش از 1 هستند. ما این «عوامل موثر» را در مدل‌سازی و تشکیل مدل‌های آماری به کار می‌بریم. بعد از آن یعنی مولفه 5 و مولفه‌های بعدی، مقادیر ویژه مربوطه، به طرز چشمگیری افت می‌کند. افت شدید بین مولفه‌های 1 تا 4 و مولفه‌های 5 تا 16 به شدت نشان می‌دهد که 4 عامل اولیه، زمینه اصلی سوالات ما هستند.</a:t>
            </a:r>
            <a:endParaRPr lang="fa-IR" sz="2200" b="0" i="0" dirty="0">
              <a:solidFill>
                <a:srgbClr val="212529"/>
              </a:solidFill>
              <a:effectLst/>
              <a:latin typeface="IRANSans"/>
              <a:cs typeface="B Nazanin" panose="00000400000000000000" pitchFamily="2" charset="-78"/>
            </a:endParaRPr>
          </a:p>
        </p:txBody>
      </p:sp>
      <p:pic>
        <p:nvPicPr>
          <p:cNvPr id="30722" name="Picture 2" descr="spss factor analysis screepl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17" y="2998552"/>
            <a:ext cx="4386183" cy="2924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132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Title 1"/>
          <p:cNvSpPr txBox="1">
            <a:spLocks/>
          </p:cNvSpPr>
          <p:nvPr/>
        </p:nvSpPr>
        <p:spPr>
          <a:xfrm>
            <a:off x="1080085" y="2706287"/>
            <a:ext cx="6799262" cy="1303337"/>
          </a:xfrm>
          <a:prstGeom prst="rect">
            <a:avLst/>
          </a:prstGeom>
        </p:spPr>
        <p:txBody>
          <a:bodyPr vert="horz" lIns="91440" tIns="45720" rIns="91440" bIns="45720" rtlCol="0" anchor="b">
            <a:norm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altLang="en-US" sz="2800" smtClean="0">
                <a:cs typeface="B Nazanin" panose="00000400000000000000" pitchFamily="2" charset="-78"/>
              </a:rPr>
              <a:t>نرمال بودن</a:t>
            </a:r>
            <a:endParaRPr lang="en-US" altLang="en-US" sz="2800" smtClean="0">
              <a:cs typeface="B Nazanin" panose="00000400000000000000" pitchFamily="2" charset="-78"/>
            </a:endParaRPr>
          </a:p>
        </p:txBody>
      </p:sp>
      <p:sp>
        <p:nvSpPr>
          <p:cNvPr id="2" name="Rectangle 1"/>
          <p:cNvSpPr/>
          <p:nvPr/>
        </p:nvSpPr>
        <p:spPr>
          <a:xfrm>
            <a:off x="332852" y="4460613"/>
            <a:ext cx="8293727" cy="459036"/>
          </a:xfrm>
          <a:prstGeom prst="rect">
            <a:avLst/>
          </a:prstGeom>
        </p:spPr>
        <p:txBody>
          <a:bodyPr wrap="square">
            <a:spAutoFit/>
          </a:bodyPr>
          <a:lstStyle/>
          <a:p>
            <a:pPr algn="r" rtl="1">
              <a:lnSpc>
                <a:spcPct val="150000"/>
              </a:lnSpc>
            </a:pPr>
            <a:endParaRPr lang="en-US" altLang="en-US" dirty="0">
              <a:cs typeface="B Nazanin" panose="00000400000000000000" pitchFamily="2" charset="-78"/>
            </a:endParaRPr>
          </a:p>
        </p:txBody>
      </p:sp>
      <p:sp>
        <p:nvSpPr>
          <p:cNvPr id="6" name="Rectangle 5"/>
          <p:cNvSpPr/>
          <p:nvPr/>
        </p:nvSpPr>
        <p:spPr>
          <a:xfrm>
            <a:off x="2414998" y="970959"/>
            <a:ext cx="3725700" cy="461665"/>
          </a:xfrm>
          <a:prstGeom prst="rect">
            <a:avLst/>
          </a:prstGeom>
        </p:spPr>
        <p:txBody>
          <a:bodyPr wrap="none">
            <a:spAutoFit/>
          </a:bodyPr>
          <a:lstStyle/>
          <a:p>
            <a:pPr algn="r" rtl="1"/>
            <a:r>
              <a:rPr lang="fa-IR" sz="2400" b="1" dirty="0">
                <a:solidFill>
                  <a:schemeClr val="bg1"/>
                </a:solidFill>
                <a:latin typeface="IRANSans"/>
                <a:cs typeface="B Nazanin" panose="00000400000000000000" pitchFamily="2" charset="-78"/>
              </a:rPr>
              <a:t>مثال برای تحلیل عاملی با </a:t>
            </a:r>
            <a:r>
              <a:rPr lang="en-US" sz="2400" b="1" dirty="0">
                <a:solidFill>
                  <a:schemeClr val="bg1"/>
                </a:solidFill>
                <a:latin typeface="IRANSans"/>
                <a:cs typeface="B Nazanin" panose="00000400000000000000" pitchFamily="2" charset="-78"/>
              </a:rPr>
              <a:t>SPSS</a:t>
            </a:r>
            <a:endParaRPr lang="en-US" sz="2400" dirty="0">
              <a:solidFill>
                <a:schemeClr val="bg1"/>
              </a:solidFill>
              <a:cs typeface="B Nazanin" panose="00000400000000000000" pitchFamily="2" charset="-78"/>
            </a:endParaRPr>
          </a:p>
        </p:txBody>
      </p:sp>
      <p:sp>
        <p:nvSpPr>
          <p:cNvPr id="4" name="Rectangle 3"/>
          <p:cNvSpPr/>
          <p:nvPr/>
        </p:nvSpPr>
        <p:spPr>
          <a:xfrm>
            <a:off x="435894" y="1926794"/>
            <a:ext cx="8190685" cy="400110"/>
          </a:xfrm>
          <a:prstGeom prst="rect">
            <a:avLst/>
          </a:prstGeom>
        </p:spPr>
        <p:txBody>
          <a:bodyPr wrap="square">
            <a:spAutoFit/>
          </a:bodyPr>
          <a:lstStyle/>
          <a:p>
            <a:pPr algn="r" rtl="1"/>
            <a:endParaRPr lang="fa-IR" sz="2000" b="1" i="0" dirty="0">
              <a:solidFill>
                <a:srgbClr val="212529"/>
              </a:solidFill>
              <a:effectLst/>
              <a:latin typeface="IRANSans"/>
              <a:cs typeface="B Nazanin" panose="00000400000000000000" pitchFamily="2" charset="-78"/>
            </a:endParaRPr>
          </a:p>
        </p:txBody>
      </p:sp>
      <p:sp>
        <p:nvSpPr>
          <p:cNvPr id="7" name="Rectangle 6"/>
          <p:cNvSpPr/>
          <p:nvPr/>
        </p:nvSpPr>
        <p:spPr>
          <a:xfrm>
            <a:off x="435894" y="1800654"/>
            <a:ext cx="8272212" cy="461665"/>
          </a:xfrm>
          <a:prstGeom prst="rect">
            <a:avLst/>
          </a:prstGeom>
        </p:spPr>
        <p:txBody>
          <a:bodyPr wrap="square">
            <a:spAutoFit/>
          </a:bodyPr>
          <a:lstStyle/>
          <a:p>
            <a:pPr algn="just" rtl="1"/>
            <a:r>
              <a:rPr lang="fa-IR" sz="2400" b="1" dirty="0" smtClean="0">
                <a:solidFill>
                  <a:srgbClr val="FF0000"/>
                </a:solidFill>
                <a:latin typeface="IRANSans"/>
                <a:cs typeface="B Nazanin" panose="00000400000000000000" pitchFamily="2" charset="-78"/>
              </a:rPr>
              <a:t>بخش </a:t>
            </a:r>
            <a:r>
              <a:rPr lang="fa-IR" sz="2400" b="1" dirty="0">
                <a:solidFill>
                  <a:srgbClr val="FF0000"/>
                </a:solidFill>
                <a:latin typeface="IRANSans"/>
                <a:cs typeface="B Nazanin" panose="00000400000000000000" pitchFamily="2" charset="-78"/>
              </a:rPr>
              <a:t>سوم خروجی: تحلیل تجمیعی</a:t>
            </a:r>
          </a:p>
        </p:txBody>
      </p:sp>
      <p:sp>
        <p:nvSpPr>
          <p:cNvPr id="8" name="Rectangle 7"/>
          <p:cNvSpPr/>
          <p:nvPr/>
        </p:nvSpPr>
        <p:spPr>
          <a:xfrm>
            <a:off x="101599" y="2193009"/>
            <a:ext cx="8606507" cy="1107996"/>
          </a:xfrm>
          <a:prstGeom prst="rect">
            <a:avLst/>
          </a:prstGeom>
        </p:spPr>
        <p:txBody>
          <a:bodyPr wrap="square">
            <a:spAutoFit/>
          </a:bodyPr>
          <a:lstStyle/>
          <a:p>
            <a:pPr algn="just" rtl="1"/>
            <a:r>
              <a:rPr lang="fa-IR" sz="2200" dirty="0">
                <a:solidFill>
                  <a:srgbClr val="212529"/>
                </a:solidFill>
                <a:latin typeface="IRANSans"/>
                <a:cs typeface="B Nazanin" panose="00000400000000000000" pitchFamily="2" charset="-78"/>
              </a:rPr>
              <a:t>بنابر آنچه گفته شد، سوالی که مطرح می‌شود آن است که چهار عامل اساسی ما تا چه اندازه واریانس 16 متغیر ورودی را حساب می‌کنند؟ پاسخ این سوال با مقدار مربع </a:t>
            </a:r>
            <a:r>
              <a:rPr lang="en-US" sz="2200" dirty="0">
                <a:solidFill>
                  <a:srgbClr val="212529"/>
                </a:solidFill>
                <a:latin typeface="IRANSans"/>
                <a:cs typeface="B Nazanin" panose="00000400000000000000" pitchFamily="2" charset="-78"/>
              </a:rPr>
              <a:t>r </a:t>
            </a:r>
            <a:r>
              <a:rPr lang="fa-IR" sz="2200" dirty="0">
                <a:solidFill>
                  <a:srgbClr val="212529"/>
                </a:solidFill>
                <a:latin typeface="IRANSans"/>
                <a:cs typeface="B Nazanin" panose="00000400000000000000" pitchFamily="2" charset="-78"/>
              </a:rPr>
              <a:t>یا همان </a:t>
            </a:r>
            <a:r>
              <a:rPr lang="en-US" sz="2200" dirty="0" smtClean="0">
                <a:solidFill>
                  <a:srgbClr val="212529"/>
                </a:solidFill>
                <a:latin typeface="IRANSans"/>
                <a:cs typeface="B Nazanin" panose="00000400000000000000" pitchFamily="2" charset="-78"/>
              </a:rPr>
              <a:t>R2</a:t>
            </a:r>
            <a:r>
              <a:rPr lang="fa-IR" sz="2200" dirty="0" smtClean="0">
                <a:solidFill>
                  <a:srgbClr val="212529"/>
                </a:solidFill>
                <a:latin typeface="IRANSans"/>
                <a:cs typeface="B Nazanin" panose="00000400000000000000" pitchFamily="2" charset="-78"/>
              </a:rPr>
              <a:t> </a:t>
            </a:r>
            <a:r>
              <a:rPr lang="en-US" sz="2200" dirty="0" smtClean="0">
                <a:solidFill>
                  <a:srgbClr val="212529"/>
                </a:solidFill>
                <a:latin typeface="IRANSans"/>
                <a:cs typeface="B Nazanin" panose="00000400000000000000" pitchFamily="2" charset="-78"/>
              </a:rPr>
              <a:t> </a:t>
            </a:r>
            <a:r>
              <a:rPr lang="fa-IR" sz="2200" dirty="0">
                <a:solidFill>
                  <a:srgbClr val="212529"/>
                </a:solidFill>
                <a:latin typeface="IRANSans"/>
                <a:cs typeface="B Nazanin" panose="00000400000000000000" pitchFamily="2" charset="-78"/>
              </a:rPr>
              <a:t>داده می‌شود. </a:t>
            </a:r>
            <a:r>
              <a:rPr lang="fa-IR" sz="2200" dirty="0" smtClean="0">
                <a:solidFill>
                  <a:srgbClr val="212529"/>
                </a:solidFill>
                <a:latin typeface="IRANSans"/>
                <a:cs typeface="B Nazanin" panose="00000400000000000000" pitchFamily="2" charset="-78"/>
              </a:rPr>
              <a:t>مقدار</a:t>
            </a:r>
            <a:r>
              <a:rPr lang="en-US" sz="2200" dirty="0" smtClean="0">
                <a:solidFill>
                  <a:srgbClr val="212529"/>
                </a:solidFill>
                <a:latin typeface="IRANSans"/>
                <a:cs typeface="B Nazanin" panose="00000400000000000000" pitchFamily="2" charset="-78"/>
              </a:rPr>
              <a:t>R2 </a:t>
            </a:r>
            <a:r>
              <a:rPr lang="fa-IR" sz="2200" dirty="0">
                <a:solidFill>
                  <a:srgbClr val="212529"/>
                </a:solidFill>
                <a:latin typeface="IRANSans"/>
                <a:cs typeface="B Nazanin" panose="00000400000000000000" pitchFamily="2" charset="-78"/>
              </a:rPr>
              <a:t>در تجزیه و تحلیل عاملی به نام میزان اشتراک عامل‌ها شناخته می‌شوند.</a:t>
            </a:r>
            <a:endParaRPr lang="fa-IR" sz="2200" b="0" i="0" dirty="0">
              <a:solidFill>
                <a:srgbClr val="212529"/>
              </a:solidFill>
              <a:effectLst/>
              <a:latin typeface="IRANSans"/>
              <a:cs typeface="B Nazanin" panose="00000400000000000000" pitchFamily="2" charset="-78"/>
            </a:endParaRPr>
          </a:p>
        </p:txBody>
      </p:sp>
      <p:pic>
        <p:nvPicPr>
          <p:cNvPr id="32770" name="Picture 2" descr="spss factor analysis output communali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99" y="3137427"/>
            <a:ext cx="6033361" cy="3720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954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Title 1"/>
          <p:cNvSpPr txBox="1">
            <a:spLocks/>
          </p:cNvSpPr>
          <p:nvPr/>
        </p:nvSpPr>
        <p:spPr>
          <a:xfrm>
            <a:off x="1080085" y="2706287"/>
            <a:ext cx="6799262" cy="1303337"/>
          </a:xfrm>
          <a:prstGeom prst="rect">
            <a:avLst/>
          </a:prstGeom>
        </p:spPr>
        <p:txBody>
          <a:bodyPr vert="horz" lIns="91440" tIns="45720" rIns="91440" bIns="45720" rtlCol="0" anchor="b">
            <a:norm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altLang="en-US" sz="2800" smtClean="0">
                <a:cs typeface="B Nazanin" panose="00000400000000000000" pitchFamily="2" charset="-78"/>
              </a:rPr>
              <a:t>نرمال بودن</a:t>
            </a:r>
            <a:endParaRPr lang="en-US" altLang="en-US" sz="2800" smtClean="0">
              <a:cs typeface="B Nazanin" panose="00000400000000000000" pitchFamily="2" charset="-78"/>
            </a:endParaRPr>
          </a:p>
        </p:txBody>
      </p:sp>
      <p:sp>
        <p:nvSpPr>
          <p:cNvPr id="2" name="Rectangle 1"/>
          <p:cNvSpPr/>
          <p:nvPr/>
        </p:nvSpPr>
        <p:spPr>
          <a:xfrm>
            <a:off x="332852" y="4460613"/>
            <a:ext cx="8293727" cy="459036"/>
          </a:xfrm>
          <a:prstGeom prst="rect">
            <a:avLst/>
          </a:prstGeom>
        </p:spPr>
        <p:txBody>
          <a:bodyPr wrap="square">
            <a:spAutoFit/>
          </a:bodyPr>
          <a:lstStyle/>
          <a:p>
            <a:pPr algn="r" rtl="1">
              <a:lnSpc>
                <a:spcPct val="150000"/>
              </a:lnSpc>
            </a:pPr>
            <a:endParaRPr lang="en-US" altLang="en-US" dirty="0">
              <a:cs typeface="B Nazanin" panose="00000400000000000000" pitchFamily="2" charset="-78"/>
            </a:endParaRPr>
          </a:p>
        </p:txBody>
      </p:sp>
      <p:sp>
        <p:nvSpPr>
          <p:cNvPr id="6" name="Rectangle 5"/>
          <p:cNvSpPr/>
          <p:nvPr/>
        </p:nvSpPr>
        <p:spPr>
          <a:xfrm>
            <a:off x="2414998" y="970959"/>
            <a:ext cx="3725700" cy="461665"/>
          </a:xfrm>
          <a:prstGeom prst="rect">
            <a:avLst/>
          </a:prstGeom>
        </p:spPr>
        <p:txBody>
          <a:bodyPr wrap="none">
            <a:spAutoFit/>
          </a:bodyPr>
          <a:lstStyle/>
          <a:p>
            <a:pPr algn="r" rtl="1"/>
            <a:r>
              <a:rPr lang="fa-IR" sz="2400" b="1" dirty="0">
                <a:solidFill>
                  <a:schemeClr val="bg1"/>
                </a:solidFill>
                <a:latin typeface="IRANSans"/>
                <a:cs typeface="B Nazanin" panose="00000400000000000000" pitchFamily="2" charset="-78"/>
              </a:rPr>
              <a:t>مثال برای تحلیل عاملی با </a:t>
            </a:r>
            <a:r>
              <a:rPr lang="en-US" sz="2400" b="1" dirty="0">
                <a:solidFill>
                  <a:schemeClr val="bg1"/>
                </a:solidFill>
                <a:latin typeface="IRANSans"/>
                <a:cs typeface="B Nazanin" panose="00000400000000000000" pitchFamily="2" charset="-78"/>
              </a:rPr>
              <a:t>SPSS</a:t>
            </a:r>
            <a:endParaRPr lang="en-US" sz="2400" dirty="0">
              <a:solidFill>
                <a:schemeClr val="bg1"/>
              </a:solidFill>
              <a:cs typeface="B Nazanin" panose="00000400000000000000" pitchFamily="2" charset="-78"/>
            </a:endParaRPr>
          </a:p>
        </p:txBody>
      </p:sp>
      <p:sp>
        <p:nvSpPr>
          <p:cNvPr id="4" name="Rectangle 3"/>
          <p:cNvSpPr/>
          <p:nvPr/>
        </p:nvSpPr>
        <p:spPr>
          <a:xfrm>
            <a:off x="435894" y="1926794"/>
            <a:ext cx="8190685" cy="400110"/>
          </a:xfrm>
          <a:prstGeom prst="rect">
            <a:avLst/>
          </a:prstGeom>
        </p:spPr>
        <p:txBody>
          <a:bodyPr wrap="square">
            <a:spAutoFit/>
          </a:bodyPr>
          <a:lstStyle/>
          <a:p>
            <a:pPr algn="r" rtl="1"/>
            <a:endParaRPr lang="fa-IR" sz="2000" b="1" i="0" dirty="0">
              <a:solidFill>
                <a:srgbClr val="212529"/>
              </a:solidFill>
              <a:effectLst/>
              <a:latin typeface="IRANSans"/>
              <a:cs typeface="B Nazanin" panose="00000400000000000000" pitchFamily="2" charset="-78"/>
            </a:endParaRPr>
          </a:p>
        </p:txBody>
      </p:sp>
      <p:sp>
        <p:nvSpPr>
          <p:cNvPr id="7" name="Rectangle 6"/>
          <p:cNvSpPr/>
          <p:nvPr/>
        </p:nvSpPr>
        <p:spPr>
          <a:xfrm>
            <a:off x="435894" y="1800654"/>
            <a:ext cx="8272212" cy="461665"/>
          </a:xfrm>
          <a:prstGeom prst="rect">
            <a:avLst/>
          </a:prstGeom>
        </p:spPr>
        <p:txBody>
          <a:bodyPr wrap="square">
            <a:spAutoFit/>
          </a:bodyPr>
          <a:lstStyle/>
          <a:p>
            <a:pPr algn="just" rtl="1"/>
            <a:r>
              <a:rPr lang="fa-IR" sz="2400" b="1" dirty="0" smtClean="0">
                <a:solidFill>
                  <a:srgbClr val="FF0000"/>
                </a:solidFill>
                <a:latin typeface="IRANSans"/>
                <a:cs typeface="B Nazanin" panose="00000400000000000000" pitchFamily="2" charset="-78"/>
              </a:rPr>
              <a:t>بخش </a:t>
            </a:r>
            <a:r>
              <a:rPr lang="fa-IR" sz="2400" b="1" dirty="0">
                <a:solidFill>
                  <a:srgbClr val="FF0000"/>
                </a:solidFill>
                <a:latin typeface="IRANSans"/>
                <a:cs typeface="B Nazanin" panose="00000400000000000000" pitchFamily="2" charset="-78"/>
              </a:rPr>
              <a:t>سوم خروجی: تحلیل تجمیعی</a:t>
            </a:r>
          </a:p>
        </p:txBody>
      </p:sp>
      <p:sp>
        <p:nvSpPr>
          <p:cNvPr id="8" name="Rectangle 7"/>
          <p:cNvSpPr/>
          <p:nvPr/>
        </p:nvSpPr>
        <p:spPr>
          <a:xfrm>
            <a:off x="332852" y="2262319"/>
            <a:ext cx="8606507" cy="4154984"/>
          </a:xfrm>
          <a:prstGeom prst="rect">
            <a:avLst/>
          </a:prstGeom>
        </p:spPr>
        <p:txBody>
          <a:bodyPr wrap="square">
            <a:spAutoFit/>
          </a:bodyPr>
          <a:lstStyle/>
          <a:p>
            <a:pPr algn="just" rtl="1"/>
            <a:r>
              <a:rPr lang="fa-IR" sz="2400" dirty="0">
                <a:solidFill>
                  <a:srgbClr val="212529"/>
                </a:solidFill>
                <a:latin typeface="IRANSans"/>
                <a:cs typeface="B Nazanin" panose="00000400000000000000" pitchFamily="2" charset="-78"/>
              </a:rPr>
              <a:t> بنابراین اگر با رگرسیون چندگانه </a:t>
            </a:r>
            <a:r>
              <a:rPr lang="en-US" sz="2400" dirty="0">
                <a:solidFill>
                  <a:srgbClr val="212529"/>
                </a:solidFill>
                <a:latin typeface="Arial" panose="020B0604020202020204" pitchFamily="34" charset="0"/>
                <a:cs typeface="B Nazanin" panose="00000400000000000000" pitchFamily="2" charset="-78"/>
              </a:rPr>
              <a:t>v1 </a:t>
            </a:r>
            <a:r>
              <a:rPr lang="fa-IR" sz="2400" dirty="0">
                <a:solidFill>
                  <a:srgbClr val="212529"/>
                </a:solidFill>
                <a:latin typeface="IRANSans"/>
                <a:cs typeface="B Nazanin" panose="00000400000000000000" pitchFamily="2" charset="-78"/>
              </a:rPr>
              <a:t>را بوسیله 4 مولفه خود پیش بینی کنیم، </a:t>
            </a:r>
            <a:r>
              <a:rPr lang="fa-IR" sz="2400" dirty="0" smtClean="0">
                <a:solidFill>
                  <a:srgbClr val="212529"/>
                </a:solidFill>
                <a:latin typeface="IRANSans"/>
                <a:cs typeface="B Nazanin" panose="00000400000000000000" pitchFamily="2" charset="-78"/>
              </a:rPr>
              <a:t>مقدار</a:t>
            </a:r>
            <a:r>
              <a:rPr lang="en-US" sz="2400" dirty="0" smtClean="0">
                <a:solidFill>
                  <a:srgbClr val="212529"/>
                </a:solidFill>
                <a:latin typeface="MJXc-TeX-math-I"/>
                <a:cs typeface="B Nazanin" panose="00000400000000000000" pitchFamily="2" charset="-78"/>
              </a:rPr>
              <a:t>r</a:t>
            </a:r>
            <a:r>
              <a:rPr lang="en-US" sz="2400" dirty="0" smtClean="0">
                <a:solidFill>
                  <a:srgbClr val="212529"/>
                </a:solidFill>
                <a:latin typeface="MJXc-TeX-main-R"/>
                <a:cs typeface="B Nazanin" panose="00000400000000000000" pitchFamily="2" charset="-78"/>
              </a:rPr>
              <a:t>2</a:t>
            </a:r>
            <a:r>
              <a:rPr lang="en-US" sz="2400" dirty="0" smtClean="0">
                <a:solidFill>
                  <a:srgbClr val="212529"/>
                </a:solidFill>
                <a:latin typeface="IRANSans"/>
                <a:cs typeface="B Nazanin" panose="00000400000000000000" pitchFamily="2" charset="-78"/>
              </a:rPr>
              <a:t>r2</a:t>
            </a:r>
            <a:r>
              <a:rPr lang="fa-IR" sz="2400" dirty="0" smtClean="0">
                <a:solidFill>
                  <a:srgbClr val="212529"/>
                </a:solidFill>
                <a:latin typeface="IRANSans"/>
                <a:cs typeface="B Nazanin" panose="00000400000000000000" pitchFamily="2" charset="-78"/>
              </a:rPr>
              <a:t> برابر </a:t>
            </a:r>
            <a:r>
              <a:rPr lang="fa-IR" sz="2400" dirty="0">
                <a:solidFill>
                  <a:srgbClr val="212529"/>
                </a:solidFill>
                <a:latin typeface="IRANSans"/>
                <a:cs typeface="B Nazanin" panose="00000400000000000000" pitchFamily="2" charset="-78"/>
              </a:rPr>
              <a:t>با 0.596 خواهد بود. به این ترتیب ارتباط این مولفه‌ها با </a:t>
            </a:r>
            <a:r>
              <a:rPr lang="fa-IR" sz="2400" dirty="0" smtClean="0">
                <a:solidFill>
                  <a:srgbClr val="212529"/>
                </a:solidFill>
                <a:latin typeface="IRANSans"/>
                <a:cs typeface="B Nazanin" panose="00000400000000000000" pitchFamily="2" charset="-78"/>
              </a:rPr>
              <a:t>مقدار</a:t>
            </a:r>
            <a:r>
              <a:rPr lang="en-US" sz="2400" dirty="0" smtClean="0">
                <a:solidFill>
                  <a:srgbClr val="212529"/>
                </a:solidFill>
                <a:latin typeface="Arial" panose="020B0604020202020204" pitchFamily="34" charset="0"/>
                <a:cs typeface="B Nazanin" panose="00000400000000000000" pitchFamily="2" charset="-78"/>
              </a:rPr>
              <a:t>v1</a:t>
            </a:r>
            <a:r>
              <a:rPr lang="en-US" sz="2400" dirty="0">
                <a:solidFill>
                  <a:srgbClr val="212529"/>
                </a:solidFill>
                <a:latin typeface="Arial" panose="020B0604020202020204" pitchFamily="34" charset="0"/>
                <a:cs typeface="B Nazanin" panose="00000400000000000000" pitchFamily="2" charset="-78"/>
              </a:rPr>
              <a:t> </a:t>
            </a:r>
            <a:r>
              <a:rPr lang="fa-IR" sz="2400" dirty="0">
                <a:solidFill>
                  <a:srgbClr val="212529"/>
                </a:solidFill>
                <a:latin typeface="IRANSans"/>
                <a:cs typeface="B Nazanin" panose="00000400000000000000" pitchFamily="2" charset="-78"/>
              </a:rPr>
              <a:t>مشخص می‌شود. متغیرهایی که دارای ارتباطات کمتری هستند، مثلا مقدار </a:t>
            </a:r>
            <a:r>
              <a:rPr lang="en-US" sz="2400" dirty="0" smtClean="0">
                <a:solidFill>
                  <a:srgbClr val="212529"/>
                </a:solidFill>
                <a:latin typeface="MJXc-TeX-math-I"/>
                <a:cs typeface="B Nazanin" panose="00000400000000000000" pitchFamily="2" charset="-78"/>
              </a:rPr>
              <a:t>r</a:t>
            </a:r>
            <a:r>
              <a:rPr lang="en-US" sz="2400" dirty="0" smtClean="0">
                <a:solidFill>
                  <a:srgbClr val="212529"/>
                </a:solidFill>
                <a:latin typeface="MJXc-TeX-main-R"/>
                <a:cs typeface="B Nazanin" panose="00000400000000000000" pitchFamily="2" charset="-78"/>
              </a:rPr>
              <a:t>2</a:t>
            </a:r>
            <a:r>
              <a:rPr lang="en-US" sz="2400" dirty="0" smtClean="0">
                <a:solidFill>
                  <a:srgbClr val="212529"/>
                </a:solidFill>
                <a:latin typeface="IRANSans"/>
                <a:cs typeface="B Nazanin" panose="00000400000000000000" pitchFamily="2" charset="-78"/>
              </a:rPr>
              <a:t>r2</a:t>
            </a:r>
            <a:r>
              <a:rPr lang="fa-IR" sz="2400" dirty="0" smtClean="0">
                <a:solidFill>
                  <a:srgbClr val="212529"/>
                </a:solidFill>
                <a:latin typeface="IRANSans"/>
                <a:cs typeface="B Nazanin" panose="00000400000000000000" pitchFamily="2" charset="-78"/>
              </a:rPr>
              <a:t> آن‌ها </a:t>
            </a:r>
            <a:r>
              <a:rPr lang="fa-IR" sz="2400" dirty="0">
                <a:solidFill>
                  <a:srgbClr val="212529"/>
                </a:solidFill>
                <a:latin typeface="IRANSans"/>
                <a:cs typeface="B Nazanin" panose="00000400000000000000" pitchFamily="2" charset="-78"/>
              </a:rPr>
              <a:t>کمتر از 0٫4 است، در اندازه گیری عوامل اساسی در تحلیل عاملی با </a:t>
            </a:r>
            <a:r>
              <a:rPr lang="en-US" sz="2400" dirty="0">
                <a:solidFill>
                  <a:srgbClr val="212529"/>
                </a:solidFill>
                <a:latin typeface="IRANSans"/>
                <a:cs typeface="B Nazanin" panose="00000400000000000000" pitchFamily="2" charset="-78"/>
              </a:rPr>
              <a:t>SPSS </a:t>
            </a:r>
            <a:r>
              <a:rPr lang="fa-IR" sz="2400" dirty="0">
                <a:solidFill>
                  <a:srgbClr val="212529"/>
                </a:solidFill>
                <a:latin typeface="IRANSans"/>
                <a:cs typeface="B Nazanin" panose="00000400000000000000" pitchFamily="2" charset="-78"/>
              </a:rPr>
              <a:t>تأثیر چندانی ندارند.</a:t>
            </a:r>
          </a:p>
          <a:p>
            <a:pPr algn="just" rtl="1"/>
            <a:r>
              <a:rPr lang="fa-IR" sz="2400" dirty="0">
                <a:solidFill>
                  <a:srgbClr val="212529"/>
                </a:solidFill>
                <a:latin typeface="IRANSans"/>
                <a:cs typeface="B Nazanin" panose="00000400000000000000" pitchFamily="2" charset="-78"/>
              </a:rPr>
              <a:t>به این ترتیب می‌توان چنین متغیرها یا به شکل صحیح‌تر، چنین مولفه‌هایی را از تجزیه و تحلیل حذف کرد. اما به خاطر داشته باشید که انجام این کار ممکن است همه نتایج را تغییر دهد. بنابراین باید کل تحلیل را با به صورت تکراری با حذف یک یک عامل‌ها تکرار کرده و سپس نتایج را بررسی کرد. شاید حضور یک عامل حذف شده و خارج کردن عامل دیگر باعث بهبود مدل شود. اگر طرح </a:t>
            </a:r>
            <a:r>
              <a:rPr lang="en-US" sz="2400" dirty="0">
                <a:solidFill>
                  <a:srgbClr val="212529"/>
                </a:solidFill>
                <a:latin typeface="IRANSans"/>
                <a:cs typeface="B Nazanin" panose="00000400000000000000" pitchFamily="2" charset="-78"/>
              </a:rPr>
              <a:t>scree </a:t>
            </a:r>
            <a:r>
              <a:rPr lang="fa-IR" sz="2400" dirty="0">
                <a:solidFill>
                  <a:srgbClr val="212529"/>
                </a:solidFill>
                <a:latin typeface="IRANSans"/>
                <a:cs typeface="B Nazanin" panose="00000400000000000000" pitchFamily="2" charset="-78"/>
              </a:rPr>
              <a:t>توجیه کند که مولفه‌های صحیحی انتخاب شده‌اند، می‌توانید مولفه اضافه شده را در مدل حفظ کنید. اما اگر ماتریس بارگذاری فاکتور (چرخش) به شکلی تغییر کند که مدل کمتر قابل تفسیر شود، از انجام این کار صرف نظر کنید.</a:t>
            </a:r>
            <a:endParaRPr lang="fa-IR" sz="2400" b="0" i="0" dirty="0">
              <a:solidFill>
                <a:srgbClr val="212529"/>
              </a:solidFill>
              <a:effectLst/>
              <a:latin typeface="IRANSans"/>
              <a:cs typeface="B Nazanin" panose="00000400000000000000" pitchFamily="2" charset="-78"/>
            </a:endParaRPr>
          </a:p>
        </p:txBody>
      </p:sp>
    </p:spTree>
    <p:extLst>
      <p:ext uri="{BB962C8B-B14F-4D97-AF65-F5344CB8AC3E}">
        <p14:creationId xmlns:p14="http://schemas.microsoft.com/office/powerpoint/2010/main" val="1082281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Title 1"/>
          <p:cNvSpPr txBox="1">
            <a:spLocks/>
          </p:cNvSpPr>
          <p:nvPr/>
        </p:nvSpPr>
        <p:spPr>
          <a:xfrm>
            <a:off x="1080085" y="2706287"/>
            <a:ext cx="6799262" cy="1303337"/>
          </a:xfrm>
          <a:prstGeom prst="rect">
            <a:avLst/>
          </a:prstGeom>
        </p:spPr>
        <p:txBody>
          <a:bodyPr vert="horz" lIns="91440" tIns="45720" rIns="91440" bIns="45720" rtlCol="0" anchor="b">
            <a:norm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altLang="en-US" sz="2800" smtClean="0">
                <a:cs typeface="B Nazanin" panose="00000400000000000000" pitchFamily="2" charset="-78"/>
              </a:rPr>
              <a:t>نرمال بودن</a:t>
            </a:r>
            <a:endParaRPr lang="en-US" altLang="en-US" sz="2800" smtClean="0">
              <a:cs typeface="B Nazanin" panose="00000400000000000000" pitchFamily="2" charset="-78"/>
            </a:endParaRPr>
          </a:p>
        </p:txBody>
      </p:sp>
      <p:sp>
        <p:nvSpPr>
          <p:cNvPr id="2" name="Rectangle 1"/>
          <p:cNvSpPr/>
          <p:nvPr/>
        </p:nvSpPr>
        <p:spPr>
          <a:xfrm>
            <a:off x="332852" y="4460613"/>
            <a:ext cx="8293727" cy="459036"/>
          </a:xfrm>
          <a:prstGeom prst="rect">
            <a:avLst/>
          </a:prstGeom>
        </p:spPr>
        <p:txBody>
          <a:bodyPr wrap="square">
            <a:spAutoFit/>
          </a:bodyPr>
          <a:lstStyle/>
          <a:p>
            <a:pPr algn="r" rtl="1">
              <a:lnSpc>
                <a:spcPct val="150000"/>
              </a:lnSpc>
            </a:pPr>
            <a:endParaRPr lang="en-US" altLang="en-US" dirty="0">
              <a:cs typeface="B Nazanin" panose="00000400000000000000" pitchFamily="2" charset="-78"/>
            </a:endParaRPr>
          </a:p>
        </p:txBody>
      </p:sp>
      <p:sp>
        <p:nvSpPr>
          <p:cNvPr id="6" name="Rectangle 5"/>
          <p:cNvSpPr/>
          <p:nvPr/>
        </p:nvSpPr>
        <p:spPr>
          <a:xfrm>
            <a:off x="2414998" y="970959"/>
            <a:ext cx="3725700" cy="461665"/>
          </a:xfrm>
          <a:prstGeom prst="rect">
            <a:avLst/>
          </a:prstGeom>
        </p:spPr>
        <p:txBody>
          <a:bodyPr wrap="none">
            <a:spAutoFit/>
          </a:bodyPr>
          <a:lstStyle/>
          <a:p>
            <a:pPr algn="r" rtl="1"/>
            <a:r>
              <a:rPr lang="fa-IR" sz="2400" b="1" dirty="0">
                <a:solidFill>
                  <a:schemeClr val="bg1"/>
                </a:solidFill>
                <a:latin typeface="IRANSans"/>
                <a:cs typeface="B Nazanin" panose="00000400000000000000" pitchFamily="2" charset="-78"/>
              </a:rPr>
              <a:t>مثال برای تحلیل عاملی با </a:t>
            </a:r>
            <a:r>
              <a:rPr lang="en-US" sz="2400" b="1" dirty="0">
                <a:solidFill>
                  <a:schemeClr val="bg1"/>
                </a:solidFill>
                <a:latin typeface="IRANSans"/>
                <a:cs typeface="B Nazanin" panose="00000400000000000000" pitchFamily="2" charset="-78"/>
              </a:rPr>
              <a:t>SPSS</a:t>
            </a:r>
            <a:endParaRPr lang="en-US" sz="2400" dirty="0">
              <a:solidFill>
                <a:schemeClr val="bg1"/>
              </a:solidFill>
              <a:cs typeface="B Nazanin" panose="00000400000000000000" pitchFamily="2" charset="-78"/>
            </a:endParaRPr>
          </a:p>
        </p:txBody>
      </p:sp>
      <p:sp>
        <p:nvSpPr>
          <p:cNvPr id="4" name="Rectangle 3"/>
          <p:cNvSpPr/>
          <p:nvPr/>
        </p:nvSpPr>
        <p:spPr>
          <a:xfrm>
            <a:off x="435894" y="1926794"/>
            <a:ext cx="8190685" cy="400110"/>
          </a:xfrm>
          <a:prstGeom prst="rect">
            <a:avLst/>
          </a:prstGeom>
        </p:spPr>
        <p:txBody>
          <a:bodyPr wrap="square">
            <a:spAutoFit/>
          </a:bodyPr>
          <a:lstStyle/>
          <a:p>
            <a:pPr algn="r" rtl="1"/>
            <a:endParaRPr lang="fa-IR" sz="2000" b="1" i="0" dirty="0">
              <a:solidFill>
                <a:srgbClr val="212529"/>
              </a:solidFill>
              <a:effectLst/>
              <a:latin typeface="IRANSans"/>
              <a:cs typeface="B Nazanin" panose="00000400000000000000" pitchFamily="2" charset="-78"/>
            </a:endParaRPr>
          </a:p>
        </p:txBody>
      </p:sp>
      <p:sp>
        <p:nvSpPr>
          <p:cNvPr id="7" name="Rectangle 6"/>
          <p:cNvSpPr/>
          <p:nvPr/>
        </p:nvSpPr>
        <p:spPr>
          <a:xfrm>
            <a:off x="435894" y="1800654"/>
            <a:ext cx="8272212" cy="461665"/>
          </a:xfrm>
          <a:prstGeom prst="rect">
            <a:avLst/>
          </a:prstGeom>
        </p:spPr>
        <p:txBody>
          <a:bodyPr wrap="square">
            <a:spAutoFit/>
          </a:bodyPr>
          <a:lstStyle/>
          <a:p>
            <a:pPr algn="just" rtl="1"/>
            <a:r>
              <a:rPr lang="fa-IR" sz="2400" b="1" dirty="0">
                <a:solidFill>
                  <a:srgbClr val="FF0000"/>
                </a:solidFill>
                <a:latin typeface="IRANSans"/>
                <a:cs typeface="B Nazanin" panose="00000400000000000000" pitchFamily="2" charset="-78"/>
              </a:rPr>
              <a:t>بخش چهارم خروجی: ماتریس مولفه‌ها (</a:t>
            </a:r>
            <a:r>
              <a:rPr lang="en-US" sz="2400" b="1" dirty="0">
                <a:solidFill>
                  <a:srgbClr val="FF0000"/>
                </a:solidFill>
                <a:latin typeface="IRANSans"/>
                <a:cs typeface="B Nazanin" panose="00000400000000000000" pitchFamily="2" charset="-78"/>
              </a:rPr>
              <a:t>Component Matrix)</a:t>
            </a:r>
            <a:endParaRPr lang="fa-IR" sz="2400" b="1" dirty="0">
              <a:solidFill>
                <a:srgbClr val="FF0000"/>
              </a:solidFill>
              <a:latin typeface="IRANSans"/>
              <a:cs typeface="B Nazanin" panose="00000400000000000000" pitchFamily="2" charset="-78"/>
            </a:endParaRPr>
          </a:p>
        </p:txBody>
      </p:sp>
      <p:sp>
        <p:nvSpPr>
          <p:cNvPr id="9" name="Rectangle 8"/>
          <p:cNvSpPr/>
          <p:nvPr/>
        </p:nvSpPr>
        <p:spPr>
          <a:xfrm>
            <a:off x="5384800" y="2326904"/>
            <a:ext cx="3759200" cy="3416320"/>
          </a:xfrm>
          <a:prstGeom prst="rect">
            <a:avLst/>
          </a:prstGeom>
        </p:spPr>
        <p:txBody>
          <a:bodyPr wrap="square">
            <a:spAutoFit/>
          </a:bodyPr>
          <a:lstStyle/>
          <a:p>
            <a:pPr algn="just" rtl="1"/>
            <a:r>
              <a:rPr lang="fa-IR" sz="2400" dirty="0">
                <a:solidFill>
                  <a:srgbClr val="212529"/>
                </a:solidFill>
                <a:latin typeface="IRANSans"/>
                <a:cs typeface="B Nazanin" panose="00000400000000000000" pitchFamily="2" charset="-78"/>
              </a:rPr>
              <a:t>تاکنون، نتیجه گرفتیم که 16 متغیر ما احتمالاً 4 عامل اساسی را اندازه گیری می‌کنند. ولی سوالی که پیش می‌آید این است که هر مولفه یا عامل، دقیقا چه ویژگی را را اندازه‌گیری کرده است؟ ماتریس مولفه همبستگی پیرسون ارتباط بین مشاهدات و مولفه‌ها را نشان می‌دهد. این همبستگی‌ها را «بار عاملی» (</a:t>
            </a:r>
            <a:r>
              <a:rPr lang="en-US" sz="2400" dirty="0">
                <a:solidFill>
                  <a:srgbClr val="212529"/>
                </a:solidFill>
                <a:latin typeface="IRANSans"/>
                <a:cs typeface="B Nazanin" panose="00000400000000000000" pitchFamily="2" charset="-78"/>
              </a:rPr>
              <a:t>Factor </a:t>
            </a:r>
            <a:r>
              <a:rPr lang="en-US" sz="2400" dirty="0" smtClean="0">
                <a:solidFill>
                  <a:srgbClr val="212529"/>
                </a:solidFill>
                <a:latin typeface="IRANSans"/>
                <a:cs typeface="B Nazanin" panose="00000400000000000000" pitchFamily="2" charset="-78"/>
              </a:rPr>
              <a:t>Load</a:t>
            </a:r>
            <a:r>
              <a:rPr lang="fa-IR" sz="2400" dirty="0" smtClean="0">
                <a:solidFill>
                  <a:srgbClr val="212529"/>
                </a:solidFill>
                <a:latin typeface="IRANSans"/>
                <a:cs typeface="B Nazanin" panose="00000400000000000000" pitchFamily="2" charset="-78"/>
              </a:rPr>
              <a:t>)</a:t>
            </a:r>
            <a:r>
              <a:rPr lang="en-US" sz="2400" dirty="0" smtClean="0">
                <a:solidFill>
                  <a:srgbClr val="212529"/>
                </a:solidFill>
                <a:latin typeface="IRANSans"/>
                <a:cs typeface="B Nazanin" panose="00000400000000000000" pitchFamily="2" charset="-78"/>
              </a:rPr>
              <a:t> </a:t>
            </a:r>
            <a:r>
              <a:rPr lang="en-US" sz="2400" dirty="0">
                <a:solidFill>
                  <a:srgbClr val="212529"/>
                </a:solidFill>
                <a:latin typeface="IRANSans"/>
                <a:cs typeface="B Nazanin" panose="00000400000000000000" pitchFamily="2" charset="-78"/>
              </a:rPr>
              <a:t>‌</a:t>
            </a:r>
            <a:r>
              <a:rPr lang="fa-IR" sz="2400" dirty="0">
                <a:solidFill>
                  <a:srgbClr val="212529"/>
                </a:solidFill>
                <a:latin typeface="IRANSans"/>
                <a:cs typeface="B Nazanin" panose="00000400000000000000" pitchFamily="2" charset="-78"/>
              </a:rPr>
              <a:t>می‌نامند.</a:t>
            </a:r>
            <a:endParaRPr lang="en-US" sz="2400" dirty="0">
              <a:cs typeface="B Nazanin" panose="00000400000000000000" pitchFamily="2" charset="-78"/>
            </a:endParaRPr>
          </a:p>
        </p:txBody>
      </p:sp>
      <p:pic>
        <p:nvPicPr>
          <p:cNvPr id="33794" name="Picture 2" descr="factor analysis component matr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53044"/>
            <a:ext cx="5123077" cy="3415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249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Title 1"/>
          <p:cNvSpPr txBox="1">
            <a:spLocks/>
          </p:cNvSpPr>
          <p:nvPr/>
        </p:nvSpPr>
        <p:spPr>
          <a:xfrm>
            <a:off x="1080085" y="2706287"/>
            <a:ext cx="6799262" cy="1303337"/>
          </a:xfrm>
          <a:prstGeom prst="rect">
            <a:avLst/>
          </a:prstGeom>
        </p:spPr>
        <p:txBody>
          <a:bodyPr vert="horz" lIns="91440" tIns="45720" rIns="91440" bIns="45720" rtlCol="0" anchor="b">
            <a:norm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altLang="en-US" sz="2800" smtClean="0">
                <a:cs typeface="B Nazanin" panose="00000400000000000000" pitchFamily="2" charset="-78"/>
              </a:rPr>
              <a:t>نرمال بودن</a:t>
            </a:r>
            <a:endParaRPr lang="en-US" altLang="en-US" sz="2800" smtClean="0">
              <a:cs typeface="B Nazanin" panose="00000400000000000000" pitchFamily="2" charset="-78"/>
            </a:endParaRPr>
          </a:p>
        </p:txBody>
      </p:sp>
      <p:sp>
        <p:nvSpPr>
          <p:cNvPr id="2" name="Rectangle 1"/>
          <p:cNvSpPr/>
          <p:nvPr/>
        </p:nvSpPr>
        <p:spPr>
          <a:xfrm>
            <a:off x="332852" y="4460613"/>
            <a:ext cx="8293727" cy="459036"/>
          </a:xfrm>
          <a:prstGeom prst="rect">
            <a:avLst/>
          </a:prstGeom>
        </p:spPr>
        <p:txBody>
          <a:bodyPr wrap="square">
            <a:spAutoFit/>
          </a:bodyPr>
          <a:lstStyle/>
          <a:p>
            <a:pPr algn="r" rtl="1">
              <a:lnSpc>
                <a:spcPct val="150000"/>
              </a:lnSpc>
            </a:pPr>
            <a:endParaRPr lang="en-US" altLang="en-US" dirty="0">
              <a:cs typeface="B Nazanin" panose="00000400000000000000" pitchFamily="2" charset="-78"/>
            </a:endParaRPr>
          </a:p>
        </p:txBody>
      </p:sp>
      <p:sp>
        <p:nvSpPr>
          <p:cNvPr id="6" name="Rectangle 5"/>
          <p:cNvSpPr/>
          <p:nvPr/>
        </p:nvSpPr>
        <p:spPr>
          <a:xfrm>
            <a:off x="2414998" y="970959"/>
            <a:ext cx="3725700" cy="461665"/>
          </a:xfrm>
          <a:prstGeom prst="rect">
            <a:avLst/>
          </a:prstGeom>
        </p:spPr>
        <p:txBody>
          <a:bodyPr wrap="none">
            <a:spAutoFit/>
          </a:bodyPr>
          <a:lstStyle/>
          <a:p>
            <a:pPr algn="r" rtl="1"/>
            <a:r>
              <a:rPr lang="fa-IR" sz="2400" b="1" dirty="0">
                <a:solidFill>
                  <a:schemeClr val="bg1"/>
                </a:solidFill>
                <a:latin typeface="IRANSans"/>
                <a:cs typeface="B Nazanin" panose="00000400000000000000" pitchFamily="2" charset="-78"/>
              </a:rPr>
              <a:t>مثال برای تحلیل عاملی با </a:t>
            </a:r>
            <a:r>
              <a:rPr lang="en-US" sz="2400" b="1" dirty="0">
                <a:solidFill>
                  <a:schemeClr val="bg1"/>
                </a:solidFill>
                <a:latin typeface="IRANSans"/>
                <a:cs typeface="B Nazanin" panose="00000400000000000000" pitchFamily="2" charset="-78"/>
              </a:rPr>
              <a:t>SPSS</a:t>
            </a:r>
            <a:endParaRPr lang="en-US" sz="2400" dirty="0">
              <a:solidFill>
                <a:schemeClr val="bg1"/>
              </a:solidFill>
              <a:cs typeface="B Nazanin" panose="00000400000000000000" pitchFamily="2" charset="-78"/>
            </a:endParaRPr>
          </a:p>
        </p:txBody>
      </p:sp>
      <p:sp>
        <p:nvSpPr>
          <p:cNvPr id="4" name="Rectangle 3"/>
          <p:cNvSpPr/>
          <p:nvPr/>
        </p:nvSpPr>
        <p:spPr>
          <a:xfrm>
            <a:off x="435894" y="1926794"/>
            <a:ext cx="8190685" cy="400110"/>
          </a:xfrm>
          <a:prstGeom prst="rect">
            <a:avLst/>
          </a:prstGeom>
        </p:spPr>
        <p:txBody>
          <a:bodyPr wrap="square">
            <a:spAutoFit/>
          </a:bodyPr>
          <a:lstStyle/>
          <a:p>
            <a:pPr algn="r" rtl="1"/>
            <a:endParaRPr lang="fa-IR" sz="2000" b="1" i="0" dirty="0">
              <a:solidFill>
                <a:srgbClr val="212529"/>
              </a:solidFill>
              <a:effectLst/>
              <a:latin typeface="IRANSans"/>
              <a:cs typeface="B Nazanin" panose="00000400000000000000" pitchFamily="2" charset="-78"/>
            </a:endParaRPr>
          </a:p>
        </p:txBody>
      </p:sp>
      <p:sp>
        <p:nvSpPr>
          <p:cNvPr id="7" name="Rectangle 6"/>
          <p:cNvSpPr/>
          <p:nvPr/>
        </p:nvSpPr>
        <p:spPr>
          <a:xfrm>
            <a:off x="435894" y="1800654"/>
            <a:ext cx="8272212" cy="461665"/>
          </a:xfrm>
          <a:prstGeom prst="rect">
            <a:avLst/>
          </a:prstGeom>
        </p:spPr>
        <p:txBody>
          <a:bodyPr wrap="square">
            <a:spAutoFit/>
          </a:bodyPr>
          <a:lstStyle/>
          <a:p>
            <a:pPr algn="just" rtl="1"/>
            <a:r>
              <a:rPr lang="fa-IR" sz="2400" b="1" dirty="0">
                <a:solidFill>
                  <a:srgbClr val="FF0000"/>
                </a:solidFill>
                <a:latin typeface="IRANSans"/>
                <a:cs typeface="B Nazanin" panose="00000400000000000000" pitchFamily="2" charset="-78"/>
              </a:rPr>
              <a:t>بخش چهارم خروجی: ماتریس مولفه‌ها (</a:t>
            </a:r>
            <a:r>
              <a:rPr lang="en-US" sz="2400" b="1" dirty="0">
                <a:solidFill>
                  <a:srgbClr val="FF0000"/>
                </a:solidFill>
                <a:latin typeface="IRANSans"/>
                <a:cs typeface="B Nazanin" panose="00000400000000000000" pitchFamily="2" charset="-78"/>
              </a:rPr>
              <a:t>Component Matrix)</a:t>
            </a:r>
            <a:endParaRPr lang="fa-IR" sz="2400" b="1" dirty="0">
              <a:solidFill>
                <a:srgbClr val="FF0000"/>
              </a:solidFill>
              <a:latin typeface="IRANSans"/>
              <a:cs typeface="B Nazanin" panose="00000400000000000000" pitchFamily="2" charset="-78"/>
            </a:endParaRPr>
          </a:p>
        </p:txBody>
      </p:sp>
      <p:sp>
        <p:nvSpPr>
          <p:cNvPr id="9" name="Rectangle 8"/>
          <p:cNvSpPr/>
          <p:nvPr/>
        </p:nvSpPr>
        <p:spPr>
          <a:xfrm>
            <a:off x="332852" y="2262319"/>
            <a:ext cx="8708106" cy="4493538"/>
          </a:xfrm>
          <a:prstGeom prst="rect">
            <a:avLst/>
          </a:prstGeom>
        </p:spPr>
        <p:txBody>
          <a:bodyPr wrap="square">
            <a:spAutoFit/>
          </a:bodyPr>
          <a:lstStyle/>
          <a:p>
            <a:pPr algn="just" rtl="1"/>
            <a:r>
              <a:rPr lang="fa-IR" sz="2200" dirty="0">
                <a:solidFill>
                  <a:srgbClr val="212529"/>
                </a:solidFill>
                <a:latin typeface="IRANSans"/>
                <a:cs typeface="B Nazanin" panose="00000400000000000000" pitchFamily="2" charset="-78"/>
              </a:rPr>
              <a:t>در حالت ایده آل، می‌خواهیم هر متغیر ورودی دقیقاً یک عامل را اندازه گیری کند. متأسفانه، در اینجا تحلیل عاملی این اتفاق نمی‌افتد. به عنوان مثال ، </a:t>
            </a:r>
            <a:r>
              <a:rPr lang="en-US" sz="2200" dirty="0">
                <a:solidFill>
                  <a:srgbClr val="212529"/>
                </a:solidFill>
                <a:latin typeface="Arial" panose="020B0604020202020204" pitchFamily="34" charset="0"/>
                <a:cs typeface="B Nazanin" panose="00000400000000000000" pitchFamily="2" charset="-78"/>
              </a:rPr>
              <a:t>v9 </a:t>
            </a:r>
            <a:r>
              <a:rPr lang="fa-IR" sz="2200" dirty="0">
                <a:solidFill>
                  <a:srgbClr val="212529"/>
                </a:solidFill>
                <a:latin typeface="IRANSans"/>
                <a:cs typeface="B Nazanin" panose="00000400000000000000" pitchFamily="2" charset="-78"/>
              </a:rPr>
              <a:t>مولفه‌های 1 و 3 را اندازه گیری می‌کند (حتی با همبستگی دارد) حتی از این، </a:t>
            </a:r>
            <a:r>
              <a:rPr lang="en-US" sz="2200" dirty="0" smtClean="0">
                <a:solidFill>
                  <a:srgbClr val="212529"/>
                </a:solidFill>
                <a:latin typeface="Arial" panose="020B0604020202020204" pitchFamily="34" charset="0"/>
                <a:cs typeface="B Nazanin" panose="00000400000000000000" pitchFamily="2" charset="-78"/>
              </a:rPr>
              <a:t>v3</a:t>
            </a:r>
            <a:r>
              <a:rPr lang="fa-IR" sz="2200" dirty="0" smtClean="0">
                <a:solidFill>
                  <a:srgbClr val="212529"/>
                </a:solidFill>
                <a:latin typeface="Arial" panose="020B0604020202020204" pitchFamily="34" charset="0"/>
                <a:cs typeface="B Nazanin" panose="00000400000000000000" pitchFamily="2" charset="-78"/>
              </a:rPr>
              <a:t> </a:t>
            </a:r>
            <a:r>
              <a:rPr lang="fa-IR" sz="2200" dirty="0" smtClean="0">
                <a:solidFill>
                  <a:srgbClr val="212529"/>
                </a:solidFill>
                <a:latin typeface="IRANSans"/>
                <a:cs typeface="B Nazanin" panose="00000400000000000000" pitchFamily="2" charset="-78"/>
              </a:rPr>
              <a:t>و</a:t>
            </a:r>
            <a:r>
              <a:rPr lang="fa-IR" sz="2200" dirty="0">
                <a:solidFill>
                  <a:srgbClr val="212529"/>
                </a:solidFill>
                <a:latin typeface="IRANSans"/>
                <a:cs typeface="B Nazanin" panose="00000400000000000000" pitchFamily="2" charset="-78"/>
              </a:rPr>
              <a:t> </a:t>
            </a:r>
            <a:r>
              <a:rPr lang="en-US" sz="2200" dirty="0" smtClean="0">
                <a:solidFill>
                  <a:srgbClr val="212529"/>
                </a:solidFill>
                <a:latin typeface="Arial" panose="020B0604020202020204" pitchFamily="34" charset="0"/>
                <a:cs typeface="B Nazanin" panose="00000400000000000000" pitchFamily="2" charset="-78"/>
              </a:rPr>
              <a:t>v11</a:t>
            </a:r>
            <a:r>
              <a:rPr lang="fa-IR" sz="2200" dirty="0" smtClean="0">
                <a:solidFill>
                  <a:srgbClr val="212529"/>
                </a:solidFill>
                <a:latin typeface="Arial" panose="020B0604020202020204" pitchFamily="34" charset="0"/>
                <a:cs typeface="B Nazanin" panose="00000400000000000000" pitchFamily="2" charset="-78"/>
              </a:rPr>
              <a:t> </a:t>
            </a:r>
            <a:r>
              <a:rPr lang="fa-IR" sz="2200" dirty="0" smtClean="0">
                <a:solidFill>
                  <a:srgbClr val="212529"/>
                </a:solidFill>
                <a:latin typeface="IRANSans"/>
                <a:cs typeface="B Nazanin" panose="00000400000000000000" pitchFamily="2" charset="-78"/>
              </a:rPr>
              <a:t>حتی </a:t>
            </a:r>
            <a:r>
              <a:rPr lang="fa-IR" sz="2200" dirty="0">
                <a:solidFill>
                  <a:srgbClr val="212529"/>
                </a:solidFill>
                <a:latin typeface="IRANSans"/>
                <a:cs typeface="B Nazanin" panose="00000400000000000000" pitchFamily="2" charset="-78"/>
              </a:rPr>
              <a:t>اجزای 1 ، 2 و 3 را به طور همزمان اندازه گیری می‌کند. اگر یک متغیر بیش از 1 بار عاملی داشته باشد، چه باید کرد؟ تفسیر این عامل‌ها در تحلیل عاملی با </a:t>
            </a:r>
            <a:r>
              <a:rPr lang="en-US" sz="2200" dirty="0" smtClean="0">
                <a:solidFill>
                  <a:srgbClr val="212529"/>
                </a:solidFill>
                <a:latin typeface="IRANSans"/>
                <a:cs typeface="B Nazanin" panose="00000400000000000000" pitchFamily="2" charset="-78"/>
              </a:rPr>
              <a:t>SPSS</a:t>
            </a:r>
            <a:r>
              <a:rPr lang="fa-IR" sz="2200" dirty="0" smtClean="0">
                <a:solidFill>
                  <a:srgbClr val="212529"/>
                </a:solidFill>
                <a:latin typeface="IRANSans"/>
                <a:cs typeface="B Nazanin" panose="00000400000000000000" pitchFamily="2" charset="-78"/>
              </a:rPr>
              <a:t> </a:t>
            </a:r>
            <a:r>
              <a:rPr lang="en-US" sz="2200" dirty="0" smtClean="0">
                <a:solidFill>
                  <a:srgbClr val="212529"/>
                </a:solidFill>
                <a:latin typeface="IRANSans"/>
                <a:cs typeface="B Nazanin" panose="00000400000000000000" pitchFamily="2" charset="-78"/>
              </a:rPr>
              <a:t> </a:t>
            </a:r>
            <a:r>
              <a:rPr lang="fa-IR" sz="2200" dirty="0">
                <a:solidFill>
                  <a:srgbClr val="212529"/>
                </a:solidFill>
                <a:latin typeface="IRANSans"/>
                <a:cs typeface="B Nazanin" panose="00000400000000000000" pitchFamily="2" charset="-78"/>
              </a:rPr>
              <a:t>چگونه صورت می‌گیرد؟</a:t>
            </a:r>
          </a:p>
          <a:p>
            <a:pPr algn="just" rtl="1"/>
            <a:r>
              <a:rPr lang="fa-IR" sz="2200" dirty="0">
                <a:solidFill>
                  <a:srgbClr val="212529"/>
                </a:solidFill>
                <a:latin typeface="IRANSans"/>
                <a:cs typeface="B Nazanin" panose="00000400000000000000" pitchFamily="2" charset="-78"/>
              </a:rPr>
              <a:t>پاسخ به این مشکل توسط چرخش (</a:t>
            </a:r>
            <a:r>
              <a:rPr lang="en-US" sz="2200" dirty="0" smtClean="0">
                <a:solidFill>
                  <a:srgbClr val="212529"/>
                </a:solidFill>
                <a:latin typeface="IRANSans"/>
                <a:cs typeface="B Nazanin" panose="00000400000000000000" pitchFamily="2" charset="-78"/>
              </a:rPr>
              <a:t>Rotation</a:t>
            </a:r>
            <a:r>
              <a:rPr lang="fa-IR" sz="2200" dirty="0" smtClean="0">
                <a:solidFill>
                  <a:srgbClr val="212529"/>
                </a:solidFill>
                <a:latin typeface="IRANSans"/>
                <a:cs typeface="B Nazanin" panose="00000400000000000000" pitchFamily="2" charset="-78"/>
              </a:rPr>
              <a:t>)</a:t>
            </a:r>
            <a:r>
              <a:rPr lang="en-US" sz="2200" dirty="0" smtClean="0">
                <a:solidFill>
                  <a:srgbClr val="212529"/>
                </a:solidFill>
                <a:latin typeface="IRANSans"/>
                <a:cs typeface="B Nazanin" panose="00000400000000000000" pitchFamily="2" charset="-78"/>
              </a:rPr>
              <a:t> </a:t>
            </a:r>
            <a:r>
              <a:rPr lang="fa-IR" sz="2200" dirty="0">
                <a:solidFill>
                  <a:srgbClr val="212529"/>
                </a:solidFill>
                <a:latin typeface="IRANSans"/>
                <a:cs typeface="B Nazanin" panose="00000400000000000000" pitchFamily="2" charset="-78"/>
              </a:rPr>
              <a:t>انجام می‌شود. ما بارهای عاملی را بر اساس برخی از قوانین ریاضی که محاسبات آن را به </a:t>
            </a:r>
            <a:r>
              <a:rPr lang="en-US" sz="2200" dirty="0" smtClean="0">
                <a:solidFill>
                  <a:srgbClr val="212529"/>
                </a:solidFill>
                <a:latin typeface="IRANSans"/>
                <a:cs typeface="B Nazanin" panose="00000400000000000000" pitchFamily="2" charset="-78"/>
              </a:rPr>
              <a:t>SPSS</a:t>
            </a:r>
            <a:r>
              <a:rPr lang="fa-IR" sz="2200" dirty="0" smtClean="0">
                <a:solidFill>
                  <a:srgbClr val="212529"/>
                </a:solidFill>
                <a:latin typeface="IRANSans"/>
                <a:cs typeface="B Nazanin" panose="00000400000000000000" pitchFamily="2" charset="-78"/>
              </a:rPr>
              <a:t> واگذار </a:t>
            </a:r>
            <a:r>
              <a:rPr lang="fa-IR" sz="2200" dirty="0">
                <a:solidFill>
                  <a:srgbClr val="212529"/>
                </a:solidFill>
                <a:latin typeface="IRANSans"/>
                <a:cs typeface="B Nazanin" panose="00000400000000000000" pitchFamily="2" charset="-78"/>
              </a:rPr>
              <a:t>کرده‌ایم، روی عوامل توزیع خواهیم کرد. با این کار عواملی و بارهای عاملی دوباره تعریف و محاسبه می‌شوند. روش‌های چرخش مختلفی وجود دارد اما متداولترین آنها چرخش </a:t>
            </a:r>
            <a:r>
              <a:rPr lang="en-US" sz="2200" dirty="0" err="1">
                <a:solidFill>
                  <a:srgbClr val="212529"/>
                </a:solidFill>
                <a:latin typeface="IRANSans"/>
                <a:cs typeface="B Nazanin" panose="00000400000000000000" pitchFamily="2" charset="-78"/>
              </a:rPr>
              <a:t>varimax</a:t>
            </a:r>
            <a:r>
              <a:rPr lang="en-US" sz="2200" dirty="0">
                <a:solidFill>
                  <a:srgbClr val="212529"/>
                </a:solidFill>
                <a:latin typeface="IRANSans"/>
                <a:cs typeface="B Nazanin" panose="00000400000000000000" pitchFamily="2" charset="-78"/>
              </a:rPr>
              <a:t> </a:t>
            </a:r>
            <a:r>
              <a:rPr lang="fa-IR" sz="2200" dirty="0">
                <a:solidFill>
                  <a:srgbClr val="212529"/>
                </a:solidFill>
                <a:latin typeface="IRANSans"/>
                <a:cs typeface="B Nazanin" panose="00000400000000000000" pitchFamily="2" charset="-78"/>
              </a:rPr>
              <a:t>است که به اختصار «حداکثر سازی متغیر» (</a:t>
            </a:r>
            <a:r>
              <a:rPr lang="en-US" sz="2200" dirty="0">
                <a:solidFill>
                  <a:srgbClr val="212529"/>
                </a:solidFill>
                <a:latin typeface="IRANSans"/>
                <a:cs typeface="B Nazanin" panose="00000400000000000000" pitchFamily="2" charset="-78"/>
              </a:rPr>
              <a:t>Variable </a:t>
            </a:r>
            <a:r>
              <a:rPr lang="en-US" sz="2200" dirty="0" smtClean="0">
                <a:solidFill>
                  <a:srgbClr val="212529"/>
                </a:solidFill>
                <a:latin typeface="IRANSans"/>
                <a:cs typeface="B Nazanin" panose="00000400000000000000" pitchFamily="2" charset="-78"/>
              </a:rPr>
              <a:t>Maximization</a:t>
            </a:r>
            <a:r>
              <a:rPr lang="fa-IR" sz="2200" dirty="0" smtClean="0">
                <a:solidFill>
                  <a:srgbClr val="212529"/>
                </a:solidFill>
                <a:latin typeface="IRANSans"/>
                <a:cs typeface="B Nazanin" panose="00000400000000000000" pitchFamily="2" charset="-78"/>
              </a:rPr>
              <a:t>)</a:t>
            </a:r>
            <a:r>
              <a:rPr lang="en-US" sz="2200" dirty="0" smtClean="0">
                <a:solidFill>
                  <a:srgbClr val="212529"/>
                </a:solidFill>
                <a:latin typeface="IRANSans"/>
                <a:cs typeface="B Nazanin" panose="00000400000000000000" pitchFamily="2" charset="-78"/>
              </a:rPr>
              <a:t> </a:t>
            </a:r>
            <a:r>
              <a:rPr lang="fa-IR" sz="2200" dirty="0">
                <a:solidFill>
                  <a:srgbClr val="212529"/>
                </a:solidFill>
                <a:latin typeface="IRANSans"/>
                <a:cs typeface="B Nazanin" panose="00000400000000000000" pitchFamily="2" charset="-78"/>
              </a:rPr>
              <a:t>گفته می‌شود. این روش سعی دارد توزیع بارهای عامل را به گونه ای انجام دهد که هر دسته از متغیرها دقیقاً یک عامل را اندازه گیری کند که سناریوی ایده آل برای درک عوامل است و همینطور که در ادامه خواهید دید، چرخش </a:t>
            </a:r>
            <a:r>
              <a:rPr lang="en-US" sz="2200" dirty="0" err="1">
                <a:solidFill>
                  <a:srgbClr val="212529"/>
                </a:solidFill>
                <a:latin typeface="IRANSans"/>
                <a:cs typeface="B Nazanin" panose="00000400000000000000" pitchFamily="2" charset="-78"/>
              </a:rPr>
              <a:t>varimax</a:t>
            </a:r>
            <a:r>
              <a:rPr lang="en-US" sz="2200" dirty="0">
                <a:solidFill>
                  <a:srgbClr val="212529"/>
                </a:solidFill>
                <a:latin typeface="IRANSans"/>
                <a:cs typeface="B Nazanin" panose="00000400000000000000" pitchFamily="2" charset="-78"/>
              </a:rPr>
              <a:t> </a:t>
            </a:r>
            <a:r>
              <a:rPr lang="fa-IR" sz="2200" dirty="0">
                <a:solidFill>
                  <a:srgbClr val="212529"/>
                </a:solidFill>
                <a:latin typeface="IRANSans"/>
                <a:cs typeface="B Nazanin" panose="00000400000000000000" pitchFamily="2" charset="-78"/>
              </a:rPr>
              <a:t>کاملاً برای داده‌های چنین کاری را انجام می‌دهد.</a:t>
            </a:r>
            <a:endParaRPr lang="fa-IR" sz="2200" b="0" i="0" dirty="0">
              <a:solidFill>
                <a:srgbClr val="212529"/>
              </a:solidFill>
              <a:effectLst/>
              <a:latin typeface="IRANSans"/>
              <a:cs typeface="B Nazanin" panose="00000400000000000000" pitchFamily="2" charset="-78"/>
            </a:endParaRPr>
          </a:p>
        </p:txBody>
      </p:sp>
    </p:spTree>
    <p:extLst>
      <p:ext uri="{BB962C8B-B14F-4D97-AF65-F5344CB8AC3E}">
        <p14:creationId xmlns:p14="http://schemas.microsoft.com/office/powerpoint/2010/main" val="3721703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5" name="Title 1"/>
          <p:cNvSpPr txBox="1">
            <a:spLocks/>
          </p:cNvSpPr>
          <p:nvPr/>
        </p:nvSpPr>
        <p:spPr>
          <a:xfrm>
            <a:off x="1080085" y="2706287"/>
            <a:ext cx="6799262" cy="1303337"/>
          </a:xfrm>
          <a:prstGeom prst="rect">
            <a:avLst/>
          </a:prstGeom>
        </p:spPr>
        <p:txBody>
          <a:bodyPr vert="horz" lIns="91440" tIns="45720" rIns="91440" bIns="45720" rtlCol="0" anchor="b">
            <a:norm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altLang="en-US" sz="2800" smtClean="0">
                <a:cs typeface="B Nazanin" panose="00000400000000000000" pitchFamily="2" charset="-78"/>
              </a:rPr>
              <a:t>نرمال بودن</a:t>
            </a:r>
            <a:endParaRPr lang="en-US" altLang="en-US" sz="2800" smtClean="0">
              <a:cs typeface="B Nazanin" panose="00000400000000000000" pitchFamily="2" charset="-78"/>
            </a:endParaRPr>
          </a:p>
        </p:txBody>
      </p:sp>
      <p:sp>
        <p:nvSpPr>
          <p:cNvPr id="2" name="Rectangle 1"/>
          <p:cNvSpPr/>
          <p:nvPr/>
        </p:nvSpPr>
        <p:spPr>
          <a:xfrm>
            <a:off x="332852" y="4460613"/>
            <a:ext cx="8293727" cy="459036"/>
          </a:xfrm>
          <a:prstGeom prst="rect">
            <a:avLst/>
          </a:prstGeom>
        </p:spPr>
        <p:txBody>
          <a:bodyPr wrap="square">
            <a:spAutoFit/>
          </a:bodyPr>
          <a:lstStyle/>
          <a:p>
            <a:pPr algn="r" rtl="1">
              <a:lnSpc>
                <a:spcPct val="150000"/>
              </a:lnSpc>
            </a:pPr>
            <a:endParaRPr lang="en-US" altLang="en-US" dirty="0">
              <a:cs typeface="B Nazanin" panose="00000400000000000000" pitchFamily="2" charset="-78"/>
            </a:endParaRPr>
          </a:p>
        </p:txBody>
      </p:sp>
      <p:sp>
        <p:nvSpPr>
          <p:cNvPr id="6" name="Rectangle 5"/>
          <p:cNvSpPr/>
          <p:nvPr/>
        </p:nvSpPr>
        <p:spPr>
          <a:xfrm>
            <a:off x="2414998" y="970959"/>
            <a:ext cx="3725700" cy="461665"/>
          </a:xfrm>
          <a:prstGeom prst="rect">
            <a:avLst/>
          </a:prstGeom>
        </p:spPr>
        <p:txBody>
          <a:bodyPr wrap="none">
            <a:spAutoFit/>
          </a:bodyPr>
          <a:lstStyle/>
          <a:p>
            <a:pPr algn="r" rtl="1"/>
            <a:r>
              <a:rPr lang="fa-IR" sz="2400" b="1" dirty="0">
                <a:solidFill>
                  <a:schemeClr val="bg1"/>
                </a:solidFill>
                <a:latin typeface="IRANSans"/>
                <a:cs typeface="B Nazanin" panose="00000400000000000000" pitchFamily="2" charset="-78"/>
              </a:rPr>
              <a:t>مثال برای تحلیل عاملی با </a:t>
            </a:r>
            <a:r>
              <a:rPr lang="en-US" sz="2400" b="1" dirty="0">
                <a:solidFill>
                  <a:schemeClr val="bg1"/>
                </a:solidFill>
                <a:latin typeface="IRANSans"/>
                <a:cs typeface="B Nazanin" panose="00000400000000000000" pitchFamily="2" charset="-78"/>
              </a:rPr>
              <a:t>SPSS</a:t>
            </a:r>
            <a:endParaRPr lang="en-US" sz="2400" dirty="0">
              <a:solidFill>
                <a:schemeClr val="bg1"/>
              </a:solidFill>
              <a:cs typeface="B Nazanin" panose="00000400000000000000" pitchFamily="2" charset="-78"/>
            </a:endParaRPr>
          </a:p>
        </p:txBody>
      </p:sp>
      <p:sp>
        <p:nvSpPr>
          <p:cNvPr id="4" name="Rectangle 3"/>
          <p:cNvSpPr/>
          <p:nvPr/>
        </p:nvSpPr>
        <p:spPr>
          <a:xfrm>
            <a:off x="435894" y="1926794"/>
            <a:ext cx="8190685" cy="400110"/>
          </a:xfrm>
          <a:prstGeom prst="rect">
            <a:avLst/>
          </a:prstGeom>
        </p:spPr>
        <p:txBody>
          <a:bodyPr wrap="square">
            <a:spAutoFit/>
          </a:bodyPr>
          <a:lstStyle/>
          <a:p>
            <a:pPr algn="r" rtl="1"/>
            <a:endParaRPr lang="fa-IR" sz="2000" b="1" i="0" dirty="0">
              <a:solidFill>
                <a:srgbClr val="212529"/>
              </a:solidFill>
              <a:effectLst/>
              <a:latin typeface="IRANSans"/>
              <a:cs typeface="B Nazanin" panose="00000400000000000000" pitchFamily="2" charset="-78"/>
            </a:endParaRPr>
          </a:p>
        </p:txBody>
      </p:sp>
      <p:sp>
        <p:nvSpPr>
          <p:cNvPr id="7" name="Rectangle 6"/>
          <p:cNvSpPr/>
          <p:nvPr/>
        </p:nvSpPr>
        <p:spPr>
          <a:xfrm>
            <a:off x="435894" y="1800654"/>
            <a:ext cx="8272212" cy="446276"/>
          </a:xfrm>
          <a:prstGeom prst="rect">
            <a:avLst/>
          </a:prstGeom>
        </p:spPr>
        <p:txBody>
          <a:bodyPr wrap="square">
            <a:spAutoFit/>
          </a:bodyPr>
          <a:lstStyle/>
          <a:p>
            <a:pPr algn="just" rtl="1"/>
            <a:r>
              <a:rPr lang="fa-IR" sz="2300" b="1" dirty="0">
                <a:solidFill>
                  <a:srgbClr val="FF0000"/>
                </a:solidFill>
                <a:latin typeface="IRANSans"/>
                <a:cs typeface="B Nazanin" panose="00000400000000000000" pitchFamily="2" charset="-78"/>
              </a:rPr>
              <a:t>بخش پنجم خروجی: ماتریس مولفه‌های چرخش یافته در تحلیل عاملی با </a:t>
            </a:r>
            <a:r>
              <a:rPr lang="en-US" sz="2300" b="1" dirty="0">
                <a:solidFill>
                  <a:srgbClr val="FF0000"/>
                </a:solidFill>
                <a:latin typeface="IRANSans"/>
                <a:cs typeface="B Nazanin" panose="00000400000000000000" pitchFamily="2" charset="-78"/>
              </a:rPr>
              <a:t>SPSS</a:t>
            </a:r>
            <a:endParaRPr lang="fa-IR" sz="2300" b="1" dirty="0">
              <a:solidFill>
                <a:srgbClr val="FF0000"/>
              </a:solidFill>
              <a:latin typeface="IRANSans"/>
              <a:cs typeface="B Nazanin" panose="00000400000000000000" pitchFamily="2" charset="-78"/>
            </a:endParaRPr>
          </a:p>
        </p:txBody>
      </p:sp>
      <p:sp>
        <p:nvSpPr>
          <p:cNvPr id="8" name="Rectangle 7"/>
          <p:cNvSpPr/>
          <p:nvPr/>
        </p:nvSpPr>
        <p:spPr>
          <a:xfrm>
            <a:off x="644444" y="2221809"/>
            <a:ext cx="8063662" cy="830997"/>
          </a:xfrm>
          <a:prstGeom prst="rect">
            <a:avLst/>
          </a:prstGeom>
        </p:spPr>
        <p:txBody>
          <a:bodyPr wrap="square">
            <a:spAutoFit/>
          </a:bodyPr>
          <a:lstStyle/>
          <a:p>
            <a:pPr algn="r" rtl="1"/>
            <a:r>
              <a:rPr lang="fa-IR" sz="2400" dirty="0">
                <a:solidFill>
                  <a:srgbClr val="212529"/>
                </a:solidFill>
                <a:latin typeface="IRANSans"/>
                <a:cs typeface="B Nazanin" panose="00000400000000000000" pitchFamily="2" charset="-78"/>
              </a:rPr>
              <a:t>«ماتریس مولفه چرخشی» (</a:t>
            </a:r>
            <a:r>
              <a:rPr lang="en-US" sz="2400" dirty="0">
                <a:solidFill>
                  <a:srgbClr val="212529"/>
                </a:solidFill>
                <a:latin typeface="IRANSans"/>
                <a:cs typeface="B Nazanin" panose="00000400000000000000" pitchFamily="2" charset="-78"/>
              </a:rPr>
              <a:t>Rotated Component </a:t>
            </a:r>
            <a:r>
              <a:rPr lang="en-US" sz="2400" dirty="0" smtClean="0">
                <a:solidFill>
                  <a:srgbClr val="212529"/>
                </a:solidFill>
                <a:latin typeface="IRANSans"/>
                <a:cs typeface="B Nazanin" panose="00000400000000000000" pitchFamily="2" charset="-78"/>
              </a:rPr>
              <a:t>Matrix</a:t>
            </a:r>
            <a:r>
              <a:rPr lang="fa-IR" sz="2400" dirty="0" smtClean="0">
                <a:solidFill>
                  <a:srgbClr val="212529"/>
                </a:solidFill>
                <a:latin typeface="IRANSans"/>
                <a:cs typeface="B Nazanin" panose="00000400000000000000" pitchFamily="2" charset="-78"/>
              </a:rPr>
              <a:t>)</a:t>
            </a:r>
            <a:r>
              <a:rPr lang="en-US" sz="2400" dirty="0" smtClean="0">
                <a:solidFill>
                  <a:srgbClr val="212529"/>
                </a:solidFill>
                <a:latin typeface="IRANSans"/>
                <a:cs typeface="B Nazanin" panose="00000400000000000000" pitchFamily="2" charset="-78"/>
              </a:rPr>
              <a:t> </a:t>
            </a:r>
            <a:r>
              <a:rPr lang="fa-IR" sz="2400" dirty="0">
                <a:solidFill>
                  <a:srgbClr val="212529"/>
                </a:solidFill>
                <a:latin typeface="IRANSans"/>
                <a:cs typeface="B Nazanin" panose="00000400000000000000" pitchFamily="2" charset="-78"/>
              </a:rPr>
              <a:t>به سوال دوم تحقیق ما پاسخ می دهد: «کدام متغیرها کدام عوامل را اندازه گیری می‌کنند؟»</a:t>
            </a:r>
            <a:endParaRPr lang="en-US" sz="2400" dirty="0">
              <a:cs typeface="B Nazanin" panose="00000400000000000000" pitchFamily="2" charset="-78"/>
            </a:endParaRPr>
          </a:p>
        </p:txBody>
      </p:sp>
      <p:pic>
        <p:nvPicPr>
          <p:cNvPr id="35842" name="Picture 2" descr="spss factor analysis rotated component matr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6005" y="3197465"/>
            <a:ext cx="5040539" cy="3444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436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5" name="Title 1"/>
          <p:cNvSpPr txBox="1">
            <a:spLocks/>
          </p:cNvSpPr>
          <p:nvPr/>
        </p:nvSpPr>
        <p:spPr>
          <a:xfrm>
            <a:off x="1080085" y="2706287"/>
            <a:ext cx="6799262" cy="1303337"/>
          </a:xfrm>
          <a:prstGeom prst="rect">
            <a:avLst/>
          </a:prstGeom>
        </p:spPr>
        <p:txBody>
          <a:bodyPr vert="horz" lIns="91440" tIns="45720" rIns="91440" bIns="45720" rtlCol="0" anchor="b">
            <a:norm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altLang="en-US" sz="2800" smtClean="0">
                <a:cs typeface="B Nazanin" panose="00000400000000000000" pitchFamily="2" charset="-78"/>
              </a:rPr>
              <a:t>نرمال بودن</a:t>
            </a:r>
            <a:endParaRPr lang="en-US" altLang="en-US" sz="2800" smtClean="0">
              <a:cs typeface="B Nazanin" panose="00000400000000000000" pitchFamily="2" charset="-78"/>
            </a:endParaRPr>
          </a:p>
        </p:txBody>
      </p:sp>
      <p:sp>
        <p:nvSpPr>
          <p:cNvPr id="2" name="Rectangle 1"/>
          <p:cNvSpPr/>
          <p:nvPr/>
        </p:nvSpPr>
        <p:spPr>
          <a:xfrm>
            <a:off x="332852" y="4460613"/>
            <a:ext cx="8293727" cy="459036"/>
          </a:xfrm>
          <a:prstGeom prst="rect">
            <a:avLst/>
          </a:prstGeom>
        </p:spPr>
        <p:txBody>
          <a:bodyPr wrap="square">
            <a:spAutoFit/>
          </a:bodyPr>
          <a:lstStyle/>
          <a:p>
            <a:pPr algn="r" rtl="1">
              <a:lnSpc>
                <a:spcPct val="150000"/>
              </a:lnSpc>
            </a:pPr>
            <a:endParaRPr lang="en-US" altLang="en-US" dirty="0">
              <a:cs typeface="B Nazanin" panose="00000400000000000000" pitchFamily="2" charset="-78"/>
            </a:endParaRPr>
          </a:p>
        </p:txBody>
      </p:sp>
      <p:sp>
        <p:nvSpPr>
          <p:cNvPr id="6" name="Rectangle 5"/>
          <p:cNvSpPr/>
          <p:nvPr/>
        </p:nvSpPr>
        <p:spPr>
          <a:xfrm>
            <a:off x="2414998" y="970959"/>
            <a:ext cx="3725700" cy="461665"/>
          </a:xfrm>
          <a:prstGeom prst="rect">
            <a:avLst/>
          </a:prstGeom>
        </p:spPr>
        <p:txBody>
          <a:bodyPr wrap="none">
            <a:spAutoFit/>
          </a:bodyPr>
          <a:lstStyle/>
          <a:p>
            <a:pPr algn="r" rtl="1"/>
            <a:r>
              <a:rPr lang="fa-IR" sz="2400" b="1" dirty="0">
                <a:solidFill>
                  <a:schemeClr val="bg1"/>
                </a:solidFill>
                <a:latin typeface="IRANSans"/>
                <a:cs typeface="B Nazanin" panose="00000400000000000000" pitchFamily="2" charset="-78"/>
              </a:rPr>
              <a:t>مثال برای تحلیل عاملی با </a:t>
            </a:r>
            <a:r>
              <a:rPr lang="en-US" sz="2400" b="1" dirty="0">
                <a:solidFill>
                  <a:schemeClr val="bg1"/>
                </a:solidFill>
                <a:latin typeface="IRANSans"/>
                <a:cs typeface="B Nazanin" panose="00000400000000000000" pitchFamily="2" charset="-78"/>
              </a:rPr>
              <a:t>SPSS</a:t>
            </a:r>
            <a:endParaRPr lang="en-US" sz="2400" dirty="0">
              <a:solidFill>
                <a:schemeClr val="bg1"/>
              </a:solidFill>
              <a:cs typeface="B Nazanin" panose="00000400000000000000" pitchFamily="2" charset="-78"/>
            </a:endParaRPr>
          </a:p>
        </p:txBody>
      </p:sp>
      <p:sp>
        <p:nvSpPr>
          <p:cNvPr id="4" name="Rectangle 3"/>
          <p:cNvSpPr/>
          <p:nvPr/>
        </p:nvSpPr>
        <p:spPr>
          <a:xfrm>
            <a:off x="435894" y="1926794"/>
            <a:ext cx="8190685" cy="400110"/>
          </a:xfrm>
          <a:prstGeom prst="rect">
            <a:avLst/>
          </a:prstGeom>
        </p:spPr>
        <p:txBody>
          <a:bodyPr wrap="square">
            <a:spAutoFit/>
          </a:bodyPr>
          <a:lstStyle/>
          <a:p>
            <a:pPr algn="r" rtl="1"/>
            <a:endParaRPr lang="fa-IR" sz="2000" b="1" i="0" dirty="0">
              <a:solidFill>
                <a:srgbClr val="212529"/>
              </a:solidFill>
              <a:effectLst/>
              <a:latin typeface="IRANSans"/>
              <a:cs typeface="B Nazanin" panose="00000400000000000000" pitchFamily="2" charset="-78"/>
            </a:endParaRPr>
          </a:p>
        </p:txBody>
      </p:sp>
      <p:sp>
        <p:nvSpPr>
          <p:cNvPr id="7" name="Rectangle 6"/>
          <p:cNvSpPr/>
          <p:nvPr/>
        </p:nvSpPr>
        <p:spPr>
          <a:xfrm>
            <a:off x="435894" y="1800654"/>
            <a:ext cx="8272212" cy="446276"/>
          </a:xfrm>
          <a:prstGeom prst="rect">
            <a:avLst/>
          </a:prstGeom>
        </p:spPr>
        <p:txBody>
          <a:bodyPr wrap="square">
            <a:spAutoFit/>
          </a:bodyPr>
          <a:lstStyle/>
          <a:p>
            <a:pPr algn="just" rtl="1"/>
            <a:r>
              <a:rPr lang="fa-IR" sz="2300" b="1" dirty="0">
                <a:solidFill>
                  <a:srgbClr val="FF0000"/>
                </a:solidFill>
                <a:latin typeface="IRANSans"/>
                <a:cs typeface="B Nazanin" panose="00000400000000000000" pitchFamily="2" charset="-78"/>
              </a:rPr>
              <a:t>بخش پنجم خروجی: ماتریس مولفه‌های چرخش یافته در تحلیل عاملی با </a:t>
            </a:r>
            <a:r>
              <a:rPr lang="en-US" sz="2300" b="1" dirty="0">
                <a:solidFill>
                  <a:srgbClr val="FF0000"/>
                </a:solidFill>
                <a:latin typeface="IRANSans"/>
                <a:cs typeface="B Nazanin" panose="00000400000000000000" pitchFamily="2" charset="-78"/>
              </a:rPr>
              <a:t>SPSS</a:t>
            </a:r>
            <a:endParaRPr lang="fa-IR" sz="2300" b="1" dirty="0">
              <a:solidFill>
                <a:srgbClr val="FF0000"/>
              </a:solidFill>
              <a:latin typeface="IRANSans"/>
              <a:cs typeface="B Nazanin" panose="00000400000000000000" pitchFamily="2" charset="-78"/>
            </a:endParaRPr>
          </a:p>
        </p:txBody>
      </p:sp>
      <p:sp>
        <p:nvSpPr>
          <p:cNvPr id="8" name="Rectangle 7"/>
          <p:cNvSpPr/>
          <p:nvPr/>
        </p:nvSpPr>
        <p:spPr>
          <a:xfrm>
            <a:off x="644444" y="2221809"/>
            <a:ext cx="8063662" cy="4862870"/>
          </a:xfrm>
          <a:prstGeom prst="rect">
            <a:avLst/>
          </a:prstGeom>
        </p:spPr>
        <p:txBody>
          <a:bodyPr wrap="square">
            <a:spAutoFit/>
          </a:bodyPr>
          <a:lstStyle/>
          <a:p>
            <a:pPr algn="just" rtl="1"/>
            <a:r>
              <a:rPr lang="fa-IR" sz="2200" dirty="0">
                <a:solidFill>
                  <a:srgbClr val="212529"/>
                </a:solidFill>
                <a:latin typeface="IRANSans"/>
                <a:cs typeface="B Nazanin" panose="00000400000000000000" pitchFamily="2" charset="-78"/>
              </a:rPr>
              <a:t>آخرین سوال تحقیق ما این است: «عوامل ما نمایانگر چه چیزی هستند؟» از نظر فنی، یک عامل (یا مولفه) نمایانگر هر چیز مشترک بین متغیرهای اصلی است. ماتریس مولفه چرخشی ما نشان می‌دهد که اولین مولفه ما با استفاده از کدام متغیرها اندازه‌گیری می‌شود. به سطرهای اولیه جدول توجه کنید.</a:t>
            </a:r>
          </a:p>
          <a:p>
            <a:pPr algn="just" rtl="1"/>
            <a:r>
              <a:rPr lang="en-US" sz="2200" dirty="0" smtClean="0">
                <a:solidFill>
                  <a:srgbClr val="212529"/>
                </a:solidFill>
                <a:latin typeface="IRANSans"/>
                <a:cs typeface="B Nazanin" panose="00000400000000000000" pitchFamily="2" charset="-78"/>
              </a:rPr>
              <a:t>v17 </a:t>
            </a:r>
            <a:r>
              <a:rPr lang="en-US" sz="2200" dirty="0">
                <a:solidFill>
                  <a:srgbClr val="212529"/>
                </a:solidFill>
                <a:latin typeface="IRANSans"/>
                <a:cs typeface="B Nazanin" panose="00000400000000000000" pitchFamily="2" charset="-78"/>
              </a:rPr>
              <a:t>– </a:t>
            </a:r>
            <a:r>
              <a:rPr lang="fa-IR" sz="2200" dirty="0">
                <a:solidFill>
                  <a:srgbClr val="212529"/>
                </a:solidFill>
                <a:latin typeface="IRANSans"/>
                <a:cs typeface="B Nazanin" panose="00000400000000000000" pitchFamily="2" charset="-78"/>
              </a:rPr>
              <a:t>مسئول مربوط به پاسخگویی به سوالات و مشکلات بیمه‌ای من مشخص و معین شده است.</a:t>
            </a:r>
          </a:p>
          <a:p>
            <a:pPr algn="just" rtl="1"/>
            <a:r>
              <a:rPr lang="en-US" sz="2200" dirty="0">
                <a:solidFill>
                  <a:srgbClr val="212529"/>
                </a:solidFill>
                <a:latin typeface="IRANSans"/>
                <a:cs typeface="B Nazanin" panose="00000400000000000000" pitchFamily="2" charset="-78"/>
              </a:rPr>
              <a:t>v16 – </a:t>
            </a:r>
            <a:r>
              <a:rPr lang="fa-IR" sz="2200" dirty="0">
                <a:solidFill>
                  <a:srgbClr val="212529"/>
                </a:solidFill>
                <a:latin typeface="IRANSans"/>
                <a:cs typeface="B Nazanin" panose="00000400000000000000" pitchFamily="2" charset="-78"/>
              </a:rPr>
              <a:t>به طور شفاف روند و مراحل کارهای بیمه بی‌کاری برایم توضیح داده شد</a:t>
            </a:r>
          </a:p>
          <a:p>
            <a:pPr algn="just" rtl="1"/>
            <a:r>
              <a:rPr lang="en-US" sz="2200" dirty="0">
                <a:solidFill>
                  <a:srgbClr val="212529"/>
                </a:solidFill>
                <a:latin typeface="IRANSans"/>
                <a:cs typeface="B Nazanin" panose="00000400000000000000" pitchFamily="2" charset="-78"/>
              </a:rPr>
              <a:t>v13 – </a:t>
            </a:r>
            <a:r>
              <a:rPr lang="fa-IR" sz="2200" dirty="0">
                <a:solidFill>
                  <a:srgbClr val="212529"/>
                </a:solidFill>
                <a:latin typeface="IRANSans"/>
                <a:cs typeface="B Nazanin" panose="00000400000000000000" pitchFamily="2" charset="-78"/>
              </a:rPr>
              <a:t>دسترسی به اطلاعات مربوط مزایای استفاده از بیمه بیکاری به سادگی میسر است</a:t>
            </a:r>
          </a:p>
          <a:p>
            <a:pPr algn="just" rtl="1"/>
            <a:r>
              <a:rPr lang="en-US" sz="2200" dirty="0">
                <a:solidFill>
                  <a:srgbClr val="212529"/>
                </a:solidFill>
                <a:latin typeface="IRANSans"/>
                <a:cs typeface="B Nazanin" panose="00000400000000000000" pitchFamily="2" charset="-78"/>
              </a:rPr>
              <a:t>v2 – </a:t>
            </a:r>
            <a:r>
              <a:rPr lang="fa-IR" sz="2200" dirty="0">
                <a:solidFill>
                  <a:srgbClr val="212529"/>
                </a:solidFill>
                <a:latin typeface="IRANSans"/>
                <a:cs typeface="B Nazanin" panose="00000400000000000000" pitchFamily="2" charset="-78"/>
              </a:rPr>
              <a:t>من اطلاعات کافی از نحوه امتیازات بیکاری دریافت کرده‌ام.</a:t>
            </a:r>
          </a:p>
          <a:p>
            <a:pPr algn="just" rtl="1"/>
            <a:r>
              <a:rPr lang="en-US" sz="2200" dirty="0">
                <a:solidFill>
                  <a:srgbClr val="212529"/>
                </a:solidFill>
                <a:latin typeface="IRANSans"/>
                <a:cs typeface="B Nazanin" panose="00000400000000000000" pitchFamily="2" charset="-78"/>
              </a:rPr>
              <a:t>v9 – </a:t>
            </a:r>
            <a:r>
              <a:rPr lang="fa-IR" sz="2200" dirty="0">
                <a:solidFill>
                  <a:srgbClr val="212529"/>
                </a:solidFill>
                <a:latin typeface="IRANSans"/>
                <a:cs typeface="B Nazanin" panose="00000400000000000000" pitchFamily="2" charset="-78"/>
              </a:rPr>
              <a:t>حقوق من به روشنی توضیح داده شد.</a:t>
            </a:r>
          </a:p>
          <a:p>
            <a:pPr algn="just" rtl="1"/>
            <a:r>
              <a:rPr lang="fa-IR" sz="2200" dirty="0">
                <a:solidFill>
                  <a:srgbClr val="212529"/>
                </a:solidFill>
                <a:latin typeface="IRANSans"/>
                <a:cs typeface="B Nazanin" panose="00000400000000000000" pitchFamily="2" charset="-78"/>
              </a:rPr>
              <a:t>توجه داشته باشید که این متغیرها همه مربوط به دریافت پاسخ شفاف از پاسخ دهنده است. بنابراین، ما به جز مولفه 1 بقیه را به عنوان «وضوح اطلاعات» تفسیر می کنیم. این ویژگی اساسی است که توسط </a:t>
            </a:r>
            <a:r>
              <a:rPr lang="en-US" sz="2200" dirty="0">
                <a:solidFill>
                  <a:srgbClr val="212529"/>
                </a:solidFill>
                <a:latin typeface="IRANSans"/>
                <a:cs typeface="B Nazanin" panose="00000400000000000000" pitchFamily="2" charset="-78"/>
              </a:rPr>
              <a:t>v17 ، v16 ، v13 ، v2 </a:t>
            </a:r>
            <a:r>
              <a:rPr lang="fa-IR" sz="2200" dirty="0">
                <a:solidFill>
                  <a:srgbClr val="212529"/>
                </a:solidFill>
                <a:latin typeface="IRANSans"/>
                <a:cs typeface="B Nazanin" panose="00000400000000000000" pitchFamily="2" charset="-78"/>
              </a:rPr>
              <a:t>و </a:t>
            </a:r>
            <a:r>
              <a:rPr lang="en-US" sz="2200" dirty="0">
                <a:solidFill>
                  <a:srgbClr val="212529"/>
                </a:solidFill>
                <a:latin typeface="IRANSans"/>
                <a:cs typeface="B Nazanin" panose="00000400000000000000" pitchFamily="2" charset="-78"/>
              </a:rPr>
              <a:t>v9 </a:t>
            </a:r>
            <a:r>
              <a:rPr lang="fa-IR" sz="2200" dirty="0">
                <a:solidFill>
                  <a:srgbClr val="212529"/>
                </a:solidFill>
                <a:latin typeface="IRANSans"/>
                <a:cs typeface="B Nazanin" panose="00000400000000000000" pitchFamily="2" charset="-78"/>
              </a:rPr>
              <a:t>اندازه گیری می‌شود.</a:t>
            </a:r>
          </a:p>
          <a:p>
            <a:pPr algn="just" rtl="1"/>
            <a:endParaRPr lang="fa-IR" sz="2400" dirty="0">
              <a:solidFill>
                <a:srgbClr val="212529"/>
              </a:solidFill>
              <a:latin typeface="IRANSans"/>
              <a:cs typeface="B Nazanin" panose="00000400000000000000" pitchFamily="2" charset="-78"/>
            </a:endParaRPr>
          </a:p>
        </p:txBody>
      </p:sp>
    </p:spTree>
    <p:extLst>
      <p:ext uri="{BB962C8B-B14F-4D97-AF65-F5344CB8AC3E}">
        <p14:creationId xmlns:p14="http://schemas.microsoft.com/office/powerpoint/2010/main" val="42471002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5" name="Title 1"/>
          <p:cNvSpPr txBox="1">
            <a:spLocks/>
          </p:cNvSpPr>
          <p:nvPr/>
        </p:nvSpPr>
        <p:spPr>
          <a:xfrm>
            <a:off x="1080085" y="2706287"/>
            <a:ext cx="6799262" cy="1303337"/>
          </a:xfrm>
          <a:prstGeom prst="rect">
            <a:avLst/>
          </a:prstGeom>
        </p:spPr>
        <p:txBody>
          <a:bodyPr vert="horz" lIns="91440" tIns="45720" rIns="91440" bIns="45720" rtlCol="0" anchor="b">
            <a:norm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altLang="en-US" sz="2800" smtClean="0">
                <a:cs typeface="B Nazanin" panose="00000400000000000000" pitchFamily="2" charset="-78"/>
              </a:rPr>
              <a:t>نرمال بودن</a:t>
            </a:r>
            <a:endParaRPr lang="en-US" altLang="en-US" sz="2800" smtClean="0">
              <a:cs typeface="B Nazanin" panose="00000400000000000000" pitchFamily="2" charset="-78"/>
            </a:endParaRPr>
          </a:p>
        </p:txBody>
      </p:sp>
      <p:sp>
        <p:nvSpPr>
          <p:cNvPr id="2" name="Rectangle 1"/>
          <p:cNvSpPr/>
          <p:nvPr/>
        </p:nvSpPr>
        <p:spPr>
          <a:xfrm>
            <a:off x="332852" y="4460613"/>
            <a:ext cx="8293727" cy="459036"/>
          </a:xfrm>
          <a:prstGeom prst="rect">
            <a:avLst/>
          </a:prstGeom>
        </p:spPr>
        <p:txBody>
          <a:bodyPr wrap="square">
            <a:spAutoFit/>
          </a:bodyPr>
          <a:lstStyle/>
          <a:p>
            <a:pPr algn="r" rtl="1">
              <a:lnSpc>
                <a:spcPct val="150000"/>
              </a:lnSpc>
            </a:pPr>
            <a:endParaRPr lang="en-US" altLang="en-US" dirty="0">
              <a:cs typeface="B Nazanin" panose="00000400000000000000" pitchFamily="2" charset="-78"/>
            </a:endParaRPr>
          </a:p>
        </p:txBody>
      </p:sp>
      <p:sp>
        <p:nvSpPr>
          <p:cNvPr id="6" name="Rectangle 5"/>
          <p:cNvSpPr/>
          <p:nvPr/>
        </p:nvSpPr>
        <p:spPr>
          <a:xfrm>
            <a:off x="2414998" y="970959"/>
            <a:ext cx="3725700" cy="461665"/>
          </a:xfrm>
          <a:prstGeom prst="rect">
            <a:avLst/>
          </a:prstGeom>
        </p:spPr>
        <p:txBody>
          <a:bodyPr wrap="none">
            <a:spAutoFit/>
          </a:bodyPr>
          <a:lstStyle/>
          <a:p>
            <a:pPr algn="r" rtl="1"/>
            <a:r>
              <a:rPr lang="fa-IR" sz="2400" b="1" dirty="0">
                <a:solidFill>
                  <a:schemeClr val="bg1"/>
                </a:solidFill>
                <a:latin typeface="IRANSans"/>
                <a:cs typeface="B Nazanin" panose="00000400000000000000" pitchFamily="2" charset="-78"/>
              </a:rPr>
              <a:t>مثال برای تحلیل عاملی با </a:t>
            </a:r>
            <a:r>
              <a:rPr lang="en-US" sz="2400" b="1" dirty="0">
                <a:solidFill>
                  <a:schemeClr val="bg1"/>
                </a:solidFill>
                <a:latin typeface="IRANSans"/>
                <a:cs typeface="B Nazanin" panose="00000400000000000000" pitchFamily="2" charset="-78"/>
              </a:rPr>
              <a:t>SPSS</a:t>
            </a:r>
            <a:endParaRPr lang="en-US" sz="2400" dirty="0">
              <a:solidFill>
                <a:schemeClr val="bg1"/>
              </a:solidFill>
              <a:cs typeface="B Nazanin" panose="00000400000000000000" pitchFamily="2" charset="-78"/>
            </a:endParaRPr>
          </a:p>
        </p:txBody>
      </p:sp>
      <p:sp>
        <p:nvSpPr>
          <p:cNvPr id="4" name="Rectangle 3"/>
          <p:cNvSpPr/>
          <p:nvPr/>
        </p:nvSpPr>
        <p:spPr>
          <a:xfrm>
            <a:off x="435894" y="1926794"/>
            <a:ext cx="8190685" cy="400110"/>
          </a:xfrm>
          <a:prstGeom prst="rect">
            <a:avLst/>
          </a:prstGeom>
        </p:spPr>
        <p:txBody>
          <a:bodyPr wrap="square">
            <a:spAutoFit/>
          </a:bodyPr>
          <a:lstStyle/>
          <a:p>
            <a:pPr algn="r" rtl="1"/>
            <a:endParaRPr lang="fa-IR" sz="2000" b="1" i="0" dirty="0">
              <a:solidFill>
                <a:srgbClr val="212529"/>
              </a:solidFill>
              <a:effectLst/>
              <a:latin typeface="IRANSans"/>
              <a:cs typeface="B Nazanin" panose="00000400000000000000" pitchFamily="2" charset="-78"/>
            </a:endParaRPr>
          </a:p>
        </p:txBody>
      </p:sp>
      <p:sp>
        <p:nvSpPr>
          <p:cNvPr id="7" name="Rectangle 6"/>
          <p:cNvSpPr/>
          <p:nvPr/>
        </p:nvSpPr>
        <p:spPr>
          <a:xfrm>
            <a:off x="435894" y="1800654"/>
            <a:ext cx="8272212" cy="446276"/>
          </a:xfrm>
          <a:prstGeom prst="rect">
            <a:avLst/>
          </a:prstGeom>
        </p:spPr>
        <p:txBody>
          <a:bodyPr wrap="square">
            <a:spAutoFit/>
          </a:bodyPr>
          <a:lstStyle/>
          <a:p>
            <a:pPr algn="just" rtl="1"/>
            <a:r>
              <a:rPr lang="fa-IR" sz="2300" b="1" dirty="0">
                <a:solidFill>
                  <a:srgbClr val="FF0000"/>
                </a:solidFill>
                <a:latin typeface="IRANSans"/>
                <a:cs typeface="B Nazanin" panose="00000400000000000000" pitchFamily="2" charset="-78"/>
              </a:rPr>
              <a:t>بخش پنجم خروجی: ماتریس مولفه‌های چرخش یافته در تحلیل عاملی با </a:t>
            </a:r>
            <a:r>
              <a:rPr lang="en-US" sz="2300" b="1" dirty="0">
                <a:solidFill>
                  <a:srgbClr val="FF0000"/>
                </a:solidFill>
                <a:latin typeface="IRANSans"/>
                <a:cs typeface="B Nazanin" panose="00000400000000000000" pitchFamily="2" charset="-78"/>
              </a:rPr>
              <a:t>SPSS</a:t>
            </a:r>
            <a:endParaRPr lang="fa-IR" sz="2300" b="1" dirty="0">
              <a:solidFill>
                <a:srgbClr val="FF0000"/>
              </a:solidFill>
              <a:latin typeface="IRANSans"/>
              <a:cs typeface="B Nazanin" panose="00000400000000000000" pitchFamily="2" charset="-78"/>
            </a:endParaRPr>
          </a:p>
        </p:txBody>
      </p:sp>
      <p:sp>
        <p:nvSpPr>
          <p:cNvPr id="8" name="Rectangle 7"/>
          <p:cNvSpPr/>
          <p:nvPr/>
        </p:nvSpPr>
        <p:spPr>
          <a:xfrm>
            <a:off x="644444" y="2221809"/>
            <a:ext cx="8063662" cy="4524315"/>
          </a:xfrm>
          <a:prstGeom prst="rect">
            <a:avLst/>
          </a:prstGeom>
        </p:spPr>
        <p:txBody>
          <a:bodyPr wrap="square">
            <a:spAutoFit/>
          </a:bodyPr>
          <a:lstStyle/>
          <a:p>
            <a:pPr algn="just" rtl="1"/>
            <a:r>
              <a:rPr lang="fa-IR" sz="2400" dirty="0">
                <a:solidFill>
                  <a:srgbClr val="212529"/>
                </a:solidFill>
                <a:latin typeface="IRANSans"/>
                <a:cs typeface="B Nazanin" panose="00000400000000000000" pitchFamily="2" charset="-78"/>
              </a:rPr>
              <a:t>پس از تفسیر همه مولفه‌ها به روشی مشابه، به توضیحات مربوط به مولفه‌های زیر رسیدیم:</a:t>
            </a:r>
          </a:p>
          <a:p>
            <a:pPr algn="just" rtl="1"/>
            <a:r>
              <a:rPr lang="fa-IR" sz="2400" dirty="0" smtClean="0">
                <a:solidFill>
                  <a:srgbClr val="212529"/>
                </a:solidFill>
                <a:latin typeface="IRANSans"/>
                <a:cs typeface="B Nazanin" panose="00000400000000000000" pitchFamily="2" charset="-78"/>
              </a:rPr>
              <a:t>مولفه </a:t>
            </a:r>
            <a:r>
              <a:rPr lang="fa-IR" sz="2400" dirty="0">
                <a:solidFill>
                  <a:srgbClr val="212529"/>
                </a:solidFill>
                <a:latin typeface="IRANSans"/>
                <a:cs typeface="B Nazanin" panose="00000400000000000000" pitchFamily="2" charset="-78"/>
              </a:rPr>
              <a:t>1 – «وضوح اطلاعات» به فرم (</a:t>
            </a:r>
            <a:r>
              <a:rPr lang="en-US" sz="2400" dirty="0">
                <a:solidFill>
                  <a:srgbClr val="212529"/>
                </a:solidFill>
                <a:latin typeface="IRANSans"/>
                <a:cs typeface="B Nazanin" panose="00000400000000000000" pitchFamily="2" charset="-78"/>
              </a:rPr>
              <a:t>Clarity of </a:t>
            </a:r>
            <a:r>
              <a:rPr lang="en-US" sz="2400" dirty="0" smtClean="0">
                <a:solidFill>
                  <a:srgbClr val="212529"/>
                </a:solidFill>
                <a:latin typeface="IRANSans"/>
                <a:cs typeface="B Nazanin" panose="00000400000000000000" pitchFamily="2" charset="-78"/>
              </a:rPr>
              <a:t>information</a:t>
            </a:r>
            <a:r>
              <a:rPr lang="fa-IR" sz="2400" dirty="0" smtClean="0">
                <a:solidFill>
                  <a:srgbClr val="212529"/>
                </a:solidFill>
                <a:latin typeface="IRANSans"/>
                <a:cs typeface="B Nazanin" panose="00000400000000000000" pitchFamily="2" charset="-78"/>
              </a:rPr>
              <a:t>)</a:t>
            </a:r>
            <a:endParaRPr lang="en-US" sz="2400" dirty="0">
              <a:solidFill>
                <a:srgbClr val="212529"/>
              </a:solidFill>
              <a:latin typeface="IRANSans"/>
              <a:cs typeface="B Nazanin" panose="00000400000000000000" pitchFamily="2" charset="-78"/>
            </a:endParaRPr>
          </a:p>
          <a:p>
            <a:pPr algn="just" rtl="1"/>
            <a:r>
              <a:rPr lang="fa-IR" sz="2400" dirty="0">
                <a:solidFill>
                  <a:srgbClr val="212529"/>
                </a:solidFill>
                <a:latin typeface="IRANSans"/>
                <a:cs typeface="B Nazanin" panose="00000400000000000000" pitchFamily="2" charset="-78"/>
              </a:rPr>
              <a:t>مولفه 2 – «شایستگی و مناسب بودن» به فرم (</a:t>
            </a:r>
            <a:r>
              <a:rPr lang="en-US" sz="2400" dirty="0">
                <a:solidFill>
                  <a:srgbClr val="212529"/>
                </a:solidFill>
                <a:latin typeface="IRANSans"/>
                <a:cs typeface="B Nazanin" panose="00000400000000000000" pitchFamily="2" charset="-78"/>
              </a:rPr>
              <a:t>Decency and </a:t>
            </a:r>
            <a:r>
              <a:rPr lang="en-US" sz="2400" dirty="0" smtClean="0">
                <a:solidFill>
                  <a:srgbClr val="212529"/>
                </a:solidFill>
                <a:latin typeface="IRANSans"/>
                <a:cs typeface="B Nazanin" panose="00000400000000000000" pitchFamily="2" charset="-78"/>
              </a:rPr>
              <a:t>appropriateness</a:t>
            </a:r>
            <a:r>
              <a:rPr lang="fa-IR" sz="2400" dirty="0" smtClean="0">
                <a:solidFill>
                  <a:srgbClr val="212529"/>
                </a:solidFill>
                <a:latin typeface="IRANSans"/>
                <a:cs typeface="B Nazanin" panose="00000400000000000000" pitchFamily="2" charset="-78"/>
              </a:rPr>
              <a:t>)</a:t>
            </a:r>
            <a:endParaRPr lang="en-US" sz="2400" dirty="0">
              <a:solidFill>
                <a:srgbClr val="212529"/>
              </a:solidFill>
              <a:latin typeface="IRANSans"/>
              <a:cs typeface="B Nazanin" panose="00000400000000000000" pitchFamily="2" charset="-78"/>
            </a:endParaRPr>
          </a:p>
          <a:p>
            <a:pPr algn="just" rtl="1"/>
            <a:r>
              <a:rPr lang="fa-IR" sz="2400" dirty="0">
                <a:solidFill>
                  <a:srgbClr val="212529"/>
                </a:solidFill>
                <a:latin typeface="IRANSans"/>
                <a:cs typeface="B Nazanin" panose="00000400000000000000" pitchFamily="2" charset="-78"/>
              </a:rPr>
              <a:t>مولفه 3 – «مورد رضایت بودن فرد تماس گیرنده» به فرم (</a:t>
            </a:r>
            <a:r>
              <a:rPr lang="en-US" sz="2400" dirty="0">
                <a:solidFill>
                  <a:srgbClr val="212529"/>
                </a:solidFill>
                <a:latin typeface="IRANSans"/>
                <a:cs typeface="B Nazanin" panose="00000400000000000000" pitchFamily="2" charset="-78"/>
              </a:rPr>
              <a:t>Helpfulness contact </a:t>
            </a:r>
            <a:r>
              <a:rPr lang="en-US" sz="2400" dirty="0" smtClean="0">
                <a:solidFill>
                  <a:srgbClr val="212529"/>
                </a:solidFill>
                <a:latin typeface="IRANSans"/>
                <a:cs typeface="B Nazanin" panose="00000400000000000000" pitchFamily="2" charset="-78"/>
              </a:rPr>
              <a:t>person</a:t>
            </a:r>
            <a:r>
              <a:rPr lang="fa-IR" sz="2400" dirty="0" smtClean="0">
                <a:solidFill>
                  <a:srgbClr val="212529"/>
                </a:solidFill>
                <a:latin typeface="IRANSans"/>
                <a:cs typeface="B Nazanin" panose="00000400000000000000" pitchFamily="2" charset="-78"/>
              </a:rPr>
              <a:t>)</a:t>
            </a:r>
            <a:endParaRPr lang="en-US" sz="2400" dirty="0">
              <a:solidFill>
                <a:srgbClr val="212529"/>
              </a:solidFill>
              <a:latin typeface="IRANSans"/>
              <a:cs typeface="B Nazanin" panose="00000400000000000000" pitchFamily="2" charset="-78"/>
            </a:endParaRPr>
          </a:p>
          <a:p>
            <a:pPr algn="just" rtl="1"/>
            <a:r>
              <a:rPr lang="fa-IR" sz="2400" dirty="0">
                <a:solidFill>
                  <a:srgbClr val="212529"/>
                </a:solidFill>
                <a:latin typeface="IRANSans"/>
                <a:cs typeface="B Nazanin" panose="00000400000000000000" pitchFamily="2" charset="-78"/>
              </a:rPr>
              <a:t>مولفه 4 – «قابلیت اطمینان از توافقات صورت گرفته» به فرم (</a:t>
            </a:r>
            <a:r>
              <a:rPr lang="en-US" sz="2400" dirty="0">
                <a:solidFill>
                  <a:srgbClr val="212529"/>
                </a:solidFill>
                <a:latin typeface="IRANSans"/>
                <a:cs typeface="B Nazanin" panose="00000400000000000000" pitchFamily="2" charset="-78"/>
              </a:rPr>
              <a:t>Reliability of </a:t>
            </a:r>
            <a:r>
              <a:rPr lang="en-US" sz="2400" dirty="0" smtClean="0">
                <a:solidFill>
                  <a:srgbClr val="212529"/>
                </a:solidFill>
                <a:latin typeface="IRANSans"/>
                <a:cs typeface="B Nazanin" panose="00000400000000000000" pitchFamily="2" charset="-78"/>
              </a:rPr>
              <a:t>agreements</a:t>
            </a:r>
            <a:r>
              <a:rPr lang="fa-IR" sz="2400" dirty="0" smtClean="0">
                <a:solidFill>
                  <a:srgbClr val="212529"/>
                </a:solidFill>
                <a:latin typeface="IRANSans"/>
                <a:cs typeface="B Nazanin" panose="00000400000000000000" pitchFamily="2" charset="-78"/>
              </a:rPr>
              <a:t>)</a:t>
            </a:r>
            <a:endParaRPr lang="en-US" sz="2400" dirty="0">
              <a:solidFill>
                <a:srgbClr val="212529"/>
              </a:solidFill>
              <a:latin typeface="IRANSans"/>
              <a:cs typeface="B Nazanin" panose="00000400000000000000" pitchFamily="2" charset="-78"/>
            </a:endParaRPr>
          </a:p>
          <a:p>
            <a:pPr algn="just" rtl="1"/>
            <a:r>
              <a:rPr lang="fa-IR" sz="2400" dirty="0">
                <a:solidFill>
                  <a:srgbClr val="212529"/>
                </a:solidFill>
                <a:latin typeface="IRANSans"/>
                <a:cs typeface="B Nazanin" panose="00000400000000000000" pitchFamily="2" charset="-78"/>
              </a:rPr>
              <a:t>ما بعد از افزودن نمرات عامل به داده‌هایمان، این موارد را به عنوان برچسب متغیر تنظیم خواهیم کرد.</a:t>
            </a:r>
          </a:p>
          <a:p>
            <a:pPr algn="just" rtl="1"/>
            <a:endParaRPr lang="fa-IR" sz="2400" dirty="0">
              <a:solidFill>
                <a:srgbClr val="212529"/>
              </a:solidFill>
              <a:latin typeface="IRANSans"/>
              <a:cs typeface="B Nazanin" panose="00000400000000000000" pitchFamily="2" charset="-78"/>
            </a:endParaRPr>
          </a:p>
        </p:txBody>
      </p:sp>
    </p:spTree>
    <p:extLst>
      <p:ext uri="{BB962C8B-B14F-4D97-AF65-F5344CB8AC3E}">
        <p14:creationId xmlns:p14="http://schemas.microsoft.com/office/powerpoint/2010/main" val="3857462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5" name="Title 1"/>
          <p:cNvSpPr txBox="1">
            <a:spLocks/>
          </p:cNvSpPr>
          <p:nvPr/>
        </p:nvSpPr>
        <p:spPr>
          <a:xfrm>
            <a:off x="1080085" y="2706287"/>
            <a:ext cx="6799262" cy="1303337"/>
          </a:xfrm>
          <a:prstGeom prst="rect">
            <a:avLst/>
          </a:prstGeom>
        </p:spPr>
        <p:txBody>
          <a:bodyPr vert="horz" lIns="91440" tIns="45720" rIns="91440" bIns="45720" rtlCol="0" anchor="b">
            <a:norm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altLang="en-US" sz="2800" smtClean="0">
                <a:cs typeface="B Nazanin" panose="00000400000000000000" pitchFamily="2" charset="-78"/>
              </a:rPr>
              <a:t>نرمال بودن</a:t>
            </a:r>
            <a:endParaRPr lang="en-US" altLang="en-US" sz="2800" smtClean="0">
              <a:cs typeface="B Nazanin" panose="00000400000000000000" pitchFamily="2" charset="-78"/>
            </a:endParaRPr>
          </a:p>
        </p:txBody>
      </p:sp>
      <p:sp>
        <p:nvSpPr>
          <p:cNvPr id="2" name="Rectangle 1"/>
          <p:cNvSpPr/>
          <p:nvPr/>
        </p:nvSpPr>
        <p:spPr>
          <a:xfrm>
            <a:off x="332852" y="4460613"/>
            <a:ext cx="8293727" cy="459036"/>
          </a:xfrm>
          <a:prstGeom prst="rect">
            <a:avLst/>
          </a:prstGeom>
        </p:spPr>
        <p:txBody>
          <a:bodyPr wrap="square">
            <a:spAutoFit/>
          </a:bodyPr>
          <a:lstStyle/>
          <a:p>
            <a:pPr algn="r" rtl="1">
              <a:lnSpc>
                <a:spcPct val="150000"/>
              </a:lnSpc>
            </a:pPr>
            <a:endParaRPr lang="en-US" altLang="en-US" dirty="0">
              <a:cs typeface="B Nazanin" panose="00000400000000000000" pitchFamily="2" charset="-78"/>
            </a:endParaRPr>
          </a:p>
        </p:txBody>
      </p:sp>
      <p:sp>
        <p:nvSpPr>
          <p:cNvPr id="6" name="Rectangle 5"/>
          <p:cNvSpPr/>
          <p:nvPr/>
        </p:nvSpPr>
        <p:spPr>
          <a:xfrm>
            <a:off x="2414998" y="970959"/>
            <a:ext cx="3725700" cy="461665"/>
          </a:xfrm>
          <a:prstGeom prst="rect">
            <a:avLst/>
          </a:prstGeom>
        </p:spPr>
        <p:txBody>
          <a:bodyPr wrap="none">
            <a:spAutoFit/>
          </a:bodyPr>
          <a:lstStyle/>
          <a:p>
            <a:pPr algn="r" rtl="1"/>
            <a:r>
              <a:rPr lang="fa-IR" sz="2400" b="1" dirty="0">
                <a:solidFill>
                  <a:schemeClr val="bg1"/>
                </a:solidFill>
                <a:latin typeface="IRANSans"/>
                <a:cs typeface="B Nazanin" panose="00000400000000000000" pitchFamily="2" charset="-78"/>
              </a:rPr>
              <a:t>مثال برای تحلیل عاملی با </a:t>
            </a:r>
            <a:r>
              <a:rPr lang="en-US" sz="2400" b="1" dirty="0">
                <a:solidFill>
                  <a:schemeClr val="bg1"/>
                </a:solidFill>
                <a:latin typeface="IRANSans"/>
                <a:cs typeface="B Nazanin" panose="00000400000000000000" pitchFamily="2" charset="-78"/>
              </a:rPr>
              <a:t>SPSS</a:t>
            </a:r>
            <a:endParaRPr lang="en-US" sz="2400" dirty="0">
              <a:solidFill>
                <a:schemeClr val="bg1"/>
              </a:solidFill>
              <a:cs typeface="B Nazanin" panose="00000400000000000000" pitchFamily="2" charset="-78"/>
            </a:endParaRPr>
          </a:p>
        </p:txBody>
      </p:sp>
      <p:sp>
        <p:nvSpPr>
          <p:cNvPr id="4" name="Rectangle 3"/>
          <p:cNvSpPr/>
          <p:nvPr/>
        </p:nvSpPr>
        <p:spPr>
          <a:xfrm>
            <a:off x="435894" y="1926794"/>
            <a:ext cx="8190685" cy="400110"/>
          </a:xfrm>
          <a:prstGeom prst="rect">
            <a:avLst/>
          </a:prstGeom>
        </p:spPr>
        <p:txBody>
          <a:bodyPr wrap="square">
            <a:spAutoFit/>
          </a:bodyPr>
          <a:lstStyle/>
          <a:p>
            <a:pPr algn="r" rtl="1"/>
            <a:endParaRPr lang="fa-IR" sz="2000" b="1" i="0" dirty="0">
              <a:solidFill>
                <a:srgbClr val="212529"/>
              </a:solidFill>
              <a:effectLst/>
              <a:latin typeface="IRANSans"/>
              <a:cs typeface="B Nazanin" panose="00000400000000000000" pitchFamily="2" charset="-78"/>
            </a:endParaRPr>
          </a:p>
        </p:txBody>
      </p:sp>
      <p:sp>
        <p:nvSpPr>
          <p:cNvPr id="7" name="Rectangle 6"/>
          <p:cNvSpPr/>
          <p:nvPr/>
        </p:nvSpPr>
        <p:spPr>
          <a:xfrm>
            <a:off x="435894" y="1800654"/>
            <a:ext cx="8272212" cy="446276"/>
          </a:xfrm>
          <a:prstGeom prst="rect">
            <a:avLst/>
          </a:prstGeom>
        </p:spPr>
        <p:txBody>
          <a:bodyPr wrap="square">
            <a:spAutoFit/>
          </a:bodyPr>
          <a:lstStyle/>
          <a:p>
            <a:pPr algn="just" rtl="1"/>
            <a:r>
              <a:rPr lang="fa-IR" sz="2300" b="1" dirty="0">
                <a:solidFill>
                  <a:srgbClr val="FF0000"/>
                </a:solidFill>
                <a:latin typeface="IRANSans"/>
                <a:cs typeface="B Nazanin" panose="00000400000000000000" pitchFamily="2" charset="-78"/>
              </a:rPr>
              <a:t>اضافه کردن امتیاز عامل به داده‌ها در تحلیل عاملی با </a:t>
            </a:r>
            <a:r>
              <a:rPr lang="en-US" sz="2300" b="1" dirty="0">
                <a:solidFill>
                  <a:srgbClr val="FF0000"/>
                </a:solidFill>
                <a:latin typeface="IRANSans"/>
                <a:cs typeface="B Nazanin" panose="00000400000000000000" pitchFamily="2" charset="-78"/>
              </a:rPr>
              <a:t>SPSS</a:t>
            </a:r>
          </a:p>
        </p:txBody>
      </p:sp>
      <p:sp>
        <p:nvSpPr>
          <p:cNvPr id="8" name="Rectangle 7"/>
          <p:cNvSpPr/>
          <p:nvPr/>
        </p:nvSpPr>
        <p:spPr>
          <a:xfrm>
            <a:off x="435894" y="2246930"/>
            <a:ext cx="8375254" cy="4616648"/>
          </a:xfrm>
          <a:prstGeom prst="rect">
            <a:avLst/>
          </a:prstGeom>
        </p:spPr>
        <p:txBody>
          <a:bodyPr wrap="square">
            <a:spAutoFit/>
          </a:bodyPr>
          <a:lstStyle/>
          <a:p>
            <a:pPr algn="just" rtl="1"/>
            <a:r>
              <a:rPr lang="fa-IR" sz="2100" dirty="0">
                <a:solidFill>
                  <a:srgbClr val="212529"/>
                </a:solidFill>
                <a:latin typeface="IRANSans"/>
                <a:cs typeface="B Nazanin" panose="00000400000000000000" pitchFamily="2" charset="-78"/>
              </a:rPr>
              <a:t>افزودن نمرات واقعی فاکتور یا عامل‌ها به داده‌های پرسشنامه کاملاً معمول است. آنها اغلب به عنوان پیش بینی کننده در تحلیل رگرسیون یا محرک در تجزیه و تحلیل خوشه استفاده می‌شوند. نرم‌افزار </a:t>
            </a:r>
            <a:r>
              <a:rPr lang="en-US" sz="2100" dirty="0">
                <a:solidFill>
                  <a:srgbClr val="212529"/>
                </a:solidFill>
                <a:latin typeface="IRANSans"/>
                <a:cs typeface="B Nazanin" panose="00000400000000000000" pitchFamily="2" charset="-78"/>
              </a:rPr>
              <a:t>SPSS </a:t>
            </a:r>
            <a:r>
              <a:rPr lang="fa-IR" sz="2100" dirty="0">
                <a:solidFill>
                  <a:srgbClr val="212529"/>
                </a:solidFill>
                <a:latin typeface="IRANSans"/>
                <a:cs typeface="B Nazanin" panose="00000400000000000000" pitchFamily="2" charset="-78"/>
              </a:rPr>
              <a:t>در تحلیل عاملی می‌تواند نمرات عامل‌ها را به داده‌ها اضافه کند، اما این کار به 2 دلیل اغلب ایده جالبی نیست:</a:t>
            </a:r>
          </a:p>
          <a:p>
            <a:pPr algn="just" rtl="1"/>
            <a:r>
              <a:rPr lang="fa-IR" sz="2100" dirty="0" smtClean="0">
                <a:solidFill>
                  <a:srgbClr val="212529"/>
                </a:solidFill>
                <a:latin typeface="IRANSans"/>
                <a:cs typeface="B Nazanin" panose="00000400000000000000" pitchFamily="2" charset="-78"/>
              </a:rPr>
              <a:t>امتیاز </a:t>
            </a:r>
            <a:r>
              <a:rPr lang="fa-IR" sz="2100" dirty="0">
                <a:solidFill>
                  <a:srgbClr val="212529"/>
                </a:solidFill>
                <a:latin typeface="IRANSans"/>
                <a:cs typeface="B Nazanin" panose="00000400000000000000" pitchFamily="2" charset="-78"/>
              </a:rPr>
              <a:t>یا نمره عامل فقط برای مواردی اضافه می‌شود که که مقادیر مربوط به هیچ یک از متغیرهای ورودی را از دست ندهند. دیدیم که این فقط برای 149 مورد از 388 مورد صدق می‌کند.</a:t>
            </a:r>
          </a:p>
          <a:p>
            <a:pPr algn="just" rtl="1"/>
            <a:r>
              <a:rPr lang="fa-IR" sz="2100" dirty="0">
                <a:solidFill>
                  <a:srgbClr val="212529"/>
                </a:solidFill>
                <a:latin typeface="IRANSans"/>
                <a:cs typeface="B Nazanin" panose="00000400000000000000" pitchFamily="2" charset="-78"/>
              </a:rPr>
              <a:t>نمرات عامل‌ها </a:t>
            </a:r>
            <a:r>
              <a:rPr lang="en-US" sz="2100" dirty="0" smtClean="0">
                <a:solidFill>
                  <a:srgbClr val="212529"/>
                </a:solidFill>
                <a:latin typeface="IRANSans"/>
                <a:cs typeface="B Nazanin" panose="00000400000000000000" pitchFamily="2" charset="-78"/>
              </a:rPr>
              <a:t>z-scores</a:t>
            </a:r>
            <a:r>
              <a:rPr lang="fa-IR" sz="2100" dirty="0" smtClean="0">
                <a:solidFill>
                  <a:srgbClr val="212529"/>
                </a:solidFill>
                <a:latin typeface="IRANSans"/>
                <a:cs typeface="B Nazanin" panose="00000400000000000000" pitchFamily="2" charset="-78"/>
              </a:rPr>
              <a:t> </a:t>
            </a:r>
            <a:r>
              <a:rPr lang="en-US" sz="2100" dirty="0" smtClean="0">
                <a:solidFill>
                  <a:srgbClr val="212529"/>
                </a:solidFill>
                <a:latin typeface="IRANSans"/>
                <a:cs typeface="B Nazanin" panose="00000400000000000000" pitchFamily="2" charset="-78"/>
              </a:rPr>
              <a:t> </a:t>
            </a:r>
            <a:r>
              <a:rPr lang="fa-IR" sz="2100" dirty="0">
                <a:solidFill>
                  <a:srgbClr val="212529"/>
                </a:solidFill>
                <a:latin typeface="IRANSans"/>
                <a:cs typeface="B Nazanin" panose="00000400000000000000" pitchFamily="2" charset="-78"/>
              </a:rPr>
              <a:t>هستند: میانگین آن‌ها صفر و انحراف معیار آن‌ها نیز یک است. این تفسیر آنها را پیچیده می‌کند.</a:t>
            </a:r>
          </a:p>
          <a:p>
            <a:pPr algn="just" rtl="1"/>
            <a:r>
              <a:rPr lang="fa-IR" sz="2100" dirty="0">
                <a:solidFill>
                  <a:srgbClr val="212529"/>
                </a:solidFill>
                <a:latin typeface="IRANSans"/>
                <a:cs typeface="B Nazanin" panose="00000400000000000000" pitchFamily="2" charset="-78"/>
              </a:rPr>
              <a:t>در بسیاری از موارد، ایده بهتر محاسبه نمرات عامل‌ها در تحلیل عاملی با </a:t>
            </a:r>
            <a:r>
              <a:rPr lang="en-US" sz="2100" dirty="0">
                <a:solidFill>
                  <a:srgbClr val="212529"/>
                </a:solidFill>
                <a:latin typeface="IRANSans"/>
                <a:cs typeface="B Nazanin" panose="00000400000000000000" pitchFamily="2" charset="-78"/>
              </a:rPr>
              <a:t>SPSS </a:t>
            </a:r>
            <a:r>
              <a:rPr lang="fa-IR" sz="2100" dirty="0">
                <a:solidFill>
                  <a:srgbClr val="212529"/>
                </a:solidFill>
                <a:latin typeface="IRANSans"/>
                <a:cs typeface="B Nazanin" panose="00000400000000000000" pitchFamily="2" charset="-78"/>
              </a:rPr>
              <a:t>به عنوان میانگین متغیرهای اندازه گیری شده توسط عوامل مشابه است. این ابزارها تقریباً کاملاً با نمرات عامل «واقعی» ارتباط دارند، اما از مشکلات ذکر شده رنج نمی‌برند.</a:t>
            </a:r>
          </a:p>
          <a:p>
            <a:pPr algn="just" rtl="1"/>
            <a:r>
              <a:rPr lang="fa-IR" sz="2100" dirty="0" smtClean="0">
                <a:solidFill>
                  <a:srgbClr val="212529"/>
                </a:solidFill>
                <a:latin typeface="IRANSans"/>
                <a:cs typeface="B Nazanin" panose="00000400000000000000" pitchFamily="2" charset="-78"/>
              </a:rPr>
              <a:t>نکته</a:t>
            </a:r>
            <a:r>
              <a:rPr lang="fa-IR" sz="2100" dirty="0">
                <a:solidFill>
                  <a:srgbClr val="212529"/>
                </a:solidFill>
                <a:latin typeface="IRANSans"/>
                <a:cs typeface="B Nazanin" panose="00000400000000000000" pitchFamily="2" charset="-78"/>
              </a:rPr>
              <a:t>: فقط در صورتی که همه متغیرهای ورودی مقیاس اندازه گیری یکسانی داشته باشند باید این کار را انجام دهیم. از آنجا که این مورد (مقیاس یکسان از ۱ تا 7) برای مثال ما صدق می‌کند، با نحو زیر نمرات فاکتور یا عامل‌ها را محاسبه و اضافه کرده‌ایم.</a:t>
            </a:r>
          </a:p>
        </p:txBody>
      </p:sp>
    </p:spTree>
    <p:extLst>
      <p:ext uri="{BB962C8B-B14F-4D97-AF65-F5344CB8AC3E}">
        <p14:creationId xmlns:p14="http://schemas.microsoft.com/office/powerpoint/2010/main" val="25344816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5" name="Title 1"/>
          <p:cNvSpPr txBox="1">
            <a:spLocks/>
          </p:cNvSpPr>
          <p:nvPr/>
        </p:nvSpPr>
        <p:spPr>
          <a:xfrm>
            <a:off x="1080085" y="2706287"/>
            <a:ext cx="6799262" cy="1303337"/>
          </a:xfrm>
          <a:prstGeom prst="rect">
            <a:avLst/>
          </a:prstGeom>
        </p:spPr>
        <p:txBody>
          <a:bodyPr vert="horz" lIns="91440" tIns="45720" rIns="91440" bIns="45720" rtlCol="0" anchor="b">
            <a:norm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altLang="en-US" sz="2800" smtClean="0">
                <a:cs typeface="B Nazanin" panose="00000400000000000000" pitchFamily="2" charset="-78"/>
              </a:rPr>
              <a:t>نرمال بودن</a:t>
            </a:r>
            <a:endParaRPr lang="en-US" altLang="en-US" sz="2800" smtClean="0">
              <a:cs typeface="B Nazanin" panose="00000400000000000000" pitchFamily="2" charset="-78"/>
            </a:endParaRPr>
          </a:p>
        </p:txBody>
      </p:sp>
      <p:sp>
        <p:nvSpPr>
          <p:cNvPr id="2" name="Rectangle 1"/>
          <p:cNvSpPr/>
          <p:nvPr/>
        </p:nvSpPr>
        <p:spPr>
          <a:xfrm>
            <a:off x="332852" y="4460613"/>
            <a:ext cx="8293727" cy="459036"/>
          </a:xfrm>
          <a:prstGeom prst="rect">
            <a:avLst/>
          </a:prstGeom>
        </p:spPr>
        <p:txBody>
          <a:bodyPr wrap="square">
            <a:spAutoFit/>
          </a:bodyPr>
          <a:lstStyle/>
          <a:p>
            <a:pPr algn="r" rtl="1">
              <a:lnSpc>
                <a:spcPct val="150000"/>
              </a:lnSpc>
            </a:pPr>
            <a:endParaRPr lang="en-US" altLang="en-US" dirty="0">
              <a:cs typeface="B Nazanin" panose="00000400000000000000" pitchFamily="2" charset="-78"/>
            </a:endParaRPr>
          </a:p>
        </p:txBody>
      </p:sp>
      <p:sp>
        <p:nvSpPr>
          <p:cNvPr id="6" name="Rectangle 5"/>
          <p:cNvSpPr/>
          <p:nvPr/>
        </p:nvSpPr>
        <p:spPr>
          <a:xfrm>
            <a:off x="2414998" y="970959"/>
            <a:ext cx="3725700" cy="461665"/>
          </a:xfrm>
          <a:prstGeom prst="rect">
            <a:avLst/>
          </a:prstGeom>
        </p:spPr>
        <p:txBody>
          <a:bodyPr wrap="none">
            <a:spAutoFit/>
          </a:bodyPr>
          <a:lstStyle/>
          <a:p>
            <a:pPr algn="r" rtl="1"/>
            <a:r>
              <a:rPr lang="fa-IR" sz="2400" b="1" dirty="0">
                <a:solidFill>
                  <a:schemeClr val="bg1"/>
                </a:solidFill>
                <a:latin typeface="IRANSans"/>
                <a:cs typeface="B Nazanin" panose="00000400000000000000" pitchFamily="2" charset="-78"/>
              </a:rPr>
              <a:t>مثال برای تحلیل عاملی با </a:t>
            </a:r>
            <a:r>
              <a:rPr lang="en-US" sz="2400" b="1" dirty="0">
                <a:solidFill>
                  <a:schemeClr val="bg1"/>
                </a:solidFill>
                <a:latin typeface="IRANSans"/>
                <a:cs typeface="B Nazanin" panose="00000400000000000000" pitchFamily="2" charset="-78"/>
              </a:rPr>
              <a:t>SPSS</a:t>
            </a:r>
            <a:endParaRPr lang="en-US" sz="2400" dirty="0">
              <a:solidFill>
                <a:schemeClr val="bg1"/>
              </a:solidFill>
              <a:cs typeface="B Nazanin" panose="00000400000000000000" pitchFamily="2" charset="-78"/>
            </a:endParaRPr>
          </a:p>
        </p:txBody>
      </p:sp>
      <p:sp>
        <p:nvSpPr>
          <p:cNvPr id="4" name="Rectangle 3"/>
          <p:cNvSpPr/>
          <p:nvPr/>
        </p:nvSpPr>
        <p:spPr>
          <a:xfrm>
            <a:off x="435894" y="1926794"/>
            <a:ext cx="8190685" cy="400110"/>
          </a:xfrm>
          <a:prstGeom prst="rect">
            <a:avLst/>
          </a:prstGeom>
        </p:spPr>
        <p:txBody>
          <a:bodyPr wrap="square">
            <a:spAutoFit/>
          </a:bodyPr>
          <a:lstStyle/>
          <a:p>
            <a:pPr algn="r" rtl="1"/>
            <a:endParaRPr lang="fa-IR" sz="2000" b="1" i="0" dirty="0">
              <a:solidFill>
                <a:srgbClr val="212529"/>
              </a:solidFill>
              <a:effectLst/>
              <a:latin typeface="IRANSans"/>
              <a:cs typeface="B Nazanin" panose="00000400000000000000" pitchFamily="2" charset="-78"/>
            </a:endParaRPr>
          </a:p>
        </p:txBody>
      </p:sp>
      <p:sp>
        <p:nvSpPr>
          <p:cNvPr id="7" name="Rectangle 6"/>
          <p:cNvSpPr/>
          <p:nvPr/>
        </p:nvSpPr>
        <p:spPr>
          <a:xfrm>
            <a:off x="435894" y="1800654"/>
            <a:ext cx="8272212" cy="446276"/>
          </a:xfrm>
          <a:prstGeom prst="rect">
            <a:avLst/>
          </a:prstGeom>
        </p:spPr>
        <p:txBody>
          <a:bodyPr wrap="square">
            <a:spAutoFit/>
          </a:bodyPr>
          <a:lstStyle/>
          <a:p>
            <a:pPr algn="just" rtl="1"/>
            <a:r>
              <a:rPr lang="fa-IR" sz="2300" b="1" dirty="0">
                <a:solidFill>
                  <a:srgbClr val="FF0000"/>
                </a:solidFill>
                <a:latin typeface="IRANSans"/>
                <a:cs typeface="B Nazanin" panose="00000400000000000000" pitchFamily="2" charset="-78"/>
              </a:rPr>
              <a:t>محاسبات و برچسب‌گذاری عامل‌ها در کدهای </a:t>
            </a:r>
            <a:r>
              <a:rPr lang="en-US" sz="2300" b="1" dirty="0">
                <a:solidFill>
                  <a:srgbClr val="FF0000"/>
                </a:solidFill>
                <a:latin typeface="IRANSans"/>
                <a:cs typeface="B Nazanin" panose="00000400000000000000" pitchFamily="2" charset="-78"/>
              </a:rPr>
              <a:t>SPSS</a:t>
            </a:r>
          </a:p>
        </p:txBody>
      </p:sp>
      <p:pic>
        <p:nvPicPr>
          <p:cNvPr id="9" name="Picture 8"/>
          <p:cNvPicPr>
            <a:picLocks noChangeAspect="1"/>
          </p:cNvPicPr>
          <p:nvPr/>
        </p:nvPicPr>
        <p:blipFill rotWithShape="1">
          <a:blip r:embed="rId2"/>
          <a:srcRect l="3690" t="20797" r="28929" b="20276"/>
          <a:stretch/>
        </p:blipFill>
        <p:spPr>
          <a:xfrm>
            <a:off x="0" y="2160605"/>
            <a:ext cx="6299200" cy="4407215"/>
          </a:xfrm>
          <a:prstGeom prst="rect">
            <a:avLst/>
          </a:prstGeom>
        </p:spPr>
      </p:pic>
    </p:spTree>
    <p:extLst>
      <p:ext uri="{BB962C8B-B14F-4D97-AF65-F5344CB8AC3E}">
        <p14:creationId xmlns:p14="http://schemas.microsoft.com/office/powerpoint/2010/main" val="1055681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93453" y="2637322"/>
            <a:ext cx="7467600" cy="2300303"/>
          </a:xfrm>
        </p:spPr>
        <p:txBody>
          <a:bodyPr anchor="ctr">
            <a:normAutofit/>
          </a:bodyPr>
          <a:lstStyle/>
          <a:p>
            <a:pPr marL="0" indent="0" algn="just" rtl="1">
              <a:buNone/>
            </a:pPr>
            <a:r>
              <a:rPr lang="fa-IR" altLang="en-US" sz="2800" dirty="0" smtClean="0">
                <a:solidFill>
                  <a:schemeClr val="tx1"/>
                </a:solidFill>
                <a:cs typeface="B Nazanin" panose="00000400000000000000" pitchFamily="2" charset="-78"/>
              </a:rPr>
              <a:t> </a:t>
            </a:r>
            <a:endParaRPr lang="fa-IR" altLang="en-US" sz="2400" dirty="0">
              <a:solidFill>
                <a:schemeClr val="tx1"/>
              </a:solidFill>
              <a:cs typeface="B Nazanin" panose="00000400000000000000" pitchFamily="2" charset="-78"/>
            </a:endParaRPr>
          </a:p>
          <a:p>
            <a:pPr marL="0" indent="0" algn="just" rtl="1">
              <a:buNone/>
            </a:pPr>
            <a:endParaRPr lang="fa-IR" altLang="en-US" sz="2400" dirty="0">
              <a:solidFill>
                <a:schemeClr val="tx1"/>
              </a:solidFill>
              <a:cs typeface="B Nazanin" panose="00000400000000000000" pitchFamily="2" charset="-78"/>
            </a:endParaRPr>
          </a:p>
        </p:txBody>
      </p:sp>
      <p:sp>
        <p:nvSpPr>
          <p:cNvPr id="16" name="Title 1"/>
          <p:cNvSpPr txBox="1">
            <a:spLocks/>
          </p:cNvSpPr>
          <p:nvPr/>
        </p:nvSpPr>
        <p:spPr bwMode="auto">
          <a:xfrm>
            <a:off x="935706" y="817889"/>
            <a:ext cx="6799262" cy="806795"/>
          </a:xfrm>
          <a:prstGeom prst="rect">
            <a:avLst/>
          </a:prstGeom>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normAutofit/>
          </a:bodyPr>
          <a:lstStyle>
            <a:lvl1pPr algn="ctr" defTabSz="457200" rtl="0" eaLnBrk="0" fontAlgn="base" hangingPunct="0">
              <a:spcBef>
                <a:spcPct val="0"/>
              </a:spcBef>
              <a:spcAft>
                <a:spcPct val="0"/>
              </a:spcAft>
              <a:defRPr sz="4000" kern="1200">
                <a:ln w="3175" cmpd="sng">
                  <a:noFill/>
                </a:ln>
                <a:solidFill>
                  <a:schemeClr val="dk1"/>
                </a:solidFill>
                <a:latin typeface="+mn-lt"/>
                <a:ea typeface="+mn-ea"/>
                <a:cs typeface="+mn-cs"/>
              </a:defRPr>
            </a:lvl1pPr>
            <a:lvl2pPr algn="ctr" defTabSz="457200" rtl="0" eaLnBrk="0" fontAlgn="base" hangingPunct="0">
              <a:spcBef>
                <a:spcPct val="0"/>
              </a:spcBef>
              <a:spcAft>
                <a:spcPct val="0"/>
              </a:spcAft>
              <a:defRPr sz="4000">
                <a:solidFill>
                  <a:schemeClr val="dk1"/>
                </a:solidFill>
                <a:latin typeface="+mn-lt"/>
                <a:ea typeface="+mn-ea"/>
                <a:cs typeface="+mn-cs"/>
              </a:defRPr>
            </a:lvl2pPr>
            <a:lvl3pPr algn="ctr" defTabSz="457200" rtl="0" eaLnBrk="0" fontAlgn="base" hangingPunct="0">
              <a:spcBef>
                <a:spcPct val="0"/>
              </a:spcBef>
              <a:spcAft>
                <a:spcPct val="0"/>
              </a:spcAft>
              <a:defRPr sz="4000">
                <a:solidFill>
                  <a:schemeClr val="dk1"/>
                </a:solidFill>
                <a:latin typeface="+mn-lt"/>
                <a:ea typeface="+mn-ea"/>
                <a:cs typeface="+mn-cs"/>
              </a:defRPr>
            </a:lvl3pPr>
            <a:lvl4pPr algn="ctr" defTabSz="457200" rtl="0" eaLnBrk="0" fontAlgn="base" hangingPunct="0">
              <a:spcBef>
                <a:spcPct val="0"/>
              </a:spcBef>
              <a:spcAft>
                <a:spcPct val="0"/>
              </a:spcAft>
              <a:defRPr sz="4000">
                <a:solidFill>
                  <a:schemeClr val="dk1"/>
                </a:solidFill>
                <a:latin typeface="+mn-lt"/>
                <a:ea typeface="+mn-ea"/>
                <a:cs typeface="+mn-cs"/>
              </a:defRPr>
            </a:lvl4pPr>
            <a:lvl5pPr algn="ctr" defTabSz="457200" rtl="0" eaLnBrk="0" fontAlgn="base" hangingPunct="0">
              <a:spcBef>
                <a:spcPct val="0"/>
              </a:spcBef>
              <a:spcAft>
                <a:spcPct val="0"/>
              </a:spcAft>
              <a:defRPr sz="4000">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a-IR" sz="4000" b="1" i="0" u="none" strike="noStrike" kern="1200" cap="none" spc="0" normalizeH="0" baseline="0" noProof="0" dirty="0" smtClean="0">
                <a:ln w="3175" cmpd="sng">
                  <a:noFill/>
                </a:ln>
                <a:solidFill>
                  <a:sysClr val="windowText" lastClr="000000"/>
                </a:solidFill>
                <a:effectLst/>
                <a:uLnTx/>
                <a:uFillTx/>
                <a:latin typeface="Garamond"/>
                <a:cs typeface="B Nazanin" panose="00000400000000000000" pitchFamily="2" charset="-78"/>
              </a:rPr>
              <a:t>طبقه بندی تحلیل عاملی</a:t>
            </a:r>
            <a:endParaRPr kumimoji="0" lang="fa-IR" sz="4000" b="1" i="0" u="none" strike="noStrike" kern="1200" cap="none" spc="0" normalizeH="0" baseline="0" noProof="0" dirty="0">
              <a:ln w="3175" cmpd="sng">
                <a:noFill/>
              </a:ln>
              <a:solidFill>
                <a:sysClr val="windowText" lastClr="000000"/>
              </a:solidFill>
              <a:effectLst/>
              <a:uLnTx/>
              <a:uFillTx/>
              <a:latin typeface="Garamond"/>
              <a:cs typeface="B Nazanin" panose="00000400000000000000" pitchFamily="2" charset="-78"/>
            </a:endParaRPr>
          </a:p>
        </p:txBody>
      </p:sp>
      <p:sp>
        <p:nvSpPr>
          <p:cNvPr id="17" name="Content Placeholder 2"/>
          <p:cNvSpPr txBox="1">
            <a:spLocks/>
          </p:cNvSpPr>
          <p:nvPr/>
        </p:nvSpPr>
        <p:spPr bwMode="auto">
          <a:xfrm>
            <a:off x="1022334" y="2908785"/>
            <a:ext cx="6799262"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274320" marR="0" lvl="0" indent="-274320" algn="r" defTabSz="457200" rtl="1" eaLnBrk="1" fontAlgn="auto" latinLnBrk="0" hangingPunct="1">
              <a:lnSpc>
                <a:spcPct val="100000"/>
              </a:lnSpc>
              <a:spcBef>
                <a:spcPct val="20000"/>
              </a:spcBef>
              <a:spcAft>
                <a:spcPts val="0"/>
              </a:spcAft>
              <a:buClr>
                <a:srgbClr val="83992A"/>
              </a:buClr>
              <a:buSzPct val="115000"/>
              <a:buFont typeface="Wingdings"/>
              <a:buChar char=""/>
              <a:tabLst/>
              <a:defRPr/>
            </a:pPr>
            <a:r>
              <a:rPr kumimoji="0" lang="fa-IR" sz="2200" b="1" i="0" u="none" strike="noStrike" kern="1200" cap="none" spc="0" normalizeH="0" baseline="0" noProof="0" smtClean="0">
                <a:ln>
                  <a:noFill/>
                </a:ln>
                <a:solidFill>
                  <a:srgbClr val="83992A">
                    <a:lumMod val="75000"/>
                  </a:srgbClr>
                </a:solidFill>
                <a:effectLst/>
                <a:uLnTx/>
                <a:uFillTx/>
                <a:latin typeface="Garamond"/>
                <a:cs typeface="B Nazanin" panose="00000400000000000000" pitchFamily="2" charset="-78"/>
              </a:rPr>
              <a:t>تحلیل عامل اکتشافی</a:t>
            </a:r>
            <a:r>
              <a:rPr kumimoji="0" lang="en-US" sz="2200" b="1" i="0" u="none" strike="noStrike" kern="1200" cap="none" spc="0" normalizeH="0" baseline="0" noProof="0" smtClean="0">
                <a:ln>
                  <a:noFill/>
                </a:ln>
                <a:solidFill>
                  <a:srgbClr val="83992A">
                    <a:lumMod val="75000"/>
                  </a:srgbClr>
                </a:solidFill>
                <a:effectLst/>
                <a:uLnTx/>
                <a:uFillTx/>
                <a:latin typeface="Garamond"/>
                <a:cs typeface="B Nazanin" panose="00000400000000000000" pitchFamily="2" charset="-78"/>
              </a:rPr>
              <a:t>:(Exploratory Factor Analysis=EFA)</a:t>
            </a:r>
          </a:p>
          <a:p>
            <a:pPr marL="274320" marR="0" lvl="0" indent="-274320" algn="just" defTabSz="457200" rtl="1" eaLnBrk="1" fontAlgn="auto" latinLnBrk="0" hangingPunct="1">
              <a:lnSpc>
                <a:spcPct val="100000"/>
              </a:lnSpc>
              <a:spcBef>
                <a:spcPct val="20000"/>
              </a:spcBef>
              <a:spcAft>
                <a:spcPts val="0"/>
              </a:spcAft>
              <a:buClr>
                <a:srgbClr val="83992A"/>
              </a:buClr>
              <a:buSzPct val="115000"/>
              <a:buFont typeface="Wingdings"/>
              <a:buNone/>
              <a:tabLst/>
              <a:defRPr/>
            </a:pPr>
            <a:r>
              <a:rPr kumimoji="0" lang="fa-IR" sz="2400" b="0" i="0" u="none" strike="noStrike" kern="1200" cap="none" spc="0" normalizeH="0" baseline="0" noProof="0" smtClean="0">
                <a:ln>
                  <a:noFill/>
                </a:ln>
                <a:solidFill>
                  <a:sysClr val="windowText" lastClr="000000">
                    <a:lumMod val="85000"/>
                    <a:lumOff val="15000"/>
                  </a:sysClr>
                </a:solidFill>
                <a:effectLst/>
                <a:uLnTx/>
                <a:uFillTx/>
                <a:latin typeface="Garamond"/>
                <a:cs typeface="B Nazanin" panose="00000400000000000000" pitchFamily="2" charset="-78"/>
              </a:rPr>
              <a:t>از قبل مشخص نیست که کدام متغیرهای مشاهده شده با کدام عامل ارتباط دارد .در این حالت محقق می خواهد بداند که هر یک از متغیرهای مشاهده شده با کدام عامل بهتر ارتباط دارد.</a:t>
            </a:r>
            <a:endParaRPr kumimoji="0" lang="en-US" sz="2400" b="0" i="0" u="none" strike="noStrike" kern="1200" cap="none" spc="0" normalizeH="0" baseline="0" noProof="0" smtClean="0">
              <a:ln>
                <a:noFill/>
              </a:ln>
              <a:solidFill>
                <a:sysClr val="windowText" lastClr="000000">
                  <a:lumMod val="85000"/>
                  <a:lumOff val="15000"/>
                </a:sysClr>
              </a:solidFill>
              <a:effectLst/>
              <a:uLnTx/>
              <a:uFillTx/>
              <a:latin typeface="Garamond"/>
              <a:cs typeface="B Nazanin" panose="00000400000000000000" pitchFamily="2" charset="-78"/>
            </a:endParaRPr>
          </a:p>
          <a:p>
            <a:pPr marL="274320" marR="0" lvl="0" indent="-274320" algn="r" defTabSz="457200" rtl="1" eaLnBrk="1" fontAlgn="auto" latinLnBrk="0" hangingPunct="1">
              <a:lnSpc>
                <a:spcPct val="100000"/>
              </a:lnSpc>
              <a:spcBef>
                <a:spcPct val="20000"/>
              </a:spcBef>
              <a:spcAft>
                <a:spcPts val="0"/>
              </a:spcAft>
              <a:buClr>
                <a:srgbClr val="83992A"/>
              </a:buClr>
              <a:buSzPct val="115000"/>
              <a:buFont typeface="Wingdings"/>
              <a:buChar char=""/>
              <a:tabLst/>
              <a:defRPr/>
            </a:pPr>
            <a:r>
              <a:rPr kumimoji="0" lang="fa-IR" sz="2100" b="1" i="0" u="none" strike="noStrike" kern="1200" cap="none" spc="0" normalizeH="0" baseline="0" noProof="0" smtClean="0">
                <a:ln>
                  <a:noFill/>
                </a:ln>
                <a:solidFill>
                  <a:srgbClr val="83992A">
                    <a:lumMod val="75000"/>
                  </a:srgbClr>
                </a:solidFill>
                <a:effectLst/>
                <a:uLnTx/>
                <a:uFillTx/>
                <a:latin typeface="Garamond"/>
                <a:cs typeface="B Nazanin" panose="00000400000000000000" pitchFamily="2" charset="-78"/>
              </a:rPr>
              <a:t>تحلیل عامل تائیدی</a:t>
            </a:r>
            <a:r>
              <a:rPr kumimoji="0" lang="en-US" sz="2100" b="1" i="0" u="none" strike="noStrike" kern="1200" cap="none" spc="0" normalizeH="0" baseline="0" noProof="0" smtClean="0">
                <a:ln>
                  <a:noFill/>
                </a:ln>
                <a:solidFill>
                  <a:srgbClr val="83992A">
                    <a:lumMod val="75000"/>
                  </a:srgbClr>
                </a:solidFill>
                <a:effectLst/>
                <a:uLnTx/>
                <a:uFillTx/>
                <a:latin typeface="Garamond"/>
                <a:cs typeface="B Nazanin" panose="00000400000000000000" pitchFamily="2" charset="-78"/>
              </a:rPr>
              <a:t>:(Confirmatory Factor Analysis=CFA)</a:t>
            </a:r>
            <a:endParaRPr kumimoji="0" lang="fa-IR" sz="2100" b="1" i="0" u="none" strike="noStrike" kern="1200" cap="none" spc="0" normalizeH="0" baseline="0" noProof="0" smtClean="0">
              <a:ln>
                <a:noFill/>
              </a:ln>
              <a:solidFill>
                <a:srgbClr val="83992A">
                  <a:lumMod val="75000"/>
                </a:srgbClr>
              </a:solidFill>
              <a:effectLst/>
              <a:uLnTx/>
              <a:uFillTx/>
              <a:latin typeface="Garamond"/>
              <a:cs typeface="B Nazanin" panose="00000400000000000000" pitchFamily="2" charset="-78"/>
            </a:endParaRPr>
          </a:p>
          <a:p>
            <a:pPr marL="274320" marR="0" lvl="0" indent="-274320" algn="just" defTabSz="457200" rtl="1" eaLnBrk="1" fontAlgn="auto" latinLnBrk="0" hangingPunct="1">
              <a:lnSpc>
                <a:spcPct val="100000"/>
              </a:lnSpc>
              <a:spcBef>
                <a:spcPct val="20000"/>
              </a:spcBef>
              <a:spcAft>
                <a:spcPts val="0"/>
              </a:spcAft>
              <a:buClr>
                <a:srgbClr val="83992A"/>
              </a:buClr>
              <a:buSzPct val="115000"/>
              <a:buFont typeface="Wingdings"/>
              <a:buNone/>
              <a:tabLst/>
              <a:defRPr/>
            </a:pPr>
            <a:r>
              <a:rPr kumimoji="0" lang="fa-IR" sz="2400" b="0" i="0" u="none" strike="noStrike" kern="1200" cap="none" spc="0" normalizeH="0" baseline="0" noProof="0" smtClean="0">
                <a:ln>
                  <a:noFill/>
                </a:ln>
                <a:solidFill>
                  <a:sysClr val="windowText" lastClr="000000">
                    <a:lumMod val="85000"/>
                    <a:lumOff val="15000"/>
                  </a:sysClr>
                </a:solidFill>
                <a:effectLst/>
                <a:uLnTx/>
                <a:uFillTx/>
                <a:latin typeface="Garamond"/>
                <a:cs typeface="B Nazanin" panose="00000400000000000000" pitchFamily="2" charset="-78"/>
              </a:rPr>
              <a:t>از قبل مشخص می گردد که کدام متغیرهای آشکار شده با کدام عامل ارتباط دارد. در این حالت محقق در پی یافتن میزان ارتباط یا بار عاملی (</a:t>
            </a:r>
            <a:r>
              <a:rPr kumimoji="0" lang="en-US" sz="2400" b="0" i="0" u="none" strike="noStrike" kern="1200" cap="none" spc="0" normalizeH="0" baseline="0" noProof="0" smtClean="0">
                <a:ln>
                  <a:noFill/>
                </a:ln>
                <a:solidFill>
                  <a:sysClr val="windowText" lastClr="000000">
                    <a:lumMod val="85000"/>
                    <a:lumOff val="15000"/>
                  </a:sysClr>
                </a:solidFill>
                <a:effectLst/>
                <a:uLnTx/>
                <a:uFillTx/>
                <a:latin typeface="Garamond"/>
                <a:cs typeface="B Nazanin" panose="00000400000000000000" pitchFamily="2" charset="-78"/>
              </a:rPr>
              <a:t>factor loading</a:t>
            </a:r>
            <a:r>
              <a:rPr kumimoji="0" lang="fa-IR" sz="2400" b="0" i="0" u="none" strike="noStrike" kern="1200" cap="none" spc="0" normalizeH="0" baseline="0" noProof="0" smtClean="0">
                <a:ln>
                  <a:noFill/>
                </a:ln>
                <a:solidFill>
                  <a:sysClr val="windowText" lastClr="000000">
                    <a:lumMod val="85000"/>
                    <a:lumOff val="15000"/>
                  </a:sysClr>
                </a:solidFill>
                <a:effectLst/>
                <a:uLnTx/>
                <a:uFillTx/>
                <a:latin typeface="Garamond"/>
                <a:cs typeface="B Nazanin" panose="00000400000000000000" pitchFamily="2" charset="-78"/>
              </a:rPr>
              <a:t>) است.</a:t>
            </a:r>
          </a:p>
          <a:p>
            <a:pPr marL="274320" marR="0" lvl="0" indent="-274320" algn="r" defTabSz="457200" rtl="1" eaLnBrk="1" fontAlgn="auto" latinLnBrk="0" hangingPunct="1">
              <a:lnSpc>
                <a:spcPct val="100000"/>
              </a:lnSpc>
              <a:spcBef>
                <a:spcPct val="20000"/>
              </a:spcBef>
              <a:spcAft>
                <a:spcPts val="0"/>
              </a:spcAft>
              <a:buClr>
                <a:srgbClr val="83992A"/>
              </a:buClr>
              <a:buSzPct val="115000"/>
              <a:buFont typeface="Wingdings"/>
              <a:buChar char=""/>
              <a:tabLst/>
              <a:defRPr/>
            </a:pPr>
            <a:endParaRPr kumimoji="0" lang="fa-IR" sz="2400" b="0" i="0" u="none" strike="noStrike" kern="1200" cap="none" spc="0" normalizeH="0" baseline="0" noProof="0" dirty="0">
              <a:ln>
                <a:noFill/>
              </a:ln>
              <a:solidFill>
                <a:sysClr val="windowText" lastClr="000000">
                  <a:lumMod val="85000"/>
                  <a:lumOff val="15000"/>
                </a:sysClr>
              </a:solidFill>
              <a:effectLst/>
              <a:uLnTx/>
              <a:uFillTx/>
              <a:latin typeface="Garamond"/>
              <a:cs typeface="B Nazanin" panose="00000400000000000000" pitchFamily="2" charset="-78"/>
            </a:endParaRPr>
          </a:p>
        </p:txBody>
      </p:sp>
    </p:spTree>
    <p:extLst>
      <p:ext uri="{BB962C8B-B14F-4D97-AF65-F5344CB8AC3E}">
        <p14:creationId xmlns:p14="http://schemas.microsoft.com/office/powerpoint/2010/main" val="23156028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5" name="Title 1"/>
          <p:cNvSpPr txBox="1">
            <a:spLocks/>
          </p:cNvSpPr>
          <p:nvPr/>
        </p:nvSpPr>
        <p:spPr>
          <a:xfrm>
            <a:off x="1080085" y="2706287"/>
            <a:ext cx="6799262" cy="1303337"/>
          </a:xfrm>
          <a:prstGeom prst="rect">
            <a:avLst/>
          </a:prstGeom>
        </p:spPr>
        <p:txBody>
          <a:bodyPr vert="horz" lIns="91440" tIns="45720" rIns="91440" bIns="45720" rtlCol="0" anchor="b">
            <a:norm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altLang="en-US" sz="2800" smtClean="0">
                <a:cs typeface="B Nazanin" panose="00000400000000000000" pitchFamily="2" charset="-78"/>
              </a:rPr>
              <a:t>نرمال بودن</a:t>
            </a:r>
            <a:endParaRPr lang="en-US" altLang="en-US" sz="2800" smtClean="0">
              <a:cs typeface="B Nazanin" panose="00000400000000000000" pitchFamily="2" charset="-78"/>
            </a:endParaRPr>
          </a:p>
        </p:txBody>
      </p:sp>
      <p:sp>
        <p:nvSpPr>
          <p:cNvPr id="2" name="Rectangle 1"/>
          <p:cNvSpPr/>
          <p:nvPr/>
        </p:nvSpPr>
        <p:spPr>
          <a:xfrm>
            <a:off x="332852" y="4460613"/>
            <a:ext cx="8293727" cy="459036"/>
          </a:xfrm>
          <a:prstGeom prst="rect">
            <a:avLst/>
          </a:prstGeom>
        </p:spPr>
        <p:txBody>
          <a:bodyPr wrap="square">
            <a:spAutoFit/>
          </a:bodyPr>
          <a:lstStyle/>
          <a:p>
            <a:pPr algn="r" rtl="1">
              <a:lnSpc>
                <a:spcPct val="150000"/>
              </a:lnSpc>
            </a:pPr>
            <a:endParaRPr lang="en-US" altLang="en-US" dirty="0">
              <a:cs typeface="B Nazanin" panose="00000400000000000000" pitchFamily="2" charset="-78"/>
            </a:endParaRPr>
          </a:p>
        </p:txBody>
      </p:sp>
      <p:sp>
        <p:nvSpPr>
          <p:cNvPr id="6" name="Rectangle 5"/>
          <p:cNvSpPr/>
          <p:nvPr/>
        </p:nvSpPr>
        <p:spPr>
          <a:xfrm>
            <a:off x="2414998" y="970959"/>
            <a:ext cx="3725700" cy="461665"/>
          </a:xfrm>
          <a:prstGeom prst="rect">
            <a:avLst/>
          </a:prstGeom>
        </p:spPr>
        <p:txBody>
          <a:bodyPr wrap="none">
            <a:spAutoFit/>
          </a:bodyPr>
          <a:lstStyle/>
          <a:p>
            <a:pPr algn="r" rtl="1"/>
            <a:r>
              <a:rPr lang="fa-IR" sz="2400" b="1" dirty="0">
                <a:solidFill>
                  <a:schemeClr val="bg1"/>
                </a:solidFill>
                <a:latin typeface="IRANSans"/>
                <a:cs typeface="B Nazanin" panose="00000400000000000000" pitchFamily="2" charset="-78"/>
              </a:rPr>
              <a:t>مثال برای تحلیل عاملی با </a:t>
            </a:r>
            <a:r>
              <a:rPr lang="en-US" sz="2400" b="1" dirty="0">
                <a:solidFill>
                  <a:schemeClr val="bg1"/>
                </a:solidFill>
                <a:latin typeface="IRANSans"/>
                <a:cs typeface="B Nazanin" panose="00000400000000000000" pitchFamily="2" charset="-78"/>
              </a:rPr>
              <a:t>SPSS</a:t>
            </a:r>
            <a:endParaRPr lang="en-US" sz="2400" dirty="0">
              <a:solidFill>
                <a:schemeClr val="bg1"/>
              </a:solidFill>
              <a:cs typeface="B Nazanin" panose="00000400000000000000" pitchFamily="2" charset="-78"/>
            </a:endParaRPr>
          </a:p>
        </p:txBody>
      </p:sp>
      <p:sp>
        <p:nvSpPr>
          <p:cNvPr id="4" name="Rectangle 3"/>
          <p:cNvSpPr/>
          <p:nvPr/>
        </p:nvSpPr>
        <p:spPr>
          <a:xfrm>
            <a:off x="435894" y="1926794"/>
            <a:ext cx="8190685" cy="400110"/>
          </a:xfrm>
          <a:prstGeom prst="rect">
            <a:avLst/>
          </a:prstGeom>
        </p:spPr>
        <p:txBody>
          <a:bodyPr wrap="square">
            <a:spAutoFit/>
          </a:bodyPr>
          <a:lstStyle/>
          <a:p>
            <a:pPr algn="r" rtl="1"/>
            <a:endParaRPr lang="fa-IR" sz="2000" b="1" i="0" dirty="0">
              <a:solidFill>
                <a:srgbClr val="212529"/>
              </a:solidFill>
              <a:effectLst/>
              <a:latin typeface="IRANSans"/>
              <a:cs typeface="B Nazanin" panose="00000400000000000000" pitchFamily="2" charset="-78"/>
            </a:endParaRPr>
          </a:p>
        </p:txBody>
      </p:sp>
      <p:sp>
        <p:nvSpPr>
          <p:cNvPr id="7" name="Rectangle 6"/>
          <p:cNvSpPr/>
          <p:nvPr/>
        </p:nvSpPr>
        <p:spPr>
          <a:xfrm>
            <a:off x="435894" y="1800654"/>
            <a:ext cx="8272212" cy="446276"/>
          </a:xfrm>
          <a:prstGeom prst="rect">
            <a:avLst/>
          </a:prstGeom>
        </p:spPr>
        <p:txBody>
          <a:bodyPr wrap="square">
            <a:spAutoFit/>
          </a:bodyPr>
          <a:lstStyle/>
          <a:p>
            <a:pPr algn="just" rtl="1"/>
            <a:r>
              <a:rPr lang="fa-IR" sz="2300" b="1" dirty="0">
                <a:solidFill>
                  <a:srgbClr val="FF0000"/>
                </a:solidFill>
                <a:latin typeface="IRANSans"/>
                <a:cs typeface="B Nazanin" panose="00000400000000000000" pitchFamily="2" charset="-78"/>
              </a:rPr>
              <a:t>نتیجه و خروجی حاصل از کد</a:t>
            </a:r>
            <a:endParaRPr lang="en-US" sz="2300" b="1" dirty="0">
              <a:solidFill>
                <a:srgbClr val="FF0000"/>
              </a:solidFill>
              <a:latin typeface="IRANSans"/>
              <a:cs typeface="B Nazanin" panose="00000400000000000000" pitchFamily="2" charset="-78"/>
            </a:endParaRPr>
          </a:p>
        </p:txBody>
      </p:sp>
      <p:sp>
        <p:nvSpPr>
          <p:cNvPr id="8" name="Rectangle 7"/>
          <p:cNvSpPr/>
          <p:nvPr/>
        </p:nvSpPr>
        <p:spPr>
          <a:xfrm>
            <a:off x="332852" y="2246930"/>
            <a:ext cx="8334491" cy="1015663"/>
          </a:xfrm>
          <a:prstGeom prst="rect">
            <a:avLst/>
          </a:prstGeom>
        </p:spPr>
        <p:txBody>
          <a:bodyPr wrap="square">
            <a:spAutoFit/>
          </a:bodyPr>
          <a:lstStyle/>
          <a:p>
            <a:pPr algn="just" rtl="1"/>
            <a:r>
              <a:rPr lang="fa-IR" sz="2000" dirty="0">
                <a:solidFill>
                  <a:srgbClr val="212529"/>
                </a:solidFill>
                <a:latin typeface="IRANSans"/>
                <a:cs typeface="B Nazanin" panose="00000400000000000000" pitchFamily="2" charset="-78"/>
              </a:rPr>
              <a:t>نتیجه اجرای این کد به صورت نمایش یک جدول آمار توصیفی برای همه عامل‌ها است. همانطور که می‌بینید مقدار «حداقل» (</a:t>
            </a:r>
            <a:r>
              <a:rPr lang="en-US" sz="2000" dirty="0" smtClean="0">
                <a:solidFill>
                  <a:srgbClr val="212529"/>
                </a:solidFill>
                <a:latin typeface="IRANSans"/>
                <a:cs typeface="B Nazanin" panose="00000400000000000000" pitchFamily="2" charset="-78"/>
              </a:rPr>
              <a:t>Minimum</a:t>
            </a:r>
            <a:r>
              <a:rPr lang="fa-IR" sz="2000" dirty="0" smtClean="0">
                <a:solidFill>
                  <a:srgbClr val="212529"/>
                </a:solidFill>
                <a:latin typeface="IRANSans"/>
                <a:cs typeface="B Nazanin" panose="00000400000000000000" pitchFamily="2" charset="-78"/>
              </a:rPr>
              <a:t>)</a:t>
            </a:r>
            <a:r>
              <a:rPr lang="en-US" sz="2000" dirty="0" smtClean="0">
                <a:solidFill>
                  <a:srgbClr val="212529"/>
                </a:solidFill>
                <a:latin typeface="IRANSans"/>
                <a:cs typeface="B Nazanin" panose="00000400000000000000" pitchFamily="2" charset="-78"/>
              </a:rPr>
              <a:t>، </a:t>
            </a:r>
            <a:r>
              <a:rPr lang="en-US" sz="2000" dirty="0">
                <a:solidFill>
                  <a:srgbClr val="212529"/>
                </a:solidFill>
                <a:latin typeface="IRANSans"/>
                <a:cs typeface="B Nazanin" panose="00000400000000000000" pitchFamily="2" charset="-78"/>
              </a:rPr>
              <a:t>«</a:t>
            </a:r>
            <a:r>
              <a:rPr lang="fa-IR" sz="2000" dirty="0">
                <a:solidFill>
                  <a:srgbClr val="212529"/>
                </a:solidFill>
                <a:latin typeface="IRANSans"/>
                <a:cs typeface="B Nazanin" panose="00000400000000000000" pitchFamily="2" charset="-78"/>
              </a:rPr>
              <a:t>حداکثر» (</a:t>
            </a:r>
            <a:r>
              <a:rPr lang="en-US" sz="2000" dirty="0" smtClean="0">
                <a:solidFill>
                  <a:srgbClr val="212529"/>
                </a:solidFill>
                <a:latin typeface="IRANSans"/>
                <a:cs typeface="B Nazanin" panose="00000400000000000000" pitchFamily="2" charset="-78"/>
              </a:rPr>
              <a:t>Maximum</a:t>
            </a:r>
            <a:r>
              <a:rPr lang="fa-IR" sz="2000" dirty="0" smtClean="0">
                <a:solidFill>
                  <a:srgbClr val="212529"/>
                </a:solidFill>
                <a:latin typeface="IRANSans"/>
                <a:cs typeface="B Nazanin" panose="00000400000000000000" pitchFamily="2" charset="-78"/>
              </a:rPr>
              <a:t>)</a:t>
            </a:r>
            <a:r>
              <a:rPr lang="en-US" sz="2000" dirty="0" smtClean="0">
                <a:solidFill>
                  <a:srgbClr val="212529"/>
                </a:solidFill>
                <a:latin typeface="IRANSans"/>
                <a:cs typeface="B Nazanin" panose="00000400000000000000" pitchFamily="2" charset="-78"/>
              </a:rPr>
              <a:t>، </a:t>
            </a:r>
            <a:r>
              <a:rPr lang="en-US" sz="2000" dirty="0">
                <a:solidFill>
                  <a:srgbClr val="212529"/>
                </a:solidFill>
                <a:latin typeface="IRANSans"/>
                <a:cs typeface="B Nazanin" panose="00000400000000000000" pitchFamily="2" charset="-78"/>
              </a:rPr>
              <a:t>«</a:t>
            </a:r>
            <a:r>
              <a:rPr lang="fa-IR" sz="2000" dirty="0">
                <a:solidFill>
                  <a:srgbClr val="212529"/>
                </a:solidFill>
                <a:latin typeface="IRANSans"/>
                <a:cs typeface="B Nazanin" panose="00000400000000000000" pitchFamily="2" charset="-78"/>
              </a:rPr>
              <a:t>میانگین» (</a:t>
            </a:r>
            <a:r>
              <a:rPr lang="en-US" sz="2000" dirty="0">
                <a:solidFill>
                  <a:srgbClr val="212529"/>
                </a:solidFill>
                <a:latin typeface="IRANSans"/>
                <a:cs typeface="B Nazanin" panose="00000400000000000000" pitchFamily="2" charset="-78"/>
              </a:rPr>
              <a:t>Mean) </a:t>
            </a:r>
            <a:r>
              <a:rPr lang="fa-IR" sz="2000" dirty="0">
                <a:solidFill>
                  <a:srgbClr val="212529"/>
                </a:solidFill>
                <a:latin typeface="IRANSans"/>
                <a:cs typeface="B Nazanin" panose="00000400000000000000" pitchFamily="2" charset="-78"/>
              </a:rPr>
              <a:t>و «انحراف استاندارد» (</a:t>
            </a:r>
            <a:r>
              <a:rPr lang="en-US" sz="2000" dirty="0">
                <a:solidFill>
                  <a:srgbClr val="212529"/>
                </a:solidFill>
                <a:latin typeface="IRANSans"/>
                <a:cs typeface="B Nazanin" panose="00000400000000000000" pitchFamily="2" charset="-78"/>
              </a:rPr>
              <a:t>Std. </a:t>
            </a:r>
            <a:r>
              <a:rPr lang="en-US" sz="2000" dirty="0" smtClean="0">
                <a:solidFill>
                  <a:srgbClr val="212529"/>
                </a:solidFill>
                <a:latin typeface="IRANSans"/>
                <a:cs typeface="B Nazanin" panose="00000400000000000000" pitchFamily="2" charset="-78"/>
              </a:rPr>
              <a:t>Deviation</a:t>
            </a:r>
            <a:r>
              <a:rPr lang="fa-IR" sz="2000" dirty="0" smtClean="0">
                <a:solidFill>
                  <a:srgbClr val="212529"/>
                </a:solidFill>
                <a:latin typeface="IRANSans"/>
                <a:cs typeface="B Nazanin" panose="00000400000000000000" pitchFamily="2" charset="-78"/>
              </a:rPr>
              <a:t>)</a:t>
            </a:r>
            <a:r>
              <a:rPr lang="en-US" sz="2000" dirty="0" smtClean="0">
                <a:solidFill>
                  <a:srgbClr val="212529"/>
                </a:solidFill>
                <a:latin typeface="IRANSans"/>
                <a:cs typeface="B Nazanin" panose="00000400000000000000" pitchFamily="2" charset="-78"/>
              </a:rPr>
              <a:t> </a:t>
            </a:r>
            <a:r>
              <a:rPr lang="fa-IR" sz="2000" dirty="0">
                <a:solidFill>
                  <a:srgbClr val="212529"/>
                </a:solidFill>
                <a:latin typeface="IRANSans"/>
                <a:cs typeface="B Nazanin" panose="00000400000000000000" pitchFamily="2" charset="-78"/>
              </a:rPr>
              <a:t>از شاخص‌های اصلی این خروجی محسوب می‌شوند.</a:t>
            </a:r>
            <a:endParaRPr lang="en-US" sz="2000" dirty="0">
              <a:cs typeface="B Nazanin" panose="00000400000000000000" pitchFamily="2" charset="-78"/>
            </a:endParaRPr>
          </a:p>
        </p:txBody>
      </p:sp>
      <p:pic>
        <p:nvPicPr>
          <p:cNvPr id="37890" name="Picture 2" descr="spss factor analysis tutorial descriptives factor sco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089" y="3708869"/>
            <a:ext cx="6858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35894" y="5543450"/>
            <a:ext cx="6347861" cy="369332"/>
          </a:xfrm>
          <a:prstGeom prst="rect">
            <a:avLst/>
          </a:prstGeom>
        </p:spPr>
        <p:txBody>
          <a:bodyPr wrap="square">
            <a:spAutoFit/>
          </a:bodyPr>
          <a:lstStyle/>
          <a:p>
            <a:pPr algn="r" rtl="1"/>
            <a:r>
              <a:rPr lang="fa-IR" b="1" dirty="0">
                <a:solidFill>
                  <a:srgbClr val="212529"/>
                </a:solidFill>
                <a:latin typeface="IRANSans"/>
                <a:cs typeface="B Nazanin" panose="00000400000000000000" pitchFamily="2" charset="-78"/>
              </a:rPr>
              <a:t>جدول آمار توصیفی براساس عامل‌های تولید شده در تحلیل عاملی در </a:t>
            </a:r>
            <a:r>
              <a:rPr lang="en-US" b="1" dirty="0">
                <a:solidFill>
                  <a:srgbClr val="212529"/>
                </a:solidFill>
                <a:latin typeface="IRANSans"/>
                <a:cs typeface="B Nazanin" panose="00000400000000000000" pitchFamily="2" charset="-78"/>
              </a:rPr>
              <a:t>SPSS</a:t>
            </a:r>
            <a:endParaRPr lang="en-US" dirty="0">
              <a:cs typeface="B Nazanin" panose="00000400000000000000" pitchFamily="2" charset="-78"/>
            </a:endParaRPr>
          </a:p>
        </p:txBody>
      </p:sp>
    </p:spTree>
    <p:extLst>
      <p:ext uri="{BB962C8B-B14F-4D97-AF65-F5344CB8AC3E}">
        <p14:creationId xmlns:p14="http://schemas.microsoft.com/office/powerpoint/2010/main" val="31099009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5" name="Title 1"/>
          <p:cNvSpPr txBox="1">
            <a:spLocks/>
          </p:cNvSpPr>
          <p:nvPr/>
        </p:nvSpPr>
        <p:spPr>
          <a:xfrm>
            <a:off x="1080085" y="2706287"/>
            <a:ext cx="6799262" cy="1303337"/>
          </a:xfrm>
          <a:prstGeom prst="rect">
            <a:avLst/>
          </a:prstGeom>
        </p:spPr>
        <p:txBody>
          <a:bodyPr vert="horz" lIns="91440" tIns="45720" rIns="91440" bIns="45720" rtlCol="0" anchor="b">
            <a:norm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altLang="en-US" sz="2800" smtClean="0">
                <a:cs typeface="B Nazanin" panose="00000400000000000000" pitchFamily="2" charset="-78"/>
              </a:rPr>
              <a:t>نرمال بودن</a:t>
            </a:r>
            <a:endParaRPr lang="en-US" altLang="en-US" sz="2800" smtClean="0">
              <a:cs typeface="B Nazanin" panose="00000400000000000000" pitchFamily="2" charset="-78"/>
            </a:endParaRPr>
          </a:p>
        </p:txBody>
      </p:sp>
      <p:sp>
        <p:nvSpPr>
          <p:cNvPr id="2" name="Rectangle 1"/>
          <p:cNvSpPr/>
          <p:nvPr/>
        </p:nvSpPr>
        <p:spPr>
          <a:xfrm>
            <a:off x="332852" y="4460613"/>
            <a:ext cx="8293727" cy="459036"/>
          </a:xfrm>
          <a:prstGeom prst="rect">
            <a:avLst/>
          </a:prstGeom>
        </p:spPr>
        <p:txBody>
          <a:bodyPr wrap="square">
            <a:spAutoFit/>
          </a:bodyPr>
          <a:lstStyle/>
          <a:p>
            <a:pPr algn="r" rtl="1">
              <a:lnSpc>
                <a:spcPct val="150000"/>
              </a:lnSpc>
            </a:pPr>
            <a:endParaRPr lang="en-US" altLang="en-US" dirty="0">
              <a:cs typeface="B Nazanin" panose="00000400000000000000" pitchFamily="2" charset="-78"/>
            </a:endParaRPr>
          </a:p>
        </p:txBody>
      </p:sp>
      <p:sp>
        <p:nvSpPr>
          <p:cNvPr id="6" name="Rectangle 5"/>
          <p:cNvSpPr/>
          <p:nvPr/>
        </p:nvSpPr>
        <p:spPr>
          <a:xfrm>
            <a:off x="2414998" y="970959"/>
            <a:ext cx="3725700" cy="461665"/>
          </a:xfrm>
          <a:prstGeom prst="rect">
            <a:avLst/>
          </a:prstGeom>
        </p:spPr>
        <p:txBody>
          <a:bodyPr wrap="none">
            <a:spAutoFit/>
          </a:bodyPr>
          <a:lstStyle/>
          <a:p>
            <a:pPr algn="r" rtl="1"/>
            <a:r>
              <a:rPr lang="fa-IR" sz="2400" b="1" dirty="0">
                <a:solidFill>
                  <a:schemeClr val="bg1"/>
                </a:solidFill>
                <a:latin typeface="IRANSans"/>
                <a:cs typeface="B Nazanin" panose="00000400000000000000" pitchFamily="2" charset="-78"/>
              </a:rPr>
              <a:t>مثال برای تحلیل عاملی با </a:t>
            </a:r>
            <a:r>
              <a:rPr lang="en-US" sz="2400" b="1" dirty="0">
                <a:solidFill>
                  <a:schemeClr val="bg1"/>
                </a:solidFill>
                <a:latin typeface="IRANSans"/>
                <a:cs typeface="B Nazanin" panose="00000400000000000000" pitchFamily="2" charset="-78"/>
              </a:rPr>
              <a:t>SPSS</a:t>
            </a:r>
            <a:endParaRPr lang="en-US" sz="2400" dirty="0">
              <a:solidFill>
                <a:schemeClr val="bg1"/>
              </a:solidFill>
              <a:cs typeface="B Nazanin" panose="00000400000000000000" pitchFamily="2" charset="-78"/>
            </a:endParaRPr>
          </a:p>
        </p:txBody>
      </p:sp>
      <p:sp>
        <p:nvSpPr>
          <p:cNvPr id="4" name="Rectangle 3"/>
          <p:cNvSpPr/>
          <p:nvPr/>
        </p:nvSpPr>
        <p:spPr>
          <a:xfrm>
            <a:off x="435894" y="1926794"/>
            <a:ext cx="8190685" cy="400110"/>
          </a:xfrm>
          <a:prstGeom prst="rect">
            <a:avLst/>
          </a:prstGeom>
        </p:spPr>
        <p:txBody>
          <a:bodyPr wrap="square">
            <a:spAutoFit/>
          </a:bodyPr>
          <a:lstStyle/>
          <a:p>
            <a:pPr algn="r" rtl="1"/>
            <a:endParaRPr lang="fa-IR" sz="2000" b="1" i="0" dirty="0">
              <a:solidFill>
                <a:srgbClr val="212529"/>
              </a:solidFill>
              <a:effectLst/>
              <a:latin typeface="IRANSans"/>
              <a:cs typeface="B Nazanin" panose="00000400000000000000" pitchFamily="2" charset="-78"/>
            </a:endParaRPr>
          </a:p>
        </p:txBody>
      </p:sp>
      <p:sp>
        <p:nvSpPr>
          <p:cNvPr id="7" name="Rectangle 6"/>
          <p:cNvSpPr/>
          <p:nvPr/>
        </p:nvSpPr>
        <p:spPr>
          <a:xfrm>
            <a:off x="435894" y="1800654"/>
            <a:ext cx="8272212" cy="446276"/>
          </a:xfrm>
          <a:prstGeom prst="rect">
            <a:avLst/>
          </a:prstGeom>
        </p:spPr>
        <p:txBody>
          <a:bodyPr wrap="square">
            <a:spAutoFit/>
          </a:bodyPr>
          <a:lstStyle/>
          <a:p>
            <a:pPr algn="just" rtl="1"/>
            <a:r>
              <a:rPr lang="fa-IR" sz="2300" b="1" dirty="0">
                <a:solidFill>
                  <a:srgbClr val="FF0000"/>
                </a:solidFill>
                <a:latin typeface="IRANSans"/>
                <a:cs typeface="B Nazanin" panose="00000400000000000000" pitchFamily="2" charset="-78"/>
              </a:rPr>
              <a:t>نتیجه و خروجی حاصل از کد</a:t>
            </a:r>
            <a:endParaRPr lang="en-US" sz="2300" b="1" dirty="0">
              <a:solidFill>
                <a:srgbClr val="FF0000"/>
              </a:solidFill>
              <a:latin typeface="IRANSans"/>
              <a:cs typeface="B Nazanin" panose="00000400000000000000" pitchFamily="2" charset="-78"/>
            </a:endParaRPr>
          </a:p>
        </p:txBody>
      </p:sp>
      <p:sp>
        <p:nvSpPr>
          <p:cNvPr id="8" name="Rectangle 7"/>
          <p:cNvSpPr/>
          <p:nvPr/>
        </p:nvSpPr>
        <p:spPr>
          <a:xfrm>
            <a:off x="332852" y="2246930"/>
            <a:ext cx="8334491" cy="2677656"/>
          </a:xfrm>
          <a:prstGeom prst="rect">
            <a:avLst/>
          </a:prstGeom>
        </p:spPr>
        <p:txBody>
          <a:bodyPr wrap="square">
            <a:spAutoFit/>
          </a:bodyPr>
          <a:lstStyle/>
          <a:p>
            <a:pPr algn="just" rtl="1"/>
            <a:r>
              <a:rPr lang="fa-IR" sz="2400" dirty="0">
                <a:solidFill>
                  <a:srgbClr val="212529"/>
                </a:solidFill>
                <a:latin typeface="IRANSans"/>
                <a:cs typeface="B Nazanin" panose="00000400000000000000" pitchFamily="2" charset="-78"/>
              </a:rPr>
              <a:t>این جدول توصیفی نحوه تفسیر عوامل در تحلیل عاملی با </a:t>
            </a:r>
            <a:r>
              <a:rPr lang="en-US" sz="2400" dirty="0">
                <a:solidFill>
                  <a:srgbClr val="212529"/>
                </a:solidFill>
                <a:latin typeface="IRANSans"/>
                <a:cs typeface="B Nazanin" panose="00000400000000000000" pitchFamily="2" charset="-78"/>
              </a:rPr>
              <a:t>SPSS </a:t>
            </a:r>
            <a:r>
              <a:rPr lang="fa-IR" sz="2400" dirty="0">
                <a:solidFill>
                  <a:srgbClr val="212529"/>
                </a:solidFill>
                <a:latin typeface="IRANSans"/>
                <a:cs typeface="B Nazanin" panose="00000400000000000000" pitchFamily="2" charset="-78"/>
              </a:rPr>
              <a:t>را نشان می‌دهد. از آنجا که ما آنها را بر اساس میانگین محاسبه کردیم، مقیاس‌هایی شامل مقادیر 1 تا 7 را دارند که با مقیاس اندازه‌گیری هر یک از متغیرهای اصلی نیز یکسان است. این موضوع به ما اجازه می‌دهد که نتیجه بگیریم عامل اول که به صورت «شایستگی و مناسب بودن» (</a:t>
            </a:r>
            <a:r>
              <a:rPr lang="en-US" sz="2400" dirty="0">
                <a:solidFill>
                  <a:srgbClr val="212529"/>
                </a:solidFill>
                <a:latin typeface="IRANSans"/>
                <a:cs typeface="B Nazanin" panose="00000400000000000000" pitchFamily="2" charset="-78"/>
              </a:rPr>
              <a:t>Decency and </a:t>
            </a:r>
            <a:r>
              <a:rPr lang="en-US" sz="2400" dirty="0" smtClean="0">
                <a:solidFill>
                  <a:srgbClr val="212529"/>
                </a:solidFill>
                <a:latin typeface="IRANSans"/>
                <a:cs typeface="B Nazanin" panose="00000400000000000000" pitchFamily="2" charset="-78"/>
              </a:rPr>
              <a:t>Appropriateness</a:t>
            </a:r>
            <a:r>
              <a:rPr lang="fa-IR" sz="2400" dirty="0" smtClean="0">
                <a:solidFill>
                  <a:srgbClr val="212529"/>
                </a:solidFill>
                <a:latin typeface="IRANSans"/>
                <a:cs typeface="B Nazanin" panose="00000400000000000000" pitchFamily="2" charset="-78"/>
              </a:rPr>
              <a:t>)</a:t>
            </a:r>
            <a:r>
              <a:rPr lang="en-US" sz="2400" dirty="0" smtClean="0">
                <a:solidFill>
                  <a:srgbClr val="212529"/>
                </a:solidFill>
                <a:latin typeface="IRANSans"/>
                <a:cs typeface="B Nazanin" panose="00000400000000000000" pitchFamily="2" charset="-78"/>
              </a:rPr>
              <a:t> </a:t>
            </a:r>
            <a:r>
              <a:rPr lang="fa-IR" sz="2400" dirty="0">
                <a:solidFill>
                  <a:srgbClr val="212529"/>
                </a:solidFill>
                <a:latin typeface="IRANSans"/>
                <a:cs typeface="B Nazanin" panose="00000400000000000000" pitchFamily="2" charset="-78"/>
              </a:rPr>
              <a:t>معرفی شد، بهترین امتیاز (4٫98 از 7 امتیاز) و «وضوح و شفافیت اطلاعات» (</a:t>
            </a:r>
            <a:r>
              <a:rPr lang="en-US" sz="2400" dirty="0">
                <a:solidFill>
                  <a:srgbClr val="212529"/>
                </a:solidFill>
                <a:latin typeface="IRANSans"/>
                <a:cs typeface="B Nazanin" panose="00000400000000000000" pitchFamily="2" charset="-78"/>
              </a:rPr>
              <a:t>Clarity of </a:t>
            </a:r>
            <a:r>
              <a:rPr lang="en-US" sz="2400" dirty="0" smtClean="0">
                <a:solidFill>
                  <a:srgbClr val="212529"/>
                </a:solidFill>
                <a:latin typeface="IRANSans"/>
                <a:cs typeface="B Nazanin" panose="00000400000000000000" pitchFamily="2" charset="-78"/>
              </a:rPr>
              <a:t>information</a:t>
            </a:r>
            <a:r>
              <a:rPr lang="fa-IR" sz="2400" dirty="0" smtClean="0">
                <a:solidFill>
                  <a:srgbClr val="212529"/>
                </a:solidFill>
                <a:latin typeface="IRANSans"/>
                <a:cs typeface="B Nazanin" panose="00000400000000000000" pitchFamily="2" charset="-78"/>
              </a:rPr>
              <a:t>)</a:t>
            </a:r>
            <a:r>
              <a:rPr lang="en-US" sz="2400" dirty="0" smtClean="0">
                <a:solidFill>
                  <a:srgbClr val="212529"/>
                </a:solidFill>
                <a:latin typeface="IRANSans"/>
                <a:cs typeface="B Nazanin" panose="00000400000000000000" pitchFamily="2" charset="-78"/>
              </a:rPr>
              <a:t> </a:t>
            </a:r>
            <a:r>
              <a:rPr lang="fa-IR" sz="2400" dirty="0">
                <a:solidFill>
                  <a:srgbClr val="212529"/>
                </a:solidFill>
                <a:latin typeface="IRANSans"/>
                <a:cs typeface="B Nazanin" panose="00000400000000000000" pitchFamily="2" charset="-78"/>
              </a:rPr>
              <a:t>بدترین رتبه‌بندی را با مقدار تقریبا 3٫9 از 7 امتیاز دارند.</a:t>
            </a:r>
            <a:endParaRPr lang="en-US" sz="2400" dirty="0">
              <a:cs typeface="B Nazanin" panose="00000400000000000000" pitchFamily="2" charset="-78"/>
            </a:endParaRPr>
          </a:p>
        </p:txBody>
      </p:sp>
    </p:spTree>
    <p:extLst>
      <p:ext uri="{BB962C8B-B14F-4D97-AF65-F5344CB8AC3E}">
        <p14:creationId xmlns:p14="http://schemas.microsoft.com/office/powerpoint/2010/main" val="36116474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5" name="Title 1"/>
          <p:cNvSpPr txBox="1">
            <a:spLocks/>
          </p:cNvSpPr>
          <p:nvPr/>
        </p:nvSpPr>
        <p:spPr>
          <a:xfrm>
            <a:off x="1080085" y="2706287"/>
            <a:ext cx="6799262" cy="1303337"/>
          </a:xfrm>
          <a:prstGeom prst="rect">
            <a:avLst/>
          </a:prstGeom>
        </p:spPr>
        <p:txBody>
          <a:bodyPr vert="horz" lIns="91440" tIns="45720" rIns="91440" bIns="45720" rtlCol="0" anchor="b">
            <a:norm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altLang="en-US" sz="2800" smtClean="0">
                <a:cs typeface="B Nazanin" panose="00000400000000000000" pitchFamily="2" charset="-78"/>
              </a:rPr>
              <a:t>نرمال بودن</a:t>
            </a:r>
            <a:endParaRPr lang="en-US" altLang="en-US" sz="2800" smtClean="0">
              <a:cs typeface="B Nazanin" panose="00000400000000000000" pitchFamily="2" charset="-78"/>
            </a:endParaRPr>
          </a:p>
        </p:txBody>
      </p:sp>
      <p:sp>
        <p:nvSpPr>
          <p:cNvPr id="2" name="Rectangle 1"/>
          <p:cNvSpPr/>
          <p:nvPr/>
        </p:nvSpPr>
        <p:spPr>
          <a:xfrm>
            <a:off x="332852" y="4460613"/>
            <a:ext cx="8293727" cy="459036"/>
          </a:xfrm>
          <a:prstGeom prst="rect">
            <a:avLst/>
          </a:prstGeom>
        </p:spPr>
        <p:txBody>
          <a:bodyPr wrap="square">
            <a:spAutoFit/>
          </a:bodyPr>
          <a:lstStyle/>
          <a:p>
            <a:pPr algn="r" rtl="1">
              <a:lnSpc>
                <a:spcPct val="150000"/>
              </a:lnSpc>
            </a:pPr>
            <a:endParaRPr lang="en-US" altLang="en-US" dirty="0">
              <a:cs typeface="B Nazanin" panose="00000400000000000000" pitchFamily="2" charset="-78"/>
            </a:endParaRPr>
          </a:p>
        </p:txBody>
      </p:sp>
      <p:sp>
        <p:nvSpPr>
          <p:cNvPr id="6" name="Rectangle 5"/>
          <p:cNvSpPr/>
          <p:nvPr/>
        </p:nvSpPr>
        <p:spPr>
          <a:xfrm>
            <a:off x="2414998" y="970959"/>
            <a:ext cx="3725700" cy="461665"/>
          </a:xfrm>
          <a:prstGeom prst="rect">
            <a:avLst/>
          </a:prstGeom>
        </p:spPr>
        <p:txBody>
          <a:bodyPr wrap="none">
            <a:spAutoFit/>
          </a:bodyPr>
          <a:lstStyle/>
          <a:p>
            <a:pPr algn="r" rtl="1"/>
            <a:r>
              <a:rPr lang="fa-IR" sz="2400" b="1" dirty="0">
                <a:solidFill>
                  <a:schemeClr val="bg1"/>
                </a:solidFill>
                <a:latin typeface="IRANSans"/>
                <a:cs typeface="B Nazanin" panose="00000400000000000000" pitchFamily="2" charset="-78"/>
              </a:rPr>
              <a:t>مثال برای تحلیل عاملی با </a:t>
            </a:r>
            <a:r>
              <a:rPr lang="en-US" sz="2400" b="1" dirty="0">
                <a:solidFill>
                  <a:schemeClr val="bg1"/>
                </a:solidFill>
                <a:latin typeface="IRANSans"/>
                <a:cs typeface="B Nazanin" panose="00000400000000000000" pitchFamily="2" charset="-78"/>
              </a:rPr>
              <a:t>SPSS</a:t>
            </a:r>
            <a:endParaRPr lang="en-US" sz="2400" dirty="0">
              <a:solidFill>
                <a:schemeClr val="bg1"/>
              </a:solidFill>
              <a:cs typeface="B Nazanin" panose="00000400000000000000" pitchFamily="2" charset="-78"/>
            </a:endParaRPr>
          </a:p>
        </p:txBody>
      </p:sp>
      <p:sp>
        <p:nvSpPr>
          <p:cNvPr id="4" name="Rectangle 3"/>
          <p:cNvSpPr/>
          <p:nvPr/>
        </p:nvSpPr>
        <p:spPr>
          <a:xfrm>
            <a:off x="435894" y="1926794"/>
            <a:ext cx="8190685" cy="400110"/>
          </a:xfrm>
          <a:prstGeom prst="rect">
            <a:avLst/>
          </a:prstGeom>
        </p:spPr>
        <p:txBody>
          <a:bodyPr wrap="square">
            <a:spAutoFit/>
          </a:bodyPr>
          <a:lstStyle/>
          <a:p>
            <a:pPr algn="r" rtl="1"/>
            <a:endParaRPr lang="fa-IR" sz="2000" b="1" i="0" dirty="0">
              <a:solidFill>
                <a:srgbClr val="212529"/>
              </a:solidFill>
              <a:effectLst/>
              <a:latin typeface="IRANSans"/>
              <a:cs typeface="B Nazanin" panose="00000400000000000000" pitchFamily="2" charset="-78"/>
            </a:endParaRPr>
          </a:p>
        </p:txBody>
      </p:sp>
      <p:sp>
        <p:nvSpPr>
          <p:cNvPr id="7" name="Rectangle 6"/>
          <p:cNvSpPr/>
          <p:nvPr/>
        </p:nvSpPr>
        <p:spPr>
          <a:xfrm>
            <a:off x="435894" y="1800654"/>
            <a:ext cx="8272212" cy="523220"/>
          </a:xfrm>
          <a:prstGeom prst="rect">
            <a:avLst/>
          </a:prstGeom>
        </p:spPr>
        <p:txBody>
          <a:bodyPr wrap="square">
            <a:spAutoFit/>
          </a:bodyPr>
          <a:lstStyle/>
          <a:p>
            <a:pPr algn="just" rtl="1"/>
            <a:r>
              <a:rPr lang="fa-IR" sz="2800" b="1" dirty="0">
                <a:solidFill>
                  <a:srgbClr val="FF0000"/>
                </a:solidFill>
                <a:cs typeface="B Nazanin" panose="00000400000000000000" pitchFamily="2" charset="-78"/>
              </a:rPr>
              <a:t>خلاصه و جمع‌بندی</a:t>
            </a:r>
            <a:endParaRPr lang="fa-IR" sz="2800" b="1" dirty="0">
              <a:solidFill>
                <a:srgbClr val="FF0000"/>
              </a:solidFill>
              <a:cs typeface="B Nazanin" panose="00000400000000000000" pitchFamily="2" charset="-78"/>
            </a:endParaRPr>
          </a:p>
        </p:txBody>
      </p:sp>
      <p:sp>
        <p:nvSpPr>
          <p:cNvPr id="8" name="Rectangle 7"/>
          <p:cNvSpPr/>
          <p:nvPr/>
        </p:nvSpPr>
        <p:spPr>
          <a:xfrm>
            <a:off x="332852" y="2408572"/>
            <a:ext cx="8334491" cy="2677656"/>
          </a:xfrm>
          <a:prstGeom prst="rect">
            <a:avLst/>
          </a:prstGeom>
        </p:spPr>
        <p:txBody>
          <a:bodyPr wrap="square">
            <a:spAutoFit/>
          </a:bodyPr>
          <a:lstStyle/>
          <a:p>
            <a:pPr algn="just" rtl="1"/>
            <a:r>
              <a:rPr lang="fa-IR" sz="2400" dirty="0" smtClean="0">
                <a:cs typeface="B Nazanin" panose="00000400000000000000" pitchFamily="2" charset="-78"/>
              </a:rPr>
              <a:t>همانطور </a:t>
            </a:r>
            <a:r>
              <a:rPr lang="fa-IR" sz="2400" dirty="0">
                <a:cs typeface="B Nazanin" panose="00000400000000000000" pitchFamily="2" charset="-78"/>
              </a:rPr>
              <a:t>که در این متن خواندید، تجزیه و تحلیل عاملی با </a:t>
            </a:r>
            <a:r>
              <a:rPr lang="en-US" sz="2400" dirty="0">
                <a:cs typeface="B Nazanin" panose="00000400000000000000" pitchFamily="2" charset="-78"/>
              </a:rPr>
              <a:t>SPSS </a:t>
            </a:r>
            <a:r>
              <a:rPr lang="fa-IR" sz="2400" dirty="0">
                <a:cs typeface="B Nazanin" panose="00000400000000000000" pitchFamily="2" charset="-78"/>
              </a:rPr>
              <a:t>روشی برای کاهش ابعاد یک مسئله با متغیرهای زیاد در مدل‌سازی آماری محسوب می‌شود. به این ترتیب عامل یا فاکتورهای تولید شده از متغیرهای اصلی، بیشترین میزان تغییر پذیری را در مدل (بدون استفاده از متغیرهای اصلی) نشان می‌دهند و می‌توان چنین عواملی را به عنوان متغیرهای پنهان معرفی کرد که جنبه‌ای از ویژگی‌های غیرقابل اندازه‌گیری را مشخص می‌کنند. به کارگیری تحلیل عاملی یکی از مزیت‌های تحقیق‌های آماری در رشته علوم اجتماعی و روانشناسی محسوب می‌شود.</a:t>
            </a:r>
          </a:p>
        </p:txBody>
      </p:sp>
    </p:spTree>
    <p:extLst>
      <p:ext uri="{BB962C8B-B14F-4D97-AF65-F5344CB8AC3E}">
        <p14:creationId xmlns:p14="http://schemas.microsoft.com/office/powerpoint/2010/main" val="3946776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93453" y="2637322"/>
            <a:ext cx="7467600" cy="2300303"/>
          </a:xfrm>
        </p:spPr>
        <p:txBody>
          <a:bodyPr anchor="ctr">
            <a:normAutofit/>
          </a:bodyPr>
          <a:lstStyle/>
          <a:p>
            <a:pPr marL="0" indent="0" algn="just" rtl="1">
              <a:buNone/>
            </a:pPr>
            <a:r>
              <a:rPr lang="fa-IR" altLang="en-US" sz="2800" dirty="0" smtClean="0">
                <a:solidFill>
                  <a:schemeClr val="tx1"/>
                </a:solidFill>
                <a:cs typeface="B Nazanin" panose="00000400000000000000" pitchFamily="2" charset="-78"/>
              </a:rPr>
              <a:t> </a:t>
            </a:r>
            <a:endParaRPr lang="fa-IR" altLang="en-US" sz="2400" dirty="0">
              <a:solidFill>
                <a:schemeClr val="tx1"/>
              </a:solidFill>
              <a:cs typeface="B Nazanin" panose="00000400000000000000" pitchFamily="2" charset="-78"/>
            </a:endParaRPr>
          </a:p>
          <a:p>
            <a:pPr marL="0" indent="0" algn="just" rtl="1">
              <a:buNone/>
            </a:pPr>
            <a:endParaRPr lang="fa-IR" altLang="en-US" sz="2400" dirty="0">
              <a:solidFill>
                <a:schemeClr val="tx1"/>
              </a:solidFill>
              <a:cs typeface="B Nazanin" panose="00000400000000000000" pitchFamily="2" charset="-78"/>
            </a:endParaRPr>
          </a:p>
        </p:txBody>
      </p:sp>
      <p:sp>
        <p:nvSpPr>
          <p:cNvPr id="5" name="Title 1"/>
          <p:cNvSpPr>
            <a:spLocks noGrp="1"/>
          </p:cNvSpPr>
          <p:nvPr>
            <p:ph type="title"/>
          </p:nvPr>
        </p:nvSpPr>
        <p:spPr>
          <a:xfrm>
            <a:off x="983833" y="2083149"/>
            <a:ext cx="6799262" cy="419419"/>
          </a:xfrm>
        </p:spPr>
        <p:style>
          <a:lnRef idx="1">
            <a:schemeClr val="accent1"/>
          </a:lnRef>
          <a:fillRef idx="2">
            <a:schemeClr val="accent1"/>
          </a:fillRef>
          <a:effectRef idx="1">
            <a:schemeClr val="accent1"/>
          </a:effectRef>
          <a:fontRef idx="minor">
            <a:schemeClr val="dk1"/>
          </a:fontRef>
        </p:style>
        <p:txBody>
          <a:bodyPr rtlCol="0">
            <a:normAutofit fontScale="90000"/>
          </a:bodyPr>
          <a:lstStyle/>
          <a:p>
            <a:pPr algn="ctr" eaLnBrk="1" fontAlgn="auto" hangingPunct="1">
              <a:spcAft>
                <a:spcPts val="0"/>
              </a:spcAft>
              <a:defRPr/>
            </a:pPr>
            <a:r>
              <a:rPr lang="fa-IR" sz="2800" b="1" dirty="0" smtClean="0">
                <a:cs typeface="B Nazanin" panose="00000400000000000000" pitchFamily="2" charset="-78"/>
              </a:rPr>
              <a:t>پيش فرض هاي تحليل عاملي</a:t>
            </a:r>
            <a:endParaRPr lang="fa-IR" sz="2800" dirty="0">
              <a:cs typeface="B Nazanin" panose="00000400000000000000" pitchFamily="2" charset="-78"/>
            </a:endParaRPr>
          </a:p>
        </p:txBody>
      </p:sp>
      <p:sp>
        <p:nvSpPr>
          <p:cNvPr id="6" name="Content Placeholder 2"/>
          <p:cNvSpPr txBox="1">
            <a:spLocks/>
          </p:cNvSpPr>
          <p:nvPr/>
        </p:nvSpPr>
        <p:spPr>
          <a:xfrm>
            <a:off x="983833" y="3215187"/>
            <a:ext cx="6799262" cy="3444875"/>
          </a:xfrm>
          <a:prstGeom prst="rect">
            <a:avLst/>
          </a:prstGeom>
        </p:spPr>
        <p:txBody>
          <a:bodyPr vert="horz" lIns="91440" tIns="45720" rIns="91440" bIns="45720" rtlCol="0" anchor="ctr">
            <a:normAutofit/>
          </a:bodyPr>
          <a:lst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350" kern="1200">
                <a:solidFill>
                  <a:schemeClr val="tx2"/>
                </a:solidFill>
                <a:latin typeface="+mn-lt"/>
                <a:ea typeface="+mn-ea"/>
                <a:cs typeface="+mn-cs"/>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050" kern="1200">
                <a:solidFill>
                  <a:schemeClr val="tx2"/>
                </a:solidFill>
                <a:latin typeface="+mn-lt"/>
                <a:ea typeface="+mn-ea"/>
                <a:cs typeface="+mn-cs"/>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a:lstStyle>
          <a:p>
            <a:pPr algn="r" rtl="1"/>
            <a:r>
              <a:rPr lang="fa-IR" altLang="en-US" sz="2800" smtClean="0">
                <a:cs typeface="B Nazanin" panose="00000400000000000000" pitchFamily="2" charset="-78"/>
              </a:rPr>
              <a:t> حجم نمونه </a:t>
            </a:r>
          </a:p>
          <a:p>
            <a:pPr algn="r" rtl="1"/>
            <a:r>
              <a:rPr lang="fa-IR" altLang="en-US" sz="2800" smtClean="0">
                <a:cs typeface="B Nazanin" panose="00000400000000000000" pitchFamily="2" charset="-78"/>
              </a:rPr>
              <a:t>نرمال بودن: متغيرها داراي توزيع نرمال باشند.</a:t>
            </a:r>
          </a:p>
          <a:p>
            <a:pPr algn="r" rtl="1"/>
            <a:r>
              <a:rPr lang="fa-IR" altLang="en-US" sz="2800" smtClean="0">
                <a:cs typeface="B Nazanin" panose="00000400000000000000" pitchFamily="2" charset="-78"/>
              </a:rPr>
              <a:t> خطي بودن متغيرها: خطي بودن مهم است زيرا تحليل عاملي مبتني بر همبستگي است.</a:t>
            </a:r>
          </a:p>
          <a:p>
            <a:pPr algn="r" rtl="1"/>
            <a:r>
              <a:rPr lang="fa-IR" altLang="en-US" sz="2800" smtClean="0">
                <a:cs typeface="B Nazanin" panose="00000400000000000000" pitchFamily="2" charset="-78"/>
              </a:rPr>
              <a:t>دور افتاد ه ها در ميان موردها  از مجموعه داد ه ها حذف شوند.</a:t>
            </a:r>
            <a:endParaRPr lang="fa-IR" altLang="en-US" sz="2800" smtClean="0">
              <a:cs typeface="B Nazanin" panose="00000400000000000000" pitchFamily="2" charset="-78"/>
            </a:endParaRPr>
          </a:p>
        </p:txBody>
      </p:sp>
    </p:spTree>
    <p:extLst>
      <p:ext uri="{BB962C8B-B14F-4D97-AF65-F5344CB8AC3E}">
        <p14:creationId xmlns:p14="http://schemas.microsoft.com/office/powerpoint/2010/main" val="3989076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7" name="Title 1"/>
          <p:cNvSpPr txBox="1">
            <a:spLocks/>
          </p:cNvSpPr>
          <p:nvPr/>
        </p:nvSpPr>
        <p:spPr bwMode="auto">
          <a:xfrm>
            <a:off x="964582" y="1455003"/>
            <a:ext cx="6799262"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0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000">
                <a:solidFill>
                  <a:srgbClr val="262626"/>
                </a:solidFill>
                <a:latin typeface="Garamond" panose="02020404030301010803" pitchFamily="18" charset="0"/>
              </a:defRPr>
            </a:lvl2pPr>
            <a:lvl3pPr algn="ctr" defTabSz="457200" rtl="0" eaLnBrk="0" fontAlgn="base" hangingPunct="0">
              <a:spcBef>
                <a:spcPct val="0"/>
              </a:spcBef>
              <a:spcAft>
                <a:spcPct val="0"/>
              </a:spcAft>
              <a:defRPr sz="4000">
                <a:solidFill>
                  <a:srgbClr val="262626"/>
                </a:solidFill>
                <a:latin typeface="Garamond" panose="02020404030301010803" pitchFamily="18" charset="0"/>
              </a:defRPr>
            </a:lvl3pPr>
            <a:lvl4pPr algn="ctr" defTabSz="457200" rtl="0" eaLnBrk="0" fontAlgn="base" hangingPunct="0">
              <a:spcBef>
                <a:spcPct val="0"/>
              </a:spcBef>
              <a:spcAft>
                <a:spcPct val="0"/>
              </a:spcAft>
              <a:defRPr sz="4000">
                <a:solidFill>
                  <a:srgbClr val="262626"/>
                </a:solidFill>
                <a:latin typeface="Garamond" panose="02020404030301010803" pitchFamily="18" charset="0"/>
              </a:defRPr>
            </a:lvl4pPr>
            <a:lvl5pPr algn="ctr" defTabSz="457200" rtl="0" eaLnBrk="0" fontAlgn="base" hangingPunct="0">
              <a:spcBef>
                <a:spcPct val="0"/>
              </a:spcBef>
              <a:spcAft>
                <a:spcPct val="0"/>
              </a:spcAft>
              <a:defRPr sz="40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fa-IR" altLang="en-US" sz="2800" b="1" dirty="0" smtClean="0">
                <a:ln>
                  <a:noFill/>
                </a:ln>
                <a:cs typeface="B Nazanin" panose="00000400000000000000" pitchFamily="2" charset="-78"/>
              </a:rPr>
              <a:t>حجم نمونه</a:t>
            </a:r>
            <a:endParaRPr lang="en-US" altLang="en-US" sz="2800" b="1" dirty="0" smtClean="0">
              <a:ln>
                <a:noFill/>
              </a:ln>
              <a:cs typeface="B Nazanin" panose="00000400000000000000" pitchFamily="2" charset="-78"/>
            </a:endParaRPr>
          </a:p>
        </p:txBody>
      </p:sp>
      <p:sp>
        <p:nvSpPr>
          <p:cNvPr id="8" name="Content Placeholder 2"/>
          <p:cNvSpPr txBox="1">
            <a:spLocks/>
          </p:cNvSpPr>
          <p:nvPr/>
        </p:nvSpPr>
        <p:spPr bwMode="auto">
          <a:xfrm>
            <a:off x="1031959" y="2758340"/>
            <a:ext cx="6799262"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rtl="1" eaLnBrk="1" hangingPunct="1">
              <a:buFont typeface="Arial" panose="020B0604020202020204" pitchFamily="34" charset="0"/>
              <a:buNone/>
            </a:pPr>
            <a:r>
              <a:rPr lang="fa-IR" altLang="en-US" dirty="0" smtClean="0">
                <a:cs typeface="B Nazanin" panose="00000400000000000000" pitchFamily="2" charset="-78"/>
              </a:rPr>
              <a:t>تعيين حجم نمونه در روش تحليل عوامل بـه عنـوان يكـي از مشكلات موجود قبل از تحليل عاملي به منظور استخراج عاملهـا و مولفه ها مي باشد. </a:t>
            </a:r>
          </a:p>
          <a:p>
            <a:pPr marL="0" indent="0" algn="just" rtl="1" eaLnBrk="1" hangingPunct="1">
              <a:buFont typeface="Arial" panose="020B0604020202020204" pitchFamily="34" charset="0"/>
              <a:buNone/>
            </a:pPr>
            <a:r>
              <a:rPr lang="fa-IR" altLang="en-US" dirty="0" smtClean="0">
                <a:cs typeface="B Nazanin" panose="00000400000000000000" pitchFamily="2" charset="-78"/>
              </a:rPr>
              <a:t>حداقل </a:t>
            </a:r>
            <a:r>
              <a:rPr lang="fa-IR" altLang="en-US" dirty="0" smtClean="0">
                <a:solidFill>
                  <a:srgbClr val="0070C0"/>
                </a:solidFill>
                <a:cs typeface="B Nazanin" panose="00000400000000000000" pitchFamily="2" charset="-78"/>
              </a:rPr>
              <a:t>5</a:t>
            </a:r>
            <a:r>
              <a:rPr lang="fa-IR" altLang="en-US" dirty="0" smtClean="0">
                <a:solidFill>
                  <a:srgbClr val="FF0000"/>
                </a:solidFill>
                <a:cs typeface="B Nazanin" panose="00000400000000000000" pitchFamily="2" charset="-78"/>
              </a:rPr>
              <a:t> مورد براي هر متغير </a:t>
            </a:r>
            <a:r>
              <a:rPr lang="fa-IR" altLang="en-US" dirty="0" smtClean="0">
                <a:cs typeface="B Nazanin" panose="00000400000000000000" pitchFamily="2" charset="-78"/>
              </a:rPr>
              <a:t>ولی در منابع مختلف تعداد آن متفاوت اعلام شده است. به عنوان مثال ثرندايك (١٩٨٢) بيان مي كند يك تجزيه و تحليل قابل قبول براي تحليل عاملي، مستلزم داشتن گروه نمونه هايي اسـت كه حجـم آن </a:t>
            </a:r>
            <a:r>
              <a:rPr lang="fa-IR" altLang="en-US" u="sng" dirty="0" smtClean="0">
                <a:solidFill>
                  <a:srgbClr val="FF0000"/>
                </a:solidFill>
                <a:cs typeface="B Nazanin" panose="00000400000000000000" pitchFamily="2" charset="-78"/>
              </a:rPr>
              <a:t>حـداقل ده برابـر </a:t>
            </a:r>
            <a:r>
              <a:rPr lang="fa-IR" altLang="en-US" dirty="0" smtClean="0">
                <a:cs typeface="B Nazanin" panose="00000400000000000000" pitchFamily="2" charset="-78"/>
              </a:rPr>
              <a:t>تعـداد متغيرهـايي باشـد كـه در ماتريس همبستگي وارد ميشود</a:t>
            </a:r>
          </a:p>
          <a:p>
            <a:pPr marL="0" indent="0" algn="just" rtl="1" eaLnBrk="1" hangingPunct="1">
              <a:buFont typeface="Arial" panose="020B0604020202020204" pitchFamily="34" charset="0"/>
              <a:buNone/>
            </a:pPr>
            <a:endParaRPr lang="en-US" altLang="en-US" dirty="0" smtClean="0">
              <a:cs typeface="B Nazanin" panose="00000400000000000000" pitchFamily="2" charset="-78"/>
            </a:endParaRPr>
          </a:p>
        </p:txBody>
      </p:sp>
    </p:spTree>
    <p:extLst>
      <p:ext uri="{BB962C8B-B14F-4D97-AF65-F5344CB8AC3E}">
        <p14:creationId xmlns:p14="http://schemas.microsoft.com/office/powerpoint/2010/main" val="3717512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Title 1"/>
          <p:cNvSpPr txBox="1">
            <a:spLocks/>
          </p:cNvSpPr>
          <p:nvPr/>
        </p:nvSpPr>
        <p:spPr>
          <a:xfrm>
            <a:off x="1080085" y="2706287"/>
            <a:ext cx="6799262" cy="1303337"/>
          </a:xfrm>
          <a:prstGeom prst="rect">
            <a:avLst/>
          </a:prstGeom>
        </p:spPr>
        <p:txBody>
          <a:bodyPr vert="horz" lIns="91440" tIns="45720" rIns="91440" bIns="45720" rtlCol="0" anchor="b">
            <a:norm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altLang="en-US" sz="2800" smtClean="0">
                <a:cs typeface="B Nazanin" panose="00000400000000000000" pitchFamily="2" charset="-78"/>
              </a:rPr>
              <a:t>نرمال بودن</a:t>
            </a:r>
            <a:endParaRPr lang="en-US" altLang="en-US" sz="2800" smtClean="0">
              <a:cs typeface="B Nazanin" panose="00000400000000000000" pitchFamily="2" charset="-78"/>
            </a:endParaRPr>
          </a:p>
        </p:txBody>
      </p:sp>
      <p:pic>
        <p:nvPicPr>
          <p:cNvPr id="6"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2336786"/>
            <a:ext cx="4161558" cy="2600974"/>
          </a:xfrm>
        </p:spPr>
      </p:pic>
      <p:pic>
        <p:nvPicPr>
          <p:cNvPr id="9"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810352" y="2721427"/>
            <a:ext cx="5042400" cy="2408722"/>
          </a:xfrm>
          <a:prstGeom prst="rect">
            <a:avLst/>
          </a:prstGeom>
        </p:spPr>
      </p:pic>
      <p:sp>
        <p:nvSpPr>
          <p:cNvPr id="10" name="Title 1"/>
          <p:cNvSpPr txBox="1">
            <a:spLocks/>
          </p:cNvSpPr>
          <p:nvPr/>
        </p:nvSpPr>
        <p:spPr bwMode="auto">
          <a:xfrm>
            <a:off x="-1494455" y="4832283"/>
            <a:ext cx="6799262"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0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000">
                <a:solidFill>
                  <a:srgbClr val="262626"/>
                </a:solidFill>
                <a:latin typeface="Garamond" panose="02020404030301010803" pitchFamily="18" charset="0"/>
              </a:defRPr>
            </a:lvl2pPr>
            <a:lvl3pPr algn="ctr" defTabSz="457200" rtl="0" eaLnBrk="0" fontAlgn="base" hangingPunct="0">
              <a:spcBef>
                <a:spcPct val="0"/>
              </a:spcBef>
              <a:spcAft>
                <a:spcPct val="0"/>
              </a:spcAft>
              <a:defRPr sz="4000">
                <a:solidFill>
                  <a:srgbClr val="262626"/>
                </a:solidFill>
                <a:latin typeface="Garamond" panose="02020404030301010803" pitchFamily="18" charset="0"/>
              </a:defRPr>
            </a:lvl3pPr>
            <a:lvl4pPr algn="ctr" defTabSz="457200" rtl="0" eaLnBrk="0" fontAlgn="base" hangingPunct="0">
              <a:spcBef>
                <a:spcPct val="0"/>
              </a:spcBef>
              <a:spcAft>
                <a:spcPct val="0"/>
              </a:spcAft>
              <a:defRPr sz="4000">
                <a:solidFill>
                  <a:srgbClr val="262626"/>
                </a:solidFill>
                <a:latin typeface="Garamond" panose="02020404030301010803" pitchFamily="18" charset="0"/>
              </a:defRPr>
            </a:lvl4pPr>
            <a:lvl5pPr algn="ctr" defTabSz="457200" rtl="0" eaLnBrk="0" fontAlgn="base" hangingPunct="0">
              <a:spcBef>
                <a:spcPct val="0"/>
              </a:spcBef>
              <a:spcAft>
                <a:spcPct val="0"/>
              </a:spcAft>
              <a:defRPr sz="40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fa-IR" altLang="en-US" sz="2800" b="1" dirty="0" smtClean="0">
                <a:ln>
                  <a:noFill/>
                </a:ln>
                <a:cs typeface="B Nazanin" panose="00000400000000000000" pitchFamily="2" charset="-78"/>
              </a:rPr>
              <a:t>نرمال بودن</a:t>
            </a:r>
            <a:endParaRPr lang="en-US" altLang="en-US" sz="2800" b="1" dirty="0" smtClean="0">
              <a:ln>
                <a:noFill/>
              </a:ln>
              <a:cs typeface="B Nazanin" panose="00000400000000000000" pitchFamily="2" charset="-78"/>
            </a:endParaRPr>
          </a:p>
        </p:txBody>
      </p:sp>
      <p:sp>
        <p:nvSpPr>
          <p:cNvPr id="11" name="Title 1"/>
          <p:cNvSpPr txBox="1">
            <a:spLocks/>
          </p:cNvSpPr>
          <p:nvPr/>
        </p:nvSpPr>
        <p:spPr bwMode="auto">
          <a:xfrm>
            <a:off x="2620822" y="4937760"/>
            <a:ext cx="6799262"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0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000">
                <a:solidFill>
                  <a:srgbClr val="262626"/>
                </a:solidFill>
                <a:latin typeface="Garamond" panose="02020404030301010803" pitchFamily="18" charset="0"/>
              </a:defRPr>
            </a:lvl2pPr>
            <a:lvl3pPr algn="ctr" defTabSz="457200" rtl="0" eaLnBrk="0" fontAlgn="base" hangingPunct="0">
              <a:spcBef>
                <a:spcPct val="0"/>
              </a:spcBef>
              <a:spcAft>
                <a:spcPct val="0"/>
              </a:spcAft>
              <a:defRPr sz="4000">
                <a:solidFill>
                  <a:srgbClr val="262626"/>
                </a:solidFill>
                <a:latin typeface="Garamond" panose="02020404030301010803" pitchFamily="18" charset="0"/>
              </a:defRPr>
            </a:lvl3pPr>
            <a:lvl4pPr algn="ctr" defTabSz="457200" rtl="0" eaLnBrk="0" fontAlgn="base" hangingPunct="0">
              <a:spcBef>
                <a:spcPct val="0"/>
              </a:spcBef>
              <a:spcAft>
                <a:spcPct val="0"/>
              </a:spcAft>
              <a:defRPr sz="4000">
                <a:solidFill>
                  <a:srgbClr val="262626"/>
                </a:solidFill>
                <a:latin typeface="Garamond" panose="02020404030301010803" pitchFamily="18" charset="0"/>
              </a:defRPr>
            </a:lvl4pPr>
            <a:lvl5pPr algn="ctr" defTabSz="457200" rtl="0" eaLnBrk="0" fontAlgn="base" hangingPunct="0">
              <a:spcBef>
                <a:spcPct val="0"/>
              </a:spcBef>
              <a:spcAft>
                <a:spcPct val="0"/>
              </a:spcAft>
              <a:defRPr sz="40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fa-IR" altLang="en-US" sz="2800" b="1" dirty="0" smtClean="0">
                <a:ln>
                  <a:noFill/>
                </a:ln>
                <a:cs typeface="B Nazanin" panose="00000400000000000000" pitchFamily="2" charset="-78"/>
              </a:rPr>
              <a:t>خطی بودن</a:t>
            </a:r>
            <a:endParaRPr lang="en-US" altLang="en-US" sz="2800" b="1" dirty="0" smtClean="0">
              <a:ln>
                <a:noFill/>
              </a:ln>
              <a:cs typeface="B Nazanin" panose="00000400000000000000" pitchFamily="2" charset="-78"/>
            </a:endParaRPr>
          </a:p>
        </p:txBody>
      </p:sp>
    </p:spTree>
    <p:extLst>
      <p:ext uri="{BB962C8B-B14F-4D97-AF65-F5344CB8AC3E}">
        <p14:creationId xmlns:p14="http://schemas.microsoft.com/office/powerpoint/2010/main" val="2656186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Title 1"/>
          <p:cNvSpPr txBox="1">
            <a:spLocks/>
          </p:cNvSpPr>
          <p:nvPr/>
        </p:nvSpPr>
        <p:spPr>
          <a:xfrm>
            <a:off x="1080085" y="2706287"/>
            <a:ext cx="6799262" cy="1303337"/>
          </a:xfrm>
          <a:prstGeom prst="rect">
            <a:avLst/>
          </a:prstGeom>
        </p:spPr>
        <p:txBody>
          <a:bodyPr vert="horz" lIns="91440" tIns="45720" rIns="91440" bIns="45720" rtlCol="0" anchor="b">
            <a:norm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altLang="en-US" sz="2800" smtClean="0">
                <a:cs typeface="B Nazanin" panose="00000400000000000000" pitchFamily="2" charset="-78"/>
              </a:rPr>
              <a:t>نرمال بودن</a:t>
            </a:r>
            <a:endParaRPr lang="en-US" altLang="en-US" sz="2800" smtClean="0">
              <a:cs typeface="B Nazanin" panose="00000400000000000000" pitchFamily="2" charset="-78"/>
            </a:endParaRPr>
          </a:p>
        </p:txBody>
      </p:sp>
      <p:sp>
        <p:nvSpPr>
          <p:cNvPr id="12" name="Title 1"/>
          <p:cNvSpPr txBox="1">
            <a:spLocks/>
          </p:cNvSpPr>
          <p:nvPr/>
        </p:nvSpPr>
        <p:spPr bwMode="auto">
          <a:xfrm>
            <a:off x="964582" y="1455003"/>
            <a:ext cx="6799262"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0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000">
                <a:solidFill>
                  <a:srgbClr val="262626"/>
                </a:solidFill>
                <a:latin typeface="Garamond" panose="02020404030301010803" pitchFamily="18" charset="0"/>
              </a:defRPr>
            </a:lvl2pPr>
            <a:lvl3pPr algn="ctr" defTabSz="457200" rtl="0" eaLnBrk="0" fontAlgn="base" hangingPunct="0">
              <a:spcBef>
                <a:spcPct val="0"/>
              </a:spcBef>
              <a:spcAft>
                <a:spcPct val="0"/>
              </a:spcAft>
              <a:defRPr sz="4000">
                <a:solidFill>
                  <a:srgbClr val="262626"/>
                </a:solidFill>
                <a:latin typeface="Garamond" panose="02020404030301010803" pitchFamily="18" charset="0"/>
              </a:defRPr>
            </a:lvl3pPr>
            <a:lvl4pPr algn="ctr" defTabSz="457200" rtl="0" eaLnBrk="0" fontAlgn="base" hangingPunct="0">
              <a:spcBef>
                <a:spcPct val="0"/>
              </a:spcBef>
              <a:spcAft>
                <a:spcPct val="0"/>
              </a:spcAft>
              <a:defRPr sz="4000">
                <a:solidFill>
                  <a:srgbClr val="262626"/>
                </a:solidFill>
                <a:latin typeface="Garamond" panose="02020404030301010803" pitchFamily="18" charset="0"/>
              </a:defRPr>
            </a:lvl4pPr>
            <a:lvl5pPr algn="ctr" defTabSz="457200" rtl="0" eaLnBrk="0" fontAlgn="base" hangingPunct="0">
              <a:spcBef>
                <a:spcPct val="0"/>
              </a:spcBef>
              <a:spcAft>
                <a:spcPct val="0"/>
              </a:spcAft>
              <a:defRPr sz="40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fa-IR" altLang="en-US" sz="2800" b="1" dirty="0" smtClean="0">
                <a:ln>
                  <a:noFill/>
                </a:ln>
                <a:cs typeface="B Nazanin" panose="00000400000000000000" pitchFamily="2" charset="-78"/>
              </a:rPr>
              <a:t>کاربرد تحلیل عاملی</a:t>
            </a:r>
            <a:endParaRPr lang="en-US" altLang="en-US" sz="2800" b="1" dirty="0" smtClean="0">
              <a:ln>
                <a:noFill/>
              </a:ln>
              <a:cs typeface="B Nazanin" panose="00000400000000000000" pitchFamily="2" charset="-78"/>
            </a:endParaRPr>
          </a:p>
        </p:txBody>
      </p:sp>
      <p:sp>
        <p:nvSpPr>
          <p:cNvPr id="13" name="Content Placeholder 2"/>
          <p:cNvSpPr>
            <a:spLocks noGrp="1"/>
          </p:cNvSpPr>
          <p:nvPr>
            <p:ph idx="1"/>
          </p:nvPr>
        </p:nvSpPr>
        <p:spPr>
          <a:xfrm>
            <a:off x="1176338" y="2490788"/>
            <a:ext cx="6799262" cy="3444875"/>
          </a:xfrm>
        </p:spPr>
        <p:txBody>
          <a:bodyPr>
            <a:normAutofit/>
          </a:bodyPr>
          <a:lstStyle/>
          <a:p>
            <a:pPr algn="r" rtl="1" eaLnBrk="1" hangingPunct="1"/>
            <a:r>
              <a:rPr lang="en-US" sz="2400" dirty="0" err="1" smtClean="0">
                <a:cs typeface="B Nazanin" panose="00000400000000000000" pitchFamily="2" charset="-78"/>
              </a:rPr>
              <a:t>دستیابی</a:t>
            </a:r>
            <a:r>
              <a:rPr lang="en-US" sz="2400" dirty="0" smtClean="0">
                <a:cs typeface="B Nazanin" panose="00000400000000000000" pitchFamily="2" charset="-78"/>
              </a:rPr>
              <a:t> </a:t>
            </a:r>
            <a:r>
              <a:rPr lang="en-US" sz="2400" dirty="0" err="1" smtClean="0">
                <a:cs typeface="B Nazanin" panose="00000400000000000000" pitchFamily="2" charset="-78"/>
              </a:rPr>
              <a:t>به</a:t>
            </a:r>
            <a:r>
              <a:rPr lang="en-US" sz="2400" dirty="0" smtClean="0">
                <a:cs typeface="B Nazanin" panose="00000400000000000000" pitchFamily="2" charset="-78"/>
              </a:rPr>
              <a:t> </a:t>
            </a:r>
            <a:r>
              <a:rPr lang="en-US" sz="2400" dirty="0" err="1" smtClean="0">
                <a:cs typeface="B Nazanin" panose="00000400000000000000" pitchFamily="2" charset="-78"/>
              </a:rPr>
              <a:t>ابعاد</a:t>
            </a:r>
            <a:r>
              <a:rPr lang="en-US" sz="2400" dirty="0" smtClean="0">
                <a:cs typeface="B Nazanin" panose="00000400000000000000" pitchFamily="2" charset="-78"/>
              </a:rPr>
              <a:t> </a:t>
            </a:r>
            <a:r>
              <a:rPr lang="en-US" sz="2400" dirty="0" err="1" smtClean="0">
                <a:cs typeface="B Nazanin" panose="00000400000000000000" pitchFamily="2" charset="-78"/>
              </a:rPr>
              <a:t>پنهانی</a:t>
            </a:r>
            <a:r>
              <a:rPr lang="en-US" sz="2400" dirty="0" smtClean="0">
                <a:cs typeface="B Nazanin" panose="00000400000000000000" pitchFamily="2" charset="-78"/>
              </a:rPr>
              <a:t> </a:t>
            </a:r>
            <a:r>
              <a:rPr lang="en-US" sz="2400" dirty="0" err="1" smtClean="0">
                <a:cs typeface="B Nazanin" panose="00000400000000000000" pitchFamily="2" charset="-78"/>
              </a:rPr>
              <a:t>که</a:t>
            </a:r>
            <a:r>
              <a:rPr lang="en-US" sz="2400" dirty="0" smtClean="0">
                <a:cs typeface="B Nazanin" panose="00000400000000000000" pitchFamily="2" charset="-78"/>
              </a:rPr>
              <a:t> </a:t>
            </a:r>
            <a:r>
              <a:rPr lang="en-US" sz="2400" dirty="0" err="1" smtClean="0">
                <a:cs typeface="B Nazanin" panose="00000400000000000000" pitchFamily="2" charset="-78"/>
              </a:rPr>
              <a:t>در</a:t>
            </a:r>
            <a:r>
              <a:rPr lang="en-US" sz="2400" dirty="0" smtClean="0">
                <a:cs typeface="B Nazanin" panose="00000400000000000000" pitchFamily="2" charset="-78"/>
              </a:rPr>
              <a:t> </a:t>
            </a:r>
            <a:r>
              <a:rPr lang="en-US" sz="2400" dirty="0" err="1" smtClean="0">
                <a:cs typeface="B Nazanin" panose="00000400000000000000" pitchFamily="2" charset="-78"/>
              </a:rPr>
              <a:t>مجموعه</a:t>
            </a:r>
            <a:r>
              <a:rPr lang="en-US" sz="2400" dirty="0" smtClean="0">
                <a:cs typeface="B Nazanin" panose="00000400000000000000" pitchFamily="2" charset="-78"/>
              </a:rPr>
              <a:t> </a:t>
            </a:r>
            <a:r>
              <a:rPr lang="en-US" sz="2400" dirty="0" err="1" smtClean="0">
                <a:cs typeface="B Nazanin" panose="00000400000000000000" pitchFamily="2" charset="-78"/>
              </a:rPr>
              <a:t>وسیعی</a:t>
            </a:r>
            <a:r>
              <a:rPr lang="en-US" sz="2400" dirty="0" smtClean="0">
                <a:cs typeface="B Nazanin" panose="00000400000000000000" pitchFamily="2" charset="-78"/>
              </a:rPr>
              <a:t> </a:t>
            </a:r>
            <a:r>
              <a:rPr lang="en-US" sz="2400" dirty="0" err="1" smtClean="0">
                <a:cs typeface="B Nazanin" panose="00000400000000000000" pitchFamily="2" charset="-78"/>
              </a:rPr>
              <a:t>از</a:t>
            </a:r>
            <a:r>
              <a:rPr lang="en-US" sz="2400" dirty="0" smtClean="0">
                <a:cs typeface="B Nazanin" panose="00000400000000000000" pitchFamily="2" charset="-78"/>
              </a:rPr>
              <a:t> </a:t>
            </a:r>
            <a:r>
              <a:rPr lang="en-US" sz="2400" dirty="0" err="1" smtClean="0">
                <a:cs typeface="B Nazanin" panose="00000400000000000000" pitchFamily="2" charset="-78"/>
              </a:rPr>
              <a:t>متغیرها</a:t>
            </a:r>
            <a:r>
              <a:rPr lang="en-US" sz="2400" dirty="0" smtClean="0">
                <a:cs typeface="B Nazanin" panose="00000400000000000000" pitchFamily="2" charset="-78"/>
              </a:rPr>
              <a:t> </a:t>
            </a:r>
            <a:r>
              <a:rPr lang="en-US" sz="2400" dirty="0" err="1" smtClean="0">
                <a:cs typeface="B Nazanin" panose="00000400000000000000" pitchFamily="2" charset="-78"/>
              </a:rPr>
              <a:t>وجود</a:t>
            </a:r>
            <a:r>
              <a:rPr lang="en-US" sz="2400" dirty="0" smtClean="0">
                <a:cs typeface="B Nazanin" panose="00000400000000000000" pitchFamily="2" charset="-78"/>
              </a:rPr>
              <a:t> </a:t>
            </a:r>
            <a:r>
              <a:rPr lang="en-US" sz="2400" dirty="0" err="1" smtClean="0">
                <a:cs typeface="B Nazanin" panose="00000400000000000000" pitchFamily="2" charset="-78"/>
              </a:rPr>
              <a:t>دارد</a:t>
            </a:r>
            <a:r>
              <a:rPr lang="en-US" sz="2400" dirty="0" smtClean="0">
                <a:cs typeface="B Nazanin" panose="00000400000000000000" pitchFamily="2" charset="-78"/>
              </a:rPr>
              <a:t>.</a:t>
            </a:r>
            <a:r>
              <a:rPr lang="fa-IR" sz="2400" dirty="0" smtClean="0">
                <a:cs typeface="B Nazanin" panose="00000400000000000000" pitchFamily="2" charset="-78"/>
              </a:rPr>
              <a:t> این نوع تحلیل عاملی به تحلیل عاملی </a:t>
            </a:r>
            <a:r>
              <a:rPr lang="en-US" sz="2400" dirty="0" smtClean="0">
                <a:cs typeface="B Nazanin" panose="00000400000000000000" pitchFamily="2" charset="-78"/>
              </a:rPr>
              <a:t>R</a:t>
            </a:r>
            <a:r>
              <a:rPr lang="fa-IR" sz="2400" dirty="0" smtClean="0">
                <a:cs typeface="B Nazanin" panose="00000400000000000000" pitchFamily="2" charset="-78"/>
              </a:rPr>
              <a:t> گفته می شود.</a:t>
            </a:r>
          </a:p>
          <a:p>
            <a:pPr algn="r" rtl="1" eaLnBrk="1" hangingPunct="1"/>
            <a:r>
              <a:rPr lang="fa-IR" sz="2400" dirty="0" smtClean="0">
                <a:cs typeface="B Nazanin" panose="00000400000000000000" pitchFamily="2" charset="-78"/>
              </a:rPr>
              <a:t>ترکیب و تلخیص تعداد زیادی از افراد در گروه های مختلف در درون جامعه که به تحلیل عاملی </a:t>
            </a:r>
            <a:r>
              <a:rPr lang="en-US" sz="2400" dirty="0" smtClean="0">
                <a:cs typeface="B Nazanin" panose="00000400000000000000" pitchFamily="2" charset="-78"/>
              </a:rPr>
              <a:t>Q</a:t>
            </a:r>
            <a:r>
              <a:rPr lang="fa-IR" sz="2400" dirty="0" smtClean="0">
                <a:cs typeface="B Nazanin" panose="00000400000000000000" pitchFamily="2" charset="-78"/>
              </a:rPr>
              <a:t> معروف است. </a:t>
            </a:r>
          </a:p>
          <a:p>
            <a:pPr algn="r" rtl="1" eaLnBrk="1" hangingPunct="1"/>
            <a:r>
              <a:rPr lang="fa-IR" sz="2400" dirty="0" smtClean="0">
                <a:cs typeface="B Nazanin" panose="00000400000000000000" pitchFamily="2" charset="-78"/>
              </a:rPr>
              <a:t>شناسایی متغیرهای مناسب از بین مجموعه ای متغیرهای وسیع به منظور استفاده از آن در تحلیل های بعدی</a:t>
            </a:r>
          </a:p>
          <a:p>
            <a:pPr algn="r" rtl="1" eaLnBrk="1" hangingPunct="1"/>
            <a:r>
              <a:rPr lang="fa-IR" sz="2400" dirty="0" smtClean="0">
                <a:cs typeface="B Nazanin" panose="00000400000000000000" pitchFamily="2" charset="-78"/>
              </a:rPr>
              <a:t>و ...</a:t>
            </a:r>
            <a:endParaRPr lang="en-US" sz="2400" dirty="0" smtClean="0">
              <a:cs typeface="B Nazanin" panose="00000400000000000000" pitchFamily="2" charset="-78"/>
            </a:endParaRPr>
          </a:p>
        </p:txBody>
      </p:sp>
    </p:spTree>
    <p:extLst>
      <p:ext uri="{BB962C8B-B14F-4D97-AF65-F5344CB8AC3E}">
        <p14:creationId xmlns:p14="http://schemas.microsoft.com/office/powerpoint/2010/main" val="3028028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Title 1"/>
          <p:cNvSpPr txBox="1">
            <a:spLocks/>
          </p:cNvSpPr>
          <p:nvPr/>
        </p:nvSpPr>
        <p:spPr>
          <a:xfrm>
            <a:off x="1080085" y="2706287"/>
            <a:ext cx="6799262" cy="1303337"/>
          </a:xfrm>
          <a:prstGeom prst="rect">
            <a:avLst/>
          </a:prstGeom>
        </p:spPr>
        <p:txBody>
          <a:bodyPr vert="horz" lIns="91440" tIns="45720" rIns="91440" bIns="45720" rtlCol="0" anchor="b">
            <a:norm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altLang="en-US" sz="2800" smtClean="0">
                <a:cs typeface="B Nazanin" panose="00000400000000000000" pitchFamily="2" charset="-78"/>
              </a:rPr>
              <a:t>نرمال بودن</a:t>
            </a:r>
            <a:endParaRPr lang="en-US" altLang="en-US" sz="2800" smtClean="0">
              <a:cs typeface="B Nazanin" panose="00000400000000000000" pitchFamily="2" charset="-78"/>
            </a:endParaRPr>
          </a:p>
        </p:txBody>
      </p:sp>
      <p:sp>
        <p:nvSpPr>
          <p:cNvPr id="12" name="Title 1"/>
          <p:cNvSpPr txBox="1">
            <a:spLocks/>
          </p:cNvSpPr>
          <p:nvPr/>
        </p:nvSpPr>
        <p:spPr bwMode="auto">
          <a:xfrm>
            <a:off x="839454" y="356455"/>
            <a:ext cx="6799262"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0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000">
                <a:solidFill>
                  <a:srgbClr val="262626"/>
                </a:solidFill>
                <a:latin typeface="Garamond" panose="02020404030301010803" pitchFamily="18" charset="0"/>
              </a:defRPr>
            </a:lvl2pPr>
            <a:lvl3pPr algn="ctr" defTabSz="457200" rtl="0" eaLnBrk="0" fontAlgn="base" hangingPunct="0">
              <a:spcBef>
                <a:spcPct val="0"/>
              </a:spcBef>
              <a:spcAft>
                <a:spcPct val="0"/>
              </a:spcAft>
              <a:defRPr sz="4000">
                <a:solidFill>
                  <a:srgbClr val="262626"/>
                </a:solidFill>
                <a:latin typeface="Garamond" panose="02020404030301010803" pitchFamily="18" charset="0"/>
              </a:defRPr>
            </a:lvl3pPr>
            <a:lvl4pPr algn="ctr" defTabSz="457200" rtl="0" eaLnBrk="0" fontAlgn="base" hangingPunct="0">
              <a:spcBef>
                <a:spcPct val="0"/>
              </a:spcBef>
              <a:spcAft>
                <a:spcPct val="0"/>
              </a:spcAft>
              <a:defRPr sz="4000">
                <a:solidFill>
                  <a:srgbClr val="262626"/>
                </a:solidFill>
                <a:latin typeface="Garamond" panose="02020404030301010803" pitchFamily="18" charset="0"/>
              </a:defRPr>
            </a:lvl4pPr>
            <a:lvl5pPr algn="ctr" defTabSz="457200" rtl="0" eaLnBrk="0" fontAlgn="base" hangingPunct="0">
              <a:spcBef>
                <a:spcPct val="0"/>
              </a:spcBef>
              <a:spcAft>
                <a:spcPct val="0"/>
              </a:spcAft>
              <a:defRPr sz="40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fa-IR" altLang="en-US" sz="3200" b="1" dirty="0" smtClean="0">
                <a:ln>
                  <a:noFill/>
                </a:ln>
                <a:solidFill>
                  <a:schemeClr val="bg1"/>
                </a:solidFill>
                <a:cs typeface="B Nazanin" panose="00000400000000000000" pitchFamily="2" charset="-78"/>
              </a:rPr>
              <a:t>کاربرد تحلیل عاملی</a:t>
            </a:r>
            <a:endParaRPr lang="en-US" altLang="en-US" sz="3200" b="1" dirty="0" smtClean="0">
              <a:ln>
                <a:noFill/>
              </a:ln>
              <a:solidFill>
                <a:schemeClr val="bg1"/>
              </a:solidFill>
              <a:cs typeface="B Nazanin" panose="00000400000000000000" pitchFamily="2" charset="-78"/>
            </a:endParaRPr>
          </a:p>
        </p:txBody>
      </p:sp>
      <p:sp>
        <p:nvSpPr>
          <p:cNvPr id="7" name="Content Placeholder 2"/>
          <p:cNvSpPr txBox="1">
            <a:spLocks/>
          </p:cNvSpPr>
          <p:nvPr/>
        </p:nvSpPr>
        <p:spPr bwMode="auto">
          <a:xfrm>
            <a:off x="356136" y="2061657"/>
            <a:ext cx="835197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r" rtl="1" eaLnBrk="1" hangingPunct="1"/>
            <a:r>
              <a:rPr lang="fa-IR" altLang="en-US" sz="2000" dirty="0" smtClean="0">
                <a:cs typeface="B Nazanin" panose="00000400000000000000" pitchFamily="2" charset="-78"/>
              </a:rPr>
              <a:t>برای بررسی کفایت نمونه گیری از شاخص</a:t>
            </a:r>
            <a:r>
              <a:rPr lang="en-US" altLang="en-US" sz="1600" dirty="0" smtClean="0">
                <a:cs typeface="B Nazanin" panose="00000400000000000000" pitchFamily="2" charset="-78"/>
              </a:rPr>
              <a:t>KMO</a:t>
            </a:r>
            <a:r>
              <a:rPr lang="fa-IR" altLang="en-US" sz="2000" dirty="0" smtClean="0">
                <a:cs typeface="B Nazanin" panose="00000400000000000000" pitchFamily="2" charset="-78"/>
              </a:rPr>
              <a:t> استفاده می کنیم.</a:t>
            </a:r>
            <a:r>
              <a:rPr lang="en-US" altLang="en-US" sz="2000" dirty="0" smtClean="0">
                <a:cs typeface="B Nazanin" panose="00000400000000000000" pitchFamily="2" charset="-78"/>
              </a:rPr>
              <a:t> </a:t>
            </a:r>
            <a:endParaRPr lang="fa-IR" altLang="en-US" sz="2000" dirty="0" smtClean="0">
              <a:cs typeface="B Nazanin" panose="00000400000000000000" pitchFamily="2" charset="-78"/>
            </a:endParaRPr>
          </a:p>
          <a:p>
            <a:pPr algn="r" rtl="1" eaLnBrk="1" hangingPunct="1"/>
            <a:r>
              <a:rPr lang="en-US" altLang="en-US" sz="1600" dirty="0" smtClean="0">
                <a:cs typeface="B Nazanin" panose="00000400000000000000" pitchFamily="2" charset="-78"/>
              </a:rPr>
              <a:t>KMO </a:t>
            </a:r>
            <a:r>
              <a:rPr lang="fa-IR" altLang="en-US" sz="1600" dirty="0" smtClean="0">
                <a:cs typeface="B Nazanin" panose="00000400000000000000" pitchFamily="2" charset="-78"/>
              </a:rPr>
              <a:t> </a:t>
            </a:r>
            <a:r>
              <a:rPr lang="fa-IR" altLang="en-US" sz="2000" dirty="0" smtClean="0">
                <a:cs typeface="B Nazanin" panose="00000400000000000000" pitchFamily="2" charset="-78"/>
              </a:rPr>
              <a:t>نشانگر كفايت نمونه گيري به منظوربررسي وضعيت همبستگي بين زوج متغيرها مي باشد.</a:t>
            </a:r>
          </a:p>
          <a:p>
            <a:pPr algn="just" rtl="1" eaLnBrk="1" hangingPunct="1"/>
            <a:r>
              <a:rPr lang="fa-IR" altLang="en-US" sz="2000" dirty="0" smtClean="0">
                <a:cs typeface="B Nazanin" panose="00000400000000000000" pitchFamily="2" charset="-78"/>
              </a:rPr>
              <a:t>كيسر (١٩٧٧) حـداقل </a:t>
            </a:r>
            <a:r>
              <a:rPr lang="en-US" altLang="en-US" sz="2000" dirty="0" smtClean="0">
                <a:cs typeface="B Nazanin" panose="00000400000000000000" pitchFamily="2" charset="-78"/>
              </a:rPr>
              <a:t>KMO </a:t>
            </a:r>
            <a:r>
              <a:rPr lang="fa-IR" altLang="en-US" sz="2000" dirty="0" smtClean="0">
                <a:cs typeface="B Nazanin" panose="00000400000000000000" pitchFamily="2" charset="-78"/>
              </a:rPr>
              <a:t> را 0/60 تعيين مي كند به طـوري كـه اجـراي تحليـل عـاملي را در صورتي بدون مانع مي داند كه </a:t>
            </a:r>
            <a:r>
              <a:rPr lang="en-US" altLang="en-US" sz="2000" dirty="0" smtClean="0">
                <a:cs typeface="B Nazanin" panose="00000400000000000000" pitchFamily="2" charset="-78"/>
              </a:rPr>
              <a:t>KMO </a:t>
            </a:r>
            <a:r>
              <a:rPr lang="fa-IR" altLang="en-US" sz="2000" dirty="0" smtClean="0">
                <a:cs typeface="B Nazanin" panose="00000400000000000000" pitchFamily="2" charset="-78"/>
              </a:rPr>
              <a:t>  بزرگتر یا مساوی این عدد  باشد.</a:t>
            </a:r>
          </a:p>
          <a:p>
            <a:pPr algn="just" rtl="1" eaLnBrk="1" hangingPunct="1"/>
            <a:r>
              <a:rPr lang="fa-IR" altLang="en-US" sz="2000" dirty="0" smtClean="0">
                <a:cs typeface="B Nazanin" panose="00000400000000000000" pitchFamily="2" charset="-78"/>
              </a:rPr>
              <a:t>مسلماً بـه هـر ميزاني مقدار </a:t>
            </a:r>
            <a:r>
              <a:rPr lang="en-US" altLang="en-US" sz="2000" dirty="0" smtClean="0">
                <a:cs typeface="B Nazanin" panose="00000400000000000000" pitchFamily="2" charset="-78"/>
              </a:rPr>
              <a:t>KMO</a:t>
            </a:r>
            <a:r>
              <a:rPr lang="fa-IR" altLang="en-US" sz="2000" dirty="0" smtClean="0">
                <a:cs typeface="B Nazanin" panose="00000400000000000000" pitchFamily="2" charset="-78"/>
              </a:rPr>
              <a:t> به يك نزديك تر شود انـدازه كفايـت نمونـه برداري نيز بيشتر ميشود. بنـابراين بـين ميـزان </a:t>
            </a:r>
            <a:r>
              <a:rPr lang="en-US" altLang="en-US" sz="2000" dirty="0" smtClean="0">
                <a:cs typeface="B Nazanin" panose="00000400000000000000" pitchFamily="2" charset="-78"/>
              </a:rPr>
              <a:t>KMO</a:t>
            </a:r>
            <a:r>
              <a:rPr lang="fa-IR" altLang="en-US" sz="2000" dirty="0" smtClean="0">
                <a:cs typeface="B Nazanin" panose="00000400000000000000" pitchFamily="2" charset="-78"/>
              </a:rPr>
              <a:t> و انـدازه ي كفايت نمونه برداري رابطه ي مستقيم وجود دارد.</a:t>
            </a:r>
          </a:p>
          <a:p>
            <a:pPr algn="just" rtl="1" eaLnBrk="1" hangingPunct="1"/>
            <a:endParaRPr lang="fa-IR" altLang="en-US" sz="2000" dirty="0" smtClean="0">
              <a:cs typeface="B Nazanin" panose="00000400000000000000" pitchFamily="2" charset="-78"/>
            </a:endParaRPr>
          </a:p>
          <a:p>
            <a:pPr algn="just" rtl="1" eaLnBrk="1" hangingPunct="1"/>
            <a:endParaRPr lang="en-US" altLang="en-US" sz="2000" dirty="0" smtClean="0">
              <a:cs typeface="B Nazanin" panose="00000400000000000000" pitchFamily="2" charset="-78"/>
            </a:endParaRPr>
          </a:p>
        </p:txBody>
      </p:sp>
      <p:sp>
        <p:nvSpPr>
          <p:cNvPr id="2" name="Rectangle 1"/>
          <p:cNvSpPr/>
          <p:nvPr/>
        </p:nvSpPr>
        <p:spPr>
          <a:xfrm>
            <a:off x="332852" y="4519501"/>
            <a:ext cx="8293727" cy="2169825"/>
          </a:xfrm>
          <a:prstGeom prst="rect">
            <a:avLst/>
          </a:prstGeom>
        </p:spPr>
        <p:txBody>
          <a:bodyPr wrap="square">
            <a:spAutoFit/>
          </a:bodyPr>
          <a:lstStyle/>
          <a:p>
            <a:pPr algn="r" rtl="1">
              <a:lnSpc>
                <a:spcPct val="150000"/>
              </a:lnSpc>
            </a:pPr>
            <a:r>
              <a:rPr lang="fa-IR" altLang="en-US" dirty="0">
                <a:cs typeface="B Nazanin" panose="00000400000000000000" pitchFamily="2" charset="-78"/>
              </a:rPr>
              <a:t> دومين آزمون تائيدي كه مـي بايـست قبـل از اجـراي دسـتور تحليل عاملي به كار گرفته شود، آزمون كرويت بارتلت (</a:t>
            </a:r>
            <a:r>
              <a:rPr lang="en-US" altLang="en-US" dirty="0"/>
              <a:t>Bartlett Test of </a:t>
            </a:r>
            <a:r>
              <a:rPr lang="en-US" altLang="en-US" dirty="0" err="1"/>
              <a:t>Sphericity</a:t>
            </a:r>
            <a:r>
              <a:rPr lang="fa-IR" altLang="en-US" dirty="0">
                <a:cs typeface="B Nazanin" panose="00000400000000000000" pitchFamily="2" charset="-78"/>
              </a:rPr>
              <a:t>) است. </a:t>
            </a:r>
          </a:p>
          <a:p>
            <a:pPr algn="just" rtl="1">
              <a:lnSpc>
                <a:spcPct val="150000"/>
              </a:lnSpc>
            </a:pPr>
            <a:r>
              <a:rPr lang="fa-IR" altLang="en-US" dirty="0">
                <a:cs typeface="B Nazanin" panose="00000400000000000000" pitchFamily="2" charset="-78"/>
              </a:rPr>
              <a:t>يكي از مفروضه هاي اساسي در تحليل عاملي اين است كه متغيرها با يكديگر همبسته باشند. بـه عبـارت ديگـر بين متغيرها بايد همبستگي وجـود داشـته باشـد. اگـر متغيرهـا مستقل از يكديگر باشند به كارگيري مدل تحليل عاملي مناسـب نيـست.</a:t>
            </a:r>
            <a:endParaRPr lang="en-US" altLang="en-US" dirty="0">
              <a:cs typeface="B Nazanin" panose="00000400000000000000" pitchFamily="2" charset="-78"/>
            </a:endParaRPr>
          </a:p>
        </p:txBody>
      </p:sp>
    </p:spTree>
    <p:extLst>
      <p:ext uri="{BB962C8B-B14F-4D97-AF65-F5344CB8AC3E}">
        <p14:creationId xmlns:p14="http://schemas.microsoft.com/office/powerpoint/2010/main" val="2414217356"/>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Dividend</Template>
  <TotalTime>80</TotalTime>
  <Words>3702</Words>
  <Application>Microsoft Office PowerPoint</Application>
  <PresentationFormat>On-screen Show (4:3)</PresentationFormat>
  <Paragraphs>267</Paragraphs>
  <Slides>42</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42</vt:i4>
      </vt:variant>
    </vt:vector>
  </HeadingPairs>
  <TitlesOfParts>
    <vt:vector size="55" baseType="lpstr">
      <vt:lpstr>Arial</vt:lpstr>
      <vt:lpstr>B Nazanin</vt:lpstr>
      <vt:lpstr>B Titr</vt:lpstr>
      <vt:lpstr>Calibri</vt:lpstr>
      <vt:lpstr>Garamond</vt:lpstr>
      <vt:lpstr>Gill Sans MT</vt:lpstr>
      <vt:lpstr>IRANSans</vt:lpstr>
      <vt:lpstr>MJXc-TeX-main-R</vt:lpstr>
      <vt:lpstr>MJXc-TeX-math-I</vt:lpstr>
      <vt:lpstr>Times New Roman</vt:lpstr>
      <vt:lpstr>Wingdings</vt:lpstr>
      <vt:lpstr>Wingdings 2</vt:lpstr>
      <vt:lpstr>Dividend</vt:lpstr>
      <vt:lpstr>آموزش تحلیل عاملی در SPSS</vt:lpstr>
      <vt:lpstr>PowerPoint Presentation</vt:lpstr>
      <vt:lpstr>PowerPoint Presentation</vt:lpstr>
      <vt:lpstr>PowerPoint Presentation</vt:lpstr>
      <vt:lpstr>پيش فرض هاي تحليل عاملي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Moorche 30 DVDs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آموزش تحلیل عاملی در SPSS</dc:title>
  <dc:creator>MRT www.Win2Farsi.com</dc:creator>
  <cp:lastModifiedBy>MRT www.Win2Farsi.com</cp:lastModifiedBy>
  <cp:revision>13</cp:revision>
  <dcterms:created xsi:type="dcterms:W3CDTF">2020-12-20T14:00:32Z</dcterms:created>
  <dcterms:modified xsi:type="dcterms:W3CDTF">2020-12-20T15:20:38Z</dcterms:modified>
</cp:coreProperties>
</file>