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26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60"/>
  </p:normalViewPr>
  <p:slideViewPr>
    <p:cSldViewPr snapToGrid="0">
      <p:cViewPr>
        <p:scale>
          <a:sx n="75" d="100"/>
          <a:sy n="75" d="100"/>
        </p:scale>
        <p:origin x="94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0E6BD-9111-4CA7-AB6F-E8E52E15190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8B7D-BF59-4B5E-A8B0-97E84F9BA07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0E6BD-9111-4CA7-AB6F-E8E52E15190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33081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0E6BD-9111-4CA7-AB6F-E8E52E15190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157073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0E6BD-9111-4CA7-AB6F-E8E52E15190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138272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0E6BD-9111-4CA7-AB6F-E8E52E15190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8B7D-BF59-4B5E-A8B0-97E84F9BA07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46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0E6BD-9111-4CA7-AB6F-E8E52E151908}"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218425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0E6BD-9111-4CA7-AB6F-E8E52E151908}"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285406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0E6BD-9111-4CA7-AB6F-E8E52E151908}"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197957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80E6BD-9111-4CA7-AB6F-E8E52E151908}" type="datetimeFigureOut">
              <a:rPr lang="en-US" smtClean="0"/>
              <a:t>1/17/2021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359981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E80E6BD-9111-4CA7-AB6F-E8E52E151908}" type="datetimeFigureOut">
              <a:rPr lang="en-US" smtClean="0"/>
              <a:t>1/17/2021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C38B7D-BF59-4B5E-A8B0-97E84F9BA079}" type="slidenum">
              <a:rPr lang="en-US" smtClean="0"/>
              <a:t>‹#›</a:t>
            </a:fld>
            <a:endParaRPr lang="en-US"/>
          </a:p>
        </p:txBody>
      </p:sp>
    </p:spTree>
    <p:extLst>
      <p:ext uri="{BB962C8B-B14F-4D97-AF65-F5344CB8AC3E}">
        <p14:creationId xmlns:p14="http://schemas.microsoft.com/office/powerpoint/2010/main" val="304522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0E6BD-9111-4CA7-AB6F-E8E52E151908}"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38B7D-BF59-4B5E-A8B0-97E84F9BA079}" type="slidenum">
              <a:rPr lang="en-US" smtClean="0"/>
              <a:t>‹#›</a:t>
            </a:fld>
            <a:endParaRPr lang="en-US"/>
          </a:p>
        </p:txBody>
      </p:sp>
    </p:spTree>
    <p:extLst>
      <p:ext uri="{BB962C8B-B14F-4D97-AF65-F5344CB8AC3E}">
        <p14:creationId xmlns:p14="http://schemas.microsoft.com/office/powerpoint/2010/main" val="135908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E80E6BD-9111-4CA7-AB6F-E8E52E151908}" type="datetimeFigureOut">
              <a:rPr lang="en-US" smtClean="0"/>
              <a:t>1/17/2021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1C38B7D-BF59-4B5E-A8B0-97E84F9BA07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8198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3600" dirty="0">
                <a:cs typeface="B Titr" panose="00000700000000000000" pitchFamily="2" charset="-78"/>
              </a:rPr>
              <a:t>آموزش تحلیل عاملی در نرم افزار لیزرل</a:t>
            </a:r>
            <a:endParaRPr lang="en-US" sz="3600"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4759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5" name="Rectangle 4"/>
          <p:cNvSpPr/>
          <p:nvPr/>
        </p:nvSpPr>
        <p:spPr>
          <a:xfrm>
            <a:off x="419100" y="1137815"/>
            <a:ext cx="8216900" cy="830997"/>
          </a:xfrm>
          <a:prstGeom prst="rect">
            <a:avLst/>
          </a:prstGeom>
        </p:spPr>
        <p:txBody>
          <a:bodyPr wrap="square">
            <a:spAutoFit/>
          </a:bodyPr>
          <a:lstStyle/>
          <a:p>
            <a:pPr algn="just" rtl="1"/>
            <a:r>
              <a:rPr lang="fa-IR" sz="2400" b="0" i="0" dirty="0" smtClean="0">
                <a:solidFill>
                  <a:srgbClr val="43342B"/>
                </a:solidFill>
                <a:effectLst/>
                <a:latin typeface="Tahoma" panose="020B0604030504040204" pitchFamily="34" charset="0"/>
                <a:cs typeface="B Lotus" panose="00000400000000000000" pitchFamily="2" charset="-78"/>
              </a:rPr>
              <a:t>از کادر باز شده گزینه </a:t>
            </a:r>
            <a:r>
              <a:rPr lang="en-US" sz="2400" b="0" i="0" dirty="0" smtClean="0">
                <a:solidFill>
                  <a:srgbClr val="43342B"/>
                </a:solidFill>
                <a:effectLst/>
                <a:latin typeface="Tahoma" panose="020B0604030504040204" pitchFamily="34" charset="0"/>
                <a:cs typeface="B Lotus" panose="00000400000000000000" pitchFamily="2" charset="-78"/>
              </a:rPr>
              <a:t>LISREL Project</a:t>
            </a:r>
            <a:r>
              <a:rPr lang="fa-IR" sz="2400" b="0" i="0" dirty="0" smtClean="0">
                <a:solidFill>
                  <a:srgbClr val="43342B"/>
                </a:solidFill>
                <a:effectLst/>
                <a:latin typeface="Tahoma" panose="020B0604030504040204" pitchFamily="34" charset="0"/>
                <a:cs typeface="B Lotus" panose="00000400000000000000" pitchFamily="2" charset="-78"/>
              </a:rPr>
              <a:t> </a:t>
            </a:r>
            <a:r>
              <a:rPr lang="en-US" sz="2400" b="0" i="0" dirty="0" smtClean="0">
                <a:solidFill>
                  <a:srgbClr val="43342B"/>
                </a:solidFill>
                <a:effectLst/>
                <a:latin typeface="Tahoma" panose="020B0604030504040204" pitchFamily="34" charset="0"/>
                <a:cs typeface="B Lotus" panose="00000400000000000000" pitchFamily="2" charset="-78"/>
              </a:rPr>
              <a:t> </a:t>
            </a:r>
            <a:r>
              <a:rPr lang="fa-IR" sz="2400" b="0" i="0" dirty="0" smtClean="0">
                <a:solidFill>
                  <a:srgbClr val="43342B"/>
                </a:solidFill>
                <a:effectLst/>
                <a:latin typeface="Tahoma" panose="020B0604030504040204" pitchFamily="34" charset="0"/>
                <a:cs typeface="B Lotus" panose="00000400000000000000" pitchFamily="2" charset="-78"/>
              </a:rPr>
              <a:t>را انتخاب و روی </a:t>
            </a:r>
            <a:r>
              <a:rPr lang="en-US" sz="2400" b="0" i="0" dirty="0" smtClean="0">
                <a:solidFill>
                  <a:srgbClr val="43342B"/>
                </a:solidFill>
                <a:effectLst/>
                <a:latin typeface="Tahoma" panose="020B0604030504040204" pitchFamily="34" charset="0"/>
                <a:cs typeface="B Lotus" panose="00000400000000000000" pitchFamily="2" charset="-78"/>
              </a:rPr>
              <a:t>OK </a:t>
            </a:r>
            <a:r>
              <a:rPr lang="fa-IR" sz="2400" b="0" i="0" dirty="0" smtClean="0">
                <a:solidFill>
                  <a:srgbClr val="43342B"/>
                </a:solidFill>
                <a:effectLst/>
                <a:latin typeface="Tahoma" panose="020B0604030504040204" pitchFamily="34" charset="0"/>
                <a:cs typeface="B Lotus" panose="00000400000000000000" pitchFamily="2" charset="-78"/>
              </a:rPr>
              <a:t>کلیک می کنیم.</a:t>
            </a:r>
          </a:p>
          <a:p>
            <a:pPr algn="just" rtl="1"/>
            <a:endParaRPr lang="fa-IR" sz="2400" b="0" i="0" dirty="0" smtClean="0">
              <a:solidFill>
                <a:srgbClr val="43342B"/>
              </a:solidFill>
              <a:effectLst/>
              <a:latin typeface="Tahoma" panose="020B0604030504040204" pitchFamily="34" charset="0"/>
              <a:cs typeface="B Lotus" panose="00000400000000000000" pitchFamily="2" charset="-78"/>
            </a:endParaRPr>
          </a:p>
        </p:txBody>
      </p:sp>
      <p:pic>
        <p:nvPicPr>
          <p:cNvPr id="6146" name="Picture 2" descr="http://s8.picofile.com/file/832884196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692275"/>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51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5" name="Rectangle 4"/>
          <p:cNvSpPr/>
          <p:nvPr/>
        </p:nvSpPr>
        <p:spPr>
          <a:xfrm>
            <a:off x="419100" y="1137815"/>
            <a:ext cx="8216900" cy="1569660"/>
          </a:xfrm>
          <a:prstGeom prst="rect">
            <a:avLst/>
          </a:prstGeom>
        </p:spPr>
        <p:txBody>
          <a:bodyPr wrap="square">
            <a:spAutoFit/>
          </a:bodyPr>
          <a:lstStyle/>
          <a:p>
            <a:pPr algn="just" rtl="1"/>
            <a:r>
              <a:rPr lang="fa-IR" sz="2400" b="0" i="0" dirty="0" smtClean="0">
                <a:solidFill>
                  <a:srgbClr val="43342B"/>
                </a:solidFill>
                <a:effectLst/>
                <a:latin typeface="Tahoma" panose="020B0604030504040204" pitchFamily="34" charset="0"/>
                <a:cs typeface="B Lotus" panose="00000400000000000000" pitchFamily="2" charset="-78"/>
              </a:rPr>
              <a:t> در قسمت بعد نرم افزار از شما می خواهد که تجزیه و تحلیل خود را در قالب یک فایل ذخیره نمایید. در این قسمت به دلخواه خود یک اسم برای فایل خود انتخاب می کنیم. من در اینجا نام </a:t>
            </a:r>
            <a:r>
              <a:rPr lang="en-US" sz="2400" b="0" i="0" dirty="0" err="1" smtClean="0">
                <a:solidFill>
                  <a:srgbClr val="43342B"/>
                </a:solidFill>
                <a:effectLst/>
                <a:latin typeface="Tahoma" panose="020B0604030504040204" pitchFamily="34" charset="0"/>
                <a:cs typeface="B Lotus" panose="00000400000000000000" pitchFamily="2" charset="-78"/>
              </a:rPr>
              <a:t>Inteligence</a:t>
            </a:r>
            <a:r>
              <a:rPr lang="en-US" sz="2400" b="0" i="0" dirty="0" smtClean="0">
                <a:solidFill>
                  <a:srgbClr val="43342B"/>
                </a:solidFill>
                <a:effectLst/>
                <a:latin typeface="Tahoma" panose="020B0604030504040204" pitchFamily="34" charset="0"/>
                <a:cs typeface="B Lotus" panose="00000400000000000000" pitchFamily="2" charset="-78"/>
              </a:rPr>
              <a:t> </a:t>
            </a:r>
            <a:r>
              <a:rPr lang="fa-IR" sz="2400" b="0" i="0" dirty="0" smtClean="0">
                <a:solidFill>
                  <a:srgbClr val="43342B"/>
                </a:solidFill>
                <a:effectLst/>
                <a:latin typeface="Tahoma" panose="020B0604030504040204" pitchFamily="34" charset="0"/>
                <a:cs typeface="B Lotus" panose="00000400000000000000" pitchFamily="2" charset="-78"/>
              </a:rPr>
              <a:t>را برای فایل خودم انتخاب کرده ام. </a:t>
            </a:r>
          </a:p>
          <a:p>
            <a:pPr algn="just" rtl="1"/>
            <a:endParaRPr lang="fa-IR" sz="2400" b="0" i="0" dirty="0" smtClean="0">
              <a:solidFill>
                <a:srgbClr val="43342B"/>
              </a:solidFill>
              <a:effectLst/>
              <a:latin typeface="Tahoma" panose="020B0604030504040204" pitchFamily="34" charset="0"/>
              <a:cs typeface="B Lotus" panose="00000400000000000000" pitchFamily="2" charset="-78"/>
            </a:endParaRPr>
          </a:p>
        </p:txBody>
      </p:sp>
      <p:pic>
        <p:nvPicPr>
          <p:cNvPr id="7170" name="Picture 2" descr="http://s8.picofile.com/file/832884198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520528"/>
            <a:ext cx="41338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0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4353791" y="820903"/>
            <a:ext cx="43892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قدم بعدی این است که متغیرها را به نرم افزار معرفی نمایید. به این منظور مانند شکل زیر از گزینه</a:t>
            </a:r>
            <a:r>
              <a:rPr kumimoji="0" lang="en-US"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Setup </a:t>
            </a:r>
            <a:r>
              <a:rPr kumimoji="0" lang="ar-SA"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عبارت</a:t>
            </a:r>
            <a:r>
              <a:rPr kumimoji="0" lang="en-US"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Variables </a:t>
            </a:r>
            <a:r>
              <a:rPr kumimoji="0" lang="ar-SA"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را انتخاب می کنیم</a:t>
            </a:r>
            <a:r>
              <a:rPr kumimoji="0" lang="en-US"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endParaRPr kumimoji="0" lang="en-US" altLang="en-US" sz="1600" b="1" i="0" u="none" strike="noStrike" cap="none" normalizeH="0" baseline="0" dirty="0" smtClean="0">
              <a:ln>
                <a:noFill/>
              </a:ln>
              <a:solidFill>
                <a:schemeClr val="tx1"/>
              </a:solidFill>
              <a:effectLst/>
              <a:cs typeface="B Nazanin"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endParaRPr kumimoji="0" lang="en-US" altLang="en-US" sz="1165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8218" name="Picture 26" descr="http://s8.picofile.com/file/8328842026/5.png"/>
          <p:cNvPicPr>
            <a:picLocks noChangeAspect="1" noChangeArrowheads="1"/>
          </p:cNvPicPr>
          <p:nvPr/>
        </p:nvPicPr>
        <p:blipFill rotWithShape="1">
          <a:blip r:embed="rId2">
            <a:extLst>
              <a:ext uri="{28A0092B-C50C-407E-A947-70E740481C1C}">
                <a14:useLocalDpi xmlns:a14="http://schemas.microsoft.com/office/drawing/2010/main" val="0"/>
              </a:ext>
            </a:extLst>
          </a:blip>
          <a:srcRect r="-275" b="50901"/>
          <a:stretch/>
        </p:blipFill>
        <p:spPr bwMode="auto">
          <a:xfrm>
            <a:off x="-1" y="780521"/>
            <a:ext cx="3782291" cy="21185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3909" y="2843018"/>
            <a:ext cx="8499764" cy="1754326"/>
          </a:xfrm>
          <a:prstGeom prst="rect">
            <a:avLst/>
          </a:prstGeom>
        </p:spPr>
        <p:txBody>
          <a:bodyPr wrap="square">
            <a:spAutoFit/>
          </a:bodyPr>
          <a:lstStyle/>
          <a:p>
            <a:pPr algn="just" rtl="1"/>
            <a:r>
              <a:rPr lang="fa-IR" b="0" i="0" dirty="0" smtClean="0">
                <a:solidFill>
                  <a:srgbClr val="43342B"/>
                </a:solidFill>
                <a:effectLst/>
                <a:latin typeface="Tahoma" panose="020B0604030504040204" pitchFamily="34" charset="0"/>
                <a:cs typeface="B Nazanin" panose="00000400000000000000" pitchFamily="2" charset="-78"/>
              </a:rPr>
              <a:t>در این قسمت مانند شکل زیر کادری باز می شود که در سمت چپ آن متغیرهای مشاهده ای (</a:t>
            </a:r>
            <a:r>
              <a:rPr lang="en-US" b="0" i="0" dirty="0" smtClean="0">
                <a:solidFill>
                  <a:srgbClr val="43342B"/>
                </a:solidFill>
                <a:effectLst/>
                <a:latin typeface="Tahoma" panose="020B0604030504040204" pitchFamily="34" charset="0"/>
                <a:cs typeface="B Nazanin" panose="00000400000000000000" pitchFamily="2" charset="-78"/>
              </a:rPr>
              <a:t>Observed variables</a:t>
            </a:r>
            <a:r>
              <a:rPr lang="fa-IR" b="0" i="0" dirty="0" smtClean="0">
                <a:solidFill>
                  <a:srgbClr val="43342B"/>
                </a:solidFill>
                <a:effectLst/>
                <a:latin typeface="Tahoma" panose="020B0604030504040204" pitchFamily="34" charset="0"/>
                <a:cs typeface="B Nazanin" panose="00000400000000000000" pitchFamily="2" charset="-78"/>
              </a:rPr>
              <a:t>)</a:t>
            </a:r>
            <a:r>
              <a:rPr lang="en-US" b="0" i="0" dirty="0" smtClean="0">
                <a:solidFill>
                  <a:srgbClr val="43342B"/>
                </a:solidFill>
                <a:effectLst/>
                <a:latin typeface="Tahoma" panose="020B0604030504040204" pitchFamily="34" charset="0"/>
                <a:cs typeface="B Nazanin" panose="00000400000000000000" pitchFamily="2" charset="-78"/>
              </a:rPr>
              <a:t> </a:t>
            </a:r>
            <a:r>
              <a:rPr lang="fa-IR" b="0" i="0" dirty="0" smtClean="0">
                <a:solidFill>
                  <a:srgbClr val="43342B"/>
                </a:solidFill>
                <a:effectLst/>
                <a:latin typeface="Tahoma" panose="020B0604030504040204" pitchFamily="34" charset="0"/>
                <a:cs typeface="B Nazanin" panose="00000400000000000000" pitchFamily="2" charset="-78"/>
              </a:rPr>
              <a:t>و در قسمت راست آن متغیرهای مکنون (</a:t>
            </a:r>
            <a:r>
              <a:rPr lang="en-US" b="0" i="0" dirty="0" smtClean="0">
                <a:solidFill>
                  <a:srgbClr val="43342B"/>
                </a:solidFill>
                <a:effectLst/>
                <a:latin typeface="Tahoma" panose="020B0604030504040204" pitchFamily="34" charset="0"/>
                <a:cs typeface="B Nazanin" panose="00000400000000000000" pitchFamily="2" charset="-78"/>
              </a:rPr>
              <a:t>Latent Variables</a:t>
            </a:r>
            <a:r>
              <a:rPr lang="fa-IR" b="0" i="0" dirty="0" smtClean="0">
                <a:solidFill>
                  <a:srgbClr val="43342B"/>
                </a:solidFill>
                <a:effectLst/>
                <a:latin typeface="Tahoma" panose="020B0604030504040204" pitchFamily="34" charset="0"/>
                <a:cs typeface="B Nazanin" panose="00000400000000000000" pitchFamily="2" charset="-78"/>
              </a:rPr>
              <a:t>)</a:t>
            </a:r>
            <a:r>
              <a:rPr lang="en-US" b="0" i="0" dirty="0" smtClean="0">
                <a:solidFill>
                  <a:srgbClr val="43342B"/>
                </a:solidFill>
                <a:effectLst/>
                <a:latin typeface="Tahoma" panose="020B0604030504040204" pitchFamily="34" charset="0"/>
                <a:cs typeface="B Nazanin" panose="00000400000000000000" pitchFamily="2" charset="-78"/>
              </a:rPr>
              <a:t> </a:t>
            </a:r>
            <a:r>
              <a:rPr lang="fa-IR" b="0" i="0" dirty="0" smtClean="0">
                <a:solidFill>
                  <a:srgbClr val="43342B"/>
                </a:solidFill>
                <a:effectLst/>
                <a:latin typeface="Tahoma" panose="020B0604030504040204" pitchFamily="34" charset="0"/>
                <a:cs typeface="B Nazanin" panose="00000400000000000000" pitchFamily="2" charset="-78"/>
              </a:rPr>
              <a:t>مشاهده می شود. ابتدا برای وارد کردن متغیرهای مشاهده شده که در این مثال خواندن، نوشتن، ریاضی و تجزیه و تحلیل هستند باید از قسمت متغیرهای مشاهده ای عبارت </a:t>
            </a:r>
            <a:r>
              <a:rPr lang="en-US" b="0" i="0" dirty="0" smtClean="0">
                <a:solidFill>
                  <a:srgbClr val="43342B"/>
                </a:solidFill>
                <a:effectLst/>
                <a:latin typeface="Tahoma" panose="020B0604030504040204" pitchFamily="34" charset="0"/>
                <a:cs typeface="B Nazanin" panose="00000400000000000000" pitchFamily="2" charset="-78"/>
              </a:rPr>
              <a:t>Add/Read Variables</a:t>
            </a:r>
            <a:r>
              <a:rPr lang="fa-IR" b="0" i="0" dirty="0" smtClean="0">
                <a:solidFill>
                  <a:srgbClr val="43342B"/>
                </a:solidFill>
                <a:effectLst/>
                <a:latin typeface="Tahoma" panose="020B0604030504040204" pitchFamily="34" charset="0"/>
                <a:cs typeface="B Nazanin" panose="00000400000000000000" pitchFamily="2" charset="-78"/>
              </a:rPr>
              <a:t> </a:t>
            </a:r>
            <a:r>
              <a:rPr lang="en-US" b="0" i="0" dirty="0" smtClean="0">
                <a:solidFill>
                  <a:srgbClr val="43342B"/>
                </a:solidFill>
                <a:effectLst/>
                <a:latin typeface="Tahoma" panose="020B0604030504040204" pitchFamily="34" charset="0"/>
                <a:cs typeface="B Nazanin" panose="00000400000000000000" pitchFamily="2" charset="-78"/>
              </a:rPr>
              <a:t> </a:t>
            </a:r>
            <a:r>
              <a:rPr lang="fa-IR" b="0" i="0" dirty="0" smtClean="0">
                <a:solidFill>
                  <a:srgbClr val="43342B"/>
                </a:solidFill>
                <a:effectLst/>
                <a:latin typeface="Tahoma" panose="020B0604030504040204" pitchFamily="34" charset="0"/>
                <a:cs typeface="B Nazanin" panose="00000400000000000000" pitchFamily="2" charset="-78"/>
              </a:rPr>
              <a:t>را کلیک می کنیم. </a:t>
            </a:r>
          </a:p>
          <a:p>
            <a:pPr algn="r" rtl="1"/>
            <a:r>
              <a:rPr lang="fa-IR" dirty="0" smtClean="0">
                <a:cs typeface="B Nazanin" panose="00000400000000000000" pitchFamily="2" charset="-78"/>
              </a:rPr>
              <a:t/>
            </a:r>
            <a:br>
              <a:rPr lang="fa-IR" dirty="0" smtClean="0">
                <a:cs typeface="B Nazanin" panose="00000400000000000000" pitchFamily="2" charset="-78"/>
              </a:rPr>
            </a:br>
            <a:endParaRPr lang="en-US" dirty="0">
              <a:cs typeface="B Nazanin" panose="00000400000000000000" pitchFamily="2" charset="-78"/>
            </a:endParaRPr>
          </a:p>
        </p:txBody>
      </p:sp>
      <p:pic>
        <p:nvPicPr>
          <p:cNvPr id="8220" name="Picture 28" descr="http://s9.picofile.com/file/8328842034/6.png"/>
          <p:cNvPicPr>
            <a:picLocks noChangeAspect="1" noChangeArrowheads="1"/>
          </p:cNvPicPr>
          <p:nvPr/>
        </p:nvPicPr>
        <p:blipFill rotWithShape="1">
          <a:blip r:embed="rId3">
            <a:extLst>
              <a:ext uri="{28A0092B-C50C-407E-A947-70E740481C1C}">
                <a14:useLocalDpi xmlns:a14="http://schemas.microsoft.com/office/drawing/2010/main" val="0"/>
              </a:ext>
            </a:extLst>
          </a:blip>
          <a:srcRect r="317" b="10327"/>
          <a:stretch/>
        </p:blipFill>
        <p:spPr bwMode="auto">
          <a:xfrm>
            <a:off x="75044" y="3815097"/>
            <a:ext cx="3620656" cy="290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1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558800" y="1043668"/>
            <a:ext cx="78231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کادر باز شده مانند شکل زیر از قسمت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Read from File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عبارت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PRELIS System File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را انتخاب و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Browse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 </a:t>
            </a:r>
          </a:p>
        </p:txBody>
      </p:sp>
      <p:pic>
        <p:nvPicPr>
          <p:cNvPr id="9218" name="Picture 2" descr="http://s9.picofile.com/file/832884205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1846262"/>
            <a:ext cx="4676775"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9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558800" y="1197556"/>
            <a:ext cx="7823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مانند شکل زیر فایل ذخیره شده به به فرمت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en-US" altLang="en-US" sz="2000" b="1" i="0" u="none" strike="noStrike" cap="none" normalizeH="0" baseline="0" dirty="0" err="1" smtClean="0">
                <a:ln>
                  <a:noFill/>
                </a:ln>
                <a:solidFill>
                  <a:srgbClr val="43342B"/>
                </a:solidFill>
                <a:effectLst/>
                <a:latin typeface="Tahoma" panose="020B0604030504040204" pitchFamily="34" charset="0"/>
                <a:cs typeface="B Nazanin" panose="00000400000000000000" pitchFamily="2" charset="-78"/>
              </a:rPr>
              <a:t>psf</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است را انتخاب می کنیم.</a:t>
            </a:r>
          </a:p>
        </p:txBody>
      </p:sp>
      <p:pic>
        <p:nvPicPr>
          <p:cNvPr id="10242" name="Picture 2" descr="http://s8.picofile.com/file/832884207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4" y="1597666"/>
            <a:ext cx="470535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3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515258" y="1137815"/>
            <a:ext cx="81969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قسمت بعد همانطور که در شکل زیر مشاهده می کنید متغیرهای ما وارد نرم افزار شده اند. برای حذف هر یک از آن ها می توان از کلید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Delete</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صفحه کلید رایانه استفاده نمود.</a:t>
            </a:r>
          </a:p>
          <a:p>
            <a:pPr lvl="0" algn="ctr"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11266" name="Picture 2" descr="http://s9.picofile.com/file/83288421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19300"/>
            <a:ext cx="465772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6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971227"/>
            <a:ext cx="851444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مرحله بعد تعریف متغیرهای مکنون می باشد. در این قسمت هوش متغیر مکنون است که بطور مستقیم اندازه گیری نشده است. برای تعریف این متغیر روی قسمت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Add Latent Variables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 و در کادر باز شده متغیر هوش (</a:t>
            </a:r>
            <a:r>
              <a:rPr kumimoji="0" lang="en-US" altLang="en-US" sz="2000" b="1" i="0" u="none" strike="noStrike" cap="none" normalizeH="0" baseline="0" dirty="0" err="1" smtClean="0">
                <a:ln>
                  <a:noFill/>
                </a:ln>
                <a:solidFill>
                  <a:srgbClr val="43342B"/>
                </a:solidFill>
                <a:effectLst/>
                <a:latin typeface="Tahoma" panose="020B0604030504040204" pitchFamily="34" charset="0"/>
                <a:cs typeface="B Nazanin" panose="00000400000000000000" pitchFamily="2" charset="-78"/>
              </a:rPr>
              <a:t>Inteligence</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را تعریف می کنیم.</a:t>
            </a:r>
          </a:p>
        </p:txBody>
      </p:sp>
      <p:pic>
        <p:nvPicPr>
          <p:cNvPr id="12290" name="Picture 2" descr="http://s8.picofile.com/file/8328842126/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187575"/>
            <a:ext cx="46291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8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1125115"/>
            <a:ext cx="85144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شکل زیر، شکل نهایی بدست آمده را مشاهده می کنید. سپس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Next </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 تا به کادر بعد منتقل شویم.</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13314" name="Picture 2" descr="http://s9.picofile.com/file/83288421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140778"/>
            <a:ext cx="47148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7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971227"/>
            <a:ext cx="851444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این قسمت از قسمت تعداد متغیرها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Number of Observations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تعداد نمونه های مورد بررسی وارد می کنیم. در این مثال تعداد نمونه ها 100 عدد بوده است. سپس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Next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14338" name="Picture 2" descr="http://s8.picofile.com/file/832884215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827212"/>
            <a:ext cx="4695825"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67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817339"/>
            <a:ext cx="851444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قسمت بعد متغیرهای مشاهده ای در یک ستون دیده می شوند که باید شما تعیین کنید که آیا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X </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مستقل) هستند یا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Y </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وابسته). همانطور که در قسمت های قبل نیز توضیح داده شده است این چهار متغیر از نوع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X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هستند پس باید آن ها را انتخاب و روی عبارت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Select as X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کنیم.سپس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Next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15362" name="Picture 2" descr="http://s8.picofile.com/file/8328842184/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8" y="2200052"/>
            <a:ext cx="49149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17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12405"/>
            <a:ext cx="7543800" cy="1088068"/>
          </a:xfrm>
        </p:spPr>
        <p:txBody>
          <a:bodyPr/>
          <a:lstStyle/>
          <a:p>
            <a:pPr algn="r"/>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a:xfrm>
            <a:off x="822960" y="2218171"/>
            <a:ext cx="7543800" cy="3017520"/>
          </a:xfrm>
        </p:spPr>
        <p:txBody>
          <a:bodyPr>
            <a:noAutofit/>
          </a:bodyPr>
          <a:lstStyle/>
          <a:p>
            <a:pPr algn="just" rtl="1"/>
            <a:r>
              <a:rPr lang="fa-IR" sz="2100" dirty="0">
                <a:solidFill>
                  <a:schemeClr val="tx1"/>
                </a:solidFill>
                <a:cs typeface="B Nazanin" panose="00000400000000000000" pitchFamily="2" charset="-78"/>
              </a:rPr>
              <a:t>تحلیل عاملی با هدف تبیین مجموعه ای از عوامل در میان تعداد زیادی از متغیرها که شباهت بسیار زیادی به هم دارند انجام می شود. عموماً در تحلیل های اجتماعی، اقتصادی به دلیل ماهیت کار و مقیاس متغیرهای مورد سنجش با حجم زیادی از متغیرها روبرو هستیم. از طرفی محقق برای تحلیل بهتر داده ها و رسیدن به نتایج علمی تر  و در عین حال عملیاتی تر به دنبال آن است که از یک طرف حجم داده ها را کاهش دهد و از طرف دیگر ساختار جدیدی را برای داده های خود تشکیل دهد و براساس مفهومی دیگری به تحلیل داده ها  و تفسیر نتایج بپردازند. روش آماری که برای نیل به این هدف طراحی شده است، روش تحلیل عاملی است که یکی از متداول ترین روش ها جهت تعیین میزان اعتبار سازه در ابزار اندازه گیری می باشد. در این پست قصد داریم طریق انجام تحلیل عاملی ساده ای را در نرم افزار </a:t>
            </a:r>
            <a:r>
              <a:rPr lang="en-US" sz="2100" dirty="0">
                <a:solidFill>
                  <a:schemeClr val="tx1"/>
                </a:solidFill>
                <a:cs typeface="B Nazanin" panose="00000400000000000000" pitchFamily="2" charset="-78"/>
              </a:rPr>
              <a:t>LISREL </a:t>
            </a:r>
            <a:r>
              <a:rPr lang="fa-IR" sz="2100" dirty="0">
                <a:solidFill>
                  <a:schemeClr val="tx1"/>
                </a:solidFill>
                <a:cs typeface="B Nazanin" panose="00000400000000000000" pitchFamily="2" charset="-78"/>
              </a:rPr>
              <a:t>پایه گذاری و انجام دهیم.</a:t>
            </a:r>
          </a:p>
          <a:p>
            <a:pPr algn="just" rtl="1"/>
            <a:endParaRPr lang="en-US" sz="21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44375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971227"/>
            <a:ext cx="851444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قسمت بعد متغیر مکنون را مشاهده می کنید. چون مطابق توضیحات قسمت های قبل این متغیر از نوع کسای است، پس روی آن کلیک و آن را به عنوان متغیر کسای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Select as </a:t>
            </a:r>
            <a:r>
              <a:rPr kumimoji="0" lang="en-US" altLang="en-US" sz="2000" b="1" i="0" u="none" strike="noStrike" cap="none" normalizeH="0" baseline="0" dirty="0" err="1" smtClean="0">
                <a:ln>
                  <a:noFill/>
                </a:ln>
                <a:solidFill>
                  <a:srgbClr val="43342B"/>
                </a:solidFill>
                <a:effectLst/>
                <a:latin typeface="Tahoma" panose="020B0604030504040204" pitchFamily="34" charset="0"/>
                <a:cs typeface="B Nazanin" panose="00000400000000000000" pitchFamily="2" charset="-78"/>
              </a:rPr>
              <a:t>Ksi</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تعریف می کنیم. سپس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Next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17410" name="Picture 2" descr="http://s8.picofile.com/file/832884219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8" y="2116137"/>
            <a:ext cx="49149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73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1279003"/>
            <a:ext cx="85144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در قسمت بعد روی عبارت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Lambda-X Full Matrix</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کرده و روی قسمت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Specify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که در قسمت پائین کادر می باشد کلیک می کنیم. </a:t>
            </a:r>
          </a:p>
        </p:txBody>
      </p:sp>
      <p:pic>
        <p:nvPicPr>
          <p:cNvPr id="18434" name="Picture 2" descr="http://s9.picofile.com/file/832884221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128077"/>
            <a:ext cx="4733925"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02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1125115"/>
            <a:ext cx="85144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مانند شکل زیر، در این قسمت به دلیل اینکه هر چهار متغیر مشاهده ای با متغیر </a:t>
            </a:r>
            <a:r>
              <a:rPr kumimoji="0" lang="en-US" altLang="en-US" sz="2000" b="1" i="0" u="none" strike="noStrike" cap="none" normalizeH="0" baseline="0" dirty="0" err="1" smtClean="0">
                <a:ln>
                  <a:noFill/>
                </a:ln>
                <a:solidFill>
                  <a:srgbClr val="43342B"/>
                </a:solidFill>
                <a:effectLst/>
                <a:latin typeface="Tahoma" panose="020B0604030504040204" pitchFamily="34" charset="0"/>
                <a:cs typeface="B Nazanin" panose="00000400000000000000" pitchFamily="2" charset="-78"/>
              </a:rPr>
              <a:t>Inteligence</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ارتباط دارند شما باید آن ها را انتخاب و روی قسمت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Free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کنید. سپس روی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OK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کلیک می کنیم.</a:t>
            </a:r>
          </a:p>
        </p:txBody>
      </p:sp>
      <p:pic>
        <p:nvPicPr>
          <p:cNvPr id="19458" name="Picture 2" descr="http://s9.picofile.com/file/8328842226/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8" y="2072093"/>
            <a:ext cx="51435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03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299358" y="1279003"/>
            <a:ext cx="85144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شکل زیر کادر نهایی بدست آمده را نشان می دهد. </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20482" name="Picture 2" descr="http://s8.picofile.com/file/8328842242/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8" y="1918204"/>
            <a:ext cx="4772025"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6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6" name="Rectangle 25"/>
          <p:cNvSpPr>
            <a:spLocks noChangeArrowheads="1"/>
          </p:cNvSpPr>
          <p:nvPr/>
        </p:nvSpPr>
        <p:spPr bwMode="auto">
          <a:xfrm>
            <a:off x="1892300" y="866290"/>
            <a:ext cx="69215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در این قسمت کلید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F8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را فشار می دهیم تا فایل ما به فایل سیمپلکس</a:t>
            </a:r>
            <a:endPar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a:p>
            <a:pPr lvl="0" algn="just" rtl="1"/>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SIMPLIS Syntax</a:t>
            </a:r>
            <a:r>
              <a:rPr kumimoji="0" lang="fa-IR"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a:t>
            </a:r>
            <a:r>
              <a:rPr kumimoji="0" lang="en-US"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 </a:t>
            </a:r>
            <a:r>
              <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rPr>
              <a:t>تبدیل شود. سینتکس مدل در این مثال در شکل زیر نشان داده شده است. </a:t>
            </a:r>
          </a:p>
          <a:p>
            <a:pPr lvl="0" algn="just" rtl="1"/>
            <a:endParaRPr kumimoji="0" lang="ar-SA" altLang="en-US" sz="2000" b="1" i="0" u="none" strike="noStrike" cap="none" normalizeH="0" baseline="0" dirty="0" smtClean="0">
              <a:ln>
                <a:noFill/>
              </a:ln>
              <a:solidFill>
                <a:srgbClr val="43342B"/>
              </a:solidFill>
              <a:effectLst/>
              <a:latin typeface="Tahoma" panose="020B0604030504040204" pitchFamily="34" charset="0"/>
              <a:cs typeface="B Nazanin" panose="00000400000000000000" pitchFamily="2" charset="-78"/>
            </a:endParaRPr>
          </a:p>
        </p:txBody>
      </p:sp>
      <p:pic>
        <p:nvPicPr>
          <p:cNvPr id="21506" name="Picture 2" descr="http://s9.picofile.com/file/8328842268/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862137"/>
            <a:ext cx="402907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1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pic>
        <p:nvPicPr>
          <p:cNvPr id="22530" name="Picture 2" descr="http://s9.picofile.com/file/8328842276/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1137815"/>
            <a:ext cx="3509499"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95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3" name="Rectangle 2"/>
          <p:cNvSpPr/>
          <p:nvPr/>
        </p:nvSpPr>
        <p:spPr>
          <a:xfrm>
            <a:off x="482600" y="871115"/>
            <a:ext cx="8274957" cy="1938992"/>
          </a:xfrm>
          <a:prstGeom prst="rect">
            <a:avLst/>
          </a:prstGeom>
        </p:spPr>
        <p:txBody>
          <a:bodyPr wrap="square">
            <a:spAutoFit/>
          </a:bodyPr>
          <a:lstStyle/>
          <a:p>
            <a:pPr algn="just" rtl="1"/>
            <a:r>
              <a:rPr lang="fa-IR" sz="2000" b="1" i="0" dirty="0" smtClean="0">
                <a:solidFill>
                  <a:srgbClr val="43342B"/>
                </a:solidFill>
                <a:effectLst/>
                <a:latin typeface="Tahoma" panose="020B0604030504040204" pitchFamily="34" charset="0"/>
                <a:cs typeface="B Nazanin" panose="00000400000000000000" pitchFamily="2" charset="-78"/>
              </a:rPr>
              <a:t>در نهایت، با ران کردن مدل </a:t>
            </a:r>
            <a:r>
              <a:rPr lang="en-US" sz="2000" b="1" i="0" dirty="0" smtClean="0">
                <a:solidFill>
                  <a:srgbClr val="43342B"/>
                </a:solidFill>
                <a:effectLst/>
                <a:latin typeface="Tahoma" panose="020B0604030504040204" pitchFamily="34" charset="0"/>
                <a:cs typeface="B Nazanin" panose="00000400000000000000" pitchFamily="2" charset="-78"/>
              </a:rPr>
              <a:t>Run LISREL) </a:t>
            </a:r>
            <a:r>
              <a:rPr lang="fa-IR" sz="2000" b="1" i="0" dirty="0" smtClean="0">
                <a:solidFill>
                  <a:srgbClr val="43342B"/>
                </a:solidFill>
                <a:effectLst/>
                <a:latin typeface="Tahoma" panose="020B0604030504040204" pitchFamily="34" charset="0"/>
                <a:cs typeface="B Nazanin" panose="00000400000000000000" pitchFamily="2" charset="-78"/>
              </a:rPr>
              <a:t>)(با کلیک روی آدمک لیزرل) نتایج مانند شکل زیر بدست می آید.  همانطور که مشاهده می شود تمامی ضرایب مسیر ها از عدد 1.96 بیشتر و معنی دار هستند. پس می توان نتیجه گرفت هر چهار متغیر اندازه گیری شده با هوش ارتباط دارند.</a:t>
            </a:r>
          </a:p>
          <a:p>
            <a:pPr algn="r" rtl="1"/>
            <a:r>
              <a:rPr lang="fa-IR" sz="2000" b="1" dirty="0" smtClean="0">
                <a:cs typeface="B Nazanin" panose="00000400000000000000" pitchFamily="2" charset="-78"/>
              </a:rPr>
              <a:t/>
            </a:r>
            <a:br>
              <a:rPr lang="fa-IR" sz="2000" b="1" dirty="0" smtClean="0">
                <a:cs typeface="B Nazanin" panose="00000400000000000000" pitchFamily="2" charset="-78"/>
              </a:rPr>
            </a:br>
            <a:endParaRPr lang="en-US" sz="2000" b="1" dirty="0">
              <a:cs typeface="B Nazanin" panose="00000400000000000000" pitchFamily="2" charset="-78"/>
            </a:endParaRPr>
          </a:p>
        </p:txBody>
      </p:sp>
      <p:pic>
        <p:nvPicPr>
          <p:cNvPr id="23554" name="Picture 2" descr="http://s9.picofile.com/file/8328842284/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25662"/>
            <a:ext cx="577100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77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3" name="Rectangle 2"/>
          <p:cNvSpPr/>
          <p:nvPr/>
        </p:nvSpPr>
        <p:spPr>
          <a:xfrm>
            <a:off x="482600" y="871115"/>
            <a:ext cx="8274957" cy="1631216"/>
          </a:xfrm>
          <a:prstGeom prst="rect">
            <a:avLst/>
          </a:prstGeom>
        </p:spPr>
        <p:txBody>
          <a:bodyPr wrap="square">
            <a:spAutoFit/>
          </a:bodyPr>
          <a:lstStyle/>
          <a:p>
            <a:pPr algn="just" rtl="1"/>
            <a:r>
              <a:rPr lang="fa-IR" sz="2000" b="1" i="0" dirty="0" smtClean="0">
                <a:solidFill>
                  <a:srgbClr val="43342B"/>
                </a:solidFill>
                <a:effectLst/>
                <a:latin typeface="Tahoma" panose="020B0604030504040204" pitchFamily="34" charset="0"/>
                <a:cs typeface="B Nazanin" panose="00000400000000000000" pitchFamily="2" charset="-78"/>
              </a:rPr>
              <a:t>برای مشاهده ضرایب مسیر استاندارد شده از قسمت </a:t>
            </a:r>
            <a:r>
              <a:rPr lang="en-US" sz="2000" b="1" i="0" dirty="0" smtClean="0">
                <a:solidFill>
                  <a:srgbClr val="43342B"/>
                </a:solidFill>
                <a:effectLst/>
                <a:latin typeface="Tahoma" panose="020B0604030504040204" pitchFamily="34" charset="0"/>
                <a:cs typeface="B Nazanin" panose="00000400000000000000" pitchFamily="2" charset="-78"/>
              </a:rPr>
              <a:t>Estimates</a:t>
            </a:r>
            <a:r>
              <a:rPr lang="fa-IR" sz="2000" b="1" i="0" dirty="0" smtClean="0">
                <a:solidFill>
                  <a:srgbClr val="43342B"/>
                </a:solidFill>
                <a:effectLst/>
                <a:latin typeface="Tahoma" panose="020B0604030504040204" pitchFamily="34" charset="0"/>
                <a:cs typeface="B Nazanin" panose="00000400000000000000" pitchFamily="2" charset="-78"/>
              </a:rPr>
              <a:t> عبارت    </a:t>
            </a:r>
            <a:r>
              <a:rPr lang="en-US" sz="2000" b="1" i="0" dirty="0" smtClean="0">
                <a:solidFill>
                  <a:srgbClr val="43342B"/>
                </a:solidFill>
                <a:effectLst/>
                <a:latin typeface="Tahoma" panose="020B0604030504040204" pitchFamily="34" charset="0"/>
                <a:cs typeface="B Nazanin" panose="00000400000000000000" pitchFamily="2" charset="-78"/>
              </a:rPr>
              <a:t>Standardized Solution</a:t>
            </a:r>
            <a:r>
              <a:rPr lang="fa-IR" sz="2000" b="1" i="0" dirty="0" smtClean="0">
                <a:solidFill>
                  <a:srgbClr val="43342B"/>
                </a:solidFill>
                <a:effectLst/>
                <a:latin typeface="Tahoma" panose="020B0604030504040204" pitchFamily="34" charset="0"/>
                <a:cs typeface="B Nazanin" panose="00000400000000000000" pitchFamily="2" charset="-78"/>
              </a:rPr>
              <a:t> </a:t>
            </a:r>
            <a:r>
              <a:rPr lang="en-US" sz="2000" b="1" i="0" dirty="0" smtClean="0">
                <a:solidFill>
                  <a:srgbClr val="43342B"/>
                </a:solidFill>
                <a:effectLst/>
                <a:latin typeface="Tahoma" panose="020B0604030504040204" pitchFamily="34" charset="0"/>
                <a:cs typeface="B Nazanin" panose="00000400000000000000" pitchFamily="2" charset="-78"/>
              </a:rPr>
              <a:t> </a:t>
            </a:r>
            <a:r>
              <a:rPr lang="fa-IR" sz="2000" b="1" i="0" dirty="0" smtClean="0">
                <a:solidFill>
                  <a:srgbClr val="43342B"/>
                </a:solidFill>
                <a:effectLst/>
                <a:latin typeface="Tahoma" panose="020B0604030504040204" pitchFamily="34" charset="0"/>
                <a:cs typeface="B Nazanin" panose="00000400000000000000" pitchFamily="2" charset="-78"/>
              </a:rPr>
              <a:t>را انتخاب می کنیم. </a:t>
            </a:r>
          </a:p>
          <a:p>
            <a:pPr algn="just" rtl="1"/>
            <a:endParaRPr lang="fa-IR" sz="2000" b="1" i="0" dirty="0" smtClean="0">
              <a:solidFill>
                <a:srgbClr val="43342B"/>
              </a:solidFill>
              <a:effectLst/>
              <a:latin typeface="Tahoma" panose="020B0604030504040204" pitchFamily="34" charset="0"/>
              <a:cs typeface="B Nazanin" panose="00000400000000000000" pitchFamily="2" charset="-78"/>
            </a:endParaRPr>
          </a:p>
          <a:p>
            <a:pPr algn="r" rtl="1"/>
            <a:r>
              <a:rPr lang="fa-IR" sz="2000" b="1" dirty="0" smtClean="0">
                <a:cs typeface="B Nazanin" panose="00000400000000000000" pitchFamily="2" charset="-78"/>
              </a:rPr>
              <a:t/>
            </a:r>
            <a:br>
              <a:rPr lang="fa-IR" sz="2000" b="1" dirty="0" smtClean="0">
                <a:cs typeface="B Nazanin" panose="00000400000000000000" pitchFamily="2" charset="-78"/>
              </a:rPr>
            </a:br>
            <a:endParaRPr lang="en-US" sz="2000" b="1" dirty="0">
              <a:cs typeface="B Nazanin" panose="00000400000000000000" pitchFamily="2" charset="-78"/>
            </a:endParaRPr>
          </a:p>
        </p:txBody>
      </p:sp>
      <p:pic>
        <p:nvPicPr>
          <p:cNvPr id="24580" name="Picture 4" descr="http://s9.picofile.com/file/832884229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2036762"/>
            <a:ext cx="47625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75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sp>
        <p:nvSpPr>
          <p:cNvPr id="4" name="Rectangle 3"/>
          <p:cNvSpPr/>
          <p:nvPr/>
        </p:nvSpPr>
        <p:spPr>
          <a:xfrm>
            <a:off x="88900" y="1137815"/>
            <a:ext cx="8820011" cy="4154984"/>
          </a:xfrm>
          <a:prstGeom prst="rect">
            <a:avLst/>
          </a:prstGeom>
        </p:spPr>
        <p:txBody>
          <a:bodyPr wrap="square">
            <a:spAutoFit/>
          </a:bodyPr>
          <a:lstStyle/>
          <a:p>
            <a:pPr algn="just" rtl="1"/>
            <a:r>
              <a:rPr lang="fa-IR" sz="2200" dirty="0">
                <a:cs typeface="B Nazanin" panose="00000400000000000000" pitchFamily="2" charset="-78"/>
              </a:rPr>
              <a:t>بنابراین روی دسکتاپ </a:t>
            </a:r>
            <a:r>
              <a:rPr lang="fa-IR" sz="2200" dirty="0" smtClean="0">
                <a:cs typeface="B Nazanin" panose="00000400000000000000" pitchFamily="2" charset="-78"/>
              </a:rPr>
              <a:t>پوشه</a:t>
            </a:r>
            <a:r>
              <a:rPr lang="en-US" sz="2200" dirty="0" smtClean="0">
                <a:cs typeface="B Nazanin" panose="00000400000000000000" pitchFamily="2" charset="-78"/>
              </a:rPr>
              <a:t> </a:t>
            </a:r>
            <a:r>
              <a:rPr lang="fa-IR" sz="2200" dirty="0" smtClean="0">
                <a:cs typeface="B Nazanin" panose="00000400000000000000" pitchFamily="2" charset="-78"/>
              </a:rPr>
              <a:t>ای بانام</a:t>
            </a:r>
            <a:r>
              <a:rPr lang="en-US" sz="2200" dirty="0" smtClean="0">
                <a:cs typeface="B Nazanin" panose="00000400000000000000" pitchFamily="2" charset="-78"/>
              </a:rPr>
              <a:t> </a:t>
            </a:r>
            <a:r>
              <a:rPr lang="fa-IR" sz="2200" dirty="0" smtClean="0">
                <a:cs typeface="B Nazanin" panose="00000400000000000000" pitchFamily="2" charset="-78"/>
              </a:rPr>
              <a:t> </a:t>
            </a:r>
            <a:r>
              <a:rPr lang="en-US" sz="2200" dirty="0">
                <a:cs typeface="B Nazanin" panose="00000400000000000000" pitchFamily="2" charset="-78"/>
              </a:rPr>
              <a:t>Factor analysis </a:t>
            </a:r>
            <a:r>
              <a:rPr lang="en-US" sz="2200" dirty="0" smtClean="0">
                <a:cs typeface="B Nazanin" panose="00000400000000000000" pitchFamily="2" charset="-78"/>
              </a:rPr>
              <a:t>No2</a:t>
            </a:r>
            <a:r>
              <a:rPr lang="fa-IR" sz="2200" dirty="0" smtClean="0">
                <a:cs typeface="B Nazanin" panose="00000400000000000000" pitchFamily="2" charset="-78"/>
              </a:rPr>
              <a:t> ایجاد می کنیم.</a:t>
            </a:r>
            <a:r>
              <a:rPr lang="fa-IR" sz="2200" dirty="0">
                <a:cs typeface="B Nazanin" panose="00000400000000000000" pitchFamily="2" charset="-78"/>
              </a:rPr>
              <a:t> از درون </a:t>
            </a:r>
            <a:r>
              <a:rPr lang="fa-IR" sz="2200" dirty="0" smtClean="0">
                <a:cs typeface="B Nazanin" panose="00000400000000000000" pitchFamily="2" charset="-78"/>
              </a:rPr>
              <a:t>پوشه تحلیل عاملی 1 که در بخش اول ایجاد کردیم </a:t>
            </a:r>
            <a:r>
              <a:rPr lang="fa-IR" sz="2200" dirty="0">
                <a:cs typeface="B Nazanin" panose="00000400000000000000" pitchFamily="2" charset="-78"/>
              </a:rPr>
              <a:t>دو تا فایل را کپی کرده و درون </a:t>
            </a:r>
            <a:r>
              <a:rPr lang="fa-IR" sz="2200" dirty="0" smtClean="0">
                <a:cs typeface="B Nazanin" panose="00000400000000000000" pitchFamily="2" charset="-78"/>
              </a:rPr>
              <a:t>پوشه </a:t>
            </a:r>
            <a:r>
              <a:rPr lang="fa-IR" sz="2200" dirty="0">
                <a:cs typeface="B Nazanin" panose="00000400000000000000" pitchFamily="2" charset="-78"/>
              </a:rPr>
              <a:t>تحلیل عامل مرتبه </a:t>
            </a:r>
            <a:r>
              <a:rPr lang="fa-IR" sz="2200" dirty="0" smtClean="0">
                <a:cs typeface="B Nazanin" panose="00000400000000000000" pitchFamily="2" charset="-78"/>
              </a:rPr>
              <a:t>دوم منتقل می کنیم. </a:t>
            </a:r>
          </a:p>
          <a:p>
            <a:pPr algn="just" rtl="1"/>
            <a:r>
              <a:rPr lang="fa-IR" sz="2200" dirty="0">
                <a:cs typeface="B Nazanin" panose="00000400000000000000" pitchFamily="2" charset="-78"/>
              </a:rPr>
              <a:t>یکی از این دو فایل، فایلی است که با برچسب </a:t>
            </a:r>
            <a:r>
              <a:rPr lang="en-US" sz="2200" dirty="0" err="1" smtClean="0">
                <a:cs typeface="B Nazanin" panose="00000400000000000000" pitchFamily="2" charset="-78"/>
              </a:rPr>
              <a:t>psf</a:t>
            </a:r>
            <a:r>
              <a:rPr lang="fa-IR" sz="2200" dirty="0" smtClean="0">
                <a:cs typeface="B Nazanin" panose="00000400000000000000" pitchFamily="2" charset="-78"/>
              </a:rPr>
              <a:t> </a:t>
            </a:r>
            <a:r>
              <a:rPr lang="fa-IR" sz="2200" dirty="0">
                <a:cs typeface="B Nazanin" panose="00000400000000000000" pitchFamily="2" charset="-78"/>
              </a:rPr>
              <a:t>وجود دارد. درواقع </a:t>
            </a:r>
            <a:r>
              <a:rPr lang="fa-IR" sz="2200" dirty="0" smtClean="0">
                <a:cs typeface="B Nazanin" panose="00000400000000000000" pitchFamily="2" charset="-78"/>
              </a:rPr>
              <a:t>این </a:t>
            </a:r>
            <a:r>
              <a:rPr lang="fa-IR" sz="2200" dirty="0">
                <a:cs typeface="B Nazanin" panose="00000400000000000000" pitchFamily="2" charset="-78"/>
              </a:rPr>
              <a:t>فایل، فایل </a:t>
            </a:r>
            <a:r>
              <a:rPr lang="fa-IR" sz="2200" dirty="0" smtClean="0">
                <a:cs typeface="B Nazanin" panose="00000400000000000000" pitchFamily="2" charset="-78"/>
              </a:rPr>
              <a:t>داده های </a:t>
            </a:r>
            <a:r>
              <a:rPr lang="fa-IR" sz="2200" dirty="0">
                <a:cs typeface="B Nazanin" panose="00000400000000000000" pitchFamily="2" charset="-78"/>
              </a:rPr>
              <a:t>ما است </a:t>
            </a:r>
            <a:r>
              <a:rPr lang="fa-IR" sz="2200" dirty="0" smtClean="0">
                <a:cs typeface="B Nazanin" panose="00000400000000000000" pitchFamily="2" charset="-78"/>
              </a:rPr>
              <a:t>که  </a:t>
            </a:r>
            <a:r>
              <a:rPr lang="fa-IR" sz="2200" dirty="0">
                <a:cs typeface="B Nazanin" panose="00000400000000000000" pitchFamily="2" charset="-78"/>
              </a:rPr>
              <a:t>در لیزرل </a:t>
            </a:r>
            <a:r>
              <a:rPr lang="fa-IR" sz="2200" dirty="0" smtClean="0">
                <a:cs typeface="B Nazanin" panose="00000400000000000000" pitchFamily="2" charset="-78"/>
              </a:rPr>
              <a:t>ساخته شده </a:t>
            </a:r>
            <a:r>
              <a:rPr lang="fa-IR" sz="2200" dirty="0">
                <a:cs typeface="B Nazanin" panose="00000400000000000000" pitchFamily="2" charset="-78"/>
              </a:rPr>
              <a:t>است</a:t>
            </a:r>
            <a:r>
              <a:rPr lang="fa-IR" sz="2200" dirty="0" smtClean="0">
                <a:cs typeface="B Nazanin" panose="00000400000000000000" pitchFamily="2" charset="-78"/>
              </a:rPr>
              <a:t>. ب عنوان مثال ما فایلی را که در مرحله قبل ذخیره کرده بودیم به </a:t>
            </a:r>
            <a:r>
              <a:rPr lang="en-US" sz="2200" dirty="0" err="1" smtClean="0">
                <a:cs typeface="B Nazanin" panose="00000400000000000000" pitchFamily="2" charset="-78"/>
              </a:rPr>
              <a:t>Rezayat.psf</a:t>
            </a:r>
            <a:r>
              <a:rPr lang="fa-IR" sz="2200" dirty="0">
                <a:cs typeface="B Nazanin" panose="00000400000000000000" pitchFamily="2" charset="-78"/>
              </a:rPr>
              <a:t> </a:t>
            </a:r>
            <a:r>
              <a:rPr lang="fa-IR" sz="2200" dirty="0" smtClean="0">
                <a:cs typeface="B Nazanin" panose="00000400000000000000" pitchFamily="2" charset="-78"/>
              </a:rPr>
              <a:t>تغییر نام می دهیم. </a:t>
            </a:r>
            <a:r>
              <a:rPr lang="fa-IR" sz="2200" dirty="0">
                <a:cs typeface="B Nazanin" panose="00000400000000000000" pitchFamily="2" charset="-78"/>
              </a:rPr>
              <a:t>با دو روش میتوانیم آن دو فایل را به پوشه </a:t>
            </a:r>
            <a:r>
              <a:rPr lang="fa-IR" sz="2200" dirty="0" smtClean="0">
                <a:cs typeface="B Nazanin" panose="00000400000000000000" pitchFamily="2" charset="-78"/>
              </a:rPr>
              <a:t>جدید «</a:t>
            </a:r>
            <a:r>
              <a:rPr lang="fa-IR" sz="2200" dirty="0">
                <a:cs typeface="B Nazanin" panose="00000400000000000000" pitchFamily="2" charset="-78"/>
              </a:rPr>
              <a:t>تحلیل عامل مرتبه </a:t>
            </a:r>
            <a:r>
              <a:rPr lang="fa-IR" sz="2200" dirty="0" smtClean="0">
                <a:cs typeface="B Nazanin" panose="00000400000000000000" pitchFamily="2" charset="-78"/>
              </a:rPr>
              <a:t>دوم» </a:t>
            </a:r>
            <a:r>
              <a:rPr lang="fa-IR" sz="2200" dirty="0">
                <a:cs typeface="B Nazanin" panose="00000400000000000000" pitchFamily="2" charset="-78"/>
              </a:rPr>
              <a:t>منتقل کنیم. </a:t>
            </a:r>
            <a:r>
              <a:rPr lang="fa-IR" sz="2200" dirty="0" smtClean="0">
                <a:cs typeface="B Nazanin" panose="00000400000000000000" pitchFamily="2" charset="-78"/>
              </a:rPr>
              <a:t> روش اول </a:t>
            </a:r>
            <a:r>
              <a:rPr lang="fa-IR" sz="2200" dirty="0">
                <a:cs typeface="B Nazanin" panose="00000400000000000000" pitchFamily="2" charset="-78"/>
              </a:rPr>
              <a:t>اینکه در </a:t>
            </a:r>
            <a:r>
              <a:rPr lang="fa-IR" sz="2200" dirty="0" smtClean="0">
                <a:cs typeface="B Nazanin" panose="00000400000000000000" pitchFamily="2" charset="-78"/>
              </a:rPr>
              <a:t>پوشه </a:t>
            </a:r>
            <a:r>
              <a:rPr lang="fa-IR" sz="2200" dirty="0">
                <a:cs typeface="B Nazanin" panose="00000400000000000000" pitchFamily="2" charset="-78"/>
              </a:rPr>
              <a:t>قبلی کپی کرده و در پوشه جدید </a:t>
            </a:r>
            <a:r>
              <a:rPr lang="en-US" sz="2200" dirty="0">
                <a:cs typeface="B Nazanin" panose="00000400000000000000" pitchFamily="2" charset="-78"/>
              </a:rPr>
              <a:t>Paste </a:t>
            </a:r>
            <a:r>
              <a:rPr lang="fa-IR" sz="2200" dirty="0">
                <a:cs typeface="B Nazanin" panose="00000400000000000000" pitchFamily="2" charset="-78"/>
              </a:rPr>
              <a:t>کنیم </a:t>
            </a:r>
            <a:r>
              <a:rPr lang="fa-IR" sz="2200" dirty="0" smtClean="0">
                <a:cs typeface="B Nazanin" panose="00000400000000000000" pitchFamily="2" charset="-78"/>
              </a:rPr>
              <a:t>(بچسبانم) </a:t>
            </a:r>
            <a:r>
              <a:rPr lang="fa-IR" sz="2200" dirty="0">
                <a:cs typeface="B Nazanin" panose="00000400000000000000" pitchFamily="2" charset="-78"/>
              </a:rPr>
              <a:t>و روش دوم اینکه هر یک </a:t>
            </a:r>
            <a:r>
              <a:rPr lang="fa-IR" sz="2200" dirty="0" smtClean="0">
                <a:cs typeface="B Nazanin" panose="00000400000000000000" pitchFamily="2" charset="-78"/>
              </a:rPr>
              <a:t>از </a:t>
            </a:r>
            <a:r>
              <a:rPr lang="fa-IR" sz="2200" dirty="0">
                <a:cs typeface="B Nazanin" panose="00000400000000000000" pitchFamily="2" charset="-78"/>
              </a:rPr>
              <a:t>دو </a:t>
            </a:r>
            <a:r>
              <a:rPr lang="fa-IR" sz="2200" dirty="0" smtClean="0">
                <a:cs typeface="B Nazanin" panose="00000400000000000000" pitchFamily="2" charset="-78"/>
              </a:rPr>
              <a:t>فایل  </a:t>
            </a:r>
            <a:r>
              <a:rPr lang="fa-IR" sz="2200" dirty="0">
                <a:cs typeface="B Nazanin" panose="00000400000000000000" pitchFamily="2" charset="-78"/>
              </a:rPr>
              <a:t>یادشده را </a:t>
            </a:r>
            <a:r>
              <a:rPr lang="fa-IR" sz="2200" dirty="0" smtClean="0">
                <a:cs typeface="B Nazanin" panose="00000400000000000000" pitchFamily="2" charset="-78"/>
              </a:rPr>
              <a:t>در</a:t>
            </a:r>
            <a:r>
              <a:rPr lang="fa-IR" sz="2200" dirty="0">
                <a:cs typeface="B Nazanin" panose="00000400000000000000" pitchFamily="2" charset="-78"/>
              </a:rPr>
              <a:t>نرمافزار لیزرل با دستور </a:t>
            </a:r>
            <a:r>
              <a:rPr lang="en-US" sz="2200" dirty="0">
                <a:cs typeface="B Nazanin" panose="00000400000000000000" pitchFamily="2" charset="-78"/>
              </a:rPr>
              <a:t>Open </a:t>
            </a:r>
            <a:r>
              <a:rPr lang="fa-IR" sz="2200" dirty="0">
                <a:cs typeface="B Nazanin" panose="00000400000000000000" pitchFamily="2" charset="-78"/>
              </a:rPr>
              <a:t>فرابخوانیم و سپس آنها را در پوشه جدید با </a:t>
            </a:r>
            <a:r>
              <a:rPr lang="fa-IR" sz="2200" dirty="0" smtClean="0">
                <a:cs typeface="B Nazanin" panose="00000400000000000000" pitchFamily="2" charset="-78"/>
              </a:rPr>
              <a:t>دستور</a:t>
            </a:r>
            <a:r>
              <a:rPr lang="en-US" sz="2200" dirty="0" smtClean="0">
                <a:cs typeface="B Nazanin" panose="00000400000000000000" pitchFamily="2" charset="-78"/>
              </a:rPr>
              <a:t>Save as</a:t>
            </a:r>
            <a:r>
              <a:rPr lang="fa-IR" sz="2200" dirty="0" smtClean="0">
                <a:cs typeface="B Nazanin" panose="00000400000000000000" pitchFamily="2" charset="-78"/>
              </a:rPr>
              <a:t> ضبط </a:t>
            </a:r>
            <a:r>
              <a:rPr lang="fa-IR" sz="2200" dirty="0">
                <a:cs typeface="B Nazanin" panose="00000400000000000000" pitchFamily="2" charset="-78"/>
              </a:rPr>
              <a:t>کنیم</a:t>
            </a:r>
            <a:r>
              <a:rPr lang="fa-IR" sz="2200" dirty="0" smtClean="0">
                <a:cs typeface="B Nazanin" panose="00000400000000000000" pitchFamily="2" charset="-78"/>
              </a:rPr>
              <a:t>. </a:t>
            </a:r>
            <a:r>
              <a:rPr lang="fa-IR" sz="2200" dirty="0">
                <a:cs typeface="B Nazanin" panose="00000400000000000000" pitchFamily="2" charset="-78"/>
              </a:rPr>
              <a:t>دو روش اصلاً فرقی با هم ندارند. ما در اینجا از روش دوم استفاده میکنیم</a:t>
            </a:r>
            <a:r>
              <a:rPr lang="fa-IR" sz="2200" dirty="0" smtClean="0">
                <a:cs typeface="B Nazanin" panose="00000400000000000000" pitchFamily="2" charset="-78"/>
              </a:rPr>
              <a:t>.</a:t>
            </a:r>
          </a:p>
          <a:p>
            <a:pPr algn="just" rtl="1"/>
            <a:r>
              <a:rPr lang="fa-IR" sz="2200" dirty="0" smtClean="0">
                <a:cs typeface="B Nazanin" panose="00000400000000000000" pitchFamily="2" charset="-78"/>
              </a:rPr>
              <a:t> </a:t>
            </a:r>
            <a:r>
              <a:rPr lang="fa-IR" sz="2200" dirty="0">
                <a:cs typeface="B Nazanin" panose="00000400000000000000" pitchFamily="2" charset="-78"/>
              </a:rPr>
              <a:t>ابتدا نرمافزار لیزرل را بازکرده و </a:t>
            </a:r>
            <a:r>
              <a:rPr lang="fa-IR" sz="2200" dirty="0" smtClean="0">
                <a:cs typeface="B Nazanin" panose="00000400000000000000" pitchFamily="2" charset="-78"/>
              </a:rPr>
              <a:t>در بخش </a:t>
            </a:r>
            <a:r>
              <a:rPr lang="fa-IR" sz="2200" dirty="0">
                <a:cs typeface="B Nazanin" panose="00000400000000000000" pitchFamily="2" charset="-78"/>
              </a:rPr>
              <a:t>فایل بالای نرمافزار لیزرل، </a:t>
            </a:r>
            <a:r>
              <a:rPr lang="fa-IR" sz="2200" dirty="0" smtClean="0">
                <a:cs typeface="B Nazanin" panose="00000400000000000000" pitchFamily="2" charset="-78"/>
              </a:rPr>
              <a:t>گزینه </a:t>
            </a:r>
            <a:r>
              <a:rPr lang="en-US" sz="2200" dirty="0" smtClean="0">
                <a:cs typeface="B Nazanin" panose="00000400000000000000" pitchFamily="2" charset="-78"/>
              </a:rPr>
              <a:t>open</a:t>
            </a:r>
            <a:r>
              <a:rPr lang="fa-IR" sz="2200" dirty="0" smtClean="0">
                <a:cs typeface="B Nazanin" panose="00000400000000000000" pitchFamily="2" charset="-78"/>
              </a:rPr>
              <a:t> را </a:t>
            </a:r>
            <a:r>
              <a:rPr lang="fa-IR" sz="2200" dirty="0">
                <a:cs typeface="B Nazanin" panose="00000400000000000000" pitchFamily="2" charset="-78"/>
              </a:rPr>
              <a:t>انتخاب </a:t>
            </a:r>
            <a:r>
              <a:rPr lang="fa-IR" sz="2200" dirty="0" smtClean="0">
                <a:cs typeface="B Nazanin" panose="00000400000000000000" pitchFamily="2" charset="-78"/>
              </a:rPr>
              <a:t>میکنیم.</a:t>
            </a:r>
          </a:p>
          <a:p>
            <a:pPr algn="just" rtl="1"/>
            <a:endParaRPr lang="en-US" sz="2200" dirty="0">
              <a:cs typeface="B Nazanin" panose="00000400000000000000" pitchFamily="2" charset="-78"/>
            </a:endParaRPr>
          </a:p>
        </p:txBody>
      </p:sp>
    </p:spTree>
    <p:extLst>
      <p:ext uri="{BB962C8B-B14F-4D97-AF65-F5344CB8AC3E}">
        <p14:creationId xmlns:p14="http://schemas.microsoft.com/office/powerpoint/2010/main" val="1069290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140856" y="1137815"/>
            <a:ext cx="7207001" cy="5079287"/>
          </a:xfrm>
          <a:prstGeom prst="rect">
            <a:avLst/>
          </a:prstGeom>
        </p:spPr>
      </p:pic>
    </p:spTree>
    <p:extLst>
      <p:ext uri="{BB962C8B-B14F-4D97-AF65-F5344CB8AC3E}">
        <p14:creationId xmlns:p14="http://schemas.microsoft.com/office/powerpoint/2010/main" val="309440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12405"/>
            <a:ext cx="7543800" cy="1088068"/>
          </a:xfrm>
        </p:spPr>
        <p:txBody>
          <a:bodyPr/>
          <a:lstStyle/>
          <a:p>
            <a:pPr algn="r"/>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a:xfrm>
            <a:off x="537730" y="2218171"/>
            <a:ext cx="7829030" cy="3017520"/>
          </a:xfrm>
        </p:spPr>
        <p:txBody>
          <a:bodyPr>
            <a:noAutofit/>
          </a:bodyPr>
          <a:lstStyle/>
          <a:p>
            <a:pPr algn="just" rtl="1"/>
            <a:r>
              <a:rPr lang="fa-IR" sz="2100" dirty="0">
                <a:solidFill>
                  <a:schemeClr val="tx1"/>
                </a:solidFill>
                <a:cs typeface="B Nazanin" panose="00000400000000000000" pitchFamily="2" charset="-78"/>
              </a:rPr>
              <a:t>در مدل های عاملی مختلف فرض بر این است که نمرات هر مطالعه در یک متغیر منعکس کننده وضعیت آن مورد در یک عامل زیربنایی تر است که به دلیل پنهان بودنش اندازه گیری مستقیم آن وجود ندارد. در مدل های عاملی مرتبه اول سه نوع متغیر وجود دارد. این متغیرها شامل متغیرهای پنهان بیرونی، متغیر مشاهده شده بیرونی و متغیر خطا هستند. متغیرهای پنهان بیرونی و متغیر خطا از نوع متغیرهای پنهان هستند و بنابراین در درون بیضی قرار می گیرند. متغیرهای مشاهده شده</a:t>
            </a:r>
            <a:r>
              <a:rPr lang="en-US" sz="2100" dirty="0">
                <a:solidFill>
                  <a:schemeClr val="tx1"/>
                </a:solidFill>
                <a:cs typeface="B Nazanin" panose="00000400000000000000" pitchFamily="2" charset="-78"/>
              </a:rPr>
              <a:t>X </a:t>
            </a:r>
            <a:r>
              <a:rPr lang="fa-IR" sz="2100" dirty="0">
                <a:solidFill>
                  <a:schemeClr val="tx1"/>
                </a:solidFill>
                <a:cs typeface="B Nazanin" panose="00000400000000000000" pitchFamily="2" charset="-78"/>
              </a:rPr>
              <a:t> چون از متغیرهای مشاهده شده هستند بنابراین در درون مستطیل قرار می گیرند. در مدل های عاملی مرتبه اول چهار نوع پارامتر وجود دارد. این پارامترها شامل پارامترهای کسای، لاملا و دلتا هستند که در قسمت دوم این آموزش مورد بحث معرفی شده اند. شکل کلی تحلیل عاملی تآییدی مرتبه اول در زیر آورده شده است.</a:t>
            </a:r>
          </a:p>
        </p:txBody>
      </p:sp>
    </p:spTree>
    <p:extLst>
      <p:ext uri="{BB962C8B-B14F-4D97-AF65-F5344CB8AC3E}">
        <p14:creationId xmlns:p14="http://schemas.microsoft.com/office/powerpoint/2010/main" val="1505829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7" name="Picture 6"/>
          <p:cNvPicPr>
            <a:picLocks noChangeAspect="1"/>
          </p:cNvPicPr>
          <p:nvPr/>
        </p:nvPicPr>
        <p:blipFill>
          <a:blip r:embed="rId2"/>
          <a:stretch>
            <a:fillRect/>
          </a:stretch>
        </p:blipFill>
        <p:spPr>
          <a:xfrm>
            <a:off x="533267" y="998114"/>
            <a:ext cx="7982990" cy="1224385"/>
          </a:xfrm>
          <a:prstGeom prst="rect">
            <a:avLst/>
          </a:prstGeom>
        </p:spPr>
      </p:pic>
      <p:pic>
        <p:nvPicPr>
          <p:cNvPr id="8" name="Picture 7"/>
          <p:cNvPicPr>
            <a:picLocks noChangeAspect="1"/>
          </p:cNvPicPr>
          <p:nvPr/>
        </p:nvPicPr>
        <p:blipFill>
          <a:blip r:embed="rId3"/>
          <a:stretch>
            <a:fillRect/>
          </a:stretch>
        </p:blipFill>
        <p:spPr>
          <a:xfrm>
            <a:off x="625885" y="2222499"/>
            <a:ext cx="7797753" cy="817022"/>
          </a:xfrm>
          <a:prstGeom prst="rect">
            <a:avLst/>
          </a:prstGeom>
        </p:spPr>
      </p:pic>
      <p:pic>
        <p:nvPicPr>
          <p:cNvPr id="9" name="Picture 8"/>
          <p:cNvPicPr>
            <a:picLocks noChangeAspect="1"/>
          </p:cNvPicPr>
          <p:nvPr/>
        </p:nvPicPr>
        <p:blipFill>
          <a:blip r:embed="rId4"/>
          <a:stretch>
            <a:fillRect/>
          </a:stretch>
        </p:blipFill>
        <p:spPr>
          <a:xfrm>
            <a:off x="1093787" y="3307183"/>
            <a:ext cx="5762625" cy="2990850"/>
          </a:xfrm>
          <a:prstGeom prst="rect">
            <a:avLst/>
          </a:prstGeom>
        </p:spPr>
      </p:pic>
    </p:spTree>
    <p:extLst>
      <p:ext uri="{BB962C8B-B14F-4D97-AF65-F5344CB8AC3E}">
        <p14:creationId xmlns:p14="http://schemas.microsoft.com/office/powerpoint/2010/main" val="3785317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7" name="Picture 6"/>
          <p:cNvPicPr>
            <a:picLocks noChangeAspect="1"/>
          </p:cNvPicPr>
          <p:nvPr/>
        </p:nvPicPr>
        <p:blipFill>
          <a:blip r:embed="rId2"/>
          <a:stretch>
            <a:fillRect/>
          </a:stretch>
        </p:blipFill>
        <p:spPr>
          <a:xfrm>
            <a:off x="566020" y="1137815"/>
            <a:ext cx="7950237" cy="2951585"/>
          </a:xfrm>
          <a:prstGeom prst="rect">
            <a:avLst/>
          </a:prstGeom>
        </p:spPr>
      </p:pic>
    </p:spTree>
    <p:extLst>
      <p:ext uri="{BB962C8B-B14F-4D97-AF65-F5344CB8AC3E}">
        <p14:creationId xmlns:p14="http://schemas.microsoft.com/office/powerpoint/2010/main" val="158501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2030412" y="1003300"/>
            <a:ext cx="4725091" cy="5473700"/>
          </a:xfrm>
          <a:prstGeom prst="rect">
            <a:avLst/>
          </a:prstGeom>
        </p:spPr>
      </p:pic>
    </p:spTree>
    <p:extLst>
      <p:ext uri="{BB962C8B-B14F-4D97-AF65-F5344CB8AC3E}">
        <p14:creationId xmlns:p14="http://schemas.microsoft.com/office/powerpoint/2010/main" val="1953055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295275" y="1137815"/>
            <a:ext cx="7907286" cy="1665288"/>
          </a:xfrm>
          <a:prstGeom prst="rect">
            <a:avLst/>
          </a:prstGeom>
        </p:spPr>
      </p:pic>
      <p:pic>
        <p:nvPicPr>
          <p:cNvPr id="7" name="Picture 6"/>
          <p:cNvPicPr>
            <a:picLocks noChangeAspect="1"/>
          </p:cNvPicPr>
          <p:nvPr/>
        </p:nvPicPr>
        <p:blipFill>
          <a:blip r:embed="rId3"/>
          <a:stretch>
            <a:fillRect/>
          </a:stretch>
        </p:blipFill>
        <p:spPr>
          <a:xfrm>
            <a:off x="488950" y="2957091"/>
            <a:ext cx="7482604" cy="1462509"/>
          </a:xfrm>
          <a:prstGeom prst="rect">
            <a:avLst/>
          </a:prstGeom>
        </p:spPr>
      </p:pic>
    </p:spTree>
    <p:extLst>
      <p:ext uri="{BB962C8B-B14F-4D97-AF65-F5344CB8AC3E}">
        <p14:creationId xmlns:p14="http://schemas.microsoft.com/office/powerpoint/2010/main" val="3399735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1146174" y="1341015"/>
            <a:ext cx="6837731" cy="3844925"/>
          </a:xfrm>
          <a:prstGeom prst="rect">
            <a:avLst/>
          </a:prstGeom>
        </p:spPr>
      </p:pic>
    </p:spTree>
    <p:extLst>
      <p:ext uri="{BB962C8B-B14F-4D97-AF65-F5344CB8AC3E}">
        <p14:creationId xmlns:p14="http://schemas.microsoft.com/office/powerpoint/2010/main" val="1587274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772432" y="968828"/>
            <a:ext cx="7743825" cy="2133600"/>
          </a:xfrm>
          <a:prstGeom prst="rect">
            <a:avLst/>
          </a:prstGeom>
        </p:spPr>
      </p:pic>
    </p:spTree>
    <p:extLst>
      <p:ext uri="{BB962C8B-B14F-4D97-AF65-F5344CB8AC3E}">
        <p14:creationId xmlns:p14="http://schemas.microsoft.com/office/powerpoint/2010/main" val="3936036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972457" y="996497"/>
            <a:ext cx="7031945" cy="5166684"/>
          </a:xfrm>
          <a:prstGeom prst="rect">
            <a:avLst/>
          </a:prstGeom>
        </p:spPr>
      </p:pic>
    </p:spTree>
    <p:extLst>
      <p:ext uri="{BB962C8B-B14F-4D97-AF65-F5344CB8AC3E}">
        <p14:creationId xmlns:p14="http://schemas.microsoft.com/office/powerpoint/2010/main" val="3204905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477157" y="1137815"/>
            <a:ext cx="8039100" cy="3324225"/>
          </a:xfrm>
          <a:prstGeom prst="rect">
            <a:avLst/>
          </a:prstGeom>
        </p:spPr>
      </p:pic>
    </p:spTree>
    <p:extLst>
      <p:ext uri="{BB962C8B-B14F-4D97-AF65-F5344CB8AC3E}">
        <p14:creationId xmlns:p14="http://schemas.microsoft.com/office/powerpoint/2010/main" val="1130210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543832" y="896711"/>
            <a:ext cx="7972425" cy="5238750"/>
          </a:xfrm>
          <a:prstGeom prst="rect">
            <a:avLst/>
          </a:prstGeom>
        </p:spPr>
      </p:pic>
    </p:spTree>
    <p:extLst>
      <p:ext uri="{BB962C8B-B14F-4D97-AF65-F5344CB8AC3E}">
        <p14:creationId xmlns:p14="http://schemas.microsoft.com/office/powerpoint/2010/main" val="3061767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656544" y="895576"/>
            <a:ext cx="7743825" cy="3876675"/>
          </a:xfrm>
          <a:prstGeom prst="rect">
            <a:avLst/>
          </a:prstGeom>
        </p:spPr>
      </p:pic>
    </p:spTree>
    <p:extLst>
      <p:ext uri="{BB962C8B-B14F-4D97-AF65-F5344CB8AC3E}">
        <p14:creationId xmlns:p14="http://schemas.microsoft.com/office/powerpoint/2010/main" val="317652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12405"/>
            <a:ext cx="7543800" cy="1088068"/>
          </a:xfrm>
        </p:spPr>
        <p:txBody>
          <a:bodyPr/>
          <a:lstStyle/>
          <a:p>
            <a:pPr algn="r"/>
            <a:r>
              <a:rPr lang="fa-IR" dirty="0" smtClean="0">
                <a:cs typeface="B Titr" panose="00000700000000000000" pitchFamily="2" charset="-78"/>
              </a:rPr>
              <a:t>مثال</a:t>
            </a:r>
            <a:endParaRPr lang="en-US" dirty="0">
              <a:cs typeface="B Titr" panose="00000700000000000000" pitchFamily="2" charset="-78"/>
            </a:endParaRPr>
          </a:p>
        </p:txBody>
      </p:sp>
      <p:sp>
        <p:nvSpPr>
          <p:cNvPr id="3" name="Content Placeholder 2"/>
          <p:cNvSpPr>
            <a:spLocks noGrp="1"/>
          </p:cNvSpPr>
          <p:nvPr>
            <p:ph idx="1"/>
          </p:nvPr>
        </p:nvSpPr>
        <p:spPr>
          <a:xfrm>
            <a:off x="537730" y="2218171"/>
            <a:ext cx="7829030" cy="3017520"/>
          </a:xfrm>
        </p:spPr>
        <p:txBody>
          <a:bodyPr>
            <a:noAutofit/>
          </a:bodyPr>
          <a:lstStyle/>
          <a:p>
            <a:pPr algn="just" rtl="1"/>
            <a:r>
              <a:rPr lang="fa-IR" sz="2100" dirty="0">
                <a:solidFill>
                  <a:schemeClr val="tx1"/>
                </a:solidFill>
                <a:cs typeface="B Nazanin" panose="00000400000000000000" pitchFamily="2" charset="-78"/>
              </a:rPr>
              <a:t>محققی برای اندازه گیری میزان هوش از چهار متغیر قدرت خواندن، نوشتن، ریاضی و تجزیه و تحلیل استفاده کرد و میزان هر یک از این چهار متغیر را در 100 فرد مورد بررسی قرار داد. وی برای میزان سنجش هوش توسط هر یک از متغیرها از تحلیل عاملی تأییدی استفاده نموده است. نمودار تحلیل عاملی تأییدی آن در شکل زیر آورده شده است.</a:t>
            </a:r>
          </a:p>
          <a:p>
            <a:pPr algn="just" rtl="1"/>
            <a:r>
              <a:rPr lang="fa-IR" sz="2100" dirty="0">
                <a:solidFill>
                  <a:schemeClr val="tx1"/>
                </a:solidFill>
                <a:cs typeface="B Nazanin" panose="00000400000000000000" pitchFamily="2" charset="-78"/>
              </a:rPr>
              <a:t> ما  انجام تحلیل عاملی تأییدی را به دو قسمت تقسیم می کنیم:</a:t>
            </a:r>
          </a:p>
          <a:p>
            <a:pPr algn="just" rtl="1"/>
            <a:r>
              <a:rPr lang="fa-IR" sz="2100" dirty="0">
                <a:solidFill>
                  <a:schemeClr val="tx1"/>
                </a:solidFill>
                <a:cs typeface="B Nazanin" panose="00000400000000000000" pitchFamily="2" charset="-78"/>
              </a:rPr>
              <a:t>1- وارد کردن داده ها از نرم افزاری مانند </a:t>
            </a:r>
            <a:r>
              <a:rPr lang="en-US" sz="2100" dirty="0">
                <a:solidFill>
                  <a:schemeClr val="tx1"/>
                </a:solidFill>
                <a:cs typeface="B Nazanin" panose="00000400000000000000" pitchFamily="2" charset="-78"/>
              </a:rPr>
              <a:t>SPSS</a:t>
            </a:r>
          </a:p>
          <a:p>
            <a:pPr algn="just" rtl="1"/>
            <a:r>
              <a:rPr lang="fa-IR" sz="2100" dirty="0">
                <a:solidFill>
                  <a:schemeClr val="tx1"/>
                </a:solidFill>
                <a:cs typeface="B Nazanin" panose="00000400000000000000" pitchFamily="2" charset="-78"/>
              </a:rPr>
              <a:t>2-</a:t>
            </a:r>
            <a:r>
              <a:rPr lang="en-US" sz="2100" dirty="0">
                <a:solidFill>
                  <a:schemeClr val="tx1"/>
                </a:solidFill>
                <a:cs typeface="B Nazanin" panose="00000400000000000000" pitchFamily="2" charset="-78"/>
              </a:rPr>
              <a:t> </a:t>
            </a:r>
            <a:r>
              <a:rPr lang="fa-IR" sz="2100" dirty="0">
                <a:solidFill>
                  <a:schemeClr val="tx1"/>
                </a:solidFill>
                <a:cs typeface="B Nazanin" panose="00000400000000000000" pitchFamily="2" charset="-78"/>
              </a:rPr>
              <a:t>تحلیل عاملی تأییدی</a:t>
            </a:r>
          </a:p>
        </p:txBody>
      </p:sp>
    </p:spTree>
    <p:extLst>
      <p:ext uri="{BB962C8B-B14F-4D97-AF65-F5344CB8AC3E}">
        <p14:creationId xmlns:p14="http://schemas.microsoft.com/office/powerpoint/2010/main" val="954152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972457" y="1137815"/>
            <a:ext cx="6934654" cy="4768566"/>
          </a:xfrm>
          <a:prstGeom prst="rect">
            <a:avLst/>
          </a:prstGeom>
        </p:spPr>
      </p:pic>
    </p:spTree>
    <p:extLst>
      <p:ext uri="{BB962C8B-B14F-4D97-AF65-F5344CB8AC3E}">
        <p14:creationId xmlns:p14="http://schemas.microsoft.com/office/powerpoint/2010/main" val="1376797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667657" y="1137815"/>
            <a:ext cx="7848600" cy="4019550"/>
          </a:xfrm>
          <a:prstGeom prst="rect">
            <a:avLst/>
          </a:prstGeom>
        </p:spPr>
      </p:pic>
    </p:spTree>
    <p:extLst>
      <p:ext uri="{BB962C8B-B14F-4D97-AF65-F5344CB8AC3E}">
        <p14:creationId xmlns:p14="http://schemas.microsoft.com/office/powerpoint/2010/main" val="89767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860879" y="932316"/>
            <a:ext cx="7281636" cy="5039103"/>
          </a:xfrm>
          <a:prstGeom prst="rect">
            <a:avLst/>
          </a:prstGeom>
        </p:spPr>
      </p:pic>
    </p:spTree>
    <p:extLst>
      <p:ext uri="{BB962C8B-B14F-4D97-AF65-F5344CB8AC3E}">
        <p14:creationId xmlns:p14="http://schemas.microsoft.com/office/powerpoint/2010/main" val="515921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600982" y="962251"/>
            <a:ext cx="7915275" cy="4352925"/>
          </a:xfrm>
          <a:prstGeom prst="rect">
            <a:avLst/>
          </a:prstGeom>
        </p:spPr>
      </p:pic>
    </p:spTree>
    <p:extLst>
      <p:ext uri="{BB962C8B-B14F-4D97-AF65-F5344CB8AC3E}">
        <p14:creationId xmlns:p14="http://schemas.microsoft.com/office/powerpoint/2010/main" val="957866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439057" y="954315"/>
            <a:ext cx="8077200" cy="2743200"/>
          </a:xfrm>
          <a:prstGeom prst="rect">
            <a:avLst/>
          </a:prstGeom>
        </p:spPr>
      </p:pic>
    </p:spTree>
    <p:extLst>
      <p:ext uri="{BB962C8B-B14F-4D97-AF65-F5344CB8AC3E}">
        <p14:creationId xmlns:p14="http://schemas.microsoft.com/office/powerpoint/2010/main" val="1206731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972457" y="1137815"/>
            <a:ext cx="6936922" cy="4772268"/>
          </a:xfrm>
          <a:prstGeom prst="rect">
            <a:avLst/>
          </a:prstGeom>
        </p:spPr>
      </p:pic>
    </p:spTree>
    <p:extLst>
      <p:ext uri="{BB962C8B-B14F-4D97-AF65-F5344CB8AC3E}">
        <p14:creationId xmlns:p14="http://schemas.microsoft.com/office/powerpoint/2010/main" val="2125669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450522" y="1137815"/>
            <a:ext cx="5850164" cy="5200938"/>
          </a:xfrm>
          <a:prstGeom prst="rect">
            <a:avLst/>
          </a:prstGeom>
        </p:spPr>
      </p:pic>
    </p:spTree>
    <p:extLst>
      <p:ext uri="{BB962C8B-B14F-4D97-AF65-F5344CB8AC3E}">
        <p14:creationId xmlns:p14="http://schemas.microsoft.com/office/powerpoint/2010/main" val="4041641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543832" y="946376"/>
            <a:ext cx="7972425" cy="2962275"/>
          </a:xfrm>
          <a:prstGeom prst="rect">
            <a:avLst/>
          </a:prstGeom>
        </p:spPr>
      </p:pic>
      <p:pic>
        <p:nvPicPr>
          <p:cNvPr id="5" name="Picture 4"/>
          <p:cNvPicPr>
            <a:picLocks noChangeAspect="1"/>
          </p:cNvPicPr>
          <p:nvPr/>
        </p:nvPicPr>
        <p:blipFill>
          <a:blip r:embed="rId3"/>
          <a:stretch>
            <a:fillRect/>
          </a:stretch>
        </p:blipFill>
        <p:spPr>
          <a:xfrm>
            <a:off x="572407" y="3908651"/>
            <a:ext cx="7943850" cy="742950"/>
          </a:xfrm>
          <a:prstGeom prst="rect">
            <a:avLst/>
          </a:prstGeom>
        </p:spPr>
      </p:pic>
    </p:spTree>
    <p:extLst>
      <p:ext uri="{BB962C8B-B14F-4D97-AF65-F5344CB8AC3E}">
        <p14:creationId xmlns:p14="http://schemas.microsoft.com/office/powerpoint/2010/main" val="2303763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196975" y="909864"/>
            <a:ext cx="6684282" cy="4643161"/>
          </a:xfrm>
          <a:prstGeom prst="rect">
            <a:avLst/>
          </a:prstGeom>
        </p:spPr>
      </p:pic>
    </p:spTree>
    <p:extLst>
      <p:ext uri="{BB962C8B-B14F-4D97-AF65-F5344CB8AC3E}">
        <p14:creationId xmlns:p14="http://schemas.microsoft.com/office/powerpoint/2010/main" val="3777147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629557" y="1137815"/>
            <a:ext cx="7886700" cy="3114675"/>
          </a:xfrm>
          <a:prstGeom prst="rect">
            <a:avLst/>
          </a:prstGeom>
        </p:spPr>
      </p:pic>
    </p:spTree>
    <p:extLst>
      <p:ext uri="{BB962C8B-B14F-4D97-AF65-F5344CB8AC3E}">
        <p14:creationId xmlns:p14="http://schemas.microsoft.com/office/powerpoint/2010/main" val="302602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66700"/>
            <a:ext cx="7543800" cy="1382713"/>
          </a:xfrm>
        </p:spPr>
        <p:txBody>
          <a:bodyPr>
            <a:normAutofit/>
          </a:bodyPr>
          <a:lstStyle/>
          <a:p>
            <a:pPr algn="l" rtl="1"/>
            <a:r>
              <a:rPr lang="fa-IR" sz="2700" dirty="0">
                <a:cs typeface="B Titr" panose="00000700000000000000" pitchFamily="2" charset="-78"/>
              </a:rPr>
              <a:t>قسمت اول: وارد کردن داده ها از نرم افزاری مانند </a:t>
            </a:r>
            <a:r>
              <a:rPr lang="en-US" sz="2700" dirty="0">
                <a:cs typeface="B Titr" panose="00000700000000000000" pitchFamily="2" charset="-78"/>
              </a:rPr>
              <a:t>SPSS</a:t>
            </a:r>
          </a:p>
        </p:txBody>
      </p:sp>
      <p:sp>
        <p:nvSpPr>
          <p:cNvPr id="3" name="Content Placeholder 2"/>
          <p:cNvSpPr>
            <a:spLocks noGrp="1"/>
          </p:cNvSpPr>
          <p:nvPr>
            <p:ph idx="4294967295"/>
          </p:nvPr>
        </p:nvSpPr>
        <p:spPr>
          <a:xfrm>
            <a:off x="4151086" y="1763393"/>
            <a:ext cx="4775200" cy="3017837"/>
          </a:xfrm>
        </p:spPr>
        <p:txBody>
          <a:bodyPr>
            <a:noAutofit/>
          </a:bodyPr>
          <a:lstStyle/>
          <a:p>
            <a:pPr algn="just" rtl="1"/>
            <a:r>
              <a:rPr lang="fa-IR" sz="3200" dirty="0">
                <a:solidFill>
                  <a:schemeClr val="tx1"/>
                </a:solidFill>
                <a:cs typeface="B Nazanin" panose="00000400000000000000" pitchFamily="2" charset="-78"/>
              </a:rPr>
              <a:t>برای انجام تحلیل عاملی تأییدی ابتدا بایستی داده ها که عموماً در نرم افزار </a:t>
            </a:r>
            <a:r>
              <a:rPr lang="en-US" sz="3200" dirty="0">
                <a:solidFill>
                  <a:schemeClr val="tx1"/>
                </a:solidFill>
                <a:cs typeface="B Nazanin" panose="00000400000000000000" pitchFamily="2" charset="-78"/>
              </a:rPr>
              <a:t>SPSS </a:t>
            </a:r>
            <a:r>
              <a:rPr lang="fa-IR" sz="3200" dirty="0">
                <a:solidFill>
                  <a:schemeClr val="tx1"/>
                </a:solidFill>
                <a:cs typeface="B Nazanin" panose="00000400000000000000" pitchFamily="2" charset="-78"/>
              </a:rPr>
              <a:t>وارد شده است را وارد نرم افزار لیزرل نماییم به این منظور از مسیر زیر عمل می کنیم. ابتدا از گزینه </a:t>
            </a:r>
            <a:r>
              <a:rPr lang="en-US" sz="3200" dirty="0">
                <a:solidFill>
                  <a:schemeClr val="tx1"/>
                </a:solidFill>
                <a:cs typeface="B Nazanin" panose="00000400000000000000" pitchFamily="2" charset="-78"/>
              </a:rPr>
              <a:t>File ، </a:t>
            </a:r>
            <a:r>
              <a:rPr lang="fa-IR" sz="3200" dirty="0" smtClean="0">
                <a:solidFill>
                  <a:schemeClr val="tx1"/>
                </a:solidFill>
                <a:cs typeface="B Nazanin" panose="00000400000000000000" pitchFamily="2" charset="-78"/>
              </a:rPr>
              <a:t>عبارت </a:t>
            </a:r>
            <a:r>
              <a:rPr lang="en-US" sz="3200" dirty="0" smtClean="0">
                <a:solidFill>
                  <a:schemeClr val="tx1"/>
                </a:solidFill>
                <a:cs typeface="B Nazanin" panose="00000400000000000000" pitchFamily="2" charset="-78"/>
              </a:rPr>
              <a:t>Import DATA</a:t>
            </a:r>
            <a:r>
              <a:rPr lang="fa-IR" sz="3200" dirty="0" smtClean="0">
                <a:solidFill>
                  <a:schemeClr val="tx1"/>
                </a:solidFill>
                <a:cs typeface="B Nazanin" panose="00000400000000000000" pitchFamily="2" charset="-78"/>
              </a:rPr>
              <a:t> را </a:t>
            </a:r>
            <a:r>
              <a:rPr lang="fa-IR" sz="3200" dirty="0">
                <a:solidFill>
                  <a:schemeClr val="tx1"/>
                </a:solidFill>
                <a:cs typeface="B Nazanin" panose="00000400000000000000" pitchFamily="2" charset="-78"/>
              </a:rPr>
              <a:t>کلیک می کنیم. </a:t>
            </a:r>
          </a:p>
        </p:txBody>
      </p:sp>
      <p:pic>
        <p:nvPicPr>
          <p:cNvPr id="1026" name="Picture 2" descr="http://s9.picofile.com/file/83288416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99" y="1569615"/>
            <a:ext cx="3714377" cy="412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01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451429" y="1137815"/>
            <a:ext cx="6241143" cy="5198470"/>
          </a:xfrm>
          <a:prstGeom prst="rect">
            <a:avLst/>
          </a:prstGeom>
        </p:spPr>
      </p:pic>
    </p:spTree>
    <p:extLst>
      <p:ext uri="{BB962C8B-B14F-4D97-AF65-F5344CB8AC3E}">
        <p14:creationId xmlns:p14="http://schemas.microsoft.com/office/powerpoint/2010/main" val="1583891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2066245" y="1137815"/>
            <a:ext cx="5103812" cy="3689135"/>
          </a:xfrm>
          <a:prstGeom prst="rect">
            <a:avLst/>
          </a:prstGeom>
        </p:spPr>
      </p:pic>
      <p:pic>
        <p:nvPicPr>
          <p:cNvPr id="5" name="Picture 4"/>
          <p:cNvPicPr>
            <a:picLocks noChangeAspect="1"/>
          </p:cNvPicPr>
          <p:nvPr/>
        </p:nvPicPr>
        <p:blipFill>
          <a:blip r:embed="rId3"/>
          <a:stretch>
            <a:fillRect/>
          </a:stretch>
        </p:blipFill>
        <p:spPr>
          <a:xfrm>
            <a:off x="681718" y="4904738"/>
            <a:ext cx="7820025" cy="1304925"/>
          </a:xfrm>
          <a:prstGeom prst="rect">
            <a:avLst/>
          </a:prstGeom>
        </p:spPr>
      </p:pic>
    </p:spTree>
    <p:extLst>
      <p:ext uri="{BB962C8B-B14F-4D97-AF65-F5344CB8AC3E}">
        <p14:creationId xmlns:p14="http://schemas.microsoft.com/office/powerpoint/2010/main" val="4082454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972457" y="835706"/>
            <a:ext cx="7106557" cy="3781704"/>
          </a:xfrm>
          <a:prstGeom prst="rect">
            <a:avLst/>
          </a:prstGeom>
        </p:spPr>
      </p:pic>
      <p:pic>
        <p:nvPicPr>
          <p:cNvPr id="6" name="Picture 5"/>
          <p:cNvPicPr>
            <a:picLocks noChangeAspect="1"/>
          </p:cNvPicPr>
          <p:nvPr/>
        </p:nvPicPr>
        <p:blipFill>
          <a:blip r:embed="rId3"/>
          <a:stretch>
            <a:fillRect/>
          </a:stretch>
        </p:blipFill>
        <p:spPr>
          <a:xfrm>
            <a:off x="942294" y="4861689"/>
            <a:ext cx="7136720" cy="1903125"/>
          </a:xfrm>
          <a:prstGeom prst="rect">
            <a:avLst/>
          </a:prstGeom>
        </p:spPr>
      </p:pic>
    </p:spTree>
    <p:extLst>
      <p:ext uri="{BB962C8B-B14F-4D97-AF65-F5344CB8AC3E}">
        <p14:creationId xmlns:p14="http://schemas.microsoft.com/office/powerpoint/2010/main" val="2558451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2152196" y="861558"/>
            <a:ext cx="4916261" cy="5867217"/>
          </a:xfrm>
          <a:prstGeom prst="rect">
            <a:avLst/>
          </a:prstGeom>
        </p:spPr>
      </p:pic>
    </p:spTree>
    <p:extLst>
      <p:ext uri="{BB962C8B-B14F-4D97-AF65-F5344CB8AC3E}">
        <p14:creationId xmlns:p14="http://schemas.microsoft.com/office/powerpoint/2010/main" val="1976181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390197" y="1000125"/>
            <a:ext cx="6305550" cy="5857875"/>
          </a:xfrm>
          <a:prstGeom prst="rect">
            <a:avLst/>
          </a:prstGeom>
        </p:spPr>
      </p:pic>
    </p:spTree>
    <p:extLst>
      <p:ext uri="{BB962C8B-B14F-4D97-AF65-F5344CB8AC3E}">
        <p14:creationId xmlns:p14="http://schemas.microsoft.com/office/powerpoint/2010/main" val="1585984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729342" y="1007187"/>
            <a:ext cx="7352407" cy="1474756"/>
          </a:xfrm>
          <a:prstGeom prst="rect">
            <a:avLst/>
          </a:prstGeom>
        </p:spPr>
      </p:pic>
      <p:pic>
        <p:nvPicPr>
          <p:cNvPr id="5" name="Picture 4"/>
          <p:cNvPicPr>
            <a:picLocks noChangeAspect="1"/>
          </p:cNvPicPr>
          <p:nvPr/>
        </p:nvPicPr>
        <p:blipFill>
          <a:blip r:embed="rId3"/>
          <a:stretch>
            <a:fillRect/>
          </a:stretch>
        </p:blipFill>
        <p:spPr>
          <a:xfrm>
            <a:off x="729342" y="2481943"/>
            <a:ext cx="7010173" cy="3448636"/>
          </a:xfrm>
          <a:prstGeom prst="rect">
            <a:avLst/>
          </a:prstGeom>
        </p:spPr>
      </p:pic>
    </p:spTree>
    <p:extLst>
      <p:ext uri="{BB962C8B-B14F-4D97-AF65-F5344CB8AC3E}">
        <p14:creationId xmlns:p14="http://schemas.microsoft.com/office/powerpoint/2010/main" val="3537864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1103086" y="1137815"/>
            <a:ext cx="6792686" cy="4638908"/>
          </a:xfrm>
          <a:prstGeom prst="rect">
            <a:avLst/>
          </a:prstGeom>
        </p:spPr>
      </p:pic>
    </p:spTree>
    <p:extLst>
      <p:ext uri="{BB962C8B-B14F-4D97-AF65-F5344CB8AC3E}">
        <p14:creationId xmlns:p14="http://schemas.microsoft.com/office/powerpoint/2010/main" val="1409434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smtClean="0">
                <a:cs typeface="B Titr" panose="00000700000000000000" pitchFamily="2" charset="-78"/>
              </a:rPr>
              <a:t>تحلیل </a:t>
            </a:r>
            <a:r>
              <a:rPr lang="fa-IR" sz="2700" dirty="0">
                <a:cs typeface="B Titr" panose="00000700000000000000" pitchFamily="2" charset="-78"/>
              </a:rPr>
              <a:t>عاملی </a:t>
            </a:r>
            <a:r>
              <a:rPr lang="fa-IR" sz="2700" dirty="0" smtClean="0">
                <a:cs typeface="B Titr" panose="00000700000000000000" pitchFamily="2" charset="-78"/>
              </a:rPr>
              <a:t>تأییدی : مرتبه دوم</a:t>
            </a:r>
            <a:r>
              <a:rPr lang="fa-IR" sz="2700" dirty="0">
                <a:cs typeface="B Titr" panose="00000700000000000000" pitchFamily="2" charset="-78"/>
              </a:rPr>
              <a:t/>
            </a:r>
            <a:br>
              <a:rPr lang="fa-IR" sz="2700" dirty="0">
                <a:cs typeface="B Titr" panose="00000700000000000000" pitchFamily="2" charset="-78"/>
              </a:rPr>
            </a:br>
            <a:endParaRPr lang="fa-IR" sz="27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1381125" y="1357312"/>
            <a:ext cx="6381750" cy="4143375"/>
          </a:xfrm>
          <a:prstGeom prst="rect">
            <a:avLst/>
          </a:prstGeom>
        </p:spPr>
      </p:pic>
    </p:spTree>
    <p:extLst>
      <p:ext uri="{BB962C8B-B14F-4D97-AF65-F5344CB8AC3E}">
        <p14:creationId xmlns:p14="http://schemas.microsoft.com/office/powerpoint/2010/main" val="3520257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2077304"/>
            <a:ext cx="7543800" cy="1450757"/>
          </a:xfrm>
        </p:spPr>
        <p:txBody>
          <a:bodyPr>
            <a:normAutofit/>
          </a:bodyPr>
          <a:lstStyle/>
          <a:p>
            <a:pPr algn="ctr"/>
            <a:r>
              <a:rPr lang="fa-IR" sz="8000" dirty="0" smtClean="0">
                <a:cs typeface="B Titr" panose="00000700000000000000" pitchFamily="2" charset="-78"/>
              </a:rPr>
              <a:t>پایان</a:t>
            </a:r>
            <a:endParaRPr lang="en-US" sz="8000"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3887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7057" y="-618987"/>
            <a:ext cx="7543800" cy="1382713"/>
          </a:xfrm>
        </p:spPr>
        <p:txBody>
          <a:bodyPr>
            <a:normAutofit/>
          </a:bodyPr>
          <a:lstStyle/>
          <a:p>
            <a:pPr algn="l" rtl="1"/>
            <a:r>
              <a:rPr lang="fa-IR" sz="2700" dirty="0">
                <a:cs typeface="B Titr" panose="00000700000000000000" pitchFamily="2" charset="-78"/>
              </a:rPr>
              <a:t>قسمت اول: وارد کردن داده ها از نرم افزاری مانند </a:t>
            </a:r>
            <a:r>
              <a:rPr lang="en-US" sz="2700" dirty="0">
                <a:cs typeface="B Titr" panose="00000700000000000000" pitchFamily="2" charset="-78"/>
              </a:rPr>
              <a:t>SPSS</a:t>
            </a:r>
          </a:p>
        </p:txBody>
      </p:sp>
      <p:sp>
        <p:nvSpPr>
          <p:cNvPr id="3" name="Content Placeholder 2"/>
          <p:cNvSpPr>
            <a:spLocks noGrp="1"/>
          </p:cNvSpPr>
          <p:nvPr>
            <p:ph idx="4294967295"/>
          </p:nvPr>
        </p:nvSpPr>
        <p:spPr>
          <a:xfrm>
            <a:off x="4078515" y="1366415"/>
            <a:ext cx="4775200" cy="955871"/>
          </a:xfrm>
        </p:spPr>
        <p:txBody>
          <a:bodyPr>
            <a:noAutofit/>
          </a:bodyPr>
          <a:lstStyle/>
          <a:p>
            <a:pPr algn="just" rtl="1"/>
            <a:r>
              <a:rPr lang="fa-IR" sz="2400" dirty="0">
                <a:solidFill>
                  <a:schemeClr val="tx1"/>
                </a:solidFill>
                <a:cs typeface="B Nazanin" panose="00000400000000000000" pitchFamily="2" charset="-78"/>
              </a:rPr>
              <a:t>در کادر باز شده از قسمت </a:t>
            </a:r>
            <a:r>
              <a:rPr lang="en-US" sz="2400" dirty="0">
                <a:solidFill>
                  <a:schemeClr val="tx1"/>
                </a:solidFill>
                <a:cs typeface="B Nazanin" panose="00000400000000000000" pitchFamily="2" charset="-78"/>
              </a:rPr>
              <a:t>File of type </a:t>
            </a:r>
            <a:r>
              <a:rPr lang="fa-IR" sz="2400" dirty="0">
                <a:solidFill>
                  <a:schemeClr val="tx1"/>
                </a:solidFill>
                <a:cs typeface="B Nazanin" panose="00000400000000000000" pitchFamily="2" charset="-78"/>
              </a:rPr>
              <a:t>مانند شکل زیر روی </a:t>
            </a:r>
            <a:r>
              <a:rPr lang="en-US" sz="2400" dirty="0">
                <a:solidFill>
                  <a:schemeClr val="tx1"/>
                </a:solidFill>
                <a:cs typeface="B Nazanin" panose="00000400000000000000" pitchFamily="2" charset="-78"/>
              </a:rPr>
              <a:t>SPSS Data file </a:t>
            </a:r>
            <a:r>
              <a:rPr lang="fa-IR" sz="2400" dirty="0">
                <a:solidFill>
                  <a:schemeClr val="tx1"/>
                </a:solidFill>
                <a:cs typeface="B Nazanin" panose="00000400000000000000" pitchFamily="2" charset="-78"/>
              </a:rPr>
              <a:t>کلیک می کنیم.</a:t>
            </a:r>
          </a:p>
          <a:p>
            <a:pPr algn="just" rtl="1"/>
            <a:endParaRPr lang="fa-IR" sz="2400" dirty="0">
              <a:solidFill>
                <a:schemeClr val="tx1"/>
              </a:solidFill>
              <a:cs typeface="B Nazanin" panose="00000400000000000000" pitchFamily="2" charset="-78"/>
            </a:endParaRPr>
          </a:p>
        </p:txBody>
      </p:sp>
      <p:pic>
        <p:nvPicPr>
          <p:cNvPr id="2050" name="Picture 2" descr="http://s8.picofile.com/file/832884165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84" y="791793"/>
            <a:ext cx="1953031" cy="28077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238172" y="3949958"/>
            <a:ext cx="4775200" cy="9558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rtl="1"/>
            <a:r>
              <a:rPr lang="fa-IR" sz="2400" dirty="0">
                <a:solidFill>
                  <a:schemeClr val="tx1"/>
                </a:solidFill>
                <a:cs typeface="B Nazanin" panose="00000400000000000000" pitchFamily="2" charset="-78"/>
              </a:rPr>
              <a:t>سپس مانند شکل زیر فایل </a:t>
            </a:r>
            <a:r>
              <a:rPr lang="en-US" sz="2400" dirty="0">
                <a:solidFill>
                  <a:schemeClr val="tx1"/>
                </a:solidFill>
                <a:cs typeface="B Nazanin" panose="00000400000000000000" pitchFamily="2" charset="-78"/>
              </a:rPr>
              <a:t>SPSS </a:t>
            </a:r>
            <a:r>
              <a:rPr lang="fa-IR" sz="2400" dirty="0">
                <a:solidFill>
                  <a:schemeClr val="tx1"/>
                </a:solidFill>
                <a:cs typeface="B Nazanin" panose="00000400000000000000" pitchFamily="2" charset="-78"/>
              </a:rPr>
              <a:t>را انتخاب و روی </a:t>
            </a:r>
            <a:r>
              <a:rPr lang="en-US" sz="2400" dirty="0">
                <a:solidFill>
                  <a:schemeClr val="tx1"/>
                </a:solidFill>
                <a:cs typeface="B Nazanin" panose="00000400000000000000" pitchFamily="2" charset="-78"/>
              </a:rPr>
              <a:t>Open </a:t>
            </a:r>
            <a:r>
              <a:rPr lang="fa-IR" sz="2400" dirty="0">
                <a:solidFill>
                  <a:schemeClr val="tx1"/>
                </a:solidFill>
                <a:cs typeface="B Nazanin" panose="00000400000000000000" pitchFamily="2" charset="-78"/>
              </a:rPr>
              <a:t>کلیک می کنیم.</a:t>
            </a:r>
          </a:p>
          <a:p>
            <a:pPr marL="0" indent="0" algn="just" rtl="1">
              <a:buNone/>
            </a:pPr>
            <a:endParaRPr lang="fa-IR" sz="2400" dirty="0">
              <a:solidFill>
                <a:schemeClr val="tx1"/>
              </a:solidFill>
              <a:cs typeface="B Nazanin" panose="00000400000000000000" pitchFamily="2" charset="-78"/>
            </a:endParaRPr>
          </a:p>
        </p:txBody>
      </p:sp>
      <p:pic>
        <p:nvPicPr>
          <p:cNvPr id="2052" name="Picture 4" descr="http://s9.picofile.com/file/83288416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6" y="3777712"/>
            <a:ext cx="3265596" cy="300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0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7057" y="-618987"/>
            <a:ext cx="7543800" cy="1382713"/>
          </a:xfrm>
        </p:spPr>
        <p:txBody>
          <a:bodyPr>
            <a:normAutofit/>
          </a:bodyPr>
          <a:lstStyle/>
          <a:p>
            <a:pPr algn="l" rtl="1"/>
            <a:r>
              <a:rPr lang="fa-IR" sz="2700" dirty="0">
                <a:cs typeface="B Titr" panose="00000700000000000000" pitchFamily="2" charset="-78"/>
              </a:rPr>
              <a:t>قسمت اول: وارد کردن داده ها از نرم افزاری مانند </a:t>
            </a:r>
            <a:r>
              <a:rPr lang="en-US" sz="2700" dirty="0">
                <a:cs typeface="B Titr" panose="00000700000000000000" pitchFamily="2" charset="-78"/>
              </a:rPr>
              <a:t>SPSS</a:t>
            </a:r>
          </a:p>
        </p:txBody>
      </p:sp>
      <p:sp>
        <p:nvSpPr>
          <p:cNvPr id="3" name="Content Placeholder 2"/>
          <p:cNvSpPr>
            <a:spLocks noGrp="1"/>
          </p:cNvSpPr>
          <p:nvPr>
            <p:ph idx="4294967295"/>
          </p:nvPr>
        </p:nvSpPr>
        <p:spPr>
          <a:xfrm>
            <a:off x="353290" y="1137815"/>
            <a:ext cx="8438079" cy="955871"/>
          </a:xfrm>
        </p:spPr>
        <p:txBody>
          <a:bodyPr>
            <a:noAutofit/>
          </a:bodyPr>
          <a:lstStyle/>
          <a:p>
            <a:pPr algn="just" rtl="1"/>
            <a:r>
              <a:rPr lang="fa-IR" sz="2400" dirty="0">
                <a:solidFill>
                  <a:schemeClr val="tx1"/>
                </a:solidFill>
                <a:cs typeface="B Nazanin" panose="00000400000000000000" pitchFamily="2" charset="-78"/>
              </a:rPr>
              <a:t> در قسمت بعد نرم افزار از شما می خواهد که نامی برای فایل خود در لیزرل انتخاب کنید تا با </a:t>
            </a:r>
            <a:r>
              <a:rPr lang="fa-IR" sz="2400" dirty="0" smtClean="0">
                <a:solidFill>
                  <a:schemeClr val="tx1"/>
                </a:solidFill>
                <a:cs typeface="B Nazanin" panose="00000400000000000000" pitchFamily="2" charset="-78"/>
              </a:rPr>
              <a:t>پسوند</a:t>
            </a:r>
            <a:r>
              <a:rPr lang="en-US" sz="2400" dirty="0" smtClean="0">
                <a:solidFill>
                  <a:schemeClr val="tx1"/>
                </a:solidFill>
                <a:cs typeface="B Nazanin" panose="00000400000000000000" pitchFamily="2" charset="-78"/>
              </a:rPr>
              <a:t>.</a:t>
            </a:r>
            <a:r>
              <a:rPr lang="en-US" sz="2400" dirty="0" err="1" smtClean="0">
                <a:solidFill>
                  <a:schemeClr val="tx1"/>
                </a:solidFill>
                <a:cs typeface="B Nazanin" panose="00000400000000000000" pitchFamily="2" charset="-78"/>
              </a:rPr>
              <a:t>psf</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آن </a:t>
            </a:r>
            <a:r>
              <a:rPr lang="fa-IR" sz="2400" dirty="0">
                <a:solidFill>
                  <a:schemeClr val="tx1"/>
                </a:solidFill>
                <a:cs typeface="B Nazanin" panose="00000400000000000000" pitchFamily="2" charset="-78"/>
              </a:rPr>
              <a:t>را ذخیره نماید. مانند شکل زیر نامی به عنوان مثال </a:t>
            </a:r>
            <a:r>
              <a:rPr lang="en-US" sz="2400" dirty="0">
                <a:solidFill>
                  <a:schemeClr val="tx1"/>
                </a:solidFill>
                <a:cs typeface="B Nazanin" panose="00000400000000000000" pitchFamily="2" charset="-78"/>
              </a:rPr>
              <a:t>DATA </a:t>
            </a:r>
            <a:r>
              <a:rPr lang="fa-IR" sz="2400" dirty="0">
                <a:solidFill>
                  <a:schemeClr val="tx1"/>
                </a:solidFill>
                <a:cs typeface="B Nazanin" panose="00000400000000000000" pitchFamily="2" charset="-78"/>
              </a:rPr>
              <a:t>را برای فایل خود انتخاب و روی </a:t>
            </a:r>
            <a:r>
              <a:rPr lang="en-US" sz="2400" dirty="0">
                <a:solidFill>
                  <a:schemeClr val="tx1"/>
                </a:solidFill>
                <a:cs typeface="B Nazanin" panose="00000400000000000000" pitchFamily="2" charset="-78"/>
              </a:rPr>
              <a:t>Save </a:t>
            </a:r>
            <a:r>
              <a:rPr lang="fa-IR" sz="2400" dirty="0">
                <a:solidFill>
                  <a:schemeClr val="tx1"/>
                </a:solidFill>
                <a:cs typeface="B Nazanin" panose="00000400000000000000" pitchFamily="2" charset="-78"/>
              </a:rPr>
              <a:t>کلیک می کنیم.</a:t>
            </a:r>
          </a:p>
        </p:txBody>
      </p:sp>
      <p:pic>
        <p:nvPicPr>
          <p:cNvPr id="3074" name="Picture 2" descr="http://s9.picofile.com/file/832884167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0" y="2237075"/>
            <a:ext cx="416242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52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7057" y="-618987"/>
            <a:ext cx="7543800" cy="1382713"/>
          </a:xfrm>
        </p:spPr>
        <p:txBody>
          <a:bodyPr>
            <a:normAutofit/>
          </a:bodyPr>
          <a:lstStyle/>
          <a:p>
            <a:pPr algn="l" rtl="1"/>
            <a:r>
              <a:rPr lang="fa-IR" sz="2700" dirty="0">
                <a:cs typeface="B Titr" panose="00000700000000000000" pitchFamily="2" charset="-78"/>
              </a:rPr>
              <a:t>قسمت اول: وارد کردن داده ها از نرم افزاری مانند </a:t>
            </a:r>
            <a:r>
              <a:rPr lang="en-US" sz="2700" dirty="0">
                <a:cs typeface="B Titr" panose="00000700000000000000" pitchFamily="2" charset="-78"/>
              </a:rPr>
              <a:t>SPSS</a:t>
            </a:r>
          </a:p>
        </p:txBody>
      </p:sp>
      <p:sp>
        <p:nvSpPr>
          <p:cNvPr id="3" name="Content Placeholder 2"/>
          <p:cNvSpPr>
            <a:spLocks noGrp="1"/>
          </p:cNvSpPr>
          <p:nvPr>
            <p:ph idx="4294967295"/>
          </p:nvPr>
        </p:nvSpPr>
        <p:spPr>
          <a:xfrm>
            <a:off x="353290" y="1137815"/>
            <a:ext cx="8438079" cy="955871"/>
          </a:xfrm>
        </p:spPr>
        <p:txBody>
          <a:bodyPr>
            <a:noAutofit/>
          </a:bodyPr>
          <a:lstStyle/>
          <a:p>
            <a:pPr algn="just" rtl="1"/>
            <a:r>
              <a:rPr lang="fa-IR" sz="2400" dirty="0">
                <a:solidFill>
                  <a:schemeClr val="tx1"/>
                </a:solidFill>
                <a:cs typeface="B Nazanin" panose="00000400000000000000" pitchFamily="2" charset="-78"/>
              </a:rPr>
              <a:t> همانطور که می بینید داده های شما در نرم افزار لیزرل وارد شده  و آماده تجزیه و تحلیل می باشد.</a:t>
            </a:r>
          </a:p>
        </p:txBody>
      </p:sp>
      <p:pic>
        <p:nvPicPr>
          <p:cNvPr id="4098" name="Picture 2" descr="http://s8.picofile.com/file/832884169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0" y="1709737"/>
            <a:ext cx="47625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3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457" y="-244898"/>
            <a:ext cx="7543800" cy="1382713"/>
          </a:xfrm>
        </p:spPr>
        <p:txBody>
          <a:bodyPr>
            <a:normAutofit/>
          </a:bodyPr>
          <a:lstStyle/>
          <a:p>
            <a:pPr algn="ctr" rtl="1"/>
            <a:r>
              <a:rPr lang="fa-IR" sz="2700" dirty="0">
                <a:cs typeface="B Titr" panose="00000700000000000000" pitchFamily="2" charset="-78"/>
              </a:rPr>
              <a:t>قسمت دوم : تحلیل عاملی تأییدی</a:t>
            </a:r>
            <a:br>
              <a:rPr lang="fa-IR" sz="2700" dirty="0">
                <a:cs typeface="B Titr" panose="00000700000000000000" pitchFamily="2" charset="-78"/>
              </a:rPr>
            </a:br>
            <a:endParaRPr lang="fa-IR" sz="2700" dirty="0">
              <a:cs typeface="B Titr" panose="00000700000000000000" pitchFamily="2" charset="-78"/>
            </a:endParaRPr>
          </a:p>
        </p:txBody>
      </p:sp>
      <p:sp>
        <p:nvSpPr>
          <p:cNvPr id="5" name="Rectangle 4"/>
          <p:cNvSpPr/>
          <p:nvPr/>
        </p:nvSpPr>
        <p:spPr>
          <a:xfrm>
            <a:off x="2324100" y="1137815"/>
            <a:ext cx="6311900" cy="461665"/>
          </a:xfrm>
          <a:prstGeom prst="rect">
            <a:avLst/>
          </a:prstGeom>
        </p:spPr>
        <p:txBody>
          <a:bodyPr wrap="square">
            <a:spAutoFit/>
          </a:bodyPr>
          <a:lstStyle/>
          <a:p>
            <a:pPr algn="just" rtl="1"/>
            <a:r>
              <a:rPr lang="fa-IR" sz="2400" b="0" i="0" dirty="0" smtClean="0">
                <a:solidFill>
                  <a:srgbClr val="43342B"/>
                </a:solidFill>
                <a:effectLst/>
                <a:latin typeface="Tahoma" panose="020B0604030504040204" pitchFamily="34" charset="0"/>
                <a:cs typeface="B Lotus" panose="00000400000000000000" pitchFamily="2" charset="-78"/>
              </a:rPr>
              <a:t> ابتدا از قسمت </a:t>
            </a:r>
            <a:r>
              <a:rPr lang="en-US" sz="2400" b="0" i="0" dirty="0" smtClean="0">
                <a:solidFill>
                  <a:srgbClr val="43342B"/>
                </a:solidFill>
                <a:effectLst/>
                <a:latin typeface="Tahoma" panose="020B0604030504040204" pitchFamily="34" charset="0"/>
                <a:cs typeface="B Lotus" panose="00000400000000000000" pitchFamily="2" charset="-78"/>
              </a:rPr>
              <a:t>File</a:t>
            </a:r>
            <a:r>
              <a:rPr lang="fa-IR" sz="2400" b="0" i="0" dirty="0" smtClean="0">
                <a:solidFill>
                  <a:srgbClr val="43342B"/>
                </a:solidFill>
                <a:effectLst/>
                <a:latin typeface="Tahoma" panose="020B0604030504040204" pitchFamily="34" charset="0"/>
                <a:cs typeface="B Lotus" panose="00000400000000000000" pitchFamily="2" charset="-78"/>
              </a:rPr>
              <a:t> گزینه</a:t>
            </a:r>
            <a:r>
              <a:rPr lang="en-US" sz="2400" b="0" i="0" dirty="0" smtClean="0">
                <a:solidFill>
                  <a:srgbClr val="43342B"/>
                </a:solidFill>
                <a:effectLst/>
                <a:latin typeface="Tahoma" panose="020B0604030504040204" pitchFamily="34" charset="0"/>
                <a:cs typeface="B Lotus" panose="00000400000000000000" pitchFamily="2" charset="-78"/>
              </a:rPr>
              <a:t>New</a:t>
            </a:r>
            <a:r>
              <a:rPr lang="fa-IR" sz="2400" b="0" i="0" dirty="0" smtClean="0">
                <a:solidFill>
                  <a:srgbClr val="43342B"/>
                </a:solidFill>
                <a:effectLst/>
                <a:latin typeface="Tahoma" panose="020B0604030504040204" pitchFamily="34" charset="0"/>
                <a:cs typeface="B Lotus" panose="00000400000000000000" pitchFamily="2" charset="-78"/>
              </a:rPr>
              <a:t> </a:t>
            </a:r>
            <a:r>
              <a:rPr lang="en-US" sz="2400" b="0" i="0" dirty="0" smtClean="0">
                <a:solidFill>
                  <a:srgbClr val="43342B"/>
                </a:solidFill>
                <a:effectLst/>
                <a:latin typeface="Tahoma" panose="020B0604030504040204" pitchFamily="34" charset="0"/>
                <a:cs typeface="B Lotus" panose="00000400000000000000" pitchFamily="2" charset="-78"/>
              </a:rPr>
              <a:t> </a:t>
            </a:r>
            <a:r>
              <a:rPr lang="fa-IR" sz="2400" b="0" i="0" dirty="0" smtClean="0">
                <a:solidFill>
                  <a:srgbClr val="43342B"/>
                </a:solidFill>
                <a:effectLst/>
                <a:latin typeface="Tahoma" panose="020B0604030504040204" pitchFamily="34" charset="0"/>
                <a:cs typeface="B Lotus" panose="00000400000000000000" pitchFamily="2" charset="-78"/>
              </a:rPr>
              <a:t>را انتخاب می کنیم.</a:t>
            </a:r>
          </a:p>
        </p:txBody>
      </p:sp>
      <p:pic>
        <p:nvPicPr>
          <p:cNvPr id="5122" name="Picture 2" descr="http://s8.picofile.com/file/83288419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38312"/>
            <a:ext cx="476250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5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68</TotalTime>
  <Words>1560</Words>
  <Application>Microsoft Office PowerPoint</Application>
  <PresentationFormat>On-screen Show (4:3)</PresentationFormat>
  <Paragraphs>97</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 Lotus</vt:lpstr>
      <vt:lpstr>B Nazanin</vt:lpstr>
      <vt:lpstr>B Titr</vt:lpstr>
      <vt:lpstr>Calibri</vt:lpstr>
      <vt:lpstr>Calibri Light</vt:lpstr>
      <vt:lpstr>Tahoma</vt:lpstr>
      <vt:lpstr>Retrospect</vt:lpstr>
      <vt:lpstr>آموزش تحلیل عاملی در نرم افزار لیزرل</vt:lpstr>
      <vt:lpstr>مقدمه</vt:lpstr>
      <vt:lpstr>مقدمه</vt:lpstr>
      <vt:lpstr>مثال</vt:lpstr>
      <vt:lpstr>قسمت اول: وارد کردن داده ها از نرم افزاری مانند SPSS</vt:lpstr>
      <vt:lpstr>قسمت اول: وارد کردن داده ها از نرم افزاری مانند SPSS</vt:lpstr>
      <vt:lpstr>قسمت اول: وارد کردن داده ها از نرم افزاری مانند SPSS</vt:lpstr>
      <vt:lpstr>قسمت اول: وارد کردن داده ها از نرم افزاری مانند SPSS</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قسمت دوم : تحلیل عاملی تأییدی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تحلیل عاملی تأییدی : مرتبه دوم </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تحلیل عاملی در نرم افزار لیزرل</dc:title>
  <dc:creator>apple</dc:creator>
  <cp:lastModifiedBy>MRT www.Win2Farsi.com</cp:lastModifiedBy>
  <cp:revision>9</cp:revision>
  <dcterms:created xsi:type="dcterms:W3CDTF">2021-01-17T07:47:00Z</dcterms:created>
  <dcterms:modified xsi:type="dcterms:W3CDTF">2021-01-17T09:49:45Z</dcterms:modified>
</cp:coreProperties>
</file>