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4"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101" d="100"/>
          <a:sy n="101" d="100"/>
        </p:scale>
        <p:origin x="96"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34900" y="3085765"/>
            <a:ext cx="8447150"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435894" y="1020431"/>
            <a:ext cx="8245162" cy="1475013"/>
          </a:xfrm>
          <a:effectLst/>
        </p:spPr>
        <p:txBody>
          <a:bodyPr anchor="b">
            <a:normAutofit/>
          </a:bodyPr>
          <a:lstStyle>
            <a:lvl1pPr>
              <a:defRPr sz="27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435895" y="2495446"/>
            <a:ext cx="8245160" cy="590321"/>
          </a:xfrm>
        </p:spPr>
        <p:txBody>
          <a:bodyPr anchor="t">
            <a:normAutofit/>
          </a:bodyPr>
          <a:lstStyle>
            <a:lvl1pPr marL="0" indent="0" algn="l">
              <a:buNone/>
              <a:defRPr sz="1200" cap="all">
                <a:solidFill>
                  <a:schemeClr val="accent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5704463" y="5956138"/>
            <a:ext cx="2133600" cy="365125"/>
          </a:xfrm>
        </p:spPr>
        <p:txBody>
          <a:bodyPr/>
          <a:lstStyle>
            <a:lvl1pPr>
              <a:defRPr>
                <a:solidFill>
                  <a:schemeClr val="accent1">
                    <a:lumMod val="75000"/>
                    <a:lumOff val="25000"/>
                  </a:schemeClr>
                </a:solidFill>
              </a:defRPr>
            </a:lvl1pPr>
          </a:lstStyle>
          <a:p>
            <a:fld id="{B61BEF0D-F0BB-DE4B-95CE-6DB70DBA9567}" type="datetimeFigureOut">
              <a:rPr lang="en-US" dirty="0"/>
              <a:pPr/>
              <a:t>5/24/2018</a:t>
            </a:fld>
            <a:endParaRPr lang="en-US" dirty="0"/>
          </a:p>
        </p:txBody>
      </p:sp>
      <p:sp>
        <p:nvSpPr>
          <p:cNvPr id="5" name="Footer Placeholder 4"/>
          <p:cNvSpPr>
            <a:spLocks noGrp="1"/>
          </p:cNvSpPr>
          <p:nvPr>
            <p:ph type="ftr" sz="quarter" idx="11"/>
          </p:nvPr>
        </p:nvSpPr>
        <p:spPr>
          <a:xfrm>
            <a:off x="435894" y="5951812"/>
            <a:ext cx="5187908"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7918725" y="5956138"/>
            <a:ext cx="76233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435894" y="702156"/>
            <a:ext cx="8272212" cy="1013800"/>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1" y="599725"/>
            <a:ext cx="2180113"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1" y="675727"/>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3" y="675727"/>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8"/>
            <a:ext cx="996106" cy="365125"/>
          </a:xfrm>
        </p:spPr>
        <p:txBody>
          <a:bodyPr/>
          <a:lstStyle>
            <a:lvl1pPr>
              <a:defRPr>
                <a:solidFill>
                  <a:schemeClr val="accent1">
                    <a:lumMod val="75000"/>
                    <a:lumOff val="25000"/>
                  </a:schemeClr>
                </a:solidFill>
              </a:defRPr>
            </a:lvl1pPr>
          </a:lstStyle>
          <a:p>
            <a:fld id="{B61BEF0D-F0BB-DE4B-95CE-6DB70DBA9567}" type="datetimeFigureOut">
              <a:rPr lang="en-US" dirty="0"/>
              <a:pPr/>
              <a:t>5/24/2018</a:t>
            </a:fld>
            <a:endParaRPr lang="en-US" dirty="0"/>
          </a:p>
        </p:txBody>
      </p:sp>
      <p:sp>
        <p:nvSpPr>
          <p:cNvPr id="5" name="Footer Placeholder 4"/>
          <p:cNvSpPr>
            <a:spLocks noGrp="1"/>
          </p:cNvSpPr>
          <p:nvPr>
            <p:ph type="ftr" sz="quarter" idx="11"/>
          </p:nvPr>
        </p:nvSpPr>
        <p:spPr>
          <a:xfrm>
            <a:off x="581193" y="5951812"/>
            <a:ext cx="5922209" cy="365125"/>
          </a:xfrm>
        </p:spPr>
        <p:txBody>
          <a:bodyPr/>
          <a:lstStyle/>
          <a:p>
            <a:endParaRPr lang="en-US" dirty="0"/>
          </a:p>
        </p:txBody>
      </p:sp>
      <p:sp>
        <p:nvSpPr>
          <p:cNvPr id="6" name="Slide Number Placeholder 5"/>
          <p:cNvSpPr>
            <a:spLocks noGrp="1"/>
          </p:cNvSpPr>
          <p:nvPr>
            <p:ph type="sldNum" sz="quarter" idx="12"/>
          </p:nvPr>
        </p:nvSpPr>
        <p:spPr>
          <a:xfrm>
            <a:off x="7834962" y="5956138"/>
            <a:ext cx="873146"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702156"/>
            <a:ext cx="8272212" cy="101380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435895" y="2180497"/>
            <a:ext cx="8272211" cy="367830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18725" y="5956138"/>
            <a:ext cx="789381"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335863" y="5141975"/>
            <a:ext cx="8468145"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3043911"/>
            <a:ext cx="8272211" cy="1497507"/>
          </a:xfrm>
        </p:spPr>
        <p:txBody>
          <a:bodyPr anchor="b">
            <a:normAutofit/>
          </a:bodyPr>
          <a:lstStyle>
            <a:lvl1pPr algn="l">
              <a:defRPr sz="27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350" cap="all">
                <a:solidFill>
                  <a:schemeClr val="accent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5/24/2018</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729658"/>
            <a:ext cx="8272212" cy="988332"/>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35895" y="2228004"/>
            <a:ext cx="4066793"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1313" y="2228004"/>
            <a:ext cx="4066794"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334487"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435895" y="729658"/>
            <a:ext cx="8272212" cy="988332"/>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65415" y="2250893"/>
            <a:ext cx="3815306" cy="536005"/>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435896" y="2926053"/>
            <a:ext cx="4044825"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92802" y="2250893"/>
            <a:ext cx="3815305" cy="553373"/>
          </a:xfrm>
        </p:spPr>
        <p:txBody>
          <a:bodyPr anchor="b">
            <a:noAutofit/>
          </a:bodyPr>
          <a:lstStyle>
            <a:lvl1pPr marL="0" indent="0">
              <a:buNone/>
              <a:defRPr sz="1650" b="0">
                <a:solidFill>
                  <a:schemeClr val="accent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63282" y="2926053"/>
            <a:ext cx="4044825"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330512"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431921" y="729658"/>
            <a:ext cx="8272212" cy="988332"/>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5/24/2018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5/24/2018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335863" y="5141973"/>
            <a:ext cx="847365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5262296"/>
            <a:ext cx="3682084" cy="689514"/>
          </a:xfrm>
        </p:spPr>
        <p:txBody>
          <a:bodyPr anchor="ctr"/>
          <a:lstStyle>
            <a:lvl1pPr algn="l">
              <a:defRPr sz="15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335862" y="601200"/>
            <a:ext cx="8469630" cy="4204800"/>
          </a:xfrm>
        </p:spPr>
        <p:txBody>
          <a:bodyPr anchor="ctr">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8" y="5262297"/>
            <a:ext cx="4402490" cy="689515"/>
          </a:xfrm>
        </p:spPr>
        <p:txBody>
          <a:bodyPr anchor="ctr">
            <a:normAutofit/>
          </a:bodyPr>
          <a:lstStyle>
            <a:lvl1pPr marL="0" indent="0" algn="r">
              <a:buNone/>
              <a:defRPr sz="825">
                <a:solidFill>
                  <a:schemeClr val="bg1"/>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5/24/2018</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5895" y="4693389"/>
            <a:ext cx="8272212" cy="566738"/>
          </a:xfrm>
        </p:spPr>
        <p:txBody>
          <a:bodyPr anchor="b">
            <a:normAutofit/>
          </a:bodyPr>
          <a:lstStyle>
            <a:lvl1pPr algn="l">
              <a:defRPr sz="18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35863" y="599725"/>
            <a:ext cx="8468144" cy="3557252"/>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smtClean="0"/>
              <a:t>Click icon to add picture</a:t>
            </a:r>
            <a:endParaRPr lang="en-US" dirty="0"/>
          </a:p>
        </p:txBody>
      </p:sp>
      <p:sp>
        <p:nvSpPr>
          <p:cNvPr id="4" name="Text Placeholder 3"/>
          <p:cNvSpPr>
            <a:spLocks noGrp="1"/>
          </p:cNvSpPr>
          <p:nvPr>
            <p:ph type="body" sz="half" idx="2"/>
          </p:nvPr>
        </p:nvSpPr>
        <p:spPr>
          <a:xfrm>
            <a:off x="435894" y="5260128"/>
            <a:ext cx="8272213" cy="598671"/>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5/24/2018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35894" y="705124"/>
            <a:ext cx="8272212" cy="1189554"/>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35894" y="2336003"/>
            <a:ext cx="8272212" cy="3522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04464" y="5956138"/>
            <a:ext cx="2133599" cy="365125"/>
          </a:xfrm>
          <a:prstGeom prst="rect">
            <a:avLst/>
          </a:prstGeom>
        </p:spPr>
        <p:txBody>
          <a:bodyPr vert="horz" lIns="91440" tIns="45720" rIns="91440" bIns="45720" rtlCol="0" anchor="ctr"/>
          <a:lstStyle>
            <a:lvl1pPr algn="r">
              <a:defRPr sz="675">
                <a:solidFill>
                  <a:schemeClr val="accent2"/>
                </a:solidFill>
              </a:defRPr>
            </a:lvl1pPr>
          </a:lstStyle>
          <a:p>
            <a:fld id="{B61BEF0D-F0BB-DE4B-95CE-6DB70DBA9567}" type="datetimeFigureOut">
              <a:rPr lang="en-US" dirty="0"/>
              <a:pPr/>
              <a:t>5/24/2018</a:t>
            </a:fld>
            <a:endParaRPr lang="en-US" dirty="0"/>
          </a:p>
        </p:txBody>
      </p:sp>
      <p:sp>
        <p:nvSpPr>
          <p:cNvPr id="5" name="Footer Placeholder 4"/>
          <p:cNvSpPr>
            <a:spLocks noGrp="1"/>
          </p:cNvSpPr>
          <p:nvPr>
            <p:ph type="ftr" sz="quarter" idx="3"/>
          </p:nvPr>
        </p:nvSpPr>
        <p:spPr>
          <a:xfrm>
            <a:off x="435894" y="5951812"/>
            <a:ext cx="5187908" cy="365125"/>
          </a:xfrm>
          <a:prstGeom prst="rect">
            <a:avLst/>
          </a:prstGeom>
        </p:spPr>
        <p:txBody>
          <a:bodyPr vert="horz" lIns="91440" tIns="45720" rIns="91440" bIns="45720" rtlCol="0" anchor="ctr"/>
          <a:lstStyle>
            <a:lvl1pPr algn="l">
              <a:defRPr sz="675"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7918725" y="5956138"/>
            <a:ext cx="789383" cy="365125"/>
          </a:xfrm>
          <a:prstGeom prst="rect">
            <a:avLst/>
          </a:prstGeom>
        </p:spPr>
        <p:txBody>
          <a:bodyPr vert="horz" lIns="91440" tIns="45720" rIns="91440" bIns="45720" rtlCol="0" anchor="ctr"/>
          <a:lstStyle>
            <a:lvl1pPr algn="r">
              <a:defRPr sz="675">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334901" y="457200"/>
            <a:ext cx="277749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6031610" y="453643"/>
            <a:ext cx="277749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181373" y="457200"/>
            <a:ext cx="277749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42900" rtl="0" eaLnBrk="1" latinLnBrk="0" hangingPunct="1">
        <a:spcBef>
          <a:spcPct val="0"/>
        </a:spcBef>
        <a:buNone/>
        <a:defRPr sz="21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9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350" kern="1200">
          <a:solidFill>
            <a:schemeClr val="tx2"/>
          </a:solidFill>
          <a:latin typeface="+mn-lt"/>
          <a:ea typeface="+mn-ea"/>
          <a:cs typeface="+mn-cs"/>
        </a:defRPr>
      </a:lvl1pPr>
      <a:lvl2pPr marL="472500" indent="-229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2pPr>
      <a:lvl3pPr marL="675000" indent="-202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1050" kern="1200">
          <a:solidFill>
            <a:schemeClr val="tx2"/>
          </a:solidFill>
          <a:latin typeface="+mn-lt"/>
          <a:ea typeface="+mn-ea"/>
          <a:cs typeface="+mn-cs"/>
        </a:defRPr>
      </a:lvl3pPr>
      <a:lvl4pPr marL="93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4pPr>
      <a:lvl5pPr marL="1201500" indent="-17550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5pPr>
      <a:lvl6pPr marL="142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6pPr>
      <a:lvl7pPr marL="165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7pPr>
      <a:lvl8pPr marL="1875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8pPr>
      <a:lvl9pPr marL="2100000" indent="-171450" algn="l" defTabSz="342900" rtl="0" eaLnBrk="1" latinLnBrk="0" hangingPunct="1">
        <a:spcBef>
          <a:spcPct val="20000"/>
        </a:spcBef>
        <a:spcAft>
          <a:spcPts val="450"/>
        </a:spcAft>
        <a:buClr>
          <a:schemeClr val="accent2"/>
        </a:buClr>
        <a:buSzPct val="92000"/>
        <a:buFont typeface="Wingdings 2" panose="05020102010507070707" pitchFamily="18" charset="2"/>
        <a:buChar char=""/>
        <a:defRPr sz="900" kern="1200">
          <a:solidFill>
            <a:schemeClr val="tx2"/>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ttraket.com/wp-content/uploads/2012/06/7.jpg" TargetMode="Externa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 Id="rId4" Type="http://schemas.openxmlformats.org/officeDocument/2006/relationships/image" Target="../media/image12.jpeg"/></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www.ttraket.com/wp-content/uploads/2012/06/17.jpg" TargetMode="Externa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5895" y="2127800"/>
            <a:ext cx="8245160" cy="590321"/>
          </a:xfrm>
        </p:spPr>
        <p:txBody>
          <a:bodyPr/>
          <a:lstStyle/>
          <a:p>
            <a:endParaRPr lang="fa-IR" dirty="0" smtClean="0"/>
          </a:p>
          <a:p>
            <a:endParaRPr lang="en-US" dirty="0"/>
          </a:p>
        </p:txBody>
      </p:sp>
      <p:sp>
        <p:nvSpPr>
          <p:cNvPr id="4" name="Title 3"/>
          <p:cNvSpPr>
            <a:spLocks noGrp="1"/>
          </p:cNvSpPr>
          <p:nvPr>
            <p:ph type="ctrTitle"/>
          </p:nvPr>
        </p:nvSpPr>
        <p:spPr/>
        <p:txBody>
          <a:bodyPr/>
          <a:lstStyle/>
          <a:p>
            <a:endParaRPr lang="en-US"/>
          </a:p>
        </p:txBody>
      </p:sp>
    </p:spTree>
    <p:extLst>
      <p:ext uri="{BB962C8B-B14F-4D97-AF65-F5344CB8AC3E}">
        <p14:creationId xmlns:p14="http://schemas.microsoft.com/office/powerpoint/2010/main" val="146236774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cs typeface="B Titr" panose="00000700000000000000" pitchFamily="2" charset="-78"/>
              </a:rPr>
              <a:t>راه حل</a:t>
            </a:r>
            <a:endParaRPr lang="en-US" sz="2800" dirty="0">
              <a:cs typeface="B Titr" panose="00000700000000000000" pitchFamily="2" charset="-78"/>
            </a:endParaRPr>
          </a:p>
        </p:txBody>
      </p:sp>
      <p:sp>
        <p:nvSpPr>
          <p:cNvPr id="4" name="Rectangle 3"/>
          <p:cNvSpPr/>
          <p:nvPr/>
        </p:nvSpPr>
        <p:spPr>
          <a:xfrm>
            <a:off x="320511" y="2012353"/>
            <a:ext cx="8387595" cy="461665"/>
          </a:xfrm>
          <a:prstGeom prst="rect">
            <a:avLst/>
          </a:prstGeom>
        </p:spPr>
        <p:txBody>
          <a:bodyPr wrap="square">
            <a:spAutoFit/>
          </a:bodyPr>
          <a:lstStyle/>
          <a:p>
            <a:pPr algn="just" rtl="1"/>
            <a:r>
              <a:rPr lang="fa-IR" sz="2400" b="1" dirty="0">
                <a:cs typeface="B Nazanin" panose="00000400000000000000" pitchFamily="2" charset="-78"/>
              </a:rPr>
              <a:t>۱- تمرینات کششی :</a:t>
            </a:r>
            <a:endParaRPr lang="fa-IR" sz="2400" b="0" i="0" dirty="0">
              <a:solidFill>
                <a:srgbClr val="333333"/>
              </a:solidFill>
              <a:effectLst/>
              <a:latin typeface="Tahoma" panose="020B0604030504040204" pitchFamily="34" charset="0"/>
              <a:cs typeface="B Nazanin" panose="00000400000000000000" pitchFamily="2" charset="-78"/>
            </a:endParaRPr>
          </a:p>
        </p:txBody>
      </p:sp>
      <p:sp>
        <p:nvSpPr>
          <p:cNvPr id="3" name="Rectangle 2"/>
          <p:cNvSpPr/>
          <p:nvPr/>
        </p:nvSpPr>
        <p:spPr>
          <a:xfrm>
            <a:off x="3992251" y="2620008"/>
            <a:ext cx="4572000" cy="2862322"/>
          </a:xfrm>
          <a:prstGeom prst="rect">
            <a:avLst/>
          </a:prstGeom>
        </p:spPr>
        <p:txBody>
          <a:bodyPr>
            <a:spAutoFit/>
          </a:bodyPr>
          <a:lstStyle/>
          <a:p>
            <a:pPr algn="just" rtl="1"/>
            <a:r>
              <a:rPr lang="fa-IR" b="1" dirty="0">
                <a:solidFill>
                  <a:srgbClr val="333333"/>
                </a:solidFill>
                <a:latin typeface="Tahoma" panose="020B0604030504040204" pitchFamily="34" charset="0"/>
                <a:cs typeface="B Nazanin" panose="00000400000000000000" pitchFamily="2" charset="-78"/>
              </a:rPr>
              <a:t>الف:روی زمین بنشینید پای چپ را دراز کنید وپای راست را بلند کرده وپشت زانوی چپ قرار دهید ، آرنج دست چپ را روی زانوی راستبگذارید و بالا تنه وسر رابه طرف راست بگردانید .۲۰ الی ۳۰ ثانیه در این حالت بمانید ، بعد دست وپا را عوض کنید . ۳ بار تکرار کنید</a:t>
            </a:r>
            <a:endParaRPr lang="fa-IR" dirty="0">
              <a:solidFill>
                <a:srgbClr val="333333"/>
              </a:solidFill>
              <a:latin typeface="Tahoma" panose="020B0604030504040204" pitchFamily="34" charset="0"/>
              <a:cs typeface="B Nazanin" panose="00000400000000000000" pitchFamily="2" charset="-78"/>
            </a:endParaRPr>
          </a:p>
          <a:p>
            <a:pPr algn="just" rtl="1"/>
            <a:r>
              <a:rPr lang="fa-IR" b="1" dirty="0">
                <a:solidFill>
                  <a:srgbClr val="333333"/>
                </a:solidFill>
                <a:latin typeface="Tahoma" panose="020B0604030504040204" pitchFamily="34" charset="0"/>
                <a:cs typeface="B Nazanin" panose="00000400000000000000" pitchFamily="2" charset="-78"/>
              </a:rPr>
              <a:t> </a:t>
            </a:r>
            <a:endParaRPr lang="fa-IR" dirty="0">
              <a:solidFill>
                <a:srgbClr val="333333"/>
              </a:solidFill>
              <a:latin typeface="Tahoma" panose="020B0604030504040204" pitchFamily="34" charset="0"/>
              <a:cs typeface="B Nazanin" panose="00000400000000000000" pitchFamily="2" charset="-78"/>
            </a:endParaRPr>
          </a:p>
          <a:p>
            <a:pPr algn="just" rtl="1"/>
            <a:r>
              <a:rPr lang="fa-IR" b="1" dirty="0">
                <a:solidFill>
                  <a:srgbClr val="333333"/>
                </a:solidFill>
                <a:latin typeface="Tahoma" panose="020B0604030504040204" pitchFamily="34" charset="0"/>
                <a:cs typeface="B Nazanin" panose="00000400000000000000" pitchFamily="2" charset="-78"/>
              </a:rPr>
              <a:t>ب :روی زمین بنشینید پا ها را مستقیم دراز کنید ،در حالیکه کمر را راست نگاه داشته به طرف جلوخم شوید و سعی کنید با دستانتان ،انگشتان پا رالمس کنید .۲۰ الی ۳۰ثانیه در این حالت بمانید و۳ بار تکرار کنید</a:t>
            </a:r>
            <a:endParaRPr lang="fa-IR" b="0" i="0" dirty="0">
              <a:solidFill>
                <a:srgbClr val="333333"/>
              </a:solidFill>
              <a:effectLst/>
              <a:latin typeface="Tahoma" panose="020B0604030504040204" pitchFamily="34" charset="0"/>
              <a:cs typeface="B Nazanin" panose="00000400000000000000" pitchFamily="2" charset="-78"/>
            </a:endParaRPr>
          </a:p>
        </p:txBody>
      </p:sp>
      <p:pic>
        <p:nvPicPr>
          <p:cNvPr id="7172" name="Picture 4" descr="http://www.ttraket.com/wp-content/uploads/2012/06/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14" y="2474018"/>
            <a:ext cx="3246235" cy="18340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638091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cs typeface="B Titr" panose="00000700000000000000" pitchFamily="2" charset="-78"/>
              </a:rPr>
              <a:t>راه حل</a:t>
            </a:r>
            <a:endParaRPr lang="en-US" sz="2800" dirty="0">
              <a:cs typeface="B Titr" panose="00000700000000000000" pitchFamily="2" charset="-78"/>
            </a:endParaRPr>
          </a:p>
        </p:txBody>
      </p:sp>
      <p:sp>
        <p:nvSpPr>
          <p:cNvPr id="4" name="Rectangle 3"/>
          <p:cNvSpPr/>
          <p:nvPr/>
        </p:nvSpPr>
        <p:spPr>
          <a:xfrm>
            <a:off x="320511" y="2012353"/>
            <a:ext cx="8387595" cy="461665"/>
          </a:xfrm>
          <a:prstGeom prst="rect">
            <a:avLst/>
          </a:prstGeom>
        </p:spPr>
        <p:txBody>
          <a:bodyPr wrap="square">
            <a:spAutoFit/>
          </a:bodyPr>
          <a:lstStyle/>
          <a:p>
            <a:pPr algn="just" rtl="1"/>
            <a:r>
              <a:rPr lang="fa-IR" sz="2400" b="1" dirty="0">
                <a:cs typeface="B Nazanin" panose="00000400000000000000" pitchFamily="2" charset="-78"/>
              </a:rPr>
              <a:t> </a:t>
            </a:r>
            <a:r>
              <a:rPr lang="fa-IR" sz="2400" b="1" dirty="0" smtClean="0">
                <a:cs typeface="B Nazanin" panose="00000400000000000000" pitchFamily="2" charset="-78"/>
              </a:rPr>
              <a:t>2-تمرینات </a:t>
            </a:r>
            <a:r>
              <a:rPr lang="fa-IR" sz="2400" b="1" dirty="0">
                <a:cs typeface="B Nazanin" panose="00000400000000000000" pitchFamily="2" charset="-78"/>
              </a:rPr>
              <a:t>قدرتی</a:t>
            </a:r>
            <a:endParaRPr lang="fa-IR" sz="2400" b="0" i="0" dirty="0">
              <a:solidFill>
                <a:srgbClr val="333333"/>
              </a:solidFill>
              <a:effectLst/>
              <a:latin typeface="Tahoma" panose="020B0604030504040204" pitchFamily="34" charset="0"/>
              <a:cs typeface="B Nazanin" panose="00000400000000000000" pitchFamily="2" charset="-78"/>
            </a:endParaRPr>
          </a:p>
        </p:txBody>
      </p:sp>
      <p:sp>
        <p:nvSpPr>
          <p:cNvPr id="5" name="Rectangle 4"/>
          <p:cNvSpPr/>
          <p:nvPr/>
        </p:nvSpPr>
        <p:spPr>
          <a:xfrm>
            <a:off x="3985277" y="2660520"/>
            <a:ext cx="4572000" cy="646331"/>
          </a:xfrm>
          <a:prstGeom prst="rect">
            <a:avLst/>
          </a:prstGeom>
        </p:spPr>
        <p:txBody>
          <a:bodyPr>
            <a:spAutoFit/>
          </a:bodyPr>
          <a:lstStyle/>
          <a:p>
            <a:pPr algn="just" rtl="1"/>
            <a:r>
              <a:rPr lang="fa-IR" b="1" dirty="0">
                <a:solidFill>
                  <a:srgbClr val="333333"/>
                </a:solidFill>
                <a:latin typeface="Tahoma" panose="020B0604030504040204" pitchFamily="34" charset="0"/>
                <a:cs typeface="B Nazanin" panose="00000400000000000000" pitchFamily="2" charset="-78"/>
              </a:rPr>
              <a:t>الف :بر روی شکم بخوابید به آرامی هر دو پارا از زمین بلند کنیدولی زانو را خم نکید۱۰ الی ۱۵ بار در دو مرحله</a:t>
            </a:r>
            <a:endParaRPr lang="en-US" dirty="0">
              <a:cs typeface="B Nazanin" panose="00000400000000000000" pitchFamily="2" charset="-78"/>
            </a:endParaRPr>
          </a:p>
        </p:txBody>
      </p:sp>
      <p:sp>
        <p:nvSpPr>
          <p:cNvPr id="6" name="Rectangle 5"/>
          <p:cNvSpPr/>
          <p:nvPr/>
        </p:nvSpPr>
        <p:spPr>
          <a:xfrm>
            <a:off x="3985277" y="3453189"/>
            <a:ext cx="4572000" cy="2308324"/>
          </a:xfrm>
          <a:prstGeom prst="rect">
            <a:avLst/>
          </a:prstGeom>
        </p:spPr>
        <p:txBody>
          <a:bodyPr>
            <a:spAutoFit/>
          </a:bodyPr>
          <a:lstStyle/>
          <a:p>
            <a:pPr algn="just" rtl="1"/>
            <a:r>
              <a:rPr lang="fa-IR" b="1" dirty="0">
                <a:solidFill>
                  <a:srgbClr val="333333"/>
                </a:solidFill>
                <a:latin typeface="Tahoma" panose="020B0604030504040204" pitchFamily="34" charset="0"/>
                <a:cs typeface="B Nazanin" panose="00000400000000000000" pitchFamily="2" charset="-78"/>
              </a:rPr>
              <a:t>ب: بر روی پشتتان بخوابید پای راست راجمع کنید ولی کف پا روی زمین باشد پای چپ را بلند کردهو مچ آن پا را روی زانوی راست قرار دهید . دست راست را پشت سرگذاشته کف دست چپ روی زمین باشد ،آرنج دست راست را بسمت زانو یچپ حرکت دهید .۱۰ الی ۱۵بار تکرار کنید وبعد دست وپا را عوض کنید</a:t>
            </a:r>
            <a:endParaRPr lang="fa-IR" dirty="0">
              <a:solidFill>
                <a:srgbClr val="333333"/>
              </a:solidFill>
              <a:latin typeface="Tahoma" panose="020B0604030504040204" pitchFamily="34" charset="0"/>
              <a:cs typeface="B Nazanin" panose="00000400000000000000" pitchFamily="2" charset="-78"/>
            </a:endParaRPr>
          </a:p>
          <a:p>
            <a:pPr algn="just" rtl="1"/>
            <a:r>
              <a:rPr lang="fa-IR" dirty="0">
                <a:solidFill>
                  <a:srgbClr val="777777"/>
                </a:solidFill>
                <a:latin typeface="Tahoma" panose="020B0604030504040204" pitchFamily="34" charset="0"/>
                <a:cs typeface="B Nazanin" panose="00000400000000000000" pitchFamily="2" charset="-78"/>
                <a:hlinkClick r:id="rId2"/>
              </a:rPr>
              <a:t/>
            </a:r>
            <a:br>
              <a:rPr lang="fa-IR" dirty="0">
                <a:solidFill>
                  <a:srgbClr val="777777"/>
                </a:solidFill>
                <a:latin typeface="Tahoma" panose="020B0604030504040204" pitchFamily="34" charset="0"/>
                <a:cs typeface="B Nazanin" panose="00000400000000000000" pitchFamily="2" charset="-78"/>
                <a:hlinkClick r:id="rId2"/>
              </a:rPr>
            </a:br>
            <a:endParaRPr lang="en-US" dirty="0">
              <a:cs typeface="B Nazanin" panose="00000400000000000000" pitchFamily="2" charset="-78"/>
            </a:endParaRPr>
          </a:p>
        </p:txBody>
      </p:sp>
      <p:sp>
        <p:nvSpPr>
          <p:cNvPr id="7" name="Rectangle 6"/>
          <p:cNvSpPr/>
          <p:nvPr/>
        </p:nvSpPr>
        <p:spPr>
          <a:xfrm>
            <a:off x="3985277" y="5299848"/>
            <a:ext cx="4572000" cy="923330"/>
          </a:xfrm>
          <a:prstGeom prst="rect">
            <a:avLst/>
          </a:prstGeom>
        </p:spPr>
        <p:txBody>
          <a:bodyPr>
            <a:spAutoFit/>
          </a:bodyPr>
          <a:lstStyle/>
          <a:p>
            <a:pPr algn="just" rtl="1"/>
            <a:r>
              <a:rPr lang="fa-IR" b="1" dirty="0">
                <a:solidFill>
                  <a:srgbClr val="333333"/>
                </a:solidFill>
                <a:latin typeface="Tahoma" panose="020B0604030504040204" pitchFamily="34" charset="0"/>
                <a:cs typeface="B Nazanin" panose="00000400000000000000" pitchFamily="2" charset="-78"/>
              </a:rPr>
              <a:t>ج :بر روی شکم بخوابید دستتانتان را در امتداد بدنبه جلو دراز کنید و همزمان دست راست وپایچپ را بلند کنید .۱۰ الی ۱۵ بار تکرار وبعد دست وپا را عوض کنید .</a:t>
            </a:r>
            <a:endParaRPr lang="en-US" dirty="0">
              <a:cs typeface="B Nazanin" panose="00000400000000000000" pitchFamily="2" charset="-78"/>
            </a:endParaRPr>
          </a:p>
        </p:txBody>
      </p:sp>
      <p:pic>
        <p:nvPicPr>
          <p:cNvPr id="6146" name="Picture 2" descr="http://www.ttraket.com/wp-content/uploads/2012/06/6.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9208" y="2243185"/>
            <a:ext cx="2407908" cy="1210004"/>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http://www.ttraket.com/wp-content/uploads/2012/06/8.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5894" y="3684021"/>
            <a:ext cx="2336332" cy="1112539"/>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http://www.ttraket.com/wp-content/uploads/2012/06/7.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5299848"/>
            <a:ext cx="3258097" cy="7684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52367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a:cs typeface="B Titr" panose="00000700000000000000" pitchFamily="2" charset="-78"/>
              </a:rPr>
              <a:t>کمک های اولیه درد کمر :</a:t>
            </a:r>
            <a:endParaRPr lang="en-US" sz="2800" dirty="0">
              <a:cs typeface="B Titr" panose="00000700000000000000" pitchFamily="2" charset="-78"/>
            </a:endParaRPr>
          </a:p>
        </p:txBody>
      </p:sp>
      <p:sp>
        <p:nvSpPr>
          <p:cNvPr id="4" name="Rectangle 3"/>
          <p:cNvSpPr/>
          <p:nvPr/>
        </p:nvSpPr>
        <p:spPr>
          <a:xfrm>
            <a:off x="320511" y="2134902"/>
            <a:ext cx="8387595" cy="4154984"/>
          </a:xfrm>
          <a:prstGeom prst="rect">
            <a:avLst/>
          </a:prstGeom>
        </p:spPr>
        <p:txBody>
          <a:bodyPr wrap="square">
            <a:spAutoFit/>
          </a:bodyPr>
          <a:lstStyle/>
          <a:p>
            <a:pPr algn="just" rtl="1"/>
            <a:r>
              <a:rPr lang="fa-IR" sz="2200" b="1" dirty="0">
                <a:cs typeface="B Nazanin" panose="00000400000000000000" pitchFamily="2" charset="-78"/>
              </a:rPr>
              <a:t>۱- درد عمومی وخستگی در کمر که بعد از پیاده روی وحرکت بیشتر می شود.علت آن فشار کهنه بر ماهیچه ها است که با حرکات کششی ، استراحت ،کمپرس یخ قابل رفع است اما اگر درد ۷ الی ۱۰ روز ادامه داشت به پزشک مراجعه کنید</a:t>
            </a:r>
            <a:endParaRPr lang="fa-IR" sz="2200" dirty="0">
              <a:cs typeface="B Nazanin" panose="00000400000000000000" pitchFamily="2" charset="-78"/>
            </a:endParaRPr>
          </a:p>
          <a:p>
            <a:pPr algn="just" rtl="1"/>
            <a:r>
              <a:rPr lang="fa-IR" sz="2200" b="1" dirty="0">
                <a:cs typeface="B Nazanin" panose="00000400000000000000" pitchFamily="2" charset="-78"/>
              </a:rPr>
              <a:t>۲- وقت خم شدن احساس درد شدیدمیکنید که علت آن کشیدگی شدید ماهیچه ها است و راه حل آن اینست که به پشت بخوابیدو پا ها راروی صندلی بگذارید(ران وشکم ۹۰ درجه) یخ بگذارید اگر درد ادامه داشت بعد از ۵ روز به پزشک مراجعه کنید</a:t>
            </a:r>
            <a:endParaRPr lang="fa-IR" sz="2200" dirty="0">
              <a:cs typeface="B Nazanin" panose="00000400000000000000" pitchFamily="2" charset="-78"/>
            </a:endParaRPr>
          </a:p>
          <a:p>
            <a:pPr algn="just" rtl="1"/>
            <a:r>
              <a:rPr lang="fa-IR" sz="2200" b="1" dirty="0">
                <a:cs typeface="B Nazanin" panose="00000400000000000000" pitchFamily="2" charset="-78"/>
              </a:rPr>
              <a:t>۳- وقت زدن سرویس وضربات بالای سر درد شدید یا احساس گرفتگی داریدودر یکطرف کمر صدا می شنوید که علت آن دررفتن مفصل است که با استراحت ، یخ ، حرکات کششی آرام برای کمر قابل حل است اما اگر درد بعد از ۵ روز ادامه داشت به پزشک مراجعه کنید</a:t>
            </a:r>
            <a:endParaRPr lang="fa-IR" sz="2200" dirty="0">
              <a:cs typeface="B Nazanin" panose="00000400000000000000" pitchFamily="2" charset="-78"/>
            </a:endParaRPr>
          </a:p>
          <a:p>
            <a:pPr algn="just" rtl="1"/>
            <a:r>
              <a:rPr lang="fa-IR" sz="2200" b="1" dirty="0">
                <a:cs typeface="B Nazanin" panose="00000400000000000000" pitchFamily="2" charset="-78"/>
              </a:rPr>
              <a:t>۴-از کمر درد بسوی یکی ازپاها می رود ونشستن مخصوصا در یکطرف باسن مشکل است که علت آن سیاتیک ویا دیسک است که باید هرچه سریعتر به پزشک مراجعه کرد</a:t>
            </a:r>
            <a:endParaRPr lang="fa-IR" sz="2200" dirty="0">
              <a:cs typeface="B Nazanin" panose="00000400000000000000" pitchFamily="2" charset="-78"/>
            </a:endParaRPr>
          </a:p>
        </p:txBody>
      </p:sp>
    </p:spTree>
    <p:extLst>
      <p:ext uri="{BB962C8B-B14F-4D97-AF65-F5344CB8AC3E}">
        <p14:creationId xmlns:p14="http://schemas.microsoft.com/office/powerpoint/2010/main" val="187035841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cs typeface="B Titr" panose="00000700000000000000" pitchFamily="2" charset="-78"/>
              </a:rPr>
              <a:t>مشکل </a:t>
            </a:r>
            <a:r>
              <a:rPr lang="fa-IR" sz="2800" b="1" dirty="0">
                <a:cs typeface="B Titr" panose="00000700000000000000" pitchFamily="2" charset="-78"/>
              </a:rPr>
              <a:t>درد مفصل زانو</a:t>
            </a:r>
            <a:endParaRPr lang="en-US" sz="2800" dirty="0">
              <a:cs typeface="B Titr" panose="00000700000000000000" pitchFamily="2" charset="-78"/>
            </a:endParaRPr>
          </a:p>
        </p:txBody>
      </p:sp>
      <p:sp>
        <p:nvSpPr>
          <p:cNvPr id="4" name="Rectangle 3"/>
          <p:cNvSpPr/>
          <p:nvPr/>
        </p:nvSpPr>
        <p:spPr>
          <a:xfrm>
            <a:off x="320511" y="2134902"/>
            <a:ext cx="8387595" cy="4154984"/>
          </a:xfrm>
          <a:prstGeom prst="rect">
            <a:avLst/>
          </a:prstGeom>
        </p:spPr>
        <p:txBody>
          <a:bodyPr wrap="square">
            <a:spAutoFit/>
          </a:bodyPr>
          <a:lstStyle/>
          <a:p>
            <a:pPr algn="just" rtl="1"/>
            <a:r>
              <a:rPr lang="fa-IR" sz="2400" b="1" dirty="0">
                <a:cs typeface="B Nazanin" panose="00000400000000000000" pitchFamily="2" charset="-78"/>
              </a:rPr>
              <a:t>اگر به علائم هشدار دهنده توجه کنیم دلیلی ندارد که صدمه وارد شده حتما با جراحی جبران شود . اغلب ورزشکاران از صدمه به زانو در هراس اند زیرا از همه مفاصل بیشتر در معرض صدمه است .</a:t>
            </a:r>
            <a:endParaRPr lang="fa-IR" sz="2400" dirty="0">
              <a:cs typeface="B Nazanin" panose="00000400000000000000" pitchFamily="2" charset="-78"/>
            </a:endParaRPr>
          </a:p>
          <a:p>
            <a:pPr algn="just" rtl="1"/>
            <a:r>
              <a:rPr lang="fa-IR" sz="2400" b="1" dirty="0">
                <a:cs typeface="B Nazanin" panose="00000400000000000000" pitchFamily="2" charset="-78"/>
              </a:rPr>
              <a:t>هر سال حدود چند میلیون نفر در دنیا صدمه زانو می بینند، حدود ۵۰ در صد مربوط به ورزش تنیس ، فوتبال و اسکی. سه ورزشی با بیشترین صدمات زانو اند . زیرا در ورزش تنیس حرکات گوناگون ، تغیر جهت ، چرخش بدن وتوقف ناگهانی رایج اند . بخصوص سرویس فشار زیادی بر زانو می آورد . زانو بدلیل ساختار ظریف اش در معرض صدمات قرار دارد . تصور کنید توپ پینگ پونگی بدیوار چسبیده ، توپ بوسیله چند نوار لاستیکی در جایش قرار دارد ، کاسه زانو از مفصل حفا ظت می کند ولی به آن ثبات و قدرت نمی دهد . پیچیدگی دیگر زانو : ۲ تا از بزرگترین استخوانها ی بدن را بهم وصل می کند .</a:t>
            </a:r>
            <a:endParaRPr lang="fa-IR" sz="2400" dirty="0">
              <a:cs typeface="B Nazanin" panose="00000400000000000000" pitchFamily="2" charset="-78"/>
            </a:endParaRPr>
          </a:p>
        </p:txBody>
      </p:sp>
    </p:spTree>
    <p:extLst>
      <p:ext uri="{BB962C8B-B14F-4D97-AF65-F5344CB8AC3E}">
        <p14:creationId xmlns:p14="http://schemas.microsoft.com/office/powerpoint/2010/main" val="274249642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cs typeface="B Titr" panose="00000700000000000000" pitchFamily="2" charset="-78"/>
              </a:rPr>
              <a:t>راه حل </a:t>
            </a:r>
            <a:endParaRPr lang="en-US" sz="2800" dirty="0">
              <a:cs typeface="B Titr" panose="00000700000000000000" pitchFamily="2" charset="-78"/>
            </a:endParaRPr>
          </a:p>
        </p:txBody>
      </p:sp>
      <p:sp>
        <p:nvSpPr>
          <p:cNvPr id="4" name="Rectangle 3"/>
          <p:cNvSpPr/>
          <p:nvPr/>
        </p:nvSpPr>
        <p:spPr>
          <a:xfrm>
            <a:off x="320511" y="2002927"/>
            <a:ext cx="8387595" cy="461665"/>
          </a:xfrm>
          <a:prstGeom prst="rect">
            <a:avLst/>
          </a:prstGeom>
        </p:spPr>
        <p:txBody>
          <a:bodyPr wrap="square">
            <a:spAutoFit/>
          </a:bodyPr>
          <a:lstStyle/>
          <a:p>
            <a:pPr algn="just" rtl="1"/>
            <a:r>
              <a:rPr lang="fa-IR" sz="2400" b="1" dirty="0">
                <a:cs typeface="B Nazanin" panose="00000400000000000000" pitchFamily="2" charset="-78"/>
              </a:rPr>
              <a:t>تمرینات کششی و چرخش کمر:</a:t>
            </a:r>
            <a:endParaRPr lang="fa-IR" sz="2400" dirty="0">
              <a:cs typeface="B Nazanin" panose="00000400000000000000" pitchFamily="2" charset="-78"/>
            </a:endParaRPr>
          </a:p>
        </p:txBody>
      </p:sp>
      <p:sp>
        <p:nvSpPr>
          <p:cNvPr id="3" name="Rectangle 2"/>
          <p:cNvSpPr/>
          <p:nvPr/>
        </p:nvSpPr>
        <p:spPr>
          <a:xfrm>
            <a:off x="3871964" y="2464592"/>
            <a:ext cx="4956238" cy="2585323"/>
          </a:xfrm>
          <a:prstGeom prst="rect">
            <a:avLst/>
          </a:prstGeom>
        </p:spPr>
        <p:txBody>
          <a:bodyPr wrap="square">
            <a:spAutoFit/>
          </a:bodyPr>
          <a:lstStyle/>
          <a:p>
            <a:pPr algn="just" rtl="1"/>
            <a:r>
              <a:rPr lang="fa-IR" b="1" dirty="0">
                <a:solidFill>
                  <a:srgbClr val="333333"/>
                </a:solidFill>
                <a:latin typeface="Tahoma" panose="020B0604030504040204" pitchFamily="34" charset="0"/>
                <a:cs typeface="B Nazanin" panose="00000400000000000000" pitchFamily="2" charset="-78"/>
              </a:rPr>
              <a:t>الف: به پشت دراز بکشید پاها دراز باشد ،زانوی راست را بلند کرده وساق پا را ۹۰ </a:t>
            </a:r>
            <a:r>
              <a:rPr lang="fa-IR" b="1" dirty="0" smtClean="0">
                <a:solidFill>
                  <a:srgbClr val="333333"/>
                </a:solidFill>
                <a:latin typeface="Tahoma" panose="020B0604030504040204" pitchFamily="34" charset="0"/>
                <a:cs typeface="B Nazanin" panose="00000400000000000000" pitchFamily="2" charset="-78"/>
              </a:rPr>
              <a:t>درجه</a:t>
            </a:r>
            <a:r>
              <a:rPr lang="en-US" b="1" dirty="0" smtClean="0">
                <a:solidFill>
                  <a:srgbClr val="333333"/>
                </a:solidFill>
                <a:latin typeface="Tahoma" panose="020B0604030504040204" pitchFamily="34" charset="0"/>
                <a:cs typeface="B Nazanin" panose="00000400000000000000" pitchFamily="2" charset="-78"/>
              </a:rPr>
              <a:t> </a:t>
            </a:r>
            <a:r>
              <a:rPr lang="fa-IR" b="1" dirty="0" smtClean="0">
                <a:solidFill>
                  <a:srgbClr val="333333"/>
                </a:solidFill>
                <a:latin typeface="Tahoma" panose="020B0604030504040204" pitchFamily="34" charset="0"/>
                <a:cs typeface="B Nazanin" panose="00000400000000000000" pitchFamily="2" charset="-78"/>
              </a:rPr>
              <a:t>قرار </a:t>
            </a:r>
            <a:r>
              <a:rPr lang="fa-IR" b="1" dirty="0">
                <a:solidFill>
                  <a:srgbClr val="333333"/>
                </a:solidFill>
                <a:latin typeface="Tahoma" panose="020B0604030504040204" pitchFamily="34" charset="0"/>
                <a:cs typeface="B Nazanin" panose="00000400000000000000" pitchFamily="2" charset="-78"/>
              </a:rPr>
              <a:t>دهید .پای راست رابه طرف پای چپ بگردانید تا ازروی آن بگذرد و به آرامی زانوی چپ را به طرف زمین در آن سوی بدن حرکت دهید.سعی کنید شانه ها و کمر صاف روی زمین </a:t>
            </a:r>
            <a:r>
              <a:rPr lang="fa-IR" b="1" dirty="0" smtClean="0">
                <a:solidFill>
                  <a:srgbClr val="333333"/>
                </a:solidFill>
                <a:latin typeface="Tahoma" panose="020B0604030504040204" pitchFamily="34" charset="0"/>
                <a:cs typeface="B Nazanin" panose="00000400000000000000" pitchFamily="2" charset="-78"/>
              </a:rPr>
              <a:t>بماند.</a:t>
            </a:r>
          </a:p>
          <a:p>
            <a:pPr algn="just" rtl="1"/>
            <a:endParaRPr lang="fa-IR" dirty="0">
              <a:solidFill>
                <a:srgbClr val="333333"/>
              </a:solidFill>
              <a:latin typeface="Tahoma" panose="020B0604030504040204" pitchFamily="34" charset="0"/>
              <a:cs typeface="B Nazanin" panose="00000400000000000000" pitchFamily="2" charset="-78"/>
            </a:endParaRPr>
          </a:p>
          <a:p>
            <a:pPr algn="just" rtl="1"/>
            <a:r>
              <a:rPr lang="fa-IR" b="1" dirty="0">
                <a:solidFill>
                  <a:srgbClr val="333333"/>
                </a:solidFill>
                <a:latin typeface="Tahoma" panose="020B0604030504040204" pitchFamily="34" charset="0"/>
                <a:cs typeface="B Nazanin" panose="00000400000000000000" pitchFamily="2" charset="-78"/>
              </a:rPr>
              <a:t>ب : به پشت دراز بکشید مچ پای راست را رویزانوی چپ قرار </a:t>
            </a:r>
            <a:r>
              <a:rPr lang="fa-IR" b="1" dirty="0" smtClean="0">
                <a:solidFill>
                  <a:srgbClr val="333333"/>
                </a:solidFill>
                <a:latin typeface="Tahoma" panose="020B0604030504040204" pitchFamily="34" charset="0"/>
                <a:cs typeface="B Nazanin" panose="00000400000000000000" pitchFamily="2" charset="-78"/>
              </a:rPr>
              <a:t>دهید، </a:t>
            </a:r>
            <a:r>
              <a:rPr lang="fa-IR" b="1" dirty="0">
                <a:solidFill>
                  <a:srgbClr val="333333"/>
                </a:solidFill>
                <a:latin typeface="Tahoma" panose="020B0604030504040204" pitchFamily="34" charset="0"/>
                <a:cs typeface="B Nazanin" panose="00000400000000000000" pitchFamily="2" charset="-78"/>
              </a:rPr>
              <a:t>با هر دو دست ران پای چپرا گرفته و به آرامی به طرف سینه </a:t>
            </a:r>
            <a:r>
              <a:rPr lang="fa-IR" b="1" dirty="0" smtClean="0">
                <a:solidFill>
                  <a:srgbClr val="333333"/>
                </a:solidFill>
                <a:latin typeface="Tahoma" panose="020B0604030504040204" pitchFamily="34" charset="0"/>
                <a:cs typeface="B Nazanin" panose="00000400000000000000" pitchFamily="2" charset="-78"/>
              </a:rPr>
              <a:t>بکشید.</a:t>
            </a:r>
            <a:endParaRPr lang="fa-IR" b="0" i="0" dirty="0">
              <a:solidFill>
                <a:srgbClr val="333333"/>
              </a:solidFill>
              <a:effectLst/>
              <a:latin typeface="Tahoma" panose="020B0604030504040204" pitchFamily="34" charset="0"/>
              <a:cs typeface="B Nazanin" panose="00000400000000000000" pitchFamily="2" charset="-78"/>
            </a:endParaRPr>
          </a:p>
        </p:txBody>
      </p:sp>
      <p:sp>
        <p:nvSpPr>
          <p:cNvPr id="5" name="Rectangle 4"/>
          <p:cNvSpPr/>
          <p:nvPr/>
        </p:nvSpPr>
        <p:spPr>
          <a:xfrm>
            <a:off x="3883843" y="5126563"/>
            <a:ext cx="4944359" cy="1200329"/>
          </a:xfrm>
          <a:prstGeom prst="rect">
            <a:avLst/>
          </a:prstGeom>
        </p:spPr>
        <p:txBody>
          <a:bodyPr wrap="square">
            <a:spAutoFit/>
          </a:bodyPr>
          <a:lstStyle/>
          <a:p>
            <a:pPr algn="r" rtl="1"/>
            <a:r>
              <a:rPr lang="fa-IR" b="1" dirty="0">
                <a:solidFill>
                  <a:srgbClr val="333333"/>
                </a:solidFill>
                <a:latin typeface="Tahoma" panose="020B0604030504040204" pitchFamily="34" charset="0"/>
                <a:cs typeface="B Nazanin" panose="00000400000000000000" pitchFamily="2" charset="-78"/>
              </a:rPr>
              <a:t>ج : در حالت نشسته پای راست را خم کرده و کفآنرا به ران چپ تکیه دهید . با کمر راست نگاهداشته شده به جلو خم شده و سعی کنید انگشتانپای چپ را لمس کنید ، همین حرکت را با پای دیگر تکرار کنید</a:t>
            </a:r>
            <a:endParaRPr lang="en-US" dirty="0">
              <a:cs typeface="B Nazanin" panose="00000400000000000000" pitchFamily="2" charset="-78"/>
            </a:endParaRPr>
          </a:p>
        </p:txBody>
      </p:sp>
      <p:pic>
        <p:nvPicPr>
          <p:cNvPr id="10242" name="Picture 2" descr="http://www.ttraket.com/wp-content/uploads/2012/06/1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415" y="2464592"/>
            <a:ext cx="3381770" cy="1109205"/>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http://www.ttraket.com/wp-content/uploads/2012/06/1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415" y="3748334"/>
            <a:ext cx="3381771" cy="1257300"/>
          </a:xfrm>
          <a:prstGeom prst="rect">
            <a:avLst/>
          </a:prstGeom>
          <a:noFill/>
          <a:extLst>
            <a:ext uri="{909E8E84-426E-40DD-AFC4-6F175D3DCCD1}">
              <a14:hiddenFill xmlns:a14="http://schemas.microsoft.com/office/drawing/2010/main">
                <a:solidFill>
                  <a:srgbClr val="FFFFFF"/>
                </a:solidFill>
              </a14:hiddenFill>
            </a:ext>
          </a:extLst>
        </p:spPr>
      </p:pic>
      <p:pic>
        <p:nvPicPr>
          <p:cNvPr id="10246" name="Picture 6" descr="http://www.ttraket.com/wp-content/uploads/2012/06/12.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0414" y="5180171"/>
            <a:ext cx="3381771" cy="14654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855163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cs typeface="B Titr" panose="00000700000000000000" pitchFamily="2" charset="-78"/>
              </a:rPr>
              <a:t>راه حل </a:t>
            </a:r>
            <a:endParaRPr lang="en-US" sz="2800" dirty="0">
              <a:cs typeface="B Titr" panose="00000700000000000000" pitchFamily="2" charset="-78"/>
            </a:endParaRPr>
          </a:p>
        </p:txBody>
      </p:sp>
      <p:sp>
        <p:nvSpPr>
          <p:cNvPr id="6" name="Rectangle 5"/>
          <p:cNvSpPr/>
          <p:nvPr/>
        </p:nvSpPr>
        <p:spPr>
          <a:xfrm>
            <a:off x="4136106" y="2142636"/>
            <a:ext cx="4572000" cy="4708981"/>
          </a:xfrm>
          <a:prstGeom prst="rect">
            <a:avLst/>
          </a:prstGeom>
        </p:spPr>
        <p:txBody>
          <a:bodyPr>
            <a:spAutoFit/>
          </a:bodyPr>
          <a:lstStyle/>
          <a:p>
            <a:pPr algn="just" rtl="1"/>
            <a:r>
              <a:rPr lang="fa-IR" sz="2000" b="1" dirty="0">
                <a:solidFill>
                  <a:srgbClr val="0000FF"/>
                </a:solidFill>
                <a:latin typeface="Tahoma" panose="020B0604030504040204" pitchFamily="34" charset="0"/>
                <a:cs typeface="B Nazanin" panose="00000400000000000000" pitchFamily="2" charset="-78"/>
              </a:rPr>
              <a:t>تمرینات قدرتی :</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الف : پله : حدود ۸ الی ۱۲ بار روی پله یا سکو رفته و باز گردید، برای شدت بیشتر یک دمبل ۱ کیلوئی در دستانتان بگیرید</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بایستید وپاها را به اندازه عرض شانه ها باز کنید ،در حالیکه دو دست را در جلوی بدن دراز کردهبه آرامی روی زانو هایتان به جلو خم شوید تارانها موازی زمین قرار گیرد ، وزن بدن باید درعقب روی پاشنه پا باشد . با انقباض ماهیچه ها ی ران وباسن به حالت ایستاده باز </a:t>
            </a:r>
            <a:r>
              <a:rPr lang="fa-IR" sz="2000" b="1" dirty="0" smtClean="0">
                <a:solidFill>
                  <a:srgbClr val="333333"/>
                </a:solidFill>
                <a:latin typeface="Tahoma" panose="020B0604030504040204" pitchFamily="34" charset="0"/>
                <a:cs typeface="B Nazanin" panose="00000400000000000000" pitchFamily="2" charset="-78"/>
              </a:rPr>
              <a:t>گردید.</a:t>
            </a:r>
          </a:p>
          <a:p>
            <a:pPr algn="just" rtl="1"/>
            <a:r>
              <a:rPr lang="fa-IR" sz="2000" b="1" dirty="0">
                <a:cs typeface="B Nazanin" panose="00000400000000000000" pitchFamily="2" charset="-78"/>
              </a:rPr>
              <a:t>ب : بایستید وپاها را به اندازه عرض شانه ها باز کنید ،یک گام بزرگ به جلو بردارید زانوها یتان را خم کنید تا ران پای چپ موازی وران پای راست عمود بر زمینقرار گیرد ،همین حرکت رابا پای دیگر تکرار </a:t>
            </a:r>
            <a:r>
              <a:rPr lang="fa-IR" sz="2000" b="1" dirty="0" smtClean="0">
                <a:cs typeface="B Nazanin" panose="00000400000000000000" pitchFamily="2" charset="-78"/>
              </a:rPr>
              <a:t>کنید.</a:t>
            </a:r>
            <a:endParaRPr lang="fa-IR" sz="2000" b="0" i="0" dirty="0">
              <a:solidFill>
                <a:srgbClr val="333333"/>
              </a:solidFill>
              <a:effectLst/>
              <a:latin typeface="Tahoma" panose="020B0604030504040204" pitchFamily="34" charset="0"/>
              <a:cs typeface="B Nazanin" panose="00000400000000000000" pitchFamily="2" charset="-78"/>
            </a:endParaRPr>
          </a:p>
        </p:txBody>
      </p:sp>
      <p:pic>
        <p:nvPicPr>
          <p:cNvPr id="13314" name="Picture 2" descr="http://www.ttraket.com/wp-content/uploads/2012/06/1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489" y="2000489"/>
            <a:ext cx="2059724" cy="2496637"/>
          </a:xfrm>
          <a:prstGeom prst="rect">
            <a:avLst/>
          </a:prstGeom>
          <a:noFill/>
          <a:extLst>
            <a:ext uri="{909E8E84-426E-40DD-AFC4-6F175D3DCCD1}">
              <a14:hiddenFill xmlns:a14="http://schemas.microsoft.com/office/drawing/2010/main">
                <a:solidFill>
                  <a:srgbClr val="FFFFFF"/>
                </a:solidFill>
              </a14:hiddenFill>
            </a:ext>
          </a:extLst>
        </p:spPr>
      </p:pic>
      <p:pic>
        <p:nvPicPr>
          <p:cNvPr id="13316" name="Picture 4" descr="http://www.ttraket.com/wp-content/uploads/2012/06/1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488" y="4661948"/>
            <a:ext cx="2194097" cy="20405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708950"/>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a:cs typeface="B Titr" panose="00000700000000000000" pitchFamily="2" charset="-78"/>
              </a:rPr>
              <a:t>مشکل درد مچ پا </a:t>
            </a:r>
            <a:r>
              <a:rPr lang="fa-IR" sz="2800" b="1" dirty="0" smtClean="0">
                <a:cs typeface="B Titr" panose="00000700000000000000" pitchFamily="2" charset="-78"/>
              </a:rPr>
              <a:t>:</a:t>
            </a:r>
            <a:endParaRPr lang="en-US" sz="2800" dirty="0">
              <a:cs typeface="B Titr" panose="00000700000000000000" pitchFamily="2" charset="-78"/>
            </a:endParaRPr>
          </a:p>
        </p:txBody>
      </p:sp>
      <p:sp>
        <p:nvSpPr>
          <p:cNvPr id="6" name="Rectangle 5"/>
          <p:cNvSpPr/>
          <p:nvPr/>
        </p:nvSpPr>
        <p:spPr>
          <a:xfrm>
            <a:off x="358219" y="2142636"/>
            <a:ext cx="8349887" cy="4770537"/>
          </a:xfrm>
          <a:prstGeom prst="rect">
            <a:avLst/>
          </a:prstGeom>
        </p:spPr>
        <p:txBody>
          <a:bodyPr wrap="square">
            <a:spAutoFit/>
          </a:bodyPr>
          <a:lstStyle/>
          <a:p>
            <a:pPr algn="just" rtl="1"/>
            <a:r>
              <a:rPr lang="fa-IR" sz="1900" b="1" dirty="0">
                <a:cs typeface="B Nazanin" panose="00000400000000000000" pitchFamily="2" charset="-78"/>
              </a:rPr>
              <a:t>یک چرخش در جهت غلط باعث درد مچ پا می شود وچنانچه پا ، زانو ومچ در یک راستا نباشند وقتی پا روی زمین قرار گرفته در طی زمان قطعا سائیدگی ناجور تاندن پیش می آید،خوشبختانه مچ پا یک مفصل محکمی است هم کار فرود آمدن به زمین راممکن می کند وهم عامل ثبات است . در مچ پا دو استخوان ساق پا بهم وصل می شوند . این دو استخوان با </a:t>
            </a:r>
            <a:r>
              <a:rPr lang="en-US" sz="1900" b="1" dirty="0">
                <a:cs typeface="B Nazanin" panose="00000400000000000000" pitchFamily="2" charset="-78"/>
              </a:rPr>
              <a:t>ligament </a:t>
            </a:r>
            <a:r>
              <a:rPr lang="fa-IR" sz="1900" b="1" dirty="0">
                <a:cs typeface="B Nazanin" panose="00000400000000000000" pitchFamily="2" charset="-78"/>
              </a:rPr>
              <a:t>ها و تاندن بهم وصل اند.</a:t>
            </a:r>
            <a:endParaRPr lang="fa-IR" sz="1900" dirty="0">
              <a:cs typeface="B Nazanin" panose="00000400000000000000" pitchFamily="2" charset="-78"/>
            </a:endParaRPr>
          </a:p>
          <a:p>
            <a:pPr algn="just" rtl="1"/>
            <a:r>
              <a:rPr lang="fa-IR" sz="1900" b="1" dirty="0">
                <a:cs typeface="B Nazanin" panose="00000400000000000000" pitchFamily="2" charset="-78"/>
              </a:rPr>
              <a:t>احساس درد : سه بافت اتصال </a:t>
            </a:r>
            <a:r>
              <a:rPr lang="en-US" sz="1900" b="1" dirty="0">
                <a:cs typeface="B Nazanin" panose="00000400000000000000" pitchFamily="2" charset="-78"/>
              </a:rPr>
              <a:t>ligament </a:t>
            </a:r>
            <a:r>
              <a:rPr lang="fa-IR" sz="1900" b="1" dirty="0">
                <a:cs typeface="B Nazanin" panose="00000400000000000000" pitchFamily="2" charset="-78"/>
              </a:rPr>
              <a:t>درمچ پا محل آسیب هستند . وقتی بدنبال توپ می دوید هر گام غلط می تواند مفصل مچ را زیادی در یک جهت فشار دهد و کشش زیادی بافتهای اتصال دهنده رایج ترین مشکل تنیس است . سه گروه صدمه وجود دارد وآنهم بستگی به میزان صدمه دارد ۱- دردناک ۲- بسیار دردناک ۳- فوق العاده دردناک</a:t>
            </a:r>
            <a:endParaRPr lang="fa-IR" sz="1900" dirty="0">
              <a:cs typeface="B Nazanin" panose="00000400000000000000" pitchFamily="2" charset="-78"/>
            </a:endParaRPr>
          </a:p>
          <a:p>
            <a:pPr algn="just" rtl="1"/>
            <a:r>
              <a:rPr lang="fa-IR" sz="1900" b="1" dirty="0">
                <a:cs typeface="B Nazanin" panose="00000400000000000000" pitchFamily="2" charset="-78"/>
              </a:rPr>
              <a:t>اغلب آسیبها متوجه کنار یا بیرون مچ هستند ولی گاهی درون مچ آسیب می بیند که درمانش مشکلتر است . چنانچه مچ پایتان باد کرده است باید عکس اشعه </a:t>
            </a:r>
            <a:r>
              <a:rPr lang="en-US" sz="1900" b="1" dirty="0">
                <a:cs typeface="B Nazanin" panose="00000400000000000000" pitchFamily="2" charset="-78"/>
              </a:rPr>
              <a:t>x </a:t>
            </a:r>
            <a:r>
              <a:rPr lang="fa-IR" sz="1900" b="1" dirty="0">
                <a:cs typeface="B Nazanin" panose="00000400000000000000" pitchFamily="2" charset="-78"/>
              </a:rPr>
              <a:t>بگیریدتا پزشک مطمئن شود شکستگی وجود ندارد . حتی یک کشیدگی مچ چنانچه درمان نشود مچ پا رابرای همیشه بی ثبات خواهد کرد . معمول ترین مداوا استراحت ،یخ ، کمپرس و زانودر جای بلند است . خیلی ها توجه نمی کنند که چقدر زمان برای مداوا لازم است .</a:t>
            </a:r>
            <a:endParaRPr lang="fa-IR" sz="1900" dirty="0">
              <a:cs typeface="B Nazanin" panose="00000400000000000000" pitchFamily="2" charset="-78"/>
            </a:endParaRPr>
          </a:p>
          <a:p>
            <a:pPr algn="just" rtl="1"/>
            <a:r>
              <a:rPr lang="fa-IR" sz="1900" b="1" dirty="0">
                <a:cs typeface="B Nazanin" panose="00000400000000000000" pitchFamily="2" charset="-78"/>
              </a:rPr>
              <a:t>صدمه درجه ۱ دو الی سه هفته صدمه درجه ۲ یک الی دو ماه صدمه درجه ۳ سه الی شش ماه. بازیکنی که زودتر از موعد به زمین تنیس باز گردد، دچار تورم تاندن دردناک می شود ورم می تواند ناشی از پاره گیهای ریز تاندن باشد .</a:t>
            </a:r>
            <a:endParaRPr lang="fa-IR" sz="1900" dirty="0">
              <a:cs typeface="B Nazanin" panose="00000400000000000000" pitchFamily="2" charset="-78"/>
            </a:endParaRPr>
          </a:p>
        </p:txBody>
      </p:sp>
    </p:spTree>
    <p:extLst>
      <p:ext uri="{BB962C8B-B14F-4D97-AF65-F5344CB8AC3E}">
        <p14:creationId xmlns:p14="http://schemas.microsoft.com/office/powerpoint/2010/main" val="6461133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smtClean="0">
                <a:cs typeface="B Titr" panose="00000700000000000000" pitchFamily="2" charset="-78"/>
              </a:rPr>
              <a:t>راه حل </a:t>
            </a:r>
            <a:endParaRPr lang="en-US" sz="2800" dirty="0">
              <a:cs typeface="B Titr" panose="00000700000000000000" pitchFamily="2" charset="-78"/>
            </a:endParaRPr>
          </a:p>
        </p:txBody>
      </p:sp>
      <p:sp>
        <p:nvSpPr>
          <p:cNvPr id="6" name="Rectangle 5"/>
          <p:cNvSpPr/>
          <p:nvPr/>
        </p:nvSpPr>
        <p:spPr>
          <a:xfrm>
            <a:off x="2356701" y="2142636"/>
            <a:ext cx="6351405" cy="2231380"/>
          </a:xfrm>
          <a:prstGeom prst="rect">
            <a:avLst/>
          </a:prstGeom>
        </p:spPr>
        <p:txBody>
          <a:bodyPr wrap="square">
            <a:spAutoFit/>
          </a:bodyPr>
          <a:lstStyle/>
          <a:p>
            <a:pPr algn="just" rtl="1"/>
            <a:r>
              <a:rPr lang="fa-IR" sz="2000" b="1" dirty="0" smtClean="0">
                <a:cs typeface="B Nazanin" panose="00000400000000000000" pitchFamily="2" charset="-78"/>
              </a:rPr>
              <a:t>تمرینات کششی :</a:t>
            </a:r>
            <a:endParaRPr lang="fa-IR" sz="2000" dirty="0" smtClean="0">
              <a:cs typeface="B Nazanin" panose="00000400000000000000" pitchFamily="2" charset="-78"/>
            </a:endParaRPr>
          </a:p>
          <a:p>
            <a:pPr algn="r" rtl="1"/>
            <a:r>
              <a:rPr lang="fa-IR" sz="2000" b="1" dirty="0">
                <a:cs typeface="B Nazanin" panose="00000400000000000000" pitchFamily="2" charset="-78"/>
              </a:rPr>
              <a:t>کشش پاشنه :رو بدیواربایستید در حالیکه یک پا جلو ودیگری عقب است . پای جلو را از زانو خم کنید وپای عقب در حالیکه کف پا روی زمین قراردارد با هر دو دست به دیوار فشار آورید تا احساس کشیدگی درتاندن پاشنه آشیل پای عقبی داشته باشید،۱۲ثانیه نگاه دارید و بعد با پای دیگر همین حرکت را درسه مرحله تکرار کنید</a:t>
            </a:r>
            <a:r>
              <a:rPr lang="fa-IR" sz="2000" dirty="0" smtClean="0">
                <a:cs typeface="B Nazanin" panose="00000400000000000000" pitchFamily="2" charset="-78"/>
              </a:rPr>
              <a:t/>
            </a:r>
            <a:br>
              <a:rPr lang="fa-IR" sz="2000" dirty="0" smtClean="0">
                <a:cs typeface="B Nazanin" panose="00000400000000000000" pitchFamily="2" charset="-78"/>
              </a:rPr>
            </a:br>
            <a:endParaRPr lang="fa-IR" sz="1900" dirty="0">
              <a:cs typeface="B Nazanin" panose="00000400000000000000" pitchFamily="2" charset="-78"/>
            </a:endParaRPr>
          </a:p>
        </p:txBody>
      </p:sp>
      <p:sp>
        <p:nvSpPr>
          <p:cNvPr id="3" name="Rectangle 2"/>
          <p:cNvSpPr/>
          <p:nvPr/>
        </p:nvSpPr>
        <p:spPr>
          <a:xfrm>
            <a:off x="3082565" y="4253802"/>
            <a:ext cx="5625541" cy="2862322"/>
          </a:xfrm>
          <a:prstGeom prst="rect">
            <a:avLst/>
          </a:prstGeom>
        </p:spPr>
        <p:txBody>
          <a:bodyPr wrap="square">
            <a:spAutoFit/>
          </a:bodyPr>
          <a:lstStyle/>
          <a:p>
            <a:pPr algn="just" rtl="1"/>
            <a:r>
              <a:rPr lang="fa-IR" b="1" dirty="0">
                <a:latin typeface="Tahoma" panose="020B0604030504040204" pitchFamily="34" charset="0"/>
                <a:cs typeface="B Nazanin" panose="00000400000000000000" pitchFamily="2" charset="-78"/>
              </a:rPr>
              <a:t>کشش در حالت چمبا تمه :در چهار چوب در به حالت چمبا تمه بنشینید تا آنجا که می توانید پائین بروید در حالیکه دستتان به چهار چوب در تکیه دارند، پایتان باید به اندازهعرض شانه ها فاصله داشته باشد و قدری رو به بیرون باشند وزن شما روی هر دو پا باشد ، ۱دقیقه تمرین کنید دستتانتان را به پشت صندلی یا میز تکیه دهید .</a:t>
            </a:r>
            <a:endParaRPr lang="fa-IR" dirty="0">
              <a:latin typeface="Tahoma" panose="020B0604030504040204" pitchFamily="34" charset="0"/>
              <a:cs typeface="B Nazanin" panose="00000400000000000000" pitchFamily="2" charset="-78"/>
            </a:endParaRPr>
          </a:p>
          <a:p>
            <a:pPr algn="just" rtl="1"/>
            <a:r>
              <a:rPr lang="fa-IR" b="1" dirty="0">
                <a:latin typeface="Tahoma" panose="020B0604030504040204" pitchFamily="34" charset="0"/>
                <a:cs typeface="B Nazanin" panose="00000400000000000000" pitchFamily="2" charset="-78"/>
              </a:rPr>
              <a:t>روی یک پا بایستید به آرامی روی پاشنه پابلند شوید ۳ الی ۵ ثانیه نگاه دارید وبه آرامی پایتان را بر زمین بگذارید .۱۰ الی ۱۵ بار روی هر پا تکرار کنید</a:t>
            </a:r>
            <a:endParaRPr lang="fa-IR" dirty="0">
              <a:latin typeface="Tahoma" panose="020B0604030504040204" pitchFamily="34" charset="0"/>
              <a:cs typeface="B Nazanin" panose="00000400000000000000" pitchFamily="2" charset="-78"/>
            </a:endParaRPr>
          </a:p>
          <a:p>
            <a:pPr algn="just" rtl="1"/>
            <a:r>
              <a:rPr lang="fa-IR" dirty="0">
                <a:latin typeface="Tahoma" panose="020B0604030504040204" pitchFamily="34" charset="0"/>
                <a:cs typeface="B Nazanin" panose="00000400000000000000" pitchFamily="2" charset="-78"/>
                <a:hlinkClick r:id="rId2"/>
              </a:rPr>
              <a:t/>
            </a:r>
            <a:br>
              <a:rPr lang="fa-IR" dirty="0">
                <a:latin typeface="Tahoma" panose="020B0604030504040204" pitchFamily="34" charset="0"/>
                <a:cs typeface="B Nazanin" panose="00000400000000000000" pitchFamily="2" charset="-78"/>
                <a:hlinkClick r:id="rId2"/>
              </a:rPr>
            </a:br>
            <a:endParaRPr lang="en-US" dirty="0">
              <a:cs typeface="B Nazanin" panose="00000400000000000000" pitchFamily="2" charset="-78"/>
            </a:endParaRPr>
          </a:p>
        </p:txBody>
      </p:sp>
      <p:pic>
        <p:nvPicPr>
          <p:cNvPr id="14338" name="Picture 2" descr="http://www.ttraket.com/wp-content/uploads/2012/06/15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2415" y="2713276"/>
            <a:ext cx="2011738" cy="1368529"/>
          </a:xfrm>
          <a:prstGeom prst="rect">
            <a:avLst/>
          </a:prstGeom>
          <a:noFill/>
          <a:extLst>
            <a:ext uri="{909E8E84-426E-40DD-AFC4-6F175D3DCCD1}">
              <a14:hiddenFill xmlns:a14="http://schemas.microsoft.com/office/drawing/2010/main">
                <a:solidFill>
                  <a:srgbClr val="FFFFFF"/>
                </a:solidFill>
              </a14:hiddenFill>
            </a:ext>
          </a:extLst>
        </p:spPr>
      </p:pic>
      <p:pic>
        <p:nvPicPr>
          <p:cNvPr id="14340" name="Picture 4" descr="http://www.ttraket.com/wp-content/uploads/2012/06/16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2415" y="4529578"/>
            <a:ext cx="2445832" cy="1663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493621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894" y="589034"/>
            <a:ext cx="8272212" cy="1013800"/>
          </a:xfrm>
        </p:spPr>
        <p:txBody>
          <a:bodyPr>
            <a:normAutofit/>
          </a:bodyPr>
          <a:lstStyle/>
          <a:p>
            <a:pPr algn="r"/>
            <a:r>
              <a:rPr lang="fa-IR" sz="2800" b="1" dirty="0">
                <a:cs typeface="B Titr" panose="00000700000000000000" pitchFamily="2" charset="-78"/>
              </a:rPr>
              <a:t>کمک های اولیه درد مچ پا :</a:t>
            </a:r>
            <a:endParaRPr lang="en-US" sz="2800" dirty="0">
              <a:cs typeface="B Titr" panose="00000700000000000000" pitchFamily="2" charset="-78"/>
            </a:endParaRPr>
          </a:p>
        </p:txBody>
      </p:sp>
      <p:sp>
        <p:nvSpPr>
          <p:cNvPr id="4" name="Rectangle 3"/>
          <p:cNvSpPr/>
          <p:nvPr/>
        </p:nvSpPr>
        <p:spPr>
          <a:xfrm>
            <a:off x="150829" y="1764379"/>
            <a:ext cx="8557277" cy="5324535"/>
          </a:xfrm>
          <a:prstGeom prst="rect">
            <a:avLst/>
          </a:prstGeom>
        </p:spPr>
        <p:txBody>
          <a:bodyPr wrap="square">
            <a:spAutoFit/>
          </a:bodyPr>
          <a:lstStyle/>
          <a:p>
            <a:pPr algn="just" rtl="1"/>
            <a:r>
              <a:rPr lang="fa-IR" sz="2000" b="1" dirty="0">
                <a:solidFill>
                  <a:srgbClr val="333333"/>
                </a:solidFill>
                <a:latin typeface="Tahoma" panose="020B0604030504040204" pitchFamily="34" charset="0"/>
                <a:cs typeface="B Nazanin" panose="00000400000000000000" pitchFamily="2" charset="-78"/>
              </a:rPr>
              <a:t>۱- مچ پا ورم دارد که علت آن کشیدگی غیر عمده است و برای درمان آن باید دو هفته روزی دوبار هر دفعه ۱۰ الی۲۰دقیقه یخ بگذارید</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۲- وقت دویدن وکشش تاندن پشت پا درد میکند که علت آن تاندن آشیل است و باید سه هفته روزی دو بار هر دفعه ۱۰ الی ۱۵ دقیقه یخ بگذارید</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۳- هنگامی که محکم روی مچ پا فرود آمده ،صدائی از مچ پا شنیده شده،ورم کرده وکبود شده است که علت آن کشیدگی شدید مچ پا است که باید به پزشک مراجعه کرد</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۴- به مدت چند ماه مداوم مچ پا درد داشته و ورم کرده و در چرخش مچ درد شدید احساس می شود که علت آن اینست که قطعات ریز استخوان مچ پا جدا شده اند که باید به پزشک مراجعه کرد</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۵- پشت پاشنه پا لکه کبود وجود دارد ، احساس فرو رفتن میخ درمچ پا هست که علت آن پارگی تاندن آشیل است که باید به پزشک مراجعه کرداز خصوصیات منحصر به فرد کفش تنیس در مقایسه با کفش دو و میدانی :</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در ورزش های راکتی بر خلاف دو و میدانی، میزان قابل ملاحظه ای حرکت جانبی در پا ایجاد می شود. بنابراین وجود یک </a:t>
            </a:r>
            <a:r>
              <a:rPr lang="en-US" sz="2000" b="1" dirty="0">
                <a:solidFill>
                  <a:srgbClr val="333333"/>
                </a:solidFill>
                <a:latin typeface="Tahoma" panose="020B0604030504040204" pitchFamily="34" charset="0"/>
                <a:cs typeface="B Nazanin" panose="00000400000000000000" pitchFamily="2" charset="-78"/>
              </a:rPr>
              <a:t>Heel cup ( </a:t>
            </a:r>
            <a:r>
              <a:rPr lang="fa-IR" sz="2000" b="1" dirty="0">
                <a:solidFill>
                  <a:srgbClr val="333333"/>
                </a:solidFill>
                <a:latin typeface="Tahoma" panose="020B0604030504040204" pitchFamily="34" charset="0"/>
                <a:cs typeface="B Nazanin" panose="00000400000000000000" pitchFamily="2" charset="-78"/>
              </a:rPr>
              <a:t>قسمت نگهدارنده اطراف پاشنه ) و نیز </a:t>
            </a:r>
            <a:r>
              <a:rPr lang="en-US" sz="2000" b="1" dirty="0" err="1">
                <a:solidFill>
                  <a:srgbClr val="333333"/>
                </a:solidFill>
                <a:latin typeface="Tahoma" panose="020B0604030504040204" pitchFamily="34" charset="0"/>
                <a:cs typeface="B Nazanin" panose="00000400000000000000" pitchFamily="2" charset="-78"/>
              </a:rPr>
              <a:t>Heelj</a:t>
            </a:r>
            <a:r>
              <a:rPr lang="en-US" sz="2000" b="1" dirty="0">
                <a:solidFill>
                  <a:srgbClr val="333333"/>
                </a:solidFill>
                <a:latin typeface="Tahoma" panose="020B0604030504040204" pitchFamily="34" charset="0"/>
                <a:cs typeface="B Nazanin" panose="00000400000000000000" pitchFamily="2" charset="-78"/>
              </a:rPr>
              <a:t> Counter </a:t>
            </a:r>
            <a:r>
              <a:rPr lang="fa-IR" sz="2000" b="1" dirty="0">
                <a:solidFill>
                  <a:srgbClr val="333333"/>
                </a:solidFill>
                <a:latin typeface="Tahoma" panose="020B0604030504040204" pitchFamily="34" charset="0"/>
                <a:cs typeface="B Nazanin" panose="00000400000000000000" pitchFamily="2" charset="-78"/>
              </a:rPr>
              <a:t>قوی (قسمتی از کفش که پشت تاندون آشیل قرار گرفته و باعث محافظت آن می شود) از خصوصیات کفش تنیس است . به علاوه قسمت پنجه کفش باید ماده سخت تری مثل چرم تشکیل شده باشد تا در هنگام کشیده شدن پا به روی زمین مانع آسیب دیدن انگشتان شود.</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 </a:t>
            </a:r>
            <a:endParaRPr lang="fa-IR" sz="2000" b="0" i="0" dirty="0">
              <a:solidFill>
                <a:srgbClr val="333333"/>
              </a:solidFill>
              <a:effectLst/>
              <a:latin typeface="Tahoma" panose="020B0604030504040204" pitchFamily="34" charset="0"/>
              <a:cs typeface="B Nazanin" panose="00000400000000000000" pitchFamily="2" charset="-78"/>
            </a:endParaRPr>
          </a:p>
        </p:txBody>
      </p:sp>
    </p:spTree>
    <p:extLst>
      <p:ext uri="{BB962C8B-B14F-4D97-AF65-F5344CB8AC3E}">
        <p14:creationId xmlns:p14="http://schemas.microsoft.com/office/powerpoint/2010/main" val="1576420866"/>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22773" y="3247393"/>
            <a:ext cx="8272212" cy="1013800"/>
          </a:xfrm>
        </p:spPr>
        <p:txBody>
          <a:bodyPr>
            <a:noAutofit/>
          </a:bodyPr>
          <a:lstStyle/>
          <a:p>
            <a:pPr algn="ctr"/>
            <a:r>
              <a:rPr lang="fa-IR" sz="7200" dirty="0" smtClean="0">
                <a:solidFill>
                  <a:schemeClr val="tx1"/>
                </a:solidFill>
                <a:cs typeface="B Titr" panose="00000700000000000000" pitchFamily="2" charset="-78"/>
              </a:rPr>
              <a:t>پایان</a:t>
            </a:r>
            <a:endParaRPr lang="en-US" sz="7200" dirty="0">
              <a:solidFill>
                <a:schemeClr val="tx1"/>
              </a:solidFill>
              <a:cs typeface="B Titr" panose="00000700000000000000" pitchFamily="2" charset="-78"/>
            </a:endParaRPr>
          </a:p>
        </p:txBody>
      </p:sp>
    </p:spTree>
    <p:extLst>
      <p:ext uri="{BB962C8B-B14F-4D97-AF65-F5344CB8AC3E}">
        <p14:creationId xmlns:p14="http://schemas.microsoft.com/office/powerpoint/2010/main" val="419545071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6723" y="285140"/>
            <a:ext cx="8245162" cy="1475013"/>
          </a:xfrm>
        </p:spPr>
        <p:txBody>
          <a:bodyPr>
            <a:normAutofit/>
          </a:bodyPr>
          <a:lstStyle/>
          <a:p>
            <a:pPr algn="ctr"/>
            <a:r>
              <a:rPr lang="fa-IR" sz="3600" dirty="0" smtClean="0">
                <a:cs typeface="B Titr" panose="00000700000000000000" pitchFamily="2" charset="-78"/>
              </a:rPr>
              <a:t>آسیب های شایع تنیس روی میز</a:t>
            </a:r>
            <a:endParaRPr lang="en-US" sz="3600" dirty="0">
              <a:cs typeface="B Titr" panose="00000700000000000000" pitchFamily="2" charset="-78"/>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4470312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Box 3"/>
          <p:cNvSpPr txBox="1"/>
          <p:nvPr/>
        </p:nvSpPr>
        <p:spPr>
          <a:xfrm>
            <a:off x="4015819" y="1979629"/>
            <a:ext cx="4692287" cy="5078313"/>
          </a:xfrm>
          <a:prstGeom prst="rect">
            <a:avLst/>
          </a:prstGeom>
          <a:noFill/>
        </p:spPr>
        <p:txBody>
          <a:bodyPr wrap="square" rtlCol="0">
            <a:spAutoFit/>
          </a:bodyPr>
          <a:lstStyle/>
          <a:p>
            <a:pPr algn="just" rtl="1"/>
            <a:r>
              <a:rPr lang="fa-IR" b="1" dirty="0">
                <a:cs typeface="B Nazanin" panose="00000400000000000000" pitchFamily="2" charset="-78"/>
              </a:rPr>
              <a:t>در ورزش تنیس یک مشکل رایج ناراحتی آرنج است . ولی مشکل بزرگی نیست ، تقریبا نیمی از بازیکن های آماتور ۳۰ سا ل به بالا مشکل آرنج دارند :درد در زدن بک هند ،سرویس ، بلند کردن بسته یا حتی گرفتن یک قوطی نوشابه مشاهده می شود .برای اغلب بازیکنهای باشگاهی مشکل به صورت درد بیرون آرنج پیش می آید. در مورد بازیکنهای حرفه ای وآنهایی که سرویس قدرتی می زنند مشکل درد در داخل آرنج است.</a:t>
            </a:r>
            <a:endParaRPr lang="fa-IR" dirty="0">
              <a:cs typeface="B Nazanin" panose="00000400000000000000" pitchFamily="2" charset="-78"/>
            </a:endParaRPr>
          </a:p>
          <a:p>
            <a:pPr algn="just" rtl="1"/>
            <a:r>
              <a:rPr lang="fa-IR" b="1" dirty="0">
                <a:cs typeface="B Nazanin" panose="00000400000000000000" pitchFamily="2" charset="-78"/>
              </a:rPr>
              <a:t>معمو لا بیشترین مشکلات درد آرنج ناشی از بی توجهی به اولین دردهایی است که بدن از طریق آنها هشدار می دهد. اغلب پزشکان علت اصلی مشکل درد آرنج را به بک هند نسبت می دهند . بیشتربازیکنهای تازه کار می خواهند از قدرت دستشان در بک هند استفاده کنند بجای اینکه از چرخش شانه و کمر استفاده کنند . علت دیگر مشکل می تواند ضربه زدن به توپ باشد بجای اینکه با استفاده از تمام بدن با سوئینگ کامل توپ بزنند . ضعف مچ وشانه هم می تواند عامل فشار بر آرنج باشد.</a:t>
            </a:r>
            <a:endParaRPr lang="fa-IR" dirty="0">
              <a:cs typeface="B Nazanin" panose="00000400000000000000" pitchFamily="2" charset="-78"/>
            </a:endParaRPr>
          </a:p>
          <a:p>
            <a:pPr algn="just" rtl="1"/>
            <a:endParaRPr lang="en-US" dirty="0">
              <a:cs typeface="B Nazanin" panose="00000400000000000000" pitchFamily="2" charset="-78"/>
            </a:endParaRPr>
          </a:p>
        </p:txBody>
      </p:sp>
      <p:pic>
        <p:nvPicPr>
          <p:cNvPr id="1026" name="Picture 2" descr="Û¸Û²Û´Û²fa775005548982d40a62b616282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893" y="2770219"/>
            <a:ext cx="3275455" cy="28387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83115064"/>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Box 3"/>
          <p:cNvSpPr txBox="1"/>
          <p:nvPr/>
        </p:nvSpPr>
        <p:spPr>
          <a:xfrm>
            <a:off x="4015819" y="1979629"/>
            <a:ext cx="4692287" cy="923330"/>
          </a:xfrm>
          <a:prstGeom prst="rect">
            <a:avLst/>
          </a:prstGeom>
          <a:noFill/>
        </p:spPr>
        <p:txBody>
          <a:bodyPr wrap="square" rtlCol="0">
            <a:spAutoFit/>
          </a:bodyPr>
          <a:lstStyle/>
          <a:p>
            <a:pPr algn="r"/>
            <a:r>
              <a:rPr lang="fa-IR" b="1" dirty="0">
                <a:cs typeface="B Titr" panose="00000700000000000000" pitchFamily="2" charset="-78"/>
              </a:rPr>
              <a:t>آیا مشکل درد آرنج ناشی از نوع بازی شما ست؟</a:t>
            </a:r>
            <a:endParaRPr lang="fa-IR" dirty="0">
              <a:cs typeface="B Titr" panose="00000700000000000000" pitchFamily="2" charset="-78"/>
            </a:endParaRPr>
          </a:p>
          <a:p>
            <a:pPr algn="r"/>
            <a:r>
              <a:rPr lang="fa-IR" dirty="0">
                <a:cs typeface="B Titr" panose="00000700000000000000" pitchFamily="2" charset="-78"/>
              </a:rPr>
              <a:t/>
            </a:r>
            <a:br>
              <a:rPr lang="fa-IR" dirty="0">
                <a:cs typeface="B Titr" panose="00000700000000000000" pitchFamily="2" charset="-78"/>
              </a:rPr>
            </a:br>
            <a:endParaRPr lang="en-US" dirty="0">
              <a:cs typeface="B Titr" panose="00000700000000000000" pitchFamily="2" charset="-78"/>
            </a:endParaRPr>
          </a:p>
        </p:txBody>
      </p:sp>
      <p:sp>
        <p:nvSpPr>
          <p:cNvPr id="3" name="Rectangle 2"/>
          <p:cNvSpPr/>
          <p:nvPr/>
        </p:nvSpPr>
        <p:spPr>
          <a:xfrm>
            <a:off x="226243" y="2328699"/>
            <a:ext cx="8557277" cy="4154984"/>
          </a:xfrm>
          <a:prstGeom prst="rect">
            <a:avLst/>
          </a:prstGeom>
        </p:spPr>
        <p:txBody>
          <a:bodyPr wrap="square">
            <a:spAutoFit/>
          </a:bodyPr>
          <a:lstStyle/>
          <a:p>
            <a:pPr algn="just" rtl="1"/>
            <a:r>
              <a:rPr lang="fa-IR" sz="2200" b="1" dirty="0">
                <a:solidFill>
                  <a:srgbClr val="333333"/>
                </a:solidFill>
                <a:latin typeface="Tahoma" panose="020B0604030504040204" pitchFamily="34" charset="0"/>
                <a:cs typeface="B Nazanin" panose="00000400000000000000" pitchFamily="2" charset="-78"/>
              </a:rPr>
              <a:t>کسانی که با دو دست بک هند می زنند کمتر دچار مشکل آرنج می شوند . چون ضربات یک دستی نیروی چرخش بیشتری بر بازو وشانه وارد می کند .آرنج یک مفصل است که در دو جهت حرکت می کند .شانه شما یک مفصل چرخشی است که به همه طرف حرکت دارد ، بهتر است که از شانه تان سوئینگ کنید و وزن تمام بدن را به ضربه منتقل کنید .به سمت توپ بروید و آنرا زودتر بزنید . یک آرنج رو به جلو در بک هند یکی از عوامل درد گرفتن تاندن آرنج است .برای کاهش انتقال ضربه به آرنج زه های راکت را شل تر نصب کنید، ( کمی کمتر از حد مورد توصیه سازنده راکت ) راکتی بگیرید که ارتعاش کمتری به بدن منتقل کند . بدنه بلند راکت ممکن است دسترسی به توپ را آسا نتر کند ولی بازوی اهرم بزرگتری هم هست که فشار بیشتری بر آرنج می آورد ولی صفحه ی بزرگتر انتخاب خوبی است ، حتی با کناره های آن هم به توپ ضربه بزنیدارتعاش کمتری به دست منتقل می کند . یکی دو جلسه با مربی حرفه ای دارای مجوز داشته باشید تا بتواند تشخیص دهد آیا نکته خا صی در بازی شما هست که صدمه ای به آرنج شما وارد کند .</a:t>
            </a:r>
            <a:endParaRPr lang="en-US" sz="2200" dirty="0">
              <a:cs typeface="B Nazanin" panose="00000400000000000000" pitchFamily="2" charset="-78"/>
            </a:endParaRPr>
          </a:p>
        </p:txBody>
      </p:sp>
    </p:spTree>
    <p:extLst>
      <p:ext uri="{BB962C8B-B14F-4D97-AF65-F5344CB8AC3E}">
        <p14:creationId xmlns:p14="http://schemas.microsoft.com/office/powerpoint/2010/main" val="2709084547"/>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TextBox 3"/>
          <p:cNvSpPr txBox="1"/>
          <p:nvPr/>
        </p:nvSpPr>
        <p:spPr>
          <a:xfrm>
            <a:off x="4015819" y="1979629"/>
            <a:ext cx="4692287" cy="646331"/>
          </a:xfrm>
          <a:prstGeom prst="rect">
            <a:avLst/>
          </a:prstGeom>
          <a:noFill/>
        </p:spPr>
        <p:txBody>
          <a:bodyPr wrap="square" rtlCol="0">
            <a:spAutoFit/>
          </a:bodyPr>
          <a:lstStyle/>
          <a:p>
            <a:pPr algn="r"/>
            <a:r>
              <a:rPr lang="fa-IR" dirty="0" smtClean="0">
                <a:cs typeface="B Titr" panose="00000700000000000000" pitchFamily="2" charset="-78"/>
              </a:rPr>
              <a:t/>
            </a:r>
            <a:br>
              <a:rPr lang="fa-IR" dirty="0" smtClean="0">
                <a:cs typeface="B Titr" panose="00000700000000000000" pitchFamily="2" charset="-78"/>
              </a:rPr>
            </a:br>
            <a:endParaRPr lang="en-US" dirty="0">
              <a:cs typeface="B Titr" panose="00000700000000000000" pitchFamily="2" charset="-78"/>
            </a:endParaRPr>
          </a:p>
        </p:txBody>
      </p:sp>
      <p:sp>
        <p:nvSpPr>
          <p:cNvPr id="3" name="Rectangle 2"/>
          <p:cNvSpPr/>
          <p:nvPr/>
        </p:nvSpPr>
        <p:spPr>
          <a:xfrm>
            <a:off x="150829" y="2111883"/>
            <a:ext cx="8557277" cy="3416320"/>
          </a:xfrm>
          <a:prstGeom prst="rect">
            <a:avLst/>
          </a:prstGeom>
        </p:spPr>
        <p:txBody>
          <a:bodyPr wrap="square">
            <a:spAutoFit/>
          </a:bodyPr>
          <a:lstStyle/>
          <a:p>
            <a:pPr algn="r" rtl="1"/>
            <a:r>
              <a:rPr lang="fa-IR" sz="2400" b="1" dirty="0">
                <a:cs typeface="B Nazanin" panose="00000400000000000000" pitchFamily="2" charset="-78"/>
              </a:rPr>
              <a:t>کشیدگی عضله اکستانسور کارپی رادیالیس برویس (</a:t>
            </a:r>
            <a:r>
              <a:rPr lang="en-US" sz="2400" b="1" dirty="0">
                <a:cs typeface="B Nazanin" panose="00000400000000000000" pitchFamily="2" charset="-78"/>
              </a:rPr>
              <a:t>ECRB) </a:t>
            </a:r>
            <a:r>
              <a:rPr lang="fa-IR" sz="2400" b="1" dirty="0">
                <a:cs typeface="B Nazanin" panose="00000400000000000000" pitchFamily="2" charset="-78"/>
              </a:rPr>
              <a:t>را اصطلاحا آرنج تنیس بازمی نامند. عوامل خطر زای ایجاد آن شامل موارد زیر است</a:t>
            </a:r>
            <a:endParaRPr lang="fa-IR" sz="2400" dirty="0">
              <a:cs typeface="B Nazanin" panose="00000400000000000000" pitchFamily="2" charset="-78"/>
            </a:endParaRPr>
          </a:p>
          <a:p>
            <a:pPr algn="r" rtl="1"/>
            <a:r>
              <a:rPr lang="fa-IR" sz="2400" b="1" dirty="0">
                <a:cs typeface="B Nazanin" panose="00000400000000000000" pitchFamily="2" charset="-78"/>
              </a:rPr>
              <a:t>الف ) سن بالتر از ۳۰ سال</a:t>
            </a:r>
            <a:endParaRPr lang="fa-IR" sz="2400" dirty="0">
              <a:cs typeface="B Nazanin" panose="00000400000000000000" pitchFamily="2" charset="-78"/>
            </a:endParaRPr>
          </a:p>
          <a:p>
            <a:pPr algn="r" rtl="1"/>
            <a:r>
              <a:rPr lang="fa-IR" sz="2400" b="1" dirty="0">
                <a:cs typeface="B Nazanin" panose="00000400000000000000" pitchFamily="2" charset="-78"/>
              </a:rPr>
              <a:t>ب ) استفاده از راکت های فلزی و سفت</a:t>
            </a:r>
            <a:endParaRPr lang="fa-IR" sz="2400" dirty="0">
              <a:cs typeface="B Nazanin" panose="00000400000000000000" pitchFamily="2" charset="-78"/>
            </a:endParaRPr>
          </a:p>
          <a:p>
            <a:pPr algn="r" rtl="1"/>
            <a:r>
              <a:rPr lang="fa-IR" sz="2400" b="1" dirty="0">
                <a:cs typeface="B Nazanin" panose="00000400000000000000" pitchFamily="2" charset="-78"/>
              </a:rPr>
              <a:t>ج) تمرین طولانی مدت ( بیش از ۲ ساعت در روز )</a:t>
            </a:r>
            <a:endParaRPr lang="fa-IR" sz="2400" dirty="0">
              <a:cs typeface="B Nazanin" panose="00000400000000000000" pitchFamily="2" charset="-78"/>
            </a:endParaRPr>
          </a:p>
          <a:p>
            <a:pPr algn="r" rtl="1"/>
            <a:r>
              <a:rPr lang="fa-IR" sz="2400" b="1" dirty="0">
                <a:cs typeface="B Nazanin" panose="00000400000000000000" pitchFamily="2" charset="-78"/>
              </a:rPr>
              <a:t>د) تکنیک های نادرست زدن ضربات بک هند با آموزش صحیح و استفاده از وسایل مناسب می توان از میزان بروز این آسیب ها کاست .اگر به اولین دردهای آرنج بی توجهی کنید به تدریج وضع آرنج بد وبدتر می شود و ممکن است در آینده مجبور باشید با تنیس خدا حا فظی کنید .</a:t>
            </a:r>
            <a:endParaRPr lang="fa-IR" sz="2400" dirty="0">
              <a:cs typeface="B Nazanin" panose="00000400000000000000" pitchFamily="2" charset="-78"/>
            </a:endParaRPr>
          </a:p>
        </p:txBody>
      </p:sp>
    </p:spTree>
    <p:extLst>
      <p:ext uri="{BB962C8B-B14F-4D97-AF65-F5344CB8AC3E}">
        <p14:creationId xmlns:p14="http://schemas.microsoft.com/office/powerpoint/2010/main" val="788372203"/>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dirty="0" smtClean="0">
                <a:cs typeface="B Titr" panose="00000700000000000000" pitchFamily="2" charset="-78"/>
              </a:rPr>
              <a:t>راه حل</a:t>
            </a:r>
            <a:endParaRPr lang="en-US" sz="2800" dirty="0">
              <a:cs typeface="B Titr" panose="00000700000000000000" pitchFamily="2" charset="-78"/>
            </a:endParaRPr>
          </a:p>
        </p:txBody>
      </p:sp>
      <p:sp>
        <p:nvSpPr>
          <p:cNvPr id="4" name="TextBox 3"/>
          <p:cNvSpPr txBox="1"/>
          <p:nvPr/>
        </p:nvSpPr>
        <p:spPr>
          <a:xfrm>
            <a:off x="4015819" y="1979629"/>
            <a:ext cx="4692287" cy="646331"/>
          </a:xfrm>
          <a:prstGeom prst="rect">
            <a:avLst/>
          </a:prstGeom>
          <a:noFill/>
        </p:spPr>
        <p:txBody>
          <a:bodyPr wrap="square" rtlCol="0">
            <a:spAutoFit/>
          </a:bodyPr>
          <a:lstStyle/>
          <a:p>
            <a:pPr algn="r"/>
            <a:r>
              <a:rPr lang="fa-IR" dirty="0" smtClean="0">
                <a:cs typeface="B Titr" panose="00000700000000000000" pitchFamily="2" charset="-78"/>
              </a:rPr>
              <a:t/>
            </a:r>
            <a:br>
              <a:rPr lang="fa-IR" dirty="0" smtClean="0">
                <a:cs typeface="B Titr" panose="00000700000000000000" pitchFamily="2" charset="-78"/>
              </a:rPr>
            </a:br>
            <a:endParaRPr lang="en-US" dirty="0">
              <a:cs typeface="B Titr" panose="00000700000000000000" pitchFamily="2" charset="-78"/>
            </a:endParaRPr>
          </a:p>
        </p:txBody>
      </p:sp>
      <p:pic>
        <p:nvPicPr>
          <p:cNvPr id="2050" name="Picture 2" descr="http://www.ttraket.com/wp-content/uploads/2012/06/15.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9207" y="2201159"/>
            <a:ext cx="1597811" cy="1815694"/>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964729" y="2409144"/>
            <a:ext cx="5472259" cy="1200329"/>
          </a:xfrm>
          <a:prstGeom prst="rect">
            <a:avLst/>
          </a:prstGeom>
        </p:spPr>
        <p:txBody>
          <a:bodyPr wrap="square">
            <a:spAutoFit/>
          </a:bodyPr>
          <a:lstStyle/>
          <a:p>
            <a:pPr algn="just" rtl="1"/>
            <a:r>
              <a:rPr lang="fa-IR" b="1" dirty="0">
                <a:solidFill>
                  <a:srgbClr val="333333"/>
                </a:solidFill>
                <a:latin typeface="Tahoma" panose="020B0604030504040204" pitchFamily="34" charset="0"/>
                <a:cs typeface="B Nazanin" panose="00000400000000000000" pitchFamily="2" charset="-78"/>
              </a:rPr>
              <a:t>۱- تمرینات کششی</a:t>
            </a:r>
            <a:endParaRPr lang="fa-IR" dirty="0">
              <a:solidFill>
                <a:srgbClr val="333333"/>
              </a:solidFill>
              <a:latin typeface="Tahoma" panose="020B0604030504040204" pitchFamily="34" charset="0"/>
              <a:cs typeface="B Nazanin" panose="00000400000000000000" pitchFamily="2" charset="-78"/>
            </a:endParaRPr>
          </a:p>
          <a:p>
            <a:pPr algn="just" rtl="1"/>
            <a:r>
              <a:rPr lang="fa-IR" b="1" dirty="0">
                <a:solidFill>
                  <a:srgbClr val="333333"/>
                </a:solidFill>
                <a:latin typeface="Tahoma" panose="020B0604030504040204" pitchFamily="34" charset="0"/>
                <a:cs typeface="B Nazanin" panose="00000400000000000000" pitchFamily="2" charset="-78"/>
              </a:rPr>
              <a:t>الف:یک دست را مستقیم به جلو دراز کنید ،با دست دیگر سر انگشتان دست دراز شده را به آرامیرو به عقب بکشید۲۰ -۳۰ ثانیه نگاه دارید .هر کدام را ۳ دفعه تکرار کنید</a:t>
            </a:r>
            <a:endParaRPr lang="fa-IR" b="0" i="0" dirty="0">
              <a:solidFill>
                <a:srgbClr val="333333"/>
              </a:solidFill>
              <a:effectLst/>
              <a:latin typeface="Tahoma" panose="020B0604030504040204" pitchFamily="34" charset="0"/>
              <a:cs typeface="B Nazanin" panose="00000400000000000000" pitchFamily="2" charset="-78"/>
            </a:endParaRPr>
          </a:p>
        </p:txBody>
      </p:sp>
      <p:pic>
        <p:nvPicPr>
          <p:cNvPr id="2052" name="Picture 4" descr="http://www.ttraket.com/wp-content/uploads/2012/06/2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780" y="4502056"/>
            <a:ext cx="1871187" cy="183449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764506" y="4911472"/>
            <a:ext cx="5943600" cy="1015663"/>
          </a:xfrm>
          <a:prstGeom prst="rect">
            <a:avLst/>
          </a:prstGeom>
        </p:spPr>
        <p:txBody>
          <a:bodyPr wrap="square">
            <a:spAutoFit/>
          </a:bodyPr>
          <a:lstStyle/>
          <a:p>
            <a:pPr algn="r" rtl="1"/>
            <a:r>
              <a:rPr lang="fa-IR" sz="2000" b="1" dirty="0">
                <a:solidFill>
                  <a:srgbClr val="333333"/>
                </a:solidFill>
                <a:latin typeface="Tahoma" panose="020B0604030504040204" pitchFamily="34" charset="0"/>
                <a:cs typeface="B Nazanin" panose="00000400000000000000" pitchFamily="2" charset="-78"/>
              </a:rPr>
              <a:t>ب: یک دست را مستقیم به جلو دراز کنید ، با دست دیگر مچ دسترا به بالا کشیده و بعد رو به پائین خم کنید .هر با ر ۲۰- ۳۰ ثانیهنگاه دارید .هرکدام را ۳ دفعه تکرار کنید.</a:t>
            </a:r>
            <a:endParaRPr lang="en-US" sz="2000" dirty="0">
              <a:cs typeface="B Nazanin" panose="00000400000000000000" pitchFamily="2" charset="-78"/>
            </a:endParaRPr>
          </a:p>
        </p:txBody>
      </p:sp>
    </p:spTree>
    <p:extLst>
      <p:ext uri="{BB962C8B-B14F-4D97-AF65-F5344CB8AC3E}">
        <p14:creationId xmlns:p14="http://schemas.microsoft.com/office/powerpoint/2010/main" val="649114621"/>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dirty="0" smtClean="0">
                <a:cs typeface="B Titr" panose="00000700000000000000" pitchFamily="2" charset="-78"/>
              </a:rPr>
              <a:t>راه حل</a:t>
            </a:r>
            <a:endParaRPr lang="en-US" sz="2800" dirty="0">
              <a:cs typeface="B Titr" panose="00000700000000000000" pitchFamily="2" charset="-78"/>
            </a:endParaRPr>
          </a:p>
        </p:txBody>
      </p:sp>
      <p:sp>
        <p:nvSpPr>
          <p:cNvPr id="5" name="Rectangle 4"/>
          <p:cNvSpPr/>
          <p:nvPr/>
        </p:nvSpPr>
        <p:spPr>
          <a:xfrm>
            <a:off x="3235845" y="2062681"/>
            <a:ext cx="5472259" cy="461665"/>
          </a:xfrm>
          <a:prstGeom prst="rect">
            <a:avLst/>
          </a:prstGeom>
        </p:spPr>
        <p:txBody>
          <a:bodyPr wrap="square">
            <a:spAutoFit/>
          </a:bodyPr>
          <a:lstStyle/>
          <a:p>
            <a:pPr algn="just" rtl="1"/>
            <a:r>
              <a:rPr lang="fa-IR" sz="2400" b="1" dirty="0" smtClean="0">
                <a:cs typeface="B Nazanin" panose="00000400000000000000" pitchFamily="2" charset="-78"/>
              </a:rPr>
              <a:t>۲-تمرینات قدرتی:</a:t>
            </a:r>
            <a:endParaRPr lang="fa-IR" sz="2400" b="0" i="0" dirty="0">
              <a:solidFill>
                <a:srgbClr val="333333"/>
              </a:solidFill>
              <a:effectLst/>
              <a:latin typeface="Tahoma" panose="020B0604030504040204" pitchFamily="34" charset="0"/>
              <a:cs typeface="B Nazanin" panose="00000400000000000000" pitchFamily="2" charset="-78"/>
            </a:endParaRPr>
          </a:p>
        </p:txBody>
      </p:sp>
      <p:sp>
        <p:nvSpPr>
          <p:cNvPr id="6" name="Rectangle 5"/>
          <p:cNvSpPr/>
          <p:nvPr/>
        </p:nvSpPr>
        <p:spPr>
          <a:xfrm>
            <a:off x="3827281" y="2625960"/>
            <a:ext cx="4880823" cy="1631216"/>
          </a:xfrm>
          <a:prstGeom prst="rect">
            <a:avLst/>
          </a:prstGeom>
        </p:spPr>
        <p:txBody>
          <a:bodyPr wrap="square">
            <a:spAutoFit/>
          </a:bodyPr>
          <a:lstStyle/>
          <a:p>
            <a:pPr algn="r" rtl="1"/>
            <a:r>
              <a:rPr lang="fa-IR" sz="2000" b="1" dirty="0">
                <a:cs typeface="B Nazanin" panose="00000400000000000000" pitchFamily="2" charset="-78"/>
              </a:rPr>
              <a:t>الف: روی صندلی بنشینید، ساعد دست راروی ران قرار دهید یک دمبل سبک ۱کیلوئی در دست بگیرید وآنرا به طرف بالا تا آنجا که می توانید بکشید، ۳ثانیه نگاه دارید(کف دست رو به بالا ) همین حرکت با کف دست رو به پائین انجام دهید</a:t>
            </a:r>
            <a:endParaRPr lang="en-US" sz="2000" dirty="0">
              <a:cs typeface="B Nazanin" panose="00000400000000000000" pitchFamily="2" charset="-78"/>
            </a:endParaRPr>
          </a:p>
        </p:txBody>
      </p:sp>
      <p:pic>
        <p:nvPicPr>
          <p:cNvPr id="5122" name="Picture 2" descr="http://www.ttraket.com/wp-content/uploads/2012/06/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720" y="5253530"/>
            <a:ext cx="3139142" cy="133580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622169" y="4529586"/>
            <a:ext cx="8085935" cy="1015663"/>
          </a:xfrm>
          <a:prstGeom prst="rect">
            <a:avLst/>
          </a:prstGeom>
        </p:spPr>
        <p:txBody>
          <a:bodyPr wrap="square">
            <a:spAutoFit/>
          </a:bodyPr>
          <a:lstStyle/>
          <a:p>
            <a:pPr algn="just" rtl="1"/>
            <a:r>
              <a:rPr lang="fa-IR" sz="2000" b="1" dirty="0">
                <a:solidFill>
                  <a:srgbClr val="333333"/>
                </a:solidFill>
                <a:latin typeface="Tahoma" panose="020B0604030504040204" pitchFamily="34" charset="0"/>
                <a:cs typeface="B Nazanin" panose="00000400000000000000" pitchFamily="2" charset="-78"/>
              </a:rPr>
              <a:t>ب : نشسته ساعد روی ران ، سر دمبل را در دست بگیرید و آنرا عمودی نگاه دارید ، حالا آنرا به چپ بچرخانید بعد از ۳ثانیه آنرا به طرف راست بچرخانید .</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همین حرکات را با دست دیگر انجام دهید</a:t>
            </a:r>
            <a:endParaRPr lang="fa-IR" sz="2000" b="0" i="0" dirty="0">
              <a:solidFill>
                <a:srgbClr val="333333"/>
              </a:solidFill>
              <a:effectLst/>
              <a:latin typeface="Tahoma" panose="020B0604030504040204" pitchFamily="34" charset="0"/>
              <a:cs typeface="B Nazanin" panose="00000400000000000000" pitchFamily="2" charset="-78"/>
            </a:endParaRPr>
          </a:p>
        </p:txBody>
      </p:sp>
      <p:pic>
        <p:nvPicPr>
          <p:cNvPr id="5124" name="Picture 4" descr="http://www.ttraket.com/wp-content/uploads/2012/06/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551" y="2177413"/>
            <a:ext cx="2316733" cy="2256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844396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a:cs typeface="B Titr" panose="00000700000000000000" pitchFamily="2" charset="-78"/>
              </a:rPr>
              <a:t>کمک های اولیه درد آرنج :</a:t>
            </a:r>
            <a:endParaRPr lang="en-US" sz="2800" dirty="0">
              <a:cs typeface="B Titr" panose="00000700000000000000" pitchFamily="2" charset="-78"/>
            </a:endParaRPr>
          </a:p>
        </p:txBody>
      </p:sp>
      <p:sp>
        <p:nvSpPr>
          <p:cNvPr id="4" name="Rectangle 3"/>
          <p:cNvSpPr/>
          <p:nvPr/>
        </p:nvSpPr>
        <p:spPr>
          <a:xfrm>
            <a:off x="320511" y="2012353"/>
            <a:ext cx="8387595" cy="3477875"/>
          </a:xfrm>
          <a:prstGeom prst="rect">
            <a:avLst/>
          </a:prstGeom>
        </p:spPr>
        <p:txBody>
          <a:bodyPr wrap="square">
            <a:spAutoFit/>
          </a:bodyPr>
          <a:lstStyle/>
          <a:p>
            <a:pPr algn="just" rtl="1"/>
            <a:r>
              <a:rPr lang="fa-IR" sz="2000" b="1" dirty="0">
                <a:solidFill>
                  <a:srgbClr val="333333"/>
                </a:solidFill>
                <a:latin typeface="Tahoma" panose="020B0604030504040204" pitchFamily="34" charset="0"/>
                <a:cs typeface="B Nazanin" panose="00000400000000000000" pitchFamily="2" charset="-78"/>
              </a:rPr>
              <a:t>۱-با روی آرنج به زمین افتاده و دست و آرنج ورم کرده یا کبود است که علت آن پارگی ماهیچه ، شکستگی استخوان است.بنابراین باید هرچه سریعتر به پزشک مراجعه کرد</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۲- یک نقطه آرنج درد می کند که علت آن کشیدگی تاندن یا شکستگی موئی استخوان است و باید به پزشک مراجعه کرد</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۳- درد به ساعد دست می دود و این درد شبها بیشتر است که علت آن ورم تاندن است و باید به پزشک مراجعه کرد</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۴- در زدن توپ مخصوصا در بک هند درد دارد که علت آن شروع ورم تاندن است و باید نرمش کششی وقدرتی انجام داده و ارزیابی پزشک را بخواهید</a:t>
            </a:r>
            <a:endParaRPr lang="fa-IR" sz="2000" dirty="0">
              <a:solidFill>
                <a:srgbClr val="333333"/>
              </a:solidFill>
              <a:latin typeface="Tahoma" panose="020B0604030504040204" pitchFamily="34" charset="0"/>
              <a:cs typeface="B Nazanin" panose="00000400000000000000" pitchFamily="2" charset="-78"/>
            </a:endParaRPr>
          </a:p>
          <a:p>
            <a:pPr algn="just" rtl="1"/>
            <a:r>
              <a:rPr lang="fa-IR" sz="2000" b="1" dirty="0">
                <a:solidFill>
                  <a:srgbClr val="333333"/>
                </a:solidFill>
                <a:latin typeface="Tahoma" panose="020B0604030504040204" pitchFamily="34" charset="0"/>
                <a:cs typeface="B Nazanin" panose="00000400000000000000" pitchFamily="2" charset="-78"/>
              </a:rPr>
              <a:t>۵- وقت دست دادن ، گرفتن راکت ،بلند کردن قوطی نوشابه و وقتی کف دست رو به پائین است درد دارد که علت آن تاندن آرنج است و لازم است که بازیکن بازی نکند،کمپرس یخ گذاشته و به پزشک مراجعه کند</a:t>
            </a:r>
            <a:endParaRPr lang="fa-IR" sz="2000" b="0" i="0" dirty="0">
              <a:solidFill>
                <a:srgbClr val="333333"/>
              </a:solidFill>
              <a:effectLst/>
              <a:latin typeface="Tahoma" panose="020B0604030504040204" pitchFamily="34" charset="0"/>
              <a:cs typeface="B Nazanin" panose="00000400000000000000" pitchFamily="2" charset="-78"/>
            </a:endParaRPr>
          </a:p>
        </p:txBody>
      </p:sp>
    </p:spTree>
    <p:extLst>
      <p:ext uri="{BB962C8B-B14F-4D97-AF65-F5344CB8AC3E}">
        <p14:creationId xmlns:p14="http://schemas.microsoft.com/office/powerpoint/2010/main" val="364984170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sz="2800" b="1" dirty="0">
                <a:cs typeface="B Titr" panose="00000700000000000000" pitchFamily="2" charset="-78"/>
              </a:rPr>
              <a:t> مشکل درد کمر :</a:t>
            </a:r>
            <a:endParaRPr lang="en-US" sz="2800" dirty="0">
              <a:cs typeface="B Titr" panose="00000700000000000000" pitchFamily="2" charset="-78"/>
            </a:endParaRPr>
          </a:p>
        </p:txBody>
      </p:sp>
      <p:sp>
        <p:nvSpPr>
          <p:cNvPr id="4" name="Rectangle 3"/>
          <p:cNvSpPr/>
          <p:nvPr/>
        </p:nvSpPr>
        <p:spPr>
          <a:xfrm>
            <a:off x="320511" y="2012353"/>
            <a:ext cx="8387595" cy="4524315"/>
          </a:xfrm>
          <a:prstGeom prst="rect">
            <a:avLst/>
          </a:prstGeom>
        </p:spPr>
        <p:txBody>
          <a:bodyPr wrap="square">
            <a:spAutoFit/>
          </a:bodyPr>
          <a:lstStyle/>
          <a:p>
            <a:pPr algn="just" rtl="1"/>
            <a:r>
              <a:rPr lang="fa-IR" sz="2400" b="1" dirty="0">
                <a:cs typeface="B Nazanin" panose="00000400000000000000" pitchFamily="2" charset="-78"/>
              </a:rPr>
              <a:t>حدود ۴۰در صد مردان حرفه ای در تنیس از درد کمر رنج می برند ۸۰ در صد مردان دوره ای از زندگیشان دچار کمر درد می شوند.</a:t>
            </a:r>
            <a:endParaRPr lang="fa-IR" sz="2400" dirty="0">
              <a:cs typeface="B Nazanin" panose="00000400000000000000" pitchFamily="2" charset="-78"/>
            </a:endParaRPr>
          </a:p>
          <a:p>
            <a:pPr algn="just" rtl="1"/>
            <a:r>
              <a:rPr lang="fa-IR" sz="2400" b="1" dirty="0">
                <a:cs typeface="B Nazanin" panose="00000400000000000000" pitchFamily="2" charset="-78"/>
              </a:rPr>
              <a:t>صرف نظر از آمادگی جسمانی ، نیروی چرخشی بک هند دراز کردن دست در فور هند و سرویس می تواند بر روی ماهیچه ها، اعصاب و استخوان کمر فشار وارد کند ودیر یا زود ناراحتی در یک جایی بروز می کند .در تنیس نیرو از ناحیه پا تولیدمیشود اما کمر نقش اساسی در انتقا ل این نیرو به دستها دارد . محور اصلی بدن کمر است و ضعف در آن یک مشکل جدی است .برای داشتن کمر قوی لازم است تعادلی در میان ماهیچه های شکم وکمر بر قرار باشد .در بیشتر موارد ما هیچه های شکم بازیکن های تنیس از ماهیچه های کمرشان قویترند ، زیرا در هر ضربه از ماهیچه های شکم استفاده می کنند . می توان قبل از آغاز کمر درد جلوی آنرا گرفت .</a:t>
            </a:r>
            <a:endParaRPr lang="fa-IR" sz="2400" dirty="0">
              <a:cs typeface="B Nazanin" panose="00000400000000000000" pitchFamily="2" charset="-78"/>
            </a:endParaRPr>
          </a:p>
          <a:p>
            <a:pPr algn="just" rtl="1"/>
            <a:endParaRPr lang="fa-IR" sz="2400" b="0" i="0" dirty="0">
              <a:solidFill>
                <a:srgbClr val="333333"/>
              </a:solidFill>
              <a:effectLst/>
              <a:latin typeface="Tahoma" panose="020B0604030504040204" pitchFamily="34" charset="0"/>
              <a:cs typeface="B Nazanin" panose="00000400000000000000" pitchFamily="2" charset="-78"/>
            </a:endParaRPr>
          </a:p>
        </p:txBody>
      </p:sp>
    </p:spTree>
    <p:extLst>
      <p:ext uri="{BB962C8B-B14F-4D97-AF65-F5344CB8AC3E}">
        <p14:creationId xmlns:p14="http://schemas.microsoft.com/office/powerpoint/2010/main" val="3071250378"/>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Dividend</Template>
  <TotalTime>36</TotalTime>
  <Words>2268</Words>
  <Application>Microsoft Office PowerPoint</Application>
  <PresentationFormat>On-screen Show (4:3)</PresentationFormat>
  <Paragraphs>81</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B Nazanin</vt:lpstr>
      <vt:lpstr>B Titr</vt:lpstr>
      <vt:lpstr>Gill Sans MT</vt:lpstr>
      <vt:lpstr>Majalla UI</vt:lpstr>
      <vt:lpstr>Tahoma</vt:lpstr>
      <vt:lpstr>Wingdings 2</vt:lpstr>
      <vt:lpstr>Dividend</vt:lpstr>
      <vt:lpstr>PowerPoint Presentation</vt:lpstr>
      <vt:lpstr>آسیب های شایع تنیس روی میز</vt:lpstr>
      <vt:lpstr>PowerPoint Presentation</vt:lpstr>
      <vt:lpstr>PowerPoint Presentation</vt:lpstr>
      <vt:lpstr>PowerPoint Presentation</vt:lpstr>
      <vt:lpstr>راه حل</vt:lpstr>
      <vt:lpstr>راه حل</vt:lpstr>
      <vt:lpstr>کمک های اولیه درد آرنج :</vt:lpstr>
      <vt:lpstr> مشکل درد کمر :</vt:lpstr>
      <vt:lpstr>راه حل</vt:lpstr>
      <vt:lpstr>راه حل</vt:lpstr>
      <vt:lpstr>کمک های اولیه درد کمر :</vt:lpstr>
      <vt:lpstr>مشکل درد مفصل زانو</vt:lpstr>
      <vt:lpstr>راه حل </vt:lpstr>
      <vt:lpstr>راه حل </vt:lpstr>
      <vt:lpstr>مشکل درد مچ پا :</vt:lpstr>
      <vt:lpstr>راه حل </vt:lpstr>
      <vt:lpstr>کمک های اولیه درد مچ پا :</vt:lpstr>
      <vt:lpstr>پایان</vt:lpstr>
    </vt:vector>
  </TitlesOfParts>
  <Company>Moorche 30 DVDs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آسیب های شایع تنیس روی میز</dc:title>
  <dc:creator>MRT www.Win2Farsi.com</dc:creator>
  <cp:lastModifiedBy>MRT www.Win2Farsi.com</cp:lastModifiedBy>
  <cp:revision>12</cp:revision>
  <dcterms:created xsi:type="dcterms:W3CDTF">2018-05-20T16:06:03Z</dcterms:created>
  <dcterms:modified xsi:type="dcterms:W3CDTF">2018-05-24T12:50:14Z</dcterms:modified>
</cp:coreProperties>
</file>